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E85A33-CBEC-460B-9D51-DDB102E64E72}">
  <a:tblStyle styleId="{61E85A33-CBEC-460B-9D51-DDB102E64E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2d9d19c2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2d9d19c2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2d9d19c2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2d9d19c2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2d9d19c2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2d9d19c2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2d9d19c2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2d9d19c2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0bd07b4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0bd07b4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2d9d19c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2d9d19c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2d9d19c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2d9d19c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2d9d19c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2d9d19c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2d9d19c2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2d9d19c2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2d9d19c2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2d9d19c2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2d9d19c2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2d9d19c2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2d9d19c2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2d9d19c2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Pitfalls of Relational Databases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Moving Away from Relational Databases</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term NoSQL has arisen as a general term for any database that is not both relational and using the SQL query language.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reality, NoSQL databases are more stripped down that relational databases, and give the developer more opportunities to choose one that fits the needs for their application, because sometimes it is better at huge scale to abandon some of the features of relational databases in exchange for greater performance.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NoSQL design patterns</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importantly, objects are generally self-contained documents</a:t>
            </a:r>
            <a:endParaRPr/>
          </a:p>
          <a:p>
            <a:pPr indent="-317500" lvl="1" marL="914400" rtl="0" algn="l">
              <a:spcBef>
                <a:spcPts val="0"/>
              </a:spcBef>
              <a:spcAft>
                <a:spcPts val="0"/>
              </a:spcAft>
              <a:buSzPts val="1400"/>
              <a:buChar char="○"/>
            </a:pPr>
            <a:r>
              <a:rPr lang="en"/>
              <a:t>More locality on disk for both reads and writes (good for when accessing whole document)</a:t>
            </a:r>
            <a:endParaRPr/>
          </a:p>
          <a:p>
            <a:pPr indent="-317500" lvl="1" marL="914400" rtl="0" algn="l">
              <a:spcBef>
                <a:spcPts val="0"/>
              </a:spcBef>
              <a:spcAft>
                <a:spcPts val="0"/>
              </a:spcAft>
              <a:buSzPts val="1400"/>
              <a:buChar char="○"/>
            </a:pPr>
            <a:r>
              <a:rPr lang="en"/>
              <a:t>Easier to shard</a:t>
            </a:r>
            <a:endParaRPr/>
          </a:p>
          <a:p>
            <a:pPr indent="-317500" lvl="1" marL="914400" rtl="0" algn="l">
              <a:spcBef>
                <a:spcPts val="0"/>
              </a:spcBef>
              <a:spcAft>
                <a:spcPts val="0"/>
              </a:spcAft>
              <a:buSzPts val="1400"/>
              <a:buChar char="○"/>
            </a:pPr>
            <a:r>
              <a:rPr lang="en"/>
              <a:t>Schemaless</a:t>
            </a:r>
            <a:endParaRPr/>
          </a:p>
          <a:p>
            <a:pPr indent="-317500" lvl="1" marL="914400" rtl="0" algn="l">
              <a:spcBef>
                <a:spcPts val="0"/>
              </a:spcBef>
              <a:spcAft>
                <a:spcPts val="0"/>
              </a:spcAft>
              <a:buSzPts val="1400"/>
              <a:buChar char="○"/>
            </a:pPr>
            <a:r>
              <a:rPr lang="en"/>
              <a:t>Data duplication (needs to be handled in application code)</a:t>
            </a:r>
            <a:endParaRPr/>
          </a:p>
          <a:p>
            <a:pPr indent="-342900" lvl="0" marL="457200" rtl="0" algn="l">
              <a:spcBef>
                <a:spcPts val="0"/>
              </a:spcBef>
              <a:spcAft>
                <a:spcPts val="0"/>
              </a:spcAft>
              <a:buSzPts val="1800"/>
              <a:buChar char="●"/>
            </a:pPr>
            <a:r>
              <a:rPr lang="en"/>
              <a:t>Graph databases</a:t>
            </a:r>
            <a:endParaRPr/>
          </a:p>
          <a:p>
            <a:pPr indent="-317500" lvl="1" marL="914400" rtl="0" algn="l">
              <a:spcBef>
                <a:spcPts val="0"/>
              </a:spcBef>
              <a:spcAft>
                <a:spcPts val="0"/>
              </a:spcAft>
              <a:buSzPts val="1400"/>
              <a:buChar char="○"/>
            </a:pPr>
            <a:r>
              <a:rPr lang="en"/>
              <a:t>Good for many to many relationships, everything can be related</a:t>
            </a:r>
            <a:endParaRPr/>
          </a:p>
          <a:p>
            <a:pPr indent="-317500" lvl="1" marL="914400" rtl="0" algn="l">
              <a:spcBef>
                <a:spcPts val="0"/>
              </a:spcBef>
              <a:spcAft>
                <a:spcPts val="0"/>
              </a:spcAft>
              <a:buSzPts val="1400"/>
              <a:buChar char="○"/>
            </a:pPr>
            <a:r>
              <a:rPr lang="en"/>
              <a:t>Schemaless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Relational Databases Conclusion</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Very intuitive data model that is easy to understand</a:t>
            </a:r>
            <a:endParaRPr/>
          </a:p>
          <a:p>
            <a:pPr indent="-342900" lvl="0" marL="457200" rtl="0" algn="l">
              <a:spcBef>
                <a:spcPts val="0"/>
              </a:spcBef>
              <a:spcAft>
                <a:spcPts val="0"/>
              </a:spcAft>
              <a:buSzPts val="1800"/>
              <a:buChar char="●"/>
            </a:pPr>
            <a:r>
              <a:rPr lang="en"/>
              <a:t>However, tend to scale poorly </a:t>
            </a:r>
            <a:r>
              <a:rPr lang="en"/>
              <a:t>when</a:t>
            </a:r>
            <a:r>
              <a:rPr lang="en"/>
              <a:t> sharded</a:t>
            </a:r>
            <a:endParaRPr/>
          </a:p>
          <a:p>
            <a:pPr indent="-317500" lvl="1" marL="914400" rtl="0" algn="l">
              <a:spcBef>
                <a:spcPts val="0"/>
              </a:spcBef>
              <a:spcAft>
                <a:spcPts val="0"/>
              </a:spcAft>
              <a:buSzPts val="1400"/>
              <a:buChar char="○"/>
            </a:pPr>
            <a:r>
              <a:rPr lang="en"/>
              <a:t>On writes to many shards may need distributed transactions</a:t>
            </a:r>
            <a:endParaRPr/>
          </a:p>
          <a:p>
            <a:pPr indent="-317500" lvl="1" marL="914400" rtl="0" algn="l">
              <a:spcBef>
                <a:spcPts val="0"/>
              </a:spcBef>
              <a:spcAft>
                <a:spcPts val="0"/>
              </a:spcAft>
              <a:buSzPts val="1400"/>
              <a:buChar char="○"/>
            </a:pPr>
            <a:r>
              <a:rPr lang="en"/>
              <a:t>On reads to many shards involves many network calls</a:t>
            </a:r>
            <a:endParaRPr/>
          </a:p>
          <a:p>
            <a:pPr indent="-342900" lvl="0" marL="457200" rtl="0" algn="l">
              <a:spcBef>
                <a:spcPts val="0"/>
              </a:spcBef>
              <a:spcAft>
                <a:spcPts val="0"/>
              </a:spcAft>
              <a:buSzPts val="1800"/>
              <a:buChar char="●"/>
            </a:pPr>
            <a:r>
              <a:rPr lang="en"/>
              <a:t>Transaction abstraction and locking is slow</a:t>
            </a:r>
            <a:endParaRPr/>
          </a:p>
          <a:p>
            <a:pPr indent="-342900" lvl="0" marL="457200" rtl="0" algn="l">
              <a:spcBef>
                <a:spcPts val="0"/>
              </a:spcBef>
              <a:spcAft>
                <a:spcPts val="0"/>
              </a:spcAft>
              <a:buSzPts val="1800"/>
              <a:buChar char="●"/>
            </a:pPr>
            <a:r>
              <a:rPr lang="en"/>
              <a:t>B-Trees are slow for writes (since they go to disk)</a:t>
            </a:r>
            <a:endParaRPr/>
          </a:p>
          <a:p>
            <a:pPr indent="-342900" lvl="0" marL="457200" rtl="0" algn="l">
              <a:spcBef>
                <a:spcPts val="0"/>
              </a:spcBef>
              <a:spcAft>
                <a:spcPts val="0"/>
              </a:spcAft>
              <a:buSzPts val="1800"/>
              <a:buChar char="●"/>
            </a:pPr>
            <a:r>
              <a:rPr lang="en"/>
              <a:t>Set schema</a:t>
            </a:r>
            <a:endParaRPr/>
          </a:p>
          <a:p>
            <a:pPr indent="-342900" lvl="0" marL="457200" rtl="0" algn="l">
              <a:spcBef>
                <a:spcPts val="0"/>
              </a:spcBef>
              <a:spcAft>
                <a:spcPts val="0"/>
              </a:spcAft>
              <a:buSzPts val="1800"/>
              <a:buChar char="●"/>
            </a:pPr>
            <a:r>
              <a:rPr lang="en"/>
              <a:t>Generally use single leader replication</a:t>
            </a:r>
            <a:endParaRPr/>
          </a:p>
          <a:p>
            <a:pPr indent="0" lvl="0" marL="0" rtl="0" algn="l">
              <a:spcBef>
                <a:spcPts val="1200"/>
              </a:spcBef>
              <a:spcAft>
                <a:spcPts val="1200"/>
              </a:spcAft>
              <a:buNone/>
            </a:pPr>
            <a:r>
              <a:rPr lang="en" sz="1400">
                <a:solidFill>
                  <a:schemeClr val="dk1"/>
                </a:solidFill>
              </a:rPr>
              <a:t>As a result, many developers have chosen to use “NoSQL” databases, which relax some of these requirements and diverge from the data patterns of SQL, in the hopes of improving performance for their application.  We will examine some of said databases in subsequent videos.</a:t>
            </a:r>
            <a:endParaRPr sz="1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Relational Databases Conclusion</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all this said, this doesn’t mean that SQL is infeasible.  For many read-heavy applications with highly related data, relational databases are a good solution.  </a:t>
            </a:r>
            <a:r>
              <a:rPr lang="en"/>
              <a:t>Many</a:t>
            </a:r>
            <a:r>
              <a:rPr lang="en"/>
              <a:t> companies (see VoltDB, Google Spanner) have even tried to improve the scalability of the relational model, which some have dubbed NewSQL.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There is no one size fits all database, and it is only by knowing how each one of these popular databases work that we can determine which to use for a given application.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Relational Databases 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Tables holding many rows of structured data (pre-defined schema)</a:t>
            </a:r>
            <a:endParaRPr/>
          </a:p>
          <a:p>
            <a:pPr indent="-342900" lvl="0" marL="457200" rtl="0" algn="l">
              <a:spcBef>
                <a:spcPts val="0"/>
              </a:spcBef>
              <a:spcAft>
                <a:spcPts val="0"/>
              </a:spcAft>
              <a:buSzPts val="1800"/>
              <a:buChar char="●"/>
            </a:pPr>
            <a:r>
              <a:rPr lang="en"/>
              <a:t>Rows of one table can have a relation to rows of another if they share a common key</a:t>
            </a:r>
            <a:endParaRPr/>
          </a:p>
          <a:p>
            <a:pPr indent="-342900" lvl="0" marL="457200" rtl="0" algn="l">
              <a:spcBef>
                <a:spcPts val="0"/>
              </a:spcBef>
              <a:spcAft>
                <a:spcPts val="0"/>
              </a:spcAft>
              <a:buSzPts val="1800"/>
              <a:buChar char="●"/>
            </a:pPr>
            <a:r>
              <a:rPr lang="en"/>
              <a:t>Built in query optimizer that returns results using the declarative SQL language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Popular RDBMS: MySQL, PostgreSQL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Implementation Details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B-Trees</a:t>
            </a:r>
            <a:endParaRPr/>
          </a:p>
          <a:p>
            <a:pPr indent="-342900" lvl="0" marL="457200" rtl="0" algn="l">
              <a:spcBef>
                <a:spcPts val="0"/>
              </a:spcBef>
              <a:spcAft>
                <a:spcPts val="0"/>
              </a:spcAft>
              <a:buSzPts val="1800"/>
              <a:buChar char="●"/>
            </a:pPr>
            <a:r>
              <a:rPr lang="en"/>
              <a:t>Support transactions with 2 phase locking for isolation</a:t>
            </a:r>
            <a:endParaRPr/>
          </a:p>
          <a:p>
            <a:pPr indent="-342900" lvl="0" marL="457200" rtl="0" algn="l">
              <a:spcBef>
                <a:spcPts val="0"/>
              </a:spcBef>
              <a:spcAft>
                <a:spcPts val="0"/>
              </a:spcAft>
              <a:buSzPts val="1800"/>
              <a:buChar char="●"/>
            </a:pPr>
            <a:r>
              <a:rPr lang="en"/>
              <a:t>All reads and writes go to disk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Scaling a relational database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Vertical Scaling</a:t>
            </a:r>
            <a:endParaRPr/>
          </a:p>
          <a:p>
            <a:pPr indent="-317500" lvl="1" marL="914400" rtl="0" algn="l">
              <a:spcBef>
                <a:spcPts val="0"/>
              </a:spcBef>
              <a:spcAft>
                <a:spcPts val="0"/>
              </a:spcAft>
              <a:buSzPts val="1400"/>
              <a:buChar char="○"/>
            </a:pPr>
            <a:r>
              <a:rPr lang="en"/>
              <a:t>Increasing the power of the hardware running the database (traditional approach)</a:t>
            </a:r>
            <a:endParaRPr/>
          </a:p>
          <a:p>
            <a:pPr indent="-342900" lvl="0" marL="457200" rtl="0" algn="l">
              <a:spcBef>
                <a:spcPts val="0"/>
              </a:spcBef>
              <a:spcAft>
                <a:spcPts val="0"/>
              </a:spcAft>
              <a:buSzPts val="1800"/>
              <a:buChar char="●"/>
            </a:pPr>
            <a:r>
              <a:rPr lang="en"/>
              <a:t>Horizontal Scaling</a:t>
            </a:r>
            <a:endParaRPr/>
          </a:p>
          <a:p>
            <a:pPr indent="-317500" lvl="1" marL="914400" rtl="0" algn="l">
              <a:spcBef>
                <a:spcPts val="0"/>
              </a:spcBef>
              <a:spcAft>
                <a:spcPts val="0"/>
              </a:spcAft>
              <a:buSzPts val="1400"/>
              <a:buChar char="○"/>
            </a:pPr>
            <a:r>
              <a:rPr lang="en"/>
              <a:t>Adding more computers/nodes of similar power, distributing workload</a:t>
            </a:r>
            <a:endParaRPr/>
          </a:p>
          <a:p>
            <a:pPr indent="-317500" lvl="1" marL="914400" rtl="0" algn="l">
              <a:spcBef>
                <a:spcPts val="0"/>
              </a:spcBef>
              <a:spcAft>
                <a:spcPts val="0"/>
              </a:spcAft>
              <a:buSzPts val="1400"/>
              <a:buChar char="○"/>
            </a:pPr>
            <a:r>
              <a:rPr lang="en"/>
              <a:t>Means that we have to shard/partition our dataset, this is where things get hard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Problems with Sharding</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Imagine that I’m a bank, and I have a table called Accounts</a:t>
            </a:r>
            <a:endParaRPr/>
          </a:p>
          <a:p>
            <a:pPr indent="0" lvl="0" marL="0" rtl="0" algn="l">
              <a:spcBef>
                <a:spcPts val="1200"/>
              </a:spcBef>
              <a:spcAft>
                <a:spcPts val="0"/>
              </a:spcAft>
              <a:buNone/>
            </a:pPr>
            <a:r>
              <a:rPr lang="en"/>
              <a:t>Let’s transfer $1000 from Trump to Putin, who are on different partitions</a:t>
            </a:r>
            <a:endParaRPr/>
          </a:p>
          <a:p>
            <a:pPr indent="0" lvl="0" marL="0" rtl="0" algn="l">
              <a:spcBef>
                <a:spcPts val="1200"/>
              </a:spcBef>
              <a:spcAft>
                <a:spcPts val="1200"/>
              </a:spcAft>
              <a:buNone/>
            </a:pPr>
            <a:r>
              <a:t/>
            </a:r>
            <a:endParaRPr/>
          </a:p>
        </p:txBody>
      </p:sp>
      <p:graphicFrame>
        <p:nvGraphicFramePr>
          <p:cNvPr id="80" name="Google Shape;80;p17"/>
          <p:cNvGraphicFramePr/>
          <p:nvPr/>
        </p:nvGraphicFramePr>
        <p:xfrm>
          <a:off x="421325" y="2331950"/>
          <a:ext cx="3000000" cy="3000000"/>
        </p:xfrm>
        <a:graphic>
          <a:graphicData uri="http://schemas.openxmlformats.org/drawingml/2006/table">
            <a:tbl>
              <a:tblPr>
                <a:noFill/>
                <a:tableStyleId>{61E85A33-CBEC-460B-9D51-DDB102E64E72}</a:tableStyleId>
              </a:tblPr>
              <a:tblGrid>
                <a:gridCol w="382850"/>
                <a:gridCol w="1067925"/>
                <a:gridCol w="1068325"/>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Balance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Trump</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bl>
          </a:graphicData>
        </a:graphic>
      </p:graphicFrame>
      <p:graphicFrame>
        <p:nvGraphicFramePr>
          <p:cNvPr id="81" name="Google Shape;81;p17"/>
          <p:cNvGraphicFramePr/>
          <p:nvPr/>
        </p:nvGraphicFramePr>
        <p:xfrm>
          <a:off x="3121950" y="2331950"/>
          <a:ext cx="3000000" cy="3000000"/>
        </p:xfrm>
        <a:graphic>
          <a:graphicData uri="http://schemas.openxmlformats.org/drawingml/2006/table">
            <a:tbl>
              <a:tblPr>
                <a:noFill/>
                <a:tableStyleId>{61E85A33-CBEC-460B-9D51-DDB102E64E72}</a:tableStyleId>
              </a:tblPr>
              <a:tblGrid>
                <a:gridCol w="382850"/>
                <a:gridCol w="1067925"/>
                <a:gridCol w="1068325"/>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Balance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Putin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1000000</a:t>
                      </a:r>
                      <a:endParaRPr>
                        <a:solidFill>
                          <a:schemeClr val="dk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Problems with Sharding</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Imagine that I’m a bank, and I have a table called Accounts</a:t>
            </a:r>
            <a:endParaRPr/>
          </a:p>
          <a:p>
            <a:pPr indent="0" lvl="0" marL="0" rtl="0" algn="l">
              <a:spcBef>
                <a:spcPts val="1200"/>
              </a:spcBef>
              <a:spcAft>
                <a:spcPts val="0"/>
              </a:spcAft>
              <a:buNone/>
            </a:pPr>
            <a:r>
              <a:rPr lang="en"/>
              <a:t>Let’s transfer $1000 from Trump to Putin, who are on different partitions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400">
                <a:solidFill>
                  <a:schemeClr val="dk1"/>
                </a:solidFill>
              </a:rPr>
              <a:t>In order to do so, we need to make sure that the operation either succeeds on both partitions, or fails on both partitions - requires a </a:t>
            </a:r>
            <a:r>
              <a:rPr lang="en" sz="1400">
                <a:solidFill>
                  <a:srgbClr val="A61C00"/>
                </a:solidFill>
              </a:rPr>
              <a:t>distributed transaction</a:t>
            </a:r>
            <a:r>
              <a:rPr lang="en" sz="1400">
                <a:solidFill>
                  <a:schemeClr val="dk1"/>
                </a:solidFill>
              </a:rPr>
              <a:t>! We will go into this more in a subsequent video but for now just know that this means it’s a slow operation.  Cross partition writes are very slow.</a:t>
            </a:r>
            <a:endParaRPr sz="1400">
              <a:solidFill>
                <a:schemeClr val="dk1"/>
              </a:solidFill>
            </a:endParaRPr>
          </a:p>
        </p:txBody>
      </p:sp>
      <p:graphicFrame>
        <p:nvGraphicFramePr>
          <p:cNvPr id="88" name="Google Shape;88;p18"/>
          <p:cNvGraphicFramePr/>
          <p:nvPr/>
        </p:nvGraphicFramePr>
        <p:xfrm>
          <a:off x="421325" y="2331950"/>
          <a:ext cx="3000000" cy="3000000"/>
        </p:xfrm>
        <a:graphic>
          <a:graphicData uri="http://schemas.openxmlformats.org/drawingml/2006/table">
            <a:tbl>
              <a:tblPr>
                <a:noFill/>
                <a:tableStyleId>{61E85A33-CBEC-460B-9D51-DDB102E64E72}</a:tableStyleId>
              </a:tblPr>
              <a:tblGrid>
                <a:gridCol w="382850"/>
                <a:gridCol w="1067925"/>
                <a:gridCol w="1068325"/>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Balance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Trump</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bl>
          </a:graphicData>
        </a:graphic>
      </p:graphicFrame>
      <p:graphicFrame>
        <p:nvGraphicFramePr>
          <p:cNvPr id="89" name="Google Shape;89;p18"/>
          <p:cNvGraphicFramePr/>
          <p:nvPr/>
        </p:nvGraphicFramePr>
        <p:xfrm>
          <a:off x="3121950" y="2331950"/>
          <a:ext cx="3000000" cy="3000000"/>
        </p:xfrm>
        <a:graphic>
          <a:graphicData uri="http://schemas.openxmlformats.org/drawingml/2006/table">
            <a:tbl>
              <a:tblPr>
                <a:noFill/>
                <a:tableStyleId>{61E85A33-CBEC-460B-9D51-DDB102E64E72}</a:tableStyleId>
              </a:tblPr>
              <a:tblGrid>
                <a:gridCol w="382850"/>
                <a:gridCol w="1067925"/>
                <a:gridCol w="1068325"/>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Balance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Putin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1000000</a:t>
                      </a:r>
                      <a:endParaRPr>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Problems with Sharding Continued</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am on Facebook messenger, and I want to load the screen that shows me all of the chats that I am in.  To do so, I would run a join operation.</a:t>
            </a:r>
            <a:endParaRPr/>
          </a:p>
        </p:txBody>
      </p:sp>
      <p:graphicFrame>
        <p:nvGraphicFramePr>
          <p:cNvPr id="96" name="Google Shape;96;p19"/>
          <p:cNvGraphicFramePr/>
          <p:nvPr/>
        </p:nvGraphicFramePr>
        <p:xfrm>
          <a:off x="392400" y="2022650"/>
          <a:ext cx="3000000" cy="3000000"/>
        </p:xfrm>
        <a:graphic>
          <a:graphicData uri="http://schemas.openxmlformats.org/drawingml/2006/table">
            <a:tbl>
              <a:tblPr>
                <a:noFill/>
                <a:tableStyleId>{61E85A33-CBEC-460B-9D51-DDB102E64E72}</a:tableStyleId>
              </a:tblPr>
              <a:tblGrid>
                <a:gridCol w="795600"/>
                <a:gridCol w="735125"/>
              </a:tblGrid>
              <a:tr h="381000">
                <a:tc>
                  <a:txBody>
                    <a:bodyPr/>
                    <a:lstStyle/>
                    <a:p>
                      <a:pPr indent="0" lvl="0" marL="0" rtl="0" algn="l">
                        <a:spcBef>
                          <a:spcPts val="0"/>
                        </a:spcBef>
                        <a:spcAft>
                          <a:spcPts val="0"/>
                        </a:spcAft>
                        <a:buNone/>
                      </a:pPr>
                      <a:r>
                        <a:rPr lang="en">
                          <a:solidFill>
                            <a:schemeClr val="dk1"/>
                          </a:solidFill>
                        </a:rPr>
                        <a:t>UserId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ChatId</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r>
            </a:tbl>
          </a:graphicData>
        </a:graphic>
      </p:graphicFrame>
      <p:graphicFrame>
        <p:nvGraphicFramePr>
          <p:cNvPr id="97" name="Google Shape;97;p19"/>
          <p:cNvGraphicFramePr/>
          <p:nvPr/>
        </p:nvGraphicFramePr>
        <p:xfrm>
          <a:off x="2156000" y="2022650"/>
          <a:ext cx="3000000" cy="3000000"/>
        </p:xfrm>
        <a:graphic>
          <a:graphicData uri="http://schemas.openxmlformats.org/drawingml/2006/table">
            <a:tbl>
              <a:tblPr>
                <a:noFill/>
                <a:tableStyleId>{61E85A33-CBEC-460B-9D51-DDB102E64E72}</a:tableStyleId>
              </a:tblPr>
              <a:tblGrid>
                <a:gridCol w="826250"/>
                <a:gridCol w="1464950"/>
              </a:tblGrid>
              <a:tr h="381000">
                <a:tc>
                  <a:txBody>
                    <a:bodyPr/>
                    <a:lstStyle/>
                    <a:p>
                      <a:pPr indent="0" lvl="0" marL="0" rtl="0" algn="l">
                        <a:spcBef>
                          <a:spcPts val="0"/>
                        </a:spcBef>
                        <a:spcAft>
                          <a:spcPts val="0"/>
                        </a:spcAft>
                        <a:buNone/>
                      </a:pPr>
                      <a:r>
                        <a:rPr lang="en">
                          <a:solidFill>
                            <a:schemeClr val="dk1"/>
                          </a:solidFill>
                        </a:rPr>
                        <a:t>ChatId</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ChatName</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Cool Kids</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Bad coders</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Good coders</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Poorly endowed</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98" name="Google Shape;98;p19"/>
          <p:cNvGraphicFramePr/>
          <p:nvPr/>
        </p:nvGraphicFramePr>
        <p:xfrm>
          <a:off x="4572000" y="2022650"/>
          <a:ext cx="3000000" cy="3000000"/>
        </p:xfrm>
        <a:graphic>
          <a:graphicData uri="http://schemas.openxmlformats.org/drawingml/2006/table">
            <a:tbl>
              <a:tblPr>
                <a:noFill/>
                <a:tableStyleId>{61E85A33-CBEC-460B-9D51-DDB102E64E72}</a:tableStyleId>
              </a:tblPr>
              <a:tblGrid>
                <a:gridCol w="826250"/>
                <a:gridCol w="1464950"/>
              </a:tblGrid>
              <a:tr h="381000">
                <a:tc>
                  <a:txBody>
                    <a:bodyPr/>
                    <a:lstStyle/>
                    <a:p>
                      <a:pPr indent="0" lvl="0" marL="0" rtl="0" algn="l">
                        <a:spcBef>
                          <a:spcPts val="0"/>
                        </a:spcBef>
                        <a:spcAft>
                          <a:spcPts val="0"/>
                        </a:spcAft>
                        <a:buNone/>
                      </a:pPr>
                      <a:r>
                        <a:rPr lang="en">
                          <a:solidFill>
                            <a:schemeClr val="dk1"/>
                          </a:solidFill>
                        </a:rPr>
                        <a:t>ChatId</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ChatName</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Well endowed</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6</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 plate club</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2 plate club</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8</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Not natty</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99" name="Google Shape;99;p19"/>
          <p:cNvSpPr txBox="1"/>
          <p:nvPr/>
        </p:nvSpPr>
        <p:spPr>
          <a:xfrm>
            <a:off x="363075" y="4128250"/>
            <a:ext cx="762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To fetch all chats for user Jordan with UserID=1, we need to aggregate results from many partitions, too many network calls!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Relational Philosophy</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copy of every piece of data (reduce duplication)</a:t>
            </a:r>
            <a:endParaRPr/>
          </a:p>
          <a:p>
            <a:pPr indent="-342900" lvl="0" marL="457200" rtl="0" algn="l">
              <a:spcBef>
                <a:spcPts val="0"/>
              </a:spcBef>
              <a:spcAft>
                <a:spcPts val="0"/>
              </a:spcAft>
              <a:buSzPts val="1800"/>
              <a:buChar char="●"/>
            </a:pPr>
            <a:r>
              <a:rPr lang="en"/>
              <a:t>Each table has one preset schema</a:t>
            </a:r>
            <a:endParaRPr/>
          </a:p>
          <a:p>
            <a:pPr indent="-342900" lvl="0" marL="457200" rtl="0" algn="l">
              <a:spcBef>
                <a:spcPts val="0"/>
              </a:spcBef>
              <a:spcAft>
                <a:spcPts val="0"/>
              </a:spcAft>
              <a:buSzPts val="1800"/>
              <a:buChar char="●"/>
            </a:pPr>
            <a:r>
              <a:rPr lang="en"/>
              <a:t>Fetch related data via joins</a:t>
            </a:r>
            <a:endParaRPr/>
          </a:p>
          <a:p>
            <a:pPr indent="-342900" lvl="0" marL="457200" rtl="0" algn="l">
              <a:spcBef>
                <a:spcPts val="0"/>
              </a:spcBef>
              <a:spcAft>
                <a:spcPts val="0"/>
              </a:spcAft>
              <a:buSzPts val="1800"/>
              <a:buChar char="●"/>
            </a:pPr>
            <a:r>
              <a:rPr lang="en"/>
              <a:t>Hide concurrency bugs and partial failures via transactions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Relational Databases at Scale</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Splitting related data up over partitions/different tables becomes very problematic once network delay becomes involved</a:t>
            </a:r>
            <a:endParaRPr/>
          </a:p>
          <a:p>
            <a:pPr indent="-317500" lvl="1" marL="914400" rtl="0" algn="l">
              <a:spcBef>
                <a:spcPts val="0"/>
              </a:spcBef>
              <a:spcAft>
                <a:spcPts val="0"/>
              </a:spcAft>
              <a:buSzPts val="1400"/>
              <a:buChar char="○"/>
            </a:pPr>
            <a:r>
              <a:rPr lang="en"/>
              <a:t>The need for checking each partition or using distributed transactions greatly slows things down</a:t>
            </a:r>
            <a:endParaRPr/>
          </a:p>
          <a:p>
            <a:pPr indent="-342900" lvl="0" marL="457200" rtl="0" algn="l">
              <a:spcBef>
                <a:spcPts val="0"/>
              </a:spcBef>
              <a:spcAft>
                <a:spcPts val="0"/>
              </a:spcAft>
              <a:buSzPts val="1800"/>
              <a:buChar char="●"/>
            </a:pPr>
            <a:r>
              <a:rPr lang="en"/>
              <a:t>The locking needed by transactions in order to </a:t>
            </a:r>
            <a:r>
              <a:rPr lang="en"/>
              <a:t>enforce</a:t>
            </a:r>
            <a:r>
              <a:rPr lang="en"/>
              <a:t> isolation is too slow</a:t>
            </a:r>
            <a:endParaRPr/>
          </a:p>
          <a:p>
            <a:pPr indent="-342900" lvl="0" marL="457200" rtl="0" algn="l">
              <a:spcBef>
                <a:spcPts val="0"/>
              </a:spcBef>
              <a:spcAft>
                <a:spcPts val="0"/>
              </a:spcAft>
              <a:buSzPts val="1800"/>
              <a:buChar char="●"/>
            </a:pPr>
            <a:r>
              <a:rPr lang="en"/>
              <a:t>B-Trees are very slow for writing compared to some in memory buffer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