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2de64283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2de64283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2de64283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2de64283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2de64283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2de64283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bd07b4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0bd07b4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2de6428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2de6428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2de64283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2de6428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2de64283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2de64283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de64283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2de64283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2de64283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2de64283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2de64283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2de64283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2de64283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2de64283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Analytics Databases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Materialized Views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 Database precomputes common queries so they do not constantly have to be rerun</a:t>
            </a:r>
            <a:endParaRPr/>
          </a:p>
          <a:p>
            <a:pPr indent="0" lvl="0" marL="0" rtl="0" algn="l">
              <a:spcBef>
                <a:spcPts val="1200"/>
              </a:spcBef>
              <a:spcAft>
                <a:spcPts val="0"/>
              </a:spcAft>
              <a:buNone/>
            </a:pPr>
            <a:r>
              <a:rPr lang="en"/>
              <a:t>Pros:</a:t>
            </a:r>
            <a:endParaRPr/>
          </a:p>
          <a:p>
            <a:pPr indent="-342900" lvl="0" marL="457200" rtl="0" algn="l">
              <a:spcBef>
                <a:spcPts val="1200"/>
              </a:spcBef>
              <a:spcAft>
                <a:spcPts val="0"/>
              </a:spcAft>
              <a:buSzPts val="1800"/>
              <a:buChar char="●"/>
            </a:pPr>
            <a:r>
              <a:rPr lang="en"/>
              <a:t>Do not have to rerun certain expensive common aggregations</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Writes take longer since materialized views must be updated</a:t>
            </a:r>
            <a:endParaRPr/>
          </a:p>
          <a:p>
            <a:pPr indent="-342900" lvl="0" marL="457200" rtl="0" algn="l">
              <a:spcBef>
                <a:spcPts val="0"/>
              </a:spcBef>
              <a:spcAft>
                <a:spcPts val="0"/>
              </a:spcAft>
              <a:buSzPts val="1800"/>
              <a:buChar char="●"/>
            </a:pPr>
            <a:r>
              <a:rPr lang="en"/>
              <a:t>Less flexibility than querying raw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Cube</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Idea: Special type of materialized view that precomputes a multi dimensional table (e.g. sales of every product_id on every day in the database)</a:t>
            </a:r>
            <a:endParaRPr/>
          </a:p>
        </p:txBody>
      </p:sp>
      <p:pic>
        <p:nvPicPr>
          <p:cNvPr id="121" name="Google Shape;121;p23"/>
          <p:cNvPicPr preferRelativeResize="0"/>
          <p:nvPr/>
        </p:nvPicPr>
        <p:blipFill>
          <a:blip r:embed="rId3">
            <a:alphaModFix/>
          </a:blip>
          <a:stretch>
            <a:fillRect/>
          </a:stretch>
        </p:blipFill>
        <p:spPr>
          <a:xfrm>
            <a:off x="2243125" y="2018200"/>
            <a:ext cx="4657725" cy="266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Analytics Databases Summary</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Very useful to decouple analytics databases from transactional ones as analytics queries can take a very long time.</a:t>
            </a:r>
            <a:endParaRPr/>
          </a:p>
          <a:p>
            <a:pPr indent="0" lvl="0" marL="0" rtl="0" algn="l">
              <a:spcBef>
                <a:spcPts val="1200"/>
              </a:spcBef>
              <a:spcAft>
                <a:spcPts val="0"/>
              </a:spcAft>
              <a:buNone/>
            </a:pPr>
            <a:r>
              <a:rPr lang="en"/>
              <a:t>Additionally, using an analytics database allows us to store our data in a column oriented manner, which once compressed, can be better utilized by a CPU’s cache and iterated on in tight loops (no function calls).  When writing to column oriented storage, we can use an LSM tree as a buffer.</a:t>
            </a:r>
            <a:endParaRPr/>
          </a:p>
          <a:p>
            <a:pPr indent="0" lvl="0" marL="0" rtl="0" algn="l">
              <a:spcBef>
                <a:spcPts val="1200"/>
              </a:spcBef>
              <a:spcAft>
                <a:spcPts val="1200"/>
              </a:spcAft>
              <a:buNone/>
            </a:pPr>
            <a:r>
              <a:rPr lang="en"/>
              <a:t>Finally, materialized views are a potentially very useful caching mechanism by analytics databases in order to avoid recomputation of popular aggregations, at the cost of slower writes.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Analytics Databases 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Businesses will often want to run large internal queries across their data, that do full table scans.  However, doing such a thing can take a huge performance hit on their database that deals with client interaction.  Hence, they will typically have a second database, for analytics processing, where data is copied some period of time </a:t>
            </a:r>
            <a:r>
              <a:rPr lang="en"/>
              <a:t>after</a:t>
            </a:r>
            <a:r>
              <a:rPr lang="en"/>
              <a:t> the fact.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is done using an ETL (Extract, Transform, Load) process which is typically scheduled as a batch job (we will discuss these later).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Stars and Snowflakes</a:t>
            </a:r>
            <a:endParaRPr/>
          </a:p>
        </p:txBody>
      </p:sp>
      <p:sp>
        <p:nvSpPr>
          <p:cNvPr id="67" name="Google Shape;67;p15"/>
          <p:cNvSpPr txBox="1"/>
          <p:nvPr>
            <p:ph idx="1" type="body"/>
          </p:nvPr>
        </p:nvSpPr>
        <p:spPr>
          <a:xfrm>
            <a:off x="311700" y="1152475"/>
            <a:ext cx="4764600" cy="241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 the transaction </a:t>
            </a:r>
            <a:r>
              <a:rPr lang="en" sz="1600"/>
              <a:t>database</a:t>
            </a:r>
            <a:r>
              <a:rPr lang="en" sz="1600"/>
              <a:t>, there may be many tables with all different types of relationships between them.  However, in an analytics database, there is typically one central table known as the “fact” table.  The fact table has many foreign keys which reference other tables known as dimension tables - this is called the “star” schema.</a:t>
            </a:r>
            <a:endParaRPr sz="1600"/>
          </a:p>
        </p:txBody>
      </p:sp>
      <p:pic>
        <p:nvPicPr>
          <p:cNvPr id="68" name="Google Shape;68;p15"/>
          <p:cNvPicPr preferRelativeResize="0"/>
          <p:nvPr/>
        </p:nvPicPr>
        <p:blipFill>
          <a:blip r:embed="rId3">
            <a:alphaModFix/>
          </a:blip>
          <a:stretch>
            <a:fillRect/>
          </a:stretch>
        </p:blipFill>
        <p:spPr>
          <a:xfrm>
            <a:off x="5472445" y="1186988"/>
            <a:ext cx="2788276" cy="2850225"/>
          </a:xfrm>
          <a:prstGeom prst="rect">
            <a:avLst/>
          </a:prstGeom>
          <a:noFill/>
          <a:ln>
            <a:noFill/>
          </a:ln>
        </p:spPr>
      </p:pic>
      <p:sp>
        <p:nvSpPr>
          <p:cNvPr id="69" name="Google Shape;69;p15"/>
          <p:cNvSpPr txBox="1"/>
          <p:nvPr/>
        </p:nvSpPr>
        <p:spPr>
          <a:xfrm>
            <a:off x="311700" y="4222375"/>
            <a:ext cx="81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If the dimensions tables reference sub-dimensions tables, this is known as a snowflake schema.</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Column Oriented Storage Background</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transactions based databases use row oriented storage: they store the entire contents of a row together on disk to improve with locality.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However, in analytical queries, it is rare that we need the entire row, but rather are aggregating the value of one column over a certain table.  Hence, it makes more sense to store the columns of the table together, known as </a:t>
            </a:r>
            <a:r>
              <a:rPr lang="en">
                <a:solidFill>
                  <a:schemeClr val="dk1"/>
                </a:solidFill>
              </a:rPr>
              <a:t>column oriented storage.</a:t>
            </a:r>
            <a:endParaRPr>
              <a:solidFill>
                <a:schemeClr val="dk1"/>
              </a:solidFill>
            </a:endParaRPr>
          </a:p>
          <a:p>
            <a:pPr indent="0" lvl="0" marL="0" rtl="0" algn="l">
              <a:spcBef>
                <a:spcPts val="1200"/>
              </a:spcBef>
              <a:spcAft>
                <a:spcPts val="1200"/>
              </a:spcAft>
              <a:buNone/>
            </a:pPr>
            <a:r>
              <a:rPr lang="en"/>
              <a:t>Note that each column must be stored in the same order.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Compression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each column has a lot of duplicate values, we can compress it to save space.</a:t>
            </a:r>
            <a:endParaRPr/>
          </a:p>
          <a:p>
            <a:pPr indent="0" lvl="0" marL="0" rtl="0" algn="l">
              <a:spcBef>
                <a:spcPts val="1200"/>
              </a:spcBef>
              <a:spcAft>
                <a:spcPts val="0"/>
              </a:spcAft>
              <a:buNone/>
            </a:pPr>
            <a:r>
              <a:rPr lang="en" sz="1400">
                <a:solidFill>
                  <a:schemeClr val="dk1"/>
                </a:solidFill>
              </a:rPr>
              <a:t>Imagine the following column representing coding proficiency out of 10:</a:t>
            </a:r>
            <a:endParaRPr sz="1400">
              <a:solidFill>
                <a:schemeClr val="dk1"/>
              </a:solidFill>
            </a:endParaRPr>
          </a:p>
          <a:p>
            <a:pPr indent="0" lvl="0" marL="0" rtl="0" algn="l">
              <a:spcBef>
                <a:spcPts val="1200"/>
              </a:spcBef>
              <a:spcAft>
                <a:spcPts val="0"/>
              </a:spcAft>
              <a:buNone/>
            </a:pPr>
            <a:r>
              <a:rPr lang="en" sz="1400">
                <a:solidFill>
                  <a:schemeClr val="dk1"/>
                </a:solidFill>
              </a:rPr>
              <a:t>8, 8, 8, 4, 5, 2, 2, 2, 2, 1</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Compression</a:t>
            </a:r>
            <a:endParaRPr/>
          </a:p>
        </p:txBody>
      </p:sp>
      <p:sp>
        <p:nvSpPr>
          <p:cNvPr id="87" name="Google Shape;87;p18"/>
          <p:cNvSpPr txBox="1"/>
          <p:nvPr>
            <p:ph idx="1" type="body"/>
          </p:nvPr>
        </p:nvSpPr>
        <p:spPr>
          <a:xfrm>
            <a:off x="311700" y="1152475"/>
            <a:ext cx="8520600" cy="37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each column has a lot of duplicate values, we can compress it to save space.</a:t>
            </a:r>
            <a:endParaRPr/>
          </a:p>
          <a:p>
            <a:pPr indent="0" lvl="0" marL="0" rtl="0" algn="l">
              <a:spcBef>
                <a:spcPts val="1200"/>
              </a:spcBef>
              <a:spcAft>
                <a:spcPts val="0"/>
              </a:spcAft>
              <a:buNone/>
            </a:pPr>
            <a:r>
              <a:rPr lang="en" sz="1400">
                <a:solidFill>
                  <a:schemeClr val="dk1"/>
                </a:solidFill>
              </a:rPr>
              <a:t>Imagine the following column representing coding proficiency out of 10:</a:t>
            </a:r>
            <a:endParaRPr sz="1400">
              <a:solidFill>
                <a:schemeClr val="dk1"/>
              </a:solidFill>
            </a:endParaRPr>
          </a:p>
          <a:p>
            <a:pPr indent="0" lvl="0" marL="0" rtl="0" algn="l">
              <a:spcBef>
                <a:spcPts val="1200"/>
              </a:spcBef>
              <a:spcAft>
                <a:spcPts val="0"/>
              </a:spcAft>
              <a:buNone/>
            </a:pPr>
            <a:r>
              <a:rPr lang="en" sz="1400">
                <a:solidFill>
                  <a:schemeClr val="dk1"/>
                </a:solidFill>
              </a:rPr>
              <a:t>8, 8, 8, 4, 5, 2, 2, 2, 2, 1</a:t>
            </a:r>
            <a:endParaRPr sz="14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
        <p:nvSpPr>
          <p:cNvPr id="88" name="Google Shape;88;p18"/>
          <p:cNvSpPr txBox="1"/>
          <p:nvPr/>
        </p:nvSpPr>
        <p:spPr>
          <a:xfrm>
            <a:off x="275675" y="2608725"/>
            <a:ext cx="2548200" cy="249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Bitmap encodings:</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8: 1 1 1 0 0 0 0 0 0 0</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4: 0 0 0 1 0 0 0 0 0 0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5: 0 0 0 0 1 0 0 0 0 0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2: 0 0 0 0 0 1 1 1 1 0</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1: 0 0 0 0 0 0 0 0 0 1</a:t>
            </a:r>
            <a:endParaRPr sz="11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Compression</a:t>
            </a:r>
            <a:endParaRPr/>
          </a:p>
        </p:txBody>
      </p:sp>
      <p:sp>
        <p:nvSpPr>
          <p:cNvPr id="94" name="Google Shape;94;p19"/>
          <p:cNvSpPr txBox="1"/>
          <p:nvPr>
            <p:ph idx="1" type="body"/>
          </p:nvPr>
        </p:nvSpPr>
        <p:spPr>
          <a:xfrm>
            <a:off x="311700" y="1152475"/>
            <a:ext cx="8520600" cy="37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each column has a lot of duplicate values, we can compress it to save space.</a:t>
            </a:r>
            <a:endParaRPr/>
          </a:p>
          <a:p>
            <a:pPr indent="0" lvl="0" marL="0" rtl="0" algn="l">
              <a:spcBef>
                <a:spcPts val="1200"/>
              </a:spcBef>
              <a:spcAft>
                <a:spcPts val="0"/>
              </a:spcAft>
              <a:buNone/>
            </a:pPr>
            <a:r>
              <a:rPr lang="en" sz="1400">
                <a:solidFill>
                  <a:schemeClr val="dk1"/>
                </a:solidFill>
              </a:rPr>
              <a:t>Imagine the following column representing coding proficiency out of 10:</a:t>
            </a:r>
            <a:endParaRPr sz="1400">
              <a:solidFill>
                <a:schemeClr val="dk1"/>
              </a:solidFill>
            </a:endParaRPr>
          </a:p>
          <a:p>
            <a:pPr indent="0" lvl="0" marL="0" rtl="0" algn="l">
              <a:spcBef>
                <a:spcPts val="1200"/>
              </a:spcBef>
              <a:spcAft>
                <a:spcPts val="0"/>
              </a:spcAft>
              <a:buNone/>
            </a:pPr>
            <a:r>
              <a:rPr lang="en" sz="1400">
                <a:solidFill>
                  <a:schemeClr val="dk1"/>
                </a:solidFill>
              </a:rPr>
              <a:t>8, 8, 8, 4, 5, 2, 2, 2, 2, 1</a:t>
            </a:r>
            <a:endParaRPr sz="14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
        <p:nvSpPr>
          <p:cNvPr id="95" name="Google Shape;95;p19"/>
          <p:cNvSpPr txBox="1"/>
          <p:nvPr/>
        </p:nvSpPr>
        <p:spPr>
          <a:xfrm>
            <a:off x="275675" y="2608725"/>
            <a:ext cx="2548200" cy="249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Bitmap encodings:</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8: 1 1 1 0 0 0 0 0 0 0</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4: 0 0 0 1 0 0 0 0 0 0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5: 0 0 0 0 1 0 0 0 0 0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2: 0 0 0 0 0 1 1 1 1 0</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1: 0 0 0 0 0 0 0 0 0 1</a:t>
            </a:r>
            <a:endParaRPr sz="1100">
              <a:solidFill>
                <a:schemeClr val="dk1"/>
              </a:solidFill>
            </a:endParaRPr>
          </a:p>
          <a:p>
            <a:pPr indent="0" lvl="0" marL="0" rtl="0" algn="l">
              <a:spcBef>
                <a:spcPts val="1200"/>
              </a:spcBef>
              <a:spcAft>
                <a:spcPts val="0"/>
              </a:spcAft>
              <a:buNone/>
            </a:pPr>
            <a:r>
              <a:t/>
            </a:r>
            <a:endParaRPr/>
          </a:p>
        </p:txBody>
      </p:sp>
      <p:sp>
        <p:nvSpPr>
          <p:cNvPr id="96" name="Google Shape;96;p19"/>
          <p:cNvSpPr txBox="1"/>
          <p:nvPr/>
        </p:nvSpPr>
        <p:spPr>
          <a:xfrm>
            <a:off x="2505675" y="2608725"/>
            <a:ext cx="2548200" cy="249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Run-Length</a:t>
            </a:r>
            <a:r>
              <a:rPr lang="en" sz="1100">
                <a:solidFill>
                  <a:schemeClr val="dk1"/>
                </a:solidFill>
              </a:rPr>
              <a:t> encodings:</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8: 0, 3, 7</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4: 3, 1, 6</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5: 4, 1, 6</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2: 5, 4, 1</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1: 9, 1</a:t>
            </a:r>
            <a:endParaRPr sz="11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Compression Continued</a:t>
            </a:r>
            <a:endParaRPr/>
          </a:p>
        </p:txBody>
      </p:sp>
      <p:sp>
        <p:nvSpPr>
          <p:cNvPr id="102" name="Google Shape;102;p20"/>
          <p:cNvSpPr txBox="1"/>
          <p:nvPr>
            <p:ph idx="1" type="body"/>
          </p:nvPr>
        </p:nvSpPr>
        <p:spPr>
          <a:xfrm>
            <a:off x="311700" y="1152475"/>
            <a:ext cx="8520600" cy="3863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Perform bitwise operations on the encodings to find rows where multiple fields match certain values (column A = 10 AND column B = 20, could also do column A = 10 OR column A = 15)</a:t>
            </a:r>
            <a:endParaRPr/>
          </a:p>
          <a:p>
            <a:pPr indent="0" lvl="0" marL="0" rtl="0" algn="l">
              <a:spcBef>
                <a:spcPts val="1200"/>
              </a:spcBef>
              <a:spcAft>
                <a:spcPts val="0"/>
              </a:spcAft>
              <a:buNone/>
            </a:pPr>
            <a:r>
              <a:rPr lang="en"/>
              <a:t>Allows more data to fit in CPU cache</a:t>
            </a:r>
            <a:endParaRPr/>
          </a:p>
          <a:p>
            <a:pPr indent="0" lvl="0" marL="0" rtl="0" algn="l">
              <a:spcBef>
                <a:spcPts val="1200"/>
              </a:spcBef>
              <a:spcAft>
                <a:spcPts val="0"/>
              </a:spcAft>
              <a:buNone/>
            </a:pPr>
            <a:r>
              <a:rPr lang="en"/>
              <a:t>If you want columns sorted in a different way, can have a replica of the analytics database with a different sort order:</a:t>
            </a:r>
            <a:endParaRPr/>
          </a:p>
          <a:p>
            <a:pPr indent="-342900" lvl="0" marL="457200" rtl="0" algn="l">
              <a:spcBef>
                <a:spcPts val="1200"/>
              </a:spcBef>
              <a:spcAft>
                <a:spcPts val="0"/>
              </a:spcAft>
              <a:buSzPts val="1800"/>
              <a:buChar char="●"/>
            </a:pPr>
            <a:r>
              <a:rPr lang="en"/>
              <a:t>Acts as an index for efficient querying if you have a common query pattern</a:t>
            </a:r>
            <a:endParaRPr/>
          </a:p>
          <a:p>
            <a:pPr indent="-342900" lvl="0" marL="457200" rtl="0" algn="l">
              <a:spcBef>
                <a:spcPts val="0"/>
              </a:spcBef>
              <a:spcAft>
                <a:spcPts val="0"/>
              </a:spcAft>
              <a:buSzPts val="1800"/>
              <a:buChar char="●"/>
            </a:pPr>
            <a:r>
              <a:rPr lang="en"/>
              <a:t>Allows more column compression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to Column Oriented Storage</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Inefficient writes because would have to modify every column file</a:t>
            </a:r>
            <a:endParaRPr/>
          </a:p>
          <a:p>
            <a:pPr indent="0" lvl="0" marL="0" rtl="0" algn="l">
              <a:spcBef>
                <a:spcPts val="1200"/>
              </a:spcBef>
              <a:spcAft>
                <a:spcPts val="0"/>
              </a:spcAft>
              <a:buNone/>
            </a:pPr>
            <a:r>
              <a:rPr lang="en"/>
              <a:t>Instead all writes go to a sorted tree in memory (LSM tree), which is eventually written in bulk to all of the column files once it gets too big</a:t>
            </a:r>
            <a:endParaRPr/>
          </a:p>
          <a:p>
            <a:pPr indent="-342900" lvl="0" marL="457200" rtl="0" algn="l">
              <a:spcBef>
                <a:spcPts val="1200"/>
              </a:spcBef>
              <a:spcAft>
                <a:spcPts val="0"/>
              </a:spcAft>
              <a:buSzPts val="1800"/>
              <a:buChar char="●"/>
            </a:pPr>
            <a:r>
              <a:rPr lang="en"/>
              <a:t>Reads must check both the tree and the column files and merge them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