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71" r:id="rId9"/>
    <p:sldId id="267" r:id="rId10"/>
    <p:sldId id="268" r:id="rId11"/>
    <p:sldId id="266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7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4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841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961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8702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82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2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4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29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4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3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8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72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5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E000-52E4-467B-A163-2C2DA02C9A5E}" type="datetimeFigureOut">
              <a:rPr lang="ru-RU" smtClean="0"/>
              <a:pPr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D0966-CBCA-410E-A93B-9EDC983B336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3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E92B0-DEAF-373E-2D47-EF2F23BEE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414526"/>
            <a:ext cx="7766936" cy="3273596"/>
          </a:xfrm>
        </p:spPr>
        <p:txBody>
          <a:bodyPr/>
          <a:lstStyle/>
          <a:p>
            <a:pPr algn="ctr"/>
            <a:r>
              <a:rPr lang="ru-RU" sz="4800" dirty="0"/>
              <a:t>Оптимизация номиналов резисторов в схемах регулируемых источников питания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DD47AB-28E9-AA82-CFD2-2D8CF4D24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470" y="4070647"/>
            <a:ext cx="5741077" cy="216560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cs typeface="Times New Roman" panose="02020603050405020304" pitchFamily="18" charset="0"/>
              </a:rPr>
              <a:t>Автор: Ларченко Владислав,</a:t>
            </a:r>
            <a:endParaRPr lang="en-US" dirty="0"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cs typeface="Times New Roman" panose="02020603050405020304" pitchFamily="18" charset="0"/>
              </a:rPr>
              <a:t>МАОУ «Лицей №159»,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Ул. Северная 31</a:t>
            </a:r>
            <a:r>
              <a:rPr lang="en-US" dirty="0">
                <a:cs typeface="Times New Roman" panose="02020603050405020304" pitchFamily="18" charset="0"/>
              </a:rPr>
              <a:t>,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6 «М» класс</a:t>
            </a:r>
            <a:r>
              <a:rPr lang="en-US" dirty="0"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ru-RU" dirty="0">
                <a:cs typeface="Times New Roman" panose="02020603050405020304" pitchFamily="18" charset="0"/>
              </a:rPr>
              <a:t>Секции: физика, информатика</a:t>
            </a:r>
            <a:r>
              <a:rPr lang="en-US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ea typeface="Calibri" panose="020F0502020204030204" pitchFamily="34" charset="0"/>
              </a:rPr>
              <a:t>г. Новосибирск, 2025</a:t>
            </a:r>
            <a:endParaRPr lang="ru-RU" dirty="0"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F93FD7-6E31-7532-808C-BD0ADD24F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47" y="3688124"/>
            <a:ext cx="2548127" cy="254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B4CB-D367-A087-F1F4-511D8054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1F82E8-42D8-C935-22C7-1B1729925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4" t="36728" r="7773" b="30237"/>
          <a:stretch/>
        </p:blipFill>
        <p:spPr>
          <a:xfrm>
            <a:off x="932689" y="3934551"/>
            <a:ext cx="3246119" cy="138611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6E6D7-4BAD-3C37-9960-F2B5D66F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721722"/>
            <a:ext cx="9682818" cy="649224"/>
          </a:xfrm>
        </p:spPr>
        <p:txBody>
          <a:bodyPr>
            <a:normAutofit/>
          </a:bodyPr>
          <a:lstStyle/>
          <a:p>
            <a:r>
              <a:rPr lang="ru-RU" dirty="0"/>
              <a:t>Реализация алгоритма в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BAEE2-01FF-B4E0-F0D1-47BFBA1DE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402555"/>
            <a:ext cx="9308592" cy="941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+mj-lt"/>
                <a:cs typeface="Times New Roman" panose="02020603050405020304" pitchFamily="18" charset="0"/>
              </a:rPr>
              <a:t>Если задачу нельзя решить последовательным подключением </a:t>
            </a:r>
            <a:r>
              <a:rPr lang="ru-RU" sz="1600" i="1" dirty="0">
                <a:latin typeface="+mj-lt"/>
                <a:cs typeface="Times New Roman" panose="02020603050405020304" pitchFamily="18" charset="0"/>
              </a:rPr>
              <a:t>(1)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, то программа считает вариант с тремя сопротивлениями </a:t>
            </a:r>
            <a:r>
              <a:rPr lang="ru-RU" sz="1600" i="1" dirty="0">
                <a:latin typeface="+mj-lt"/>
                <a:cs typeface="Times New Roman" panose="02020603050405020304" pitchFamily="18" charset="0"/>
              </a:rPr>
              <a:t>(2)</a:t>
            </a:r>
            <a:r>
              <a:rPr lang="en-US" sz="1600" i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Если даже так не удаётся решить задачу, то она решается с помощью четырёх резисторов </a:t>
            </a:r>
            <a:r>
              <a:rPr lang="ru-RU" sz="1600" i="1" dirty="0">
                <a:latin typeface="+mj-lt"/>
                <a:cs typeface="Times New Roman" panose="02020603050405020304" pitchFamily="18" charset="0"/>
              </a:rPr>
              <a:t>(3) 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из общего списка резисторов. </a:t>
            </a:r>
            <a:endParaRPr lang="en-US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810C5-8A9B-880F-AE76-F76B41A74C8C}"/>
              </a:ext>
            </a:extLst>
          </p:cNvPr>
          <p:cNvSpPr txBox="1"/>
          <p:nvPr/>
        </p:nvSpPr>
        <p:spPr>
          <a:xfrm>
            <a:off x="718732" y="4111469"/>
            <a:ext cx="3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F35AE-266C-4AFF-19A7-43DB11952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68" y="2521113"/>
            <a:ext cx="11778663" cy="11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7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8827" y="419428"/>
            <a:ext cx="5485338" cy="1015028"/>
          </a:xfrm>
        </p:spPr>
        <p:txBody>
          <a:bodyPr/>
          <a:lstStyle/>
          <a:p>
            <a:pPr algn="l"/>
            <a:r>
              <a:rPr lang="en-US" dirty="0"/>
              <a:t>Telegram-</a:t>
            </a:r>
            <a:r>
              <a:rPr lang="en-US" dirty="0" err="1"/>
              <a:t>bot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type="subTitle" idx="1"/>
          </p:nvPr>
        </p:nvSpPr>
        <p:spPr>
          <a:xfrm>
            <a:off x="630937" y="1511045"/>
            <a:ext cx="4185636" cy="4927527"/>
          </a:xfrm>
        </p:spPr>
        <p:txBody>
          <a:bodyPr numCol="1">
            <a:normAutofit/>
          </a:bodyPr>
          <a:lstStyle/>
          <a:p>
            <a:pPr algn="l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Для удобства работы с моей программой я создал телеграмм бота с помощью библиотеки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pytelegrambotapi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TeleBot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).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Данная библиотека полностью отражает функционал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telegram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api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, с помощью неё можно отправлять фото, видео и реализовывать остальной функционал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.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Я переписал мою программу для телеграмм бота. Теперь пока  она запущена на локальном сервере или на обычном ПК, люди могут использовать моего телеграмм бота.</a:t>
            </a:r>
          </a:p>
        </p:txBody>
      </p:sp>
      <p:sp>
        <p:nvSpPr>
          <p:cNvPr id="2050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4" name="AutoShape 6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6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0" name="AutoShape 1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EC3250-84A5-1755-7C5F-DAC89B77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912" y="687389"/>
            <a:ext cx="4409034" cy="4835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53915-D006-A14B-C3B4-997D053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0E1C0-4361-A072-04DC-9B8CDD9B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9728"/>
            <a:ext cx="9682818" cy="1211073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2D0228-39F0-A259-F705-D4D7E5B1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832104"/>
            <a:ext cx="9308592" cy="6025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Реализация проекта на данный момент</a:t>
            </a:r>
            <a:r>
              <a:rPr lang="en-US" dirty="0"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литературу по теме работы</a:t>
            </a:r>
            <a:r>
              <a:rPr lang="en-US" strike="sngStrike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trike="sngStrike" dirty="0"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подбора резисторов и реализовать его на язык программирования </a:t>
            </a:r>
            <a:r>
              <a:rPr lang="en-US" strike="sngStrike" dirty="0">
                <a:ea typeface="Times New Roman" panose="02020603050405020304" pitchFamily="18" charset="0"/>
                <a:cs typeface="Times New Roman" panose="02020603050405020304" pitchFamily="18" charset="0"/>
              </a:rPr>
              <a:t>Python;</a:t>
            </a:r>
            <a:endParaRPr lang="ru-RU" strike="sngStrike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алгоритм уменьшения количества различных номиналов (унификация) сопротивлений в источниках питания с различными выходными напряжениями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интерфейс взаимодействия программы с пользователем;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trike="sngStrike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в программу защиту от ошибок.</a:t>
            </a:r>
          </a:p>
          <a:p>
            <a:pPr marL="0" lvl="0" indent="0">
              <a:lnSpc>
                <a:spcPct val="115000"/>
              </a:lnSpc>
              <a:spcAft>
                <a:spcPts val="600"/>
              </a:spcAft>
              <a:buNone/>
              <a:tabLst>
                <a:tab pos="90170" algn="l"/>
                <a:tab pos="180340" algn="l"/>
                <a:tab pos="270510" algn="l"/>
              </a:tabLst>
            </a:pPr>
            <a:r>
              <a:rPr lang="ru-RU" dirty="0">
                <a:cs typeface="Times New Roman" panose="02020603050405020304" pitchFamily="18" charset="0"/>
              </a:rPr>
              <a:t>Я считаю моего </a:t>
            </a:r>
            <a:r>
              <a:rPr lang="en-US" dirty="0">
                <a:cs typeface="Times New Roman" panose="02020603050405020304" pitchFamily="18" charset="0"/>
              </a:rPr>
              <a:t>telegram</a:t>
            </a:r>
            <a:r>
              <a:rPr lang="ru-RU" dirty="0">
                <a:cs typeface="Times New Roman" panose="02020603050405020304" pitchFamily="18" charset="0"/>
              </a:rPr>
              <a:t>-бота уже могут использовать люди занимающаяся электроникой и робототехникой. Пользователи могут быстрее подбирать сопротивления подходящие под их источник питания.</a:t>
            </a:r>
          </a:p>
          <a:p>
            <a:pPr marL="0" lvl="0" indent="0">
              <a:lnSpc>
                <a:spcPct val="115000"/>
              </a:lnSpc>
              <a:spcAft>
                <a:spcPts val="600"/>
              </a:spcAft>
              <a:buNone/>
              <a:tabLst>
                <a:tab pos="90170" algn="l"/>
                <a:tab pos="180340" algn="l"/>
                <a:tab pos="270510" algn="l"/>
              </a:tabLst>
            </a:pPr>
            <a:r>
              <a:rPr lang="ru-RU" dirty="0">
                <a:cs typeface="Times New Roman" panose="02020603050405020304" pitchFamily="18" charset="0"/>
              </a:rPr>
              <a:t>За этот месяц я собираюсь дописать алгоритм унификации сопротивлений и сделать полностью готового бота не нуждающегося в добавлении дополнительного функционала. </a:t>
            </a:r>
          </a:p>
          <a:p>
            <a:pPr marL="0" indent="0">
              <a:buNone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9A946-1610-760C-84C6-E7B5EB45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20042"/>
            <a:ext cx="8596668" cy="1046479"/>
          </a:xfrm>
        </p:spPr>
        <p:txBody>
          <a:bodyPr>
            <a:normAutofit/>
          </a:bodyPr>
          <a:lstStyle/>
          <a:p>
            <a:r>
              <a:rPr lang="ru-RU" sz="4000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409B0-949C-E086-531B-210850D37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453896"/>
            <a:ext cx="9509760" cy="5129783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  <a:cs typeface="Alef" panose="00000500000000000000" pitchFamily="2" charset="-79"/>
              </a:rPr>
              <a:t>Проблема: </a:t>
            </a:r>
            <a:r>
              <a:rPr lang="ru-RU" sz="1800" dirty="0">
                <a:effectLst/>
                <a:ea typeface="Times New Roman" panose="02020603050405020304" pitchFamily="18" charset="0"/>
                <a:cs typeface="Alef" panose="00000500000000000000" pitchFamily="2" charset="-79"/>
              </a:rPr>
              <a:t>При создании электроники выпускающаяся малыми партиями требуются переконфигурация уровней напряжений источников питания. Такая переконфигурация выполняется путём замены номиналов резисторов. Требуется выбрать резисторы из имеющихся в наличии и при возможности снизить количество различных номиналов.</a:t>
            </a: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Актуальность исследования: </a:t>
            </a:r>
            <a:r>
              <a:rPr lang="ru-RU" dirty="0">
                <a:cs typeface="Times New Roman" panose="02020603050405020304" pitchFamily="18" charset="0"/>
              </a:rPr>
              <a:t>Это исследование актуально при тестировании светочувствительных матриц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ru-RU" dirty="0">
                <a:cs typeface="Times New Roman" panose="02020603050405020304" pitchFamily="18" charset="0"/>
              </a:rPr>
              <a:t>ПЗС), когда управляющие и питающие напряжения могут отличаться от партии к партии в процессе улучшения рабочих характеристик данных матриц.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программу на языке программирования 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будет предоставлять пользовательский интерфейс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позволяющий загружать список имеющихся в распоряжение резисторов и значения напряжений которое будет выдавать источник питания рассчитывать номиналы сопротивлений в источниках питания.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8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5F7B1-95A8-4B4C-DB20-AB489400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8D716-D51F-4258-D1C6-7402821F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3" y="306831"/>
            <a:ext cx="8505906" cy="845313"/>
          </a:xfrm>
        </p:spPr>
        <p:txBody>
          <a:bodyPr>
            <a:normAutofit/>
          </a:bodyPr>
          <a:lstStyle/>
          <a:p>
            <a:r>
              <a:rPr lang="ru-RU" sz="4000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D8043B-B046-DAB5-C4F5-DE93A2CE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152144"/>
            <a:ext cx="9829800" cy="5705856"/>
          </a:xfrm>
        </p:spPr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литературу по теме работы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подбора резисторов и реализовать его на язык программирования 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Python;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алгоритм уменьшения количества различных номиналов (унификация) сопротивлений в источниках питания с различными выходными напряжениями</a:t>
            </a:r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интерфейс взаимодействия программы с пользователем;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90170" algn="l"/>
                <a:tab pos="180340" algn="l"/>
                <a:tab pos="270510" algn="l"/>
              </a:tabLst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Добавить в программу защиту от ошибок.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EB15-D8DD-B464-DB5F-5E7F7332F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E36FEE-C169-FED6-819F-E0415DF4E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3" t="5733" r="30077" b="56498"/>
          <a:stretch/>
        </p:blipFill>
        <p:spPr>
          <a:xfrm>
            <a:off x="3279516" y="4183634"/>
            <a:ext cx="5298935" cy="232308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97A4C-CD3F-466B-C8D1-F0B4D158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73736"/>
            <a:ext cx="9682818" cy="1339089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Последовательное подключение сопротивлений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4C8F4E-2D37-BAEA-0C05-E37CCE9A5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512825"/>
                <a:ext cx="9308592" cy="49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cs typeface="Times New Roman" panose="02020603050405020304" pitchFamily="18" charset="0"/>
                  </a:rPr>
                  <a:t>При последовательном соединении резисторов общее сопротивление равно сумме сопротивлений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800" b="0" i="1" smtClean="0">
                              <a:cs typeface="Times New Roman" panose="020206030504050203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sz="2800" b="0" i="1" smtClean="0"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ru-RU" sz="2800" i="1" dirty="0" smtClean="0"/>
                            <m:t>𝑅</m:t>
                          </m:r>
                        </m:e>
                        <m:sub>
                          <m:r>
                            <a:rPr lang="ru-RU" sz="2800" i="0" dirty="0" smtClean="0"/>
                            <m:t>1</m:t>
                          </m:r>
                        </m:sub>
                      </m:sSub>
                      <m:r>
                        <a:rPr lang="ru-RU" sz="2800" i="0" dirty="0" smtClean="0"/>
                        <m:t>+</m:t>
                      </m:r>
                      <m:sSub>
                        <m:sSubPr>
                          <m:ctrlPr>
                            <a:rPr lang="ru-RU" sz="28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ru-RU" sz="2800" i="1" dirty="0" smtClean="0"/>
                            <m:t>𝑅</m:t>
                          </m:r>
                        </m:e>
                        <m:sub>
                          <m:r>
                            <a:rPr lang="ru-RU" sz="2800" i="0" dirty="0" smtClean="0"/>
                            <m:t>2</m:t>
                          </m:r>
                        </m:sub>
                      </m:sSub>
                      <m:r>
                        <a:rPr lang="ru-RU" sz="2800" i="0" dirty="0" smtClean="0"/>
                        <m:t>+…+</m:t>
                      </m:r>
                      <m:sSub>
                        <m:sSubPr>
                          <m:ctrlPr>
                            <a:rPr lang="ru-RU" sz="28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ru-RU" sz="2800" i="1" dirty="0" smtClean="0"/>
                            <m:t>𝑅</m:t>
                          </m:r>
                        </m:e>
                        <m:sub>
                          <m:r>
                            <a:rPr lang="ru-RU" sz="2800" i="1" dirty="0" smtClean="0"/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 b="0" i="1" smtClean="0">
                              <a:cs typeface="Times New Roman" panose="020206030504050203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sz="2400" b="0" i="1" smtClean="0"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836967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ru-RU" sz="2400" i="0" dirty="0" smtClean="0"/>
                            <m:t>1</m:t>
                          </m:r>
                        </m:sub>
                      </m:sSub>
                      <m:r>
                        <a:rPr lang="ru-RU" sz="2400" i="0" dirty="0" smtClean="0"/>
                        <m:t>+</m:t>
                      </m:r>
                      <m:sSub>
                        <m:sSubPr>
                          <m:ctrlPr>
                            <a:rPr lang="ru-RU" sz="24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836967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ru-RU" sz="2400" i="0" dirty="0" smtClean="0"/>
                            <m:t>2</m:t>
                          </m:r>
                        </m:sub>
                      </m:sSub>
                      <m:r>
                        <a:rPr lang="ru-RU" sz="2400" i="0" dirty="0" smtClean="0"/>
                        <m:t>+…+</m:t>
                      </m:r>
                      <m:sSub>
                        <m:sSubPr>
                          <m:ctrlPr>
                            <a:rPr lang="ru-RU" sz="2400" i="1" dirty="0" smtClean="0">
                              <a:solidFill>
                                <a:srgbClr val="836967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836967"/>
                              </a:solidFill>
                            </a:rPr>
                            <m:t>𝑈</m:t>
                          </m:r>
                        </m:e>
                        <m:sub>
                          <m:r>
                            <a:rPr lang="ru-RU" sz="2400" i="1" dirty="0" smtClean="0"/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400" b="0" i="1" smtClean="0"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cs typeface="Times New Roman" panose="020206030504050203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cs typeface="Times New Roman" panose="02020603050405020304" pitchFamily="18" charset="0"/>
                  </a:rPr>
                  <a:t>Согласно закону Ома, ток в цепи:</a:t>
                </a:r>
                <a:br>
                  <a:rPr lang="en-US" sz="2400" dirty="0"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𝐼</m:t>
                      </m:r>
                      <m:r>
                        <a:rPr lang="en-US" sz="28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общ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</a:rPr>
                                <m:t>общ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34C8F4E-2D37-BAEA-0C05-E37CCE9A5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512825"/>
                <a:ext cx="9308592" cy="4988558"/>
              </a:xfrm>
              <a:blipFill>
                <a:blip r:embed="rId3"/>
                <a:stretch>
                  <a:fillRect l="-982" t="-9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62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2FBA-0C02-DA2A-37AC-24675E34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0C81-DA1E-14EC-65CA-2810F2F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25982"/>
            <a:ext cx="9682818" cy="1009906"/>
          </a:xfrm>
        </p:spPr>
        <p:txBody>
          <a:bodyPr>
            <a:normAutofit/>
          </a:bodyPr>
          <a:lstStyle/>
          <a:p>
            <a:r>
              <a:rPr lang="ru-RU" dirty="0"/>
              <a:t>Параллельное подключение резисторов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3DF43-A07B-2D8F-78CC-4FF2863DF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017016"/>
                <a:ext cx="9308592" cy="5840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Напряжение одинаково: В параллельной цепи у всех резисторов вход в одних точках, поэтому на них падает равноенапряжение </a:t>
                </a:r>
                <a:r>
                  <a:rPr lang="ru-RU" sz="2000" i="1" dirty="0">
                    <a:cs typeface="Times New Roman" panose="02020603050405020304" pitchFamily="18" charset="0"/>
                  </a:rPr>
                  <a:t>(U)</a:t>
                </a:r>
                <a:r>
                  <a:rPr lang="ru-RU" sz="20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Ток через каждый резистор разный, определяется по формуле:</a:t>
                </a:r>
                <a:br>
                  <a:rPr lang="ru-RU" sz="2000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000" b="0" i="1" smtClean="0"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cs typeface="Times New Roman" panose="020206030504050203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000" b="0" i="1" smtClean="0"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, </a:t>
                </a:r>
                <a:r>
                  <a:rPr lang="ru-RU" sz="2000" dirty="0">
                    <a:cs typeface="Times New Roman" panose="02020603050405020304" pitchFamily="18" charset="0"/>
                  </a:rPr>
                  <a:t>чем меньше сопротивление </a:t>
                </a:r>
                <a:r>
                  <a:rPr lang="ru-RU" sz="2000" i="1" dirty="0">
                    <a:cs typeface="Times New Roman" panose="02020603050405020304" pitchFamily="18" charset="0"/>
                  </a:rPr>
                  <a:t>(R)</a:t>
                </a:r>
                <a:r>
                  <a:rPr lang="ru-RU" sz="2000" dirty="0">
                    <a:cs typeface="Times New Roman" panose="02020603050405020304" pitchFamily="18" charset="0"/>
                  </a:rPr>
                  <a:t>, тем больше ток </a:t>
                </a:r>
                <a:r>
                  <a:rPr lang="ru-RU" sz="2000" i="1" dirty="0">
                    <a:cs typeface="Times New Roman" panose="02020603050405020304" pitchFamily="18" charset="0"/>
                  </a:rPr>
                  <a:t>(I) </a:t>
                </a:r>
                <a:r>
                  <a:rPr lang="ru-RU" sz="2000" dirty="0">
                    <a:cs typeface="Times New Roman" panose="02020603050405020304" pitchFamily="18" charset="0"/>
                  </a:rPr>
                  <a:t>через резистор, и наоборот.</a:t>
                </a: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Токи через резисторы обратно пропорциональны их сопротивлениям: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 smtClean="0"/>
                                <m:t>𝐼</m:t>
                              </m:r>
                            </m:e>
                            <m:sub>
                              <m:r>
                                <a:rPr lang="en-US" sz="2000" i="1" smtClean="0"/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 smtClean="0"/>
                                <m:t>𝐼</m:t>
                              </m:r>
                            </m:e>
                            <m:sub>
                              <m:r>
                                <a:rPr lang="en-US" sz="2000" i="1" smtClean="0"/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 smtClean="0"/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 smtClean="0"/>
                                <m:t>𝑅</m:t>
                              </m:r>
                            </m:e>
                            <m:sub>
                              <m:r>
                                <a:rPr lang="en-US" sz="2000" i="1" smtClean="0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sz="2000" i="1" smtClean="0"/>
                                <m:t>𝑅</m:t>
                              </m:r>
                            </m:e>
                            <m:sub>
                              <m:r>
                                <a:rPr lang="en-US" sz="2000" i="1" smtClean="0"/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/>
                        <m:t>,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=…=</m:t>
                      </m:r>
                      <m:f>
                        <m:f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ru-RU" sz="2000" b="0" i="1" smtClean="0"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0" smtClean="0">
                          <a:cs typeface="Times New Roman" panose="02020603050405020304" pitchFamily="18" charset="0"/>
                        </a:rPr>
                        <m:t> 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000" b="0" i="1" smtClean="0">
                              <a:cs typeface="Times New Roman" panose="020206030504050203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sz="2000" b="0" i="0" smtClean="0"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0" smtClean="0"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6C3DF43-A07B-2D8F-78CC-4FF2863DF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017016"/>
                <a:ext cx="9308592" cy="5840984"/>
              </a:xfrm>
              <a:blipFill>
                <a:blip r:embed="rId2"/>
                <a:stretch>
                  <a:fillRect l="-655" t="-731" r="-8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BC4F5C-1F5E-FE51-467F-666D0DB19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t="46676" r="30318" b="7963"/>
          <a:stretch/>
        </p:blipFill>
        <p:spPr>
          <a:xfrm>
            <a:off x="3419516" y="3557017"/>
            <a:ext cx="5111433" cy="25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4DC6-4529-87F7-308B-3D65786C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AF480-F0CB-5AB8-96EA-A852B78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20" y="173736"/>
            <a:ext cx="9682818" cy="1211073"/>
          </a:xfrm>
        </p:spPr>
        <p:txBody>
          <a:bodyPr>
            <a:normAutofit/>
          </a:bodyPr>
          <a:lstStyle/>
          <a:p>
            <a:r>
              <a:rPr lang="ru-RU" dirty="0"/>
              <a:t>Операционный усилитель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D0AB-60C9-8E86-5981-E0EF7051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096" y="861568"/>
            <a:ext cx="4565904" cy="1817624"/>
          </a:xfr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задаче в качестве источника опорных напряжений для питания светочувствительных матриц использовались операционные усилители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20E0C9-1F59-A522-6411-CC158AA58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24" y="861568"/>
            <a:ext cx="7191872" cy="5902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662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9DBBC-539B-CB2D-DA54-44001DF5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A2D10-CB56-3479-C473-E82B5A1D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56032"/>
            <a:ext cx="9682818" cy="1211073"/>
          </a:xfrm>
        </p:spPr>
        <p:txBody>
          <a:bodyPr>
            <a:normAutofit/>
          </a:bodyPr>
          <a:lstStyle/>
          <a:p>
            <a:r>
              <a:rPr lang="ru-RU" dirty="0"/>
              <a:t>Идеальный операционный усилитель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E8A2D-79DA-28F5-B39A-7E2CA07A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060704"/>
            <a:ext cx="9308592" cy="579729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Операционный усилитель имеет два входа, инвертирующий и не инвертирующий, и один выход. ОУ усиливает разность напряжений на входах.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Принцип действия ОУ наиболее понятно демонстрируется  на модели «идеального операционного усилителя». Модель обладает следующими свойствами:</a:t>
            </a:r>
            <a:endParaRPr 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Входы идеального ОУ не оказывают влияния на входные сигналы и имеют бесконечно большое сопротивление и бесконечно малую ёмкость.</a:t>
            </a:r>
          </a:p>
          <a:p>
            <a:pPr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Выход идеального ОУ имеет нулевое сопротивление и может обеспечить на нагрузке любое напряжение и любой ток.</a:t>
            </a:r>
          </a:p>
          <a:p>
            <a:pPr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Коэффициент передачи идеального ОУ стремится к бесконечности и не зависит от частоты входных сигналов.</a:t>
            </a:r>
          </a:p>
          <a:p>
            <a:pPr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Время задержки распространения сигнала в идеальном ОУ равно нулю, сдвиг фаз отсутствует.</a:t>
            </a:r>
          </a:p>
          <a:p>
            <a:pPr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Охваченный ООС идеальный ОУ стремится установить равное напряжение на входах.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5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F1C39-EC18-05F2-FB6E-16FC826AD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Ларченко Влад\NPK2024\Primer.png">
            <a:extLst>
              <a:ext uri="{FF2B5EF4-FFF2-40B4-BE49-F238E27FC236}">
                <a16:creationId xmlns:a16="http://schemas.microsoft.com/office/drawing/2014/main" id="{DCF2E715-E33F-DB9A-3EB4-9AA739FD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496" y="3429000"/>
            <a:ext cx="6007608" cy="3298607"/>
          </a:xfrm>
          <a:prstGeom prst="rect">
            <a:avLst/>
          </a:pr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844FF-8E61-EF25-7E02-67F99FD4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56032"/>
            <a:ext cx="9682818" cy="1211073"/>
          </a:xfrm>
        </p:spPr>
        <p:txBody>
          <a:bodyPr>
            <a:normAutofit/>
          </a:bodyPr>
          <a:lstStyle/>
          <a:p>
            <a:r>
              <a:rPr lang="ru-RU" dirty="0"/>
              <a:t>Операционный усилитель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84AC84-B981-E48A-B354-CA2E43A33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060704"/>
                <a:ext cx="9308592" cy="5797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dirty="0"/>
                  <a:t>Согласно первому свойству модели идеального операционного усилителя, входы ОУ ток не потребляют. А так как при такой схеме включения на инвертирующем входе ОУ стремится выровняться с напряжением на не инвертирующем входе (+), то падение напряжения на резисторе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равно напряжению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ru-RU" sz="2000" dirty="0"/>
                  <a:t>, а падение напряжения на последовательно включенных резисторах делителя напряжения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 равно напряжению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Получаем следующую формулу</a:t>
                </a:r>
                <a:r>
                  <a:rPr lang="en-US" sz="2000" dirty="0">
                    <a:cs typeface="Times New Roman" panose="02020603050405020304" pitchFamily="18" charset="0"/>
                  </a:rPr>
                  <a:t>:</a:t>
                </a:r>
                <a:br>
                  <a:rPr lang="en-US" sz="2000" dirty="0"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84AC84-B981-E48A-B354-CA2E43A33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060704"/>
                <a:ext cx="9308592" cy="5797296"/>
              </a:xfrm>
              <a:blipFill>
                <a:blip r:embed="rId3"/>
                <a:stretch>
                  <a:fillRect l="-655" t="-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42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3362-89DA-DE7F-02A7-3CCDEC49E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B4675E-D688-02CB-9F3F-71412100F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" y="2373436"/>
            <a:ext cx="3124602" cy="19228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C4502-C108-696D-B703-39F1DCF3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"/>
            <a:ext cx="9682818" cy="649224"/>
          </a:xfrm>
        </p:spPr>
        <p:txBody>
          <a:bodyPr>
            <a:normAutofit/>
          </a:bodyPr>
          <a:lstStyle/>
          <a:p>
            <a:r>
              <a:rPr lang="ru-RU" dirty="0"/>
              <a:t>Реализация алгоритма в программе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2C593A-5D75-9B87-57A7-007483601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649225"/>
                <a:ext cx="9308592" cy="13537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600" dirty="0">
                    <a:cs typeface="Times New Roman" panose="02020603050405020304" pitchFamily="18" charset="0"/>
                  </a:rPr>
                  <a:t>Если задачу нельзя решить последовательным подключением </a:t>
                </a:r>
                <a:r>
                  <a:rPr lang="ru-RU" sz="1600" i="1" dirty="0">
                    <a:cs typeface="Times New Roman" panose="02020603050405020304" pitchFamily="18" charset="0"/>
                  </a:rPr>
                  <a:t>(1)</a:t>
                </a:r>
                <a:r>
                  <a:rPr lang="ru-RU" sz="1600" dirty="0">
                    <a:cs typeface="Times New Roman" panose="02020603050405020304" pitchFamily="18" charset="0"/>
                  </a:rPr>
                  <a:t>, то программа считает вариант с тремя сопротивлениями </a:t>
                </a:r>
                <a:r>
                  <a:rPr lang="ru-RU" sz="1600" i="1" dirty="0">
                    <a:cs typeface="Times New Roman" panose="02020603050405020304" pitchFamily="18" charset="0"/>
                  </a:rPr>
                  <a:t>(2)</a:t>
                </a:r>
                <a:r>
                  <a:rPr lang="en-US" sz="1600" i="1" dirty="0">
                    <a:cs typeface="Times New Roman" panose="02020603050405020304" pitchFamily="18" charset="0"/>
                  </a:rPr>
                  <a:t>. </a:t>
                </a:r>
                <a:r>
                  <a:rPr lang="ru-RU" sz="1600" dirty="0">
                    <a:cs typeface="Times New Roman" panose="02020603050405020304" pitchFamily="18" charset="0"/>
                  </a:rPr>
                  <a:t>Если даже так не удаётся решить задачу, то она решается с помощью четырёх резисторов </a:t>
                </a:r>
                <a:r>
                  <a:rPr lang="ru-RU" sz="1600" i="1" dirty="0">
                    <a:cs typeface="Times New Roman" panose="02020603050405020304" pitchFamily="18" charset="0"/>
                  </a:rPr>
                  <a:t>(3)</a:t>
                </a:r>
                <a:r>
                  <a:rPr lang="ru-RU" sz="1600" dirty="0">
                    <a:cs typeface="Times New Roman" panose="02020603050405020304" pitchFamily="18" charset="0"/>
                  </a:rPr>
                  <a:t>из общего списка резисторов</a:t>
                </a:r>
                <a:r>
                  <a:rPr lang="en-US" sz="1600" dirty="0"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cs typeface="Times New Roman" panose="02020603050405020304" pitchFamily="18" charset="0"/>
                  </a:rPr>
                  <a:t>где также выводится погрешность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1600" dirty="0">
                    <a:cs typeface="Times New Roman" panose="02020603050405020304" pitchFamily="18" charset="0"/>
                  </a:rPr>
                  <a:t> от введённого пользователем. </a:t>
                </a:r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B2C593A-5D75-9B87-57A7-007483601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649225"/>
                <a:ext cx="9308592" cy="1353744"/>
              </a:xfrm>
              <a:blipFill>
                <a:blip r:embed="rId3"/>
                <a:stretch>
                  <a:fillRect l="-327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82A8D3-293F-92A7-41E4-6D4F748E4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6" t="52699" r="24678" b="34401"/>
          <a:stretch/>
        </p:blipFill>
        <p:spPr>
          <a:xfrm>
            <a:off x="575975" y="2042662"/>
            <a:ext cx="2276856" cy="393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1A1197-7CA9-6FCB-A7FF-30DCFA3334FD}"/>
              </a:ext>
            </a:extLst>
          </p:cNvPr>
          <p:cNvSpPr txBox="1"/>
          <p:nvPr/>
        </p:nvSpPr>
        <p:spPr>
          <a:xfrm>
            <a:off x="234991" y="2009119"/>
            <a:ext cx="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7FCD9-1F79-8DA4-534D-8B6E61EA39BA}"/>
              </a:ext>
            </a:extLst>
          </p:cNvPr>
          <p:cNvSpPr txBox="1"/>
          <p:nvPr/>
        </p:nvSpPr>
        <p:spPr>
          <a:xfrm>
            <a:off x="147847" y="2463876"/>
            <a:ext cx="394265" cy="38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FB71D1C-896C-36E5-B72A-5B5E7884B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62" y="5160493"/>
            <a:ext cx="4877481" cy="160042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D4CDA4-58F6-EF2F-FE88-74BE30A1A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0861" y="2002969"/>
            <a:ext cx="8550477" cy="3027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84FA99-F79E-901E-0438-87FF36B5F5A5}"/>
              </a:ext>
            </a:extLst>
          </p:cNvPr>
          <p:cNvSpPr txBox="1"/>
          <p:nvPr/>
        </p:nvSpPr>
        <p:spPr>
          <a:xfrm>
            <a:off x="196528" y="5160493"/>
            <a:ext cx="3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5EEA7-A32A-A362-59F9-AC8D315A57D5}"/>
              </a:ext>
            </a:extLst>
          </p:cNvPr>
          <p:cNvSpPr txBox="1"/>
          <p:nvPr/>
        </p:nvSpPr>
        <p:spPr>
          <a:xfrm>
            <a:off x="3116597" y="1994465"/>
            <a:ext cx="394265" cy="38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39360171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657</TotalTime>
  <Words>838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Trebuchet MS</vt:lpstr>
      <vt:lpstr>Wingdings 3</vt:lpstr>
      <vt:lpstr>Аспект</vt:lpstr>
      <vt:lpstr>Оптимизация номиналов резисторов в схемах регулируемых источников питания</vt:lpstr>
      <vt:lpstr>О проекте</vt:lpstr>
      <vt:lpstr>Задачи работы</vt:lpstr>
      <vt:lpstr>Последовательное подключение сопротивлений</vt:lpstr>
      <vt:lpstr>Параллельное подключение резисторов</vt:lpstr>
      <vt:lpstr>Операционный усилитель </vt:lpstr>
      <vt:lpstr>Идеальный операционный усилитель </vt:lpstr>
      <vt:lpstr>Операционный усилитель </vt:lpstr>
      <vt:lpstr>Реализация алгоритма в программе</vt:lpstr>
      <vt:lpstr>Реализация алгоритма в программе</vt:lpstr>
      <vt:lpstr>Telegram-bot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номиналов резисторов в схемах регулируемых источников питания</dc:title>
  <dc:creator>CkeerV ㅤ</dc:creator>
  <cp:lastModifiedBy>CkeerV ㅤ</cp:lastModifiedBy>
  <cp:revision>41</cp:revision>
  <dcterms:created xsi:type="dcterms:W3CDTF">2025-03-05T08:37:58Z</dcterms:created>
  <dcterms:modified xsi:type="dcterms:W3CDTF">2025-03-06T11:07:57Z</dcterms:modified>
</cp:coreProperties>
</file>