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9" r:id="rId6"/>
    <p:sldId id="258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5482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95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31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92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281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155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2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77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53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2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27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10F655C-A177-43F8-85F1-4881FE3F4C0F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51AAF-1563-4E33-BE56-08664DDC70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91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BDCA897-B509-22E9-C06F-9CF8F95F0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679544"/>
            <a:ext cx="9418320" cy="1097632"/>
          </a:xfrm>
        </p:spPr>
        <p:txBody>
          <a:bodyPr/>
          <a:lstStyle/>
          <a:p>
            <a:pPr algn="ctr"/>
            <a:r>
              <a:rPr lang="it-IT" dirty="0" err="1"/>
              <a:t>Kickify</a:t>
            </a:r>
            <a:endParaRPr lang="it-IT" dirty="0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80AB0DF9-F166-3D5A-BF22-C9092F192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925237"/>
            <a:ext cx="9418320" cy="393544"/>
          </a:xfrm>
        </p:spPr>
        <p:txBody>
          <a:bodyPr>
            <a:normAutofit lnSpcReduction="10000"/>
          </a:bodyPr>
          <a:lstStyle/>
          <a:p>
            <a:pPr algn="ctr"/>
            <a:r>
              <a:rPr lang="it-IT" dirty="0"/>
              <a:t>Giacomo Pierbattista, Martin Tomassi</a:t>
            </a:r>
          </a:p>
        </p:txBody>
      </p:sp>
    </p:spTree>
    <p:extLst>
      <p:ext uri="{BB962C8B-B14F-4D97-AF65-F5344CB8AC3E}">
        <p14:creationId xmlns:p14="http://schemas.microsoft.com/office/powerpoint/2010/main" val="308245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4AA97-A7D8-A8AE-A902-CA990AA60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95598B4B-37A4-003C-520A-D1E24A35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4" y="225084"/>
            <a:ext cx="10841970" cy="61897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Funzionalità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BF6D3295-CC1E-D823-530F-F0CA2A6B5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1012874"/>
            <a:ext cx="10841969" cy="5620042"/>
          </a:xfrm>
        </p:spPr>
        <p:txBody>
          <a:bodyPr>
            <a:normAutofit/>
          </a:bodyPr>
          <a:lstStyle/>
          <a:p>
            <a:pPr fontAlgn="base"/>
            <a:r>
              <a:rPr lang="it-IT" b="1" dirty="0"/>
              <a:t>Autenticazione Utente:</a:t>
            </a:r>
            <a:endParaRPr lang="it-IT" dirty="0"/>
          </a:p>
          <a:p>
            <a:pPr lvl="1" fontAlgn="base"/>
            <a:r>
              <a:rPr lang="it-IT" dirty="0"/>
              <a:t>Supporto completo per il </a:t>
            </a:r>
            <a:r>
              <a:rPr lang="it-IT" b="1" dirty="0"/>
              <a:t>Login</a:t>
            </a:r>
            <a:r>
              <a:rPr lang="it-IT" dirty="0"/>
              <a:t> e la </a:t>
            </a:r>
            <a:r>
              <a:rPr lang="it-IT" b="1" dirty="0"/>
              <a:t>Registrazione</a:t>
            </a:r>
            <a:r>
              <a:rPr lang="it-IT" dirty="0"/>
              <a:t> di nuovi account.</a:t>
            </a:r>
          </a:p>
          <a:p>
            <a:pPr lvl="1" fontAlgn="base"/>
            <a:r>
              <a:rPr lang="it-IT" dirty="0"/>
              <a:t>Integrazione con </a:t>
            </a:r>
            <a:r>
              <a:rPr lang="it-IT" b="1" dirty="0"/>
              <a:t>provider esterni </a:t>
            </a:r>
            <a:r>
              <a:rPr lang="it-IT" dirty="0"/>
              <a:t>come Google per un accesso facilitato.</a:t>
            </a:r>
          </a:p>
          <a:p>
            <a:pPr lvl="1" fontAlgn="base"/>
            <a:r>
              <a:rPr lang="it-IT" dirty="0"/>
              <a:t>Integrazione dell'</a:t>
            </a:r>
            <a:r>
              <a:rPr lang="it-IT" b="1" dirty="0"/>
              <a:t>autenticazione biometrica</a:t>
            </a:r>
            <a:r>
              <a:rPr lang="it-IT" dirty="0"/>
              <a:t> (impronta digitale o tramite </a:t>
            </a:r>
            <a:r>
              <a:rPr lang="it-IT" dirty="0" err="1"/>
              <a:t>FaceID</a:t>
            </a:r>
            <a:r>
              <a:rPr lang="it-IT" dirty="0"/>
              <a:t>) per un accesso rapido e sicuro.</a:t>
            </a:r>
          </a:p>
          <a:p>
            <a:pPr fontAlgn="base"/>
            <a:r>
              <a:rPr lang="it-IT" b="1" dirty="0"/>
              <a:t>Gestione del Profilo Utente:</a:t>
            </a:r>
            <a:endParaRPr lang="it-IT" dirty="0"/>
          </a:p>
          <a:p>
            <a:pPr lvl="1" fontAlgn="base"/>
            <a:r>
              <a:rPr lang="it-IT" dirty="0"/>
              <a:t>Pagina dedicata al </a:t>
            </a:r>
            <a:r>
              <a:rPr lang="it-IT" b="1" dirty="0"/>
              <a:t>profilo dell'utente</a:t>
            </a:r>
            <a:r>
              <a:rPr lang="it-IT" dirty="0"/>
              <a:t> per la visualizzazione e la gestione delle informazioni personali.</a:t>
            </a:r>
          </a:p>
          <a:p>
            <a:pPr fontAlgn="base"/>
            <a:r>
              <a:rPr lang="it-IT" b="1" dirty="0"/>
              <a:t>Utilizzo della Fotocamera:</a:t>
            </a:r>
            <a:endParaRPr lang="it-IT" dirty="0"/>
          </a:p>
          <a:p>
            <a:pPr lvl="1" fontAlgn="base"/>
            <a:r>
              <a:rPr lang="it-IT" dirty="0"/>
              <a:t>Implementazione attraverso </a:t>
            </a:r>
            <a:r>
              <a:rPr lang="it-IT" b="1" dirty="0" err="1"/>
              <a:t>CameraX</a:t>
            </a:r>
            <a:r>
              <a:rPr lang="it-IT" dirty="0"/>
              <a:t> per funzionalità avanzate legate alla fotocamera. L'uso della fotocamera è configurabile e non obbligatorio per l'avvio dell'app.</a:t>
            </a:r>
          </a:p>
          <a:p>
            <a:pPr lvl="1" fontAlgn="base"/>
            <a:r>
              <a:rPr lang="it-IT" dirty="0"/>
              <a:t>L’utente può selezionare una foto presente nella memoria interna come foto profilo, oppure scattare una foto all’interno dell’app con CameraX; la foto verrà salvata nella memoria interna nella cartella DCIM</a:t>
            </a:r>
          </a:p>
          <a:p>
            <a:pPr fontAlgn="base"/>
            <a:r>
              <a:rPr lang="it-IT" b="1" dirty="0"/>
              <a:t>Persistenza Dati:</a:t>
            </a:r>
            <a:endParaRPr lang="it-IT" dirty="0"/>
          </a:p>
          <a:p>
            <a:pPr lvl="1" fontAlgn="base"/>
            <a:r>
              <a:rPr lang="it-IT" b="1" dirty="0"/>
              <a:t>Database (Room):</a:t>
            </a:r>
            <a:r>
              <a:rPr lang="it-IT" dirty="0"/>
              <a:t> Persistenza strutturata dei dati tramite il database locale con </a:t>
            </a:r>
            <a:r>
              <a:rPr lang="it-IT" b="1" dirty="0"/>
              <a:t>Room</a:t>
            </a:r>
            <a:r>
              <a:rPr lang="it-IT" dirty="0"/>
              <a:t>.</a:t>
            </a:r>
          </a:p>
          <a:p>
            <a:pPr lvl="1" fontAlgn="base"/>
            <a:r>
              <a:rPr lang="it-IT" b="1" dirty="0"/>
              <a:t>Coppie Chiave-Valore (</a:t>
            </a:r>
            <a:r>
              <a:rPr lang="it-IT" b="1" dirty="0" err="1"/>
              <a:t>DataStore</a:t>
            </a:r>
            <a:r>
              <a:rPr lang="it-IT" b="1" dirty="0"/>
              <a:t>):</a:t>
            </a:r>
            <a:r>
              <a:rPr lang="it-IT" dirty="0"/>
              <a:t> Memorizzazione di preferenze e impostazioni dell'app tramite </a:t>
            </a:r>
            <a:r>
              <a:rPr lang="it-IT" b="1" dirty="0" err="1"/>
              <a:t>DataStore</a:t>
            </a:r>
            <a:r>
              <a:rPr lang="it-IT" b="1" dirty="0"/>
              <a:t> </a:t>
            </a:r>
            <a:r>
              <a:rPr lang="it-IT" b="1" dirty="0" err="1"/>
              <a:t>Preferences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05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1BCE-4888-8815-524F-C797F12E5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25798885-77E2-2383-9B83-167F2DB7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4" y="225084"/>
            <a:ext cx="10841970" cy="61897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Funzionalità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BCC1CB37-0EA4-0A4A-F0DE-26C0C35E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1012874"/>
            <a:ext cx="10841970" cy="5620042"/>
          </a:xfrm>
        </p:spPr>
        <p:txBody>
          <a:bodyPr>
            <a:noAutofit/>
          </a:bodyPr>
          <a:lstStyle/>
          <a:p>
            <a:pPr fontAlgn="base"/>
            <a:r>
              <a:rPr lang="it-IT" b="1" dirty="0"/>
              <a:t>Visualizzazione e Dettaglio degli Item:</a:t>
            </a:r>
            <a:endParaRPr lang="it-IT" dirty="0"/>
          </a:p>
          <a:p>
            <a:pPr lvl="1" fontAlgn="base"/>
            <a:r>
              <a:rPr lang="it-IT" b="1" dirty="0"/>
              <a:t>Lista di Item:</a:t>
            </a:r>
            <a:r>
              <a:rPr lang="it-IT" dirty="0"/>
              <a:t> Pagina dedicata alla visualizzazione di </a:t>
            </a:r>
            <a:r>
              <a:rPr lang="it-IT" b="1" dirty="0"/>
              <a:t>liste di prodotti</a:t>
            </a:r>
            <a:r>
              <a:rPr lang="it-IT" dirty="0"/>
              <a:t>.</a:t>
            </a:r>
          </a:p>
          <a:p>
            <a:pPr lvl="1" fontAlgn="base"/>
            <a:r>
              <a:rPr lang="it-IT" b="1" dirty="0"/>
              <a:t>Dettaglio Item Singolo:</a:t>
            </a:r>
            <a:r>
              <a:rPr lang="it-IT" dirty="0"/>
              <a:t> Pagina specifica per visualizzare i dettagli di un singolo prodotto</a:t>
            </a:r>
            <a:endParaRPr lang="it-IT" b="1" dirty="0"/>
          </a:p>
          <a:p>
            <a:pPr fontAlgn="base"/>
            <a:r>
              <a:rPr lang="it-IT" b="1" dirty="0"/>
              <a:t>Funzionalità di Ricerca/Filtri:</a:t>
            </a:r>
            <a:r>
              <a:rPr lang="it-IT" dirty="0"/>
              <a:t> </a:t>
            </a:r>
          </a:p>
          <a:p>
            <a:pPr lvl="1" fontAlgn="base"/>
            <a:r>
              <a:rPr lang="it-IT" dirty="0"/>
              <a:t>Include meccanismi per </a:t>
            </a:r>
            <a:r>
              <a:rPr lang="it-IT" b="1" dirty="0"/>
              <a:t>cercare e filtrare</a:t>
            </a:r>
            <a:r>
              <a:rPr lang="it-IT" dirty="0"/>
              <a:t> gli item nella lista.</a:t>
            </a:r>
          </a:p>
          <a:p>
            <a:pPr fontAlgn="base"/>
            <a:r>
              <a:rPr lang="it-IT" b="1" dirty="0"/>
              <a:t>Gestione Preferiti/Wishlist:</a:t>
            </a:r>
            <a:endParaRPr lang="it-IT" dirty="0"/>
          </a:p>
          <a:p>
            <a:pPr lvl="1" fontAlgn="base"/>
            <a:r>
              <a:rPr lang="it-IT" dirty="0"/>
              <a:t>Possibilità di </a:t>
            </a:r>
            <a:r>
              <a:rPr lang="it-IT" b="1" dirty="0"/>
              <a:t>aggiungere item ai preferiti</a:t>
            </a:r>
            <a:r>
              <a:rPr lang="it-IT" dirty="0"/>
              <a:t> e di visualizzarli in una </a:t>
            </a:r>
            <a:r>
              <a:rPr lang="it-IT" b="1" dirty="0"/>
              <a:t>Wishlist</a:t>
            </a:r>
            <a:r>
              <a:rPr lang="it-IT" dirty="0"/>
              <a:t>.</a:t>
            </a:r>
          </a:p>
          <a:p>
            <a:pPr fontAlgn="base"/>
            <a:r>
              <a:rPr lang="it-IT" b="1" dirty="0"/>
              <a:t>Impostazioni e Tema:</a:t>
            </a:r>
            <a:endParaRPr lang="it-IT" dirty="0"/>
          </a:p>
          <a:p>
            <a:pPr lvl="1" fontAlgn="base"/>
            <a:r>
              <a:rPr lang="it-IT" dirty="0"/>
              <a:t>Sezione </a:t>
            </a:r>
            <a:r>
              <a:rPr lang="it-IT" b="1" dirty="0"/>
              <a:t>Impostazioni</a:t>
            </a:r>
            <a:r>
              <a:rPr lang="it-IT" dirty="0"/>
              <a:t> con un'opzione per gestire il </a:t>
            </a:r>
            <a:r>
              <a:rPr lang="it-IT" b="1" dirty="0"/>
              <a:t>tema dell'applicazione</a:t>
            </a:r>
            <a:r>
              <a:rPr lang="it-IT" dirty="0"/>
              <a:t> (chiaro/scuro/automatico), persistente con </a:t>
            </a:r>
            <a:r>
              <a:rPr lang="it-IT" dirty="0" err="1"/>
              <a:t>DataStore</a:t>
            </a:r>
            <a:r>
              <a:rPr lang="it-IT" dirty="0"/>
              <a:t>.</a:t>
            </a:r>
          </a:p>
          <a:p>
            <a:pPr fontAlgn="base"/>
            <a:r>
              <a:rPr lang="it-IT" b="1" dirty="0"/>
              <a:t>Mappe:</a:t>
            </a:r>
            <a:endParaRPr lang="it-IT" dirty="0"/>
          </a:p>
          <a:p>
            <a:pPr lvl="1" fontAlgn="base"/>
            <a:r>
              <a:rPr lang="it-IT" dirty="0"/>
              <a:t>Integrazione di </a:t>
            </a:r>
            <a:r>
              <a:rPr lang="it-IT" b="1" dirty="0"/>
              <a:t>mappe</a:t>
            </a:r>
            <a:r>
              <a:rPr lang="it-IT" dirty="0"/>
              <a:t> tramite </a:t>
            </a:r>
            <a:r>
              <a:rPr lang="it-IT" b="1" dirty="0" err="1"/>
              <a:t>OpenStreetMap</a:t>
            </a:r>
            <a:r>
              <a:rPr lang="it-IT" dirty="0"/>
              <a:t> per il Tracking dell’ordine. </a:t>
            </a:r>
          </a:p>
          <a:p>
            <a:pPr fontAlgn="base"/>
            <a:r>
              <a:rPr lang="it-IT" b="1" dirty="0"/>
              <a:t>Gamification:</a:t>
            </a:r>
            <a:endParaRPr lang="it-IT" dirty="0"/>
          </a:p>
          <a:p>
            <a:pPr lvl="1"/>
            <a:r>
              <a:rPr lang="it-IT" dirty="0"/>
              <a:t>Implementazione di meccanismi di </a:t>
            </a:r>
            <a:r>
              <a:rPr lang="it-IT" b="1" dirty="0"/>
              <a:t>gamification</a:t>
            </a:r>
            <a:r>
              <a:rPr lang="it-IT" dirty="0"/>
              <a:t> tramite badge.</a:t>
            </a:r>
            <a:endParaRPr lang="it-IT" sz="4200" dirty="0"/>
          </a:p>
        </p:txBody>
      </p:sp>
    </p:spTree>
    <p:extLst>
      <p:ext uri="{BB962C8B-B14F-4D97-AF65-F5344CB8AC3E}">
        <p14:creationId xmlns:p14="http://schemas.microsoft.com/office/powerpoint/2010/main" val="22296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52E29-92F2-056E-58FE-AE9E38068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6937B97B-0C2B-915C-3D09-28E29223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4" y="225084"/>
            <a:ext cx="10841970" cy="61897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Funzionalità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28B189EE-BBA4-F503-0EEA-17D2B961A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1012874"/>
            <a:ext cx="10841970" cy="5620042"/>
          </a:xfrm>
        </p:spPr>
        <p:txBody>
          <a:bodyPr>
            <a:noAutofit/>
          </a:bodyPr>
          <a:lstStyle/>
          <a:p>
            <a:pPr fontAlgn="base"/>
            <a:r>
              <a:rPr lang="it-IT" b="1" dirty="0"/>
              <a:t>App multilingua</a:t>
            </a:r>
            <a:r>
              <a:rPr lang="it-IT" dirty="0"/>
              <a:t>: inglese è la lingua di default, sono disponibili le traduzioni in italiano e spagnolo.</a:t>
            </a:r>
            <a:endParaRPr lang="it-IT" b="1" dirty="0"/>
          </a:p>
          <a:p>
            <a:pPr fontAlgn="base"/>
            <a:r>
              <a:rPr lang="it-IT" b="1" dirty="0"/>
              <a:t>Interazione con App Esterne (</a:t>
            </a:r>
            <a:r>
              <a:rPr lang="it-IT" b="1" dirty="0" err="1"/>
              <a:t>Intents</a:t>
            </a:r>
            <a:r>
              <a:rPr lang="it-IT" b="1" dirty="0"/>
              <a:t>):</a:t>
            </a:r>
            <a:endParaRPr lang="it-IT" dirty="0"/>
          </a:p>
          <a:p>
            <a:pPr lvl="1" fontAlgn="base"/>
            <a:r>
              <a:rPr lang="it-IT" dirty="0"/>
              <a:t>Utilizzo di </a:t>
            </a:r>
            <a:r>
              <a:rPr lang="it-IT" b="1" dirty="0" err="1"/>
              <a:t>Intents</a:t>
            </a:r>
            <a:r>
              <a:rPr lang="it-IT" b="1" dirty="0"/>
              <a:t> per interagire con app di sistema</a:t>
            </a:r>
            <a:r>
              <a:rPr lang="it-IT" dirty="0"/>
              <a:t> o esterne, come l'apertura delle impostazioni wireless, le impostazioni di localizzazione e i dettagli delle applicazioni installate.</a:t>
            </a:r>
          </a:p>
          <a:p>
            <a:pPr fontAlgn="base"/>
            <a:r>
              <a:rPr lang="it-IT" b="1" dirty="0"/>
              <a:t>Richieste HTTP ad API Esterne:</a:t>
            </a:r>
            <a:r>
              <a:rPr lang="it-IT" dirty="0"/>
              <a:t> </a:t>
            </a:r>
          </a:p>
          <a:p>
            <a:pPr lvl="1" fontAlgn="base"/>
            <a:r>
              <a:rPr lang="it-IT" dirty="0"/>
              <a:t>Esecuzione di </a:t>
            </a:r>
            <a:r>
              <a:rPr lang="it-IT" b="1" dirty="0"/>
              <a:t>richieste HTTP ad API esterne</a:t>
            </a:r>
            <a:r>
              <a:rPr lang="it-IT" dirty="0"/>
              <a:t> per, ad esempio, recuperare i prodotti dal Database Remoto.</a:t>
            </a:r>
          </a:p>
          <a:p>
            <a:pPr fontAlgn="base"/>
            <a:r>
              <a:rPr lang="it-IT" b="1" dirty="0"/>
              <a:t>Lettura e Scrittura Dati su Storage:</a:t>
            </a:r>
            <a:endParaRPr lang="it-IT" dirty="0"/>
          </a:p>
          <a:p>
            <a:pPr lvl="1" fontAlgn="base"/>
            <a:r>
              <a:rPr lang="it-IT" dirty="0"/>
              <a:t>Gestione della </a:t>
            </a:r>
            <a:r>
              <a:rPr lang="it-IT" b="1" dirty="0"/>
              <a:t>lettura e scrittura di dati</a:t>
            </a:r>
            <a:r>
              <a:rPr lang="it-IT" dirty="0"/>
              <a:t> su storage, implicitamente coperta dalle funzionalità di persistenza con Room e </a:t>
            </a:r>
            <a:r>
              <a:rPr lang="it-IT" dirty="0" err="1"/>
              <a:t>DataStore</a:t>
            </a:r>
            <a:r>
              <a:rPr lang="it-IT" dirty="0"/>
              <a:t>.</a:t>
            </a:r>
          </a:p>
          <a:p>
            <a:pPr fontAlgn="base"/>
            <a:r>
              <a:rPr lang="it-IT" b="1" dirty="0"/>
              <a:t>Notifiche:</a:t>
            </a:r>
            <a:endParaRPr lang="it-IT" dirty="0"/>
          </a:p>
          <a:p>
            <a:pPr lvl="1"/>
            <a:r>
              <a:rPr lang="it-IT" dirty="0"/>
              <a:t>Implementazione di un sistema di </a:t>
            </a:r>
            <a:r>
              <a:rPr lang="it-IT" b="1" dirty="0"/>
              <a:t>notifiche </a:t>
            </a:r>
            <a:r>
              <a:rPr lang="it-IT" b="1" dirty="0" err="1"/>
              <a:t>push</a:t>
            </a:r>
            <a:r>
              <a:rPr lang="it-IT" dirty="0"/>
              <a:t> per informare gli utenti su eventi importanti, con relativo permesso.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315592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966AF-5C8F-7F46-C72E-66D644FE3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C0C23FA0-8670-6172-6ECF-88B91BA8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4" y="225084"/>
            <a:ext cx="10841970" cy="61897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Tecnologie Utilizzate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B61536D-9073-9F39-0C83-66E879F37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1012874"/>
            <a:ext cx="10841970" cy="5620042"/>
          </a:xfrm>
        </p:spPr>
        <p:txBody>
          <a:bodyPr>
            <a:noAutofit/>
          </a:bodyPr>
          <a:lstStyle/>
          <a:p>
            <a:pPr fontAlgn="base"/>
            <a:r>
              <a:rPr lang="it-IT" b="1" dirty="0" err="1"/>
              <a:t>Jetpack</a:t>
            </a:r>
            <a:r>
              <a:rPr lang="it-IT" b="1" dirty="0"/>
              <a:t> Compose</a:t>
            </a:r>
            <a:r>
              <a:rPr lang="it-IT" dirty="0"/>
              <a:t>: Framework UI dichiarativo per la costruzione dell'interfaccia utente nativa Android in </a:t>
            </a:r>
            <a:r>
              <a:rPr lang="it-IT" dirty="0" err="1"/>
              <a:t>Kotlin</a:t>
            </a:r>
            <a:r>
              <a:rPr lang="it-IT" dirty="0"/>
              <a:t>.</a:t>
            </a:r>
          </a:p>
          <a:p>
            <a:pPr fontAlgn="base"/>
            <a:r>
              <a:rPr lang="it-IT" b="1" dirty="0" err="1"/>
              <a:t>Material</a:t>
            </a:r>
            <a:r>
              <a:rPr lang="it-IT" b="1" dirty="0"/>
              <a:t> Design 3</a:t>
            </a:r>
            <a:r>
              <a:rPr lang="it-IT" dirty="0"/>
              <a:t>: Implementazione dei componenti e temi più recenti di </a:t>
            </a:r>
            <a:r>
              <a:rPr lang="it-IT" dirty="0" err="1"/>
              <a:t>Material</a:t>
            </a:r>
            <a:r>
              <a:rPr lang="it-IT" dirty="0"/>
              <a:t> Design per un'esperienza utente moderna e coerente.</a:t>
            </a:r>
          </a:p>
          <a:p>
            <a:pPr fontAlgn="base"/>
            <a:r>
              <a:rPr lang="it-IT" b="1" dirty="0" err="1"/>
              <a:t>Jetpack</a:t>
            </a:r>
            <a:r>
              <a:rPr lang="it-IT" b="1" dirty="0"/>
              <a:t> </a:t>
            </a:r>
            <a:r>
              <a:rPr lang="it-IT" b="1" dirty="0" err="1"/>
              <a:t>Navigation</a:t>
            </a:r>
            <a:r>
              <a:rPr lang="it-IT" b="1" dirty="0"/>
              <a:t> Compose</a:t>
            </a:r>
            <a:r>
              <a:rPr lang="it-IT" dirty="0"/>
              <a:t>: Gestione della navigazione tra le schermate dell'applicazione.</a:t>
            </a:r>
          </a:p>
          <a:p>
            <a:r>
              <a:rPr lang="it-IT" b="1" dirty="0" err="1"/>
              <a:t>Kotlin</a:t>
            </a:r>
            <a:r>
              <a:rPr lang="it-IT" b="1" dirty="0"/>
              <a:t> Coroutines</a:t>
            </a:r>
            <a:r>
              <a:rPr lang="it-IT" dirty="0"/>
              <a:t>: Per la gestione delle operazioni asincrone e concorrenti, migliorando la reattività dell'app.</a:t>
            </a:r>
          </a:p>
          <a:p>
            <a:pPr fontAlgn="base"/>
            <a:r>
              <a:rPr lang="it-IT" b="1" dirty="0" err="1"/>
              <a:t>Jetpack</a:t>
            </a:r>
            <a:r>
              <a:rPr lang="it-IT" b="1" dirty="0"/>
              <a:t> Room</a:t>
            </a:r>
            <a:r>
              <a:rPr lang="it-IT" dirty="0"/>
              <a:t>: Livello di astrazione sul database </a:t>
            </a:r>
            <a:r>
              <a:rPr lang="it-IT" dirty="0" err="1"/>
              <a:t>SQLite</a:t>
            </a:r>
            <a:r>
              <a:rPr lang="it-IT" dirty="0"/>
              <a:t> per una gestione efficiente e sicura dei dati locali.</a:t>
            </a:r>
          </a:p>
          <a:p>
            <a:pPr fontAlgn="base"/>
            <a:r>
              <a:rPr lang="it-IT" b="1" dirty="0" err="1"/>
              <a:t>Jetpack</a:t>
            </a:r>
            <a:r>
              <a:rPr lang="it-IT" b="1" dirty="0"/>
              <a:t> </a:t>
            </a:r>
            <a:r>
              <a:rPr lang="it-IT" b="1" dirty="0" err="1"/>
              <a:t>DataStore</a:t>
            </a:r>
            <a:r>
              <a:rPr lang="it-IT" dirty="0"/>
              <a:t>: Soluzione moderna per la persistenza di dati chiave-valore e tipi di dati complessi, sostituendo </a:t>
            </a:r>
            <a:r>
              <a:rPr lang="it-IT" dirty="0" err="1"/>
              <a:t>SharedPreferences</a:t>
            </a:r>
            <a:r>
              <a:rPr lang="it-IT" dirty="0"/>
              <a:t>.</a:t>
            </a:r>
          </a:p>
          <a:p>
            <a:r>
              <a:rPr lang="it-IT" b="1" dirty="0" err="1"/>
              <a:t>Koin</a:t>
            </a:r>
            <a:r>
              <a:rPr lang="it-IT" dirty="0"/>
              <a:t>: Framework per </a:t>
            </a:r>
            <a:r>
              <a:rPr lang="it-IT" dirty="0" err="1"/>
              <a:t>Dependency</a:t>
            </a:r>
            <a:r>
              <a:rPr lang="it-IT" dirty="0"/>
              <a:t> Injection, che facilita la modularità e la testabilità del codice.</a:t>
            </a:r>
          </a:p>
          <a:p>
            <a:r>
              <a:rPr lang="it-IT" b="1" dirty="0" err="1"/>
              <a:t>CameraX</a:t>
            </a:r>
            <a:r>
              <a:rPr lang="it-IT" dirty="0"/>
              <a:t>: Libreria </a:t>
            </a:r>
            <a:r>
              <a:rPr lang="it-IT" dirty="0" err="1"/>
              <a:t>Jetpack</a:t>
            </a:r>
            <a:r>
              <a:rPr lang="it-IT" dirty="0"/>
              <a:t> per semplificare lo sviluppo di app che interagiscono con la fotocamera del dispositivo.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220992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435E1-EFD1-F0B1-062A-4E994D47E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9C62220C-2AC3-A866-F2CB-663B7BB2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4" y="225084"/>
            <a:ext cx="10841970" cy="61897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Tecnologie Utilizzate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725A66C6-7C62-02D1-14B1-8B95E9309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1012874"/>
            <a:ext cx="10841970" cy="5620042"/>
          </a:xfrm>
        </p:spPr>
        <p:txBody>
          <a:bodyPr>
            <a:noAutofit/>
          </a:bodyPr>
          <a:lstStyle/>
          <a:p>
            <a:pPr fontAlgn="base"/>
            <a:r>
              <a:rPr lang="it-IT" b="1" dirty="0" err="1"/>
              <a:t>Ktor</a:t>
            </a:r>
            <a:r>
              <a:rPr lang="it-IT" b="1" dirty="0"/>
              <a:t> Client</a:t>
            </a:r>
            <a:r>
              <a:rPr lang="it-IT" dirty="0"/>
              <a:t>: Client HTTP multi-piattaforma per la gestione delle richieste di rete verso API esterne.</a:t>
            </a:r>
          </a:p>
          <a:p>
            <a:pPr fontAlgn="base"/>
            <a:r>
              <a:rPr lang="it-IT" b="1" dirty="0" err="1"/>
              <a:t>Kotlinx</a:t>
            </a:r>
            <a:r>
              <a:rPr lang="it-IT" b="1" dirty="0"/>
              <a:t> </a:t>
            </a:r>
            <a:r>
              <a:rPr lang="it-IT" b="1" dirty="0" err="1"/>
              <a:t>Serialization</a:t>
            </a:r>
            <a:r>
              <a:rPr lang="it-IT" dirty="0"/>
              <a:t>: Libreria per la serializzazione/</a:t>
            </a:r>
            <a:r>
              <a:rPr lang="it-IT" dirty="0" err="1"/>
              <a:t>deserializzazione</a:t>
            </a:r>
            <a:r>
              <a:rPr lang="it-IT" dirty="0"/>
              <a:t> di oggetti </a:t>
            </a:r>
            <a:r>
              <a:rPr lang="it-IT" dirty="0" err="1"/>
              <a:t>Kotlin</a:t>
            </a:r>
            <a:r>
              <a:rPr lang="it-IT" dirty="0"/>
              <a:t> in formati come JSON.</a:t>
            </a:r>
          </a:p>
          <a:p>
            <a:pPr fontAlgn="base"/>
            <a:r>
              <a:rPr lang="it-IT" b="1" dirty="0"/>
              <a:t>Google Play Services Location</a:t>
            </a:r>
            <a:r>
              <a:rPr lang="it-IT" dirty="0"/>
              <a:t>: API per l'accesso preciso e efficiente alla posizione del dispositivo.</a:t>
            </a:r>
          </a:p>
          <a:p>
            <a:pPr fontAlgn="base"/>
            <a:r>
              <a:rPr lang="it-IT" b="1" dirty="0" err="1"/>
              <a:t>OSMdroid</a:t>
            </a:r>
            <a:r>
              <a:rPr lang="it-IT" dirty="0"/>
              <a:t>: Libreria per l'integrazione e la visualizzazione di mappe basate su Open Street </a:t>
            </a:r>
            <a:r>
              <a:rPr lang="it-IT" dirty="0" err="1"/>
              <a:t>Map</a:t>
            </a:r>
            <a:r>
              <a:rPr lang="it-IT" dirty="0"/>
              <a:t>.</a:t>
            </a:r>
          </a:p>
          <a:p>
            <a:r>
              <a:rPr lang="it-IT" b="1" dirty="0"/>
              <a:t>Coil</a:t>
            </a:r>
            <a:r>
              <a:rPr lang="it-IT" dirty="0"/>
              <a:t>: Libreria di caricamento immagini efficiente e leggera, ottimizzata per </a:t>
            </a:r>
            <a:r>
              <a:rPr lang="it-IT" dirty="0" err="1"/>
              <a:t>Jetpack</a:t>
            </a:r>
            <a:r>
              <a:rPr lang="it-IT" dirty="0"/>
              <a:t> Compose.</a:t>
            </a:r>
          </a:p>
          <a:p>
            <a:pPr fontAlgn="base"/>
            <a:r>
              <a:rPr lang="it-IT" b="1" dirty="0" err="1"/>
              <a:t>Firebase</a:t>
            </a:r>
            <a:r>
              <a:rPr lang="it-IT" b="1" dirty="0"/>
              <a:t> Authentication</a:t>
            </a:r>
            <a:r>
              <a:rPr lang="it-IT" dirty="0"/>
              <a:t>: Servizio </a:t>
            </a:r>
            <a:r>
              <a:rPr lang="it-IT" dirty="0" err="1"/>
              <a:t>backend</a:t>
            </a:r>
            <a:r>
              <a:rPr lang="it-IT" dirty="0"/>
              <a:t> per la gestione degli utenti, inclusi registrazione, login e autenticazione tramite email/password, Google, ecc.</a:t>
            </a:r>
          </a:p>
          <a:p>
            <a:pPr fontAlgn="base"/>
            <a:r>
              <a:rPr lang="it-IT" b="1" dirty="0"/>
              <a:t>Android </a:t>
            </a:r>
            <a:r>
              <a:rPr lang="it-IT" b="1" dirty="0" err="1"/>
              <a:t>Credential</a:t>
            </a:r>
            <a:r>
              <a:rPr lang="it-IT" b="1" dirty="0"/>
              <a:t> Manager (con Google Play Services </a:t>
            </a:r>
            <a:r>
              <a:rPr lang="it-IT" b="1" dirty="0" err="1"/>
              <a:t>Auth</a:t>
            </a:r>
            <a:r>
              <a:rPr lang="it-IT" b="1" dirty="0"/>
              <a:t>)</a:t>
            </a:r>
            <a:r>
              <a:rPr lang="it-IT" dirty="0"/>
              <a:t>: API per una gestione unificata e sicura delle credenziali utente, inclusi i login tramite Google.</a:t>
            </a:r>
          </a:p>
          <a:p>
            <a:r>
              <a:rPr lang="it-IT" b="1" dirty="0" err="1"/>
              <a:t>Jetpack</a:t>
            </a:r>
            <a:r>
              <a:rPr lang="it-IT" b="1" dirty="0"/>
              <a:t> </a:t>
            </a:r>
            <a:r>
              <a:rPr lang="it-IT" b="1" dirty="0" err="1"/>
              <a:t>Biometric</a:t>
            </a:r>
            <a:r>
              <a:rPr lang="it-IT" dirty="0"/>
              <a:t>: Integrazione dell'autenticazione biometrica (impronta digitale, riconoscimento facciale) per un accesso sicuro all'app.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240500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6DEE3-FF50-CC8B-71D3-9BFA8CC8F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4503EA12-0EB5-79D8-78A4-AED5DAA9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4" y="225084"/>
            <a:ext cx="10841970" cy="61897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 err="1"/>
              <a:t>Mockup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382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9265D-AF62-084B-F365-1AA602B0D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E1801CC9-B268-B183-F3E9-E5C6818F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4" y="225084"/>
            <a:ext cx="10841970" cy="61897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505017295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d3a833-0b26-4e6c-9723-c963fb90c3a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582AE6D8B5D841988B3659E993CE00" ma:contentTypeVersion="13" ma:contentTypeDescription="Create a new document." ma:contentTypeScope="" ma:versionID="f69b9a9ab9eec239e706b1806b553108">
  <xsd:schema xmlns:xsd="http://www.w3.org/2001/XMLSchema" xmlns:xs="http://www.w3.org/2001/XMLSchema" xmlns:p="http://schemas.microsoft.com/office/2006/metadata/properties" xmlns:ns3="7ad3a833-0b26-4e6c-9723-c963fb90c3a3" xmlns:ns4="aa3e82dc-60db-414d-b17b-5e5beecd6b2c" targetNamespace="http://schemas.microsoft.com/office/2006/metadata/properties" ma:root="true" ma:fieldsID="56720ed102ebe2d34858669a42b357c9" ns3:_="" ns4:_="">
    <xsd:import namespace="7ad3a833-0b26-4e6c-9723-c963fb90c3a3"/>
    <xsd:import namespace="aa3e82dc-60db-414d-b17b-5e5beecd6b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d3a833-0b26-4e6c-9723-c963fb90c3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3e82dc-60db-414d-b17b-5e5beecd6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6CFDA9-A9D9-42A7-9E50-FB1D61822486}">
  <ds:schemaRefs>
    <ds:schemaRef ds:uri="http://schemas.microsoft.com/office/2006/documentManagement/types"/>
    <ds:schemaRef ds:uri="http://schemas.microsoft.com/office/2006/metadata/properties"/>
    <ds:schemaRef ds:uri="aa3e82dc-60db-414d-b17b-5e5beecd6b2c"/>
    <ds:schemaRef ds:uri="http://purl.org/dc/elements/1.1/"/>
    <ds:schemaRef ds:uri="http://purl.org/dc/dcmitype/"/>
    <ds:schemaRef ds:uri="http://schemas.openxmlformats.org/package/2006/metadata/core-properties"/>
    <ds:schemaRef ds:uri="7ad3a833-0b26-4e6c-9723-c963fb90c3a3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58AE507-6F5C-4B0B-8EE0-2B52F000D6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AFAD43-0B76-43DE-A920-97626BCC79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d3a833-0b26-4e6c-9723-c963fb90c3a3"/>
    <ds:schemaRef ds:uri="aa3e82dc-60db-414d-b17b-5e5beecd6b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63</TotalTime>
  <Words>705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Vista</vt:lpstr>
      <vt:lpstr>Kickify</vt:lpstr>
      <vt:lpstr>Funzionalità</vt:lpstr>
      <vt:lpstr>Funzionalità</vt:lpstr>
      <vt:lpstr>Funzionalità</vt:lpstr>
      <vt:lpstr>Tecnologie Utilizzate</vt:lpstr>
      <vt:lpstr>Tecnologie Utilizzate</vt:lpstr>
      <vt:lpstr>Mockup</vt:lpstr>
      <vt:lpstr>Screenshot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Tomassi - martin.tomassi@studio.unibo.it</dc:creator>
  <cp:lastModifiedBy>Giacomo Pierbattista - giacomo.pierbattista@studio.unibo.it</cp:lastModifiedBy>
  <cp:revision>11</cp:revision>
  <dcterms:created xsi:type="dcterms:W3CDTF">2025-06-20T16:56:19Z</dcterms:created>
  <dcterms:modified xsi:type="dcterms:W3CDTF">2025-06-20T18:54:36Z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0x01010005582AE6D8B5D841988B3659E993CE00</vt:lpwstr>
  </property>
</Properties>
</file>