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6" r:id="rId4"/>
    <p:sldId id="265" r:id="rId5"/>
    <p:sldId id="267" r:id="rId6"/>
    <p:sldId id="261" r:id="rId7"/>
    <p:sldId id="256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535DB-1160-F9AA-947C-E70B2E38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083964-3789-30F8-F2E0-F957D327B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6B73BA-21B3-4030-174C-492EC4CF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3EF1AA-38B6-28DA-DE53-240F7300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FC13A-4F94-C8A4-0899-78EAB9F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65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D018D-E915-F8B1-EB46-629E9948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3960EA-4954-B664-4467-7D3B2516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4CD40-2C1E-7ADC-619D-9DB1366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0A5A20-891E-89BA-C843-96C12FCA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EFAE1-7895-B9E1-FB57-72BF7F15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9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D28010-98E5-85C5-76DC-EE3311A74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5A6AD-91B0-7487-510D-621A572E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711915-4750-B55A-0A60-0B1ED7D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9ADF1D-D060-3ADA-2D3D-B7B70106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0B5C8-4733-3249-A877-899FC6E6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57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28522-FFA0-3474-3D50-3CE80B26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3207EC-96AC-C6C8-4F2A-449016A8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DC973-A592-4704-72C9-36B27DF9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06E3B9-AFE4-6C0E-098D-5DCED67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FD8AAF-D991-47FE-892B-B211A4BC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5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FAE84-7A84-D38D-FD31-03342CB9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8A8539-4DE5-D0FC-266E-5E56A2FD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F9FA98-47E1-5A28-2470-45755FB0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9D457E-B8DC-4CA2-FE38-E1277C53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E588F-09DC-18E2-C991-3EF103AB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3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7C176-AC29-88E4-A012-A326FFB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C4A1-51AA-A0FC-8CDB-F2F9CC020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AFD02E-CEB4-EED4-5544-D603FA569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5ACCFB-72AC-2350-15E6-07094855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13C7A0-5D9A-80C5-5BA5-49B9A6BA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CCF301-BDEC-959D-3699-7AD245C9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17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792B8-54E5-069F-F874-5251988A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8D1440-790E-3CDF-2C81-2C987104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4A16E1-C971-E457-CF94-A8D2747C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9BD7B2-ACC0-5D7F-CA61-9B9B51173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33D5D1-F5EF-05C2-4CE3-C1484C2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46FAA7-0728-E5CD-972F-FAE5A4AF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0BB362-4BA8-B891-D20E-A123597E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5B5F144-4344-5EA6-BBEA-07E854ED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14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C4214-672C-558D-3ECA-0AF2B4BE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8B4340-C7FE-EC8C-528E-CB0C840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9C311B-4506-3570-F113-D04A491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CD3C54-D007-35E2-9127-71819CCF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0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17E5B3-6480-9B76-39E8-A3112A36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E10A72-1BE6-E689-F835-BA3256FB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CDD60-4739-2079-5031-56C16940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54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C08F1-F1E9-F0ED-6CD7-F87EF4EF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B11A4B-2A9E-6F03-2229-AF719417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BBCC53-D17E-C8F6-C5AC-4EF8BBECC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3F6B6D-DAAE-1808-97E5-5C6BBE72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4E944E-1F46-AB86-7727-301D59A7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4BA3C-D369-9DCE-8EC3-A0B197C3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7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E7330-8BD7-676F-7A6B-1AB512C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2FA9A3-5F48-1CDA-92B5-06ACA7E6E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BA69E4-5980-0B4D-28A2-2632113D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1BD508-5ABF-EDC4-1DBE-C84B32C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CCF99D-FA78-3658-A8A6-BA0EAF1F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B748B9-A863-91EA-7505-31AFE93E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6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50406D-E0A0-26B5-ED69-5FBB2FFB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E5B780-CFBB-1560-E1D6-4718512C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7533D5-0E42-84A3-B0FE-00D1D280D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B19B-9440-4C24-BDF6-52B2E5DB456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337902-1409-DA03-D6EB-F635D7AAE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635D2E-72F7-7E7E-1BAC-BC05805E3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28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54527"/>
                  </p:ext>
                </p:extLst>
              </p:nvPr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54527"/>
                  </p:ext>
                </p:extLst>
              </p:nvPr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3F9067-5642-107F-4406-C3701946C2FB}"/>
              </a:ext>
            </a:extLst>
          </p:cNvPr>
          <p:cNvSpPr txBox="1"/>
          <p:nvPr/>
        </p:nvSpPr>
        <p:spPr>
          <a:xfrm>
            <a:off x="979715" y="70483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65600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65600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8F412A-D2B4-AD60-816C-AB62F0181415}"/>
              </a:ext>
            </a:extLst>
          </p:cNvPr>
          <p:cNvSpPr txBox="1"/>
          <p:nvPr/>
        </p:nvSpPr>
        <p:spPr>
          <a:xfrm>
            <a:off x="942399" y="1630602"/>
            <a:ext cx="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D38FB7-5171-1194-29BF-2B92B8DC753A}"/>
              </a:ext>
            </a:extLst>
          </p:cNvPr>
          <p:cNvSpPr txBox="1"/>
          <p:nvPr/>
        </p:nvSpPr>
        <p:spPr>
          <a:xfrm>
            <a:off x="942398" y="2551578"/>
            <a:ext cx="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18F0C82-1743-F54B-335E-042E161C1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4389"/>
                  </p:ext>
                </p:extLst>
              </p:nvPr>
            </p:nvGraphicFramePr>
            <p:xfrm>
              <a:off x="951725" y="29246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18F0C82-1743-F54B-335E-042E161C1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4389"/>
                  </p:ext>
                </p:extLst>
              </p:nvPr>
            </p:nvGraphicFramePr>
            <p:xfrm>
              <a:off x="951725" y="29246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3ED55B7-A02E-53ED-2AB6-034E46D86861}"/>
                  </a:ext>
                </a:extLst>
              </p:cNvPr>
              <p:cNvSpPr txBox="1"/>
              <p:nvPr/>
            </p:nvSpPr>
            <p:spPr>
              <a:xfrm>
                <a:off x="877078" y="3676261"/>
                <a:ext cx="9060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 numeri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appartengono ad F. Calcoliamo 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3ED55B7-A02E-53ED-2AB6-034E46D8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8" y="3676261"/>
                <a:ext cx="9060024" cy="369332"/>
              </a:xfrm>
              <a:prstGeom prst="rect">
                <a:avLst/>
              </a:prstGeom>
              <a:blipFill>
                <a:blip r:embed="rId5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5741E8B-E7E8-7288-BAD3-4886C1308AA7}"/>
                  </a:ext>
                </a:extLst>
              </p:cNvPr>
              <p:cNvSpPr txBox="1"/>
              <p:nvPr/>
            </p:nvSpPr>
            <p:spPr>
              <a:xfrm>
                <a:off x="914400" y="4485436"/>
                <a:ext cx="9407338" cy="67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numero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appartiene al </a:t>
                </a:r>
                <a:r>
                  <a:rPr lang="it-IT" dirty="0" err="1"/>
                  <a:t>sottointervallo</a:t>
                </a:r>
                <a:r>
                  <a:rPr lang="it-IT" dirty="0"/>
                  <a:t> dell’asse reale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r>
                  <a:rPr lang="it-IT" dirty="0"/>
                  <a:t>In questo </a:t>
                </a:r>
                <a:r>
                  <a:rPr lang="it-IT" dirty="0" err="1"/>
                  <a:t>sottointervallo</a:t>
                </a:r>
                <a:r>
                  <a:rPr lang="it-IT" dirty="0"/>
                  <a:t> lo </a:t>
                </a:r>
                <a:r>
                  <a:rPr lang="it-IT" dirty="0" err="1"/>
                  <a:t>spacing</a:t>
                </a:r>
                <a:r>
                  <a:rPr lang="it-IT" dirty="0"/>
                  <a:t> è dato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50+1−53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5741E8B-E7E8-7288-BAD3-4886C1308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85436"/>
                <a:ext cx="9407338" cy="673389"/>
              </a:xfrm>
              <a:prstGeom prst="rect">
                <a:avLst/>
              </a:prstGeom>
              <a:blipFill>
                <a:blip r:embed="rId6"/>
                <a:stretch>
                  <a:fillRect l="-518" t="-4545" b="-1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16BCBAC-6E75-67E3-4928-1D2F5BDA219D}"/>
                  </a:ext>
                </a:extLst>
              </p:cNvPr>
              <p:cNvSpPr txBox="1"/>
              <p:nvPr/>
            </p:nvSpPr>
            <p:spPr>
              <a:xfrm>
                <a:off x="989047" y="5398606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perché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=0.06 </m:t>
                    </m:r>
                  </m:oMath>
                </a14:m>
                <a:r>
                  <a:rPr lang="it-IT" dirty="0"/>
                  <a:t> è minore dello </a:t>
                </a:r>
                <a:r>
                  <a:rPr lang="it-IT" dirty="0" err="1"/>
                  <a:t>spacing</a:t>
                </a:r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16BCBAC-6E75-67E3-4928-1D2F5BDA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7" y="5398606"/>
                <a:ext cx="6097554" cy="369332"/>
              </a:xfrm>
              <a:prstGeom prst="rect">
                <a:avLst/>
              </a:prstGeom>
              <a:blipFill>
                <a:blip r:embed="rId7"/>
                <a:stretch>
                  <a:fillRect l="-30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49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E56FD8B-BAA4-1838-9FE0-3D810767C9D2}"/>
                  </a:ext>
                </a:extLst>
              </p:cNvPr>
              <p:cNvSpPr txBox="1"/>
              <p:nvPr/>
            </p:nvSpPr>
            <p:spPr>
              <a:xfrm>
                <a:off x="-534177" y="692015"/>
                <a:ext cx="6097554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E56FD8B-BAA4-1838-9FE0-3D810767C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177" y="692015"/>
                <a:ext cx="6097554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1D88DCA-B716-9C89-8BCE-8B91DBEBC34F}"/>
                  </a:ext>
                </a:extLst>
              </p:cNvPr>
              <p:cNvSpPr txBox="1"/>
              <p:nvPr/>
            </p:nvSpPr>
            <p:spPr>
              <a:xfrm>
                <a:off x="5066523" y="1042979"/>
                <a:ext cx="47586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Formula equivalente algebricamente alla precedente, ma non presenta fenomeni cancellazione di cifre significative, quando viene valutata in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=7777777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1D88DCA-B716-9C89-8BCE-8B91DBEB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523" y="1042979"/>
                <a:ext cx="4758612" cy="1200329"/>
              </a:xfrm>
              <a:prstGeom prst="rect">
                <a:avLst/>
              </a:prstGeom>
              <a:blipFill>
                <a:blip r:embed="rId3"/>
                <a:stretch>
                  <a:fillRect l="-1024" t="-2538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BD9702-E60E-E5D1-0BCE-D68EAFD2F9A4}"/>
                  </a:ext>
                </a:extLst>
              </p:cNvPr>
              <p:cNvSpPr txBox="1"/>
              <p:nvPr/>
            </p:nvSpPr>
            <p:spPr>
              <a:xfrm>
                <a:off x="401652" y="717847"/>
                <a:ext cx="10947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=0.6⋅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=0.6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=0.000000000000000006⋅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BD9702-E60E-E5D1-0BCE-D68EAFD2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2" y="717847"/>
                <a:ext cx="109471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FBC2DC09-5429-02D8-F662-28DF43CC17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0458027"/>
                  </p:ext>
                </p:extLst>
              </p:nvPr>
            </p:nvGraphicFramePr>
            <p:xfrm>
              <a:off x="655760" y="1512645"/>
              <a:ext cx="905094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754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392534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04974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959826087"/>
                        </a:ext>
                      </a:extLst>
                    </a:gridCol>
                    <a:gridCol w="9733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FBC2DC09-5429-02D8-F662-28DF43CC17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0458027"/>
                  </p:ext>
                </p:extLst>
              </p:nvPr>
            </p:nvGraphicFramePr>
            <p:xfrm>
              <a:off x="655760" y="1512645"/>
              <a:ext cx="905094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754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392534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04974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48754">
                      <a:extLst>
                        <a:ext uri="{9D8B030D-6E8A-4147-A177-3AD203B41FA5}">
                          <a16:colId xmlns:a16="http://schemas.microsoft.com/office/drawing/2014/main" val="3959826087"/>
                        </a:ext>
                      </a:extLst>
                    </a:gridCol>
                    <a:gridCol w="9733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375" t="-8065" r="-2500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0F9E0A-3ADA-9E69-0897-5A6414033D27}"/>
              </a:ext>
            </a:extLst>
          </p:cNvPr>
          <p:cNvSpPr txBox="1"/>
          <p:nvPr/>
        </p:nvSpPr>
        <p:spPr>
          <a:xfrm>
            <a:off x="646429" y="108717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3041FE-2B4A-3242-1341-89C21615A048}"/>
              </a:ext>
            </a:extLst>
          </p:cNvPr>
          <p:cNvSpPr txBox="1"/>
          <p:nvPr/>
        </p:nvSpPr>
        <p:spPr>
          <a:xfrm>
            <a:off x="669218" y="2125365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2B3EC75-865B-D15F-5D3A-1A03CB24A249}"/>
                  </a:ext>
                </a:extLst>
              </p:cNvPr>
              <p:cNvSpPr txBox="1"/>
              <p:nvPr/>
            </p:nvSpPr>
            <p:spPr>
              <a:xfrm>
                <a:off x="-1617538" y="3140451"/>
                <a:ext cx="6097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𝑓𝑙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2B3EC75-865B-D15F-5D3A-1A03CB24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7538" y="3140451"/>
                <a:ext cx="609742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ella 5">
                <a:extLst>
                  <a:ext uri="{FF2B5EF4-FFF2-40B4-BE49-F238E27FC236}">
                    <a16:creationId xmlns:a16="http://schemas.microsoft.com/office/drawing/2014/main" id="{D5C34D1B-7182-CC2F-7208-9C4C44A36B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11155"/>
                  </p:ext>
                </p:extLst>
              </p:nvPr>
            </p:nvGraphicFramePr>
            <p:xfrm>
              <a:off x="669216" y="2585159"/>
              <a:ext cx="1002222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081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395446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08720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959826087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4065369130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1254722854"/>
                        </a:ext>
                      </a:extLst>
                    </a:gridCol>
                    <a:gridCol w="980598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ella 5">
                <a:extLst>
                  <a:ext uri="{FF2B5EF4-FFF2-40B4-BE49-F238E27FC236}">
                    <a16:creationId xmlns:a16="http://schemas.microsoft.com/office/drawing/2014/main" id="{D5C34D1B-7182-CC2F-7208-9C4C44A36B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11155"/>
                  </p:ext>
                </p:extLst>
              </p:nvPr>
            </p:nvGraphicFramePr>
            <p:xfrm>
              <a:off x="669216" y="2585159"/>
              <a:ext cx="1002222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081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395446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08720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3959826087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4065369130"/>
                        </a:ext>
                      </a:extLst>
                    </a:gridCol>
                    <a:gridCol w="452081">
                      <a:extLst>
                        <a:ext uri="{9D8B030D-6E8A-4147-A177-3AD203B41FA5}">
                          <a16:colId xmlns:a16="http://schemas.microsoft.com/office/drawing/2014/main" val="1254722854"/>
                        </a:ext>
                      </a:extLst>
                    </a:gridCol>
                    <a:gridCol w="980598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22360" t="-8065" r="-3106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8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448070"/>
                  </p:ext>
                </p:extLst>
              </p:nvPr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448070"/>
                  </p:ext>
                </p:extLst>
              </p:nvPr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3F9067-5642-107F-4406-C3701946C2FB}"/>
              </a:ext>
            </a:extLst>
          </p:cNvPr>
          <p:cNvSpPr txBox="1"/>
          <p:nvPr/>
        </p:nvSpPr>
        <p:spPr>
          <a:xfrm>
            <a:off x="979715" y="70483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216586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216586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8F412A-D2B4-AD60-816C-AB62F0181415}"/>
              </a:ext>
            </a:extLst>
          </p:cNvPr>
          <p:cNvSpPr txBox="1"/>
          <p:nvPr/>
        </p:nvSpPr>
        <p:spPr>
          <a:xfrm>
            <a:off x="942399" y="1630602"/>
            <a:ext cx="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32B547-9115-3286-FE51-71F6815BAC37}"/>
                  </a:ext>
                </a:extLst>
              </p:cNvPr>
              <p:cNvSpPr txBox="1"/>
              <p:nvPr/>
            </p:nvSpPr>
            <p:spPr>
              <a:xfrm>
                <a:off x="758117" y="3429000"/>
                <a:ext cx="9968498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−0.0000000000000001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−0.1  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=−0.1⋅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32B547-9115-3286-FE51-71F6815B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7" y="3429000"/>
                <a:ext cx="9968498" cy="403124"/>
              </a:xfrm>
              <a:prstGeom prst="rect">
                <a:avLst/>
              </a:prstGeom>
              <a:blipFill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03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0CA0BAB7-64BD-A50B-A3D5-8C91A74D6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880041"/>
                  </p:ext>
                </p:extLst>
              </p:nvPr>
            </p:nvGraphicFramePr>
            <p:xfrm>
              <a:off x="793104" y="104632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0CA0BAB7-64BD-A50B-A3D5-8C91A74D6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880041"/>
                  </p:ext>
                </p:extLst>
              </p:nvPr>
            </p:nvGraphicFramePr>
            <p:xfrm>
              <a:off x="793104" y="104632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612C16-C7F3-0F0D-C7F2-D47CA5C35933}"/>
              </a:ext>
            </a:extLst>
          </p:cNvPr>
          <p:cNvSpPr txBox="1"/>
          <p:nvPr/>
        </p:nvSpPr>
        <p:spPr>
          <a:xfrm>
            <a:off x="765114" y="613088"/>
            <a:ext cx="718457" cy="3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82A273-613B-4CCA-94AA-0D76B62C2558}"/>
              </a:ext>
            </a:extLst>
          </p:cNvPr>
          <p:cNvSpPr txBox="1"/>
          <p:nvPr/>
        </p:nvSpPr>
        <p:spPr>
          <a:xfrm>
            <a:off x="765113" y="1490400"/>
            <a:ext cx="718457" cy="3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1DAF82-A979-8ACA-11A2-8893A0BD749D}"/>
              </a:ext>
            </a:extLst>
          </p:cNvPr>
          <p:cNvSpPr txBox="1"/>
          <p:nvPr/>
        </p:nvSpPr>
        <p:spPr>
          <a:xfrm>
            <a:off x="765113" y="3815545"/>
            <a:ext cx="14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E7525886-A802-F746-3140-9B5F95D49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42980"/>
                  </p:ext>
                </p:extLst>
              </p:nvPr>
            </p:nvGraphicFramePr>
            <p:xfrm>
              <a:off x="793103" y="18218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E7525886-A802-F746-3140-9B5F95D49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42980"/>
                  </p:ext>
                </p:extLst>
              </p:nvPr>
            </p:nvGraphicFramePr>
            <p:xfrm>
              <a:off x="793103" y="18218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9754B081-0E74-4235-1F66-9C7546288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129894"/>
                  </p:ext>
                </p:extLst>
              </p:nvPr>
            </p:nvGraphicFramePr>
            <p:xfrm>
              <a:off x="793103" y="183183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9754B081-0E74-4235-1F66-9C7546288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129894"/>
                  </p:ext>
                </p:extLst>
              </p:nvPr>
            </p:nvGraphicFramePr>
            <p:xfrm>
              <a:off x="793103" y="183183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02B3E61-8673-1943-8D4C-3FFD8C092DB0}"/>
                  </a:ext>
                </a:extLst>
              </p:cNvPr>
              <p:cNvSpPr txBox="1"/>
              <p:nvPr/>
            </p:nvSpPr>
            <p:spPr>
              <a:xfrm>
                <a:off x="0" y="2567542"/>
                <a:ext cx="9853245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−0.0000000000000001⋅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=−0.1  ⋅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=−0.1⋅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02B3E61-8673-1943-8D4C-3FFD8C09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7542"/>
                <a:ext cx="9853245" cy="37241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a 26">
                <a:extLst>
                  <a:ext uri="{FF2B5EF4-FFF2-40B4-BE49-F238E27FC236}">
                    <a16:creationId xmlns:a16="http://schemas.microsoft.com/office/drawing/2014/main" id="{BEAA8A72-B4FB-456A-AE4D-ED88947B7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86072"/>
                  </p:ext>
                </p:extLst>
              </p:nvPr>
            </p:nvGraphicFramePr>
            <p:xfrm>
              <a:off x="645883" y="421835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a 26">
                <a:extLst>
                  <a:ext uri="{FF2B5EF4-FFF2-40B4-BE49-F238E27FC236}">
                    <a16:creationId xmlns:a16="http://schemas.microsoft.com/office/drawing/2014/main" id="{BEAA8A72-B4FB-456A-AE4D-ED88947B7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86072"/>
                  </p:ext>
                </p:extLst>
              </p:nvPr>
            </p:nvGraphicFramePr>
            <p:xfrm>
              <a:off x="645883" y="421835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29091" t="-8065" r="-303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a 27">
                <a:extLst>
                  <a:ext uri="{FF2B5EF4-FFF2-40B4-BE49-F238E27FC236}">
                    <a16:creationId xmlns:a16="http://schemas.microsoft.com/office/drawing/2014/main" id="{81CDD64C-1FC2-608C-E2B7-D3703A2868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849299"/>
                  </p:ext>
                </p:extLst>
              </p:nvPr>
            </p:nvGraphicFramePr>
            <p:xfrm>
              <a:off x="645883" y="324304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a 27">
                <a:extLst>
                  <a:ext uri="{FF2B5EF4-FFF2-40B4-BE49-F238E27FC236}">
                    <a16:creationId xmlns:a16="http://schemas.microsoft.com/office/drawing/2014/main" id="{81CDD64C-1FC2-608C-E2B7-D3703A2868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849299"/>
                  </p:ext>
                </p:extLst>
              </p:nvPr>
            </p:nvGraphicFramePr>
            <p:xfrm>
              <a:off x="645883" y="324304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829091" t="-7937" r="-3030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E17D3627-B8C5-AB29-F384-18F555F31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753645"/>
                  </p:ext>
                </p:extLst>
              </p:nvPr>
            </p:nvGraphicFramePr>
            <p:xfrm>
              <a:off x="645883" y="60589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E17D3627-B8C5-AB29-F384-18F555F31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753645"/>
                  </p:ext>
                </p:extLst>
              </p:nvPr>
            </p:nvGraphicFramePr>
            <p:xfrm>
              <a:off x="645883" y="60589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829091" t="-8065" r="-303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1A0FD1E-E87A-FC80-6838-696E99AB5E41}"/>
                  </a:ext>
                </a:extLst>
              </p:cNvPr>
              <p:cNvSpPr txBox="1"/>
              <p:nvPr/>
            </p:nvSpPr>
            <p:spPr>
              <a:xfrm>
                <a:off x="645882" y="4835692"/>
                <a:ext cx="9332691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Riscrivo c, modificando opportunamente la mantissa, (che diventa non normalizzata) in maniera tale da avere parte esponente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1A0FD1E-E87A-FC80-6838-696E99AB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2" y="4835692"/>
                <a:ext cx="9332691" cy="929550"/>
              </a:xfrm>
              <a:prstGeom prst="rect">
                <a:avLst/>
              </a:prstGeom>
              <a:blipFill>
                <a:blip r:embed="rId9"/>
                <a:stretch>
                  <a:fillRect l="-588" t="-32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7C6C223-C640-160B-5219-EAA2CB4DFDB2}"/>
                  </a:ext>
                </a:extLst>
              </p:cNvPr>
              <p:cNvSpPr txBox="1"/>
              <p:nvPr/>
            </p:nvSpPr>
            <p:spPr>
              <a:xfrm>
                <a:off x="2382140" y="5442076"/>
                <a:ext cx="61546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=0.600000000000000⋅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7C6C223-C640-160B-5219-EAA2CB4DF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40" y="5442076"/>
                <a:ext cx="615461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214C956-8624-221D-3CB9-C926A40EB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222016"/>
                  </p:ext>
                </p:extLst>
              </p:nvPr>
            </p:nvGraphicFramePr>
            <p:xfrm>
              <a:off x="627222" y="116231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214C956-8624-221D-3CB9-C926A40EB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222016"/>
                  </p:ext>
                </p:extLst>
              </p:nvPr>
            </p:nvGraphicFramePr>
            <p:xfrm>
              <a:off x="627222" y="116231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303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17C93D2-CC77-4D43-BA56-860EBDCFB4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145440"/>
                  </p:ext>
                </p:extLst>
              </p:nvPr>
            </p:nvGraphicFramePr>
            <p:xfrm>
              <a:off x="627222" y="2366761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17C93D2-CC77-4D43-BA56-860EBDCFB4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145440"/>
                  </p:ext>
                </p:extLst>
              </p:nvPr>
            </p:nvGraphicFramePr>
            <p:xfrm>
              <a:off x="627222" y="2366761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3030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238898E-5483-1100-053C-845B0952DE61}"/>
                  </a:ext>
                </a:extLst>
              </p:cNvPr>
              <p:cNvSpPr txBox="1"/>
              <p:nvPr/>
            </p:nvSpPr>
            <p:spPr>
              <a:xfrm>
                <a:off x="67385" y="485192"/>
                <a:ext cx="3207660" cy="3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238898E-5483-1100-053C-845B0952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5" y="485192"/>
                <a:ext cx="3207660" cy="371920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94C35F-947D-8B2C-6C0F-A7053839D2A1}"/>
                  </a:ext>
                </a:extLst>
              </p:cNvPr>
              <p:cNvSpPr txBox="1"/>
              <p:nvPr/>
            </p:nvSpPr>
            <p:spPr>
              <a:xfrm>
                <a:off x="699796" y="1895418"/>
                <a:ext cx="1352939" cy="3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94C35F-947D-8B2C-6C0F-A7053839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6" y="1895418"/>
                <a:ext cx="1352939" cy="371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D00BBFD-2985-936B-C667-BB062027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374488"/>
                  </p:ext>
                </p:extLst>
              </p:nvPr>
            </p:nvGraphicFramePr>
            <p:xfrm>
              <a:off x="659879" y="3645055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D00BBFD-2985-936B-C667-BB062027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374488"/>
                  </p:ext>
                </p:extLst>
              </p:nvPr>
            </p:nvGraphicFramePr>
            <p:xfrm>
              <a:off x="659879" y="3645055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64A2813-99BD-2AFF-9BB1-DC486D447897}"/>
                  </a:ext>
                </a:extLst>
              </p:cNvPr>
              <p:cNvSpPr txBox="1"/>
              <p:nvPr/>
            </p:nvSpPr>
            <p:spPr>
              <a:xfrm>
                <a:off x="627222" y="3099866"/>
                <a:ext cx="3207660" cy="3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+c)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64A2813-99BD-2AFF-9BB1-DC486D44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22" y="3099866"/>
                <a:ext cx="3207660" cy="371920"/>
              </a:xfrm>
              <a:prstGeom prst="rect">
                <a:avLst/>
              </a:prstGeom>
              <a:blipFill>
                <a:blip r:embed="rId7"/>
                <a:stretch>
                  <a:fillRect l="-1711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817E6780-D932-11DC-2FAB-2069C2EDB0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00320"/>
                  </p:ext>
                </p:extLst>
              </p:nvPr>
            </p:nvGraphicFramePr>
            <p:xfrm>
              <a:off x="699796" y="468075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817E6780-D932-11DC-2FAB-2069C2EDB0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00320"/>
                  </p:ext>
                </p:extLst>
              </p:nvPr>
            </p:nvGraphicFramePr>
            <p:xfrm>
              <a:off x="699796" y="468075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89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279884"/>
                  </p:ext>
                </p:extLst>
              </p:nvPr>
            </p:nvGraphicFramePr>
            <p:xfrm>
              <a:off x="979716" y="2893570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38548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75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41175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31845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391885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953804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132051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279884"/>
                  </p:ext>
                </p:extLst>
              </p:nvPr>
            </p:nvGraphicFramePr>
            <p:xfrm>
              <a:off x="979716" y="2893570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38548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75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41175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31845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391885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953804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61146" t="-8065" r="-2548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13C8040-A38F-96F4-2BD0-4542EE2001D6}"/>
                  </a:ext>
                </a:extLst>
              </p:cNvPr>
              <p:cNvSpPr txBox="1"/>
              <p:nvPr/>
            </p:nvSpPr>
            <p:spPr>
              <a:xfrm>
                <a:off x="-1849539" y="1512096"/>
                <a:ext cx="720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13C8040-A38F-96F4-2BD0-4542EE20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9539" y="1512096"/>
                <a:ext cx="72053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/>
              <p:nvPr/>
            </p:nvSpPr>
            <p:spPr>
              <a:xfrm>
                <a:off x="933062" y="3376201"/>
                <a:ext cx="9106678" cy="178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 modifico la mantissa in maniera tale che la parte esponente sia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1= 1∗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0.100..00</m:t>
                          </m:r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0.1⋅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2" y="3376201"/>
                <a:ext cx="9106678" cy="1784206"/>
              </a:xfrm>
              <a:prstGeom prst="rect">
                <a:avLst/>
              </a:prstGeom>
              <a:blipFill>
                <a:blip r:embed="rId4"/>
                <a:stretch>
                  <a:fillRect l="-535" t="-1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771308"/>
                  </p:ext>
                </p:extLst>
              </p:nvPr>
            </p:nvGraphicFramePr>
            <p:xfrm>
              <a:off x="941354" y="4632976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2188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038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0852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771308"/>
                  </p:ext>
                </p:extLst>
              </p:nvPr>
            </p:nvGraphicFramePr>
            <p:xfrm>
              <a:off x="941354" y="4632976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2188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038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0852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786127" t="-8065" r="-231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77015DD-2B7C-D353-4F4E-39DCB6878282}"/>
                  </a:ext>
                </a:extLst>
              </p:cNvPr>
              <p:cNvSpPr txBox="1"/>
              <p:nvPr/>
            </p:nvSpPr>
            <p:spPr>
              <a:xfrm>
                <a:off x="933062" y="554846"/>
                <a:ext cx="8985379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Valutare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rad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per 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=7777   </m:t>
                    </m:r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=0.7777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= 0.6048172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77015DD-2B7C-D353-4F4E-39DCB687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2" y="554846"/>
                <a:ext cx="8985379" cy="957250"/>
              </a:xfrm>
              <a:prstGeom prst="rect">
                <a:avLst/>
              </a:prstGeom>
              <a:blipFill>
                <a:blip r:embed="rId6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/>
              <p:nvPr/>
            </p:nvSpPr>
            <p:spPr>
              <a:xfrm>
                <a:off x="933062" y="5160407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0.6048173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2" y="5160407"/>
                <a:ext cx="6097554" cy="369332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/>
              <p:nvPr/>
            </p:nvSpPr>
            <p:spPr>
              <a:xfrm>
                <a:off x="4152122" y="5129595"/>
                <a:ext cx="575698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Lo </a:t>
                </a:r>
                <a:r>
                  <a:rPr lang="it-IT" dirty="0" err="1"/>
                  <a:t>spacing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 è s= 7.450580596923828e-09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22" y="5129595"/>
                <a:ext cx="5756988" cy="372731"/>
              </a:xfrm>
              <a:prstGeom prst="rect">
                <a:avLst/>
              </a:prstGeom>
              <a:blipFill>
                <a:blip r:embed="rId8"/>
                <a:stretch>
                  <a:fillRect l="-847" t="-6452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331714"/>
                  </p:ext>
                </p:extLst>
              </p:nvPr>
            </p:nvGraphicFramePr>
            <p:xfrm>
              <a:off x="979716" y="1931437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41187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2868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331714"/>
                  </p:ext>
                </p:extLst>
              </p:nvPr>
            </p:nvGraphicFramePr>
            <p:xfrm>
              <a:off x="979716" y="1931437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41187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2868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9"/>
                          <a:stretch>
                            <a:fillRect l="-786127" t="-8065" r="-2312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0DA1D0-A60F-2F1C-E460-CC1B82449604}"/>
              </a:ext>
            </a:extLst>
          </p:cNvPr>
          <p:cNvSpPr txBox="1"/>
          <p:nvPr/>
        </p:nvSpPr>
        <p:spPr>
          <a:xfrm>
            <a:off x="979716" y="2397967"/>
            <a:ext cx="82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 in notazione scientifica normalizzata su un calcolatore a 64 bit si esprime come</a:t>
            </a:r>
          </a:p>
        </p:txBody>
      </p:sp>
    </p:spTree>
    <p:extLst>
      <p:ext uri="{BB962C8B-B14F-4D97-AF65-F5344CB8AC3E}">
        <p14:creationId xmlns:p14="http://schemas.microsoft.com/office/powerpoint/2010/main" val="224074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070580"/>
                  </p:ext>
                </p:extLst>
              </p:nvPr>
            </p:nvGraphicFramePr>
            <p:xfrm>
              <a:off x="1129004" y="1330144"/>
              <a:ext cx="9050694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19531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19878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3184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503854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29208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61582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727788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070580"/>
                  </p:ext>
                </p:extLst>
              </p:nvPr>
            </p:nvGraphicFramePr>
            <p:xfrm>
              <a:off x="1129004" y="1330144"/>
              <a:ext cx="9050694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19531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19878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3184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503854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29208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61582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727788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148739" t="-8065" r="-420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130679"/>
                  </p:ext>
                </p:extLst>
              </p:nvPr>
            </p:nvGraphicFramePr>
            <p:xfrm>
              <a:off x="1129004" y="696190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130679"/>
                  </p:ext>
                </p:extLst>
              </p:nvPr>
            </p:nvGraphicFramePr>
            <p:xfrm>
              <a:off x="1129004" y="696190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78417" t="-8065" r="-2878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2208085-E782-647F-2FC9-E2DC4067539B}"/>
                  </a:ext>
                </a:extLst>
              </p:cNvPr>
              <p:cNvSpPr txBox="1"/>
              <p:nvPr/>
            </p:nvSpPr>
            <p:spPr>
              <a:xfrm>
                <a:off x="-106262" y="2223730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+1)=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0.604817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2208085-E782-647F-2FC9-E2DC4067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262" y="2223730"/>
                <a:ext cx="609755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C5400A1-F01B-F0B4-C92B-6B5687952AE7}"/>
                  </a:ext>
                </a:extLst>
              </p:cNvPr>
              <p:cNvSpPr txBox="1"/>
              <p:nvPr/>
            </p:nvSpPr>
            <p:spPr>
              <a:xfrm>
                <a:off x="-18661" y="3331535"/>
                <a:ext cx="6097554" cy="385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𝑓𝑙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)=0.7777000064292143⋅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C5400A1-F01B-F0B4-C92B-6B5687952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61" y="3331535"/>
                <a:ext cx="6097554" cy="385427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1AF669C-D559-DFFA-977E-DCB3CF07FD4D}"/>
                  </a:ext>
                </a:extLst>
              </p:cNvPr>
              <p:cNvSpPr txBox="1"/>
              <p:nvPr/>
            </p:nvSpPr>
            <p:spPr>
              <a:xfrm>
                <a:off x="1324947" y="3888436"/>
                <a:ext cx="4021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    0.7777</m:t>
                    </m:r>
                  </m:oMath>
                </a14:m>
                <a:r>
                  <a:rPr lang="it-IT" dirty="0"/>
                  <a:t>0000000000000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1AF669C-D559-DFFA-977E-DCB3CF07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47" y="3888436"/>
                <a:ext cx="402149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2F2EE6F-6DEB-431A-C5BF-E04CC386EFB5}"/>
                  </a:ext>
                </a:extLst>
              </p:cNvPr>
              <p:cNvSpPr txBox="1"/>
              <p:nvPr/>
            </p:nvSpPr>
            <p:spPr>
              <a:xfrm>
                <a:off x="1129004" y="4865431"/>
                <a:ext cx="7728079" cy="662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 0.64292143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0.64292143 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2F2EE6F-6DEB-431A-C5BF-E04CC386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4865431"/>
                <a:ext cx="7728079" cy="662425"/>
              </a:xfrm>
              <a:prstGeom prst="rect">
                <a:avLst/>
              </a:prstGeom>
              <a:blipFill>
                <a:blip r:embed="rId7"/>
                <a:stretch>
                  <a:fillRect t="-18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9591FD-FF1B-A7E0-AD6E-52C1F266B9F1}"/>
                  </a:ext>
                </a:extLst>
              </p:cNvPr>
              <p:cNvSpPr txBox="1"/>
              <p:nvPr/>
            </p:nvSpPr>
            <p:spPr>
              <a:xfrm>
                <a:off x="-1590869" y="146077"/>
                <a:ext cx="6148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9591FD-FF1B-A7E0-AD6E-52C1F266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0869" y="146077"/>
                <a:ext cx="614887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7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909895"/>
                  </p:ext>
                </p:extLst>
              </p:nvPr>
            </p:nvGraphicFramePr>
            <p:xfrm>
              <a:off x="1223349" y="2519152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84164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50507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47869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22515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569168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24212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909895"/>
                  </p:ext>
                </p:extLst>
              </p:nvPr>
            </p:nvGraphicFramePr>
            <p:xfrm>
              <a:off x="1223349" y="2519152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84164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50507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47869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22515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569168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24212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17778" t="-8065" r="-2963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/>
              <p:nvPr/>
            </p:nvSpPr>
            <p:spPr>
              <a:xfrm>
                <a:off x="1129004" y="2391858"/>
                <a:ext cx="9106678" cy="232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Se lo voglio esprimere il numero in maniera tale che la parte esponente sia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1= 1∗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0.100..00</m:t>
                          </m:r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0.1⋅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2391858"/>
                <a:ext cx="9106678" cy="2320764"/>
              </a:xfrm>
              <a:prstGeom prst="rect">
                <a:avLst/>
              </a:prstGeom>
              <a:blipFill>
                <a:blip r:embed="rId3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360121"/>
                  </p:ext>
                </p:extLst>
              </p:nvPr>
            </p:nvGraphicFramePr>
            <p:xfrm>
              <a:off x="1223349" y="4103280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360121"/>
                  </p:ext>
                </p:extLst>
              </p:nvPr>
            </p:nvGraphicFramePr>
            <p:xfrm>
              <a:off x="1223349" y="4103280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86127" t="-8065" r="-231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/>
              <p:nvPr/>
            </p:nvSpPr>
            <p:spPr>
              <a:xfrm>
                <a:off x="1129004" y="5035631"/>
                <a:ext cx="6097554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049382595061729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⋅10</m:t>
                        </m:r>
                      </m:e>
                      <m:sup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5035631"/>
                <a:ext cx="6097554" cy="372731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/>
              <p:nvPr/>
            </p:nvSpPr>
            <p:spPr>
              <a:xfrm>
                <a:off x="1129004" y="5478055"/>
                <a:ext cx="575698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Lo </a:t>
                </a:r>
                <a:r>
                  <a:rPr lang="it-IT" dirty="0" err="1"/>
                  <a:t>spacing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 è s= 1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5478055"/>
                <a:ext cx="5756988" cy="372731"/>
              </a:xfrm>
              <a:prstGeom prst="rect">
                <a:avLst/>
              </a:prstGeom>
              <a:blipFill>
                <a:blip r:embed="rId6"/>
                <a:stretch>
                  <a:fillRect l="-847"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EF17663-2751-D848-F6F4-8C48B9420051}"/>
                  </a:ext>
                </a:extLst>
              </p:cNvPr>
              <p:cNvSpPr txBox="1"/>
              <p:nvPr/>
            </p:nvSpPr>
            <p:spPr>
              <a:xfrm>
                <a:off x="1845386" y="297360"/>
                <a:ext cx="8501228" cy="95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0" dirty="0"/>
                  <a:t>Valutare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rad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per 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=77777777   </m:t>
                    </m:r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=0.77777777⋅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049382595061729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⋅10</m:t>
                          </m:r>
                        </m:e>
                        <m:sup>
                          <m: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EF17663-2751-D848-F6F4-8C48B9420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86" y="297360"/>
                <a:ext cx="8501228" cy="957250"/>
              </a:xfrm>
              <a:prstGeom prst="rect">
                <a:avLst/>
              </a:prstGeom>
              <a:blipFill>
                <a:blip r:embed="rId7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81CE1905-EE12-0262-CA26-8E6F66A35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346024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81CE1905-EE12-0262-CA26-8E6F66A35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346024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978417" t="-8065" r="-2878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D0C309-235F-A364-06E7-F20AF4BF871C}"/>
                  </a:ext>
                </a:extLst>
              </p:cNvPr>
              <p:cNvSpPr txBox="1"/>
              <p:nvPr/>
            </p:nvSpPr>
            <p:spPr>
              <a:xfrm>
                <a:off x="-1374186" y="1200397"/>
                <a:ext cx="6148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D0C309-235F-A364-06E7-F20AF4BF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4186" y="1200397"/>
                <a:ext cx="614887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50645F-FF25-B5AA-B0A8-135648E5A32E}"/>
              </a:ext>
            </a:extLst>
          </p:cNvPr>
          <p:cNvSpPr txBox="1"/>
          <p:nvPr/>
        </p:nvSpPr>
        <p:spPr>
          <a:xfrm>
            <a:off x="1129004" y="2063077"/>
            <a:ext cx="82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 in notazione scientifica normalizzata su un calcolatore a 64 bit si esprime come</a:t>
            </a:r>
          </a:p>
        </p:txBody>
      </p:sp>
    </p:spTree>
    <p:extLst>
      <p:ext uri="{BB962C8B-B14F-4D97-AF65-F5344CB8AC3E}">
        <p14:creationId xmlns:p14="http://schemas.microsoft.com/office/powerpoint/2010/main" val="362382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DF1522-61A3-4C34-FEA5-02888B4858E8}"/>
              </a:ext>
            </a:extLst>
          </p:cNvPr>
          <p:cNvSpPr txBox="1"/>
          <p:nvPr/>
        </p:nvSpPr>
        <p:spPr>
          <a:xfrm>
            <a:off x="1129004" y="2045836"/>
            <a:ext cx="9106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043395"/>
                  </p:ext>
                </p:extLst>
              </p:nvPr>
            </p:nvGraphicFramePr>
            <p:xfrm>
              <a:off x="1223349" y="2525298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043395"/>
                  </p:ext>
                </p:extLst>
              </p:nvPr>
            </p:nvGraphicFramePr>
            <p:xfrm>
              <a:off x="1223349" y="2525298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86127" t="-8065" r="-231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DFCD0989-0281-0092-21E4-2A57012F8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536129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DFCD0989-0281-0092-21E4-2A57012F8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536129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78417" t="-8065" r="-2878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9822A59-69B7-1D46-CDB7-AA66904BC313}"/>
                  </a:ext>
                </a:extLst>
              </p:cNvPr>
              <p:cNvSpPr txBox="1"/>
              <p:nvPr/>
            </p:nvSpPr>
            <p:spPr>
              <a:xfrm>
                <a:off x="-2279255" y="1260728"/>
                <a:ext cx="6148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9822A59-69B7-1D46-CDB7-AA66904B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9255" y="1260728"/>
                <a:ext cx="61488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1097E7-13C9-E148-048A-DA5E0733115A}"/>
              </a:ext>
            </a:extLst>
          </p:cNvPr>
          <p:cNvSpPr txBox="1"/>
          <p:nvPr/>
        </p:nvSpPr>
        <p:spPr>
          <a:xfrm>
            <a:off x="705500" y="2233090"/>
            <a:ext cx="94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4360A5-3B93-8AE9-A2A7-5D1E2B019849}"/>
                  </a:ext>
                </a:extLst>
              </p:cNvPr>
              <p:cNvSpPr txBox="1"/>
              <p:nvPr/>
            </p:nvSpPr>
            <p:spPr>
              <a:xfrm>
                <a:off x="611933" y="3542506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+1)=0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0493825950617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⋅10</m:t>
                          </m:r>
                        </m:e>
                        <m:sup>
                          <m: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4360A5-3B93-8AE9-A2A7-5D1E2B019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3" y="3542506"/>
                <a:ext cx="609755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5EC2F3-E174-F7CF-4B25-22CB01AEF412}"/>
                  </a:ext>
                </a:extLst>
              </p:cNvPr>
              <p:cNvSpPr txBox="1"/>
              <p:nvPr/>
            </p:nvSpPr>
            <p:spPr>
              <a:xfrm>
                <a:off x="-279918" y="4497095"/>
                <a:ext cx="6097554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=0.7777777700000000⋅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5EC2F3-E174-F7CF-4B25-22CB01AEF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918" y="4497095"/>
                <a:ext cx="6097554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EE203EE-0073-0C0B-C48B-EB4A86B12343}"/>
                  </a:ext>
                </a:extLst>
              </p:cNvPr>
              <p:cNvSpPr txBox="1"/>
              <p:nvPr/>
            </p:nvSpPr>
            <p:spPr>
              <a:xfrm>
                <a:off x="1045029" y="4908150"/>
                <a:ext cx="3713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0.7777</m:t>
                    </m:r>
                  </m:oMath>
                </a14:m>
                <a:r>
                  <a:rPr lang="it-IT" dirty="0"/>
                  <a:t>7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77700000000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EE203EE-0073-0C0B-C48B-EB4A86B1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4908150"/>
                <a:ext cx="371358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F610685-B94B-AF1C-584A-EA5BDD93FBCB}"/>
                  </a:ext>
                </a:extLst>
              </p:cNvPr>
              <p:cNvSpPr txBox="1"/>
              <p:nvPr/>
            </p:nvSpPr>
            <p:spPr>
              <a:xfrm>
                <a:off x="-1502230" y="5891032"/>
                <a:ext cx="7728079" cy="662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F610685-B94B-AF1C-584A-EA5BDD93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230" y="5891032"/>
                <a:ext cx="7728079" cy="6624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2BC9116-22ED-BFB3-8E7F-A5DA47E44820}"/>
              </a:ext>
            </a:extLst>
          </p:cNvPr>
          <p:cNvSpPr txBox="1"/>
          <p:nvPr/>
        </p:nvSpPr>
        <p:spPr>
          <a:xfrm>
            <a:off x="5817636" y="4186249"/>
            <a:ext cx="429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math.sqrt</a:t>
            </a:r>
            <a:r>
              <a:rPr lang="it-IT" dirty="0"/>
              <a:t> di Python implementa un algoritmo iterativo per calcolare la radice quadrata di un numero :  fenomeno di </a:t>
            </a:r>
            <a:r>
              <a:rPr lang="it-IT" b="1" dirty="0">
                <a:solidFill>
                  <a:srgbClr val="FF0000"/>
                </a:solidFill>
              </a:rPr>
              <a:t>cancellazione di cifre significative</a:t>
            </a:r>
          </a:p>
        </p:txBody>
      </p:sp>
    </p:spTree>
    <p:extLst>
      <p:ext uri="{BB962C8B-B14F-4D97-AF65-F5344CB8AC3E}">
        <p14:creationId xmlns:p14="http://schemas.microsoft.com/office/powerpoint/2010/main" val="417649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1050</Words>
  <Application>Microsoft Office PowerPoint</Application>
  <PresentationFormat>Widescreen</PresentationFormat>
  <Paragraphs>573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Damiana Lazzaro</dc:creator>
  <cp:lastModifiedBy>Damiana Lazzaro</cp:lastModifiedBy>
  <cp:revision>3</cp:revision>
  <dcterms:created xsi:type="dcterms:W3CDTF">2023-03-20T15:08:23Z</dcterms:created>
  <dcterms:modified xsi:type="dcterms:W3CDTF">2024-03-11T17:03:31Z</dcterms:modified>
</cp:coreProperties>
</file>