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 id="257" r:id="rId4"/>
    <p:sldId id="258" r:id="rId5"/>
    <p:sldId id="274" r:id="rId6"/>
    <p:sldId id="266" r:id="rId7"/>
    <p:sldId id="268" r:id="rId8"/>
    <p:sldId id="267" r:id="rId9"/>
    <p:sldId id="275" r:id="rId10"/>
    <p:sldId id="276" r:id="rId11"/>
    <p:sldId id="279" r:id="rId12"/>
    <p:sldId id="280" r:id="rId13"/>
    <p:sldId id="278" r:id="rId14"/>
    <p:sldId id="277"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258B5-817B-8E92-2B96-B06CA645D071}" v="10" dt="2022-10-26T21:33:44.162"/>
    <p1510:client id="{0E89D2CF-D711-4171-B697-A33D4B576C64}" v="349" dt="2022-10-26T17:28:08.498"/>
    <p1510:client id="{25A6FB25-AEBB-DEC5-6FCC-E11A151727F6}" v="8" dt="2022-10-26T06:24:23.199"/>
    <p1510:client id="{C1BFE0AF-B7AD-176C-BDE4-6F177B20DD0B}" v="83" dt="2022-10-26T21:29:24.767"/>
    <p1510:client id="{D720F98A-1EE8-92B2-1DC1-4210FFA5990A}" v="506" dt="2022-10-26T17:27:01.860"/>
    <p1510:client id="{FC74E755-88E3-00EC-1A38-F928E7D6B130}" v="193" dt="2022-10-26T17:35:28.33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CF071-AC0C-4AD7-B3AE-78E5CB8F78D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FD3F59A-DBEA-474E-AA9D-801946991A0C}">
      <dgm:prSet/>
      <dgm:spPr/>
      <dgm:t>
        <a:bodyPr/>
        <a:lstStyle/>
        <a:p>
          <a:r>
            <a:rPr lang="de-DE"/>
            <a:t>Tools</a:t>
          </a:r>
          <a:endParaRPr lang="en-US"/>
        </a:p>
      </dgm:t>
    </dgm:pt>
    <dgm:pt modelId="{D5A837F4-2DE0-4255-90E9-06677273DFD1}" type="parTrans" cxnId="{43719198-F325-4549-BF6A-51A431704EC5}">
      <dgm:prSet/>
      <dgm:spPr/>
      <dgm:t>
        <a:bodyPr/>
        <a:lstStyle/>
        <a:p>
          <a:endParaRPr lang="en-US"/>
        </a:p>
      </dgm:t>
    </dgm:pt>
    <dgm:pt modelId="{8B5A3EAE-4744-438F-96AB-0ECBF6CF7D84}" type="sibTrans" cxnId="{43719198-F325-4549-BF6A-51A431704EC5}">
      <dgm:prSet/>
      <dgm:spPr/>
      <dgm:t>
        <a:bodyPr/>
        <a:lstStyle/>
        <a:p>
          <a:endParaRPr lang="en-US"/>
        </a:p>
      </dgm:t>
    </dgm:pt>
    <dgm:pt modelId="{EC919A4B-8C4E-4DC2-9884-2E5F4BE9DA35}">
      <dgm:prSet/>
      <dgm:spPr/>
      <dgm:t>
        <a:bodyPr/>
        <a:lstStyle/>
        <a:p>
          <a:r>
            <a:rPr lang="de-DE"/>
            <a:t>Aufbau</a:t>
          </a:r>
          <a:endParaRPr lang="en-US"/>
        </a:p>
      </dgm:t>
    </dgm:pt>
    <dgm:pt modelId="{1A5D2802-469D-48D3-937C-28759E60E082}" type="parTrans" cxnId="{AF168A8E-5499-4B8E-B8B1-CB4860136A9C}">
      <dgm:prSet/>
      <dgm:spPr/>
      <dgm:t>
        <a:bodyPr/>
        <a:lstStyle/>
        <a:p>
          <a:endParaRPr lang="en-US"/>
        </a:p>
      </dgm:t>
    </dgm:pt>
    <dgm:pt modelId="{A8B672AA-B63B-4708-90B3-50E752C484F6}" type="sibTrans" cxnId="{AF168A8E-5499-4B8E-B8B1-CB4860136A9C}">
      <dgm:prSet/>
      <dgm:spPr/>
      <dgm:t>
        <a:bodyPr/>
        <a:lstStyle/>
        <a:p>
          <a:endParaRPr lang="en-US"/>
        </a:p>
      </dgm:t>
    </dgm:pt>
    <dgm:pt modelId="{A1FFEDCB-CADE-451C-BC6B-0CCF1199E06D}">
      <dgm:prSet/>
      <dgm:spPr/>
      <dgm:t>
        <a:bodyPr/>
        <a:lstStyle/>
        <a:p>
          <a:r>
            <a:rPr lang="de-DE"/>
            <a:t>Architekturdiagram</a:t>
          </a:r>
          <a:endParaRPr lang="en-US"/>
        </a:p>
      </dgm:t>
    </dgm:pt>
    <dgm:pt modelId="{D56CFE3B-A4DC-4914-8CB0-63E42D084E3B}" type="parTrans" cxnId="{CE0C75FE-9395-4DD1-8570-49E17A307360}">
      <dgm:prSet/>
      <dgm:spPr/>
      <dgm:t>
        <a:bodyPr/>
        <a:lstStyle/>
        <a:p>
          <a:endParaRPr lang="en-US"/>
        </a:p>
      </dgm:t>
    </dgm:pt>
    <dgm:pt modelId="{FAE8AF6E-BFFF-434C-B0A9-6466A66B4B6D}" type="sibTrans" cxnId="{CE0C75FE-9395-4DD1-8570-49E17A307360}">
      <dgm:prSet/>
      <dgm:spPr/>
      <dgm:t>
        <a:bodyPr/>
        <a:lstStyle/>
        <a:p>
          <a:endParaRPr lang="en-US"/>
        </a:p>
      </dgm:t>
    </dgm:pt>
    <dgm:pt modelId="{6F09927F-80E5-4D94-A0FA-55721C7D0A10}">
      <dgm:prSet/>
      <dgm:spPr/>
      <dgm:t>
        <a:bodyPr/>
        <a:lstStyle/>
        <a:p>
          <a:r>
            <a:rPr lang="de-DE"/>
            <a:t>Zu schützende Objekte und Schutzziele </a:t>
          </a:r>
          <a:endParaRPr lang="en-US"/>
        </a:p>
      </dgm:t>
    </dgm:pt>
    <dgm:pt modelId="{AA7BBF21-C265-4863-AEC3-91FBA497F124}" type="parTrans" cxnId="{501D68C5-F329-48C3-9596-62DE41FA98E7}">
      <dgm:prSet/>
      <dgm:spPr/>
      <dgm:t>
        <a:bodyPr/>
        <a:lstStyle/>
        <a:p>
          <a:endParaRPr lang="en-US"/>
        </a:p>
      </dgm:t>
    </dgm:pt>
    <dgm:pt modelId="{5987FB1B-982B-4266-B7A6-81A5C06BAF50}" type="sibTrans" cxnId="{501D68C5-F329-48C3-9596-62DE41FA98E7}">
      <dgm:prSet/>
      <dgm:spPr/>
      <dgm:t>
        <a:bodyPr/>
        <a:lstStyle/>
        <a:p>
          <a:endParaRPr lang="en-US"/>
        </a:p>
      </dgm:t>
    </dgm:pt>
    <dgm:pt modelId="{8C1CE48F-A1F0-4982-8E9A-402C10192D6C}">
      <dgm:prSet/>
      <dgm:spPr/>
      <dgm:t>
        <a:bodyPr/>
        <a:lstStyle/>
        <a:p>
          <a:r>
            <a:rPr lang="de-DE"/>
            <a:t>Bedrohungsanalyse</a:t>
          </a:r>
          <a:endParaRPr lang="en-US"/>
        </a:p>
      </dgm:t>
    </dgm:pt>
    <dgm:pt modelId="{CDF23B41-2652-4D61-BAA3-EE9CBABA2B19}" type="parTrans" cxnId="{33F4FB01-0555-4233-8355-1C2A91EFFF63}">
      <dgm:prSet/>
      <dgm:spPr/>
      <dgm:t>
        <a:bodyPr/>
        <a:lstStyle/>
        <a:p>
          <a:endParaRPr lang="en-US"/>
        </a:p>
      </dgm:t>
    </dgm:pt>
    <dgm:pt modelId="{6797B29D-6DE8-490D-A6DC-ED3328600F08}" type="sibTrans" cxnId="{33F4FB01-0555-4233-8355-1C2A91EFFF63}">
      <dgm:prSet/>
      <dgm:spPr/>
      <dgm:t>
        <a:bodyPr/>
        <a:lstStyle/>
        <a:p>
          <a:endParaRPr lang="en-US"/>
        </a:p>
      </dgm:t>
    </dgm:pt>
    <dgm:pt modelId="{E9A9034F-592C-4AB6-949F-F4A577629714}" type="pres">
      <dgm:prSet presAssocID="{633CF071-AC0C-4AD7-B3AE-78E5CB8F78D0}" presName="vert0" presStyleCnt="0">
        <dgm:presLayoutVars>
          <dgm:dir/>
          <dgm:animOne val="branch"/>
          <dgm:animLvl val="lvl"/>
        </dgm:presLayoutVars>
      </dgm:prSet>
      <dgm:spPr/>
    </dgm:pt>
    <dgm:pt modelId="{1E17C4FF-3B36-46C1-9AE7-03BC00666039}" type="pres">
      <dgm:prSet presAssocID="{3FD3F59A-DBEA-474E-AA9D-801946991A0C}" presName="thickLine" presStyleLbl="alignNode1" presStyleIdx="0" presStyleCnt="5"/>
      <dgm:spPr/>
    </dgm:pt>
    <dgm:pt modelId="{387E89D6-7B60-49CA-8BB1-381BC5C3BB3F}" type="pres">
      <dgm:prSet presAssocID="{3FD3F59A-DBEA-474E-AA9D-801946991A0C}" presName="horz1" presStyleCnt="0"/>
      <dgm:spPr/>
    </dgm:pt>
    <dgm:pt modelId="{E716C8F5-C7F0-4167-AA12-0E63F92B7AF5}" type="pres">
      <dgm:prSet presAssocID="{3FD3F59A-DBEA-474E-AA9D-801946991A0C}" presName="tx1" presStyleLbl="revTx" presStyleIdx="0" presStyleCnt="5"/>
      <dgm:spPr/>
    </dgm:pt>
    <dgm:pt modelId="{A405BFC0-AF4F-4177-A05A-C69419923FE2}" type="pres">
      <dgm:prSet presAssocID="{3FD3F59A-DBEA-474E-AA9D-801946991A0C}" presName="vert1" presStyleCnt="0"/>
      <dgm:spPr/>
    </dgm:pt>
    <dgm:pt modelId="{EBE3EC98-C7C3-44C8-85FE-27D4213BF9FF}" type="pres">
      <dgm:prSet presAssocID="{EC919A4B-8C4E-4DC2-9884-2E5F4BE9DA35}" presName="thickLine" presStyleLbl="alignNode1" presStyleIdx="1" presStyleCnt="5"/>
      <dgm:spPr/>
    </dgm:pt>
    <dgm:pt modelId="{FC46D254-FE5F-4E0A-B5FB-9B57F77BD829}" type="pres">
      <dgm:prSet presAssocID="{EC919A4B-8C4E-4DC2-9884-2E5F4BE9DA35}" presName="horz1" presStyleCnt="0"/>
      <dgm:spPr/>
    </dgm:pt>
    <dgm:pt modelId="{EFAC0CD4-3F70-479F-A7A6-3A3AFA00E18C}" type="pres">
      <dgm:prSet presAssocID="{EC919A4B-8C4E-4DC2-9884-2E5F4BE9DA35}" presName="tx1" presStyleLbl="revTx" presStyleIdx="1" presStyleCnt="5"/>
      <dgm:spPr/>
    </dgm:pt>
    <dgm:pt modelId="{6AECB463-D435-4B09-96AC-C6AAFC7267BA}" type="pres">
      <dgm:prSet presAssocID="{EC919A4B-8C4E-4DC2-9884-2E5F4BE9DA35}" presName="vert1" presStyleCnt="0"/>
      <dgm:spPr/>
    </dgm:pt>
    <dgm:pt modelId="{693A641F-E07B-4FF1-9B60-BCA7C7267481}" type="pres">
      <dgm:prSet presAssocID="{A1FFEDCB-CADE-451C-BC6B-0CCF1199E06D}" presName="thickLine" presStyleLbl="alignNode1" presStyleIdx="2" presStyleCnt="5"/>
      <dgm:spPr/>
    </dgm:pt>
    <dgm:pt modelId="{C75AF176-B225-4338-A54B-36652D5C2DE2}" type="pres">
      <dgm:prSet presAssocID="{A1FFEDCB-CADE-451C-BC6B-0CCF1199E06D}" presName="horz1" presStyleCnt="0"/>
      <dgm:spPr/>
    </dgm:pt>
    <dgm:pt modelId="{7DAD6449-2757-46DE-AA94-A98D340BFDA1}" type="pres">
      <dgm:prSet presAssocID="{A1FFEDCB-CADE-451C-BC6B-0CCF1199E06D}" presName="tx1" presStyleLbl="revTx" presStyleIdx="2" presStyleCnt="5"/>
      <dgm:spPr/>
    </dgm:pt>
    <dgm:pt modelId="{C4BE506C-187A-4E63-8339-C76C439E0B12}" type="pres">
      <dgm:prSet presAssocID="{A1FFEDCB-CADE-451C-BC6B-0CCF1199E06D}" presName="vert1" presStyleCnt="0"/>
      <dgm:spPr/>
    </dgm:pt>
    <dgm:pt modelId="{CEE3867D-65A5-4F56-8750-FE9B07B4A924}" type="pres">
      <dgm:prSet presAssocID="{6F09927F-80E5-4D94-A0FA-55721C7D0A10}" presName="thickLine" presStyleLbl="alignNode1" presStyleIdx="3" presStyleCnt="5"/>
      <dgm:spPr/>
    </dgm:pt>
    <dgm:pt modelId="{2C902721-295C-4D01-B025-9CCC957D3904}" type="pres">
      <dgm:prSet presAssocID="{6F09927F-80E5-4D94-A0FA-55721C7D0A10}" presName="horz1" presStyleCnt="0"/>
      <dgm:spPr/>
    </dgm:pt>
    <dgm:pt modelId="{5D13346D-5E77-4874-B649-060372C24DEB}" type="pres">
      <dgm:prSet presAssocID="{6F09927F-80E5-4D94-A0FA-55721C7D0A10}" presName="tx1" presStyleLbl="revTx" presStyleIdx="3" presStyleCnt="5"/>
      <dgm:spPr/>
    </dgm:pt>
    <dgm:pt modelId="{D62437EF-D493-476C-B69D-2A0C2149190C}" type="pres">
      <dgm:prSet presAssocID="{6F09927F-80E5-4D94-A0FA-55721C7D0A10}" presName="vert1" presStyleCnt="0"/>
      <dgm:spPr/>
    </dgm:pt>
    <dgm:pt modelId="{DB9BBFCF-703C-4299-90B8-F372D2229F04}" type="pres">
      <dgm:prSet presAssocID="{8C1CE48F-A1F0-4982-8E9A-402C10192D6C}" presName="thickLine" presStyleLbl="alignNode1" presStyleIdx="4" presStyleCnt="5"/>
      <dgm:spPr/>
    </dgm:pt>
    <dgm:pt modelId="{D6C1A3F8-0094-48A5-ADB7-FB3BE1A339B9}" type="pres">
      <dgm:prSet presAssocID="{8C1CE48F-A1F0-4982-8E9A-402C10192D6C}" presName="horz1" presStyleCnt="0"/>
      <dgm:spPr/>
    </dgm:pt>
    <dgm:pt modelId="{28E03868-70BD-45BA-92F0-88C9B63FFFA3}" type="pres">
      <dgm:prSet presAssocID="{8C1CE48F-A1F0-4982-8E9A-402C10192D6C}" presName="tx1" presStyleLbl="revTx" presStyleIdx="4" presStyleCnt="5"/>
      <dgm:spPr/>
    </dgm:pt>
    <dgm:pt modelId="{EA07340B-D509-4793-92B3-F4042E2418F0}" type="pres">
      <dgm:prSet presAssocID="{8C1CE48F-A1F0-4982-8E9A-402C10192D6C}" presName="vert1" presStyleCnt="0"/>
      <dgm:spPr/>
    </dgm:pt>
  </dgm:ptLst>
  <dgm:cxnLst>
    <dgm:cxn modelId="{33F4FB01-0555-4233-8355-1C2A91EFFF63}" srcId="{633CF071-AC0C-4AD7-B3AE-78E5CB8F78D0}" destId="{8C1CE48F-A1F0-4982-8E9A-402C10192D6C}" srcOrd="4" destOrd="0" parTransId="{CDF23B41-2652-4D61-BAA3-EE9CBABA2B19}" sibTransId="{6797B29D-6DE8-490D-A6DC-ED3328600F08}"/>
    <dgm:cxn modelId="{C5CBB16F-2C2E-48ED-AEA7-7AF60E8774A6}" type="presOf" srcId="{6F09927F-80E5-4D94-A0FA-55721C7D0A10}" destId="{5D13346D-5E77-4874-B649-060372C24DEB}" srcOrd="0" destOrd="0" presId="urn:microsoft.com/office/officeart/2008/layout/LinedList"/>
    <dgm:cxn modelId="{03602888-8DD3-4638-9D28-B29D45BB2526}" type="presOf" srcId="{633CF071-AC0C-4AD7-B3AE-78E5CB8F78D0}" destId="{E9A9034F-592C-4AB6-949F-F4A577629714}" srcOrd="0" destOrd="0" presId="urn:microsoft.com/office/officeart/2008/layout/LinedList"/>
    <dgm:cxn modelId="{AF168A8E-5499-4B8E-B8B1-CB4860136A9C}" srcId="{633CF071-AC0C-4AD7-B3AE-78E5CB8F78D0}" destId="{EC919A4B-8C4E-4DC2-9884-2E5F4BE9DA35}" srcOrd="1" destOrd="0" parTransId="{1A5D2802-469D-48D3-937C-28759E60E082}" sibTransId="{A8B672AA-B63B-4708-90B3-50E752C484F6}"/>
    <dgm:cxn modelId="{43719198-F325-4549-BF6A-51A431704EC5}" srcId="{633CF071-AC0C-4AD7-B3AE-78E5CB8F78D0}" destId="{3FD3F59A-DBEA-474E-AA9D-801946991A0C}" srcOrd="0" destOrd="0" parTransId="{D5A837F4-2DE0-4255-90E9-06677273DFD1}" sibTransId="{8B5A3EAE-4744-438F-96AB-0ECBF6CF7D84}"/>
    <dgm:cxn modelId="{7BD082AE-4E3E-4861-A46C-3EF0F4409D66}" type="presOf" srcId="{A1FFEDCB-CADE-451C-BC6B-0CCF1199E06D}" destId="{7DAD6449-2757-46DE-AA94-A98D340BFDA1}" srcOrd="0" destOrd="0" presId="urn:microsoft.com/office/officeart/2008/layout/LinedList"/>
    <dgm:cxn modelId="{282D67C5-7EF4-4F9F-9EC0-78A9016B335D}" type="presOf" srcId="{8C1CE48F-A1F0-4982-8E9A-402C10192D6C}" destId="{28E03868-70BD-45BA-92F0-88C9B63FFFA3}" srcOrd="0" destOrd="0" presId="urn:microsoft.com/office/officeart/2008/layout/LinedList"/>
    <dgm:cxn modelId="{501D68C5-F329-48C3-9596-62DE41FA98E7}" srcId="{633CF071-AC0C-4AD7-B3AE-78E5CB8F78D0}" destId="{6F09927F-80E5-4D94-A0FA-55721C7D0A10}" srcOrd="3" destOrd="0" parTransId="{AA7BBF21-C265-4863-AEC3-91FBA497F124}" sibTransId="{5987FB1B-982B-4266-B7A6-81A5C06BAF50}"/>
    <dgm:cxn modelId="{3136ADF1-731A-4461-98D4-6444D141CA49}" type="presOf" srcId="{EC919A4B-8C4E-4DC2-9884-2E5F4BE9DA35}" destId="{EFAC0CD4-3F70-479F-A7A6-3A3AFA00E18C}" srcOrd="0" destOrd="0" presId="urn:microsoft.com/office/officeart/2008/layout/LinedList"/>
    <dgm:cxn modelId="{FCB7DFF6-F008-453C-BB1B-0BE9D2FAFC0E}" type="presOf" srcId="{3FD3F59A-DBEA-474E-AA9D-801946991A0C}" destId="{E716C8F5-C7F0-4167-AA12-0E63F92B7AF5}" srcOrd="0" destOrd="0" presId="urn:microsoft.com/office/officeart/2008/layout/LinedList"/>
    <dgm:cxn modelId="{CE0C75FE-9395-4DD1-8570-49E17A307360}" srcId="{633CF071-AC0C-4AD7-B3AE-78E5CB8F78D0}" destId="{A1FFEDCB-CADE-451C-BC6B-0CCF1199E06D}" srcOrd="2" destOrd="0" parTransId="{D56CFE3B-A4DC-4914-8CB0-63E42D084E3B}" sibTransId="{FAE8AF6E-BFFF-434C-B0A9-6466A66B4B6D}"/>
    <dgm:cxn modelId="{1F71B6AB-3BC7-4183-8E96-0B7B2CAF42FC}" type="presParOf" srcId="{E9A9034F-592C-4AB6-949F-F4A577629714}" destId="{1E17C4FF-3B36-46C1-9AE7-03BC00666039}" srcOrd="0" destOrd="0" presId="urn:microsoft.com/office/officeart/2008/layout/LinedList"/>
    <dgm:cxn modelId="{91A8FAA6-48F0-4A40-AA62-363FB391C6E5}" type="presParOf" srcId="{E9A9034F-592C-4AB6-949F-F4A577629714}" destId="{387E89D6-7B60-49CA-8BB1-381BC5C3BB3F}" srcOrd="1" destOrd="0" presId="urn:microsoft.com/office/officeart/2008/layout/LinedList"/>
    <dgm:cxn modelId="{C6C8E45A-671C-4EEB-81F2-5D08958FE0E7}" type="presParOf" srcId="{387E89D6-7B60-49CA-8BB1-381BC5C3BB3F}" destId="{E716C8F5-C7F0-4167-AA12-0E63F92B7AF5}" srcOrd="0" destOrd="0" presId="urn:microsoft.com/office/officeart/2008/layout/LinedList"/>
    <dgm:cxn modelId="{A164C6AD-604A-4F95-9192-FD6D85AD0AB0}" type="presParOf" srcId="{387E89D6-7B60-49CA-8BB1-381BC5C3BB3F}" destId="{A405BFC0-AF4F-4177-A05A-C69419923FE2}" srcOrd="1" destOrd="0" presId="urn:microsoft.com/office/officeart/2008/layout/LinedList"/>
    <dgm:cxn modelId="{BA641EAF-B161-46C4-B01C-2F4B48B51B8B}" type="presParOf" srcId="{E9A9034F-592C-4AB6-949F-F4A577629714}" destId="{EBE3EC98-C7C3-44C8-85FE-27D4213BF9FF}" srcOrd="2" destOrd="0" presId="urn:microsoft.com/office/officeart/2008/layout/LinedList"/>
    <dgm:cxn modelId="{28C1336E-1CAB-49F0-9D96-314E0445C609}" type="presParOf" srcId="{E9A9034F-592C-4AB6-949F-F4A577629714}" destId="{FC46D254-FE5F-4E0A-B5FB-9B57F77BD829}" srcOrd="3" destOrd="0" presId="urn:microsoft.com/office/officeart/2008/layout/LinedList"/>
    <dgm:cxn modelId="{E5E150CC-10AB-4348-BB6A-D6B4B31B477B}" type="presParOf" srcId="{FC46D254-FE5F-4E0A-B5FB-9B57F77BD829}" destId="{EFAC0CD4-3F70-479F-A7A6-3A3AFA00E18C}" srcOrd="0" destOrd="0" presId="urn:microsoft.com/office/officeart/2008/layout/LinedList"/>
    <dgm:cxn modelId="{D603C7B2-4D6E-4C39-B4FF-59B862C643D4}" type="presParOf" srcId="{FC46D254-FE5F-4E0A-B5FB-9B57F77BD829}" destId="{6AECB463-D435-4B09-96AC-C6AAFC7267BA}" srcOrd="1" destOrd="0" presId="urn:microsoft.com/office/officeart/2008/layout/LinedList"/>
    <dgm:cxn modelId="{F9A1D7F5-B3C6-432B-B3DB-988D0E83E66A}" type="presParOf" srcId="{E9A9034F-592C-4AB6-949F-F4A577629714}" destId="{693A641F-E07B-4FF1-9B60-BCA7C7267481}" srcOrd="4" destOrd="0" presId="urn:microsoft.com/office/officeart/2008/layout/LinedList"/>
    <dgm:cxn modelId="{8652FBC4-B0EB-422C-832A-7065EB8EE38C}" type="presParOf" srcId="{E9A9034F-592C-4AB6-949F-F4A577629714}" destId="{C75AF176-B225-4338-A54B-36652D5C2DE2}" srcOrd="5" destOrd="0" presId="urn:microsoft.com/office/officeart/2008/layout/LinedList"/>
    <dgm:cxn modelId="{0C176C29-2117-4B53-9EAF-7862758CD90A}" type="presParOf" srcId="{C75AF176-B225-4338-A54B-36652D5C2DE2}" destId="{7DAD6449-2757-46DE-AA94-A98D340BFDA1}" srcOrd="0" destOrd="0" presId="urn:microsoft.com/office/officeart/2008/layout/LinedList"/>
    <dgm:cxn modelId="{D389CE21-666B-454E-B404-2331645CE57B}" type="presParOf" srcId="{C75AF176-B225-4338-A54B-36652D5C2DE2}" destId="{C4BE506C-187A-4E63-8339-C76C439E0B12}" srcOrd="1" destOrd="0" presId="urn:microsoft.com/office/officeart/2008/layout/LinedList"/>
    <dgm:cxn modelId="{2D06F317-4984-4FE9-982A-DB0464528D8F}" type="presParOf" srcId="{E9A9034F-592C-4AB6-949F-F4A577629714}" destId="{CEE3867D-65A5-4F56-8750-FE9B07B4A924}" srcOrd="6" destOrd="0" presId="urn:microsoft.com/office/officeart/2008/layout/LinedList"/>
    <dgm:cxn modelId="{5C217548-21F3-4D00-AB23-679D301EC2E1}" type="presParOf" srcId="{E9A9034F-592C-4AB6-949F-F4A577629714}" destId="{2C902721-295C-4D01-B025-9CCC957D3904}" srcOrd="7" destOrd="0" presId="urn:microsoft.com/office/officeart/2008/layout/LinedList"/>
    <dgm:cxn modelId="{B817FA78-C5C3-4FB7-8100-0F7BFE341027}" type="presParOf" srcId="{2C902721-295C-4D01-B025-9CCC957D3904}" destId="{5D13346D-5E77-4874-B649-060372C24DEB}" srcOrd="0" destOrd="0" presId="urn:microsoft.com/office/officeart/2008/layout/LinedList"/>
    <dgm:cxn modelId="{69F00FB6-D19C-435A-B129-CCEDFE09919D}" type="presParOf" srcId="{2C902721-295C-4D01-B025-9CCC957D3904}" destId="{D62437EF-D493-476C-B69D-2A0C2149190C}" srcOrd="1" destOrd="0" presId="urn:microsoft.com/office/officeart/2008/layout/LinedList"/>
    <dgm:cxn modelId="{71E571E9-500D-4C2D-9541-C97914B3A6AC}" type="presParOf" srcId="{E9A9034F-592C-4AB6-949F-F4A577629714}" destId="{DB9BBFCF-703C-4299-90B8-F372D2229F04}" srcOrd="8" destOrd="0" presId="urn:microsoft.com/office/officeart/2008/layout/LinedList"/>
    <dgm:cxn modelId="{25CA8A71-29FC-4ADC-8909-9A85E2C43CC5}" type="presParOf" srcId="{E9A9034F-592C-4AB6-949F-F4A577629714}" destId="{D6C1A3F8-0094-48A5-ADB7-FB3BE1A339B9}" srcOrd="9" destOrd="0" presId="urn:microsoft.com/office/officeart/2008/layout/LinedList"/>
    <dgm:cxn modelId="{B0592B2E-3AC2-46CE-AED7-E98E9611BB44}" type="presParOf" srcId="{D6C1A3F8-0094-48A5-ADB7-FB3BE1A339B9}" destId="{28E03868-70BD-45BA-92F0-88C9B63FFFA3}" srcOrd="0" destOrd="0" presId="urn:microsoft.com/office/officeart/2008/layout/LinedList"/>
    <dgm:cxn modelId="{9C998DCE-609C-4F73-A7EB-7744238DCAA6}" type="presParOf" srcId="{D6C1A3F8-0094-48A5-ADB7-FB3BE1A339B9}" destId="{EA07340B-D509-4793-92B3-F4042E2418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7C4FF-3B36-46C1-9AE7-03BC00666039}">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16C8F5-C7F0-4167-AA12-0E63F92B7AF5}">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de-DE" sz="3000" kern="1200"/>
            <a:t>Tools</a:t>
          </a:r>
          <a:endParaRPr lang="en-US" sz="3000" kern="1200"/>
        </a:p>
      </dsp:txBody>
      <dsp:txXfrm>
        <a:off x="0" y="623"/>
        <a:ext cx="6492875" cy="1020830"/>
      </dsp:txXfrm>
    </dsp:sp>
    <dsp:sp modelId="{EBE3EC98-C7C3-44C8-85FE-27D4213BF9FF}">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AC0CD4-3F70-479F-A7A6-3A3AFA00E18C}">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de-DE" sz="3000" kern="1200"/>
            <a:t>Aufbau</a:t>
          </a:r>
          <a:endParaRPr lang="en-US" sz="3000" kern="1200"/>
        </a:p>
      </dsp:txBody>
      <dsp:txXfrm>
        <a:off x="0" y="1021453"/>
        <a:ext cx="6492875" cy="1020830"/>
      </dsp:txXfrm>
    </dsp:sp>
    <dsp:sp modelId="{693A641F-E07B-4FF1-9B60-BCA7C7267481}">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AD6449-2757-46DE-AA94-A98D340BFDA1}">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de-DE" sz="3000" kern="1200"/>
            <a:t>Architekturdiagram</a:t>
          </a:r>
          <a:endParaRPr lang="en-US" sz="3000" kern="1200"/>
        </a:p>
      </dsp:txBody>
      <dsp:txXfrm>
        <a:off x="0" y="2042284"/>
        <a:ext cx="6492875" cy="1020830"/>
      </dsp:txXfrm>
    </dsp:sp>
    <dsp:sp modelId="{CEE3867D-65A5-4F56-8750-FE9B07B4A924}">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3346D-5E77-4874-B649-060372C24DEB}">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de-DE" sz="3000" kern="1200"/>
            <a:t>Zu schützende Objekte und Schutzziele </a:t>
          </a:r>
          <a:endParaRPr lang="en-US" sz="3000" kern="1200"/>
        </a:p>
      </dsp:txBody>
      <dsp:txXfrm>
        <a:off x="0" y="3063115"/>
        <a:ext cx="6492875" cy="1020830"/>
      </dsp:txXfrm>
    </dsp:sp>
    <dsp:sp modelId="{DB9BBFCF-703C-4299-90B8-F372D2229F04}">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03868-70BD-45BA-92F0-88C9B63FFFA3}">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de-DE" sz="3000" kern="1200"/>
            <a:t>Bedrohungsanalyse</a:t>
          </a:r>
          <a:endParaRPr lang="en-US" sz="3000" kern="1200"/>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A7D0B7-D8F4-E449-38DD-5EEAE0CFFD2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60A529E-504B-3909-6AF8-68542ABE7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AB96238-146C-BA37-F250-DD1466BED783}"/>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5" name="Fußzeilenplatzhalter 4">
            <a:extLst>
              <a:ext uri="{FF2B5EF4-FFF2-40B4-BE49-F238E27FC236}">
                <a16:creationId xmlns:a16="http://schemas.microsoft.com/office/drawing/2014/main" id="{3946F53B-B3C1-0111-E326-0ABB5A82946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F3CA7C-CECD-7712-D94C-D149870ECB41}"/>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278610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33ED0-A9E2-2615-38C1-1F3364E1737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5B4F80B-2EFE-1F9A-EF24-16A472D4572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0730CB-D1E6-1088-386C-E40B7AA47C4E}"/>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5" name="Fußzeilenplatzhalter 4">
            <a:extLst>
              <a:ext uri="{FF2B5EF4-FFF2-40B4-BE49-F238E27FC236}">
                <a16:creationId xmlns:a16="http://schemas.microsoft.com/office/drawing/2014/main" id="{A859FFAD-D307-40EA-96A8-DBE213D8C7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262B981-99CB-8599-28BE-382460560C35}"/>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336288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F396C39-D9EC-664F-4E0C-DA5003D9A82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935A704-1261-4743-6EA9-35E603CF62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1692B79-F98C-99C8-550C-372D1930834A}"/>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5" name="Fußzeilenplatzhalter 4">
            <a:extLst>
              <a:ext uri="{FF2B5EF4-FFF2-40B4-BE49-F238E27FC236}">
                <a16:creationId xmlns:a16="http://schemas.microsoft.com/office/drawing/2014/main" id="{CCA6AC00-7083-31AF-3D7E-EADCF3A6F6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A402482-ACC8-0A8B-DE55-68C2ABEB6C7D}"/>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2418027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0CF7-150D-4516-82DC-6CE090D56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0F12ED0C-67B1-4094-8EBD-B24D4DC92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50C908C2-7783-423D-8B90-86D0FC068337}"/>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5" name="Footer Placeholder 4">
            <a:extLst>
              <a:ext uri="{FF2B5EF4-FFF2-40B4-BE49-F238E27FC236}">
                <a16:creationId xmlns:a16="http://schemas.microsoft.com/office/drawing/2014/main" id="{33A8AE14-1F0E-46D9-8DD5-3DD76CA14D8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FD6BBF3-9471-4F58-93D7-3CAB0A6D2990}"/>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396091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F30E-9D5E-4358-8F6A-8CFAE651BC3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1CC12E8D-07F3-4751-AFDD-6294721BB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E4233BA-9120-436A-A00C-559761129263}"/>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5" name="Footer Placeholder 4">
            <a:extLst>
              <a:ext uri="{FF2B5EF4-FFF2-40B4-BE49-F238E27FC236}">
                <a16:creationId xmlns:a16="http://schemas.microsoft.com/office/drawing/2014/main" id="{8C610E03-8279-46AC-A584-B5CD8554AA3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FB575C4-BF9B-4384-A1F4-355E7E753BB1}"/>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3946952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ADCE-9892-47B6-8CC7-2D9E29826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57D5476F-22C0-4A06-9F46-724445A5F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88D20A-91D3-4392-8E6D-524547B0F7E7}"/>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5" name="Footer Placeholder 4">
            <a:extLst>
              <a:ext uri="{FF2B5EF4-FFF2-40B4-BE49-F238E27FC236}">
                <a16:creationId xmlns:a16="http://schemas.microsoft.com/office/drawing/2014/main" id="{F86A43C1-E4A7-4DAC-86D4-A8BE864F5A3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B3E6C12-6FD6-482E-AC5C-BEFED2A9B629}"/>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2210127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C8F6-0EDA-48E4-A74F-D7843D28DFF9}"/>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81FA942-A376-47EC-B3A2-426C872E4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5D200EED-5D95-447A-BAAE-AB7F42724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C590010-8B81-4923-9EBF-88B2EB25A634}"/>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6" name="Footer Placeholder 5">
            <a:extLst>
              <a:ext uri="{FF2B5EF4-FFF2-40B4-BE49-F238E27FC236}">
                <a16:creationId xmlns:a16="http://schemas.microsoft.com/office/drawing/2014/main" id="{EA43F53A-7E1D-4936-B61D-4718CFA5894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36B69A1-582F-4CEC-A41C-EA232CBCC63E}"/>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3539180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215A-8249-4436-9EE5-8D3D5D1E3E23}"/>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E079619-44B3-4597-877A-AEEE67B5A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5159B-99C6-4CB6-8269-F0EAA56BFC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6872D6AC-223C-4CD7-A929-8A665E473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DEE0D-6C77-441F-841B-6653AE9F8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3D143979-98A1-4153-A876-A16DA678C3EE}"/>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8" name="Footer Placeholder 7">
            <a:extLst>
              <a:ext uri="{FF2B5EF4-FFF2-40B4-BE49-F238E27FC236}">
                <a16:creationId xmlns:a16="http://schemas.microsoft.com/office/drawing/2014/main" id="{A059BFF6-0DD9-4E8A-9715-4516F99A65B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ED220822-6F8F-45C1-8ADD-27440FD9D034}"/>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2836891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66DD-BD98-4667-BB23-E2454CC7B092}"/>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56423BCE-DFCA-46C1-9E14-9EC48F6BEC98}"/>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4" name="Footer Placeholder 3">
            <a:extLst>
              <a:ext uri="{FF2B5EF4-FFF2-40B4-BE49-F238E27FC236}">
                <a16:creationId xmlns:a16="http://schemas.microsoft.com/office/drawing/2014/main" id="{704A6584-090C-467D-9FAE-7CFC4769AE9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6F7910F-1822-45E1-B85C-FA54688DAEAC}"/>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3045130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F7913-F626-4619-83E8-AA173A8462B1}"/>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3" name="Footer Placeholder 2">
            <a:extLst>
              <a:ext uri="{FF2B5EF4-FFF2-40B4-BE49-F238E27FC236}">
                <a16:creationId xmlns:a16="http://schemas.microsoft.com/office/drawing/2014/main" id="{591248EC-0DCC-4391-AACC-167C7959B3FE}"/>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EC85C9E1-9AAD-4324-B10B-3807DEC343A4}"/>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3331619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130B-3624-48F0-836D-B8011DF8A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7009445-C56F-4608-A6AA-B1E4DFCF9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ECB12F1E-E132-4166-A415-EE9F63D9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A1005-50F8-45C4-9917-222F84B86D8B}"/>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6" name="Footer Placeholder 5">
            <a:extLst>
              <a:ext uri="{FF2B5EF4-FFF2-40B4-BE49-F238E27FC236}">
                <a16:creationId xmlns:a16="http://schemas.microsoft.com/office/drawing/2014/main" id="{BC8E7794-9E54-412B-B87E-0545084CA89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FDEFA86-FB8E-40F6-ADCF-0FEB8B624850}"/>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62341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2F80D-E4F8-F669-C08E-45D9E681221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5FA4B1E-A23C-DAB2-7BA9-C307B35E1DF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25EB66-EFD1-55C9-4822-434270087A97}"/>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5" name="Fußzeilenplatzhalter 4">
            <a:extLst>
              <a:ext uri="{FF2B5EF4-FFF2-40B4-BE49-F238E27FC236}">
                <a16:creationId xmlns:a16="http://schemas.microsoft.com/office/drawing/2014/main" id="{D3FF3EC2-2ADA-3AB7-8720-FDE4B0193D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305F7F-73DE-35D4-A68A-2B33ED00FAC8}"/>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1301244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0EE-05A0-4B54-9BE6-5A4EB8D17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B2554215-CC82-4A2F-8373-ABFE2F954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0CF1237D-C85B-4B76-9984-54A1B03CF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09CC1-4FC4-447B-8EE0-C4C595235758}"/>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6" name="Footer Placeholder 5">
            <a:extLst>
              <a:ext uri="{FF2B5EF4-FFF2-40B4-BE49-F238E27FC236}">
                <a16:creationId xmlns:a16="http://schemas.microsoft.com/office/drawing/2014/main" id="{C0570AFD-74A4-4AD2-B0EB-8E731FF1C840}"/>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5D2C8D86-FD96-4903-A40B-18FB97FC0D8F}"/>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1017415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152A-8A1F-4D0A-9AAA-0A790BAB393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37AF199-A334-44E2-BED2-F04CB25374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590EFB3-936F-4A36-8A66-BBD8C5A465B3}"/>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5" name="Footer Placeholder 4">
            <a:extLst>
              <a:ext uri="{FF2B5EF4-FFF2-40B4-BE49-F238E27FC236}">
                <a16:creationId xmlns:a16="http://schemas.microsoft.com/office/drawing/2014/main" id="{A1FFA19F-03B3-4359-A1A8-A2188354260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8D5C526-975D-43CF-9CFF-92A15193E63A}"/>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3714661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42B62-593A-47B9-BD5E-FB9342D6EE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62DCDD17-84F3-43D4-9167-CC350A867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2D4A24C4-0C5C-43A8-AAF1-181E11BA8677}"/>
              </a:ext>
            </a:extLst>
          </p:cNvPr>
          <p:cNvSpPr>
            <a:spLocks noGrp="1"/>
          </p:cNvSpPr>
          <p:nvPr>
            <p:ph type="dt" sz="half" idx="10"/>
          </p:nvPr>
        </p:nvSpPr>
        <p:spPr/>
        <p:txBody>
          <a:bodyPr/>
          <a:lstStyle/>
          <a:p>
            <a:fld id="{362C268B-5661-4E5B-AC48-27254B32934D}" type="datetimeFigureOut">
              <a:rPr lang="de-DE" smtClean="0"/>
              <a:t>26.10.2022</a:t>
            </a:fld>
            <a:endParaRPr lang="de-DE"/>
          </a:p>
        </p:txBody>
      </p:sp>
      <p:sp>
        <p:nvSpPr>
          <p:cNvPr id="5" name="Footer Placeholder 4">
            <a:extLst>
              <a:ext uri="{FF2B5EF4-FFF2-40B4-BE49-F238E27FC236}">
                <a16:creationId xmlns:a16="http://schemas.microsoft.com/office/drawing/2014/main" id="{F37416B2-2342-46E2-AE7F-5E930BAE490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EACE620-A3C7-41E0-873A-4E1DC825B789}"/>
              </a:ext>
            </a:extLst>
          </p:cNvPr>
          <p:cNvSpPr>
            <a:spLocks noGrp="1"/>
          </p:cNvSpPr>
          <p:nvPr>
            <p:ph type="sldNum" sz="quarter" idx="12"/>
          </p:nvPr>
        </p:nvSpPr>
        <p:spPr/>
        <p:txBody>
          <a:bodyPr/>
          <a:lstStyle/>
          <a:p>
            <a:fld id="{B317D669-52A9-45C8-82B1-9F9EE53C7B95}" type="slidenum">
              <a:rPr lang="de-DE" smtClean="0"/>
              <a:t>‹Nr.›</a:t>
            </a:fld>
            <a:endParaRPr lang="de-DE"/>
          </a:p>
        </p:txBody>
      </p:sp>
    </p:spTree>
    <p:extLst>
      <p:ext uri="{BB962C8B-B14F-4D97-AF65-F5344CB8AC3E}">
        <p14:creationId xmlns:p14="http://schemas.microsoft.com/office/powerpoint/2010/main" val="209596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53C171-A2E6-C165-1203-402C5E767D7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178B13C-A455-27A1-FD5E-7DBBDF41E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70CD028-D3CB-1959-4B4A-3F5F2AE3CDDA}"/>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5" name="Fußzeilenplatzhalter 4">
            <a:extLst>
              <a:ext uri="{FF2B5EF4-FFF2-40B4-BE49-F238E27FC236}">
                <a16:creationId xmlns:a16="http://schemas.microsoft.com/office/drawing/2014/main" id="{9D37CE75-AB51-8BBA-ECA6-B7E7BFAF4EE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DDD2213-4385-DAD7-0549-1C51AD23310A}"/>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22095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86979-2AA8-1FDA-16FF-3BE68A12AEE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714CEF4-00C0-05E7-C425-3BB91906AAA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B1F3B14-872E-1522-BB24-D8BBAC88F0A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D1817E9-A063-7093-3967-5F2D835BE05B}"/>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6" name="Fußzeilenplatzhalter 5">
            <a:extLst>
              <a:ext uri="{FF2B5EF4-FFF2-40B4-BE49-F238E27FC236}">
                <a16:creationId xmlns:a16="http://schemas.microsoft.com/office/drawing/2014/main" id="{87FC60D8-B37B-A5B0-6D5E-A96A85C3D2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CA4518B-ECED-DC0E-58D3-1154D28F1E3F}"/>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56480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0C2D31-2ACD-7A28-45A7-63F08E775DA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323B07A-0B6D-B347-5AD0-ABF3647CE8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8DEC01E-A4AC-5405-D041-68F18E6B191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312353D-6AAF-58DF-35CD-6898AF05FC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5A90B4-82E0-FCC0-BB6C-BDD9282602E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83C5A4-BF93-3124-3EA8-C2F8C86C67E1}"/>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8" name="Fußzeilenplatzhalter 7">
            <a:extLst>
              <a:ext uri="{FF2B5EF4-FFF2-40B4-BE49-F238E27FC236}">
                <a16:creationId xmlns:a16="http://schemas.microsoft.com/office/drawing/2014/main" id="{D5651256-2D1B-011E-0FAD-6D5931B10FE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D09CFCB-2D13-0281-0DCA-BF2CB2BB2934}"/>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381016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C56E2-ADCE-2936-035D-90DB6930708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597E05-A4A1-E871-26C5-31F2E34E7497}"/>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4" name="Fußzeilenplatzhalter 3">
            <a:extLst>
              <a:ext uri="{FF2B5EF4-FFF2-40B4-BE49-F238E27FC236}">
                <a16:creationId xmlns:a16="http://schemas.microsoft.com/office/drawing/2014/main" id="{DB86192B-0230-E6F2-70E9-7087964815C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6B21E4-8626-5FE4-5C3D-896150EE3A83}"/>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338804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3DB1F6D-CCE6-8226-D567-E5E06FBA5BB8}"/>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3" name="Fußzeilenplatzhalter 2">
            <a:extLst>
              <a:ext uri="{FF2B5EF4-FFF2-40B4-BE49-F238E27FC236}">
                <a16:creationId xmlns:a16="http://schemas.microsoft.com/office/drawing/2014/main" id="{0F756E0B-4A5A-A407-3F14-D2A8986B242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23FD669-40C6-6FE4-4925-C6E79C4A4BF3}"/>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279211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55FC5-BB6A-565E-1826-76476F8599D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AD17237-3889-56B3-4EB4-1C86FF6A6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D7806BA-6322-A9DD-20DE-85A012B1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7E2658-5820-2B57-E525-7344FD1FB129}"/>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6" name="Fußzeilenplatzhalter 5">
            <a:extLst>
              <a:ext uri="{FF2B5EF4-FFF2-40B4-BE49-F238E27FC236}">
                <a16:creationId xmlns:a16="http://schemas.microsoft.com/office/drawing/2014/main" id="{21320B2F-AE7F-2A62-E2EF-FFBE6F55F7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6557719-BC64-4067-341D-DB8A47CAA779}"/>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280023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19648A-5F43-9CAF-E566-509698409D8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2F9511F-00A1-4283-45F3-BA12DB516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63F8F3D-7B94-C37C-3EA4-C0474A13C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DA45E2A-DC0F-3018-C903-9EBD9660F207}"/>
              </a:ext>
            </a:extLst>
          </p:cNvPr>
          <p:cNvSpPr>
            <a:spLocks noGrp="1"/>
          </p:cNvSpPr>
          <p:nvPr>
            <p:ph type="dt" sz="half" idx="10"/>
          </p:nvPr>
        </p:nvSpPr>
        <p:spPr/>
        <p:txBody>
          <a:bodyPr/>
          <a:lstStyle/>
          <a:p>
            <a:fld id="{FFF3A1D9-7B01-488C-8F61-5CA4A02B247A}" type="datetimeFigureOut">
              <a:rPr lang="de-DE" smtClean="0"/>
              <a:t>26.10.2022</a:t>
            </a:fld>
            <a:endParaRPr lang="de-DE"/>
          </a:p>
        </p:txBody>
      </p:sp>
      <p:sp>
        <p:nvSpPr>
          <p:cNvPr id="6" name="Fußzeilenplatzhalter 5">
            <a:extLst>
              <a:ext uri="{FF2B5EF4-FFF2-40B4-BE49-F238E27FC236}">
                <a16:creationId xmlns:a16="http://schemas.microsoft.com/office/drawing/2014/main" id="{F0E2E486-C6CF-018B-6F79-F347A3C1CA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497157A-5A8F-4CB5-9795-34AC3A5871C8}"/>
              </a:ext>
            </a:extLst>
          </p:cNvPr>
          <p:cNvSpPr>
            <a:spLocks noGrp="1"/>
          </p:cNvSpPr>
          <p:nvPr>
            <p:ph type="sldNum" sz="quarter" idx="12"/>
          </p:nvPr>
        </p:nvSpPr>
        <p:spPr/>
        <p:txBody>
          <a:bodyPr/>
          <a:lstStyle/>
          <a:p>
            <a:fld id="{29F35B90-C1E2-481C-AB2C-6BD8D819ABF7}" type="slidenum">
              <a:rPr lang="de-DE" smtClean="0"/>
              <a:t>‹Nr.›</a:t>
            </a:fld>
            <a:endParaRPr lang="de-DE"/>
          </a:p>
        </p:txBody>
      </p:sp>
    </p:spTree>
    <p:extLst>
      <p:ext uri="{BB962C8B-B14F-4D97-AF65-F5344CB8AC3E}">
        <p14:creationId xmlns:p14="http://schemas.microsoft.com/office/powerpoint/2010/main" val="422591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9ACF657-5EEC-3CA2-C198-5E87B3624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A20C202-9475-3960-7FB5-54ACA869C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B41031-CA5B-A1CB-1216-24BAFCB7D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3A1D9-7B01-488C-8F61-5CA4A02B247A}" type="datetimeFigureOut">
              <a:rPr lang="de-DE" smtClean="0"/>
              <a:t>26.10.2022</a:t>
            </a:fld>
            <a:endParaRPr lang="de-DE"/>
          </a:p>
        </p:txBody>
      </p:sp>
      <p:sp>
        <p:nvSpPr>
          <p:cNvPr id="5" name="Fußzeilenplatzhalter 4">
            <a:extLst>
              <a:ext uri="{FF2B5EF4-FFF2-40B4-BE49-F238E27FC236}">
                <a16:creationId xmlns:a16="http://schemas.microsoft.com/office/drawing/2014/main" id="{583DA475-E8A7-87CD-D0D6-CF03B70F8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A3E80BD-CA7C-31A7-4BED-38F59208F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35B90-C1E2-481C-AB2C-6BD8D819ABF7}" type="slidenum">
              <a:rPr lang="de-DE" smtClean="0"/>
              <a:t>‹Nr.›</a:t>
            </a:fld>
            <a:endParaRPr lang="de-DE"/>
          </a:p>
        </p:txBody>
      </p:sp>
    </p:spTree>
    <p:extLst>
      <p:ext uri="{BB962C8B-B14F-4D97-AF65-F5344CB8AC3E}">
        <p14:creationId xmlns:p14="http://schemas.microsoft.com/office/powerpoint/2010/main" val="456608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9906C-6D67-46AC-B8FD-940D4C0AA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A94A8FC-08B2-472C-959C-EC217349D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D1DECAF3-653A-4BA8-9D54-E35559F30B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C268B-5661-4E5B-AC48-27254B32934D}" type="datetimeFigureOut">
              <a:rPr lang="de-DE" smtClean="0"/>
              <a:t>26.10.2022</a:t>
            </a:fld>
            <a:endParaRPr lang="de-DE"/>
          </a:p>
        </p:txBody>
      </p:sp>
      <p:sp>
        <p:nvSpPr>
          <p:cNvPr id="5" name="Footer Placeholder 4">
            <a:extLst>
              <a:ext uri="{FF2B5EF4-FFF2-40B4-BE49-F238E27FC236}">
                <a16:creationId xmlns:a16="http://schemas.microsoft.com/office/drawing/2014/main" id="{BC831D40-0BC5-4ED6-B547-C1B521F9F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33668272-17F1-4F2F-BB30-8C61C44C2D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7D669-52A9-45C8-82B1-9F9EE53C7B95}" type="slidenum">
              <a:rPr lang="de-DE" smtClean="0"/>
              <a:t>‹Nr.›</a:t>
            </a:fld>
            <a:endParaRPr lang="de-DE"/>
          </a:p>
        </p:txBody>
      </p:sp>
    </p:spTree>
    <p:extLst>
      <p:ext uri="{BB962C8B-B14F-4D97-AF65-F5344CB8AC3E}">
        <p14:creationId xmlns:p14="http://schemas.microsoft.com/office/powerpoint/2010/main" val="1963465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Transparent padlock">
            <a:extLst>
              <a:ext uri="{FF2B5EF4-FFF2-40B4-BE49-F238E27FC236}">
                <a16:creationId xmlns:a16="http://schemas.microsoft.com/office/drawing/2014/main" id="{8CFFE447-5A84-AA92-B02F-AC91E2134355}"/>
              </a:ext>
            </a:extLst>
          </p:cNvPr>
          <p:cNvPicPr>
            <a:picLocks noChangeAspect="1"/>
          </p:cNvPicPr>
          <p:nvPr/>
        </p:nvPicPr>
        <p:blipFill rotWithShape="1">
          <a:blip r:embed="rId2">
            <a:alphaModFix amt="50000"/>
          </a:blip>
          <a:srcRect t="14084" r="-2" b="73"/>
          <a:stretch/>
        </p:blipFill>
        <p:spPr>
          <a:xfrm>
            <a:off x="20" y="1"/>
            <a:ext cx="12191980" cy="6857999"/>
          </a:xfrm>
          <a:prstGeom prst="rect">
            <a:avLst/>
          </a:prstGeom>
        </p:spPr>
      </p:pic>
      <p:sp>
        <p:nvSpPr>
          <p:cNvPr id="2" name="Titel 1">
            <a:extLst>
              <a:ext uri="{FF2B5EF4-FFF2-40B4-BE49-F238E27FC236}">
                <a16:creationId xmlns:a16="http://schemas.microsoft.com/office/drawing/2014/main" id="{99F39897-FE65-D41D-0F60-625A935DAC15}"/>
              </a:ext>
            </a:extLst>
          </p:cNvPr>
          <p:cNvSpPr>
            <a:spLocks noGrp="1"/>
          </p:cNvSpPr>
          <p:nvPr>
            <p:ph type="ctrTitle"/>
          </p:nvPr>
        </p:nvSpPr>
        <p:spPr>
          <a:xfrm>
            <a:off x="1524000" y="1122362"/>
            <a:ext cx="9144000" cy="2900518"/>
          </a:xfrm>
        </p:spPr>
        <p:txBody>
          <a:bodyPr>
            <a:normAutofit/>
          </a:bodyPr>
          <a:lstStyle/>
          <a:p>
            <a:r>
              <a:rPr lang="de-DE">
                <a:solidFill>
                  <a:srgbClr val="FFFFFF"/>
                </a:solidFill>
                <a:cs typeface="Calibri Light"/>
              </a:rPr>
              <a:t>Security </a:t>
            </a:r>
            <a:r>
              <a:rPr lang="de-DE" err="1">
                <a:solidFill>
                  <a:srgbClr val="FFFFFF"/>
                </a:solidFill>
                <a:cs typeface="Calibri Light"/>
              </a:rPr>
              <a:t>by</a:t>
            </a:r>
            <a:r>
              <a:rPr lang="de-DE">
                <a:solidFill>
                  <a:srgbClr val="FFFFFF"/>
                </a:solidFill>
                <a:cs typeface="Calibri Light"/>
              </a:rPr>
              <a:t> Design</a:t>
            </a:r>
            <a:endParaRPr lang="de-DE">
              <a:solidFill>
                <a:srgbClr val="FFFFFF"/>
              </a:solidFill>
            </a:endParaRPr>
          </a:p>
        </p:txBody>
      </p:sp>
      <p:sp>
        <p:nvSpPr>
          <p:cNvPr id="3" name="Untertitel 2">
            <a:extLst>
              <a:ext uri="{FF2B5EF4-FFF2-40B4-BE49-F238E27FC236}">
                <a16:creationId xmlns:a16="http://schemas.microsoft.com/office/drawing/2014/main" id="{CA6D9ECE-FD4C-9436-646C-D8561A28C578}"/>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de-DE">
                <a:solidFill>
                  <a:srgbClr val="FFFFFF"/>
                </a:solidFill>
                <a:cs typeface="Calibri"/>
              </a:rPr>
              <a:t>Online Gesundheitsakte</a:t>
            </a:r>
            <a:endParaRPr lang="de-DE">
              <a:solidFill>
                <a:srgbClr val="FFFFFF"/>
              </a:solidFill>
            </a:endParaRPr>
          </a:p>
        </p:txBody>
      </p:sp>
    </p:spTree>
    <p:extLst>
      <p:ext uri="{BB962C8B-B14F-4D97-AF65-F5344CB8AC3E}">
        <p14:creationId xmlns:p14="http://schemas.microsoft.com/office/powerpoint/2010/main" val="5893662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1709FB-F7D5-2E22-3E21-B18145AE0902}"/>
              </a:ext>
            </a:extLst>
          </p:cNvPr>
          <p:cNvSpPr>
            <a:spLocks noGrp="1"/>
          </p:cNvSpPr>
          <p:nvPr>
            <p:ph type="title"/>
          </p:nvPr>
        </p:nvSpPr>
        <p:spPr/>
        <p:txBody>
          <a:bodyPr/>
          <a:lstStyle/>
          <a:p>
            <a:endParaRPr lang="de-DE"/>
          </a:p>
        </p:txBody>
      </p:sp>
      <p:graphicFrame>
        <p:nvGraphicFramePr>
          <p:cNvPr id="4" name="Tabelle 3">
            <a:extLst>
              <a:ext uri="{FF2B5EF4-FFF2-40B4-BE49-F238E27FC236}">
                <a16:creationId xmlns:a16="http://schemas.microsoft.com/office/drawing/2014/main" id="{4A3DA5BD-3AAB-9BAA-599C-31DB5EAE023A}"/>
              </a:ext>
            </a:extLst>
          </p:cNvPr>
          <p:cNvGraphicFramePr>
            <a:graphicFrameLocks noGrp="1"/>
          </p:cNvGraphicFramePr>
          <p:nvPr/>
        </p:nvGraphicFramePr>
        <p:xfrm>
          <a:off x="1666875" y="792480"/>
          <a:ext cx="8858250" cy="5273040"/>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1185508"/>
                    </a:ext>
                  </a:extLst>
                </a:gridCol>
                <a:gridCol w="2543175">
                  <a:extLst>
                    <a:ext uri="{9D8B030D-6E8A-4147-A177-3AD203B41FA5}">
                      <a16:colId xmlns:a16="http://schemas.microsoft.com/office/drawing/2014/main" val="2603801737"/>
                    </a:ext>
                  </a:extLst>
                </a:gridCol>
                <a:gridCol w="1704975">
                  <a:extLst>
                    <a:ext uri="{9D8B030D-6E8A-4147-A177-3AD203B41FA5}">
                      <a16:colId xmlns:a16="http://schemas.microsoft.com/office/drawing/2014/main" val="1862012342"/>
                    </a:ext>
                  </a:extLst>
                </a:gridCol>
                <a:gridCol w="1162050">
                  <a:extLst>
                    <a:ext uri="{9D8B030D-6E8A-4147-A177-3AD203B41FA5}">
                      <a16:colId xmlns:a16="http://schemas.microsoft.com/office/drawing/2014/main" val="3710254310"/>
                    </a:ext>
                  </a:extLst>
                </a:gridCol>
                <a:gridCol w="1504950">
                  <a:extLst>
                    <a:ext uri="{9D8B030D-6E8A-4147-A177-3AD203B41FA5}">
                      <a16:colId xmlns:a16="http://schemas.microsoft.com/office/drawing/2014/main" val="2960171687"/>
                    </a:ext>
                  </a:extLst>
                </a:gridCol>
                <a:gridCol w="1238250">
                  <a:extLst>
                    <a:ext uri="{9D8B030D-6E8A-4147-A177-3AD203B41FA5}">
                      <a16:colId xmlns:a16="http://schemas.microsoft.com/office/drawing/2014/main" val="1893610834"/>
                    </a:ext>
                  </a:extLst>
                </a:gridCol>
              </a:tblGrid>
              <a:tr h="0">
                <a:tc>
                  <a:txBody>
                    <a:bodyPr/>
                    <a:lstStyle/>
                    <a:p>
                      <a:pPr fontAlgn="t"/>
                      <a:endParaRPr lang="de-DE">
                        <a:effectLst/>
                      </a:endParaRPr>
                    </a:p>
                    <a:p>
                      <a:pPr rtl="0" fontAlgn="base"/>
                      <a:r>
                        <a:rPr lang="de-DE" sz="1100">
                          <a:effectLst/>
                        </a:rPr>
                        <a:t>RisikoID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Bedrohung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Eintrittswahrscheinlichkeit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Auswirkungen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Risiko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Behandlung </a:t>
                      </a:r>
                      <a:endParaRPr lang="de-DE" b="1">
                        <a:solidFill>
                          <a:srgbClr val="FFFFFF"/>
                        </a:solidFill>
                        <a:effectLst/>
                      </a:endParaRPr>
                    </a:p>
                  </a:txBody>
                  <a:tcPr/>
                </a:tc>
                <a:extLst>
                  <a:ext uri="{0D108BD9-81ED-4DB2-BD59-A6C34878D82A}">
                    <a16:rowId xmlns:a16="http://schemas.microsoft.com/office/drawing/2014/main" val="3856618755"/>
                  </a:ext>
                </a:extLst>
              </a:tr>
              <a:tr h="0">
                <a:tc>
                  <a:txBody>
                    <a:bodyPr/>
                    <a:lstStyle/>
                    <a:p>
                      <a:pPr fontAlgn="t"/>
                      <a:endParaRPr lang="de-DE">
                        <a:effectLst/>
                      </a:endParaRPr>
                    </a:p>
                    <a:p>
                      <a:pPr rtl="0" fontAlgn="base"/>
                      <a:r>
                        <a:rPr lang="de-DE" sz="1100">
                          <a:effectLst/>
                        </a:rPr>
                        <a:t> R12 </a:t>
                      </a:r>
                      <a:endParaRPr lang="de-DE" b="1">
                        <a:effectLst/>
                      </a:endParaRPr>
                    </a:p>
                  </a:txBody>
                  <a:tcPr/>
                </a:tc>
                <a:tc>
                  <a:txBody>
                    <a:bodyPr/>
                    <a:lstStyle/>
                    <a:p>
                      <a:pPr fontAlgn="t"/>
                      <a:endParaRPr lang="de-DE">
                        <a:effectLst/>
                      </a:endParaRPr>
                    </a:p>
                    <a:p>
                      <a:pPr rtl="0" fontAlgn="base"/>
                      <a:r>
                        <a:rPr lang="de-DE" sz="1100">
                          <a:effectLst/>
                        </a:rPr>
                        <a:t>Falsche oder auch Infizierte Daten werden hochgeladen </a:t>
                      </a:r>
                      <a:endParaRPr lang="de-DE">
                        <a:effectLst/>
                      </a:endParaRPr>
                    </a:p>
                  </a:txBody>
                  <a:tcPr/>
                </a:tc>
                <a:tc>
                  <a:txBody>
                    <a:bodyPr/>
                    <a:lstStyle/>
                    <a:p>
                      <a:pPr fontAlgn="t"/>
                      <a:endParaRPr lang="de-DE">
                        <a:effectLst/>
                      </a:endParaRPr>
                    </a:p>
                    <a:p>
                      <a:pPr rtl="0" fontAlgn="base"/>
                      <a:r>
                        <a:rPr lang="de-DE" sz="1100">
                          <a:effectLst/>
                        </a:rPr>
                        <a:t>[Sehr hoch] </a:t>
                      </a:r>
                      <a:br>
                        <a:rPr lang="de-DE" sz="1100">
                          <a:effectLst/>
                        </a:rPr>
                      </a:br>
                      <a:r>
                        <a:rPr lang="de-DE" sz="1100">
                          <a:effectLst/>
                        </a:rPr>
                        <a:t>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[Mittel] </a:t>
                      </a:r>
                      <a:endParaRPr lang="de-DE">
                        <a:effectLst/>
                      </a:endParaRPr>
                    </a:p>
                  </a:txBody>
                  <a:tcPr/>
                </a:tc>
                <a:tc>
                  <a:txBody>
                    <a:bodyPr/>
                    <a:lstStyle/>
                    <a:p>
                      <a:pPr fontAlgn="t"/>
                      <a:endParaRPr lang="de-DE">
                        <a:effectLst/>
                      </a:endParaRPr>
                    </a:p>
                    <a:p>
                      <a:pPr rtl="0" fontAlgn="base"/>
                      <a:r>
                        <a:rPr lang="de-DE" sz="1100">
                          <a:effectLst/>
                        </a:rPr>
                        <a:t>[Mittel]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[Vermeiden] </a:t>
                      </a:r>
                      <a:endParaRPr lang="de-DE">
                        <a:effectLst/>
                      </a:endParaRPr>
                    </a:p>
                  </a:txBody>
                  <a:tcPr/>
                </a:tc>
                <a:extLst>
                  <a:ext uri="{0D108BD9-81ED-4DB2-BD59-A6C34878D82A}">
                    <a16:rowId xmlns:a16="http://schemas.microsoft.com/office/drawing/2014/main" val="1669866276"/>
                  </a:ext>
                </a:extLst>
              </a:tr>
              <a:tr h="0">
                <a:tc gridSpan="6">
                  <a:txBody>
                    <a:bodyPr/>
                    <a:lstStyle/>
                    <a:p>
                      <a:pPr fontAlgn="t"/>
                      <a:endParaRPr lang="de-DE">
                        <a:effectLst/>
                      </a:endParaRPr>
                    </a:p>
                    <a:p>
                      <a:pPr rtl="0" fontAlgn="base"/>
                      <a:r>
                        <a:rPr lang="de-DE" sz="1100">
                          <a:effectLst/>
                        </a:rPr>
                        <a:t>Beschreibung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45837975"/>
                  </a:ext>
                </a:extLst>
              </a:tr>
              <a:tr h="0">
                <a:tc gridSpan="6">
                  <a:txBody>
                    <a:bodyPr/>
                    <a:lstStyle/>
                    <a:p>
                      <a:pPr fontAlgn="t"/>
                      <a:endParaRPr lang="de-DE">
                        <a:effectLst/>
                      </a:endParaRPr>
                    </a:p>
                    <a:p>
                      <a:pPr rtl="0" fontAlgn="base"/>
                      <a:r>
                        <a:rPr lang="de-DE" sz="1100">
                          <a:effectLst/>
                        </a:rPr>
                        <a:t>Benutzer lädt falsche Dateitypen hoch, oder gegebenenfalls Malware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14395923"/>
                  </a:ext>
                </a:extLst>
              </a:tr>
              <a:tr h="0">
                <a:tc gridSpan="6">
                  <a:txBody>
                    <a:bodyPr/>
                    <a:lstStyle/>
                    <a:p>
                      <a:pPr fontAlgn="t"/>
                      <a:endParaRPr lang="de-DE">
                        <a:effectLst/>
                      </a:endParaRPr>
                    </a:p>
                    <a:p>
                      <a:pPr rtl="0" fontAlgn="base"/>
                      <a:r>
                        <a:rPr lang="de-DE" sz="1100">
                          <a:effectLst/>
                        </a:rPr>
                        <a:t>Anforderungen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26570284"/>
                  </a:ext>
                </a:extLst>
              </a:tr>
              <a:tr h="0">
                <a:tc gridSpan="6">
                  <a:txBody>
                    <a:bodyPr/>
                    <a:lstStyle/>
                    <a:p>
                      <a:pPr fontAlgn="t"/>
                      <a:endParaRPr lang="de-DE">
                        <a:effectLst/>
                      </a:endParaRPr>
                    </a:p>
                    <a:p>
                      <a:pPr rtl="0" fontAlgn="base"/>
                      <a:r>
                        <a:rPr lang="de-DE" sz="1100">
                          <a:effectLst/>
                        </a:rPr>
                        <a:t>Es musss verhindert werden die schadhafte Software hochgeladen werden kann sowie Daten des falschen Datentyps </a:t>
                      </a:r>
                      <a:endParaRPr lang="de-DE">
                        <a:effectLst/>
                      </a:endParaRPr>
                    </a:p>
                    <a:p>
                      <a:pPr rtl="0" fontAlgn="base"/>
                      <a:r>
                        <a:rPr lang="de-DE" sz="1100">
                          <a:effectLst/>
                        </a:rPr>
                        <a:t>CON.10.A8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82228022"/>
                  </a:ext>
                </a:extLst>
              </a:tr>
              <a:tr h="0">
                <a:tc gridSpan="4">
                  <a:txBody>
                    <a:bodyPr/>
                    <a:lstStyle/>
                    <a:p>
                      <a:pPr fontAlgn="t"/>
                      <a:endParaRPr lang="de-DE">
                        <a:effectLst/>
                      </a:endParaRPr>
                    </a:p>
                    <a:p>
                      <a:pPr rtl="0" fontAlgn="base"/>
                      <a:r>
                        <a:rPr lang="de-DE" sz="1100">
                          <a:effectLst/>
                        </a:rPr>
                        <a:t>Maßnahmen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Überprüfung </a:t>
                      </a:r>
                      <a:endParaRPr lang="de-DE">
                        <a:effectLst/>
                      </a:endParaRPr>
                    </a:p>
                  </a:txBody>
                  <a:tcPr/>
                </a:tc>
                <a:tc>
                  <a:txBody>
                    <a:bodyPr/>
                    <a:lstStyle/>
                    <a:p>
                      <a:pPr fontAlgn="t"/>
                      <a:endParaRPr lang="de-DE">
                        <a:effectLst/>
                      </a:endParaRPr>
                    </a:p>
                    <a:p>
                      <a:pPr rtl="0" fontAlgn="base"/>
                      <a:r>
                        <a:rPr lang="de-DE" sz="1100">
                          <a:effectLst/>
                        </a:rPr>
                        <a:t>TestID </a:t>
                      </a:r>
                      <a:endParaRPr lang="de-DE">
                        <a:effectLst/>
                      </a:endParaRPr>
                    </a:p>
                  </a:txBody>
                  <a:tcPr/>
                </a:tc>
                <a:extLst>
                  <a:ext uri="{0D108BD9-81ED-4DB2-BD59-A6C34878D82A}">
                    <a16:rowId xmlns:a16="http://schemas.microsoft.com/office/drawing/2014/main" val="2804849478"/>
                  </a:ext>
                </a:extLst>
              </a:tr>
              <a:tr h="0">
                <a:tc gridSpan="4">
                  <a:txBody>
                    <a:bodyPr/>
                    <a:lstStyle/>
                    <a:p>
                      <a:pPr fontAlgn="t"/>
                      <a:endParaRPr lang="de-DE">
                        <a:effectLst/>
                      </a:endParaRPr>
                    </a:p>
                    <a:p>
                      <a:pPr rtl="0" fontAlgn="base"/>
                      <a:r>
                        <a:rPr lang="de-DE" sz="1100">
                          <a:effectLst/>
                        </a:rPr>
                        <a:t>Scan der Daten die hochgeladen werden, sowie das Whitelisting welche Datentypen von der Webanwendung angenommen werden.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[Manueller Test] </a:t>
                      </a:r>
                      <a:br>
                        <a:rPr lang="de-DE" sz="1100">
                          <a:effectLst/>
                        </a:rPr>
                      </a:br>
                      <a:r>
                        <a:rPr lang="de-DE" sz="1100">
                          <a:effectLst/>
                        </a:rPr>
                        <a:t>[Automatisierter Test]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T38 </a:t>
                      </a:r>
                      <a:endParaRPr lang="de-DE">
                        <a:effectLst/>
                      </a:endParaRPr>
                    </a:p>
                    <a:p>
                      <a:pPr rtl="0" fontAlgn="base"/>
                      <a:r>
                        <a:rPr lang="de-DE" sz="1100">
                          <a:effectLst/>
                        </a:rPr>
                        <a:t>T40 </a:t>
                      </a:r>
                      <a:endParaRPr lang="de-DE">
                        <a:effectLst/>
                      </a:endParaRPr>
                    </a:p>
                  </a:txBody>
                  <a:tcPr/>
                </a:tc>
                <a:extLst>
                  <a:ext uri="{0D108BD9-81ED-4DB2-BD59-A6C34878D82A}">
                    <a16:rowId xmlns:a16="http://schemas.microsoft.com/office/drawing/2014/main" val="1025285675"/>
                  </a:ext>
                </a:extLst>
              </a:tr>
            </a:tbl>
          </a:graphicData>
        </a:graphic>
      </p:graphicFrame>
    </p:spTree>
    <p:extLst>
      <p:ext uri="{BB962C8B-B14F-4D97-AF65-F5344CB8AC3E}">
        <p14:creationId xmlns:p14="http://schemas.microsoft.com/office/powerpoint/2010/main" val="280413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BEF468-F871-1919-9B8F-22F3BB9E4E84}"/>
              </a:ext>
            </a:extLst>
          </p:cNvPr>
          <p:cNvSpPr>
            <a:spLocks noGrp="1"/>
          </p:cNvSpPr>
          <p:nvPr>
            <p:ph type="title"/>
          </p:nvPr>
        </p:nvSpPr>
        <p:spPr/>
        <p:txBody>
          <a:bodyPr/>
          <a:lstStyle/>
          <a:p>
            <a:endParaRPr lang="de-DE"/>
          </a:p>
        </p:txBody>
      </p:sp>
      <p:graphicFrame>
        <p:nvGraphicFramePr>
          <p:cNvPr id="4" name="Tabelle 3">
            <a:extLst>
              <a:ext uri="{FF2B5EF4-FFF2-40B4-BE49-F238E27FC236}">
                <a16:creationId xmlns:a16="http://schemas.microsoft.com/office/drawing/2014/main" id="{33D887DE-1CF7-5AD2-8C51-D37B277DE035}"/>
              </a:ext>
            </a:extLst>
          </p:cNvPr>
          <p:cNvGraphicFramePr>
            <a:graphicFrameLocks noGrp="1"/>
          </p:cNvGraphicFramePr>
          <p:nvPr/>
        </p:nvGraphicFramePr>
        <p:xfrm>
          <a:off x="1671637" y="441960"/>
          <a:ext cx="8848725" cy="5974080"/>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3310908795"/>
                    </a:ext>
                  </a:extLst>
                </a:gridCol>
                <a:gridCol w="2533650">
                  <a:extLst>
                    <a:ext uri="{9D8B030D-6E8A-4147-A177-3AD203B41FA5}">
                      <a16:colId xmlns:a16="http://schemas.microsoft.com/office/drawing/2014/main" val="1460198460"/>
                    </a:ext>
                  </a:extLst>
                </a:gridCol>
                <a:gridCol w="1704975">
                  <a:extLst>
                    <a:ext uri="{9D8B030D-6E8A-4147-A177-3AD203B41FA5}">
                      <a16:colId xmlns:a16="http://schemas.microsoft.com/office/drawing/2014/main" val="201840977"/>
                    </a:ext>
                  </a:extLst>
                </a:gridCol>
                <a:gridCol w="1162050">
                  <a:extLst>
                    <a:ext uri="{9D8B030D-6E8A-4147-A177-3AD203B41FA5}">
                      <a16:colId xmlns:a16="http://schemas.microsoft.com/office/drawing/2014/main" val="1107448703"/>
                    </a:ext>
                  </a:extLst>
                </a:gridCol>
                <a:gridCol w="1504950">
                  <a:extLst>
                    <a:ext uri="{9D8B030D-6E8A-4147-A177-3AD203B41FA5}">
                      <a16:colId xmlns:a16="http://schemas.microsoft.com/office/drawing/2014/main" val="4265061983"/>
                    </a:ext>
                  </a:extLst>
                </a:gridCol>
                <a:gridCol w="1238250">
                  <a:extLst>
                    <a:ext uri="{9D8B030D-6E8A-4147-A177-3AD203B41FA5}">
                      <a16:colId xmlns:a16="http://schemas.microsoft.com/office/drawing/2014/main" val="4102791821"/>
                    </a:ext>
                  </a:extLst>
                </a:gridCol>
              </a:tblGrid>
              <a:tr h="0">
                <a:tc>
                  <a:txBody>
                    <a:bodyPr/>
                    <a:lstStyle/>
                    <a:p>
                      <a:pPr fontAlgn="t"/>
                      <a:endParaRPr lang="de-DE">
                        <a:effectLst/>
                      </a:endParaRPr>
                    </a:p>
                    <a:p>
                      <a:pPr rtl="0" fontAlgn="base"/>
                      <a:r>
                        <a:rPr lang="de-DE" sz="1100">
                          <a:effectLst/>
                        </a:rPr>
                        <a:t>RisikoID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Bedrohung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Eintrittswahrscheinlichkeit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Auswirkungen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Risiko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Behandlung </a:t>
                      </a:r>
                      <a:endParaRPr lang="de-DE" b="1">
                        <a:solidFill>
                          <a:srgbClr val="FFFFFF"/>
                        </a:solidFill>
                        <a:effectLst/>
                      </a:endParaRPr>
                    </a:p>
                  </a:txBody>
                  <a:tcPr/>
                </a:tc>
                <a:extLst>
                  <a:ext uri="{0D108BD9-81ED-4DB2-BD59-A6C34878D82A}">
                    <a16:rowId xmlns:a16="http://schemas.microsoft.com/office/drawing/2014/main" val="4003152204"/>
                  </a:ext>
                </a:extLst>
              </a:tr>
              <a:tr h="0">
                <a:tc>
                  <a:txBody>
                    <a:bodyPr/>
                    <a:lstStyle/>
                    <a:p>
                      <a:pPr fontAlgn="t"/>
                      <a:endParaRPr lang="de-DE">
                        <a:effectLst/>
                      </a:endParaRPr>
                    </a:p>
                    <a:p>
                      <a:pPr rtl="0" fontAlgn="base"/>
                      <a:r>
                        <a:rPr lang="de-DE" sz="1100">
                          <a:effectLst/>
                        </a:rPr>
                        <a:t> R13 </a:t>
                      </a:r>
                      <a:endParaRPr lang="de-DE" b="1">
                        <a:effectLst/>
                      </a:endParaRPr>
                    </a:p>
                  </a:txBody>
                  <a:tcPr/>
                </a:tc>
                <a:tc>
                  <a:txBody>
                    <a:bodyPr/>
                    <a:lstStyle/>
                    <a:p>
                      <a:pPr fontAlgn="t"/>
                      <a:endParaRPr lang="de-DE">
                        <a:effectLst/>
                      </a:endParaRPr>
                    </a:p>
                    <a:p>
                      <a:pPr rtl="0" fontAlgn="base"/>
                      <a:r>
                        <a:rPr lang="de-DE" sz="1100">
                          <a:effectLst/>
                        </a:rPr>
                        <a:t>Passwörter von Benutzern haben eine zu geringe Sicherheit </a:t>
                      </a:r>
                      <a:endParaRPr lang="de-DE">
                        <a:effectLst/>
                      </a:endParaRPr>
                    </a:p>
                  </a:txBody>
                  <a:tcPr/>
                </a:tc>
                <a:tc>
                  <a:txBody>
                    <a:bodyPr/>
                    <a:lstStyle/>
                    <a:p>
                      <a:pPr fontAlgn="t"/>
                      <a:endParaRPr lang="de-DE">
                        <a:effectLst/>
                      </a:endParaRPr>
                    </a:p>
                    <a:p>
                      <a:pPr rtl="0" fontAlgn="base"/>
                      <a:r>
                        <a:rPr lang="de-DE" sz="1100">
                          <a:effectLst/>
                        </a:rPr>
                        <a:t>[Sehr hoch] </a:t>
                      </a:r>
                      <a:br>
                        <a:rPr lang="de-DE" sz="1100">
                          <a:effectLst/>
                        </a:rPr>
                      </a:br>
                      <a:r>
                        <a:rPr lang="de-DE" sz="1100">
                          <a:effectLst/>
                        </a:rPr>
                        <a:t> </a:t>
                      </a:r>
                      <a:endParaRPr lang="de-DE">
                        <a:effectLst/>
                      </a:endParaRPr>
                    </a:p>
                  </a:txBody>
                  <a:tcPr/>
                </a:tc>
                <a:tc>
                  <a:txBody>
                    <a:bodyPr/>
                    <a:lstStyle/>
                    <a:p>
                      <a:pPr fontAlgn="t"/>
                      <a:endParaRPr lang="de-DE">
                        <a:effectLst/>
                      </a:endParaRPr>
                    </a:p>
                    <a:p>
                      <a:pPr rtl="0" fontAlgn="base"/>
                      <a:r>
                        <a:rPr lang="de-DE" sz="1100">
                          <a:effectLst/>
                        </a:rPr>
                        <a:t>[Hoch]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[Hoch]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[Reduzieren] </a:t>
                      </a:r>
                      <a:endParaRPr lang="de-DE">
                        <a:effectLst/>
                      </a:endParaRPr>
                    </a:p>
                    <a:p>
                      <a:pPr rtl="0" fontAlgn="base"/>
                      <a:r>
                        <a:rPr lang="de-DE" sz="1100">
                          <a:effectLst/>
                        </a:rPr>
                        <a:t> </a:t>
                      </a:r>
                      <a:endParaRPr lang="de-DE">
                        <a:effectLst/>
                      </a:endParaRPr>
                    </a:p>
                    <a:p>
                      <a:pPr rtl="0" fontAlgn="base"/>
                      <a:r>
                        <a:rPr lang="de-DE" sz="1100">
                          <a:effectLst/>
                        </a:rPr>
                        <a:t> </a:t>
                      </a:r>
                      <a:endParaRPr lang="de-DE">
                        <a:effectLst/>
                      </a:endParaRPr>
                    </a:p>
                  </a:txBody>
                  <a:tcPr/>
                </a:tc>
                <a:extLst>
                  <a:ext uri="{0D108BD9-81ED-4DB2-BD59-A6C34878D82A}">
                    <a16:rowId xmlns:a16="http://schemas.microsoft.com/office/drawing/2014/main" val="3842093250"/>
                  </a:ext>
                </a:extLst>
              </a:tr>
              <a:tr h="0">
                <a:tc gridSpan="6">
                  <a:txBody>
                    <a:bodyPr/>
                    <a:lstStyle/>
                    <a:p>
                      <a:pPr fontAlgn="t"/>
                      <a:endParaRPr lang="de-DE">
                        <a:effectLst/>
                      </a:endParaRPr>
                    </a:p>
                    <a:p>
                      <a:pPr rtl="0" fontAlgn="base"/>
                      <a:r>
                        <a:rPr lang="de-DE" sz="1100">
                          <a:effectLst/>
                        </a:rPr>
                        <a:t>Beschreibung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7833952"/>
                  </a:ext>
                </a:extLst>
              </a:tr>
              <a:tr h="0">
                <a:tc gridSpan="6">
                  <a:txBody>
                    <a:bodyPr/>
                    <a:lstStyle/>
                    <a:p>
                      <a:pPr fontAlgn="t"/>
                      <a:endParaRPr lang="de-DE">
                        <a:effectLst/>
                      </a:endParaRPr>
                    </a:p>
                    <a:p>
                      <a:pPr rtl="0" fontAlgn="base"/>
                      <a:r>
                        <a:rPr lang="de-DE" sz="1100">
                          <a:effectLst/>
                        </a:rPr>
                        <a:t>Benutzer verwenden laut BSI Standard Passwörter, welche nicht den geringst Anforderungen eines sicheren Passwords entsprechen.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562264611"/>
                  </a:ext>
                </a:extLst>
              </a:tr>
              <a:tr h="0">
                <a:tc gridSpan="6">
                  <a:txBody>
                    <a:bodyPr/>
                    <a:lstStyle/>
                    <a:p>
                      <a:pPr fontAlgn="t"/>
                      <a:endParaRPr lang="de-DE">
                        <a:effectLst/>
                      </a:endParaRPr>
                    </a:p>
                    <a:p>
                      <a:pPr rtl="0" fontAlgn="base"/>
                      <a:r>
                        <a:rPr lang="de-DE" sz="1100">
                          <a:effectLst/>
                        </a:rPr>
                        <a:t>Anforderungen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817528933"/>
                  </a:ext>
                </a:extLst>
              </a:tr>
              <a:tr h="0">
                <a:tc gridSpan="6">
                  <a:txBody>
                    <a:bodyPr/>
                    <a:lstStyle/>
                    <a:p>
                      <a:pPr fontAlgn="t"/>
                      <a:endParaRPr lang="de-DE">
                        <a:effectLst/>
                      </a:endParaRPr>
                    </a:p>
                    <a:p>
                      <a:pPr rtl="0" fontAlgn="base"/>
                      <a:r>
                        <a:rPr lang="de-DE" sz="1100">
                          <a:effectLst/>
                        </a:rPr>
                        <a:t>BSI-Richtlinie für sichere Passwörter </a:t>
                      </a:r>
                      <a:endParaRPr lang="de-DE">
                        <a:effectLst/>
                      </a:endParaRPr>
                    </a:p>
                    <a:p>
                      <a:pPr rtl="0" fontAlgn="base"/>
                      <a:r>
                        <a:rPr lang="de-DE" sz="1100">
                          <a:effectLst/>
                        </a:rPr>
                        <a:t> </a:t>
                      </a:r>
                      <a:endParaRPr lang="de-DE">
                        <a:effectLst/>
                      </a:endParaRPr>
                    </a:p>
                    <a:p>
                      <a:pPr rtl="0" fontAlgn="base"/>
                      <a:r>
                        <a:rPr lang="de-DE" sz="1100">
                          <a:effectLst/>
                        </a:rPr>
                        <a:t>CON.10.A16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228663484"/>
                  </a:ext>
                </a:extLst>
              </a:tr>
              <a:tr h="0">
                <a:tc gridSpan="4">
                  <a:txBody>
                    <a:bodyPr/>
                    <a:lstStyle/>
                    <a:p>
                      <a:pPr fontAlgn="t"/>
                      <a:endParaRPr lang="de-DE">
                        <a:effectLst/>
                      </a:endParaRPr>
                    </a:p>
                    <a:p>
                      <a:pPr rtl="0" fontAlgn="base"/>
                      <a:r>
                        <a:rPr lang="de-DE" sz="1100">
                          <a:effectLst/>
                        </a:rPr>
                        <a:t>Maßnahmen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Überprüfung </a:t>
                      </a:r>
                      <a:endParaRPr lang="de-DE">
                        <a:effectLst/>
                      </a:endParaRPr>
                    </a:p>
                  </a:txBody>
                  <a:tcPr/>
                </a:tc>
                <a:tc>
                  <a:txBody>
                    <a:bodyPr/>
                    <a:lstStyle/>
                    <a:p>
                      <a:pPr fontAlgn="t"/>
                      <a:endParaRPr lang="de-DE">
                        <a:effectLst/>
                      </a:endParaRPr>
                    </a:p>
                    <a:p>
                      <a:pPr rtl="0" fontAlgn="base"/>
                      <a:r>
                        <a:rPr lang="de-DE" sz="1100">
                          <a:effectLst/>
                        </a:rPr>
                        <a:t>TestID </a:t>
                      </a:r>
                      <a:endParaRPr lang="de-DE">
                        <a:effectLst/>
                      </a:endParaRPr>
                    </a:p>
                  </a:txBody>
                  <a:tcPr/>
                </a:tc>
                <a:extLst>
                  <a:ext uri="{0D108BD9-81ED-4DB2-BD59-A6C34878D82A}">
                    <a16:rowId xmlns:a16="http://schemas.microsoft.com/office/drawing/2014/main" val="1554758415"/>
                  </a:ext>
                </a:extLst>
              </a:tr>
              <a:tr h="0">
                <a:tc gridSpan="4">
                  <a:txBody>
                    <a:bodyPr/>
                    <a:lstStyle/>
                    <a:p>
                      <a:pPr fontAlgn="t"/>
                      <a:endParaRPr lang="de-DE">
                        <a:effectLst/>
                      </a:endParaRPr>
                    </a:p>
                    <a:p>
                      <a:pPr rtl="0" fontAlgn="base"/>
                      <a:r>
                        <a:rPr lang="de-DE" sz="1100">
                          <a:effectLst/>
                        </a:rPr>
                        <a:t>Mindestanforderungen an Passwörter: </a:t>
                      </a:r>
                      <a:endParaRPr lang="de-DE">
                        <a:effectLst/>
                      </a:endParaRPr>
                    </a:p>
                    <a:p>
                      <a:pPr rtl="0" fontAlgn="base"/>
                      <a:r>
                        <a:rPr lang="de-DE" sz="1100">
                          <a:effectLst/>
                        </a:rPr>
                        <a:t>Mindestens 8 Zeichen </a:t>
                      </a:r>
                      <a:endParaRPr lang="de-DE">
                        <a:effectLst/>
                      </a:endParaRPr>
                    </a:p>
                    <a:p>
                      <a:pPr rtl="0" fontAlgn="base"/>
                      <a:r>
                        <a:rPr lang="de-DE" sz="1200">
                          <a:effectLst/>
                        </a:rPr>
                        <a:t>Groß- und Kleinbuchstaben, Ziffern und Sonderzeichen </a:t>
                      </a:r>
                      <a:endParaRPr lang="de-DE">
                        <a:effectLst/>
                      </a:endParaRPr>
                    </a:p>
                    <a:p>
                      <a:pPr rtl="0" fontAlgn="base"/>
                      <a:r>
                        <a:rPr lang="de-DE" sz="1200">
                          <a:effectLst/>
                        </a:rPr>
                        <a:t>https://www.bsi.bund.de/dok/6596574 </a:t>
                      </a:r>
                      <a:endParaRPr lang="de-DE">
                        <a:effectLst/>
                      </a:endParaRPr>
                    </a:p>
                    <a:p>
                      <a:pPr rtl="0" fontAlgn="base"/>
                      <a:r>
                        <a:rPr lang="de-DE" sz="1100">
                          <a:effectLst/>
                        </a:rPr>
                        <a:t> </a:t>
                      </a:r>
                      <a:endParaRPr lang="de-DE">
                        <a:effectLst/>
                      </a:endParaRPr>
                    </a:p>
                    <a:p>
                      <a:pPr rtl="0" fontAlgn="base"/>
                      <a:r>
                        <a:rPr lang="de-DE" sz="1100">
                          <a:effectLst/>
                        </a:rPr>
                        <a:t>Benutzen einer MFA(Multi Factor Authentication) als Alternative.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[Manueller Test] </a:t>
                      </a:r>
                      <a:br>
                        <a:rPr lang="de-DE" sz="1100">
                          <a:effectLst/>
                        </a:rPr>
                      </a:br>
                      <a:r>
                        <a:rPr lang="de-DE" sz="1100">
                          <a:effectLst/>
                        </a:rPr>
                        <a:t>[Automatisierter Test]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T41 </a:t>
                      </a:r>
                      <a:endParaRPr lang="de-DE">
                        <a:effectLst/>
                      </a:endParaRPr>
                    </a:p>
                    <a:p>
                      <a:pPr rtl="0" fontAlgn="base"/>
                      <a:r>
                        <a:rPr lang="de-DE" sz="1100">
                          <a:effectLst/>
                        </a:rPr>
                        <a:t>T42 </a:t>
                      </a:r>
                      <a:endParaRPr lang="de-DE">
                        <a:effectLst/>
                      </a:endParaRPr>
                    </a:p>
                  </a:txBody>
                  <a:tcPr/>
                </a:tc>
                <a:extLst>
                  <a:ext uri="{0D108BD9-81ED-4DB2-BD59-A6C34878D82A}">
                    <a16:rowId xmlns:a16="http://schemas.microsoft.com/office/drawing/2014/main" val="1226558276"/>
                  </a:ext>
                </a:extLst>
              </a:tr>
            </a:tbl>
          </a:graphicData>
        </a:graphic>
      </p:graphicFrame>
    </p:spTree>
    <p:extLst>
      <p:ext uri="{BB962C8B-B14F-4D97-AF65-F5344CB8AC3E}">
        <p14:creationId xmlns:p14="http://schemas.microsoft.com/office/powerpoint/2010/main" val="4318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E9B22-19C1-4682-E476-5B5BB8D84447}"/>
              </a:ext>
            </a:extLst>
          </p:cNvPr>
          <p:cNvSpPr>
            <a:spLocks noGrp="1"/>
          </p:cNvSpPr>
          <p:nvPr>
            <p:ph type="title"/>
          </p:nvPr>
        </p:nvSpPr>
        <p:spPr/>
        <p:txBody>
          <a:bodyPr/>
          <a:lstStyle/>
          <a:p>
            <a:endParaRPr lang="de-DE"/>
          </a:p>
        </p:txBody>
      </p:sp>
      <p:graphicFrame>
        <p:nvGraphicFramePr>
          <p:cNvPr id="4" name="Tabelle 3">
            <a:extLst>
              <a:ext uri="{FF2B5EF4-FFF2-40B4-BE49-F238E27FC236}">
                <a16:creationId xmlns:a16="http://schemas.microsoft.com/office/drawing/2014/main" id="{F62F994F-2C9C-D3AD-FCD8-662E02103107}"/>
              </a:ext>
            </a:extLst>
          </p:cNvPr>
          <p:cNvGraphicFramePr>
            <a:graphicFrameLocks noGrp="1"/>
          </p:cNvGraphicFramePr>
          <p:nvPr/>
        </p:nvGraphicFramePr>
        <p:xfrm>
          <a:off x="1666875" y="541020"/>
          <a:ext cx="8858250" cy="5775960"/>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3963342798"/>
                    </a:ext>
                  </a:extLst>
                </a:gridCol>
                <a:gridCol w="2533650">
                  <a:extLst>
                    <a:ext uri="{9D8B030D-6E8A-4147-A177-3AD203B41FA5}">
                      <a16:colId xmlns:a16="http://schemas.microsoft.com/office/drawing/2014/main" val="3905000349"/>
                    </a:ext>
                  </a:extLst>
                </a:gridCol>
                <a:gridCol w="1704975">
                  <a:extLst>
                    <a:ext uri="{9D8B030D-6E8A-4147-A177-3AD203B41FA5}">
                      <a16:colId xmlns:a16="http://schemas.microsoft.com/office/drawing/2014/main" val="3963490663"/>
                    </a:ext>
                  </a:extLst>
                </a:gridCol>
                <a:gridCol w="1162050">
                  <a:extLst>
                    <a:ext uri="{9D8B030D-6E8A-4147-A177-3AD203B41FA5}">
                      <a16:colId xmlns:a16="http://schemas.microsoft.com/office/drawing/2014/main" val="680750132"/>
                    </a:ext>
                  </a:extLst>
                </a:gridCol>
                <a:gridCol w="1504950">
                  <a:extLst>
                    <a:ext uri="{9D8B030D-6E8A-4147-A177-3AD203B41FA5}">
                      <a16:colId xmlns:a16="http://schemas.microsoft.com/office/drawing/2014/main" val="1254225632"/>
                    </a:ext>
                  </a:extLst>
                </a:gridCol>
                <a:gridCol w="1247775">
                  <a:extLst>
                    <a:ext uri="{9D8B030D-6E8A-4147-A177-3AD203B41FA5}">
                      <a16:colId xmlns:a16="http://schemas.microsoft.com/office/drawing/2014/main" val="3499432025"/>
                    </a:ext>
                  </a:extLst>
                </a:gridCol>
              </a:tblGrid>
              <a:tr h="0">
                <a:tc>
                  <a:txBody>
                    <a:bodyPr/>
                    <a:lstStyle/>
                    <a:p>
                      <a:pPr fontAlgn="t"/>
                      <a:endParaRPr lang="de-DE">
                        <a:effectLst/>
                      </a:endParaRPr>
                    </a:p>
                    <a:p>
                      <a:pPr rtl="0" fontAlgn="base"/>
                      <a:r>
                        <a:rPr lang="de-DE" sz="1100">
                          <a:effectLst/>
                        </a:rPr>
                        <a:t>RisikoID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Bedrohung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Eintrittswahrscheinlichkeit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Auswirkungen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Risiko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Behandlung </a:t>
                      </a:r>
                      <a:endParaRPr lang="de-DE" b="1">
                        <a:solidFill>
                          <a:srgbClr val="FFFFFF"/>
                        </a:solidFill>
                        <a:effectLst/>
                      </a:endParaRPr>
                    </a:p>
                  </a:txBody>
                  <a:tcPr/>
                </a:tc>
                <a:extLst>
                  <a:ext uri="{0D108BD9-81ED-4DB2-BD59-A6C34878D82A}">
                    <a16:rowId xmlns:a16="http://schemas.microsoft.com/office/drawing/2014/main" val="1225711043"/>
                  </a:ext>
                </a:extLst>
              </a:tr>
              <a:tr h="0">
                <a:tc>
                  <a:txBody>
                    <a:bodyPr/>
                    <a:lstStyle/>
                    <a:p>
                      <a:pPr fontAlgn="t"/>
                      <a:endParaRPr lang="de-DE">
                        <a:effectLst/>
                      </a:endParaRPr>
                    </a:p>
                    <a:p>
                      <a:pPr rtl="0" fontAlgn="base"/>
                      <a:r>
                        <a:rPr lang="de-DE" sz="1100">
                          <a:effectLst/>
                        </a:rPr>
                        <a:t> R14 </a:t>
                      </a:r>
                      <a:endParaRPr lang="de-DE" b="1">
                        <a:effectLst/>
                      </a:endParaRPr>
                    </a:p>
                  </a:txBody>
                  <a:tcPr/>
                </a:tc>
                <a:tc>
                  <a:txBody>
                    <a:bodyPr/>
                    <a:lstStyle/>
                    <a:p>
                      <a:pPr fontAlgn="t"/>
                      <a:endParaRPr lang="de-DE">
                        <a:effectLst/>
                      </a:endParaRPr>
                    </a:p>
                    <a:p>
                      <a:pPr rtl="0" fontAlgn="base"/>
                      <a:r>
                        <a:rPr lang="de-DE" sz="1100">
                          <a:effectLst/>
                        </a:rPr>
                        <a:t>Fehlerhafte Implementierung von Kryptographie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Niedrig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[Hoch]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[Mittel]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[Vermeiden] </a:t>
                      </a:r>
                      <a:br>
                        <a:rPr lang="de-DE" sz="1100">
                          <a:effectLst/>
                        </a:rPr>
                      </a:br>
                      <a:r>
                        <a:rPr lang="de-DE" sz="1100">
                          <a:effectLst/>
                        </a:rPr>
                        <a:t> </a:t>
                      </a:r>
                      <a:endParaRPr lang="de-DE">
                        <a:effectLst/>
                      </a:endParaRPr>
                    </a:p>
                  </a:txBody>
                  <a:tcPr/>
                </a:tc>
                <a:extLst>
                  <a:ext uri="{0D108BD9-81ED-4DB2-BD59-A6C34878D82A}">
                    <a16:rowId xmlns:a16="http://schemas.microsoft.com/office/drawing/2014/main" val="242433674"/>
                  </a:ext>
                </a:extLst>
              </a:tr>
              <a:tr h="0">
                <a:tc gridSpan="6">
                  <a:txBody>
                    <a:bodyPr/>
                    <a:lstStyle/>
                    <a:p>
                      <a:pPr fontAlgn="t"/>
                      <a:endParaRPr lang="de-DE">
                        <a:effectLst/>
                      </a:endParaRPr>
                    </a:p>
                    <a:p>
                      <a:pPr rtl="0" fontAlgn="base"/>
                      <a:r>
                        <a:rPr lang="de-DE" sz="1100">
                          <a:effectLst/>
                        </a:rPr>
                        <a:t>Beschreibung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304280988"/>
                  </a:ext>
                </a:extLst>
              </a:tr>
              <a:tr h="0">
                <a:tc gridSpan="6">
                  <a:txBody>
                    <a:bodyPr/>
                    <a:lstStyle/>
                    <a:p>
                      <a:pPr fontAlgn="t"/>
                      <a:endParaRPr lang="de-DE">
                        <a:effectLst/>
                      </a:endParaRPr>
                    </a:p>
                    <a:p>
                      <a:pPr rtl="0" fontAlgn="base"/>
                      <a:r>
                        <a:rPr lang="de-DE" sz="1100">
                          <a:effectLst/>
                        </a:rPr>
                        <a:t>Kryptographisches Verfahren zur Verschlüsslung von Passwörtern wurde nicht korrekt implantiert. Damit ist es einfacher diese zu entschlüsseln, wenn Passwörter entwendet oder geleakt werden aus der Datenbank, in der sie gespeichert wurden.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8559148"/>
                  </a:ext>
                </a:extLst>
              </a:tr>
              <a:tr h="0">
                <a:tc gridSpan="6">
                  <a:txBody>
                    <a:bodyPr/>
                    <a:lstStyle/>
                    <a:p>
                      <a:pPr fontAlgn="t"/>
                      <a:endParaRPr lang="de-DE">
                        <a:effectLst/>
                      </a:endParaRPr>
                    </a:p>
                    <a:p>
                      <a:pPr rtl="0" fontAlgn="base"/>
                      <a:r>
                        <a:rPr lang="de-DE" sz="1100">
                          <a:effectLst/>
                        </a:rPr>
                        <a:t>Anforderungen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38716615"/>
                  </a:ext>
                </a:extLst>
              </a:tr>
              <a:tr h="0">
                <a:tc gridSpan="6">
                  <a:txBody>
                    <a:bodyPr/>
                    <a:lstStyle/>
                    <a:p>
                      <a:pPr fontAlgn="t"/>
                      <a:endParaRPr lang="de-DE">
                        <a:effectLst/>
                      </a:endParaRPr>
                    </a:p>
                    <a:p>
                      <a:pPr rtl="0" fontAlgn="base"/>
                      <a:r>
                        <a:rPr lang="de-DE" sz="1100">
                          <a:effectLst/>
                        </a:rPr>
                        <a:t>Passwörter müssen sicher verschlüsselt werden, wenn diese in der Datenbank gespeichert werden oder deren Hashes </a:t>
                      </a:r>
                      <a:endParaRPr lang="de-DE">
                        <a:effectLst/>
                      </a:endParaRPr>
                    </a:p>
                    <a:p>
                      <a:pPr rtl="0" fontAlgn="base"/>
                      <a:r>
                        <a:rPr lang="de-DE" sz="1100">
                          <a:effectLst/>
                        </a:rPr>
                        <a:t>CON.10.A18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65915434"/>
                  </a:ext>
                </a:extLst>
              </a:tr>
              <a:tr h="0">
                <a:tc gridSpan="4">
                  <a:txBody>
                    <a:bodyPr/>
                    <a:lstStyle/>
                    <a:p>
                      <a:pPr fontAlgn="t"/>
                      <a:endParaRPr lang="de-DE">
                        <a:effectLst/>
                      </a:endParaRPr>
                    </a:p>
                    <a:p>
                      <a:pPr rtl="0" fontAlgn="base"/>
                      <a:r>
                        <a:rPr lang="de-DE" sz="1100">
                          <a:effectLst/>
                        </a:rPr>
                        <a:t>Maßnahmen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Überprüfung </a:t>
                      </a:r>
                      <a:endParaRPr lang="de-DE">
                        <a:effectLst/>
                      </a:endParaRPr>
                    </a:p>
                  </a:txBody>
                  <a:tcPr/>
                </a:tc>
                <a:tc>
                  <a:txBody>
                    <a:bodyPr/>
                    <a:lstStyle/>
                    <a:p>
                      <a:pPr fontAlgn="t"/>
                      <a:endParaRPr lang="de-DE">
                        <a:effectLst/>
                      </a:endParaRPr>
                    </a:p>
                    <a:p>
                      <a:pPr rtl="0" fontAlgn="base"/>
                      <a:r>
                        <a:rPr lang="de-DE" sz="1100">
                          <a:effectLst/>
                        </a:rPr>
                        <a:t>TestID </a:t>
                      </a:r>
                      <a:endParaRPr lang="de-DE">
                        <a:effectLst/>
                      </a:endParaRPr>
                    </a:p>
                  </a:txBody>
                  <a:tcPr/>
                </a:tc>
                <a:extLst>
                  <a:ext uri="{0D108BD9-81ED-4DB2-BD59-A6C34878D82A}">
                    <a16:rowId xmlns:a16="http://schemas.microsoft.com/office/drawing/2014/main" val="3450694055"/>
                  </a:ext>
                </a:extLst>
              </a:tr>
              <a:tr h="0">
                <a:tc gridSpan="4">
                  <a:txBody>
                    <a:bodyPr/>
                    <a:lstStyle/>
                    <a:p>
                      <a:pPr fontAlgn="t"/>
                      <a:endParaRPr lang="de-DE">
                        <a:effectLst/>
                      </a:endParaRPr>
                    </a:p>
                    <a:p>
                      <a:pPr rtl="0" fontAlgn="base"/>
                      <a:r>
                        <a:rPr lang="de-DE" sz="1100">
                          <a:effectLst/>
                        </a:rPr>
                        <a:t>Mit Hilfe des Datenblattes und der Hersteller Anleitung soll das Kryptographisches Verfahren implementiert und geprüft werden, ob dieses korrekt agiert.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[Manueller Test] </a:t>
                      </a:r>
                      <a:br>
                        <a:rPr lang="de-DE" sz="1100">
                          <a:effectLst/>
                        </a:rPr>
                      </a:br>
                      <a:r>
                        <a:rPr lang="de-DE" sz="1100">
                          <a:effectLst/>
                        </a:rPr>
                        <a:t>[Automatisierter Test] </a:t>
                      </a:r>
                      <a:br>
                        <a:rPr lang="de-DE" sz="1100">
                          <a:effectLst/>
                        </a:rPr>
                      </a:br>
                      <a:r>
                        <a:rPr lang="de-DE" sz="1100">
                          <a:effectLst/>
                        </a:rPr>
                        <a:t>[Design Review] </a:t>
                      </a:r>
                      <a:endParaRPr lang="de-DE">
                        <a:effectLst/>
                      </a:endParaRPr>
                    </a:p>
                    <a:p>
                      <a:pPr rtl="0" fontAlgn="base"/>
                      <a:r>
                        <a:rPr lang="de-DE" sz="1100">
                          <a:effectLst/>
                        </a:rPr>
                        <a:t>[Code Review]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T43 </a:t>
                      </a:r>
                      <a:endParaRPr lang="de-DE">
                        <a:effectLst/>
                      </a:endParaRPr>
                    </a:p>
                    <a:p>
                      <a:pPr rtl="0" fontAlgn="base"/>
                      <a:r>
                        <a:rPr lang="de-DE" sz="1100">
                          <a:effectLst/>
                        </a:rPr>
                        <a:t>T44 </a:t>
                      </a:r>
                      <a:endParaRPr lang="de-DE">
                        <a:effectLst/>
                      </a:endParaRPr>
                    </a:p>
                    <a:p>
                      <a:pPr rtl="0" fontAlgn="base"/>
                      <a:r>
                        <a:rPr lang="de-DE" sz="1100">
                          <a:effectLst/>
                        </a:rPr>
                        <a:t>T45 </a:t>
                      </a:r>
                      <a:endParaRPr lang="de-DE">
                        <a:effectLst/>
                      </a:endParaRPr>
                    </a:p>
                    <a:p>
                      <a:pPr rtl="0" fontAlgn="base"/>
                      <a:r>
                        <a:rPr lang="de-DE" sz="1100">
                          <a:effectLst/>
                        </a:rPr>
                        <a:t>T46 </a:t>
                      </a:r>
                      <a:endParaRPr lang="de-DE">
                        <a:effectLst/>
                      </a:endParaRPr>
                    </a:p>
                    <a:p>
                      <a:pPr rtl="0" fontAlgn="base"/>
                      <a:r>
                        <a:rPr lang="de-DE" sz="1100">
                          <a:effectLst/>
                        </a:rPr>
                        <a:t> </a:t>
                      </a:r>
                      <a:endParaRPr lang="de-DE">
                        <a:effectLst/>
                      </a:endParaRPr>
                    </a:p>
                  </a:txBody>
                  <a:tcPr/>
                </a:tc>
                <a:extLst>
                  <a:ext uri="{0D108BD9-81ED-4DB2-BD59-A6C34878D82A}">
                    <a16:rowId xmlns:a16="http://schemas.microsoft.com/office/drawing/2014/main" val="156118851"/>
                  </a:ext>
                </a:extLst>
              </a:tr>
            </a:tbl>
          </a:graphicData>
        </a:graphic>
      </p:graphicFrame>
    </p:spTree>
    <p:extLst>
      <p:ext uri="{BB962C8B-B14F-4D97-AF65-F5344CB8AC3E}">
        <p14:creationId xmlns:p14="http://schemas.microsoft.com/office/powerpoint/2010/main" val="329298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74A622-C29C-5DB9-65AE-469CD908DDE0}"/>
              </a:ext>
            </a:extLst>
          </p:cNvPr>
          <p:cNvSpPr>
            <a:spLocks noGrp="1"/>
          </p:cNvSpPr>
          <p:nvPr>
            <p:ph type="title"/>
          </p:nvPr>
        </p:nvSpPr>
        <p:spPr/>
        <p:txBody>
          <a:bodyPr/>
          <a:lstStyle/>
          <a:p>
            <a:endParaRPr lang="de-DE"/>
          </a:p>
        </p:txBody>
      </p:sp>
      <p:graphicFrame>
        <p:nvGraphicFramePr>
          <p:cNvPr id="4" name="Tabelle 3">
            <a:extLst>
              <a:ext uri="{FF2B5EF4-FFF2-40B4-BE49-F238E27FC236}">
                <a16:creationId xmlns:a16="http://schemas.microsoft.com/office/drawing/2014/main" id="{810B370A-8AD7-48E6-38CE-0F3AEF133BB1}"/>
              </a:ext>
            </a:extLst>
          </p:cNvPr>
          <p:cNvGraphicFramePr>
            <a:graphicFrameLocks noGrp="1"/>
          </p:cNvGraphicFramePr>
          <p:nvPr/>
        </p:nvGraphicFramePr>
        <p:xfrm>
          <a:off x="1666875" y="624840"/>
          <a:ext cx="8858250" cy="5608320"/>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3194192791"/>
                    </a:ext>
                  </a:extLst>
                </a:gridCol>
                <a:gridCol w="2533650">
                  <a:extLst>
                    <a:ext uri="{9D8B030D-6E8A-4147-A177-3AD203B41FA5}">
                      <a16:colId xmlns:a16="http://schemas.microsoft.com/office/drawing/2014/main" val="2709017906"/>
                    </a:ext>
                  </a:extLst>
                </a:gridCol>
                <a:gridCol w="1704975">
                  <a:extLst>
                    <a:ext uri="{9D8B030D-6E8A-4147-A177-3AD203B41FA5}">
                      <a16:colId xmlns:a16="http://schemas.microsoft.com/office/drawing/2014/main" val="1062916578"/>
                    </a:ext>
                  </a:extLst>
                </a:gridCol>
                <a:gridCol w="1162050">
                  <a:extLst>
                    <a:ext uri="{9D8B030D-6E8A-4147-A177-3AD203B41FA5}">
                      <a16:colId xmlns:a16="http://schemas.microsoft.com/office/drawing/2014/main" val="3782619035"/>
                    </a:ext>
                  </a:extLst>
                </a:gridCol>
                <a:gridCol w="1504950">
                  <a:extLst>
                    <a:ext uri="{9D8B030D-6E8A-4147-A177-3AD203B41FA5}">
                      <a16:colId xmlns:a16="http://schemas.microsoft.com/office/drawing/2014/main" val="3190480502"/>
                    </a:ext>
                  </a:extLst>
                </a:gridCol>
                <a:gridCol w="1247775">
                  <a:extLst>
                    <a:ext uri="{9D8B030D-6E8A-4147-A177-3AD203B41FA5}">
                      <a16:colId xmlns:a16="http://schemas.microsoft.com/office/drawing/2014/main" val="3910022508"/>
                    </a:ext>
                  </a:extLst>
                </a:gridCol>
              </a:tblGrid>
              <a:tr h="0">
                <a:tc>
                  <a:txBody>
                    <a:bodyPr/>
                    <a:lstStyle/>
                    <a:p>
                      <a:pPr fontAlgn="t"/>
                      <a:endParaRPr lang="de-DE">
                        <a:effectLst/>
                      </a:endParaRPr>
                    </a:p>
                    <a:p>
                      <a:pPr rtl="0" fontAlgn="base"/>
                      <a:r>
                        <a:rPr lang="de-DE" sz="1100">
                          <a:effectLst/>
                        </a:rPr>
                        <a:t>RisikoID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Bedrohung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Eintrittswahrscheinlichkeit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Auswirkungen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Risiko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Behandlung </a:t>
                      </a:r>
                      <a:endParaRPr lang="de-DE" b="1">
                        <a:solidFill>
                          <a:srgbClr val="FFFFFF"/>
                        </a:solidFill>
                        <a:effectLst/>
                      </a:endParaRPr>
                    </a:p>
                  </a:txBody>
                  <a:tcPr/>
                </a:tc>
                <a:extLst>
                  <a:ext uri="{0D108BD9-81ED-4DB2-BD59-A6C34878D82A}">
                    <a16:rowId xmlns:a16="http://schemas.microsoft.com/office/drawing/2014/main" val="2279543621"/>
                  </a:ext>
                </a:extLst>
              </a:tr>
              <a:tr h="0">
                <a:tc>
                  <a:txBody>
                    <a:bodyPr/>
                    <a:lstStyle/>
                    <a:p>
                      <a:pPr fontAlgn="t"/>
                      <a:endParaRPr lang="de-DE">
                        <a:effectLst/>
                      </a:endParaRPr>
                    </a:p>
                    <a:p>
                      <a:pPr rtl="0" fontAlgn="base"/>
                      <a:r>
                        <a:rPr lang="de-DE" sz="1100">
                          <a:effectLst/>
                        </a:rPr>
                        <a:t> R16 </a:t>
                      </a:r>
                      <a:endParaRPr lang="de-DE" b="1">
                        <a:effectLst/>
                      </a:endParaRPr>
                    </a:p>
                  </a:txBody>
                  <a:tcPr/>
                </a:tc>
                <a:tc>
                  <a:txBody>
                    <a:bodyPr/>
                    <a:lstStyle/>
                    <a:p>
                      <a:pPr fontAlgn="t"/>
                      <a:endParaRPr lang="de-DE">
                        <a:effectLst/>
                      </a:endParaRPr>
                    </a:p>
                    <a:p>
                      <a:pPr rtl="0" fontAlgn="base"/>
                      <a:r>
                        <a:rPr lang="de-DE" sz="1100">
                          <a:effectLst/>
                        </a:rPr>
                        <a:t>Brute-Force </a:t>
                      </a:r>
                      <a:endParaRPr lang="de-DE">
                        <a:effectLst/>
                      </a:endParaRPr>
                    </a:p>
                  </a:txBody>
                  <a:tcPr/>
                </a:tc>
                <a:tc>
                  <a:txBody>
                    <a:bodyPr/>
                    <a:lstStyle/>
                    <a:p>
                      <a:pPr fontAlgn="t"/>
                      <a:endParaRPr lang="de-DE">
                        <a:effectLst/>
                      </a:endParaRPr>
                    </a:p>
                    <a:p>
                      <a:pPr rtl="0" fontAlgn="base"/>
                      <a:r>
                        <a:rPr lang="de-DE" sz="1100">
                          <a:effectLst/>
                        </a:rPr>
                        <a:t>[Hoch]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[Hoch]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[Hoch]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[Reduzieren] </a:t>
                      </a:r>
                      <a:endParaRPr lang="de-DE">
                        <a:effectLst/>
                      </a:endParaRPr>
                    </a:p>
                    <a:p>
                      <a:pPr rtl="0" fontAlgn="base"/>
                      <a:r>
                        <a:rPr lang="de-DE" sz="1100">
                          <a:effectLst/>
                        </a:rPr>
                        <a:t> </a:t>
                      </a:r>
                      <a:endParaRPr lang="de-DE">
                        <a:effectLst/>
                      </a:endParaRPr>
                    </a:p>
                  </a:txBody>
                  <a:tcPr/>
                </a:tc>
                <a:extLst>
                  <a:ext uri="{0D108BD9-81ED-4DB2-BD59-A6C34878D82A}">
                    <a16:rowId xmlns:a16="http://schemas.microsoft.com/office/drawing/2014/main" val="2795421535"/>
                  </a:ext>
                </a:extLst>
              </a:tr>
              <a:tr h="0">
                <a:tc gridSpan="6">
                  <a:txBody>
                    <a:bodyPr/>
                    <a:lstStyle/>
                    <a:p>
                      <a:pPr fontAlgn="t"/>
                      <a:endParaRPr lang="de-DE">
                        <a:effectLst/>
                      </a:endParaRPr>
                    </a:p>
                    <a:p>
                      <a:pPr rtl="0" fontAlgn="base"/>
                      <a:r>
                        <a:rPr lang="de-DE" sz="1100">
                          <a:effectLst/>
                        </a:rPr>
                        <a:t>Beschreibung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096845545"/>
                  </a:ext>
                </a:extLst>
              </a:tr>
              <a:tr h="0">
                <a:tc gridSpan="6">
                  <a:txBody>
                    <a:bodyPr/>
                    <a:lstStyle/>
                    <a:p>
                      <a:pPr fontAlgn="t"/>
                      <a:endParaRPr lang="de-DE">
                        <a:effectLst/>
                      </a:endParaRPr>
                    </a:p>
                    <a:p>
                      <a:pPr rtl="0" fontAlgn="base"/>
                      <a:r>
                        <a:rPr lang="de-DE" sz="1100">
                          <a:effectLst/>
                        </a:rPr>
                        <a:t>Durch einen Brute-Force-Angriff kann das Passwort zu einem Benutzeraccounts durch ständiges Testen von zufälligen Kombinationen “erraten werden”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994209706"/>
                  </a:ext>
                </a:extLst>
              </a:tr>
              <a:tr h="0">
                <a:tc gridSpan="6">
                  <a:txBody>
                    <a:bodyPr/>
                    <a:lstStyle/>
                    <a:p>
                      <a:pPr fontAlgn="t"/>
                      <a:endParaRPr lang="de-DE">
                        <a:effectLst/>
                      </a:endParaRPr>
                    </a:p>
                    <a:p>
                      <a:pPr rtl="0" fontAlgn="base"/>
                      <a:r>
                        <a:rPr lang="de-DE" sz="1100">
                          <a:effectLst/>
                        </a:rPr>
                        <a:t>Anforderungen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505892718"/>
                  </a:ext>
                </a:extLst>
              </a:tr>
              <a:tr h="0">
                <a:tc gridSpan="6">
                  <a:txBody>
                    <a:bodyPr/>
                    <a:lstStyle/>
                    <a:p>
                      <a:pPr fontAlgn="t"/>
                      <a:endParaRPr lang="de-DE">
                        <a:effectLst/>
                      </a:endParaRPr>
                    </a:p>
                    <a:p>
                      <a:pPr rtl="0" fontAlgn="base"/>
                      <a:r>
                        <a:rPr lang="de-DE" sz="1100">
                          <a:effectLst/>
                        </a:rPr>
                        <a:t>Benutzerkonnten müssen vor Brute-Force angriffen geschützt werden. </a:t>
                      </a:r>
                      <a:endParaRPr lang="de-DE">
                        <a:effectLst/>
                      </a:endParaRPr>
                    </a:p>
                    <a:p>
                      <a:pPr rtl="0" fontAlgn="base"/>
                      <a:r>
                        <a:rPr lang="de-DE" sz="1100">
                          <a:effectLst/>
                        </a:rPr>
                        <a:t>CON.10.A6 </a:t>
                      </a:r>
                      <a:endParaRPr lang="de-DE">
                        <a:effectLst/>
                      </a:endParaRPr>
                    </a:p>
                    <a:p>
                      <a:pPr rtl="0" fontAlgn="base"/>
                      <a:r>
                        <a:rPr lang="de-DE" sz="1100">
                          <a:effectLst/>
                        </a:rPr>
                        <a:t>CON.10.2.6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63178260"/>
                  </a:ext>
                </a:extLst>
              </a:tr>
              <a:tr h="0">
                <a:tc gridSpan="4">
                  <a:txBody>
                    <a:bodyPr/>
                    <a:lstStyle/>
                    <a:p>
                      <a:pPr fontAlgn="t"/>
                      <a:endParaRPr lang="de-DE">
                        <a:effectLst/>
                      </a:endParaRPr>
                    </a:p>
                    <a:p>
                      <a:pPr rtl="0" fontAlgn="base"/>
                      <a:r>
                        <a:rPr lang="de-DE" sz="1100">
                          <a:effectLst/>
                        </a:rPr>
                        <a:t>Maßnahmen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Überprüfung </a:t>
                      </a:r>
                      <a:endParaRPr lang="de-DE">
                        <a:effectLst/>
                      </a:endParaRPr>
                    </a:p>
                  </a:txBody>
                  <a:tcPr/>
                </a:tc>
                <a:tc>
                  <a:txBody>
                    <a:bodyPr/>
                    <a:lstStyle/>
                    <a:p>
                      <a:pPr fontAlgn="t"/>
                      <a:endParaRPr lang="de-DE">
                        <a:effectLst/>
                      </a:endParaRPr>
                    </a:p>
                    <a:p>
                      <a:pPr rtl="0" fontAlgn="base"/>
                      <a:r>
                        <a:rPr lang="de-DE" sz="1100">
                          <a:effectLst/>
                        </a:rPr>
                        <a:t>TestID </a:t>
                      </a:r>
                      <a:endParaRPr lang="de-DE">
                        <a:effectLst/>
                      </a:endParaRPr>
                    </a:p>
                  </a:txBody>
                  <a:tcPr/>
                </a:tc>
                <a:extLst>
                  <a:ext uri="{0D108BD9-81ED-4DB2-BD59-A6C34878D82A}">
                    <a16:rowId xmlns:a16="http://schemas.microsoft.com/office/drawing/2014/main" val="1390292466"/>
                  </a:ext>
                </a:extLst>
              </a:tr>
              <a:tr h="0">
                <a:tc gridSpan="4">
                  <a:txBody>
                    <a:bodyPr/>
                    <a:lstStyle/>
                    <a:p>
                      <a:pPr fontAlgn="t"/>
                      <a:endParaRPr lang="de-DE">
                        <a:effectLst/>
                      </a:endParaRPr>
                    </a:p>
                    <a:p>
                      <a:pPr rtl="0" fontAlgn="base"/>
                      <a:r>
                        <a:rPr lang="de-DE" sz="1100">
                          <a:effectLst/>
                        </a:rPr>
                        <a:t>Bei mehrfacher (5-mal) falscher Eingabe des Passworts, werden weitere Eingaben erst nach einer Minute angenommen und dem Benutzer erscheint dies bezüglich eine Meldung </a:t>
                      </a:r>
                      <a:endParaRPr lang="de-DE">
                        <a:effectLst/>
                      </a:endParaRPr>
                    </a:p>
                    <a:p>
                      <a:pPr rtl="0" fontAlgn="base"/>
                      <a:r>
                        <a:rPr lang="de-DE" sz="1100">
                          <a:effectLst/>
                        </a:rPr>
                        <a:t>Einführung einer MFA (Multi Factor Authentication)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[Manueller Test] </a:t>
                      </a:r>
                      <a:br>
                        <a:rPr lang="de-DE" sz="1100">
                          <a:effectLst/>
                        </a:rPr>
                      </a:br>
                      <a:r>
                        <a:rPr lang="de-DE" sz="1100">
                          <a:effectLst/>
                        </a:rPr>
                        <a:t>[Automatisierter Test] </a:t>
                      </a:r>
                      <a:br>
                        <a:rPr lang="de-DE" sz="1100">
                          <a:effectLst/>
                        </a:rPr>
                      </a:br>
                      <a:r>
                        <a:rPr lang="de-DE" sz="1100">
                          <a:effectLst/>
                        </a:rPr>
                        <a:t>[Pentest] </a:t>
                      </a:r>
                      <a:br>
                        <a:rPr lang="de-DE" sz="1100">
                          <a:effectLst/>
                        </a:rPr>
                      </a:br>
                      <a:r>
                        <a:rPr lang="de-DE" sz="1100">
                          <a:effectLst/>
                        </a:rPr>
                        <a:t>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T50 </a:t>
                      </a:r>
                      <a:endParaRPr lang="de-DE">
                        <a:effectLst/>
                      </a:endParaRPr>
                    </a:p>
                    <a:p>
                      <a:pPr rtl="0" fontAlgn="base"/>
                      <a:r>
                        <a:rPr lang="de-DE" sz="1100">
                          <a:effectLst/>
                        </a:rPr>
                        <a:t>T51 </a:t>
                      </a:r>
                      <a:endParaRPr lang="de-DE">
                        <a:effectLst/>
                      </a:endParaRPr>
                    </a:p>
                    <a:p>
                      <a:pPr rtl="0" fontAlgn="base"/>
                      <a:r>
                        <a:rPr lang="de-DE" sz="1100">
                          <a:effectLst/>
                        </a:rPr>
                        <a:t>T52 </a:t>
                      </a:r>
                      <a:endParaRPr lang="de-DE">
                        <a:effectLst/>
                      </a:endParaRPr>
                    </a:p>
                  </a:txBody>
                  <a:tcPr/>
                </a:tc>
                <a:extLst>
                  <a:ext uri="{0D108BD9-81ED-4DB2-BD59-A6C34878D82A}">
                    <a16:rowId xmlns:a16="http://schemas.microsoft.com/office/drawing/2014/main" val="2962330407"/>
                  </a:ext>
                </a:extLst>
              </a:tr>
            </a:tbl>
          </a:graphicData>
        </a:graphic>
      </p:graphicFrame>
    </p:spTree>
    <p:extLst>
      <p:ext uri="{BB962C8B-B14F-4D97-AF65-F5344CB8AC3E}">
        <p14:creationId xmlns:p14="http://schemas.microsoft.com/office/powerpoint/2010/main" val="245201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 name="Group 5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el 1">
            <a:extLst>
              <a:ext uri="{FF2B5EF4-FFF2-40B4-BE49-F238E27FC236}">
                <a16:creationId xmlns:a16="http://schemas.microsoft.com/office/drawing/2014/main" id="{797255C5-41E3-F468-8779-BCDD9762922F}"/>
              </a:ext>
            </a:extLst>
          </p:cNvPr>
          <p:cNvSpPr>
            <a:spLocks noGrp="1"/>
          </p:cNvSpPr>
          <p:nvPr>
            <p:ph type="title"/>
          </p:nvPr>
        </p:nvSpPr>
        <p:spPr>
          <a:xfrm>
            <a:off x="535020" y="685800"/>
            <a:ext cx="2780271" cy="5105400"/>
          </a:xfrm>
        </p:spPr>
        <p:txBody>
          <a:bodyPr>
            <a:normAutofit/>
          </a:bodyPr>
          <a:lstStyle/>
          <a:p>
            <a:r>
              <a:rPr lang="de-DE" sz="4000">
                <a:solidFill>
                  <a:srgbClr val="FFFFFF"/>
                </a:solidFill>
                <a:cs typeface="Calibri Light"/>
              </a:rPr>
              <a:t>Agenda</a:t>
            </a:r>
            <a:endParaRPr lang="de-DE" sz="4000">
              <a:solidFill>
                <a:srgbClr val="FFFFFF"/>
              </a:solidFill>
            </a:endParaRPr>
          </a:p>
        </p:txBody>
      </p:sp>
      <p:graphicFrame>
        <p:nvGraphicFramePr>
          <p:cNvPr id="45" name="Inhaltsplatzhalter 2">
            <a:extLst>
              <a:ext uri="{FF2B5EF4-FFF2-40B4-BE49-F238E27FC236}">
                <a16:creationId xmlns:a16="http://schemas.microsoft.com/office/drawing/2014/main" id="{38AAC691-F943-78E0-6EF0-681FD7349E21}"/>
              </a:ext>
            </a:extLst>
          </p:cNvPr>
          <p:cNvGraphicFramePr>
            <a:graphicFrameLocks noGrp="1"/>
          </p:cNvGraphicFramePr>
          <p:nvPr>
            <p:ph idx="1"/>
            <p:extLst>
              <p:ext uri="{D42A27DB-BD31-4B8C-83A1-F6EECF244321}">
                <p14:modId xmlns:p14="http://schemas.microsoft.com/office/powerpoint/2010/main" val="152207811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454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B0778F24-30AE-45C7-8458-EF7755CC9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110" y="2"/>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1BD7D98D-7ED9-18FF-91D7-4A981F8A1D70}"/>
              </a:ext>
            </a:extLst>
          </p:cNvPr>
          <p:cNvSpPr>
            <a:spLocks noGrp="1"/>
          </p:cNvSpPr>
          <p:nvPr>
            <p:ph type="title"/>
          </p:nvPr>
        </p:nvSpPr>
        <p:spPr>
          <a:xfrm>
            <a:off x="838200" y="407990"/>
            <a:ext cx="5334000" cy="1662071"/>
          </a:xfrm>
        </p:spPr>
        <p:txBody>
          <a:bodyPr anchor="b">
            <a:normAutofit/>
          </a:bodyPr>
          <a:lstStyle/>
          <a:p>
            <a:r>
              <a:rPr lang="de-DE"/>
              <a:t>Verwendete Tools</a:t>
            </a:r>
          </a:p>
        </p:txBody>
      </p:sp>
      <p:sp>
        <p:nvSpPr>
          <p:cNvPr id="3" name="Inhaltsplatzhalter 2">
            <a:extLst>
              <a:ext uri="{FF2B5EF4-FFF2-40B4-BE49-F238E27FC236}">
                <a16:creationId xmlns:a16="http://schemas.microsoft.com/office/drawing/2014/main" id="{6FB1EC96-155A-F6E3-CFFA-799B4D79512C}"/>
              </a:ext>
            </a:extLst>
          </p:cNvPr>
          <p:cNvSpPr>
            <a:spLocks noGrp="1"/>
          </p:cNvSpPr>
          <p:nvPr>
            <p:ph idx="1"/>
          </p:nvPr>
        </p:nvSpPr>
        <p:spPr>
          <a:xfrm>
            <a:off x="838200" y="2070062"/>
            <a:ext cx="5334000" cy="4149766"/>
          </a:xfrm>
        </p:spPr>
        <p:txBody>
          <a:bodyPr vert="horz" lIns="91440" tIns="45720" rIns="91440" bIns="45720" rtlCol="0" anchor="t">
            <a:normAutofit/>
          </a:bodyPr>
          <a:lstStyle/>
          <a:p>
            <a:r>
              <a:rPr lang="de-DE" sz="2000"/>
              <a:t>Django als Web Framework</a:t>
            </a:r>
          </a:p>
          <a:p>
            <a:r>
              <a:rPr lang="de-DE" sz="2000"/>
              <a:t>PostgreSQL als Datenbank</a:t>
            </a:r>
            <a:endParaRPr lang="de-DE" sz="2000">
              <a:ea typeface="Calibri"/>
              <a:cs typeface="Calibri"/>
            </a:endParaRPr>
          </a:p>
          <a:p>
            <a:r>
              <a:rPr lang="de-DE" sz="2000">
                <a:ea typeface="Calibri"/>
                <a:cs typeface="Calibri"/>
              </a:rPr>
              <a:t>Angular als Frontend</a:t>
            </a:r>
            <a:endParaRPr lang="de-DE" sz="2000"/>
          </a:p>
          <a:p>
            <a:r>
              <a:rPr lang="de-DE" sz="2000"/>
              <a:t>Entwicklung von Python in </a:t>
            </a:r>
            <a:r>
              <a:rPr lang="de-DE" sz="2000" err="1"/>
              <a:t>PyCharm</a:t>
            </a:r>
            <a:endParaRPr lang="de-DE" sz="2000"/>
          </a:p>
          <a:p>
            <a:r>
              <a:rPr lang="de-DE" sz="2000"/>
              <a:t>GitHub dient der Versionsverwaltung</a:t>
            </a:r>
            <a:endParaRPr lang="de-DE" sz="2000">
              <a:ea typeface="Calibri"/>
              <a:cs typeface="Calibri"/>
            </a:endParaRPr>
          </a:p>
        </p:txBody>
      </p:sp>
      <p:pic>
        <p:nvPicPr>
          <p:cNvPr id="1034" name="Picture 10" descr="PostgreSQL Reviews: 550+ User Reviews and Ratings in 2022 | G2">
            <a:extLst>
              <a:ext uri="{FF2B5EF4-FFF2-40B4-BE49-F238E27FC236}">
                <a16:creationId xmlns:a16="http://schemas.microsoft.com/office/drawing/2014/main" id="{C7DB7184-078F-0221-D024-C777FBECE4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64973" y="3829537"/>
            <a:ext cx="2458455" cy="27282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jango-logo-big | Edgica">
            <a:extLst>
              <a:ext uri="{FF2B5EF4-FFF2-40B4-BE49-F238E27FC236}">
                <a16:creationId xmlns:a16="http://schemas.microsoft.com/office/drawing/2014/main" id="{1DF17F65-AF9F-C0A8-893E-CC4FC98AE9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03957" y="2504362"/>
            <a:ext cx="2450899" cy="1531811"/>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2">
            <a:extLst>
              <a:ext uri="{FF2B5EF4-FFF2-40B4-BE49-F238E27FC236}">
                <a16:creationId xmlns:a16="http://schemas.microsoft.com/office/drawing/2014/main" id="{BB0B070D-5EC2-89C5-6181-C6BBB4107DD8}"/>
              </a:ext>
            </a:extLst>
          </p:cNvPr>
          <p:cNvPicPr>
            <a:picLocks noChangeAspect="1"/>
          </p:cNvPicPr>
          <p:nvPr/>
        </p:nvPicPr>
        <p:blipFill>
          <a:blip r:embed="rId4"/>
          <a:stretch>
            <a:fillRect/>
          </a:stretch>
        </p:blipFill>
        <p:spPr>
          <a:xfrm>
            <a:off x="7316474" y="1568982"/>
            <a:ext cx="1749450" cy="1759476"/>
          </a:xfrm>
          <a:prstGeom prst="rect">
            <a:avLst/>
          </a:prstGeom>
        </p:spPr>
      </p:pic>
      <p:pic>
        <p:nvPicPr>
          <p:cNvPr id="1032" name="Picture 8" descr="PyCharm - Python IDE - Einstieg Informatik">
            <a:extLst>
              <a:ext uri="{FF2B5EF4-FFF2-40B4-BE49-F238E27FC236}">
                <a16:creationId xmlns:a16="http://schemas.microsoft.com/office/drawing/2014/main" id="{B797C561-1048-752A-ACCE-9B9A1AC3167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07352" y="3909380"/>
            <a:ext cx="2367695" cy="23676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tHub Logos and Usage · GitHub">
            <a:extLst>
              <a:ext uri="{FF2B5EF4-FFF2-40B4-BE49-F238E27FC236}">
                <a16:creationId xmlns:a16="http://schemas.microsoft.com/office/drawing/2014/main" id="{87EA6085-0937-F94B-1DAE-7DD42AD3256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733528" y="539254"/>
            <a:ext cx="2191758" cy="219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47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4">
            <a:extLst>
              <a:ext uri="{FF2B5EF4-FFF2-40B4-BE49-F238E27FC236}">
                <a16:creationId xmlns:a16="http://schemas.microsoft.com/office/drawing/2014/main" id="{FF3B78A9-58C0-A83F-3BD0-B56E945B9AF6}"/>
              </a:ext>
            </a:extLst>
          </p:cNvPr>
          <p:cNvPicPr>
            <a:picLocks noGrp="1" noChangeAspect="1"/>
          </p:cNvPicPr>
          <p:nvPr>
            <p:ph idx="1"/>
          </p:nvPr>
        </p:nvPicPr>
        <p:blipFill>
          <a:blip r:embed="rId2"/>
          <a:stretch>
            <a:fillRect/>
          </a:stretch>
        </p:blipFill>
        <p:spPr>
          <a:xfrm>
            <a:off x="2451003" y="643467"/>
            <a:ext cx="7378893" cy="5571065"/>
          </a:xfrm>
          <a:prstGeom prst="rect">
            <a:avLst/>
          </a:prstGeom>
          <a:ln>
            <a:noFill/>
          </a:ln>
        </p:spPr>
      </p:pic>
      <p:sp>
        <p:nvSpPr>
          <p:cNvPr id="58"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descr="PostgreSQL Reviews: 550+ User Reviews and Ratings in 2022 | G2">
            <a:extLst>
              <a:ext uri="{FF2B5EF4-FFF2-40B4-BE49-F238E27FC236}">
                <a16:creationId xmlns:a16="http://schemas.microsoft.com/office/drawing/2014/main" id="{F726F2BB-2A49-5CD0-EF69-F7E6269B3B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6308" y="4472269"/>
            <a:ext cx="845555" cy="937584"/>
          </a:xfrm>
          <a:prstGeom prst="rect">
            <a:avLst/>
          </a:prstGeom>
          <a:noFill/>
          <a:extLst>
            <a:ext uri="{909E8E84-426E-40DD-AFC4-6F175D3DCCD1}">
              <a14:hiddenFill xmlns:a14="http://schemas.microsoft.com/office/drawing/2010/main">
                <a:solidFill>
                  <a:srgbClr val="FFFFFF"/>
                </a:solidFill>
              </a14:hiddenFill>
            </a:ext>
          </a:extLst>
        </p:spPr>
      </p:pic>
      <p:pic>
        <p:nvPicPr>
          <p:cNvPr id="16" name="Grafik 17">
            <a:extLst>
              <a:ext uri="{FF2B5EF4-FFF2-40B4-BE49-F238E27FC236}">
                <a16:creationId xmlns:a16="http://schemas.microsoft.com/office/drawing/2014/main" id="{06F8CE8C-26DE-7EAD-79B1-A72DC05DB09C}"/>
              </a:ext>
            </a:extLst>
          </p:cNvPr>
          <p:cNvPicPr>
            <a:picLocks noChangeAspect="1"/>
          </p:cNvPicPr>
          <p:nvPr/>
        </p:nvPicPr>
        <p:blipFill>
          <a:blip r:embed="rId4"/>
          <a:stretch>
            <a:fillRect/>
          </a:stretch>
        </p:blipFill>
        <p:spPr>
          <a:xfrm>
            <a:off x="6941218" y="4698997"/>
            <a:ext cx="534069" cy="613952"/>
          </a:xfrm>
          <a:prstGeom prst="rect">
            <a:avLst/>
          </a:prstGeom>
        </p:spPr>
      </p:pic>
      <p:pic>
        <p:nvPicPr>
          <p:cNvPr id="18" name="Grafik 19">
            <a:extLst>
              <a:ext uri="{FF2B5EF4-FFF2-40B4-BE49-F238E27FC236}">
                <a16:creationId xmlns:a16="http://schemas.microsoft.com/office/drawing/2014/main" id="{CED4363F-63B1-BAE8-AF33-228F6D567FE7}"/>
              </a:ext>
            </a:extLst>
          </p:cNvPr>
          <p:cNvPicPr>
            <a:picLocks noChangeAspect="1"/>
          </p:cNvPicPr>
          <p:nvPr/>
        </p:nvPicPr>
        <p:blipFill>
          <a:blip r:embed="rId5"/>
          <a:stretch>
            <a:fillRect/>
          </a:stretch>
        </p:blipFill>
        <p:spPr>
          <a:xfrm>
            <a:off x="5783513" y="4765516"/>
            <a:ext cx="1033379" cy="466207"/>
          </a:xfrm>
          <a:prstGeom prst="rect">
            <a:avLst/>
          </a:prstGeom>
        </p:spPr>
      </p:pic>
      <p:pic>
        <p:nvPicPr>
          <p:cNvPr id="2" name="Grafik 2">
            <a:extLst>
              <a:ext uri="{FF2B5EF4-FFF2-40B4-BE49-F238E27FC236}">
                <a16:creationId xmlns:a16="http://schemas.microsoft.com/office/drawing/2014/main" id="{23216AFC-1C1D-7D9F-BAB5-8FE2FA6FB9ED}"/>
              </a:ext>
            </a:extLst>
          </p:cNvPr>
          <p:cNvPicPr>
            <a:picLocks noChangeAspect="1"/>
          </p:cNvPicPr>
          <p:nvPr/>
        </p:nvPicPr>
        <p:blipFill>
          <a:blip r:embed="rId6"/>
          <a:stretch>
            <a:fillRect/>
          </a:stretch>
        </p:blipFill>
        <p:spPr>
          <a:xfrm>
            <a:off x="3208994" y="4461997"/>
            <a:ext cx="1077687" cy="1077687"/>
          </a:xfrm>
          <a:prstGeom prst="rect">
            <a:avLst/>
          </a:prstGeom>
        </p:spPr>
      </p:pic>
    </p:spTree>
    <p:extLst>
      <p:ext uri="{BB962C8B-B14F-4D97-AF65-F5344CB8AC3E}">
        <p14:creationId xmlns:p14="http://schemas.microsoft.com/office/powerpoint/2010/main" val="56241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DE86F48-F8A6-4366-97F6-BD167C6C710A}"/>
              </a:ext>
            </a:extLst>
          </p:cNvPr>
          <p:cNvSpPr/>
          <p:nvPr/>
        </p:nvSpPr>
        <p:spPr>
          <a:xfrm>
            <a:off x="4477025" y="2415803"/>
            <a:ext cx="1332000" cy="13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400">
                <a:solidFill>
                  <a:schemeClr val="tx1"/>
                </a:solidFill>
              </a:rPr>
              <a:t>Webserver</a:t>
            </a:r>
          </a:p>
        </p:txBody>
      </p:sp>
      <p:sp>
        <p:nvSpPr>
          <p:cNvPr id="7" name="Oval 6">
            <a:extLst>
              <a:ext uri="{FF2B5EF4-FFF2-40B4-BE49-F238E27FC236}">
                <a16:creationId xmlns:a16="http://schemas.microsoft.com/office/drawing/2014/main" id="{ACC0EF15-3674-407B-BE57-0BAD101303A6}"/>
              </a:ext>
            </a:extLst>
          </p:cNvPr>
          <p:cNvSpPr/>
          <p:nvPr/>
        </p:nvSpPr>
        <p:spPr>
          <a:xfrm>
            <a:off x="6376945" y="2413526"/>
            <a:ext cx="1332000" cy="13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r>
              <a:rPr lang="de-DE" sz="1400">
                <a:solidFill>
                  <a:schemeClr val="tx1"/>
                </a:solidFill>
              </a:rPr>
              <a:t> Webanwendung</a:t>
            </a:r>
            <a:br>
              <a:rPr lang="de-DE" sz="1400">
                <a:solidFill>
                  <a:schemeClr val="tx1"/>
                </a:solidFill>
              </a:rPr>
            </a:br>
            <a:r>
              <a:rPr lang="de-DE" sz="1000">
                <a:solidFill>
                  <a:schemeClr val="tx1"/>
                </a:solidFill>
              </a:rPr>
              <a:t>("Gesundheitsakte")</a:t>
            </a:r>
          </a:p>
        </p:txBody>
      </p:sp>
      <p:cxnSp>
        <p:nvCxnSpPr>
          <p:cNvPr id="16" name="Straight Arrow Connector 15">
            <a:extLst>
              <a:ext uri="{FF2B5EF4-FFF2-40B4-BE49-F238E27FC236}">
                <a16:creationId xmlns:a16="http://schemas.microsoft.com/office/drawing/2014/main" id="{E3D2C876-3537-4B52-9079-F507461857D8}"/>
              </a:ext>
            </a:extLst>
          </p:cNvPr>
          <p:cNvCxnSpPr>
            <a:cxnSpLocks/>
            <a:stCxn id="5" idx="6"/>
            <a:endCxn id="7" idx="2"/>
          </p:cNvCxnSpPr>
          <p:nvPr/>
        </p:nvCxnSpPr>
        <p:spPr>
          <a:xfrm flipV="1">
            <a:off x="5809025" y="3079526"/>
            <a:ext cx="567920" cy="227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3848E59-4CCD-4CFB-B1E2-DB4F7192A90A}"/>
              </a:ext>
            </a:extLst>
          </p:cNvPr>
          <p:cNvSpPr/>
          <p:nvPr/>
        </p:nvSpPr>
        <p:spPr>
          <a:xfrm>
            <a:off x="8185425" y="2413526"/>
            <a:ext cx="1332000" cy="13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tx1"/>
                </a:solidFill>
              </a:rPr>
              <a:t>DB-Server</a:t>
            </a:r>
          </a:p>
        </p:txBody>
      </p:sp>
      <p:cxnSp>
        <p:nvCxnSpPr>
          <p:cNvPr id="18" name="Straight Arrow Connector 17">
            <a:extLst>
              <a:ext uri="{FF2B5EF4-FFF2-40B4-BE49-F238E27FC236}">
                <a16:creationId xmlns:a16="http://schemas.microsoft.com/office/drawing/2014/main" id="{9F67D61A-82CF-4E3F-AAB4-28F5A6733159}"/>
              </a:ext>
            </a:extLst>
          </p:cNvPr>
          <p:cNvCxnSpPr>
            <a:cxnSpLocks/>
            <a:stCxn id="7" idx="6"/>
            <a:endCxn id="6" idx="2"/>
          </p:cNvCxnSpPr>
          <p:nvPr/>
        </p:nvCxnSpPr>
        <p:spPr>
          <a:xfrm>
            <a:off x="7708945" y="3079526"/>
            <a:ext cx="4764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C37A0C-85BE-438B-97C8-1BA02B12767B}"/>
              </a:ext>
            </a:extLst>
          </p:cNvPr>
          <p:cNvCxnSpPr>
            <a:cxnSpLocks/>
            <a:stCxn id="6" idx="6"/>
            <a:endCxn id="11" idx="1"/>
          </p:cNvCxnSpPr>
          <p:nvPr/>
        </p:nvCxnSpPr>
        <p:spPr>
          <a:xfrm flipV="1">
            <a:off x="9517425" y="3076654"/>
            <a:ext cx="438114" cy="28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27C1487D-B9CA-41E7-960D-BCFDF399727F}"/>
              </a:ext>
            </a:extLst>
          </p:cNvPr>
          <p:cNvGrpSpPr/>
          <p:nvPr/>
        </p:nvGrpSpPr>
        <p:grpSpPr>
          <a:xfrm>
            <a:off x="9955539" y="2803939"/>
            <a:ext cx="1805815" cy="549968"/>
            <a:chOff x="9955539" y="2803939"/>
            <a:chExt cx="1805815" cy="549968"/>
          </a:xfrm>
        </p:grpSpPr>
        <p:cxnSp>
          <p:nvCxnSpPr>
            <p:cNvPr id="9" name="Straight Connector 8">
              <a:extLst>
                <a:ext uri="{FF2B5EF4-FFF2-40B4-BE49-F238E27FC236}">
                  <a16:creationId xmlns:a16="http://schemas.microsoft.com/office/drawing/2014/main" id="{BDCEF7BF-D74C-45EC-953C-CDFCBEB8B14C}"/>
                </a:ext>
              </a:extLst>
            </p:cNvPr>
            <p:cNvCxnSpPr>
              <a:cxnSpLocks/>
            </p:cNvCxnSpPr>
            <p:nvPr/>
          </p:nvCxnSpPr>
          <p:spPr>
            <a:xfrm>
              <a:off x="9993906" y="2803939"/>
              <a:ext cx="1614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05E7EE-3912-4C91-AFA4-34ADA2F3F251}"/>
                </a:ext>
              </a:extLst>
            </p:cNvPr>
            <p:cNvSpPr txBox="1"/>
            <p:nvPr/>
          </p:nvSpPr>
          <p:spPr>
            <a:xfrm>
              <a:off x="9955539" y="2815044"/>
              <a:ext cx="1805815" cy="523220"/>
            </a:xfrm>
            <a:prstGeom prst="rect">
              <a:avLst/>
            </a:prstGeom>
            <a:noFill/>
          </p:spPr>
          <p:txBody>
            <a:bodyPr wrap="none" rtlCol="0">
              <a:spAutoFit/>
            </a:bodyPr>
            <a:lstStyle/>
            <a:p>
              <a:r>
                <a:rPr lang="de-DE" sz="1400"/>
                <a:t>Dokumentenspeicher</a:t>
              </a:r>
              <a:br>
                <a:rPr lang="de-DE" sz="1400"/>
              </a:br>
              <a:r>
                <a:rPr lang="de-DE" sz="1400"/>
                <a:t>/ Datenbank</a:t>
              </a:r>
            </a:p>
          </p:txBody>
        </p:sp>
        <p:cxnSp>
          <p:nvCxnSpPr>
            <p:cNvPr id="29" name="Straight Connector 28">
              <a:extLst>
                <a:ext uri="{FF2B5EF4-FFF2-40B4-BE49-F238E27FC236}">
                  <a16:creationId xmlns:a16="http://schemas.microsoft.com/office/drawing/2014/main" id="{E7369AC3-8A05-4EFB-9520-03C8A5821DE0}"/>
                </a:ext>
              </a:extLst>
            </p:cNvPr>
            <p:cNvCxnSpPr>
              <a:cxnSpLocks/>
            </p:cNvCxnSpPr>
            <p:nvPr/>
          </p:nvCxnSpPr>
          <p:spPr>
            <a:xfrm>
              <a:off x="9987282" y="3353907"/>
              <a:ext cx="1614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436664AE-6556-45AD-8617-53A22339FCE5}"/>
              </a:ext>
            </a:extLst>
          </p:cNvPr>
          <p:cNvGrpSpPr/>
          <p:nvPr/>
        </p:nvGrpSpPr>
        <p:grpSpPr>
          <a:xfrm>
            <a:off x="709317" y="2619768"/>
            <a:ext cx="3767708" cy="914400"/>
            <a:chOff x="720420" y="1945195"/>
            <a:chExt cx="3767708" cy="914400"/>
          </a:xfrm>
        </p:grpSpPr>
        <p:sp>
          <p:nvSpPr>
            <p:cNvPr id="13" name="Rectangle 12">
              <a:extLst>
                <a:ext uri="{FF2B5EF4-FFF2-40B4-BE49-F238E27FC236}">
                  <a16:creationId xmlns:a16="http://schemas.microsoft.com/office/drawing/2014/main" id="{2166CDAE-6313-4F5C-8668-522C7BB862D8}"/>
                </a:ext>
              </a:extLst>
            </p:cNvPr>
            <p:cNvSpPr/>
            <p:nvPr/>
          </p:nvSpPr>
          <p:spPr>
            <a:xfrm>
              <a:off x="720420" y="1945195"/>
              <a:ext cx="1623006"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tx1"/>
                  </a:solidFill>
                </a:rPr>
                <a:t>Web Browser/Client (Patient/Benutzer)</a:t>
              </a:r>
            </a:p>
          </p:txBody>
        </p:sp>
        <p:cxnSp>
          <p:nvCxnSpPr>
            <p:cNvPr id="14" name="Straight Arrow Connector 13">
              <a:extLst>
                <a:ext uri="{FF2B5EF4-FFF2-40B4-BE49-F238E27FC236}">
                  <a16:creationId xmlns:a16="http://schemas.microsoft.com/office/drawing/2014/main" id="{3D2CFDC0-E522-4D80-8FA3-0EFF8E3BA459}"/>
                </a:ext>
              </a:extLst>
            </p:cNvPr>
            <p:cNvCxnSpPr>
              <a:cxnSpLocks/>
              <a:stCxn id="13" idx="3"/>
              <a:endCxn id="5" idx="2"/>
            </p:cNvCxnSpPr>
            <p:nvPr/>
          </p:nvCxnSpPr>
          <p:spPr>
            <a:xfrm>
              <a:off x="2343426" y="2402395"/>
              <a:ext cx="2144702" cy="48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4E9BD2E-BC2A-422C-AC27-B5D82E073C01}"/>
              </a:ext>
            </a:extLst>
          </p:cNvPr>
          <p:cNvGrpSpPr/>
          <p:nvPr/>
        </p:nvGrpSpPr>
        <p:grpSpPr>
          <a:xfrm>
            <a:off x="6156341" y="825053"/>
            <a:ext cx="1878765" cy="2636148"/>
            <a:chOff x="6156341" y="825053"/>
            <a:chExt cx="1878765" cy="2636148"/>
          </a:xfrm>
        </p:grpSpPr>
        <p:sp>
          <p:nvSpPr>
            <p:cNvPr id="17" name="Rectangle 16">
              <a:extLst>
                <a:ext uri="{FF2B5EF4-FFF2-40B4-BE49-F238E27FC236}">
                  <a16:creationId xmlns:a16="http://schemas.microsoft.com/office/drawing/2014/main" id="{04B89638-95B7-4F3F-9466-6955094156AB}"/>
                </a:ext>
              </a:extLst>
            </p:cNvPr>
            <p:cNvSpPr/>
            <p:nvPr/>
          </p:nvSpPr>
          <p:spPr>
            <a:xfrm>
              <a:off x="6430620" y="825053"/>
              <a:ext cx="1240649" cy="4191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tx1"/>
                  </a:solidFill>
                </a:rPr>
                <a:t>Anwendungs-Administrator</a:t>
              </a:r>
            </a:p>
          </p:txBody>
        </p:sp>
        <p:sp>
          <p:nvSpPr>
            <p:cNvPr id="19" name="Arc 18">
              <a:extLst>
                <a:ext uri="{FF2B5EF4-FFF2-40B4-BE49-F238E27FC236}">
                  <a16:creationId xmlns:a16="http://schemas.microsoft.com/office/drawing/2014/main" id="{0E2E104C-DAFD-4A64-B5DC-7534C157D090}"/>
                </a:ext>
              </a:extLst>
            </p:cNvPr>
            <p:cNvSpPr/>
            <p:nvPr/>
          </p:nvSpPr>
          <p:spPr>
            <a:xfrm rot="2606485" flipH="1">
              <a:off x="6156341" y="1724309"/>
              <a:ext cx="1878765" cy="1736892"/>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20" name="Group 19">
            <a:extLst>
              <a:ext uri="{FF2B5EF4-FFF2-40B4-BE49-F238E27FC236}">
                <a16:creationId xmlns:a16="http://schemas.microsoft.com/office/drawing/2014/main" id="{FABE5E00-E547-4AB3-9E3F-5DA5DDD66CE6}"/>
              </a:ext>
            </a:extLst>
          </p:cNvPr>
          <p:cNvGrpSpPr/>
          <p:nvPr/>
        </p:nvGrpSpPr>
        <p:grpSpPr>
          <a:xfrm>
            <a:off x="4231465" y="828367"/>
            <a:ext cx="1878765" cy="2606328"/>
            <a:chOff x="4231465" y="828367"/>
            <a:chExt cx="1878765" cy="2606328"/>
          </a:xfrm>
        </p:grpSpPr>
        <p:sp>
          <p:nvSpPr>
            <p:cNvPr id="21" name="Rectangle 20">
              <a:extLst>
                <a:ext uri="{FF2B5EF4-FFF2-40B4-BE49-F238E27FC236}">
                  <a16:creationId xmlns:a16="http://schemas.microsoft.com/office/drawing/2014/main" id="{94512254-4C84-4DB9-B5E4-6D6F78089F61}"/>
                </a:ext>
              </a:extLst>
            </p:cNvPr>
            <p:cNvSpPr/>
            <p:nvPr/>
          </p:nvSpPr>
          <p:spPr>
            <a:xfrm>
              <a:off x="4525620" y="828367"/>
              <a:ext cx="1240649" cy="4191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tx1"/>
                  </a:solidFill>
                </a:rPr>
                <a:t>Webserver-Administrator</a:t>
              </a:r>
            </a:p>
          </p:txBody>
        </p:sp>
        <p:sp>
          <p:nvSpPr>
            <p:cNvPr id="23" name="Arc 22">
              <a:extLst>
                <a:ext uri="{FF2B5EF4-FFF2-40B4-BE49-F238E27FC236}">
                  <a16:creationId xmlns:a16="http://schemas.microsoft.com/office/drawing/2014/main" id="{7352F22B-A3ED-4E96-B45D-799652CE9010}"/>
                </a:ext>
              </a:extLst>
            </p:cNvPr>
            <p:cNvSpPr/>
            <p:nvPr/>
          </p:nvSpPr>
          <p:spPr>
            <a:xfrm rot="2606485" flipH="1">
              <a:off x="4231465" y="1697803"/>
              <a:ext cx="1878765" cy="1736892"/>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24" name="Group 23">
            <a:extLst>
              <a:ext uri="{FF2B5EF4-FFF2-40B4-BE49-F238E27FC236}">
                <a16:creationId xmlns:a16="http://schemas.microsoft.com/office/drawing/2014/main" id="{E5866994-566F-4DA7-AD6B-E44F40E1E7F4}"/>
              </a:ext>
            </a:extLst>
          </p:cNvPr>
          <p:cNvGrpSpPr/>
          <p:nvPr/>
        </p:nvGrpSpPr>
        <p:grpSpPr>
          <a:xfrm>
            <a:off x="8005018" y="806755"/>
            <a:ext cx="1878765" cy="2644506"/>
            <a:chOff x="8005018" y="806755"/>
            <a:chExt cx="1878765" cy="2644506"/>
          </a:xfrm>
        </p:grpSpPr>
        <p:sp>
          <p:nvSpPr>
            <p:cNvPr id="25" name="Rectangle 24">
              <a:extLst>
                <a:ext uri="{FF2B5EF4-FFF2-40B4-BE49-F238E27FC236}">
                  <a16:creationId xmlns:a16="http://schemas.microsoft.com/office/drawing/2014/main" id="{DDAFA716-A43A-40AA-B80B-F4D589F8BB3F}"/>
                </a:ext>
              </a:extLst>
            </p:cNvPr>
            <p:cNvSpPr/>
            <p:nvPr/>
          </p:nvSpPr>
          <p:spPr>
            <a:xfrm>
              <a:off x="8242062" y="806755"/>
              <a:ext cx="1240649" cy="4191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tx1"/>
                  </a:solidFill>
                </a:rPr>
                <a:t>DB-Administrator</a:t>
              </a:r>
            </a:p>
          </p:txBody>
        </p:sp>
        <p:sp>
          <p:nvSpPr>
            <p:cNvPr id="26" name="Arc 25">
              <a:extLst>
                <a:ext uri="{FF2B5EF4-FFF2-40B4-BE49-F238E27FC236}">
                  <a16:creationId xmlns:a16="http://schemas.microsoft.com/office/drawing/2014/main" id="{5F084863-4C88-42C5-A46E-24D8CC33390C}"/>
                </a:ext>
              </a:extLst>
            </p:cNvPr>
            <p:cNvSpPr/>
            <p:nvPr/>
          </p:nvSpPr>
          <p:spPr>
            <a:xfrm rot="2606485" flipH="1">
              <a:off x="8005018" y="1714369"/>
              <a:ext cx="1878765" cy="1736892"/>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27" name="Group 26">
            <a:extLst>
              <a:ext uri="{FF2B5EF4-FFF2-40B4-BE49-F238E27FC236}">
                <a16:creationId xmlns:a16="http://schemas.microsoft.com/office/drawing/2014/main" id="{DC2F0B08-93C1-4301-B80D-D73D3F746017}"/>
              </a:ext>
            </a:extLst>
          </p:cNvPr>
          <p:cNvGrpSpPr/>
          <p:nvPr/>
        </p:nvGrpSpPr>
        <p:grpSpPr>
          <a:xfrm>
            <a:off x="702156" y="3081803"/>
            <a:ext cx="3774869" cy="1657543"/>
            <a:chOff x="713795" y="2555249"/>
            <a:chExt cx="3792151" cy="1629564"/>
          </a:xfrm>
        </p:grpSpPr>
        <p:sp>
          <p:nvSpPr>
            <p:cNvPr id="28" name="Rectangle 27">
              <a:extLst>
                <a:ext uri="{FF2B5EF4-FFF2-40B4-BE49-F238E27FC236}">
                  <a16:creationId xmlns:a16="http://schemas.microsoft.com/office/drawing/2014/main" id="{D7644C31-DBED-4D4E-A80A-9EF69D3401FB}"/>
                </a:ext>
              </a:extLst>
            </p:cNvPr>
            <p:cNvSpPr/>
            <p:nvPr/>
          </p:nvSpPr>
          <p:spPr>
            <a:xfrm>
              <a:off x="713795" y="3270413"/>
              <a:ext cx="1623006"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tx1"/>
                  </a:solidFill>
                </a:rPr>
                <a:t>Web Browser/Client (Arzt/</a:t>
              </a:r>
              <a:r>
                <a:rPr lang="de-DE" sz="1400" err="1">
                  <a:solidFill>
                    <a:schemeClr val="tx1"/>
                  </a:solidFill>
                </a:rPr>
                <a:t>Reviewer</a:t>
              </a:r>
              <a:r>
                <a:rPr lang="de-DE" sz="1400">
                  <a:solidFill>
                    <a:schemeClr val="tx1"/>
                  </a:solidFill>
                </a:rPr>
                <a:t>)</a:t>
              </a:r>
            </a:p>
          </p:txBody>
        </p:sp>
        <p:cxnSp>
          <p:nvCxnSpPr>
            <p:cNvPr id="30" name="Straight Arrow Connector 29">
              <a:extLst>
                <a:ext uri="{FF2B5EF4-FFF2-40B4-BE49-F238E27FC236}">
                  <a16:creationId xmlns:a16="http://schemas.microsoft.com/office/drawing/2014/main" id="{4E40F077-D36D-4FDE-8F6C-E8C8729A1A0D}"/>
                </a:ext>
              </a:extLst>
            </p:cNvPr>
            <p:cNvCxnSpPr>
              <a:cxnSpLocks/>
              <a:stCxn id="28" idx="3"/>
              <a:endCxn id="5" idx="2"/>
            </p:cNvCxnSpPr>
            <p:nvPr/>
          </p:nvCxnSpPr>
          <p:spPr>
            <a:xfrm flipV="1">
              <a:off x="2336801" y="2555249"/>
              <a:ext cx="2169145" cy="11723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1" name="Arc 30">
            <a:extLst>
              <a:ext uri="{FF2B5EF4-FFF2-40B4-BE49-F238E27FC236}">
                <a16:creationId xmlns:a16="http://schemas.microsoft.com/office/drawing/2014/main" id="{8893BE43-9EE9-428E-9ADA-B89C0953402E}"/>
              </a:ext>
            </a:extLst>
          </p:cNvPr>
          <p:cNvSpPr/>
          <p:nvPr/>
        </p:nvSpPr>
        <p:spPr>
          <a:xfrm rot="13753167">
            <a:off x="3517948" y="1217856"/>
            <a:ext cx="4698756" cy="4066687"/>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2" name="Straight Arrow Connector 31">
            <a:extLst>
              <a:ext uri="{FF2B5EF4-FFF2-40B4-BE49-F238E27FC236}">
                <a16:creationId xmlns:a16="http://schemas.microsoft.com/office/drawing/2014/main" id="{FAC273A2-0F4A-4D45-8D65-01D848970AB7}"/>
              </a:ext>
            </a:extLst>
          </p:cNvPr>
          <p:cNvCxnSpPr>
            <a:cxnSpLocks/>
          </p:cNvCxnSpPr>
          <p:nvPr/>
        </p:nvCxnSpPr>
        <p:spPr>
          <a:xfrm flipH="1">
            <a:off x="7042945" y="1244239"/>
            <a:ext cx="8000" cy="1169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AD12D31-474E-4607-8613-13569C235CB6}"/>
              </a:ext>
            </a:extLst>
          </p:cNvPr>
          <p:cNvCxnSpPr>
            <a:cxnSpLocks/>
          </p:cNvCxnSpPr>
          <p:nvPr/>
        </p:nvCxnSpPr>
        <p:spPr>
          <a:xfrm flipH="1">
            <a:off x="5143025" y="1247553"/>
            <a:ext cx="2920" cy="1168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5175678-9CA4-4AB9-8FB0-0A72683FA875}"/>
              </a:ext>
            </a:extLst>
          </p:cNvPr>
          <p:cNvCxnSpPr>
            <a:cxnSpLocks/>
          </p:cNvCxnSpPr>
          <p:nvPr/>
        </p:nvCxnSpPr>
        <p:spPr>
          <a:xfrm flipH="1">
            <a:off x="8851425" y="1225941"/>
            <a:ext cx="10962" cy="1187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5BF7F58-D10B-4276-AABD-191F99823A32}"/>
              </a:ext>
            </a:extLst>
          </p:cNvPr>
          <p:cNvGrpSpPr/>
          <p:nvPr/>
        </p:nvGrpSpPr>
        <p:grpSpPr>
          <a:xfrm>
            <a:off x="7708945" y="1821151"/>
            <a:ext cx="2701199" cy="2860095"/>
            <a:chOff x="7708945" y="1821151"/>
            <a:chExt cx="2701199" cy="2860095"/>
          </a:xfrm>
        </p:grpSpPr>
        <p:sp>
          <p:nvSpPr>
            <p:cNvPr id="36" name="Oval 35">
              <a:extLst>
                <a:ext uri="{FF2B5EF4-FFF2-40B4-BE49-F238E27FC236}">
                  <a16:creationId xmlns:a16="http://schemas.microsoft.com/office/drawing/2014/main" id="{CE4E8EBB-CE9E-47EC-A68B-A38F2BC002C4}"/>
                </a:ext>
              </a:extLst>
            </p:cNvPr>
            <p:cNvSpPr/>
            <p:nvPr/>
          </p:nvSpPr>
          <p:spPr>
            <a:xfrm>
              <a:off x="8185425" y="2413526"/>
              <a:ext cx="1332000" cy="13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tx1"/>
                  </a:solidFill>
                </a:rPr>
                <a:t>DB-Server</a:t>
              </a:r>
            </a:p>
          </p:txBody>
        </p:sp>
        <p:cxnSp>
          <p:nvCxnSpPr>
            <p:cNvPr id="37" name="Straight Arrow Connector 36">
              <a:extLst>
                <a:ext uri="{FF2B5EF4-FFF2-40B4-BE49-F238E27FC236}">
                  <a16:creationId xmlns:a16="http://schemas.microsoft.com/office/drawing/2014/main" id="{0630670B-28C6-4A24-9CFC-D55F6CA77CA4}"/>
                </a:ext>
              </a:extLst>
            </p:cNvPr>
            <p:cNvCxnSpPr>
              <a:cxnSpLocks/>
              <a:endCxn id="36" idx="2"/>
            </p:cNvCxnSpPr>
            <p:nvPr/>
          </p:nvCxnSpPr>
          <p:spPr>
            <a:xfrm>
              <a:off x="7708945" y="3079526"/>
              <a:ext cx="4764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Arc 37">
              <a:extLst>
                <a:ext uri="{FF2B5EF4-FFF2-40B4-BE49-F238E27FC236}">
                  <a16:creationId xmlns:a16="http://schemas.microsoft.com/office/drawing/2014/main" id="{714FE4D7-DD9F-41E3-A84A-97972C168B99}"/>
                </a:ext>
              </a:extLst>
            </p:cNvPr>
            <p:cNvSpPr/>
            <p:nvPr/>
          </p:nvSpPr>
          <p:spPr>
            <a:xfrm rot="13753167">
              <a:off x="7806938" y="2078041"/>
              <a:ext cx="2860095" cy="2346316"/>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39" name="Group 38">
            <a:extLst>
              <a:ext uri="{FF2B5EF4-FFF2-40B4-BE49-F238E27FC236}">
                <a16:creationId xmlns:a16="http://schemas.microsoft.com/office/drawing/2014/main" id="{7C20AB7E-E86D-451B-AB18-D02A9DE3AAEF}"/>
              </a:ext>
            </a:extLst>
          </p:cNvPr>
          <p:cNvGrpSpPr/>
          <p:nvPr/>
        </p:nvGrpSpPr>
        <p:grpSpPr>
          <a:xfrm>
            <a:off x="5809025" y="1800831"/>
            <a:ext cx="2762159" cy="2860095"/>
            <a:chOff x="5809025" y="1800831"/>
            <a:chExt cx="2762159" cy="2860095"/>
          </a:xfrm>
        </p:grpSpPr>
        <p:sp>
          <p:nvSpPr>
            <p:cNvPr id="40" name="Oval 39">
              <a:extLst>
                <a:ext uri="{FF2B5EF4-FFF2-40B4-BE49-F238E27FC236}">
                  <a16:creationId xmlns:a16="http://schemas.microsoft.com/office/drawing/2014/main" id="{B0FB18CC-6D56-48DD-8EC6-529C72C76DBF}"/>
                </a:ext>
              </a:extLst>
            </p:cNvPr>
            <p:cNvSpPr/>
            <p:nvPr/>
          </p:nvSpPr>
          <p:spPr>
            <a:xfrm>
              <a:off x="6376945" y="2413526"/>
              <a:ext cx="1332000" cy="13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r>
                <a:rPr lang="de-DE" sz="1400">
                  <a:solidFill>
                    <a:schemeClr val="tx1"/>
                  </a:solidFill>
                </a:rPr>
                <a:t> Webanwendung</a:t>
              </a:r>
              <a:br>
                <a:rPr lang="de-DE" sz="1400">
                  <a:solidFill>
                    <a:schemeClr val="tx1"/>
                  </a:solidFill>
                </a:rPr>
              </a:br>
              <a:r>
                <a:rPr lang="de-DE" sz="1000">
                  <a:solidFill>
                    <a:schemeClr val="tx1"/>
                  </a:solidFill>
                </a:rPr>
                <a:t>("Gesundheitsakte")</a:t>
              </a:r>
            </a:p>
          </p:txBody>
        </p:sp>
        <p:cxnSp>
          <p:nvCxnSpPr>
            <p:cNvPr id="41" name="Straight Arrow Connector 40">
              <a:extLst>
                <a:ext uri="{FF2B5EF4-FFF2-40B4-BE49-F238E27FC236}">
                  <a16:creationId xmlns:a16="http://schemas.microsoft.com/office/drawing/2014/main" id="{BC2EE4E3-8E05-4763-8BC7-3CDBD4D6B705}"/>
                </a:ext>
              </a:extLst>
            </p:cNvPr>
            <p:cNvCxnSpPr>
              <a:cxnSpLocks/>
              <a:endCxn id="40" idx="2"/>
            </p:cNvCxnSpPr>
            <p:nvPr/>
          </p:nvCxnSpPr>
          <p:spPr>
            <a:xfrm flipV="1">
              <a:off x="5809025" y="3079526"/>
              <a:ext cx="567920" cy="227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A4A0DF12-9E6E-46E7-B68D-E2F15B50307B}"/>
                </a:ext>
              </a:extLst>
            </p:cNvPr>
            <p:cNvSpPr/>
            <p:nvPr/>
          </p:nvSpPr>
          <p:spPr>
            <a:xfrm rot="13753167">
              <a:off x="5967978" y="2057721"/>
              <a:ext cx="2860095" cy="2346316"/>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43" name="Group 42">
            <a:extLst>
              <a:ext uri="{FF2B5EF4-FFF2-40B4-BE49-F238E27FC236}">
                <a16:creationId xmlns:a16="http://schemas.microsoft.com/office/drawing/2014/main" id="{56A0E9B3-2125-41E6-9CEB-FAECFFF3F9A8}"/>
              </a:ext>
            </a:extLst>
          </p:cNvPr>
          <p:cNvGrpSpPr/>
          <p:nvPr/>
        </p:nvGrpSpPr>
        <p:grpSpPr>
          <a:xfrm>
            <a:off x="4155237" y="3747803"/>
            <a:ext cx="1878765" cy="2066784"/>
            <a:chOff x="4155237" y="3747803"/>
            <a:chExt cx="1878765" cy="2066784"/>
          </a:xfrm>
        </p:grpSpPr>
        <p:sp>
          <p:nvSpPr>
            <p:cNvPr id="44" name="Arc 43">
              <a:extLst>
                <a:ext uri="{FF2B5EF4-FFF2-40B4-BE49-F238E27FC236}">
                  <a16:creationId xmlns:a16="http://schemas.microsoft.com/office/drawing/2014/main" id="{B1852F7F-5156-4C64-911E-336BE703A037}"/>
                </a:ext>
              </a:extLst>
            </p:cNvPr>
            <p:cNvSpPr/>
            <p:nvPr/>
          </p:nvSpPr>
          <p:spPr>
            <a:xfrm rot="18993515">
              <a:off x="4155237" y="4077695"/>
              <a:ext cx="1878765" cy="1736892"/>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nvGrpSpPr>
            <p:cNvPr id="45" name="Group 44">
              <a:extLst>
                <a:ext uri="{FF2B5EF4-FFF2-40B4-BE49-F238E27FC236}">
                  <a16:creationId xmlns:a16="http://schemas.microsoft.com/office/drawing/2014/main" id="{B6981288-C40A-44CA-8864-F6C55E36AFBE}"/>
                </a:ext>
              </a:extLst>
            </p:cNvPr>
            <p:cNvGrpSpPr/>
            <p:nvPr/>
          </p:nvGrpSpPr>
          <p:grpSpPr>
            <a:xfrm>
              <a:off x="4535664" y="3747803"/>
              <a:ext cx="1298753" cy="1248918"/>
              <a:chOff x="4535664" y="3747803"/>
              <a:chExt cx="1298753" cy="1248918"/>
            </a:xfrm>
          </p:grpSpPr>
          <p:cxnSp>
            <p:nvCxnSpPr>
              <p:cNvPr id="46" name="Straight Connector 45">
                <a:extLst>
                  <a:ext uri="{FF2B5EF4-FFF2-40B4-BE49-F238E27FC236}">
                    <a16:creationId xmlns:a16="http://schemas.microsoft.com/office/drawing/2014/main" id="{597B4459-BB38-4686-8F36-D713343217CE}"/>
                  </a:ext>
                </a:extLst>
              </p:cNvPr>
              <p:cNvCxnSpPr>
                <a:cxnSpLocks/>
              </p:cNvCxnSpPr>
              <p:nvPr/>
            </p:nvCxnSpPr>
            <p:spPr>
              <a:xfrm>
                <a:off x="4631634" y="4436816"/>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B2A9D1B-FEA5-4664-B942-063931F8F386}"/>
                  </a:ext>
                </a:extLst>
              </p:cNvPr>
              <p:cNvSpPr txBox="1"/>
              <p:nvPr/>
            </p:nvSpPr>
            <p:spPr>
              <a:xfrm>
                <a:off x="4535664" y="4462236"/>
                <a:ext cx="1298753" cy="523220"/>
              </a:xfrm>
              <a:prstGeom prst="rect">
                <a:avLst/>
              </a:prstGeom>
              <a:noFill/>
            </p:spPr>
            <p:txBody>
              <a:bodyPr wrap="none" rtlCol="0">
                <a:spAutoFit/>
              </a:bodyPr>
              <a:lstStyle/>
              <a:p>
                <a:pPr algn="ctr"/>
                <a:r>
                  <a:rPr lang="de-DE" sz="1400"/>
                  <a:t>Konfigurations-</a:t>
                </a:r>
              </a:p>
              <a:p>
                <a:pPr algn="ctr"/>
                <a:r>
                  <a:rPr lang="de-DE" sz="1400" err="1"/>
                  <a:t>daten</a:t>
                </a:r>
                <a:endParaRPr lang="de-DE" sz="1400"/>
              </a:p>
            </p:txBody>
          </p:sp>
          <p:cxnSp>
            <p:nvCxnSpPr>
              <p:cNvPr id="48" name="Straight Arrow Connector 47">
                <a:extLst>
                  <a:ext uri="{FF2B5EF4-FFF2-40B4-BE49-F238E27FC236}">
                    <a16:creationId xmlns:a16="http://schemas.microsoft.com/office/drawing/2014/main" id="{F680C38A-EB9C-486E-A90F-2A169DBD07CB}"/>
                  </a:ext>
                </a:extLst>
              </p:cNvPr>
              <p:cNvCxnSpPr/>
              <p:nvPr/>
            </p:nvCxnSpPr>
            <p:spPr>
              <a:xfrm flipV="1">
                <a:off x="5143025" y="3747803"/>
                <a:ext cx="0" cy="689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F323FC3-EED3-4E6C-8672-EE002F3CBF89}"/>
                  </a:ext>
                </a:extLst>
              </p:cNvPr>
              <p:cNvCxnSpPr>
                <a:cxnSpLocks/>
              </p:cNvCxnSpPr>
              <p:nvPr/>
            </p:nvCxnSpPr>
            <p:spPr>
              <a:xfrm>
                <a:off x="4634949" y="4996721"/>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0" name="Group 49">
            <a:extLst>
              <a:ext uri="{FF2B5EF4-FFF2-40B4-BE49-F238E27FC236}">
                <a16:creationId xmlns:a16="http://schemas.microsoft.com/office/drawing/2014/main" id="{1765E1E9-E0C7-4490-9A6A-FB3B732BDB51}"/>
              </a:ext>
            </a:extLst>
          </p:cNvPr>
          <p:cNvGrpSpPr/>
          <p:nvPr/>
        </p:nvGrpSpPr>
        <p:grpSpPr>
          <a:xfrm>
            <a:off x="4939649" y="3671606"/>
            <a:ext cx="1046206" cy="2061939"/>
            <a:chOff x="4939649" y="3671606"/>
            <a:chExt cx="1046206" cy="2061939"/>
          </a:xfrm>
        </p:grpSpPr>
        <p:cxnSp>
          <p:nvCxnSpPr>
            <p:cNvPr id="51" name="Straight Connector 50">
              <a:extLst>
                <a:ext uri="{FF2B5EF4-FFF2-40B4-BE49-F238E27FC236}">
                  <a16:creationId xmlns:a16="http://schemas.microsoft.com/office/drawing/2014/main" id="{6D2261F2-CA23-4EDC-9654-C004AFFA078E}"/>
                </a:ext>
              </a:extLst>
            </p:cNvPr>
            <p:cNvCxnSpPr>
              <a:cxnSpLocks/>
            </p:cNvCxnSpPr>
            <p:nvPr/>
          </p:nvCxnSpPr>
          <p:spPr>
            <a:xfrm>
              <a:off x="4939649" y="5242769"/>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492B9E-57AA-4035-9287-A798C5E3BA7C}"/>
                </a:ext>
              </a:extLst>
            </p:cNvPr>
            <p:cNvCxnSpPr>
              <a:cxnSpLocks/>
            </p:cNvCxnSpPr>
            <p:nvPr/>
          </p:nvCxnSpPr>
          <p:spPr>
            <a:xfrm>
              <a:off x="4959627" y="5717855"/>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310ABB9-CB1D-4CBB-AD22-74F05D6E5250}"/>
                </a:ext>
              </a:extLst>
            </p:cNvPr>
            <p:cNvSpPr txBox="1"/>
            <p:nvPr/>
          </p:nvSpPr>
          <p:spPr>
            <a:xfrm>
              <a:off x="5182785" y="5210325"/>
              <a:ext cx="607474" cy="523220"/>
            </a:xfrm>
            <a:prstGeom prst="rect">
              <a:avLst/>
            </a:prstGeom>
            <a:noFill/>
          </p:spPr>
          <p:txBody>
            <a:bodyPr wrap="none" rtlCol="0">
              <a:spAutoFit/>
            </a:bodyPr>
            <a:lstStyle/>
            <a:p>
              <a:pPr algn="ctr"/>
              <a:r>
                <a:rPr lang="de-DE" sz="1400"/>
                <a:t>Log-</a:t>
              </a:r>
            </a:p>
            <a:p>
              <a:pPr algn="ctr"/>
              <a:r>
                <a:rPr lang="de-DE" sz="1400" err="1"/>
                <a:t>daten</a:t>
              </a:r>
              <a:endParaRPr lang="de-DE" sz="1400"/>
            </a:p>
          </p:txBody>
        </p:sp>
        <p:grpSp>
          <p:nvGrpSpPr>
            <p:cNvPr id="54" name="Group 53">
              <a:extLst>
                <a:ext uri="{FF2B5EF4-FFF2-40B4-BE49-F238E27FC236}">
                  <a16:creationId xmlns:a16="http://schemas.microsoft.com/office/drawing/2014/main" id="{48E9F6D4-CB04-430B-B36E-3299491C5A08}"/>
                </a:ext>
              </a:extLst>
            </p:cNvPr>
            <p:cNvGrpSpPr/>
            <p:nvPr/>
          </p:nvGrpSpPr>
          <p:grpSpPr>
            <a:xfrm>
              <a:off x="5474329" y="3671606"/>
              <a:ext cx="2033" cy="1564119"/>
              <a:chOff x="5474329" y="3671606"/>
              <a:chExt cx="2033" cy="1564119"/>
            </a:xfrm>
          </p:grpSpPr>
          <p:cxnSp>
            <p:nvCxnSpPr>
              <p:cNvPr id="55" name="Straight Arrow Connector 54">
                <a:extLst>
                  <a:ext uri="{FF2B5EF4-FFF2-40B4-BE49-F238E27FC236}">
                    <a16:creationId xmlns:a16="http://schemas.microsoft.com/office/drawing/2014/main" id="{70206702-018E-4A6A-B55A-456014DC2AAF}"/>
                  </a:ext>
                </a:extLst>
              </p:cNvPr>
              <p:cNvCxnSpPr>
                <a:cxnSpLocks/>
              </p:cNvCxnSpPr>
              <p:nvPr/>
            </p:nvCxnSpPr>
            <p:spPr>
              <a:xfrm flipV="1">
                <a:off x="5474329" y="3671606"/>
                <a:ext cx="0" cy="765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88E39BC-6504-4B71-A8A4-041BEB973C1E}"/>
                  </a:ext>
                </a:extLst>
              </p:cNvPr>
              <p:cNvCxnSpPr>
                <a:cxnSpLocks/>
              </p:cNvCxnSpPr>
              <p:nvPr/>
            </p:nvCxnSpPr>
            <p:spPr>
              <a:xfrm>
                <a:off x="5476362" y="4996272"/>
                <a:ext cx="0" cy="23945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57" name="Group 56">
            <a:extLst>
              <a:ext uri="{FF2B5EF4-FFF2-40B4-BE49-F238E27FC236}">
                <a16:creationId xmlns:a16="http://schemas.microsoft.com/office/drawing/2014/main" id="{BF0678CD-3FDE-4EE0-954F-FD97F9F7B946}"/>
              </a:ext>
            </a:extLst>
          </p:cNvPr>
          <p:cNvGrpSpPr/>
          <p:nvPr/>
        </p:nvGrpSpPr>
        <p:grpSpPr>
          <a:xfrm>
            <a:off x="6056922" y="3761060"/>
            <a:ext cx="1878765" cy="2066784"/>
            <a:chOff x="4155237" y="3747803"/>
            <a:chExt cx="1878765" cy="2066784"/>
          </a:xfrm>
        </p:grpSpPr>
        <p:sp>
          <p:nvSpPr>
            <p:cNvPr id="58" name="Arc 57">
              <a:extLst>
                <a:ext uri="{FF2B5EF4-FFF2-40B4-BE49-F238E27FC236}">
                  <a16:creationId xmlns:a16="http://schemas.microsoft.com/office/drawing/2014/main" id="{321196C1-021A-4F7E-8C70-9E722400D75E}"/>
                </a:ext>
              </a:extLst>
            </p:cNvPr>
            <p:cNvSpPr/>
            <p:nvPr/>
          </p:nvSpPr>
          <p:spPr>
            <a:xfrm rot="18993515">
              <a:off x="4155237" y="4077695"/>
              <a:ext cx="1878765" cy="1736892"/>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nvGrpSpPr>
            <p:cNvPr id="59" name="Group 58">
              <a:extLst>
                <a:ext uri="{FF2B5EF4-FFF2-40B4-BE49-F238E27FC236}">
                  <a16:creationId xmlns:a16="http://schemas.microsoft.com/office/drawing/2014/main" id="{27B1EC21-C549-48EF-A7E3-336E68BAC3CD}"/>
                </a:ext>
              </a:extLst>
            </p:cNvPr>
            <p:cNvGrpSpPr/>
            <p:nvPr/>
          </p:nvGrpSpPr>
          <p:grpSpPr>
            <a:xfrm>
              <a:off x="4535664" y="3747803"/>
              <a:ext cx="1298753" cy="1248918"/>
              <a:chOff x="4535664" y="3747803"/>
              <a:chExt cx="1298753" cy="1248918"/>
            </a:xfrm>
          </p:grpSpPr>
          <p:cxnSp>
            <p:nvCxnSpPr>
              <p:cNvPr id="60" name="Straight Connector 59">
                <a:extLst>
                  <a:ext uri="{FF2B5EF4-FFF2-40B4-BE49-F238E27FC236}">
                    <a16:creationId xmlns:a16="http://schemas.microsoft.com/office/drawing/2014/main" id="{11AAD386-D1CD-4BE9-8EBE-8C5C0A2CE05C}"/>
                  </a:ext>
                </a:extLst>
              </p:cNvPr>
              <p:cNvCxnSpPr>
                <a:cxnSpLocks/>
              </p:cNvCxnSpPr>
              <p:nvPr/>
            </p:nvCxnSpPr>
            <p:spPr>
              <a:xfrm>
                <a:off x="4631634" y="4436816"/>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19A9A7F-0C9D-4437-BD0F-46DC82B8778F}"/>
                  </a:ext>
                </a:extLst>
              </p:cNvPr>
              <p:cNvSpPr txBox="1"/>
              <p:nvPr/>
            </p:nvSpPr>
            <p:spPr>
              <a:xfrm>
                <a:off x="4535664" y="4462236"/>
                <a:ext cx="1298753" cy="523220"/>
              </a:xfrm>
              <a:prstGeom prst="rect">
                <a:avLst/>
              </a:prstGeom>
              <a:noFill/>
            </p:spPr>
            <p:txBody>
              <a:bodyPr wrap="none" rtlCol="0">
                <a:spAutoFit/>
              </a:bodyPr>
              <a:lstStyle/>
              <a:p>
                <a:pPr algn="ctr"/>
                <a:r>
                  <a:rPr lang="de-DE" sz="1400"/>
                  <a:t>Konfigurations-</a:t>
                </a:r>
              </a:p>
              <a:p>
                <a:pPr algn="ctr"/>
                <a:r>
                  <a:rPr lang="de-DE" sz="1400" err="1"/>
                  <a:t>daten</a:t>
                </a:r>
                <a:endParaRPr lang="de-DE" sz="1400"/>
              </a:p>
            </p:txBody>
          </p:sp>
          <p:cxnSp>
            <p:nvCxnSpPr>
              <p:cNvPr id="62" name="Straight Arrow Connector 61">
                <a:extLst>
                  <a:ext uri="{FF2B5EF4-FFF2-40B4-BE49-F238E27FC236}">
                    <a16:creationId xmlns:a16="http://schemas.microsoft.com/office/drawing/2014/main" id="{6F10448C-45D1-40EF-95F7-B61B06AF951A}"/>
                  </a:ext>
                </a:extLst>
              </p:cNvPr>
              <p:cNvCxnSpPr/>
              <p:nvPr/>
            </p:nvCxnSpPr>
            <p:spPr>
              <a:xfrm flipV="1">
                <a:off x="5143025" y="3747803"/>
                <a:ext cx="0" cy="689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AAF3B8-EC31-4AEE-85E4-FB1AA6A5DE6D}"/>
                  </a:ext>
                </a:extLst>
              </p:cNvPr>
              <p:cNvCxnSpPr>
                <a:cxnSpLocks/>
              </p:cNvCxnSpPr>
              <p:nvPr/>
            </p:nvCxnSpPr>
            <p:spPr>
              <a:xfrm>
                <a:off x="4634949" y="4996721"/>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4" name="Group 63">
            <a:extLst>
              <a:ext uri="{FF2B5EF4-FFF2-40B4-BE49-F238E27FC236}">
                <a16:creationId xmlns:a16="http://schemas.microsoft.com/office/drawing/2014/main" id="{4D28AA74-6773-4696-8537-F2C2343B00C1}"/>
              </a:ext>
            </a:extLst>
          </p:cNvPr>
          <p:cNvGrpSpPr/>
          <p:nvPr/>
        </p:nvGrpSpPr>
        <p:grpSpPr>
          <a:xfrm>
            <a:off x="6861213" y="3664982"/>
            <a:ext cx="1046206" cy="2061939"/>
            <a:chOff x="4939649" y="3671606"/>
            <a:chExt cx="1046206" cy="2061939"/>
          </a:xfrm>
        </p:grpSpPr>
        <p:cxnSp>
          <p:nvCxnSpPr>
            <p:cNvPr id="65" name="Straight Connector 64">
              <a:extLst>
                <a:ext uri="{FF2B5EF4-FFF2-40B4-BE49-F238E27FC236}">
                  <a16:creationId xmlns:a16="http://schemas.microsoft.com/office/drawing/2014/main" id="{6357E350-948A-4524-810F-39A0417D9033}"/>
                </a:ext>
              </a:extLst>
            </p:cNvPr>
            <p:cNvCxnSpPr>
              <a:cxnSpLocks/>
            </p:cNvCxnSpPr>
            <p:nvPr/>
          </p:nvCxnSpPr>
          <p:spPr>
            <a:xfrm>
              <a:off x="4939649" y="5242769"/>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8DC134-441F-427A-BB84-1DDC35875194}"/>
                </a:ext>
              </a:extLst>
            </p:cNvPr>
            <p:cNvCxnSpPr>
              <a:cxnSpLocks/>
            </p:cNvCxnSpPr>
            <p:nvPr/>
          </p:nvCxnSpPr>
          <p:spPr>
            <a:xfrm>
              <a:off x="4959627" y="5717855"/>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708F3B9-4FD7-4583-B23B-F3C30185D14E}"/>
                </a:ext>
              </a:extLst>
            </p:cNvPr>
            <p:cNvSpPr txBox="1"/>
            <p:nvPr/>
          </p:nvSpPr>
          <p:spPr>
            <a:xfrm>
              <a:off x="5182785" y="5210325"/>
              <a:ext cx="607474" cy="523220"/>
            </a:xfrm>
            <a:prstGeom prst="rect">
              <a:avLst/>
            </a:prstGeom>
            <a:noFill/>
          </p:spPr>
          <p:txBody>
            <a:bodyPr wrap="none" rtlCol="0">
              <a:spAutoFit/>
            </a:bodyPr>
            <a:lstStyle/>
            <a:p>
              <a:pPr algn="ctr"/>
              <a:r>
                <a:rPr lang="de-DE" sz="1400"/>
                <a:t>Log-</a:t>
              </a:r>
            </a:p>
            <a:p>
              <a:pPr algn="ctr"/>
              <a:r>
                <a:rPr lang="de-DE" sz="1400" err="1"/>
                <a:t>daten</a:t>
              </a:r>
              <a:endParaRPr lang="de-DE" sz="1400"/>
            </a:p>
          </p:txBody>
        </p:sp>
        <p:grpSp>
          <p:nvGrpSpPr>
            <p:cNvPr id="68" name="Group 67">
              <a:extLst>
                <a:ext uri="{FF2B5EF4-FFF2-40B4-BE49-F238E27FC236}">
                  <a16:creationId xmlns:a16="http://schemas.microsoft.com/office/drawing/2014/main" id="{9233BAD8-BEA2-4EA3-846F-AD33BCA7F7A0}"/>
                </a:ext>
              </a:extLst>
            </p:cNvPr>
            <p:cNvGrpSpPr/>
            <p:nvPr/>
          </p:nvGrpSpPr>
          <p:grpSpPr>
            <a:xfrm>
              <a:off x="5474329" y="3671606"/>
              <a:ext cx="2033" cy="1564119"/>
              <a:chOff x="5474329" y="3671606"/>
              <a:chExt cx="2033" cy="1564119"/>
            </a:xfrm>
          </p:grpSpPr>
          <p:cxnSp>
            <p:nvCxnSpPr>
              <p:cNvPr id="69" name="Straight Arrow Connector 68">
                <a:extLst>
                  <a:ext uri="{FF2B5EF4-FFF2-40B4-BE49-F238E27FC236}">
                    <a16:creationId xmlns:a16="http://schemas.microsoft.com/office/drawing/2014/main" id="{2DED44A7-3030-412A-AA2F-15B8DEF08452}"/>
                  </a:ext>
                </a:extLst>
              </p:cNvPr>
              <p:cNvCxnSpPr>
                <a:cxnSpLocks/>
              </p:cNvCxnSpPr>
              <p:nvPr/>
            </p:nvCxnSpPr>
            <p:spPr>
              <a:xfrm flipV="1">
                <a:off x="5474329" y="3671606"/>
                <a:ext cx="0" cy="765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785C08A-1337-4D14-A685-7A6998102957}"/>
                  </a:ext>
                </a:extLst>
              </p:cNvPr>
              <p:cNvCxnSpPr>
                <a:cxnSpLocks/>
              </p:cNvCxnSpPr>
              <p:nvPr/>
            </p:nvCxnSpPr>
            <p:spPr>
              <a:xfrm>
                <a:off x="5476362" y="4996272"/>
                <a:ext cx="0" cy="23945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2F876857-0318-4451-83AC-BBF6B47DCA44}"/>
              </a:ext>
            </a:extLst>
          </p:cNvPr>
          <p:cNvGrpSpPr/>
          <p:nvPr/>
        </p:nvGrpSpPr>
        <p:grpSpPr>
          <a:xfrm>
            <a:off x="7870183" y="3764168"/>
            <a:ext cx="1878765" cy="2066784"/>
            <a:chOff x="4155237" y="3747803"/>
            <a:chExt cx="1878765" cy="2066784"/>
          </a:xfrm>
        </p:grpSpPr>
        <p:sp>
          <p:nvSpPr>
            <p:cNvPr id="72" name="Arc 71">
              <a:extLst>
                <a:ext uri="{FF2B5EF4-FFF2-40B4-BE49-F238E27FC236}">
                  <a16:creationId xmlns:a16="http://schemas.microsoft.com/office/drawing/2014/main" id="{B59E780A-47B1-4AB8-BD11-468D2E256D4A}"/>
                </a:ext>
              </a:extLst>
            </p:cNvPr>
            <p:cNvSpPr/>
            <p:nvPr/>
          </p:nvSpPr>
          <p:spPr>
            <a:xfrm rot="18993515">
              <a:off x="4155237" y="4077695"/>
              <a:ext cx="1878765" cy="1736892"/>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nvGrpSpPr>
            <p:cNvPr id="73" name="Group 72">
              <a:extLst>
                <a:ext uri="{FF2B5EF4-FFF2-40B4-BE49-F238E27FC236}">
                  <a16:creationId xmlns:a16="http://schemas.microsoft.com/office/drawing/2014/main" id="{5977A403-76EC-4BDE-94DF-D462A423180B}"/>
                </a:ext>
              </a:extLst>
            </p:cNvPr>
            <p:cNvGrpSpPr/>
            <p:nvPr/>
          </p:nvGrpSpPr>
          <p:grpSpPr>
            <a:xfrm>
              <a:off x="4535664" y="3747803"/>
              <a:ext cx="1298753" cy="1248918"/>
              <a:chOff x="4535664" y="3747803"/>
              <a:chExt cx="1298753" cy="1248918"/>
            </a:xfrm>
          </p:grpSpPr>
          <p:cxnSp>
            <p:nvCxnSpPr>
              <p:cNvPr id="74" name="Straight Connector 73">
                <a:extLst>
                  <a:ext uri="{FF2B5EF4-FFF2-40B4-BE49-F238E27FC236}">
                    <a16:creationId xmlns:a16="http://schemas.microsoft.com/office/drawing/2014/main" id="{C70A436D-E01A-417F-876E-EB36CFA653CF}"/>
                  </a:ext>
                </a:extLst>
              </p:cNvPr>
              <p:cNvCxnSpPr>
                <a:cxnSpLocks/>
              </p:cNvCxnSpPr>
              <p:nvPr/>
            </p:nvCxnSpPr>
            <p:spPr>
              <a:xfrm>
                <a:off x="4631634" y="4436816"/>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627CD06-8063-43AA-8391-326FB8BCED87}"/>
                  </a:ext>
                </a:extLst>
              </p:cNvPr>
              <p:cNvSpPr txBox="1"/>
              <p:nvPr/>
            </p:nvSpPr>
            <p:spPr>
              <a:xfrm>
                <a:off x="4535664" y="4462236"/>
                <a:ext cx="1298753" cy="523220"/>
              </a:xfrm>
              <a:prstGeom prst="rect">
                <a:avLst/>
              </a:prstGeom>
              <a:noFill/>
            </p:spPr>
            <p:txBody>
              <a:bodyPr wrap="none" rtlCol="0">
                <a:spAutoFit/>
              </a:bodyPr>
              <a:lstStyle/>
              <a:p>
                <a:pPr algn="ctr"/>
                <a:r>
                  <a:rPr lang="de-DE" sz="1400"/>
                  <a:t>Konfigurations-</a:t>
                </a:r>
              </a:p>
              <a:p>
                <a:pPr algn="ctr"/>
                <a:r>
                  <a:rPr lang="de-DE" sz="1400" err="1"/>
                  <a:t>daten</a:t>
                </a:r>
                <a:endParaRPr lang="de-DE" sz="1400"/>
              </a:p>
            </p:txBody>
          </p:sp>
          <p:cxnSp>
            <p:nvCxnSpPr>
              <p:cNvPr id="77" name="Straight Arrow Connector 76">
                <a:extLst>
                  <a:ext uri="{FF2B5EF4-FFF2-40B4-BE49-F238E27FC236}">
                    <a16:creationId xmlns:a16="http://schemas.microsoft.com/office/drawing/2014/main" id="{FEE95E8C-B0B5-422D-A955-6A795FCD1660}"/>
                  </a:ext>
                </a:extLst>
              </p:cNvPr>
              <p:cNvCxnSpPr/>
              <p:nvPr/>
            </p:nvCxnSpPr>
            <p:spPr>
              <a:xfrm flipV="1">
                <a:off x="5143025" y="3747803"/>
                <a:ext cx="0" cy="689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B6F62F3-9ED1-4EC3-9DA9-18A9B1F002C2}"/>
                  </a:ext>
                </a:extLst>
              </p:cNvPr>
              <p:cNvCxnSpPr>
                <a:cxnSpLocks/>
              </p:cNvCxnSpPr>
              <p:nvPr/>
            </p:nvCxnSpPr>
            <p:spPr>
              <a:xfrm>
                <a:off x="4634949" y="4996721"/>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9" name="Group 78">
            <a:extLst>
              <a:ext uri="{FF2B5EF4-FFF2-40B4-BE49-F238E27FC236}">
                <a16:creationId xmlns:a16="http://schemas.microsoft.com/office/drawing/2014/main" id="{5A9C95BF-7F87-4EE8-AB69-11989B9520B6}"/>
              </a:ext>
            </a:extLst>
          </p:cNvPr>
          <p:cNvGrpSpPr/>
          <p:nvPr/>
        </p:nvGrpSpPr>
        <p:grpSpPr>
          <a:xfrm>
            <a:off x="8665131" y="3658759"/>
            <a:ext cx="1046206" cy="2061939"/>
            <a:chOff x="4939649" y="3671606"/>
            <a:chExt cx="1046206" cy="2061939"/>
          </a:xfrm>
        </p:grpSpPr>
        <p:cxnSp>
          <p:nvCxnSpPr>
            <p:cNvPr id="80" name="Straight Connector 79">
              <a:extLst>
                <a:ext uri="{FF2B5EF4-FFF2-40B4-BE49-F238E27FC236}">
                  <a16:creationId xmlns:a16="http://schemas.microsoft.com/office/drawing/2014/main" id="{79D35108-407F-45B9-B673-1E0FB0848449}"/>
                </a:ext>
              </a:extLst>
            </p:cNvPr>
            <p:cNvCxnSpPr>
              <a:cxnSpLocks/>
            </p:cNvCxnSpPr>
            <p:nvPr/>
          </p:nvCxnSpPr>
          <p:spPr>
            <a:xfrm>
              <a:off x="4939649" y="5242769"/>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CDD0007-60FA-4C57-8D63-3F3915549131}"/>
                </a:ext>
              </a:extLst>
            </p:cNvPr>
            <p:cNvCxnSpPr>
              <a:cxnSpLocks/>
            </p:cNvCxnSpPr>
            <p:nvPr/>
          </p:nvCxnSpPr>
          <p:spPr>
            <a:xfrm>
              <a:off x="4959627" y="5717855"/>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F89980E1-A2C6-4A56-BCB3-F6C3B42D149D}"/>
                </a:ext>
              </a:extLst>
            </p:cNvPr>
            <p:cNvSpPr txBox="1"/>
            <p:nvPr/>
          </p:nvSpPr>
          <p:spPr>
            <a:xfrm>
              <a:off x="5182785" y="5210325"/>
              <a:ext cx="607474" cy="523220"/>
            </a:xfrm>
            <a:prstGeom prst="rect">
              <a:avLst/>
            </a:prstGeom>
            <a:noFill/>
          </p:spPr>
          <p:txBody>
            <a:bodyPr wrap="none" rtlCol="0">
              <a:spAutoFit/>
            </a:bodyPr>
            <a:lstStyle/>
            <a:p>
              <a:pPr algn="ctr"/>
              <a:r>
                <a:rPr lang="de-DE" sz="1400"/>
                <a:t>Log-</a:t>
              </a:r>
            </a:p>
            <a:p>
              <a:pPr algn="ctr"/>
              <a:r>
                <a:rPr lang="de-DE" sz="1400" err="1"/>
                <a:t>daten</a:t>
              </a:r>
              <a:endParaRPr lang="de-DE" sz="1400"/>
            </a:p>
          </p:txBody>
        </p:sp>
        <p:grpSp>
          <p:nvGrpSpPr>
            <p:cNvPr id="83" name="Group 82">
              <a:extLst>
                <a:ext uri="{FF2B5EF4-FFF2-40B4-BE49-F238E27FC236}">
                  <a16:creationId xmlns:a16="http://schemas.microsoft.com/office/drawing/2014/main" id="{B5A855C5-7F71-4364-AB76-C0663A2A1B38}"/>
                </a:ext>
              </a:extLst>
            </p:cNvPr>
            <p:cNvGrpSpPr/>
            <p:nvPr/>
          </p:nvGrpSpPr>
          <p:grpSpPr>
            <a:xfrm>
              <a:off x="5474329" y="3671606"/>
              <a:ext cx="2033" cy="1564119"/>
              <a:chOff x="5474329" y="3671606"/>
              <a:chExt cx="2033" cy="1564119"/>
            </a:xfrm>
          </p:grpSpPr>
          <p:cxnSp>
            <p:nvCxnSpPr>
              <p:cNvPr id="84" name="Straight Arrow Connector 83">
                <a:extLst>
                  <a:ext uri="{FF2B5EF4-FFF2-40B4-BE49-F238E27FC236}">
                    <a16:creationId xmlns:a16="http://schemas.microsoft.com/office/drawing/2014/main" id="{8DFB07A9-095E-4AB3-8A87-0D8B7AFD2728}"/>
                  </a:ext>
                </a:extLst>
              </p:cNvPr>
              <p:cNvCxnSpPr>
                <a:cxnSpLocks/>
              </p:cNvCxnSpPr>
              <p:nvPr/>
            </p:nvCxnSpPr>
            <p:spPr>
              <a:xfrm flipV="1">
                <a:off x="5474329" y="3671606"/>
                <a:ext cx="0" cy="765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7450B6C-17B7-4E8C-900F-E64920AEE370}"/>
                  </a:ext>
                </a:extLst>
              </p:cNvPr>
              <p:cNvCxnSpPr>
                <a:cxnSpLocks/>
              </p:cNvCxnSpPr>
              <p:nvPr/>
            </p:nvCxnSpPr>
            <p:spPr>
              <a:xfrm>
                <a:off x="5476362" y="4996272"/>
                <a:ext cx="0" cy="23945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86" name="Group 85">
            <a:extLst>
              <a:ext uri="{FF2B5EF4-FFF2-40B4-BE49-F238E27FC236}">
                <a16:creationId xmlns:a16="http://schemas.microsoft.com/office/drawing/2014/main" id="{CC9ACBE4-6235-4825-965B-3A80446B4FF0}"/>
              </a:ext>
            </a:extLst>
          </p:cNvPr>
          <p:cNvGrpSpPr/>
          <p:nvPr/>
        </p:nvGrpSpPr>
        <p:grpSpPr>
          <a:xfrm>
            <a:off x="9859924" y="5386662"/>
            <a:ext cx="1936813" cy="377915"/>
            <a:chOff x="328321" y="4770440"/>
            <a:chExt cx="1936813" cy="377915"/>
          </a:xfrm>
        </p:grpSpPr>
        <p:sp>
          <p:nvSpPr>
            <p:cNvPr id="87" name="Rectangle 86">
              <a:extLst>
                <a:ext uri="{FF2B5EF4-FFF2-40B4-BE49-F238E27FC236}">
                  <a16:creationId xmlns:a16="http://schemas.microsoft.com/office/drawing/2014/main" id="{AB8A88E8-12BB-40E1-A696-EBA70816A459}"/>
                </a:ext>
              </a:extLst>
            </p:cNvPr>
            <p:cNvSpPr/>
            <p:nvPr/>
          </p:nvSpPr>
          <p:spPr>
            <a:xfrm>
              <a:off x="328321" y="4770440"/>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A8</a:t>
              </a:r>
            </a:p>
          </p:txBody>
        </p:sp>
        <p:sp>
          <p:nvSpPr>
            <p:cNvPr id="88" name="TextBox 87">
              <a:extLst>
                <a:ext uri="{FF2B5EF4-FFF2-40B4-BE49-F238E27FC236}">
                  <a16:creationId xmlns:a16="http://schemas.microsoft.com/office/drawing/2014/main" id="{83C307C0-7D36-419B-A6D0-10715E43AD6F}"/>
                </a:ext>
              </a:extLst>
            </p:cNvPr>
            <p:cNvSpPr txBox="1"/>
            <p:nvPr/>
          </p:nvSpPr>
          <p:spPr>
            <a:xfrm>
              <a:off x="742345" y="4797056"/>
              <a:ext cx="1522789" cy="307777"/>
            </a:xfrm>
            <a:prstGeom prst="rect">
              <a:avLst/>
            </a:prstGeom>
            <a:noFill/>
          </p:spPr>
          <p:txBody>
            <a:bodyPr wrap="none" rtlCol="0">
              <a:spAutoFit/>
            </a:bodyPr>
            <a:lstStyle/>
            <a:p>
              <a:r>
                <a:rPr lang="de-DE" sz="1400"/>
                <a:t>Gesundheitsdaten</a:t>
              </a:r>
            </a:p>
          </p:txBody>
        </p:sp>
      </p:grpSp>
      <p:grpSp>
        <p:nvGrpSpPr>
          <p:cNvPr id="89" name="Group 88">
            <a:extLst>
              <a:ext uri="{FF2B5EF4-FFF2-40B4-BE49-F238E27FC236}">
                <a16:creationId xmlns:a16="http://schemas.microsoft.com/office/drawing/2014/main" id="{C5E6DAE1-7A65-4026-91A1-BFEB1384A1F9}"/>
              </a:ext>
            </a:extLst>
          </p:cNvPr>
          <p:cNvGrpSpPr/>
          <p:nvPr/>
        </p:nvGrpSpPr>
        <p:grpSpPr>
          <a:xfrm>
            <a:off x="9863239" y="5804214"/>
            <a:ext cx="2172519" cy="523220"/>
            <a:chOff x="331636" y="5187992"/>
            <a:chExt cx="2172519" cy="523220"/>
          </a:xfrm>
        </p:grpSpPr>
        <p:sp>
          <p:nvSpPr>
            <p:cNvPr id="90" name="Rectangle 89">
              <a:extLst>
                <a:ext uri="{FF2B5EF4-FFF2-40B4-BE49-F238E27FC236}">
                  <a16:creationId xmlns:a16="http://schemas.microsoft.com/office/drawing/2014/main" id="{44833697-C539-4CE5-8166-D3568AC5DC40}"/>
                </a:ext>
              </a:extLst>
            </p:cNvPr>
            <p:cNvSpPr/>
            <p:nvPr/>
          </p:nvSpPr>
          <p:spPr>
            <a:xfrm>
              <a:off x="331636" y="5260766"/>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A9</a:t>
              </a:r>
            </a:p>
          </p:txBody>
        </p:sp>
        <p:sp>
          <p:nvSpPr>
            <p:cNvPr id="91" name="TextBox 90">
              <a:extLst>
                <a:ext uri="{FF2B5EF4-FFF2-40B4-BE49-F238E27FC236}">
                  <a16:creationId xmlns:a16="http://schemas.microsoft.com/office/drawing/2014/main" id="{09253766-E21F-465C-B00C-245DEF9BEA39}"/>
                </a:ext>
              </a:extLst>
            </p:cNvPr>
            <p:cNvSpPr txBox="1"/>
            <p:nvPr/>
          </p:nvSpPr>
          <p:spPr>
            <a:xfrm>
              <a:off x="745660" y="5187992"/>
              <a:ext cx="1758495" cy="523220"/>
            </a:xfrm>
            <a:prstGeom prst="rect">
              <a:avLst/>
            </a:prstGeom>
            <a:noFill/>
          </p:spPr>
          <p:txBody>
            <a:bodyPr wrap="none" rtlCol="0">
              <a:spAutoFit/>
            </a:bodyPr>
            <a:lstStyle/>
            <a:p>
              <a:r>
                <a:rPr lang="de-DE" sz="1400"/>
                <a:t>Persönliche Daten</a:t>
              </a:r>
              <a:br>
                <a:rPr lang="de-DE" sz="1400"/>
              </a:br>
              <a:r>
                <a:rPr lang="de-DE" sz="1400"/>
                <a:t>(Name, Adresse usw.)</a:t>
              </a:r>
            </a:p>
          </p:txBody>
        </p:sp>
      </p:grpSp>
      <p:sp>
        <p:nvSpPr>
          <p:cNvPr id="92" name="Rectangle 91">
            <a:extLst>
              <a:ext uri="{FF2B5EF4-FFF2-40B4-BE49-F238E27FC236}">
                <a16:creationId xmlns:a16="http://schemas.microsoft.com/office/drawing/2014/main" id="{71704007-C7DE-4404-9D4C-ED91F25DEBED}"/>
              </a:ext>
            </a:extLst>
          </p:cNvPr>
          <p:cNvSpPr/>
          <p:nvPr/>
        </p:nvSpPr>
        <p:spPr>
          <a:xfrm>
            <a:off x="10221043" y="2298910"/>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A8</a:t>
            </a:r>
          </a:p>
        </p:txBody>
      </p:sp>
      <p:sp>
        <p:nvSpPr>
          <p:cNvPr id="93" name="Rectangle 92">
            <a:extLst>
              <a:ext uri="{FF2B5EF4-FFF2-40B4-BE49-F238E27FC236}">
                <a16:creationId xmlns:a16="http://schemas.microsoft.com/office/drawing/2014/main" id="{8CBCADBE-C75C-4C7C-B89E-92518158B83F}"/>
              </a:ext>
            </a:extLst>
          </p:cNvPr>
          <p:cNvSpPr/>
          <p:nvPr/>
        </p:nvSpPr>
        <p:spPr>
          <a:xfrm>
            <a:off x="10631861" y="2292286"/>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A9</a:t>
            </a:r>
          </a:p>
        </p:txBody>
      </p:sp>
      <p:sp>
        <p:nvSpPr>
          <p:cNvPr id="94" name="Rectangle 93">
            <a:extLst>
              <a:ext uri="{FF2B5EF4-FFF2-40B4-BE49-F238E27FC236}">
                <a16:creationId xmlns:a16="http://schemas.microsoft.com/office/drawing/2014/main" id="{CFE49406-4284-4426-90A7-7223C04FDEAD}"/>
              </a:ext>
            </a:extLst>
          </p:cNvPr>
          <p:cNvSpPr/>
          <p:nvPr/>
        </p:nvSpPr>
        <p:spPr>
          <a:xfrm>
            <a:off x="2400581" y="3423286"/>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A8</a:t>
            </a:r>
          </a:p>
        </p:txBody>
      </p:sp>
      <p:sp>
        <p:nvSpPr>
          <p:cNvPr id="95" name="Rectangle 94">
            <a:extLst>
              <a:ext uri="{FF2B5EF4-FFF2-40B4-BE49-F238E27FC236}">
                <a16:creationId xmlns:a16="http://schemas.microsoft.com/office/drawing/2014/main" id="{968043BF-877C-4DC5-8F89-B8D43645EA5A}"/>
              </a:ext>
            </a:extLst>
          </p:cNvPr>
          <p:cNvSpPr/>
          <p:nvPr/>
        </p:nvSpPr>
        <p:spPr>
          <a:xfrm>
            <a:off x="2811399" y="341666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A9</a:t>
            </a:r>
          </a:p>
        </p:txBody>
      </p:sp>
      <p:sp>
        <p:nvSpPr>
          <p:cNvPr id="96" name="Rectangle 95">
            <a:extLst>
              <a:ext uri="{FF2B5EF4-FFF2-40B4-BE49-F238E27FC236}">
                <a16:creationId xmlns:a16="http://schemas.microsoft.com/office/drawing/2014/main" id="{341FF383-59E5-4ACE-9291-34A3D5345039}"/>
              </a:ext>
            </a:extLst>
          </p:cNvPr>
          <p:cNvSpPr/>
          <p:nvPr/>
        </p:nvSpPr>
        <p:spPr>
          <a:xfrm>
            <a:off x="5933979" y="2534134"/>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A8</a:t>
            </a:r>
          </a:p>
        </p:txBody>
      </p:sp>
      <p:sp>
        <p:nvSpPr>
          <p:cNvPr id="97" name="Rectangle 96">
            <a:extLst>
              <a:ext uri="{FF2B5EF4-FFF2-40B4-BE49-F238E27FC236}">
                <a16:creationId xmlns:a16="http://schemas.microsoft.com/office/drawing/2014/main" id="{DCC838DC-AF0A-419E-BF1E-06DA55601E48}"/>
              </a:ext>
            </a:extLst>
          </p:cNvPr>
          <p:cNvSpPr/>
          <p:nvPr/>
        </p:nvSpPr>
        <p:spPr>
          <a:xfrm>
            <a:off x="5937297" y="209019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A9</a:t>
            </a:r>
          </a:p>
        </p:txBody>
      </p:sp>
      <p:sp>
        <p:nvSpPr>
          <p:cNvPr id="98" name="Rectangle 97">
            <a:extLst>
              <a:ext uri="{FF2B5EF4-FFF2-40B4-BE49-F238E27FC236}">
                <a16:creationId xmlns:a16="http://schemas.microsoft.com/office/drawing/2014/main" id="{91583739-F6B3-4BCA-96CC-736C9B5E57F1}"/>
              </a:ext>
            </a:extLst>
          </p:cNvPr>
          <p:cNvSpPr/>
          <p:nvPr/>
        </p:nvSpPr>
        <p:spPr>
          <a:xfrm>
            <a:off x="7789287" y="2083568"/>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A9</a:t>
            </a:r>
          </a:p>
        </p:txBody>
      </p:sp>
      <p:sp>
        <p:nvSpPr>
          <p:cNvPr id="99" name="Rectangle 98">
            <a:extLst>
              <a:ext uri="{FF2B5EF4-FFF2-40B4-BE49-F238E27FC236}">
                <a16:creationId xmlns:a16="http://schemas.microsoft.com/office/drawing/2014/main" id="{6BF0E492-63E5-4DB7-9144-F2E74DA153BE}"/>
              </a:ext>
            </a:extLst>
          </p:cNvPr>
          <p:cNvSpPr/>
          <p:nvPr/>
        </p:nvSpPr>
        <p:spPr>
          <a:xfrm>
            <a:off x="7784550" y="2527911"/>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A8</a:t>
            </a:r>
          </a:p>
        </p:txBody>
      </p:sp>
      <p:grpSp>
        <p:nvGrpSpPr>
          <p:cNvPr id="100" name="Group 99">
            <a:extLst>
              <a:ext uri="{FF2B5EF4-FFF2-40B4-BE49-F238E27FC236}">
                <a16:creationId xmlns:a16="http://schemas.microsoft.com/office/drawing/2014/main" id="{375C601D-C96E-429F-AEBD-3D27C6518F7C}"/>
              </a:ext>
            </a:extLst>
          </p:cNvPr>
          <p:cNvGrpSpPr/>
          <p:nvPr/>
        </p:nvGrpSpPr>
        <p:grpSpPr>
          <a:xfrm>
            <a:off x="9863237" y="6291233"/>
            <a:ext cx="1678729" cy="523220"/>
            <a:chOff x="331634" y="5684953"/>
            <a:chExt cx="1678729" cy="523220"/>
          </a:xfrm>
        </p:grpSpPr>
        <p:sp>
          <p:nvSpPr>
            <p:cNvPr id="101" name="Rectangle 100">
              <a:extLst>
                <a:ext uri="{FF2B5EF4-FFF2-40B4-BE49-F238E27FC236}">
                  <a16:creationId xmlns:a16="http://schemas.microsoft.com/office/drawing/2014/main" id="{936C1808-FAF6-4A57-9F28-5FAED638B8C3}"/>
                </a:ext>
              </a:extLst>
            </p:cNvPr>
            <p:cNvSpPr/>
            <p:nvPr/>
          </p:nvSpPr>
          <p:spPr>
            <a:xfrm>
              <a:off x="331634" y="5747788"/>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A10</a:t>
              </a:r>
            </a:p>
          </p:txBody>
        </p:sp>
        <p:sp>
          <p:nvSpPr>
            <p:cNvPr id="102" name="TextBox 101">
              <a:extLst>
                <a:ext uri="{FF2B5EF4-FFF2-40B4-BE49-F238E27FC236}">
                  <a16:creationId xmlns:a16="http://schemas.microsoft.com/office/drawing/2014/main" id="{2D06EAAC-234F-4793-994E-395682887723}"/>
                </a:ext>
              </a:extLst>
            </p:cNvPr>
            <p:cNvSpPr txBox="1"/>
            <p:nvPr/>
          </p:nvSpPr>
          <p:spPr>
            <a:xfrm>
              <a:off x="745658" y="5684953"/>
              <a:ext cx="1264705" cy="523220"/>
            </a:xfrm>
            <a:prstGeom prst="rect">
              <a:avLst/>
            </a:prstGeom>
            <a:noFill/>
          </p:spPr>
          <p:txBody>
            <a:bodyPr wrap="none" rtlCol="0">
              <a:spAutoFit/>
            </a:bodyPr>
            <a:lstStyle/>
            <a:p>
              <a:r>
                <a:rPr lang="de-DE" sz="1400"/>
                <a:t>Anmeldedaten</a:t>
              </a:r>
              <a:br>
                <a:rPr lang="de-DE" sz="1400"/>
              </a:br>
              <a:r>
                <a:rPr lang="de-DE" sz="1400"/>
                <a:t>(Patient/Arzt)</a:t>
              </a:r>
            </a:p>
          </p:txBody>
        </p:sp>
      </p:grpSp>
      <p:sp>
        <p:nvSpPr>
          <p:cNvPr id="103" name="Rectangle 102">
            <a:extLst>
              <a:ext uri="{FF2B5EF4-FFF2-40B4-BE49-F238E27FC236}">
                <a16:creationId xmlns:a16="http://schemas.microsoft.com/office/drawing/2014/main" id="{305F4868-0B9D-4C16-9905-0AA2AEC873C8}"/>
              </a:ext>
            </a:extLst>
          </p:cNvPr>
          <p:cNvSpPr/>
          <p:nvPr/>
        </p:nvSpPr>
        <p:spPr>
          <a:xfrm>
            <a:off x="11049301" y="229228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A10</a:t>
            </a:r>
          </a:p>
        </p:txBody>
      </p:sp>
      <p:sp>
        <p:nvSpPr>
          <p:cNvPr id="104" name="Rectangle 103">
            <a:extLst>
              <a:ext uri="{FF2B5EF4-FFF2-40B4-BE49-F238E27FC236}">
                <a16:creationId xmlns:a16="http://schemas.microsoft.com/office/drawing/2014/main" id="{86E34201-2815-4ED7-BA89-00D8856A8D40}"/>
              </a:ext>
            </a:extLst>
          </p:cNvPr>
          <p:cNvSpPr/>
          <p:nvPr/>
        </p:nvSpPr>
        <p:spPr>
          <a:xfrm>
            <a:off x="3228839" y="3416658"/>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A10</a:t>
            </a:r>
          </a:p>
        </p:txBody>
      </p:sp>
      <p:sp>
        <p:nvSpPr>
          <p:cNvPr id="105" name="Rectangle 104">
            <a:extLst>
              <a:ext uri="{FF2B5EF4-FFF2-40B4-BE49-F238E27FC236}">
                <a16:creationId xmlns:a16="http://schemas.microsoft.com/office/drawing/2014/main" id="{73BC6599-A2C1-4100-96A0-BE12A664EC82}"/>
              </a:ext>
            </a:extLst>
          </p:cNvPr>
          <p:cNvSpPr/>
          <p:nvPr/>
        </p:nvSpPr>
        <p:spPr>
          <a:xfrm>
            <a:off x="5927354" y="321331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A10</a:t>
            </a:r>
          </a:p>
        </p:txBody>
      </p:sp>
      <p:sp>
        <p:nvSpPr>
          <p:cNvPr id="106" name="Rectangle 105">
            <a:extLst>
              <a:ext uri="{FF2B5EF4-FFF2-40B4-BE49-F238E27FC236}">
                <a16:creationId xmlns:a16="http://schemas.microsoft.com/office/drawing/2014/main" id="{C85925F6-D86E-42D9-9534-C272FEC1D3AE}"/>
              </a:ext>
            </a:extLst>
          </p:cNvPr>
          <p:cNvSpPr/>
          <p:nvPr/>
        </p:nvSpPr>
        <p:spPr>
          <a:xfrm>
            <a:off x="7779344" y="3206688"/>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A10</a:t>
            </a:r>
          </a:p>
        </p:txBody>
      </p:sp>
      <p:grpSp>
        <p:nvGrpSpPr>
          <p:cNvPr id="107" name="Group 106">
            <a:extLst>
              <a:ext uri="{FF2B5EF4-FFF2-40B4-BE49-F238E27FC236}">
                <a16:creationId xmlns:a16="http://schemas.microsoft.com/office/drawing/2014/main" id="{4C11B1BA-2A46-4A2B-BD75-C762D389A8C8}"/>
              </a:ext>
            </a:extLst>
          </p:cNvPr>
          <p:cNvGrpSpPr/>
          <p:nvPr/>
        </p:nvGrpSpPr>
        <p:grpSpPr>
          <a:xfrm>
            <a:off x="3218037" y="5824094"/>
            <a:ext cx="2081083" cy="523220"/>
            <a:chOff x="341575" y="6171970"/>
            <a:chExt cx="2081083" cy="523220"/>
          </a:xfrm>
        </p:grpSpPr>
        <p:sp>
          <p:nvSpPr>
            <p:cNvPr id="108" name="Rectangle 107">
              <a:extLst>
                <a:ext uri="{FF2B5EF4-FFF2-40B4-BE49-F238E27FC236}">
                  <a16:creationId xmlns:a16="http://schemas.microsoft.com/office/drawing/2014/main" id="{182051C4-9559-4A78-BBB3-AB58239FEC69}"/>
                </a:ext>
              </a:extLst>
            </p:cNvPr>
            <p:cNvSpPr/>
            <p:nvPr/>
          </p:nvSpPr>
          <p:spPr>
            <a:xfrm>
              <a:off x="341575" y="623480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A4</a:t>
              </a:r>
            </a:p>
          </p:txBody>
        </p:sp>
        <p:sp>
          <p:nvSpPr>
            <p:cNvPr id="109" name="TextBox 108">
              <a:extLst>
                <a:ext uri="{FF2B5EF4-FFF2-40B4-BE49-F238E27FC236}">
                  <a16:creationId xmlns:a16="http://schemas.microsoft.com/office/drawing/2014/main" id="{3A1B13CC-E6E9-4E3D-B3D9-92952ABD9DAB}"/>
                </a:ext>
              </a:extLst>
            </p:cNvPr>
            <p:cNvSpPr txBox="1"/>
            <p:nvPr/>
          </p:nvSpPr>
          <p:spPr>
            <a:xfrm>
              <a:off x="755599" y="6171970"/>
              <a:ext cx="1667059" cy="523220"/>
            </a:xfrm>
            <a:prstGeom prst="rect">
              <a:avLst/>
            </a:prstGeom>
            <a:noFill/>
          </p:spPr>
          <p:txBody>
            <a:bodyPr wrap="none" rtlCol="0">
              <a:spAutoFit/>
            </a:bodyPr>
            <a:lstStyle/>
            <a:p>
              <a:r>
                <a:rPr lang="de-DE" sz="1400"/>
                <a:t>Konfigurationsdaten</a:t>
              </a:r>
              <a:br>
                <a:rPr lang="de-DE" sz="1400"/>
              </a:br>
              <a:r>
                <a:rPr lang="de-DE" sz="1400"/>
                <a:t>(Webserver)</a:t>
              </a:r>
            </a:p>
          </p:txBody>
        </p:sp>
      </p:grpSp>
      <p:grpSp>
        <p:nvGrpSpPr>
          <p:cNvPr id="110" name="Group 109">
            <a:extLst>
              <a:ext uri="{FF2B5EF4-FFF2-40B4-BE49-F238E27FC236}">
                <a16:creationId xmlns:a16="http://schemas.microsoft.com/office/drawing/2014/main" id="{AEF42A07-9934-4360-A268-DEE5566B3C83}"/>
              </a:ext>
            </a:extLst>
          </p:cNvPr>
          <p:cNvGrpSpPr/>
          <p:nvPr/>
        </p:nvGrpSpPr>
        <p:grpSpPr>
          <a:xfrm>
            <a:off x="3211413" y="6294550"/>
            <a:ext cx="1501629" cy="523220"/>
            <a:chOff x="341575" y="6171970"/>
            <a:chExt cx="1501629" cy="523220"/>
          </a:xfrm>
        </p:grpSpPr>
        <p:sp>
          <p:nvSpPr>
            <p:cNvPr id="111" name="Rectangle 110">
              <a:extLst>
                <a:ext uri="{FF2B5EF4-FFF2-40B4-BE49-F238E27FC236}">
                  <a16:creationId xmlns:a16="http://schemas.microsoft.com/office/drawing/2014/main" id="{DE481A6B-BDD9-4B21-91FC-BF8FED22441B}"/>
                </a:ext>
              </a:extLst>
            </p:cNvPr>
            <p:cNvSpPr/>
            <p:nvPr/>
          </p:nvSpPr>
          <p:spPr>
            <a:xfrm>
              <a:off x="341575" y="623480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A5</a:t>
              </a:r>
            </a:p>
          </p:txBody>
        </p:sp>
        <p:sp>
          <p:nvSpPr>
            <p:cNvPr id="112" name="TextBox 111">
              <a:extLst>
                <a:ext uri="{FF2B5EF4-FFF2-40B4-BE49-F238E27FC236}">
                  <a16:creationId xmlns:a16="http://schemas.microsoft.com/office/drawing/2014/main" id="{E6316BBB-15C8-4A34-BD12-C669E4F0D689}"/>
                </a:ext>
              </a:extLst>
            </p:cNvPr>
            <p:cNvSpPr txBox="1"/>
            <p:nvPr/>
          </p:nvSpPr>
          <p:spPr>
            <a:xfrm>
              <a:off x="755599" y="6171970"/>
              <a:ext cx="1087605" cy="523220"/>
            </a:xfrm>
            <a:prstGeom prst="rect">
              <a:avLst/>
            </a:prstGeom>
            <a:noFill/>
          </p:spPr>
          <p:txBody>
            <a:bodyPr wrap="none" rtlCol="0">
              <a:spAutoFit/>
            </a:bodyPr>
            <a:lstStyle/>
            <a:p>
              <a:r>
                <a:rPr lang="de-DE" sz="1400" err="1"/>
                <a:t>Logdaten</a:t>
              </a:r>
              <a:br>
                <a:rPr lang="de-DE" sz="1400"/>
              </a:br>
              <a:r>
                <a:rPr lang="de-DE" sz="1400"/>
                <a:t>(Webserver)</a:t>
              </a:r>
            </a:p>
          </p:txBody>
        </p:sp>
      </p:grpSp>
      <p:grpSp>
        <p:nvGrpSpPr>
          <p:cNvPr id="113" name="Group 112">
            <a:extLst>
              <a:ext uri="{FF2B5EF4-FFF2-40B4-BE49-F238E27FC236}">
                <a16:creationId xmlns:a16="http://schemas.microsoft.com/office/drawing/2014/main" id="{B9BC3215-EC24-46FA-8B68-987ADEA8B7C8}"/>
              </a:ext>
            </a:extLst>
          </p:cNvPr>
          <p:cNvGrpSpPr/>
          <p:nvPr/>
        </p:nvGrpSpPr>
        <p:grpSpPr>
          <a:xfrm>
            <a:off x="5566984" y="5817470"/>
            <a:ext cx="2081083" cy="523220"/>
            <a:chOff x="341575" y="6171970"/>
            <a:chExt cx="2081083" cy="523220"/>
          </a:xfrm>
        </p:grpSpPr>
        <p:sp>
          <p:nvSpPr>
            <p:cNvPr id="114" name="Rectangle 113">
              <a:extLst>
                <a:ext uri="{FF2B5EF4-FFF2-40B4-BE49-F238E27FC236}">
                  <a16:creationId xmlns:a16="http://schemas.microsoft.com/office/drawing/2014/main" id="{DF6813D0-49CD-4151-ADA5-EC5B4B9136BD}"/>
                </a:ext>
              </a:extLst>
            </p:cNvPr>
            <p:cNvSpPr/>
            <p:nvPr/>
          </p:nvSpPr>
          <p:spPr>
            <a:xfrm>
              <a:off x="341575" y="623480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A6</a:t>
              </a:r>
            </a:p>
          </p:txBody>
        </p:sp>
        <p:sp>
          <p:nvSpPr>
            <p:cNvPr id="115" name="TextBox 114">
              <a:extLst>
                <a:ext uri="{FF2B5EF4-FFF2-40B4-BE49-F238E27FC236}">
                  <a16:creationId xmlns:a16="http://schemas.microsoft.com/office/drawing/2014/main" id="{DC6AF5F9-54C1-43A4-AA3F-ACE98873288B}"/>
                </a:ext>
              </a:extLst>
            </p:cNvPr>
            <p:cNvSpPr txBox="1"/>
            <p:nvPr/>
          </p:nvSpPr>
          <p:spPr>
            <a:xfrm>
              <a:off x="755599" y="6171970"/>
              <a:ext cx="1667059" cy="523220"/>
            </a:xfrm>
            <a:prstGeom prst="rect">
              <a:avLst/>
            </a:prstGeom>
            <a:noFill/>
          </p:spPr>
          <p:txBody>
            <a:bodyPr wrap="none" rtlCol="0">
              <a:spAutoFit/>
            </a:bodyPr>
            <a:lstStyle/>
            <a:p>
              <a:r>
                <a:rPr lang="de-DE" sz="1400"/>
                <a:t>Konfigurationsdaten</a:t>
              </a:r>
              <a:br>
                <a:rPr lang="de-DE" sz="1400"/>
              </a:br>
              <a:r>
                <a:rPr lang="de-DE" sz="1400"/>
                <a:t>(Webanwendung)</a:t>
              </a:r>
            </a:p>
          </p:txBody>
        </p:sp>
      </p:grpSp>
      <p:grpSp>
        <p:nvGrpSpPr>
          <p:cNvPr id="116" name="Group 115">
            <a:extLst>
              <a:ext uri="{FF2B5EF4-FFF2-40B4-BE49-F238E27FC236}">
                <a16:creationId xmlns:a16="http://schemas.microsoft.com/office/drawing/2014/main" id="{CA6DD981-D8C8-436D-BE5A-8AC286156423}"/>
              </a:ext>
            </a:extLst>
          </p:cNvPr>
          <p:cNvGrpSpPr/>
          <p:nvPr/>
        </p:nvGrpSpPr>
        <p:grpSpPr>
          <a:xfrm>
            <a:off x="5560360" y="6287926"/>
            <a:ext cx="1905330" cy="523220"/>
            <a:chOff x="341575" y="6171970"/>
            <a:chExt cx="1905330" cy="523220"/>
          </a:xfrm>
        </p:grpSpPr>
        <p:sp>
          <p:nvSpPr>
            <p:cNvPr id="117" name="Rectangle 116">
              <a:extLst>
                <a:ext uri="{FF2B5EF4-FFF2-40B4-BE49-F238E27FC236}">
                  <a16:creationId xmlns:a16="http://schemas.microsoft.com/office/drawing/2014/main" id="{9D097779-3F15-40AA-A549-50358F99D15A}"/>
                </a:ext>
              </a:extLst>
            </p:cNvPr>
            <p:cNvSpPr/>
            <p:nvPr/>
          </p:nvSpPr>
          <p:spPr>
            <a:xfrm>
              <a:off x="341575" y="623480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A7</a:t>
              </a:r>
            </a:p>
          </p:txBody>
        </p:sp>
        <p:sp>
          <p:nvSpPr>
            <p:cNvPr id="118" name="TextBox 117">
              <a:extLst>
                <a:ext uri="{FF2B5EF4-FFF2-40B4-BE49-F238E27FC236}">
                  <a16:creationId xmlns:a16="http://schemas.microsoft.com/office/drawing/2014/main" id="{184A0E39-6284-44F8-9467-6ABC71372A5B}"/>
                </a:ext>
              </a:extLst>
            </p:cNvPr>
            <p:cNvSpPr txBox="1"/>
            <p:nvPr/>
          </p:nvSpPr>
          <p:spPr>
            <a:xfrm>
              <a:off x="755599" y="6171970"/>
              <a:ext cx="1491306" cy="523220"/>
            </a:xfrm>
            <a:prstGeom prst="rect">
              <a:avLst/>
            </a:prstGeom>
            <a:noFill/>
          </p:spPr>
          <p:txBody>
            <a:bodyPr wrap="none" rtlCol="0">
              <a:spAutoFit/>
            </a:bodyPr>
            <a:lstStyle/>
            <a:p>
              <a:r>
                <a:rPr lang="de-DE" sz="1400" err="1"/>
                <a:t>Logdaten</a:t>
              </a:r>
              <a:br>
                <a:rPr lang="de-DE" sz="1400"/>
              </a:br>
              <a:r>
                <a:rPr lang="de-DE" sz="1400"/>
                <a:t>(Webanwendung)</a:t>
              </a:r>
            </a:p>
          </p:txBody>
        </p:sp>
      </p:grpSp>
      <p:grpSp>
        <p:nvGrpSpPr>
          <p:cNvPr id="119" name="Group 118">
            <a:extLst>
              <a:ext uri="{FF2B5EF4-FFF2-40B4-BE49-F238E27FC236}">
                <a16:creationId xmlns:a16="http://schemas.microsoft.com/office/drawing/2014/main" id="{22654E1D-F218-415F-9DA8-5E89F49F4316}"/>
              </a:ext>
            </a:extLst>
          </p:cNvPr>
          <p:cNvGrpSpPr/>
          <p:nvPr/>
        </p:nvGrpSpPr>
        <p:grpSpPr>
          <a:xfrm>
            <a:off x="7735609" y="5811247"/>
            <a:ext cx="2081083" cy="523220"/>
            <a:chOff x="341575" y="6171970"/>
            <a:chExt cx="2081083" cy="523220"/>
          </a:xfrm>
        </p:grpSpPr>
        <p:sp>
          <p:nvSpPr>
            <p:cNvPr id="120" name="Rectangle 119">
              <a:extLst>
                <a:ext uri="{FF2B5EF4-FFF2-40B4-BE49-F238E27FC236}">
                  <a16:creationId xmlns:a16="http://schemas.microsoft.com/office/drawing/2014/main" id="{A7B9EC8E-D392-4500-8918-C22ECF73492E}"/>
                </a:ext>
              </a:extLst>
            </p:cNvPr>
            <p:cNvSpPr/>
            <p:nvPr/>
          </p:nvSpPr>
          <p:spPr>
            <a:xfrm>
              <a:off x="341575" y="623480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a:solidFill>
                    <a:schemeClr val="tx1"/>
                  </a:solidFill>
                </a:rPr>
                <a:t>A11</a:t>
              </a:r>
            </a:p>
          </p:txBody>
        </p:sp>
        <p:sp>
          <p:nvSpPr>
            <p:cNvPr id="121" name="TextBox 120">
              <a:extLst>
                <a:ext uri="{FF2B5EF4-FFF2-40B4-BE49-F238E27FC236}">
                  <a16:creationId xmlns:a16="http://schemas.microsoft.com/office/drawing/2014/main" id="{53B917C5-EB29-4BB6-BA01-CEADDF2036FB}"/>
                </a:ext>
              </a:extLst>
            </p:cNvPr>
            <p:cNvSpPr txBox="1"/>
            <p:nvPr/>
          </p:nvSpPr>
          <p:spPr>
            <a:xfrm>
              <a:off x="755599" y="6171970"/>
              <a:ext cx="1667059" cy="523220"/>
            </a:xfrm>
            <a:prstGeom prst="rect">
              <a:avLst/>
            </a:prstGeom>
            <a:noFill/>
          </p:spPr>
          <p:txBody>
            <a:bodyPr wrap="none" rtlCol="0">
              <a:spAutoFit/>
            </a:bodyPr>
            <a:lstStyle/>
            <a:p>
              <a:r>
                <a:rPr lang="de-DE" sz="1400"/>
                <a:t>Konfigurationsdaten</a:t>
              </a:r>
              <a:br>
                <a:rPr lang="de-DE" sz="1400"/>
              </a:br>
              <a:r>
                <a:rPr lang="de-DE" sz="1400"/>
                <a:t>(Datenbank)</a:t>
              </a:r>
            </a:p>
          </p:txBody>
        </p:sp>
      </p:grpSp>
      <p:grpSp>
        <p:nvGrpSpPr>
          <p:cNvPr id="122" name="Group 121">
            <a:extLst>
              <a:ext uri="{FF2B5EF4-FFF2-40B4-BE49-F238E27FC236}">
                <a16:creationId xmlns:a16="http://schemas.microsoft.com/office/drawing/2014/main" id="{4FD6B256-B189-4929-A784-1451FACF7056}"/>
              </a:ext>
            </a:extLst>
          </p:cNvPr>
          <p:cNvGrpSpPr/>
          <p:nvPr/>
        </p:nvGrpSpPr>
        <p:grpSpPr>
          <a:xfrm>
            <a:off x="7728985" y="6281703"/>
            <a:ext cx="1504002" cy="523220"/>
            <a:chOff x="341575" y="6171970"/>
            <a:chExt cx="1504002" cy="523220"/>
          </a:xfrm>
        </p:grpSpPr>
        <p:sp>
          <p:nvSpPr>
            <p:cNvPr id="123" name="Rectangle 122">
              <a:extLst>
                <a:ext uri="{FF2B5EF4-FFF2-40B4-BE49-F238E27FC236}">
                  <a16:creationId xmlns:a16="http://schemas.microsoft.com/office/drawing/2014/main" id="{211CE623-1683-42EE-ABC3-A48C6A9662CF}"/>
                </a:ext>
              </a:extLst>
            </p:cNvPr>
            <p:cNvSpPr/>
            <p:nvPr/>
          </p:nvSpPr>
          <p:spPr>
            <a:xfrm>
              <a:off x="341575" y="623480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200">
                  <a:solidFill>
                    <a:schemeClr val="tx1"/>
                  </a:solidFill>
                </a:rPr>
                <a:t>A12</a:t>
              </a:r>
            </a:p>
          </p:txBody>
        </p:sp>
        <p:sp>
          <p:nvSpPr>
            <p:cNvPr id="124" name="TextBox 123">
              <a:extLst>
                <a:ext uri="{FF2B5EF4-FFF2-40B4-BE49-F238E27FC236}">
                  <a16:creationId xmlns:a16="http://schemas.microsoft.com/office/drawing/2014/main" id="{C4D7CF78-E70A-48BB-B94B-17E0BF9BB60F}"/>
                </a:ext>
              </a:extLst>
            </p:cNvPr>
            <p:cNvSpPr txBox="1"/>
            <p:nvPr/>
          </p:nvSpPr>
          <p:spPr>
            <a:xfrm>
              <a:off x="755599" y="6171970"/>
              <a:ext cx="1089978" cy="523220"/>
            </a:xfrm>
            <a:prstGeom prst="rect">
              <a:avLst/>
            </a:prstGeom>
            <a:noFill/>
          </p:spPr>
          <p:txBody>
            <a:bodyPr wrap="none" rtlCol="0">
              <a:spAutoFit/>
            </a:bodyPr>
            <a:lstStyle/>
            <a:p>
              <a:r>
                <a:rPr lang="de-DE" sz="1400" err="1"/>
                <a:t>Logdaten</a:t>
              </a:r>
              <a:br>
                <a:rPr lang="de-DE" sz="1400"/>
              </a:br>
              <a:r>
                <a:rPr lang="de-DE" sz="1400"/>
                <a:t>(Datenbank)</a:t>
              </a:r>
            </a:p>
          </p:txBody>
        </p:sp>
      </p:grpSp>
      <p:sp>
        <p:nvSpPr>
          <p:cNvPr id="126" name="Rectangle 125">
            <a:extLst>
              <a:ext uri="{FF2B5EF4-FFF2-40B4-BE49-F238E27FC236}">
                <a16:creationId xmlns:a16="http://schemas.microsoft.com/office/drawing/2014/main" id="{0834CBCF-4F1B-4D71-B225-58E90267AB48}"/>
              </a:ext>
            </a:extLst>
          </p:cNvPr>
          <p:cNvSpPr/>
          <p:nvPr/>
        </p:nvSpPr>
        <p:spPr>
          <a:xfrm>
            <a:off x="3254013" y="21547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A14</a:t>
            </a:r>
          </a:p>
        </p:txBody>
      </p:sp>
      <p:sp>
        <p:nvSpPr>
          <p:cNvPr id="127" name="TextBox 126">
            <a:extLst>
              <a:ext uri="{FF2B5EF4-FFF2-40B4-BE49-F238E27FC236}">
                <a16:creationId xmlns:a16="http://schemas.microsoft.com/office/drawing/2014/main" id="{CF86BC4E-D426-4CAE-B314-CA98A2FA5CCC}"/>
              </a:ext>
            </a:extLst>
          </p:cNvPr>
          <p:cNvSpPr txBox="1"/>
          <p:nvPr/>
        </p:nvSpPr>
        <p:spPr>
          <a:xfrm>
            <a:off x="3677976" y="152637"/>
            <a:ext cx="2150973" cy="523220"/>
          </a:xfrm>
          <a:prstGeom prst="rect">
            <a:avLst/>
          </a:prstGeom>
          <a:noFill/>
        </p:spPr>
        <p:txBody>
          <a:bodyPr wrap="none" rtlCol="0">
            <a:spAutoFit/>
          </a:bodyPr>
          <a:lstStyle/>
          <a:p>
            <a:r>
              <a:rPr lang="de-DE" sz="1400"/>
              <a:t>Anmeldedaten</a:t>
            </a:r>
            <a:br>
              <a:rPr lang="de-DE" sz="1400"/>
            </a:br>
            <a:r>
              <a:rPr lang="de-DE" sz="1400"/>
              <a:t>(Webserver-Administrator)</a:t>
            </a:r>
          </a:p>
        </p:txBody>
      </p:sp>
      <p:grpSp>
        <p:nvGrpSpPr>
          <p:cNvPr id="128" name="Group 127">
            <a:extLst>
              <a:ext uri="{FF2B5EF4-FFF2-40B4-BE49-F238E27FC236}">
                <a16:creationId xmlns:a16="http://schemas.microsoft.com/office/drawing/2014/main" id="{BC821C0F-C1AB-4D64-944D-1FA920D722E1}"/>
              </a:ext>
            </a:extLst>
          </p:cNvPr>
          <p:cNvGrpSpPr/>
          <p:nvPr/>
        </p:nvGrpSpPr>
        <p:grpSpPr>
          <a:xfrm>
            <a:off x="6080036" y="155952"/>
            <a:ext cx="2728761" cy="523220"/>
            <a:chOff x="331634" y="5684953"/>
            <a:chExt cx="2728761" cy="523220"/>
          </a:xfrm>
        </p:grpSpPr>
        <p:sp>
          <p:nvSpPr>
            <p:cNvPr id="129" name="Rectangle 128">
              <a:extLst>
                <a:ext uri="{FF2B5EF4-FFF2-40B4-BE49-F238E27FC236}">
                  <a16:creationId xmlns:a16="http://schemas.microsoft.com/office/drawing/2014/main" id="{EE073327-0782-4A74-9AC0-AD2A312B53AD}"/>
                </a:ext>
              </a:extLst>
            </p:cNvPr>
            <p:cNvSpPr/>
            <p:nvPr/>
          </p:nvSpPr>
          <p:spPr>
            <a:xfrm>
              <a:off x="331634" y="5747788"/>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A15</a:t>
              </a:r>
            </a:p>
          </p:txBody>
        </p:sp>
        <p:sp>
          <p:nvSpPr>
            <p:cNvPr id="130" name="TextBox 129">
              <a:extLst>
                <a:ext uri="{FF2B5EF4-FFF2-40B4-BE49-F238E27FC236}">
                  <a16:creationId xmlns:a16="http://schemas.microsoft.com/office/drawing/2014/main" id="{E6188FCD-F0D7-45CB-89E1-57CE0DA53076}"/>
                </a:ext>
              </a:extLst>
            </p:cNvPr>
            <p:cNvSpPr txBox="1"/>
            <p:nvPr/>
          </p:nvSpPr>
          <p:spPr>
            <a:xfrm>
              <a:off x="755597" y="5684953"/>
              <a:ext cx="2304798" cy="523220"/>
            </a:xfrm>
            <a:prstGeom prst="rect">
              <a:avLst/>
            </a:prstGeom>
            <a:noFill/>
          </p:spPr>
          <p:txBody>
            <a:bodyPr wrap="none" rtlCol="0">
              <a:spAutoFit/>
            </a:bodyPr>
            <a:lstStyle/>
            <a:p>
              <a:r>
                <a:rPr lang="de-DE" sz="1400"/>
                <a:t>Anmeldedaten</a:t>
              </a:r>
              <a:br>
                <a:rPr lang="de-DE" sz="1400"/>
              </a:br>
              <a:r>
                <a:rPr lang="de-DE" sz="1400"/>
                <a:t>(Anwendungs-Administrator)</a:t>
              </a:r>
            </a:p>
          </p:txBody>
        </p:sp>
      </p:grpSp>
      <p:grpSp>
        <p:nvGrpSpPr>
          <p:cNvPr id="131" name="Group 130">
            <a:extLst>
              <a:ext uri="{FF2B5EF4-FFF2-40B4-BE49-F238E27FC236}">
                <a16:creationId xmlns:a16="http://schemas.microsoft.com/office/drawing/2014/main" id="{8E1C6F34-28CD-4BD8-A5B4-17D5C3070F20}"/>
              </a:ext>
            </a:extLst>
          </p:cNvPr>
          <p:cNvGrpSpPr/>
          <p:nvPr/>
        </p:nvGrpSpPr>
        <p:grpSpPr>
          <a:xfrm>
            <a:off x="8866301" y="159267"/>
            <a:ext cx="1989392" cy="523220"/>
            <a:chOff x="331634" y="5684953"/>
            <a:chExt cx="1989392" cy="523220"/>
          </a:xfrm>
        </p:grpSpPr>
        <p:sp>
          <p:nvSpPr>
            <p:cNvPr id="132" name="Rectangle 131">
              <a:extLst>
                <a:ext uri="{FF2B5EF4-FFF2-40B4-BE49-F238E27FC236}">
                  <a16:creationId xmlns:a16="http://schemas.microsoft.com/office/drawing/2014/main" id="{1E141708-6923-4F0D-AF54-A79D8B9D88C5}"/>
                </a:ext>
              </a:extLst>
            </p:cNvPr>
            <p:cNvSpPr/>
            <p:nvPr/>
          </p:nvSpPr>
          <p:spPr>
            <a:xfrm>
              <a:off x="331634" y="5747788"/>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A16</a:t>
              </a:r>
            </a:p>
          </p:txBody>
        </p:sp>
        <p:sp>
          <p:nvSpPr>
            <p:cNvPr id="133" name="TextBox 132">
              <a:extLst>
                <a:ext uri="{FF2B5EF4-FFF2-40B4-BE49-F238E27FC236}">
                  <a16:creationId xmlns:a16="http://schemas.microsoft.com/office/drawing/2014/main" id="{E782C648-097C-476E-B98C-75FE54F059C4}"/>
                </a:ext>
              </a:extLst>
            </p:cNvPr>
            <p:cNvSpPr txBox="1"/>
            <p:nvPr/>
          </p:nvSpPr>
          <p:spPr>
            <a:xfrm>
              <a:off x="755597" y="5684953"/>
              <a:ext cx="1565429" cy="523220"/>
            </a:xfrm>
            <a:prstGeom prst="rect">
              <a:avLst/>
            </a:prstGeom>
            <a:noFill/>
          </p:spPr>
          <p:txBody>
            <a:bodyPr wrap="none" rtlCol="0">
              <a:spAutoFit/>
            </a:bodyPr>
            <a:lstStyle/>
            <a:p>
              <a:r>
                <a:rPr lang="de-DE" sz="1400"/>
                <a:t>Anmeldedaten</a:t>
              </a:r>
              <a:br>
                <a:rPr lang="de-DE" sz="1400"/>
              </a:br>
              <a:r>
                <a:rPr lang="de-DE" sz="1400"/>
                <a:t>(DB-Administrator)</a:t>
              </a:r>
            </a:p>
          </p:txBody>
        </p:sp>
      </p:grpSp>
      <p:sp>
        <p:nvSpPr>
          <p:cNvPr id="135" name="Rectangle 134">
            <a:extLst>
              <a:ext uri="{FF2B5EF4-FFF2-40B4-BE49-F238E27FC236}">
                <a16:creationId xmlns:a16="http://schemas.microsoft.com/office/drawing/2014/main" id="{1F700543-5D75-46D0-B834-E46925712233}"/>
              </a:ext>
            </a:extLst>
          </p:cNvPr>
          <p:cNvSpPr/>
          <p:nvPr/>
        </p:nvSpPr>
        <p:spPr>
          <a:xfrm>
            <a:off x="9860997" y="492053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A17</a:t>
            </a:r>
          </a:p>
        </p:txBody>
      </p:sp>
      <p:sp>
        <p:nvSpPr>
          <p:cNvPr id="136" name="TextBox 135">
            <a:extLst>
              <a:ext uri="{FF2B5EF4-FFF2-40B4-BE49-F238E27FC236}">
                <a16:creationId xmlns:a16="http://schemas.microsoft.com/office/drawing/2014/main" id="{A5A6D980-B6DC-4BC7-8638-D954A233F29C}"/>
              </a:ext>
            </a:extLst>
          </p:cNvPr>
          <p:cNvSpPr txBox="1"/>
          <p:nvPr/>
        </p:nvSpPr>
        <p:spPr>
          <a:xfrm>
            <a:off x="10284960" y="4857697"/>
            <a:ext cx="1247586" cy="523220"/>
          </a:xfrm>
          <a:prstGeom prst="rect">
            <a:avLst/>
          </a:prstGeom>
          <a:noFill/>
        </p:spPr>
        <p:txBody>
          <a:bodyPr wrap="none" rtlCol="0">
            <a:spAutoFit/>
          </a:bodyPr>
          <a:lstStyle/>
          <a:p>
            <a:r>
              <a:rPr lang="de-DE" sz="1400"/>
              <a:t>Sitzungsdaten</a:t>
            </a:r>
            <a:br>
              <a:rPr lang="de-DE" sz="1400"/>
            </a:br>
            <a:r>
              <a:rPr lang="de-DE" sz="1400"/>
              <a:t>(Benutzer)</a:t>
            </a:r>
          </a:p>
        </p:txBody>
      </p:sp>
      <p:sp>
        <p:nvSpPr>
          <p:cNvPr id="137" name="Rectangle 136">
            <a:extLst>
              <a:ext uri="{FF2B5EF4-FFF2-40B4-BE49-F238E27FC236}">
                <a16:creationId xmlns:a16="http://schemas.microsoft.com/office/drawing/2014/main" id="{3B71F3F1-D365-4238-AD42-C98F4EAF1CDF}"/>
              </a:ext>
            </a:extLst>
          </p:cNvPr>
          <p:cNvSpPr/>
          <p:nvPr/>
        </p:nvSpPr>
        <p:spPr>
          <a:xfrm>
            <a:off x="7189481" y="1961993"/>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A17</a:t>
            </a:r>
          </a:p>
        </p:txBody>
      </p:sp>
      <p:sp>
        <p:nvSpPr>
          <p:cNvPr id="139" name="Rectangle 138">
            <a:extLst>
              <a:ext uri="{FF2B5EF4-FFF2-40B4-BE49-F238E27FC236}">
                <a16:creationId xmlns:a16="http://schemas.microsoft.com/office/drawing/2014/main" id="{51E5DF47-B743-4462-851C-DC5053507DB7}"/>
              </a:ext>
            </a:extLst>
          </p:cNvPr>
          <p:cNvSpPr/>
          <p:nvPr/>
        </p:nvSpPr>
        <p:spPr>
          <a:xfrm>
            <a:off x="2720253" y="424536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A18</a:t>
            </a:r>
          </a:p>
        </p:txBody>
      </p:sp>
      <p:sp>
        <p:nvSpPr>
          <p:cNvPr id="140" name="Rectangle 139">
            <a:extLst>
              <a:ext uri="{FF2B5EF4-FFF2-40B4-BE49-F238E27FC236}">
                <a16:creationId xmlns:a16="http://schemas.microsoft.com/office/drawing/2014/main" id="{9068CCFF-6262-4A12-A77E-B4E0C69AA510}"/>
              </a:ext>
            </a:extLst>
          </p:cNvPr>
          <p:cNvSpPr/>
          <p:nvPr/>
        </p:nvSpPr>
        <p:spPr>
          <a:xfrm>
            <a:off x="9874250" y="443682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A18</a:t>
            </a:r>
          </a:p>
        </p:txBody>
      </p:sp>
      <p:sp>
        <p:nvSpPr>
          <p:cNvPr id="141" name="TextBox 140">
            <a:extLst>
              <a:ext uri="{FF2B5EF4-FFF2-40B4-BE49-F238E27FC236}">
                <a16:creationId xmlns:a16="http://schemas.microsoft.com/office/drawing/2014/main" id="{A23C71B1-23D6-4D6C-882B-C222550F58B0}"/>
              </a:ext>
            </a:extLst>
          </p:cNvPr>
          <p:cNvSpPr txBox="1"/>
          <p:nvPr/>
        </p:nvSpPr>
        <p:spPr>
          <a:xfrm>
            <a:off x="10308152" y="4373990"/>
            <a:ext cx="1336328" cy="523220"/>
          </a:xfrm>
          <a:prstGeom prst="rect">
            <a:avLst/>
          </a:prstGeom>
          <a:noFill/>
        </p:spPr>
        <p:txBody>
          <a:bodyPr wrap="none" rtlCol="0">
            <a:spAutoFit/>
          </a:bodyPr>
          <a:lstStyle/>
          <a:p>
            <a:r>
              <a:rPr lang="de-DE" sz="1400"/>
              <a:t>Sitzungs-Cookie</a:t>
            </a:r>
            <a:br>
              <a:rPr lang="de-DE" sz="1400"/>
            </a:br>
            <a:r>
              <a:rPr lang="de-DE" sz="1400"/>
              <a:t>(Benutzer)</a:t>
            </a:r>
          </a:p>
        </p:txBody>
      </p:sp>
      <p:sp>
        <p:nvSpPr>
          <p:cNvPr id="142" name="Rectangle 141">
            <a:extLst>
              <a:ext uri="{FF2B5EF4-FFF2-40B4-BE49-F238E27FC236}">
                <a16:creationId xmlns:a16="http://schemas.microsoft.com/office/drawing/2014/main" id="{4FD40990-D499-4380-A3B0-2EF8A46EEEDF}"/>
              </a:ext>
            </a:extLst>
          </p:cNvPr>
          <p:cNvSpPr/>
          <p:nvPr/>
        </p:nvSpPr>
        <p:spPr>
          <a:xfrm>
            <a:off x="5932024" y="162624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A18</a:t>
            </a:r>
          </a:p>
        </p:txBody>
      </p:sp>
      <p:grpSp>
        <p:nvGrpSpPr>
          <p:cNvPr id="143" name="Group 142">
            <a:extLst>
              <a:ext uri="{FF2B5EF4-FFF2-40B4-BE49-F238E27FC236}">
                <a16:creationId xmlns:a16="http://schemas.microsoft.com/office/drawing/2014/main" id="{D6964D78-B6D3-4DB0-A48F-B4FF1092862D}"/>
              </a:ext>
            </a:extLst>
          </p:cNvPr>
          <p:cNvGrpSpPr/>
          <p:nvPr/>
        </p:nvGrpSpPr>
        <p:grpSpPr>
          <a:xfrm>
            <a:off x="2845282" y="3745526"/>
            <a:ext cx="2114345" cy="2575407"/>
            <a:chOff x="4254627" y="3259058"/>
            <a:chExt cx="2114345" cy="2575407"/>
          </a:xfrm>
        </p:grpSpPr>
        <p:sp>
          <p:nvSpPr>
            <p:cNvPr id="144" name="Arc 143">
              <a:extLst>
                <a:ext uri="{FF2B5EF4-FFF2-40B4-BE49-F238E27FC236}">
                  <a16:creationId xmlns:a16="http://schemas.microsoft.com/office/drawing/2014/main" id="{BA149878-2B17-4693-862E-8026CC56A7EA}"/>
                </a:ext>
              </a:extLst>
            </p:cNvPr>
            <p:cNvSpPr/>
            <p:nvPr/>
          </p:nvSpPr>
          <p:spPr>
            <a:xfrm rot="18993515">
              <a:off x="4254627" y="4097573"/>
              <a:ext cx="1878765" cy="1736892"/>
            </a:xfrm>
            <a:prstGeom prst="arc">
              <a:avLst>
                <a:gd name="adj1" fmla="val 16054485"/>
                <a:gd name="adj2" fmla="val 0"/>
              </a:avLst>
            </a:prstGeom>
            <a:ln>
              <a:solidFill>
                <a:srgbClr val="C00000"/>
              </a:solidFill>
              <a:prstDash val="lg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nvGrpSpPr>
            <p:cNvPr id="145" name="Group 144">
              <a:extLst>
                <a:ext uri="{FF2B5EF4-FFF2-40B4-BE49-F238E27FC236}">
                  <a16:creationId xmlns:a16="http://schemas.microsoft.com/office/drawing/2014/main" id="{EE3538DB-36FB-4400-AC0D-D2426EC96B5C}"/>
                </a:ext>
              </a:extLst>
            </p:cNvPr>
            <p:cNvGrpSpPr/>
            <p:nvPr/>
          </p:nvGrpSpPr>
          <p:grpSpPr>
            <a:xfrm>
              <a:off x="4325097" y="3259058"/>
              <a:ext cx="2043875" cy="1737663"/>
              <a:chOff x="4325097" y="3259058"/>
              <a:chExt cx="2043875" cy="1737663"/>
            </a:xfrm>
          </p:grpSpPr>
          <p:cxnSp>
            <p:nvCxnSpPr>
              <p:cNvPr id="146" name="Straight Connector 145">
                <a:extLst>
                  <a:ext uri="{FF2B5EF4-FFF2-40B4-BE49-F238E27FC236}">
                    <a16:creationId xmlns:a16="http://schemas.microsoft.com/office/drawing/2014/main" id="{39561C23-5A5F-48B4-B4BA-EAEF2EF94376}"/>
                  </a:ext>
                </a:extLst>
              </p:cNvPr>
              <p:cNvCxnSpPr>
                <a:cxnSpLocks/>
              </p:cNvCxnSpPr>
              <p:nvPr/>
            </p:nvCxnSpPr>
            <p:spPr>
              <a:xfrm>
                <a:off x="4631634" y="4436816"/>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83371840-9975-465A-82BE-04B2F0FD2BFA}"/>
                  </a:ext>
                </a:extLst>
              </p:cNvPr>
              <p:cNvSpPr txBox="1"/>
              <p:nvPr/>
            </p:nvSpPr>
            <p:spPr>
              <a:xfrm>
                <a:off x="4325097" y="4462236"/>
                <a:ext cx="1719894" cy="523220"/>
              </a:xfrm>
              <a:prstGeom prst="rect">
                <a:avLst/>
              </a:prstGeom>
              <a:noFill/>
            </p:spPr>
            <p:txBody>
              <a:bodyPr wrap="none" rtlCol="0">
                <a:spAutoFit/>
              </a:bodyPr>
              <a:lstStyle/>
              <a:p>
                <a:pPr algn="ctr"/>
                <a:r>
                  <a:rPr lang="de-DE" sz="1400"/>
                  <a:t>Statische Webseiten-</a:t>
                </a:r>
                <a:br>
                  <a:rPr lang="de-DE" sz="1400"/>
                </a:br>
                <a:r>
                  <a:rPr lang="de-DE" sz="1400"/>
                  <a:t>Inhalte</a:t>
                </a:r>
              </a:p>
            </p:txBody>
          </p:sp>
          <p:cxnSp>
            <p:nvCxnSpPr>
              <p:cNvPr id="148" name="Straight Arrow Connector 147">
                <a:extLst>
                  <a:ext uri="{FF2B5EF4-FFF2-40B4-BE49-F238E27FC236}">
                    <a16:creationId xmlns:a16="http://schemas.microsoft.com/office/drawing/2014/main" id="{99B70057-A0F3-46C1-BD13-4559D9A09DBE}"/>
                  </a:ext>
                </a:extLst>
              </p:cNvPr>
              <p:cNvCxnSpPr>
                <a:cxnSpLocks/>
              </p:cNvCxnSpPr>
              <p:nvPr/>
            </p:nvCxnSpPr>
            <p:spPr>
              <a:xfrm flipV="1">
                <a:off x="5143025" y="3259058"/>
                <a:ext cx="1225947" cy="1177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FC41696-32FB-493F-B3BA-282F1D39E2F2}"/>
                  </a:ext>
                </a:extLst>
              </p:cNvPr>
              <p:cNvCxnSpPr>
                <a:cxnSpLocks/>
              </p:cNvCxnSpPr>
              <p:nvPr/>
            </p:nvCxnSpPr>
            <p:spPr>
              <a:xfrm>
                <a:off x="4634949" y="4996721"/>
                <a:ext cx="1026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0" name="Rectangle 149">
            <a:extLst>
              <a:ext uri="{FF2B5EF4-FFF2-40B4-BE49-F238E27FC236}">
                <a16:creationId xmlns:a16="http://schemas.microsoft.com/office/drawing/2014/main" id="{E40A51B9-22E6-4D52-BEE3-55FFDCEBF6C5}"/>
              </a:ext>
            </a:extLst>
          </p:cNvPr>
          <p:cNvSpPr/>
          <p:nvPr/>
        </p:nvSpPr>
        <p:spPr>
          <a:xfrm>
            <a:off x="9859924" y="385005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A19</a:t>
            </a:r>
          </a:p>
        </p:txBody>
      </p:sp>
      <p:sp>
        <p:nvSpPr>
          <p:cNvPr id="151" name="TextBox 150">
            <a:extLst>
              <a:ext uri="{FF2B5EF4-FFF2-40B4-BE49-F238E27FC236}">
                <a16:creationId xmlns:a16="http://schemas.microsoft.com/office/drawing/2014/main" id="{A45CA6D6-85E7-4EDF-BCAC-ED61EAF44A12}"/>
              </a:ext>
            </a:extLst>
          </p:cNvPr>
          <p:cNvSpPr txBox="1"/>
          <p:nvPr/>
        </p:nvSpPr>
        <p:spPr>
          <a:xfrm>
            <a:off x="10293826" y="3797162"/>
            <a:ext cx="1719894" cy="523220"/>
          </a:xfrm>
          <a:prstGeom prst="rect">
            <a:avLst/>
          </a:prstGeom>
          <a:noFill/>
        </p:spPr>
        <p:txBody>
          <a:bodyPr wrap="none" rtlCol="0">
            <a:spAutoFit/>
          </a:bodyPr>
          <a:lstStyle/>
          <a:p>
            <a:r>
              <a:rPr lang="de-DE" sz="1400"/>
              <a:t>Statische Webseiten-</a:t>
            </a:r>
            <a:br>
              <a:rPr lang="de-DE" sz="1400"/>
            </a:br>
            <a:r>
              <a:rPr lang="de-DE" sz="1400"/>
              <a:t>Inhalte</a:t>
            </a:r>
          </a:p>
        </p:txBody>
      </p:sp>
      <p:grpSp>
        <p:nvGrpSpPr>
          <p:cNvPr id="152" name="Group 151">
            <a:extLst>
              <a:ext uri="{FF2B5EF4-FFF2-40B4-BE49-F238E27FC236}">
                <a16:creationId xmlns:a16="http://schemas.microsoft.com/office/drawing/2014/main" id="{131A0920-4B42-4B98-8394-AE1C8D738BB1}"/>
              </a:ext>
            </a:extLst>
          </p:cNvPr>
          <p:cNvGrpSpPr/>
          <p:nvPr/>
        </p:nvGrpSpPr>
        <p:grpSpPr>
          <a:xfrm>
            <a:off x="588438" y="5282966"/>
            <a:ext cx="1392625" cy="377915"/>
            <a:chOff x="328321" y="4770440"/>
            <a:chExt cx="1392625" cy="377915"/>
          </a:xfrm>
        </p:grpSpPr>
        <p:sp>
          <p:nvSpPr>
            <p:cNvPr id="153" name="Rectangle 152">
              <a:extLst>
                <a:ext uri="{FF2B5EF4-FFF2-40B4-BE49-F238E27FC236}">
                  <a16:creationId xmlns:a16="http://schemas.microsoft.com/office/drawing/2014/main" id="{1E536FBD-DF6E-40CB-8CFF-8C9140358B2B}"/>
                </a:ext>
              </a:extLst>
            </p:cNvPr>
            <p:cNvSpPr/>
            <p:nvPr/>
          </p:nvSpPr>
          <p:spPr>
            <a:xfrm>
              <a:off x="328321" y="4770440"/>
              <a:ext cx="355986" cy="37791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A1</a:t>
              </a:r>
            </a:p>
          </p:txBody>
        </p:sp>
        <p:sp>
          <p:nvSpPr>
            <p:cNvPr id="154" name="TextBox 153">
              <a:extLst>
                <a:ext uri="{FF2B5EF4-FFF2-40B4-BE49-F238E27FC236}">
                  <a16:creationId xmlns:a16="http://schemas.microsoft.com/office/drawing/2014/main" id="{05B84045-785F-4508-B066-F95F83044CBC}"/>
                </a:ext>
              </a:extLst>
            </p:cNvPr>
            <p:cNvSpPr txBox="1"/>
            <p:nvPr/>
          </p:nvSpPr>
          <p:spPr>
            <a:xfrm>
              <a:off x="742345" y="4797056"/>
              <a:ext cx="978601" cy="307777"/>
            </a:xfrm>
            <a:prstGeom prst="rect">
              <a:avLst/>
            </a:prstGeom>
            <a:noFill/>
          </p:spPr>
          <p:txBody>
            <a:bodyPr wrap="none" rtlCol="0">
              <a:spAutoFit/>
            </a:bodyPr>
            <a:lstStyle/>
            <a:p>
              <a:r>
                <a:rPr lang="de-DE" sz="1400"/>
                <a:t>Webserver</a:t>
              </a:r>
            </a:p>
          </p:txBody>
        </p:sp>
      </p:grpSp>
      <p:grpSp>
        <p:nvGrpSpPr>
          <p:cNvPr id="155" name="Group 154">
            <a:extLst>
              <a:ext uri="{FF2B5EF4-FFF2-40B4-BE49-F238E27FC236}">
                <a16:creationId xmlns:a16="http://schemas.microsoft.com/office/drawing/2014/main" id="{1AC346B5-4B58-46BA-8432-04FC348FA0A4}"/>
              </a:ext>
            </a:extLst>
          </p:cNvPr>
          <p:cNvGrpSpPr/>
          <p:nvPr/>
        </p:nvGrpSpPr>
        <p:grpSpPr>
          <a:xfrm>
            <a:off x="591753" y="5690579"/>
            <a:ext cx="2083455" cy="523220"/>
            <a:chOff x="331636" y="5187992"/>
            <a:chExt cx="2083455" cy="523220"/>
          </a:xfrm>
        </p:grpSpPr>
        <p:sp>
          <p:nvSpPr>
            <p:cNvPr id="156" name="Rectangle 155">
              <a:extLst>
                <a:ext uri="{FF2B5EF4-FFF2-40B4-BE49-F238E27FC236}">
                  <a16:creationId xmlns:a16="http://schemas.microsoft.com/office/drawing/2014/main" id="{829FE8BB-AC46-4BFB-AF62-3E91B1742C3C}"/>
                </a:ext>
              </a:extLst>
            </p:cNvPr>
            <p:cNvSpPr/>
            <p:nvPr/>
          </p:nvSpPr>
          <p:spPr>
            <a:xfrm>
              <a:off x="331636" y="5260766"/>
              <a:ext cx="355986" cy="3779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A2</a:t>
              </a:r>
            </a:p>
          </p:txBody>
        </p:sp>
        <p:sp>
          <p:nvSpPr>
            <p:cNvPr id="157" name="TextBox 156">
              <a:extLst>
                <a:ext uri="{FF2B5EF4-FFF2-40B4-BE49-F238E27FC236}">
                  <a16:creationId xmlns:a16="http://schemas.microsoft.com/office/drawing/2014/main" id="{745F7C8B-AF36-4466-9B7F-972A1472CBD9}"/>
                </a:ext>
              </a:extLst>
            </p:cNvPr>
            <p:cNvSpPr txBox="1"/>
            <p:nvPr/>
          </p:nvSpPr>
          <p:spPr>
            <a:xfrm>
              <a:off x="745660" y="5187992"/>
              <a:ext cx="1669431" cy="523220"/>
            </a:xfrm>
            <a:prstGeom prst="rect">
              <a:avLst/>
            </a:prstGeom>
            <a:noFill/>
          </p:spPr>
          <p:txBody>
            <a:bodyPr wrap="none" rtlCol="0">
              <a:spAutoFit/>
            </a:bodyPr>
            <a:lstStyle/>
            <a:p>
              <a:r>
                <a:rPr lang="de-DE" sz="1400"/>
                <a:t>Webanwendung</a:t>
              </a:r>
              <a:br>
                <a:rPr lang="de-DE" sz="1400"/>
              </a:br>
              <a:r>
                <a:rPr lang="de-DE" sz="1400"/>
                <a:t>("Gesundheitsakte")</a:t>
              </a:r>
            </a:p>
          </p:txBody>
        </p:sp>
      </p:grpSp>
      <p:grpSp>
        <p:nvGrpSpPr>
          <p:cNvPr id="158" name="Group 157">
            <a:extLst>
              <a:ext uri="{FF2B5EF4-FFF2-40B4-BE49-F238E27FC236}">
                <a16:creationId xmlns:a16="http://schemas.microsoft.com/office/drawing/2014/main" id="{D4716EF9-B856-4F79-8302-D901423F66B0}"/>
              </a:ext>
            </a:extLst>
          </p:cNvPr>
          <p:cNvGrpSpPr/>
          <p:nvPr/>
        </p:nvGrpSpPr>
        <p:grpSpPr>
          <a:xfrm>
            <a:off x="591751" y="6250372"/>
            <a:ext cx="1329596" cy="377915"/>
            <a:chOff x="331634" y="5747788"/>
            <a:chExt cx="1329596" cy="377915"/>
          </a:xfrm>
        </p:grpSpPr>
        <p:sp>
          <p:nvSpPr>
            <p:cNvPr id="159" name="Rectangle 158">
              <a:extLst>
                <a:ext uri="{FF2B5EF4-FFF2-40B4-BE49-F238E27FC236}">
                  <a16:creationId xmlns:a16="http://schemas.microsoft.com/office/drawing/2014/main" id="{56D25987-3DF0-45F9-B0A0-1ABB005E487A}"/>
                </a:ext>
              </a:extLst>
            </p:cNvPr>
            <p:cNvSpPr/>
            <p:nvPr/>
          </p:nvSpPr>
          <p:spPr>
            <a:xfrm>
              <a:off x="331634" y="5747788"/>
              <a:ext cx="355986" cy="3779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a:solidFill>
                    <a:schemeClr val="tx1"/>
                  </a:solidFill>
                </a:rPr>
                <a:t>A3</a:t>
              </a:r>
            </a:p>
          </p:txBody>
        </p:sp>
        <p:sp>
          <p:nvSpPr>
            <p:cNvPr id="160" name="TextBox 159">
              <a:extLst>
                <a:ext uri="{FF2B5EF4-FFF2-40B4-BE49-F238E27FC236}">
                  <a16:creationId xmlns:a16="http://schemas.microsoft.com/office/drawing/2014/main" id="{0E3968ED-7DBB-49F4-920F-AA8405CAE286}"/>
                </a:ext>
              </a:extLst>
            </p:cNvPr>
            <p:cNvSpPr txBox="1"/>
            <p:nvPr/>
          </p:nvSpPr>
          <p:spPr>
            <a:xfrm>
              <a:off x="745658" y="5774404"/>
              <a:ext cx="915572" cy="307777"/>
            </a:xfrm>
            <a:prstGeom prst="rect">
              <a:avLst/>
            </a:prstGeom>
            <a:noFill/>
          </p:spPr>
          <p:txBody>
            <a:bodyPr wrap="none" rtlCol="0">
              <a:spAutoFit/>
            </a:bodyPr>
            <a:lstStyle/>
            <a:p>
              <a:r>
                <a:rPr lang="de-DE" sz="1400"/>
                <a:t>DB-Server</a:t>
              </a:r>
            </a:p>
          </p:txBody>
        </p:sp>
      </p:grpSp>
      <p:sp>
        <p:nvSpPr>
          <p:cNvPr id="161" name="Rectangle 160">
            <a:extLst>
              <a:ext uri="{FF2B5EF4-FFF2-40B4-BE49-F238E27FC236}">
                <a16:creationId xmlns:a16="http://schemas.microsoft.com/office/drawing/2014/main" id="{BCCE9B50-83B6-45A3-904D-DF2CCA00AD31}"/>
              </a:ext>
            </a:extLst>
          </p:cNvPr>
          <p:cNvSpPr/>
          <p:nvPr/>
        </p:nvSpPr>
        <p:spPr>
          <a:xfrm>
            <a:off x="3161976" y="4243176"/>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A19</a:t>
            </a:r>
          </a:p>
        </p:txBody>
      </p:sp>
      <p:sp>
        <p:nvSpPr>
          <p:cNvPr id="162" name="Rectangle 161">
            <a:extLst>
              <a:ext uri="{FF2B5EF4-FFF2-40B4-BE49-F238E27FC236}">
                <a16:creationId xmlns:a16="http://schemas.microsoft.com/office/drawing/2014/main" id="{037E8804-FA71-4685-A496-CB7C972336FB}"/>
              </a:ext>
            </a:extLst>
          </p:cNvPr>
          <p:cNvSpPr/>
          <p:nvPr/>
        </p:nvSpPr>
        <p:spPr>
          <a:xfrm>
            <a:off x="2693750" y="2638535"/>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A18</a:t>
            </a:r>
          </a:p>
        </p:txBody>
      </p:sp>
      <p:sp>
        <p:nvSpPr>
          <p:cNvPr id="163" name="Rectangle 162">
            <a:extLst>
              <a:ext uri="{FF2B5EF4-FFF2-40B4-BE49-F238E27FC236}">
                <a16:creationId xmlns:a16="http://schemas.microsoft.com/office/drawing/2014/main" id="{144DC8CE-B724-4E49-BB21-6A7EE1F467E5}"/>
              </a:ext>
            </a:extLst>
          </p:cNvPr>
          <p:cNvSpPr/>
          <p:nvPr/>
        </p:nvSpPr>
        <p:spPr>
          <a:xfrm>
            <a:off x="3135473" y="2636349"/>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de-DE" sz="1200">
                <a:solidFill>
                  <a:schemeClr val="tx1"/>
                </a:solidFill>
              </a:rPr>
              <a:t>A19</a:t>
            </a:r>
          </a:p>
        </p:txBody>
      </p:sp>
      <p:sp>
        <p:nvSpPr>
          <p:cNvPr id="125" name="Oval 4">
            <a:extLst>
              <a:ext uri="{FF2B5EF4-FFF2-40B4-BE49-F238E27FC236}">
                <a16:creationId xmlns:a16="http://schemas.microsoft.com/office/drawing/2014/main" id="{EE5F3F12-45D7-AB78-DE45-B9D4E28F11F2}"/>
              </a:ext>
            </a:extLst>
          </p:cNvPr>
          <p:cNvSpPr/>
          <p:nvPr/>
        </p:nvSpPr>
        <p:spPr>
          <a:xfrm>
            <a:off x="1908945" y="769794"/>
            <a:ext cx="1332000" cy="13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400">
                <a:solidFill>
                  <a:schemeClr val="tx1"/>
                </a:solidFill>
              </a:rPr>
              <a:t>Anmelde API</a:t>
            </a:r>
          </a:p>
        </p:txBody>
      </p:sp>
      <p:cxnSp>
        <p:nvCxnSpPr>
          <p:cNvPr id="134" name="Straight Arrow Connector 13">
            <a:extLst>
              <a:ext uri="{FF2B5EF4-FFF2-40B4-BE49-F238E27FC236}">
                <a16:creationId xmlns:a16="http://schemas.microsoft.com/office/drawing/2014/main" id="{BA29663A-6574-F8B9-13CD-35C1B8C90C42}"/>
              </a:ext>
            </a:extLst>
          </p:cNvPr>
          <p:cNvCxnSpPr>
            <a:cxnSpLocks/>
            <a:endCxn id="5" idx="1"/>
          </p:cNvCxnSpPr>
          <p:nvPr/>
        </p:nvCxnSpPr>
        <p:spPr>
          <a:xfrm>
            <a:off x="3161976" y="1761245"/>
            <a:ext cx="1510116" cy="8496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5" name="Rectangle 102">
            <a:extLst>
              <a:ext uri="{FF2B5EF4-FFF2-40B4-BE49-F238E27FC236}">
                <a16:creationId xmlns:a16="http://schemas.microsoft.com/office/drawing/2014/main" id="{83259411-FD00-EF4F-54E7-00F767C90D1E}"/>
              </a:ext>
            </a:extLst>
          </p:cNvPr>
          <p:cNvSpPr/>
          <p:nvPr/>
        </p:nvSpPr>
        <p:spPr>
          <a:xfrm>
            <a:off x="3106182" y="1961941"/>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de-DE" sz="1200">
                <a:solidFill>
                  <a:schemeClr val="tx1"/>
                </a:solidFill>
              </a:rPr>
              <a:t>A20</a:t>
            </a:r>
          </a:p>
        </p:txBody>
      </p:sp>
      <p:sp>
        <p:nvSpPr>
          <p:cNvPr id="166" name="Rectangle 102">
            <a:extLst>
              <a:ext uri="{FF2B5EF4-FFF2-40B4-BE49-F238E27FC236}">
                <a16:creationId xmlns:a16="http://schemas.microsoft.com/office/drawing/2014/main" id="{F52AFAE2-4B00-9DEC-CB11-C10ADB82B5DE}"/>
              </a:ext>
            </a:extLst>
          </p:cNvPr>
          <p:cNvSpPr/>
          <p:nvPr/>
        </p:nvSpPr>
        <p:spPr>
          <a:xfrm>
            <a:off x="3370070" y="143363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de-DE" sz="1200">
                <a:solidFill>
                  <a:schemeClr val="tx1"/>
                </a:solidFill>
              </a:rPr>
              <a:t>A21</a:t>
            </a:r>
          </a:p>
        </p:txBody>
      </p:sp>
      <p:sp>
        <p:nvSpPr>
          <p:cNvPr id="167" name="Rectangle 102">
            <a:extLst>
              <a:ext uri="{FF2B5EF4-FFF2-40B4-BE49-F238E27FC236}">
                <a16:creationId xmlns:a16="http://schemas.microsoft.com/office/drawing/2014/main" id="{EE8D74F9-0CB9-A6A0-B7E6-46EAE62DC56B}"/>
              </a:ext>
            </a:extLst>
          </p:cNvPr>
          <p:cNvSpPr/>
          <p:nvPr/>
        </p:nvSpPr>
        <p:spPr>
          <a:xfrm>
            <a:off x="367606" y="205362"/>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de-DE" sz="1200">
                <a:solidFill>
                  <a:schemeClr val="tx1"/>
                </a:solidFill>
              </a:rPr>
              <a:t>A20</a:t>
            </a:r>
          </a:p>
        </p:txBody>
      </p:sp>
      <p:sp>
        <p:nvSpPr>
          <p:cNvPr id="168" name="Rectangle 102">
            <a:extLst>
              <a:ext uri="{FF2B5EF4-FFF2-40B4-BE49-F238E27FC236}">
                <a16:creationId xmlns:a16="http://schemas.microsoft.com/office/drawing/2014/main" id="{61BBB06C-C812-B28E-293D-EF09044C4F3E}"/>
              </a:ext>
            </a:extLst>
          </p:cNvPr>
          <p:cNvSpPr/>
          <p:nvPr/>
        </p:nvSpPr>
        <p:spPr>
          <a:xfrm>
            <a:off x="372803" y="682569"/>
            <a:ext cx="355986" cy="377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de-DE" sz="1200">
                <a:solidFill>
                  <a:schemeClr val="tx1"/>
                </a:solidFill>
              </a:rPr>
              <a:t>A21</a:t>
            </a:r>
          </a:p>
        </p:txBody>
      </p:sp>
      <p:sp>
        <p:nvSpPr>
          <p:cNvPr id="169" name="TextBox 126">
            <a:extLst>
              <a:ext uri="{FF2B5EF4-FFF2-40B4-BE49-F238E27FC236}">
                <a16:creationId xmlns:a16="http://schemas.microsoft.com/office/drawing/2014/main" id="{06C4F1ED-A655-E4F0-EC35-9B92DF8581FA}"/>
              </a:ext>
            </a:extLst>
          </p:cNvPr>
          <p:cNvSpPr txBox="1"/>
          <p:nvPr/>
        </p:nvSpPr>
        <p:spPr>
          <a:xfrm>
            <a:off x="733852" y="262209"/>
            <a:ext cx="1137556" cy="307777"/>
          </a:xfrm>
          <a:prstGeom prst="rect">
            <a:avLst/>
          </a:prstGeom>
          <a:noFill/>
        </p:spPr>
        <p:txBody>
          <a:bodyPr wrap="none" rtlCol="0">
            <a:spAutoFit/>
          </a:bodyPr>
          <a:lstStyle/>
          <a:p>
            <a:r>
              <a:rPr lang="de-DE" sz="1400"/>
              <a:t>Access Token</a:t>
            </a:r>
          </a:p>
        </p:txBody>
      </p:sp>
      <p:sp>
        <p:nvSpPr>
          <p:cNvPr id="170" name="TextBox 126">
            <a:extLst>
              <a:ext uri="{FF2B5EF4-FFF2-40B4-BE49-F238E27FC236}">
                <a16:creationId xmlns:a16="http://schemas.microsoft.com/office/drawing/2014/main" id="{4A402C4F-491D-C74B-9EB8-B5B9D15AE044}"/>
              </a:ext>
            </a:extLst>
          </p:cNvPr>
          <p:cNvSpPr txBox="1"/>
          <p:nvPr/>
        </p:nvSpPr>
        <p:spPr>
          <a:xfrm>
            <a:off x="733852" y="711608"/>
            <a:ext cx="1219245" cy="307777"/>
          </a:xfrm>
          <a:prstGeom prst="rect">
            <a:avLst/>
          </a:prstGeom>
          <a:noFill/>
        </p:spPr>
        <p:txBody>
          <a:bodyPr wrap="none" rtlCol="0">
            <a:spAutoFit/>
          </a:bodyPr>
          <a:lstStyle/>
          <a:p>
            <a:r>
              <a:rPr lang="de-DE" sz="1400"/>
              <a:t>Identity Token</a:t>
            </a:r>
          </a:p>
        </p:txBody>
      </p:sp>
    </p:spTree>
    <p:extLst>
      <p:ext uri="{BB962C8B-B14F-4D97-AF65-F5344CB8AC3E}">
        <p14:creationId xmlns:p14="http://schemas.microsoft.com/office/powerpoint/2010/main" val="161786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BC22-4E22-4BCA-9F18-47C59C821763}"/>
              </a:ext>
            </a:extLst>
          </p:cNvPr>
          <p:cNvSpPr>
            <a:spLocks noGrp="1"/>
          </p:cNvSpPr>
          <p:nvPr>
            <p:ph type="title"/>
          </p:nvPr>
        </p:nvSpPr>
        <p:spPr/>
        <p:txBody>
          <a:bodyPr/>
          <a:lstStyle/>
          <a:p>
            <a:r>
              <a:rPr lang="de-DE"/>
              <a:t>Schutzobjekte und Schutzziele (1)</a:t>
            </a:r>
          </a:p>
        </p:txBody>
      </p:sp>
      <p:graphicFrame>
        <p:nvGraphicFramePr>
          <p:cNvPr id="3" name="Table 3">
            <a:extLst>
              <a:ext uri="{FF2B5EF4-FFF2-40B4-BE49-F238E27FC236}">
                <a16:creationId xmlns:a16="http://schemas.microsoft.com/office/drawing/2014/main" id="{DE7A7861-025D-4164-9289-6181C47B081E}"/>
              </a:ext>
            </a:extLst>
          </p:cNvPr>
          <p:cNvGraphicFramePr>
            <a:graphicFrameLocks noGrp="1"/>
          </p:cNvGraphicFramePr>
          <p:nvPr>
            <p:extLst>
              <p:ext uri="{D42A27DB-BD31-4B8C-83A1-F6EECF244321}">
                <p14:modId xmlns:p14="http://schemas.microsoft.com/office/powerpoint/2010/main" val="3735237586"/>
              </p:ext>
            </p:extLst>
          </p:nvPr>
        </p:nvGraphicFramePr>
        <p:xfrm>
          <a:off x="928754" y="1405466"/>
          <a:ext cx="10620517" cy="4820920"/>
        </p:xfrm>
        <a:graphic>
          <a:graphicData uri="http://schemas.openxmlformats.org/drawingml/2006/table">
            <a:tbl>
              <a:tblPr firstRow="1" bandRow="1">
                <a:tableStyleId>{5C22544A-7EE6-4342-B048-85BDC9FD1C3A}</a:tableStyleId>
              </a:tblPr>
              <a:tblGrid>
                <a:gridCol w="1267794">
                  <a:extLst>
                    <a:ext uri="{9D8B030D-6E8A-4147-A177-3AD203B41FA5}">
                      <a16:colId xmlns:a16="http://schemas.microsoft.com/office/drawing/2014/main" val="2452068647"/>
                    </a:ext>
                  </a:extLst>
                </a:gridCol>
                <a:gridCol w="1341782">
                  <a:extLst>
                    <a:ext uri="{9D8B030D-6E8A-4147-A177-3AD203B41FA5}">
                      <a16:colId xmlns:a16="http://schemas.microsoft.com/office/drawing/2014/main" val="406034075"/>
                    </a:ext>
                  </a:extLst>
                </a:gridCol>
                <a:gridCol w="934279">
                  <a:extLst>
                    <a:ext uri="{9D8B030D-6E8A-4147-A177-3AD203B41FA5}">
                      <a16:colId xmlns:a16="http://schemas.microsoft.com/office/drawing/2014/main" val="3059747747"/>
                    </a:ext>
                  </a:extLst>
                </a:gridCol>
                <a:gridCol w="1232452">
                  <a:extLst>
                    <a:ext uri="{9D8B030D-6E8A-4147-A177-3AD203B41FA5}">
                      <a16:colId xmlns:a16="http://schemas.microsoft.com/office/drawing/2014/main" val="3095315455"/>
                    </a:ext>
                  </a:extLst>
                </a:gridCol>
                <a:gridCol w="5844210">
                  <a:extLst>
                    <a:ext uri="{9D8B030D-6E8A-4147-A177-3AD203B41FA5}">
                      <a16:colId xmlns:a16="http://schemas.microsoft.com/office/drawing/2014/main" val="294554240"/>
                    </a:ext>
                  </a:extLst>
                </a:gridCol>
              </a:tblGrid>
              <a:tr h="370840">
                <a:tc>
                  <a:txBody>
                    <a:bodyPr/>
                    <a:lstStyle/>
                    <a:p>
                      <a:r>
                        <a:rPr lang="de-DE" sz="1400"/>
                        <a:t>Schutzobjekt</a:t>
                      </a:r>
                    </a:p>
                  </a:txBody>
                  <a:tcPr/>
                </a:tc>
                <a:tc>
                  <a:txBody>
                    <a:bodyPr/>
                    <a:lstStyle/>
                    <a:p>
                      <a:pPr algn="ctr"/>
                      <a:r>
                        <a:rPr lang="de-DE" sz="1400"/>
                        <a:t>Vertraulichkeit</a:t>
                      </a:r>
                    </a:p>
                  </a:txBody>
                  <a:tcPr/>
                </a:tc>
                <a:tc>
                  <a:txBody>
                    <a:bodyPr/>
                    <a:lstStyle/>
                    <a:p>
                      <a:pPr algn="ctr"/>
                      <a:r>
                        <a:rPr lang="de-DE" sz="1400"/>
                        <a:t>Integrität</a:t>
                      </a:r>
                    </a:p>
                  </a:txBody>
                  <a:tcPr/>
                </a:tc>
                <a:tc>
                  <a:txBody>
                    <a:bodyPr/>
                    <a:lstStyle/>
                    <a:p>
                      <a:pPr algn="ctr"/>
                      <a:r>
                        <a:rPr lang="de-DE" sz="1400"/>
                        <a:t>Verfügbarkeit</a:t>
                      </a:r>
                    </a:p>
                  </a:txBody>
                  <a:tcPr/>
                </a:tc>
                <a:tc>
                  <a:txBody>
                    <a:bodyPr/>
                    <a:lstStyle/>
                    <a:p>
                      <a:r>
                        <a:rPr lang="de-DE" sz="1400"/>
                        <a:t>Sonstiges/Bemerkungen</a:t>
                      </a:r>
                    </a:p>
                  </a:txBody>
                  <a:tcPr/>
                </a:tc>
                <a:extLst>
                  <a:ext uri="{0D108BD9-81ED-4DB2-BD59-A6C34878D82A}">
                    <a16:rowId xmlns:a16="http://schemas.microsoft.com/office/drawing/2014/main" val="3523068899"/>
                  </a:ext>
                </a:extLst>
              </a:tr>
              <a:tr h="370840">
                <a:tc>
                  <a:txBody>
                    <a:bodyPr/>
                    <a:lstStyle/>
                    <a:p>
                      <a:r>
                        <a:rPr lang="de-DE" sz="1400"/>
                        <a:t>A1</a:t>
                      </a:r>
                    </a:p>
                  </a:txBody>
                  <a:tcPr/>
                </a:tc>
                <a:tc>
                  <a:txBody>
                    <a:bodyPr/>
                    <a:lstStyle/>
                    <a:p>
                      <a:pPr algn="ctr"/>
                      <a:endParaRPr lang="de-DE" sz="1400"/>
                    </a:p>
                  </a:txBody>
                  <a:tcPr/>
                </a:tc>
                <a:tc>
                  <a:txBody>
                    <a:bodyPr/>
                    <a:lstStyle/>
                    <a:p>
                      <a:pPr algn="ctr"/>
                      <a:r>
                        <a:rPr lang="de-DE" sz="1400"/>
                        <a:t>X(2)</a:t>
                      </a:r>
                    </a:p>
                  </a:txBody>
                  <a:tcPr/>
                </a:tc>
                <a:tc>
                  <a:txBody>
                    <a:bodyPr/>
                    <a:lstStyle/>
                    <a:p>
                      <a:pPr algn="ctr"/>
                      <a:r>
                        <a:rPr lang="de-DE" sz="1400"/>
                        <a:t>X(1)</a:t>
                      </a:r>
                    </a:p>
                  </a:txBody>
                  <a:tcPr/>
                </a:tc>
                <a:tc>
                  <a:txBody>
                    <a:bodyPr/>
                    <a:lstStyle/>
                    <a:p>
                      <a:endParaRPr lang="de-DE" sz="1400"/>
                    </a:p>
                  </a:txBody>
                  <a:tcPr/>
                </a:tc>
                <a:extLst>
                  <a:ext uri="{0D108BD9-81ED-4DB2-BD59-A6C34878D82A}">
                    <a16:rowId xmlns:a16="http://schemas.microsoft.com/office/drawing/2014/main" val="2516630294"/>
                  </a:ext>
                </a:extLst>
              </a:tr>
              <a:tr h="370840">
                <a:tc>
                  <a:txBody>
                    <a:bodyPr/>
                    <a:lstStyle/>
                    <a:p>
                      <a:r>
                        <a:rPr lang="de-DE" sz="1400"/>
                        <a:t>A2</a:t>
                      </a:r>
                    </a:p>
                  </a:txBody>
                  <a:tcPr/>
                </a:tc>
                <a:tc>
                  <a:txBody>
                    <a:bodyPr/>
                    <a:lstStyle/>
                    <a:p>
                      <a:pPr algn="ctr"/>
                      <a:endParaRPr lang="de-DE" sz="1400"/>
                    </a:p>
                  </a:txBody>
                  <a:tcPr/>
                </a:tc>
                <a:tc>
                  <a:txBody>
                    <a:bodyPr/>
                    <a:lstStyle/>
                    <a:p>
                      <a:pPr algn="ctr"/>
                      <a:r>
                        <a:rPr lang="de-DE" sz="1400"/>
                        <a:t>X(2)</a:t>
                      </a:r>
                    </a:p>
                  </a:txBody>
                  <a:tcPr/>
                </a:tc>
                <a:tc>
                  <a:txBody>
                    <a:bodyPr/>
                    <a:lstStyle/>
                    <a:p>
                      <a:pPr algn="ctr"/>
                      <a:r>
                        <a:rPr lang="de-DE" sz="1400"/>
                        <a:t>X(1)</a:t>
                      </a:r>
                    </a:p>
                  </a:txBody>
                  <a:tcPr/>
                </a:tc>
                <a:tc>
                  <a:txBody>
                    <a:bodyPr/>
                    <a:lstStyle/>
                    <a:p>
                      <a:endParaRPr lang="de-DE" sz="1400"/>
                    </a:p>
                  </a:txBody>
                  <a:tcPr/>
                </a:tc>
                <a:extLst>
                  <a:ext uri="{0D108BD9-81ED-4DB2-BD59-A6C34878D82A}">
                    <a16:rowId xmlns:a16="http://schemas.microsoft.com/office/drawing/2014/main" val="954072952"/>
                  </a:ext>
                </a:extLst>
              </a:tr>
              <a:tr h="370840">
                <a:tc>
                  <a:txBody>
                    <a:bodyPr/>
                    <a:lstStyle/>
                    <a:p>
                      <a:r>
                        <a:rPr lang="de-DE" sz="1400"/>
                        <a:t>A3</a:t>
                      </a:r>
                    </a:p>
                  </a:txBody>
                  <a:tcPr/>
                </a:tc>
                <a:tc>
                  <a:txBody>
                    <a:bodyPr/>
                    <a:lstStyle/>
                    <a:p>
                      <a:pPr algn="ctr"/>
                      <a:endParaRPr lang="de-DE" sz="1400"/>
                    </a:p>
                  </a:txBody>
                  <a:tcPr/>
                </a:tc>
                <a:tc>
                  <a:txBody>
                    <a:bodyPr/>
                    <a:lstStyle/>
                    <a:p>
                      <a:pPr algn="ctr"/>
                      <a:r>
                        <a:rPr lang="de-DE" sz="1400"/>
                        <a:t>X(2)</a:t>
                      </a:r>
                    </a:p>
                  </a:txBody>
                  <a:tcPr/>
                </a:tc>
                <a:tc>
                  <a:txBody>
                    <a:bodyPr/>
                    <a:lstStyle/>
                    <a:p>
                      <a:pPr algn="ctr"/>
                      <a:r>
                        <a:rPr lang="de-DE" sz="1400"/>
                        <a:t>X(1)</a:t>
                      </a:r>
                    </a:p>
                  </a:txBody>
                  <a:tcPr/>
                </a:tc>
                <a:tc>
                  <a:txBody>
                    <a:bodyPr/>
                    <a:lstStyle/>
                    <a:p>
                      <a:endParaRPr lang="de-DE" sz="1400"/>
                    </a:p>
                  </a:txBody>
                  <a:tcPr/>
                </a:tc>
                <a:extLst>
                  <a:ext uri="{0D108BD9-81ED-4DB2-BD59-A6C34878D82A}">
                    <a16:rowId xmlns:a16="http://schemas.microsoft.com/office/drawing/2014/main" val="2022313394"/>
                  </a:ext>
                </a:extLst>
              </a:tr>
              <a:tr h="370840">
                <a:tc>
                  <a:txBody>
                    <a:bodyPr/>
                    <a:lstStyle/>
                    <a:p>
                      <a:r>
                        <a:rPr lang="de-DE" sz="1400"/>
                        <a:t>A4</a:t>
                      </a:r>
                    </a:p>
                  </a:txBody>
                  <a:tcPr/>
                </a:tc>
                <a:tc>
                  <a:txBody>
                    <a:bodyPr/>
                    <a:lstStyle/>
                    <a:p>
                      <a:pPr algn="ctr"/>
                      <a:r>
                        <a:rPr lang="de-DE" sz="1400"/>
                        <a:t>X(3)</a:t>
                      </a:r>
                    </a:p>
                  </a:txBody>
                  <a:tcPr/>
                </a:tc>
                <a:tc>
                  <a:txBody>
                    <a:bodyPr/>
                    <a:lstStyle/>
                    <a:p>
                      <a:pPr algn="ctr"/>
                      <a:r>
                        <a:rPr lang="de-DE" sz="1400"/>
                        <a:t>X(1)</a:t>
                      </a:r>
                    </a:p>
                  </a:txBody>
                  <a:tcPr/>
                </a:tc>
                <a:tc>
                  <a:txBody>
                    <a:bodyPr/>
                    <a:lstStyle/>
                    <a:p>
                      <a:pPr algn="ctr"/>
                      <a:r>
                        <a:rPr lang="de-DE" sz="1400"/>
                        <a:t>X(2)</a:t>
                      </a:r>
                    </a:p>
                  </a:txBody>
                  <a:tcPr/>
                </a:tc>
                <a:tc>
                  <a:txBody>
                    <a:bodyPr/>
                    <a:lstStyle/>
                    <a:p>
                      <a:r>
                        <a:rPr lang="de-DE" sz="1400"/>
                        <a:t>X(3) Abhängig von den benötigten Inhalten</a:t>
                      </a:r>
                    </a:p>
                  </a:txBody>
                  <a:tcPr/>
                </a:tc>
                <a:extLst>
                  <a:ext uri="{0D108BD9-81ED-4DB2-BD59-A6C34878D82A}">
                    <a16:rowId xmlns:a16="http://schemas.microsoft.com/office/drawing/2014/main" val="3468110314"/>
                  </a:ext>
                </a:extLst>
              </a:tr>
              <a:tr h="370840">
                <a:tc>
                  <a:txBody>
                    <a:bodyPr/>
                    <a:lstStyle/>
                    <a:p>
                      <a:r>
                        <a:rPr lang="de-DE" sz="1400"/>
                        <a:t>A5</a:t>
                      </a:r>
                    </a:p>
                  </a:txBody>
                  <a:tcPr/>
                </a:tc>
                <a:tc>
                  <a:txBody>
                    <a:bodyPr/>
                    <a:lstStyle/>
                    <a:p>
                      <a:pPr algn="ctr"/>
                      <a:r>
                        <a:rPr lang="de-DE" sz="1400"/>
                        <a:t>X(3)</a:t>
                      </a:r>
                    </a:p>
                  </a:txBody>
                  <a:tcPr/>
                </a:tc>
                <a:tc>
                  <a:txBody>
                    <a:bodyPr/>
                    <a:lstStyle/>
                    <a:p>
                      <a:pPr algn="ctr"/>
                      <a:r>
                        <a:rPr lang="de-DE" sz="1400"/>
                        <a:t>X(1)</a:t>
                      </a:r>
                    </a:p>
                  </a:txBody>
                  <a:tcPr/>
                </a:tc>
                <a:tc>
                  <a:txBody>
                    <a:bodyPr/>
                    <a:lstStyle/>
                    <a:p>
                      <a:pPr algn="ctr"/>
                      <a:r>
                        <a:rPr lang="de-DE" sz="1400"/>
                        <a:t>X(2)</a:t>
                      </a:r>
                    </a:p>
                  </a:txBody>
                  <a:tcPr/>
                </a:tc>
                <a:tc>
                  <a:txBody>
                    <a:bodyPr/>
                    <a:lstStyle/>
                    <a:p>
                      <a:endParaRPr lang="de-DE" sz="1400"/>
                    </a:p>
                  </a:txBody>
                  <a:tcPr/>
                </a:tc>
                <a:extLst>
                  <a:ext uri="{0D108BD9-81ED-4DB2-BD59-A6C34878D82A}">
                    <a16:rowId xmlns:a16="http://schemas.microsoft.com/office/drawing/2014/main" val="457263251"/>
                  </a:ext>
                </a:extLst>
              </a:tr>
              <a:tr h="370840">
                <a:tc>
                  <a:txBody>
                    <a:bodyPr/>
                    <a:lstStyle/>
                    <a:p>
                      <a:r>
                        <a:rPr lang="de-DE" sz="1400"/>
                        <a:t>A6</a:t>
                      </a:r>
                    </a:p>
                  </a:txBody>
                  <a:tcPr/>
                </a:tc>
                <a:tc>
                  <a:txBody>
                    <a:bodyPr/>
                    <a:lstStyle/>
                    <a:p>
                      <a:pPr algn="ctr"/>
                      <a:r>
                        <a:rPr lang="de-DE" sz="1400"/>
                        <a:t>X(3)</a:t>
                      </a:r>
                    </a:p>
                  </a:txBody>
                  <a:tcPr/>
                </a:tc>
                <a:tc>
                  <a:txBody>
                    <a:bodyPr/>
                    <a:lstStyle/>
                    <a:p>
                      <a:pPr algn="ctr"/>
                      <a:r>
                        <a:rPr lang="de-DE" sz="1400"/>
                        <a:t>X(1)</a:t>
                      </a:r>
                    </a:p>
                  </a:txBody>
                  <a:tcPr/>
                </a:tc>
                <a:tc>
                  <a:txBody>
                    <a:bodyPr/>
                    <a:lstStyle/>
                    <a:p>
                      <a:pPr algn="ctr"/>
                      <a:r>
                        <a:rPr lang="de-DE" sz="1400"/>
                        <a:t>X(2)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a:t>X(3) Abhängig von den benötigten Inhalten</a:t>
                      </a:r>
                    </a:p>
                  </a:txBody>
                  <a:tcPr/>
                </a:tc>
                <a:extLst>
                  <a:ext uri="{0D108BD9-81ED-4DB2-BD59-A6C34878D82A}">
                    <a16:rowId xmlns:a16="http://schemas.microsoft.com/office/drawing/2014/main" val="1781311137"/>
                  </a:ext>
                </a:extLst>
              </a:tr>
              <a:tr h="370840">
                <a:tc>
                  <a:txBody>
                    <a:bodyPr/>
                    <a:lstStyle/>
                    <a:p>
                      <a:r>
                        <a:rPr lang="de-DE" sz="1400"/>
                        <a:t>A7</a:t>
                      </a:r>
                    </a:p>
                  </a:txBody>
                  <a:tcPr/>
                </a:tc>
                <a:tc>
                  <a:txBody>
                    <a:bodyPr/>
                    <a:lstStyle/>
                    <a:p>
                      <a:pPr algn="ctr"/>
                      <a:r>
                        <a:rPr lang="de-DE" sz="1400"/>
                        <a:t>X(3)</a:t>
                      </a:r>
                    </a:p>
                  </a:txBody>
                  <a:tcPr/>
                </a:tc>
                <a:tc>
                  <a:txBody>
                    <a:bodyPr/>
                    <a:lstStyle/>
                    <a:p>
                      <a:pPr algn="ctr"/>
                      <a:r>
                        <a:rPr lang="de-DE" sz="1400"/>
                        <a:t>X(1)</a:t>
                      </a:r>
                    </a:p>
                  </a:txBody>
                  <a:tcPr/>
                </a:tc>
                <a:tc>
                  <a:txBody>
                    <a:bodyPr/>
                    <a:lstStyle/>
                    <a:p>
                      <a:pPr algn="ctr"/>
                      <a:r>
                        <a:rPr lang="de-DE" sz="1400"/>
                        <a:t>X(2)</a:t>
                      </a:r>
                    </a:p>
                  </a:txBody>
                  <a:tcPr/>
                </a:tc>
                <a:tc>
                  <a:txBody>
                    <a:bodyPr/>
                    <a:lstStyle/>
                    <a:p>
                      <a:endParaRPr lang="de-DE" sz="1400"/>
                    </a:p>
                  </a:txBody>
                  <a:tcPr/>
                </a:tc>
                <a:extLst>
                  <a:ext uri="{0D108BD9-81ED-4DB2-BD59-A6C34878D82A}">
                    <a16:rowId xmlns:a16="http://schemas.microsoft.com/office/drawing/2014/main" val="1847560388"/>
                  </a:ext>
                </a:extLst>
              </a:tr>
              <a:tr h="370840">
                <a:tc>
                  <a:txBody>
                    <a:bodyPr/>
                    <a:lstStyle/>
                    <a:p>
                      <a:r>
                        <a:rPr lang="de-DE" sz="1400"/>
                        <a:t>A8</a:t>
                      </a:r>
                    </a:p>
                  </a:txBody>
                  <a:tcPr/>
                </a:tc>
                <a:tc>
                  <a:txBody>
                    <a:bodyPr/>
                    <a:lstStyle/>
                    <a:p>
                      <a:pPr algn="ctr"/>
                      <a:r>
                        <a:rPr lang="de-DE" sz="1400"/>
                        <a:t>X(1)</a:t>
                      </a:r>
                    </a:p>
                  </a:txBody>
                  <a:tcPr/>
                </a:tc>
                <a:tc>
                  <a:txBody>
                    <a:bodyPr/>
                    <a:lstStyle/>
                    <a:p>
                      <a:pPr algn="ctr"/>
                      <a:r>
                        <a:rPr lang="de-DE" sz="1400"/>
                        <a:t>X(1)</a:t>
                      </a:r>
                    </a:p>
                  </a:txBody>
                  <a:tcPr/>
                </a:tc>
                <a:tc>
                  <a:txBody>
                    <a:bodyPr/>
                    <a:lstStyle/>
                    <a:p>
                      <a:pPr algn="ctr"/>
                      <a:r>
                        <a:rPr lang="de-DE" sz="1400"/>
                        <a:t>X(2)</a:t>
                      </a:r>
                    </a:p>
                  </a:txBody>
                  <a:tcPr/>
                </a:tc>
                <a:tc>
                  <a:txBody>
                    <a:bodyPr/>
                    <a:lstStyle/>
                    <a:p>
                      <a:endParaRPr lang="de-DE" sz="1400"/>
                    </a:p>
                  </a:txBody>
                  <a:tcPr/>
                </a:tc>
                <a:extLst>
                  <a:ext uri="{0D108BD9-81ED-4DB2-BD59-A6C34878D82A}">
                    <a16:rowId xmlns:a16="http://schemas.microsoft.com/office/drawing/2014/main" val="1472060463"/>
                  </a:ext>
                </a:extLst>
              </a:tr>
              <a:tr h="370840">
                <a:tc>
                  <a:txBody>
                    <a:bodyPr/>
                    <a:lstStyle/>
                    <a:p>
                      <a:r>
                        <a:rPr lang="de-DE" sz="1400"/>
                        <a:t>A9</a:t>
                      </a:r>
                    </a:p>
                  </a:txBody>
                  <a:tcPr/>
                </a:tc>
                <a:tc>
                  <a:txBody>
                    <a:bodyPr/>
                    <a:lstStyle/>
                    <a:p>
                      <a:pPr algn="ctr"/>
                      <a:r>
                        <a:rPr lang="de-DE" sz="1400"/>
                        <a:t>X(1)</a:t>
                      </a:r>
                    </a:p>
                  </a:txBody>
                  <a:tcPr/>
                </a:tc>
                <a:tc>
                  <a:txBody>
                    <a:bodyPr/>
                    <a:lstStyle/>
                    <a:p>
                      <a:pPr algn="ctr"/>
                      <a:r>
                        <a:rPr lang="de-DE" sz="1400"/>
                        <a:t>X(2)</a:t>
                      </a:r>
                    </a:p>
                  </a:txBody>
                  <a:tcPr/>
                </a:tc>
                <a:tc>
                  <a:txBody>
                    <a:bodyPr/>
                    <a:lstStyle/>
                    <a:p>
                      <a:pPr algn="ctr"/>
                      <a:r>
                        <a:rPr lang="de-DE" sz="1400"/>
                        <a:t>X(3)</a:t>
                      </a:r>
                    </a:p>
                  </a:txBody>
                  <a:tcPr/>
                </a:tc>
                <a:tc>
                  <a:txBody>
                    <a:bodyPr/>
                    <a:lstStyle/>
                    <a:p>
                      <a:endParaRPr lang="de-DE" sz="1400"/>
                    </a:p>
                  </a:txBody>
                  <a:tcPr/>
                </a:tc>
                <a:extLst>
                  <a:ext uri="{0D108BD9-81ED-4DB2-BD59-A6C34878D82A}">
                    <a16:rowId xmlns:a16="http://schemas.microsoft.com/office/drawing/2014/main" val="3211233308"/>
                  </a:ext>
                </a:extLst>
              </a:tr>
              <a:tr h="370840">
                <a:tc>
                  <a:txBody>
                    <a:bodyPr/>
                    <a:lstStyle/>
                    <a:p>
                      <a:r>
                        <a:rPr lang="de-DE" sz="1400"/>
                        <a:t>A10</a:t>
                      </a:r>
                    </a:p>
                  </a:txBody>
                  <a:tcPr/>
                </a:tc>
                <a:tc>
                  <a:txBody>
                    <a:bodyPr/>
                    <a:lstStyle/>
                    <a:p>
                      <a:pPr algn="ctr"/>
                      <a:r>
                        <a:rPr lang="de-DE" sz="1400"/>
                        <a:t>X(1)</a:t>
                      </a:r>
                    </a:p>
                  </a:txBody>
                  <a:tcPr/>
                </a:tc>
                <a:tc>
                  <a:txBody>
                    <a:bodyPr/>
                    <a:lstStyle/>
                    <a:p>
                      <a:pPr algn="ctr"/>
                      <a:r>
                        <a:rPr lang="de-DE" sz="1400"/>
                        <a:t>X(5)</a:t>
                      </a:r>
                    </a:p>
                  </a:txBody>
                  <a:tcPr/>
                </a:tc>
                <a:tc>
                  <a:txBody>
                    <a:bodyPr/>
                    <a:lstStyle/>
                    <a:p>
                      <a:pPr algn="ctr"/>
                      <a:r>
                        <a:rPr lang="de-DE" sz="1400"/>
                        <a:t>X(3)</a:t>
                      </a:r>
                    </a:p>
                  </a:txBody>
                  <a:tcPr/>
                </a:tc>
                <a:tc>
                  <a:txBody>
                    <a:bodyPr/>
                    <a:lstStyle/>
                    <a:p>
                      <a:endParaRPr lang="de-DE" sz="1400"/>
                    </a:p>
                  </a:txBody>
                  <a:tcPr/>
                </a:tc>
                <a:extLst>
                  <a:ext uri="{0D108BD9-81ED-4DB2-BD59-A6C34878D82A}">
                    <a16:rowId xmlns:a16="http://schemas.microsoft.com/office/drawing/2014/main" val="1413577139"/>
                  </a:ext>
                </a:extLst>
              </a:tr>
              <a:tr h="370840">
                <a:tc>
                  <a:txBody>
                    <a:bodyPr/>
                    <a:lstStyle/>
                    <a:p>
                      <a:r>
                        <a:rPr lang="de-DE" sz="1400"/>
                        <a:t>A11</a:t>
                      </a:r>
                    </a:p>
                  </a:txBody>
                  <a:tcPr/>
                </a:tc>
                <a:tc>
                  <a:txBody>
                    <a:bodyPr/>
                    <a:lstStyle/>
                    <a:p>
                      <a:pPr algn="ctr"/>
                      <a:r>
                        <a:rPr lang="de-DE" sz="1400"/>
                        <a:t>X(3)</a:t>
                      </a:r>
                    </a:p>
                  </a:txBody>
                  <a:tcPr/>
                </a:tc>
                <a:tc>
                  <a:txBody>
                    <a:bodyPr/>
                    <a:lstStyle/>
                    <a:p>
                      <a:pPr algn="ctr"/>
                      <a:r>
                        <a:rPr lang="de-DE" sz="1400"/>
                        <a:t>X(1)</a:t>
                      </a:r>
                    </a:p>
                  </a:txBody>
                  <a:tcPr/>
                </a:tc>
                <a:tc>
                  <a:txBody>
                    <a:bodyPr/>
                    <a:lstStyle/>
                    <a:p>
                      <a:pPr algn="ctr"/>
                      <a:r>
                        <a:rPr lang="de-DE" sz="1400"/>
                        <a:t>X(2)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a:t>X(3) Abhängig von den benötigten Inhalten</a:t>
                      </a:r>
                    </a:p>
                  </a:txBody>
                  <a:tcPr/>
                </a:tc>
                <a:extLst>
                  <a:ext uri="{0D108BD9-81ED-4DB2-BD59-A6C34878D82A}">
                    <a16:rowId xmlns:a16="http://schemas.microsoft.com/office/drawing/2014/main" val="3007337643"/>
                  </a:ext>
                </a:extLst>
              </a:tr>
              <a:tr h="370840">
                <a:tc>
                  <a:txBody>
                    <a:bodyPr/>
                    <a:lstStyle/>
                    <a:p>
                      <a:r>
                        <a:rPr lang="de-DE" sz="1400"/>
                        <a:t>A12</a:t>
                      </a:r>
                    </a:p>
                  </a:txBody>
                  <a:tcPr/>
                </a:tc>
                <a:tc>
                  <a:txBody>
                    <a:bodyPr/>
                    <a:lstStyle/>
                    <a:p>
                      <a:pPr algn="ctr"/>
                      <a:r>
                        <a:rPr lang="de-DE" sz="1400"/>
                        <a:t>X(3)</a:t>
                      </a:r>
                    </a:p>
                  </a:txBody>
                  <a:tcPr/>
                </a:tc>
                <a:tc>
                  <a:txBody>
                    <a:bodyPr/>
                    <a:lstStyle/>
                    <a:p>
                      <a:pPr algn="ctr"/>
                      <a:r>
                        <a:rPr lang="de-DE" sz="1400"/>
                        <a:t>X(1)</a:t>
                      </a:r>
                    </a:p>
                  </a:txBody>
                  <a:tcPr/>
                </a:tc>
                <a:tc>
                  <a:txBody>
                    <a:bodyPr/>
                    <a:lstStyle/>
                    <a:p>
                      <a:pPr algn="ctr"/>
                      <a:r>
                        <a:rPr lang="de-DE" sz="1400"/>
                        <a:t>X(2)</a:t>
                      </a:r>
                    </a:p>
                  </a:txBody>
                  <a:tcPr/>
                </a:tc>
                <a:tc>
                  <a:txBody>
                    <a:bodyPr/>
                    <a:lstStyle/>
                    <a:p>
                      <a:endParaRPr lang="de-DE" sz="1400"/>
                    </a:p>
                  </a:txBody>
                  <a:tcPr/>
                </a:tc>
                <a:extLst>
                  <a:ext uri="{0D108BD9-81ED-4DB2-BD59-A6C34878D82A}">
                    <a16:rowId xmlns:a16="http://schemas.microsoft.com/office/drawing/2014/main" val="2445049760"/>
                  </a:ext>
                </a:extLst>
              </a:tr>
            </a:tbl>
          </a:graphicData>
        </a:graphic>
      </p:graphicFrame>
    </p:spTree>
    <p:extLst>
      <p:ext uri="{BB962C8B-B14F-4D97-AF65-F5344CB8AC3E}">
        <p14:creationId xmlns:p14="http://schemas.microsoft.com/office/powerpoint/2010/main" val="183941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BC22-4E22-4BCA-9F18-47C59C821763}"/>
              </a:ext>
            </a:extLst>
          </p:cNvPr>
          <p:cNvSpPr>
            <a:spLocks noGrp="1"/>
          </p:cNvSpPr>
          <p:nvPr>
            <p:ph type="title"/>
          </p:nvPr>
        </p:nvSpPr>
        <p:spPr/>
        <p:txBody>
          <a:bodyPr/>
          <a:lstStyle/>
          <a:p>
            <a:r>
              <a:rPr lang="de-DE"/>
              <a:t>Schutzobjekte und Schutzziele (2)</a:t>
            </a:r>
          </a:p>
        </p:txBody>
      </p:sp>
      <p:graphicFrame>
        <p:nvGraphicFramePr>
          <p:cNvPr id="3" name="Table 3">
            <a:extLst>
              <a:ext uri="{FF2B5EF4-FFF2-40B4-BE49-F238E27FC236}">
                <a16:creationId xmlns:a16="http://schemas.microsoft.com/office/drawing/2014/main" id="{DE7A7861-025D-4164-9289-6181C47B081E}"/>
              </a:ext>
            </a:extLst>
          </p:cNvPr>
          <p:cNvGraphicFramePr>
            <a:graphicFrameLocks noGrp="1"/>
          </p:cNvGraphicFramePr>
          <p:nvPr>
            <p:extLst>
              <p:ext uri="{D42A27DB-BD31-4B8C-83A1-F6EECF244321}">
                <p14:modId xmlns:p14="http://schemas.microsoft.com/office/powerpoint/2010/main" val="2566770225"/>
              </p:ext>
            </p:extLst>
          </p:nvPr>
        </p:nvGraphicFramePr>
        <p:xfrm>
          <a:off x="928754" y="1405466"/>
          <a:ext cx="10620517" cy="4820920"/>
        </p:xfrm>
        <a:graphic>
          <a:graphicData uri="http://schemas.openxmlformats.org/drawingml/2006/table">
            <a:tbl>
              <a:tblPr firstRow="1" bandRow="1">
                <a:tableStyleId>{5C22544A-7EE6-4342-B048-85BDC9FD1C3A}</a:tableStyleId>
              </a:tblPr>
              <a:tblGrid>
                <a:gridCol w="1267794">
                  <a:extLst>
                    <a:ext uri="{9D8B030D-6E8A-4147-A177-3AD203B41FA5}">
                      <a16:colId xmlns:a16="http://schemas.microsoft.com/office/drawing/2014/main" val="2452068647"/>
                    </a:ext>
                  </a:extLst>
                </a:gridCol>
                <a:gridCol w="1341782">
                  <a:extLst>
                    <a:ext uri="{9D8B030D-6E8A-4147-A177-3AD203B41FA5}">
                      <a16:colId xmlns:a16="http://schemas.microsoft.com/office/drawing/2014/main" val="406034075"/>
                    </a:ext>
                  </a:extLst>
                </a:gridCol>
                <a:gridCol w="934279">
                  <a:extLst>
                    <a:ext uri="{9D8B030D-6E8A-4147-A177-3AD203B41FA5}">
                      <a16:colId xmlns:a16="http://schemas.microsoft.com/office/drawing/2014/main" val="3059747747"/>
                    </a:ext>
                  </a:extLst>
                </a:gridCol>
                <a:gridCol w="1232452">
                  <a:extLst>
                    <a:ext uri="{9D8B030D-6E8A-4147-A177-3AD203B41FA5}">
                      <a16:colId xmlns:a16="http://schemas.microsoft.com/office/drawing/2014/main" val="3095315455"/>
                    </a:ext>
                  </a:extLst>
                </a:gridCol>
                <a:gridCol w="5844210">
                  <a:extLst>
                    <a:ext uri="{9D8B030D-6E8A-4147-A177-3AD203B41FA5}">
                      <a16:colId xmlns:a16="http://schemas.microsoft.com/office/drawing/2014/main" val="294554240"/>
                    </a:ext>
                  </a:extLst>
                </a:gridCol>
              </a:tblGrid>
              <a:tr h="370840">
                <a:tc>
                  <a:txBody>
                    <a:bodyPr/>
                    <a:lstStyle/>
                    <a:p>
                      <a:r>
                        <a:rPr lang="de-DE" sz="1400"/>
                        <a:t>Schutzobjekt</a:t>
                      </a:r>
                    </a:p>
                  </a:txBody>
                  <a:tcPr/>
                </a:tc>
                <a:tc>
                  <a:txBody>
                    <a:bodyPr/>
                    <a:lstStyle/>
                    <a:p>
                      <a:pPr algn="ctr"/>
                      <a:r>
                        <a:rPr lang="de-DE" sz="1400"/>
                        <a:t>Vertraulichkeit</a:t>
                      </a:r>
                    </a:p>
                  </a:txBody>
                  <a:tcPr/>
                </a:tc>
                <a:tc>
                  <a:txBody>
                    <a:bodyPr/>
                    <a:lstStyle/>
                    <a:p>
                      <a:pPr algn="ctr"/>
                      <a:r>
                        <a:rPr lang="de-DE" sz="1400"/>
                        <a:t>Integrität</a:t>
                      </a:r>
                    </a:p>
                  </a:txBody>
                  <a:tcPr/>
                </a:tc>
                <a:tc>
                  <a:txBody>
                    <a:bodyPr/>
                    <a:lstStyle/>
                    <a:p>
                      <a:pPr algn="ctr"/>
                      <a:r>
                        <a:rPr lang="de-DE" sz="1400"/>
                        <a:t>Verfügbarkeit</a:t>
                      </a:r>
                    </a:p>
                  </a:txBody>
                  <a:tcPr/>
                </a:tc>
                <a:tc>
                  <a:txBody>
                    <a:bodyPr/>
                    <a:lstStyle/>
                    <a:p>
                      <a:r>
                        <a:rPr lang="de-DE" sz="1400"/>
                        <a:t>Sonstiges/Bemerkungen</a:t>
                      </a:r>
                    </a:p>
                  </a:txBody>
                  <a:tcPr/>
                </a:tc>
                <a:extLst>
                  <a:ext uri="{0D108BD9-81ED-4DB2-BD59-A6C34878D82A}">
                    <a16:rowId xmlns:a16="http://schemas.microsoft.com/office/drawing/2014/main" val="3523068899"/>
                  </a:ext>
                </a:extLst>
              </a:tr>
              <a:tr h="370840">
                <a:tc>
                  <a:txBody>
                    <a:bodyPr/>
                    <a:lstStyle/>
                    <a:p>
                      <a:r>
                        <a:rPr lang="de-DE" sz="1400"/>
                        <a:t>A14</a:t>
                      </a:r>
                    </a:p>
                  </a:txBody>
                  <a:tcPr/>
                </a:tc>
                <a:tc>
                  <a:txBody>
                    <a:bodyPr/>
                    <a:lstStyle/>
                    <a:p>
                      <a:pPr algn="ctr"/>
                      <a:r>
                        <a:rPr lang="de-DE" sz="1400"/>
                        <a:t>X(1)</a:t>
                      </a:r>
                    </a:p>
                  </a:txBody>
                  <a:tcPr/>
                </a:tc>
                <a:tc>
                  <a:txBody>
                    <a:bodyPr/>
                    <a:lstStyle/>
                    <a:p>
                      <a:pPr algn="ctr"/>
                      <a:r>
                        <a:rPr lang="de-DE" sz="1400"/>
                        <a:t>X(2)</a:t>
                      </a:r>
                    </a:p>
                  </a:txBody>
                  <a:tcPr/>
                </a:tc>
                <a:tc>
                  <a:txBody>
                    <a:bodyPr/>
                    <a:lstStyle/>
                    <a:p>
                      <a:pPr algn="ctr"/>
                      <a:r>
                        <a:rPr lang="de-DE" sz="1400"/>
                        <a:t>X(2)</a:t>
                      </a:r>
                    </a:p>
                  </a:txBody>
                  <a:tcPr/>
                </a:tc>
                <a:tc>
                  <a:txBody>
                    <a:bodyPr/>
                    <a:lstStyle/>
                    <a:p>
                      <a:endParaRPr lang="de-DE" sz="1400"/>
                    </a:p>
                  </a:txBody>
                  <a:tcPr/>
                </a:tc>
                <a:extLst>
                  <a:ext uri="{0D108BD9-81ED-4DB2-BD59-A6C34878D82A}">
                    <a16:rowId xmlns:a16="http://schemas.microsoft.com/office/drawing/2014/main" val="2516630294"/>
                  </a:ext>
                </a:extLst>
              </a:tr>
              <a:tr h="370840">
                <a:tc>
                  <a:txBody>
                    <a:bodyPr/>
                    <a:lstStyle/>
                    <a:p>
                      <a:r>
                        <a:rPr lang="de-DE" sz="1400"/>
                        <a:t>A15</a:t>
                      </a:r>
                    </a:p>
                  </a:txBody>
                  <a:tcPr/>
                </a:tc>
                <a:tc>
                  <a:txBody>
                    <a:bodyPr/>
                    <a:lstStyle/>
                    <a:p>
                      <a:pPr algn="ctr"/>
                      <a:r>
                        <a:rPr lang="de-DE" sz="1400"/>
                        <a:t>X(1)</a:t>
                      </a:r>
                    </a:p>
                  </a:txBody>
                  <a:tcPr/>
                </a:tc>
                <a:tc>
                  <a:txBody>
                    <a:bodyPr/>
                    <a:lstStyle/>
                    <a:p>
                      <a:pPr algn="ctr"/>
                      <a:r>
                        <a:rPr lang="de-DE" sz="1400"/>
                        <a:t>X(2)</a:t>
                      </a:r>
                    </a:p>
                  </a:txBody>
                  <a:tcPr/>
                </a:tc>
                <a:tc>
                  <a:txBody>
                    <a:bodyPr/>
                    <a:lstStyle/>
                    <a:p>
                      <a:pPr algn="ctr"/>
                      <a:r>
                        <a:rPr lang="de-DE" sz="1400"/>
                        <a:t>X(2)</a:t>
                      </a:r>
                    </a:p>
                  </a:txBody>
                  <a:tcPr/>
                </a:tc>
                <a:tc>
                  <a:txBody>
                    <a:bodyPr/>
                    <a:lstStyle/>
                    <a:p>
                      <a:endParaRPr lang="de-DE" sz="1400"/>
                    </a:p>
                  </a:txBody>
                  <a:tcPr/>
                </a:tc>
                <a:extLst>
                  <a:ext uri="{0D108BD9-81ED-4DB2-BD59-A6C34878D82A}">
                    <a16:rowId xmlns:a16="http://schemas.microsoft.com/office/drawing/2014/main" val="954072952"/>
                  </a:ext>
                </a:extLst>
              </a:tr>
              <a:tr h="370840">
                <a:tc>
                  <a:txBody>
                    <a:bodyPr/>
                    <a:lstStyle/>
                    <a:p>
                      <a:r>
                        <a:rPr lang="de-DE" sz="1400"/>
                        <a:t>A16</a:t>
                      </a:r>
                    </a:p>
                  </a:txBody>
                  <a:tcPr/>
                </a:tc>
                <a:tc>
                  <a:txBody>
                    <a:bodyPr/>
                    <a:lstStyle/>
                    <a:p>
                      <a:pPr algn="ctr"/>
                      <a:r>
                        <a:rPr lang="de-DE" sz="1400"/>
                        <a:t>X(1)</a:t>
                      </a:r>
                    </a:p>
                  </a:txBody>
                  <a:tcPr/>
                </a:tc>
                <a:tc>
                  <a:txBody>
                    <a:bodyPr/>
                    <a:lstStyle/>
                    <a:p>
                      <a:pPr algn="ctr"/>
                      <a:r>
                        <a:rPr lang="de-DE" sz="1400"/>
                        <a:t>X(2)</a:t>
                      </a:r>
                    </a:p>
                  </a:txBody>
                  <a:tcPr/>
                </a:tc>
                <a:tc>
                  <a:txBody>
                    <a:bodyPr/>
                    <a:lstStyle/>
                    <a:p>
                      <a:pPr algn="ctr"/>
                      <a:r>
                        <a:rPr lang="de-DE" sz="1400"/>
                        <a:t>X(2)</a:t>
                      </a:r>
                    </a:p>
                  </a:txBody>
                  <a:tcPr/>
                </a:tc>
                <a:tc>
                  <a:txBody>
                    <a:bodyPr/>
                    <a:lstStyle/>
                    <a:p>
                      <a:endParaRPr lang="de-DE" sz="1400"/>
                    </a:p>
                  </a:txBody>
                  <a:tcPr/>
                </a:tc>
                <a:extLst>
                  <a:ext uri="{0D108BD9-81ED-4DB2-BD59-A6C34878D82A}">
                    <a16:rowId xmlns:a16="http://schemas.microsoft.com/office/drawing/2014/main" val="2022313394"/>
                  </a:ext>
                </a:extLst>
              </a:tr>
              <a:tr h="370840">
                <a:tc>
                  <a:txBody>
                    <a:bodyPr/>
                    <a:lstStyle/>
                    <a:p>
                      <a:r>
                        <a:rPr lang="de-DE" sz="1400"/>
                        <a:t>A17</a:t>
                      </a:r>
                    </a:p>
                  </a:txBody>
                  <a:tcPr/>
                </a:tc>
                <a:tc>
                  <a:txBody>
                    <a:bodyPr/>
                    <a:lstStyle/>
                    <a:p>
                      <a:pPr algn="ctr"/>
                      <a:endParaRPr lang="de-DE" sz="1400"/>
                    </a:p>
                  </a:txBody>
                  <a:tcPr/>
                </a:tc>
                <a:tc>
                  <a:txBody>
                    <a:bodyPr/>
                    <a:lstStyle/>
                    <a:p>
                      <a:pPr algn="ctr"/>
                      <a:endParaRPr lang="de-DE" sz="1400"/>
                    </a:p>
                  </a:txBody>
                  <a:tcPr/>
                </a:tc>
                <a:tc>
                  <a:txBody>
                    <a:bodyPr/>
                    <a:lstStyle/>
                    <a:p>
                      <a:pPr algn="ctr"/>
                      <a:endParaRPr lang="de-DE" sz="1400"/>
                    </a:p>
                  </a:txBody>
                  <a:tcPr/>
                </a:tc>
                <a:tc>
                  <a:txBody>
                    <a:bodyPr/>
                    <a:lstStyle/>
                    <a:p>
                      <a:r>
                        <a:rPr lang="de-DE" sz="1400"/>
                        <a:t>abhängig von den Inhalten</a:t>
                      </a:r>
                    </a:p>
                  </a:txBody>
                  <a:tcPr/>
                </a:tc>
                <a:extLst>
                  <a:ext uri="{0D108BD9-81ED-4DB2-BD59-A6C34878D82A}">
                    <a16:rowId xmlns:a16="http://schemas.microsoft.com/office/drawing/2014/main" val="3468110314"/>
                  </a:ext>
                </a:extLst>
              </a:tr>
              <a:tr h="370840">
                <a:tc>
                  <a:txBody>
                    <a:bodyPr/>
                    <a:lstStyle/>
                    <a:p>
                      <a:r>
                        <a:rPr lang="de-DE" sz="1400"/>
                        <a:t>A18</a:t>
                      </a:r>
                    </a:p>
                  </a:txBody>
                  <a:tcPr/>
                </a:tc>
                <a:tc>
                  <a:txBody>
                    <a:bodyPr/>
                    <a:lstStyle/>
                    <a:p>
                      <a:pPr algn="ctr"/>
                      <a:r>
                        <a:rPr lang="de-DE" sz="1400"/>
                        <a:t>X(1)</a:t>
                      </a:r>
                    </a:p>
                  </a:txBody>
                  <a:tcPr/>
                </a:tc>
                <a:tc>
                  <a:txBody>
                    <a:bodyPr/>
                    <a:lstStyle/>
                    <a:p>
                      <a:pPr algn="ctr"/>
                      <a:r>
                        <a:rPr lang="de-DE" sz="1400"/>
                        <a:t>X(5)</a:t>
                      </a:r>
                    </a:p>
                  </a:txBody>
                  <a:tcPr/>
                </a:tc>
                <a:tc>
                  <a:txBody>
                    <a:bodyPr/>
                    <a:lstStyle/>
                    <a:p>
                      <a:pPr algn="ctr"/>
                      <a:r>
                        <a:rPr lang="de-DE" sz="1400"/>
                        <a:t> X(5)</a:t>
                      </a:r>
                    </a:p>
                  </a:txBody>
                  <a:tcPr/>
                </a:tc>
                <a:tc>
                  <a:txBody>
                    <a:bodyPr/>
                    <a:lstStyle/>
                    <a:p>
                      <a:endParaRPr lang="de-DE" sz="1400"/>
                    </a:p>
                  </a:txBody>
                  <a:tcPr/>
                </a:tc>
                <a:extLst>
                  <a:ext uri="{0D108BD9-81ED-4DB2-BD59-A6C34878D82A}">
                    <a16:rowId xmlns:a16="http://schemas.microsoft.com/office/drawing/2014/main" val="457263251"/>
                  </a:ext>
                </a:extLst>
              </a:tr>
              <a:tr h="370840">
                <a:tc>
                  <a:txBody>
                    <a:bodyPr/>
                    <a:lstStyle/>
                    <a:p>
                      <a:r>
                        <a:rPr lang="de-DE" sz="1400"/>
                        <a:t>A19</a:t>
                      </a:r>
                    </a:p>
                  </a:txBody>
                  <a:tcPr/>
                </a:tc>
                <a:tc>
                  <a:txBody>
                    <a:bodyPr/>
                    <a:lstStyle/>
                    <a:p>
                      <a:pPr algn="ctr"/>
                      <a:endParaRPr lang="de-DE" sz="1400"/>
                    </a:p>
                  </a:txBody>
                  <a:tcPr/>
                </a:tc>
                <a:tc>
                  <a:txBody>
                    <a:bodyPr/>
                    <a:lstStyle/>
                    <a:p>
                      <a:pPr algn="ctr"/>
                      <a:r>
                        <a:rPr lang="de-DE" sz="1400"/>
                        <a:t>X(1)</a:t>
                      </a:r>
                    </a:p>
                  </a:txBody>
                  <a:tcPr/>
                </a:tc>
                <a:tc>
                  <a:txBody>
                    <a:bodyPr/>
                    <a:lstStyle/>
                    <a:p>
                      <a:pPr algn="ctr"/>
                      <a:r>
                        <a:rPr lang="de-DE" sz="1400"/>
                        <a:t>X(1)</a:t>
                      </a:r>
                    </a:p>
                  </a:txBody>
                  <a:tcPr/>
                </a:tc>
                <a:tc>
                  <a:txBody>
                    <a:bodyPr/>
                    <a:lstStyle/>
                    <a:p>
                      <a:endParaRPr lang="de-DE" sz="1400"/>
                    </a:p>
                  </a:txBody>
                  <a:tcPr/>
                </a:tc>
                <a:extLst>
                  <a:ext uri="{0D108BD9-81ED-4DB2-BD59-A6C34878D82A}">
                    <a16:rowId xmlns:a16="http://schemas.microsoft.com/office/drawing/2014/main" val="1781311137"/>
                  </a:ext>
                </a:extLst>
              </a:tr>
              <a:tr h="370840">
                <a:tc>
                  <a:txBody>
                    <a:bodyPr/>
                    <a:lstStyle/>
                    <a:p>
                      <a:r>
                        <a:rPr lang="de-DE" sz="1400"/>
                        <a:t>A20</a:t>
                      </a:r>
                    </a:p>
                  </a:txBody>
                  <a:tcPr/>
                </a:tc>
                <a:tc>
                  <a:txBody>
                    <a:bodyPr/>
                    <a:lstStyle/>
                    <a:p>
                      <a:pPr algn="ctr"/>
                      <a:endParaRPr lang="de-DE" sz="1400"/>
                    </a:p>
                  </a:txBody>
                  <a:tcPr/>
                </a:tc>
                <a:tc>
                  <a:txBody>
                    <a:bodyPr/>
                    <a:lstStyle/>
                    <a:p>
                      <a:pPr algn="ctr"/>
                      <a:r>
                        <a:rPr lang="de-DE" sz="1400"/>
                        <a:t>X(2)</a:t>
                      </a:r>
                    </a:p>
                  </a:txBody>
                  <a:tcPr/>
                </a:tc>
                <a:tc>
                  <a:txBody>
                    <a:bodyPr/>
                    <a:lstStyle/>
                    <a:p>
                      <a:pPr algn="ctr"/>
                      <a:r>
                        <a:rPr lang="de-DE" sz="1400"/>
                        <a:t>X(1)</a:t>
                      </a:r>
                    </a:p>
                  </a:txBody>
                  <a:tcPr/>
                </a:tc>
                <a:tc>
                  <a:txBody>
                    <a:bodyPr/>
                    <a:lstStyle/>
                    <a:p>
                      <a:r>
                        <a:rPr lang="de-DE" sz="1400"/>
                        <a:t>Beinhaltet keine personenbezogenen Daten</a:t>
                      </a:r>
                    </a:p>
                  </a:txBody>
                  <a:tcPr/>
                </a:tc>
                <a:extLst>
                  <a:ext uri="{0D108BD9-81ED-4DB2-BD59-A6C34878D82A}">
                    <a16:rowId xmlns:a16="http://schemas.microsoft.com/office/drawing/2014/main" val="1847560388"/>
                  </a:ext>
                </a:extLst>
              </a:tr>
              <a:tr h="370840">
                <a:tc>
                  <a:txBody>
                    <a:bodyPr/>
                    <a:lstStyle/>
                    <a:p>
                      <a:r>
                        <a:rPr lang="de-DE" sz="1400"/>
                        <a:t>A21</a:t>
                      </a:r>
                    </a:p>
                  </a:txBody>
                  <a:tcPr/>
                </a:tc>
                <a:tc>
                  <a:txBody>
                    <a:bodyPr/>
                    <a:lstStyle/>
                    <a:p>
                      <a:pPr algn="ctr"/>
                      <a:r>
                        <a:rPr lang="de-DE" sz="1400"/>
                        <a:t>X(1)</a:t>
                      </a:r>
                    </a:p>
                  </a:txBody>
                  <a:tcPr/>
                </a:tc>
                <a:tc>
                  <a:txBody>
                    <a:bodyPr/>
                    <a:lstStyle/>
                    <a:p>
                      <a:pPr algn="ctr"/>
                      <a:r>
                        <a:rPr lang="de-DE" sz="1400"/>
                        <a:t>X(5)</a:t>
                      </a:r>
                    </a:p>
                  </a:txBody>
                  <a:tcPr/>
                </a:tc>
                <a:tc>
                  <a:txBody>
                    <a:bodyPr/>
                    <a:lstStyle/>
                    <a:p>
                      <a:pPr algn="ctr"/>
                      <a:r>
                        <a:rPr lang="de-DE" sz="1400"/>
                        <a:t>X(3)</a:t>
                      </a:r>
                    </a:p>
                  </a:txBody>
                  <a:tcPr/>
                </a:tc>
                <a:tc>
                  <a:txBody>
                    <a:bodyPr/>
                    <a:lstStyle/>
                    <a:p>
                      <a:endParaRPr lang="de-DE" sz="1400"/>
                    </a:p>
                  </a:txBody>
                  <a:tcPr/>
                </a:tc>
                <a:extLst>
                  <a:ext uri="{0D108BD9-81ED-4DB2-BD59-A6C34878D82A}">
                    <a16:rowId xmlns:a16="http://schemas.microsoft.com/office/drawing/2014/main" val="1472060463"/>
                  </a:ext>
                </a:extLst>
              </a:tr>
              <a:tr h="370840">
                <a:tc>
                  <a:txBody>
                    <a:bodyPr/>
                    <a:lstStyle/>
                    <a:p>
                      <a:endParaRPr lang="de-DE" sz="1400"/>
                    </a:p>
                  </a:txBody>
                  <a:tcPr/>
                </a:tc>
                <a:tc>
                  <a:txBody>
                    <a:bodyPr/>
                    <a:lstStyle/>
                    <a:p>
                      <a:pPr algn="ctr"/>
                      <a:endParaRPr lang="de-DE" sz="1400"/>
                    </a:p>
                  </a:txBody>
                  <a:tcPr/>
                </a:tc>
                <a:tc>
                  <a:txBody>
                    <a:bodyPr/>
                    <a:lstStyle/>
                    <a:p>
                      <a:pPr algn="ctr"/>
                      <a:endParaRPr lang="de-DE" sz="1400"/>
                    </a:p>
                  </a:txBody>
                  <a:tcPr/>
                </a:tc>
                <a:tc>
                  <a:txBody>
                    <a:bodyPr/>
                    <a:lstStyle/>
                    <a:p>
                      <a:pPr algn="ctr"/>
                      <a:endParaRPr lang="de-DE" sz="1400"/>
                    </a:p>
                  </a:txBody>
                  <a:tcPr/>
                </a:tc>
                <a:tc>
                  <a:txBody>
                    <a:bodyPr/>
                    <a:lstStyle/>
                    <a:p>
                      <a:endParaRPr lang="de-DE" sz="1400"/>
                    </a:p>
                  </a:txBody>
                  <a:tcPr/>
                </a:tc>
                <a:extLst>
                  <a:ext uri="{0D108BD9-81ED-4DB2-BD59-A6C34878D82A}">
                    <a16:rowId xmlns:a16="http://schemas.microsoft.com/office/drawing/2014/main" val="3211233308"/>
                  </a:ext>
                </a:extLst>
              </a:tr>
              <a:tr h="370840">
                <a:tc>
                  <a:txBody>
                    <a:bodyPr/>
                    <a:lstStyle/>
                    <a:p>
                      <a:endParaRPr lang="de-DE" sz="1400"/>
                    </a:p>
                  </a:txBody>
                  <a:tcPr/>
                </a:tc>
                <a:tc>
                  <a:txBody>
                    <a:bodyPr/>
                    <a:lstStyle/>
                    <a:p>
                      <a:pPr algn="ctr"/>
                      <a:endParaRPr lang="de-DE" sz="1400"/>
                    </a:p>
                  </a:txBody>
                  <a:tcPr/>
                </a:tc>
                <a:tc>
                  <a:txBody>
                    <a:bodyPr/>
                    <a:lstStyle/>
                    <a:p>
                      <a:pPr algn="ctr"/>
                      <a:endParaRPr lang="de-DE" sz="1400"/>
                    </a:p>
                  </a:txBody>
                  <a:tcPr/>
                </a:tc>
                <a:tc>
                  <a:txBody>
                    <a:bodyPr/>
                    <a:lstStyle/>
                    <a:p>
                      <a:pPr algn="ctr"/>
                      <a:endParaRPr lang="de-DE" sz="1400"/>
                    </a:p>
                  </a:txBody>
                  <a:tcPr/>
                </a:tc>
                <a:tc>
                  <a:txBody>
                    <a:bodyPr/>
                    <a:lstStyle/>
                    <a:p>
                      <a:endParaRPr lang="de-DE" sz="1400"/>
                    </a:p>
                  </a:txBody>
                  <a:tcPr/>
                </a:tc>
                <a:extLst>
                  <a:ext uri="{0D108BD9-81ED-4DB2-BD59-A6C34878D82A}">
                    <a16:rowId xmlns:a16="http://schemas.microsoft.com/office/drawing/2014/main" val="1413577139"/>
                  </a:ext>
                </a:extLst>
              </a:tr>
              <a:tr h="370840">
                <a:tc>
                  <a:txBody>
                    <a:bodyPr/>
                    <a:lstStyle/>
                    <a:p>
                      <a:endParaRPr lang="de-DE" sz="1400"/>
                    </a:p>
                  </a:txBody>
                  <a:tcPr/>
                </a:tc>
                <a:tc>
                  <a:txBody>
                    <a:bodyPr/>
                    <a:lstStyle/>
                    <a:p>
                      <a:pPr algn="ctr"/>
                      <a:endParaRPr lang="de-DE" sz="1400"/>
                    </a:p>
                  </a:txBody>
                  <a:tcPr/>
                </a:tc>
                <a:tc>
                  <a:txBody>
                    <a:bodyPr/>
                    <a:lstStyle/>
                    <a:p>
                      <a:pPr algn="ctr"/>
                      <a:endParaRPr lang="de-DE" sz="1400"/>
                    </a:p>
                  </a:txBody>
                  <a:tcPr/>
                </a:tc>
                <a:tc>
                  <a:txBody>
                    <a:bodyPr/>
                    <a:lstStyle/>
                    <a:p>
                      <a:pPr algn="ctr"/>
                      <a:endParaRPr lang="de-DE" sz="1400"/>
                    </a:p>
                  </a:txBody>
                  <a:tcPr/>
                </a:tc>
                <a:tc>
                  <a:txBody>
                    <a:bodyPr/>
                    <a:lstStyle/>
                    <a:p>
                      <a:endParaRPr lang="de-DE" sz="1400"/>
                    </a:p>
                  </a:txBody>
                  <a:tcPr/>
                </a:tc>
                <a:extLst>
                  <a:ext uri="{0D108BD9-81ED-4DB2-BD59-A6C34878D82A}">
                    <a16:rowId xmlns:a16="http://schemas.microsoft.com/office/drawing/2014/main" val="3007337643"/>
                  </a:ext>
                </a:extLst>
              </a:tr>
              <a:tr h="370840">
                <a:tc>
                  <a:txBody>
                    <a:bodyPr/>
                    <a:lstStyle/>
                    <a:p>
                      <a:endParaRPr lang="de-DE" sz="1400"/>
                    </a:p>
                  </a:txBody>
                  <a:tcPr/>
                </a:tc>
                <a:tc>
                  <a:txBody>
                    <a:bodyPr/>
                    <a:lstStyle/>
                    <a:p>
                      <a:pPr algn="ctr"/>
                      <a:endParaRPr lang="de-DE" sz="1400"/>
                    </a:p>
                  </a:txBody>
                  <a:tcPr/>
                </a:tc>
                <a:tc>
                  <a:txBody>
                    <a:bodyPr/>
                    <a:lstStyle/>
                    <a:p>
                      <a:pPr algn="ctr"/>
                      <a:endParaRPr lang="de-DE" sz="1400"/>
                    </a:p>
                  </a:txBody>
                  <a:tcPr/>
                </a:tc>
                <a:tc>
                  <a:txBody>
                    <a:bodyPr/>
                    <a:lstStyle/>
                    <a:p>
                      <a:pPr algn="ctr"/>
                      <a:endParaRPr lang="de-DE" sz="1400"/>
                    </a:p>
                  </a:txBody>
                  <a:tcPr/>
                </a:tc>
                <a:tc>
                  <a:txBody>
                    <a:bodyPr/>
                    <a:lstStyle/>
                    <a:p>
                      <a:endParaRPr lang="de-DE" sz="1400"/>
                    </a:p>
                  </a:txBody>
                  <a:tcPr/>
                </a:tc>
                <a:extLst>
                  <a:ext uri="{0D108BD9-81ED-4DB2-BD59-A6C34878D82A}">
                    <a16:rowId xmlns:a16="http://schemas.microsoft.com/office/drawing/2014/main" val="2445049760"/>
                  </a:ext>
                </a:extLst>
              </a:tr>
            </a:tbl>
          </a:graphicData>
        </a:graphic>
      </p:graphicFrame>
    </p:spTree>
    <p:extLst>
      <p:ext uri="{BB962C8B-B14F-4D97-AF65-F5344CB8AC3E}">
        <p14:creationId xmlns:p14="http://schemas.microsoft.com/office/powerpoint/2010/main" val="245415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5AC6A-5D14-ECD7-AC1E-F3C3F403335F}"/>
              </a:ext>
            </a:extLst>
          </p:cNvPr>
          <p:cNvSpPr>
            <a:spLocks noGrp="1"/>
          </p:cNvSpPr>
          <p:nvPr>
            <p:ph type="title"/>
          </p:nvPr>
        </p:nvSpPr>
        <p:spPr/>
        <p:txBody>
          <a:bodyPr/>
          <a:lstStyle/>
          <a:p>
            <a:endParaRPr lang="de-DE"/>
          </a:p>
        </p:txBody>
      </p:sp>
      <p:graphicFrame>
        <p:nvGraphicFramePr>
          <p:cNvPr id="4" name="Tabelle 3">
            <a:extLst>
              <a:ext uri="{FF2B5EF4-FFF2-40B4-BE49-F238E27FC236}">
                <a16:creationId xmlns:a16="http://schemas.microsoft.com/office/drawing/2014/main" id="{E74D20FB-8469-2DBD-BE93-918D903B6CCD}"/>
              </a:ext>
            </a:extLst>
          </p:cNvPr>
          <p:cNvGraphicFramePr>
            <a:graphicFrameLocks noGrp="1"/>
          </p:cNvGraphicFramePr>
          <p:nvPr/>
        </p:nvGraphicFramePr>
        <p:xfrm>
          <a:off x="1609725" y="960120"/>
          <a:ext cx="8972550" cy="4937760"/>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val="3254906257"/>
                    </a:ext>
                  </a:extLst>
                </a:gridCol>
                <a:gridCol w="2609850">
                  <a:extLst>
                    <a:ext uri="{9D8B030D-6E8A-4147-A177-3AD203B41FA5}">
                      <a16:colId xmlns:a16="http://schemas.microsoft.com/office/drawing/2014/main" val="674955"/>
                    </a:ext>
                  </a:extLst>
                </a:gridCol>
                <a:gridCol w="1704975">
                  <a:extLst>
                    <a:ext uri="{9D8B030D-6E8A-4147-A177-3AD203B41FA5}">
                      <a16:colId xmlns:a16="http://schemas.microsoft.com/office/drawing/2014/main" val="2345277330"/>
                    </a:ext>
                  </a:extLst>
                </a:gridCol>
                <a:gridCol w="1162050">
                  <a:extLst>
                    <a:ext uri="{9D8B030D-6E8A-4147-A177-3AD203B41FA5}">
                      <a16:colId xmlns:a16="http://schemas.microsoft.com/office/drawing/2014/main" val="692739337"/>
                    </a:ext>
                  </a:extLst>
                </a:gridCol>
                <a:gridCol w="1524000">
                  <a:extLst>
                    <a:ext uri="{9D8B030D-6E8A-4147-A177-3AD203B41FA5}">
                      <a16:colId xmlns:a16="http://schemas.microsoft.com/office/drawing/2014/main" val="341536912"/>
                    </a:ext>
                  </a:extLst>
                </a:gridCol>
                <a:gridCol w="1257300">
                  <a:extLst>
                    <a:ext uri="{9D8B030D-6E8A-4147-A177-3AD203B41FA5}">
                      <a16:colId xmlns:a16="http://schemas.microsoft.com/office/drawing/2014/main" val="1695730552"/>
                    </a:ext>
                  </a:extLst>
                </a:gridCol>
              </a:tblGrid>
              <a:tr h="0">
                <a:tc>
                  <a:txBody>
                    <a:bodyPr/>
                    <a:lstStyle/>
                    <a:p>
                      <a:pPr fontAlgn="t"/>
                      <a:endParaRPr lang="de-DE">
                        <a:effectLst/>
                      </a:endParaRPr>
                    </a:p>
                    <a:p>
                      <a:pPr rtl="0" fontAlgn="base"/>
                      <a:r>
                        <a:rPr lang="de-DE" sz="1100">
                          <a:effectLst/>
                        </a:rPr>
                        <a:t>RisikoID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Bedrohung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Eintrittswahrscheinlichkeit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Auswirkungen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Risiko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Behandlung </a:t>
                      </a:r>
                      <a:endParaRPr lang="de-DE" b="1">
                        <a:solidFill>
                          <a:srgbClr val="FFFFFF"/>
                        </a:solidFill>
                        <a:effectLst/>
                      </a:endParaRPr>
                    </a:p>
                  </a:txBody>
                  <a:tcPr/>
                </a:tc>
                <a:extLst>
                  <a:ext uri="{0D108BD9-81ED-4DB2-BD59-A6C34878D82A}">
                    <a16:rowId xmlns:a16="http://schemas.microsoft.com/office/drawing/2014/main" val="36500455"/>
                  </a:ext>
                </a:extLst>
              </a:tr>
              <a:tr h="0">
                <a:tc>
                  <a:txBody>
                    <a:bodyPr/>
                    <a:lstStyle/>
                    <a:p>
                      <a:pPr fontAlgn="t"/>
                      <a:endParaRPr lang="de-DE">
                        <a:effectLst/>
                      </a:endParaRPr>
                    </a:p>
                    <a:p>
                      <a:pPr rtl="0" fontAlgn="base"/>
                      <a:r>
                        <a:rPr lang="de-DE" sz="1100">
                          <a:effectLst/>
                        </a:rPr>
                        <a:t> R10 </a:t>
                      </a:r>
                      <a:endParaRPr lang="de-DE" b="1">
                        <a:effectLst/>
                      </a:endParaRPr>
                    </a:p>
                  </a:txBody>
                  <a:tcPr/>
                </a:tc>
                <a:tc>
                  <a:txBody>
                    <a:bodyPr/>
                    <a:lstStyle/>
                    <a:p>
                      <a:pPr fontAlgn="t"/>
                      <a:endParaRPr lang="de-DE">
                        <a:effectLst/>
                      </a:endParaRPr>
                    </a:p>
                    <a:p>
                      <a:pPr rtl="0" fontAlgn="base"/>
                      <a:r>
                        <a:rPr lang="de-DE" sz="1100">
                          <a:effectLst/>
                        </a:rPr>
                        <a:t>Zero Day Exploit </a:t>
                      </a:r>
                      <a:endParaRPr lang="de-DE">
                        <a:effectLst/>
                      </a:endParaRPr>
                    </a:p>
                  </a:txBody>
                  <a:tcPr/>
                </a:tc>
                <a:tc>
                  <a:txBody>
                    <a:bodyPr/>
                    <a:lstStyle/>
                    <a:p>
                      <a:pPr fontAlgn="t"/>
                      <a:endParaRPr lang="de-DE">
                        <a:effectLst/>
                      </a:endParaRPr>
                    </a:p>
                    <a:p>
                      <a:pPr rtl="0" fontAlgn="base"/>
                      <a:r>
                        <a:rPr lang="de-DE" sz="1100">
                          <a:effectLst/>
                        </a:rPr>
                        <a:t>[Mittel]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[Sehr hoch] </a:t>
                      </a:r>
                      <a:br>
                        <a:rPr lang="de-DE" sz="1100">
                          <a:effectLst/>
                        </a:rPr>
                      </a:br>
                      <a:r>
                        <a:rPr lang="de-DE" sz="1100">
                          <a:effectLst/>
                        </a:rPr>
                        <a:t>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[Mittel]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[Reduzieren] </a:t>
                      </a:r>
                      <a:endParaRPr lang="de-DE">
                        <a:effectLst/>
                      </a:endParaRPr>
                    </a:p>
                    <a:p>
                      <a:pPr rtl="0" fontAlgn="base"/>
                      <a:r>
                        <a:rPr lang="de-DE" sz="1100">
                          <a:effectLst/>
                        </a:rPr>
                        <a:t>[Akzeptieren] </a:t>
                      </a:r>
                      <a:endParaRPr lang="de-DE">
                        <a:effectLst/>
                      </a:endParaRPr>
                    </a:p>
                  </a:txBody>
                  <a:tcPr/>
                </a:tc>
                <a:extLst>
                  <a:ext uri="{0D108BD9-81ED-4DB2-BD59-A6C34878D82A}">
                    <a16:rowId xmlns:a16="http://schemas.microsoft.com/office/drawing/2014/main" val="2467673606"/>
                  </a:ext>
                </a:extLst>
              </a:tr>
              <a:tr h="0">
                <a:tc gridSpan="6">
                  <a:txBody>
                    <a:bodyPr/>
                    <a:lstStyle/>
                    <a:p>
                      <a:pPr fontAlgn="t"/>
                      <a:endParaRPr lang="de-DE">
                        <a:effectLst/>
                      </a:endParaRPr>
                    </a:p>
                    <a:p>
                      <a:pPr rtl="0" fontAlgn="base"/>
                      <a:r>
                        <a:rPr lang="de-DE" sz="1100">
                          <a:effectLst/>
                        </a:rPr>
                        <a:t>Beschreibung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854493155"/>
                  </a:ext>
                </a:extLst>
              </a:tr>
              <a:tr h="0">
                <a:tc gridSpan="6">
                  <a:txBody>
                    <a:bodyPr/>
                    <a:lstStyle/>
                    <a:p>
                      <a:pPr fontAlgn="t"/>
                      <a:endParaRPr lang="de-DE">
                        <a:effectLst/>
                      </a:endParaRPr>
                    </a:p>
                    <a:p>
                      <a:pPr rtl="0" fontAlgn="base"/>
                      <a:r>
                        <a:rPr lang="de-DE" sz="1100">
                          <a:effectLst/>
                        </a:rPr>
                        <a:t>Eine Komponente ist von einem Zero Day betroffen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696878776"/>
                  </a:ext>
                </a:extLst>
              </a:tr>
              <a:tr h="0">
                <a:tc gridSpan="6">
                  <a:txBody>
                    <a:bodyPr/>
                    <a:lstStyle/>
                    <a:p>
                      <a:pPr fontAlgn="t"/>
                      <a:endParaRPr lang="de-DE">
                        <a:effectLst/>
                      </a:endParaRPr>
                    </a:p>
                    <a:p>
                      <a:pPr rtl="0" fontAlgn="base"/>
                      <a:r>
                        <a:rPr lang="de-DE" sz="1100">
                          <a:effectLst/>
                        </a:rPr>
                        <a:t>Anforderungen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037996253"/>
                  </a:ext>
                </a:extLst>
              </a:tr>
              <a:tr h="0">
                <a:tc gridSpan="6">
                  <a:txBody>
                    <a:bodyPr/>
                    <a:lstStyle/>
                    <a:p>
                      <a:pPr fontAlgn="t"/>
                      <a:endParaRPr lang="de-DE">
                        <a:effectLst/>
                      </a:endParaRPr>
                    </a:p>
                    <a:p>
                      <a:pPr rtl="0" fontAlgn="base"/>
                      <a:r>
                        <a:rPr lang="de-DE" sz="1100">
                          <a:effectLst/>
                        </a:rPr>
                        <a:t>ISO 27001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603086062"/>
                  </a:ext>
                </a:extLst>
              </a:tr>
              <a:tr h="0">
                <a:tc gridSpan="4">
                  <a:txBody>
                    <a:bodyPr/>
                    <a:lstStyle/>
                    <a:p>
                      <a:pPr fontAlgn="t"/>
                      <a:endParaRPr lang="de-DE">
                        <a:effectLst/>
                      </a:endParaRPr>
                    </a:p>
                    <a:p>
                      <a:pPr rtl="0" fontAlgn="base"/>
                      <a:r>
                        <a:rPr lang="de-DE" sz="1100">
                          <a:effectLst/>
                        </a:rPr>
                        <a:t>Maßnahmen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Überprüfung </a:t>
                      </a:r>
                      <a:endParaRPr lang="de-DE">
                        <a:effectLst/>
                      </a:endParaRPr>
                    </a:p>
                  </a:txBody>
                  <a:tcPr/>
                </a:tc>
                <a:tc>
                  <a:txBody>
                    <a:bodyPr/>
                    <a:lstStyle/>
                    <a:p>
                      <a:pPr fontAlgn="t"/>
                      <a:endParaRPr lang="de-DE">
                        <a:effectLst/>
                      </a:endParaRPr>
                    </a:p>
                    <a:p>
                      <a:pPr rtl="0" fontAlgn="base"/>
                      <a:r>
                        <a:rPr lang="de-DE" sz="1100">
                          <a:effectLst/>
                        </a:rPr>
                        <a:t>TestID </a:t>
                      </a:r>
                      <a:endParaRPr lang="de-DE">
                        <a:effectLst/>
                      </a:endParaRPr>
                    </a:p>
                  </a:txBody>
                  <a:tcPr/>
                </a:tc>
                <a:extLst>
                  <a:ext uri="{0D108BD9-81ED-4DB2-BD59-A6C34878D82A}">
                    <a16:rowId xmlns:a16="http://schemas.microsoft.com/office/drawing/2014/main" val="191827585"/>
                  </a:ext>
                </a:extLst>
              </a:tr>
              <a:tr h="0">
                <a:tc gridSpan="4">
                  <a:txBody>
                    <a:bodyPr/>
                    <a:lstStyle/>
                    <a:p>
                      <a:pPr fontAlgn="t"/>
                      <a:endParaRPr lang="de-DE">
                        <a:effectLst/>
                      </a:endParaRPr>
                    </a:p>
                    <a:p>
                      <a:pPr rtl="0" fontAlgn="base"/>
                      <a:r>
                        <a:rPr lang="de-DE" sz="1100">
                          <a:effectLst/>
                        </a:rPr>
                        <a:t>Akzeptieren, ggf. offline nehmen des Services. </a:t>
                      </a:r>
                      <a:endParaRPr lang="de-DE">
                        <a:effectLst/>
                      </a:endParaRPr>
                    </a:p>
                    <a:p>
                      <a:pPr rtl="0" fontAlgn="base"/>
                      <a:r>
                        <a:rPr lang="de-DE" sz="1100">
                          <a:effectLst/>
                        </a:rPr>
                        <a:t>Finanzielle Absicherung durch Versicherung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[Manueller Test] </a:t>
                      </a:r>
                      <a:br>
                        <a:rPr lang="de-DE" sz="1100">
                          <a:effectLst/>
                        </a:rPr>
                      </a:br>
                      <a:r>
                        <a:rPr lang="de-DE" sz="1100">
                          <a:effectLst/>
                        </a:rPr>
                        <a:t>[Code Review] </a:t>
                      </a:r>
                      <a:endParaRPr lang="de-DE">
                        <a:effectLst/>
                      </a:endParaRPr>
                    </a:p>
                  </a:txBody>
                  <a:tcPr/>
                </a:tc>
                <a:tc>
                  <a:txBody>
                    <a:bodyPr/>
                    <a:lstStyle/>
                    <a:p>
                      <a:pPr fontAlgn="t"/>
                      <a:endParaRPr lang="de-DE">
                        <a:effectLst/>
                      </a:endParaRPr>
                    </a:p>
                    <a:p>
                      <a:pPr rtl="0" fontAlgn="base"/>
                      <a:r>
                        <a:rPr lang="de-DE" sz="1100">
                          <a:effectLst/>
                        </a:rPr>
                        <a:t>T32 </a:t>
                      </a:r>
                      <a:endParaRPr lang="de-DE">
                        <a:effectLst/>
                      </a:endParaRPr>
                    </a:p>
                    <a:p>
                      <a:pPr rtl="0" fontAlgn="base"/>
                      <a:r>
                        <a:rPr lang="de-DE" sz="1100">
                          <a:effectLst/>
                        </a:rPr>
                        <a:t>T33 </a:t>
                      </a:r>
                      <a:endParaRPr lang="de-DE">
                        <a:effectLst/>
                      </a:endParaRPr>
                    </a:p>
                  </a:txBody>
                  <a:tcPr/>
                </a:tc>
                <a:extLst>
                  <a:ext uri="{0D108BD9-81ED-4DB2-BD59-A6C34878D82A}">
                    <a16:rowId xmlns:a16="http://schemas.microsoft.com/office/drawing/2014/main" val="3234006685"/>
                  </a:ext>
                </a:extLst>
              </a:tr>
            </a:tbl>
          </a:graphicData>
        </a:graphic>
      </p:graphicFrame>
    </p:spTree>
    <p:extLst>
      <p:ext uri="{BB962C8B-B14F-4D97-AF65-F5344CB8AC3E}">
        <p14:creationId xmlns:p14="http://schemas.microsoft.com/office/powerpoint/2010/main" val="167928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1B7870-E10F-9F96-4F6B-51D963DEBE2D}"/>
              </a:ext>
            </a:extLst>
          </p:cNvPr>
          <p:cNvSpPr>
            <a:spLocks noGrp="1"/>
          </p:cNvSpPr>
          <p:nvPr>
            <p:ph type="title"/>
          </p:nvPr>
        </p:nvSpPr>
        <p:spPr/>
        <p:txBody>
          <a:bodyPr/>
          <a:lstStyle/>
          <a:p>
            <a:endParaRPr lang="de-DE"/>
          </a:p>
        </p:txBody>
      </p:sp>
      <p:graphicFrame>
        <p:nvGraphicFramePr>
          <p:cNvPr id="4" name="Tabelle 3">
            <a:extLst>
              <a:ext uri="{FF2B5EF4-FFF2-40B4-BE49-F238E27FC236}">
                <a16:creationId xmlns:a16="http://schemas.microsoft.com/office/drawing/2014/main" id="{B9F1E1C8-8AB8-1019-3163-DFB42EB669FD}"/>
              </a:ext>
            </a:extLst>
          </p:cNvPr>
          <p:cNvGraphicFramePr>
            <a:graphicFrameLocks noGrp="1"/>
          </p:cNvGraphicFramePr>
          <p:nvPr/>
        </p:nvGraphicFramePr>
        <p:xfrm>
          <a:off x="1609725" y="373380"/>
          <a:ext cx="8972550" cy="6111240"/>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val="2399593524"/>
                    </a:ext>
                  </a:extLst>
                </a:gridCol>
                <a:gridCol w="2609850">
                  <a:extLst>
                    <a:ext uri="{9D8B030D-6E8A-4147-A177-3AD203B41FA5}">
                      <a16:colId xmlns:a16="http://schemas.microsoft.com/office/drawing/2014/main" val="2142418041"/>
                    </a:ext>
                  </a:extLst>
                </a:gridCol>
                <a:gridCol w="1704975">
                  <a:extLst>
                    <a:ext uri="{9D8B030D-6E8A-4147-A177-3AD203B41FA5}">
                      <a16:colId xmlns:a16="http://schemas.microsoft.com/office/drawing/2014/main" val="2009589550"/>
                    </a:ext>
                  </a:extLst>
                </a:gridCol>
                <a:gridCol w="1162050">
                  <a:extLst>
                    <a:ext uri="{9D8B030D-6E8A-4147-A177-3AD203B41FA5}">
                      <a16:colId xmlns:a16="http://schemas.microsoft.com/office/drawing/2014/main" val="4292926220"/>
                    </a:ext>
                  </a:extLst>
                </a:gridCol>
                <a:gridCol w="1524000">
                  <a:extLst>
                    <a:ext uri="{9D8B030D-6E8A-4147-A177-3AD203B41FA5}">
                      <a16:colId xmlns:a16="http://schemas.microsoft.com/office/drawing/2014/main" val="859292902"/>
                    </a:ext>
                  </a:extLst>
                </a:gridCol>
                <a:gridCol w="1257300">
                  <a:extLst>
                    <a:ext uri="{9D8B030D-6E8A-4147-A177-3AD203B41FA5}">
                      <a16:colId xmlns:a16="http://schemas.microsoft.com/office/drawing/2014/main" val="255549819"/>
                    </a:ext>
                  </a:extLst>
                </a:gridCol>
              </a:tblGrid>
              <a:tr h="0">
                <a:tc>
                  <a:txBody>
                    <a:bodyPr/>
                    <a:lstStyle/>
                    <a:p>
                      <a:pPr fontAlgn="t"/>
                      <a:endParaRPr lang="de-DE">
                        <a:effectLst/>
                      </a:endParaRPr>
                    </a:p>
                    <a:p>
                      <a:pPr rtl="0" fontAlgn="base"/>
                      <a:r>
                        <a:rPr lang="de-DE" sz="1100">
                          <a:effectLst/>
                        </a:rPr>
                        <a:t>RisikoID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Bedrohung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Eintrittswahrscheinlichkeit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Auswirkungen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Risiko </a:t>
                      </a:r>
                      <a:endParaRPr lang="de-DE" b="1">
                        <a:solidFill>
                          <a:srgbClr val="FFFFFF"/>
                        </a:solidFill>
                        <a:effectLst/>
                      </a:endParaRPr>
                    </a:p>
                  </a:txBody>
                  <a:tcPr/>
                </a:tc>
                <a:tc>
                  <a:txBody>
                    <a:bodyPr/>
                    <a:lstStyle/>
                    <a:p>
                      <a:pPr algn="ctr" fontAlgn="t"/>
                      <a:endParaRPr lang="de-DE">
                        <a:effectLst/>
                      </a:endParaRPr>
                    </a:p>
                    <a:p>
                      <a:pPr rtl="0" fontAlgn="base"/>
                      <a:r>
                        <a:rPr lang="de-DE" sz="1100">
                          <a:effectLst/>
                        </a:rPr>
                        <a:t>Behandlung </a:t>
                      </a:r>
                      <a:endParaRPr lang="de-DE" b="1">
                        <a:solidFill>
                          <a:srgbClr val="FFFFFF"/>
                        </a:solidFill>
                        <a:effectLst/>
                      </a:endParaRPr>
                    </a:p>
                  </a:txBody>
                  <a:tcPr/>
                </a:tc>
                <a:extLst>
                  <a:ext uri="{0D108BD9-81ED-4DB2-BD59-A6C34878D82A}">
                    <a16:rowId xmlns:a16="http://schemas.microsoft.com/office/drawing/2014/main" val="342722620"/>
                  </a:ext>
                </a:extLst>
              </a:tr>
              <a:tr h="0">
                <a:tc>
                  <a:txBody>
                    <a:bodyPr/>
                    <a:lstStyle/>
                    <a:p>
                      <a:pPr fontAlgn="t"/>
                      <a:endParaRPr lang="de-DE">
                        <a:effectLst/>
                      </a:endParaRPr>
                    </a:p>
                    <a:p>
                      <a:pPr rtl="0" fontAlgn="base"/>
                      <a:r>
                        <a:rPr lang="de-DE" sz="1100">
                          <a:effectLst/>
                        </a:rPr>
                        <a:t> R11 </a:t>
                      </a:r>
                      <a:endParaRPr lang="de-DE" b="1">
                        <a:effectLst/>
                      </a:endParaRPr>
                    </a:p>
                  </a:txBody>
                  <a:tcPr/>
                </a:tc>
                <a:tc>
                  <a:txBody>
                    <a:bodyPr/>
                    <a:lstStyle/>
                    <a:p>
                      <a:pPr fontAlgn="t"/>
                      <a:endParaRPr lang="de-DE">
                        <a:effectLst/>
                      </a:endParaRPr>
                    </a:p>
                    <a:p>
                      <a:pPr rtl="0" fontAlgn="base"/>
                      <a:r>
                        <a:rPr lang="de-DE" sz="1100">
                          <a:effectLst/>
                        </a:rPr>
                        <a:t>SQL-Injection </a:t>
                      </a:r>
                      <a:endParaRPr lang="de-DE">
                        <a:effectLst/>
                      </a:endParaRPr>
                    </a:p>
                  </a:txBody>
                  <a:tcPr/>
                </a:tc>
                <a:tc>
                  <a:txBody>
                    <a:bodyPr/>
                    <a:lstStyle/>
                    <a:p>
                      <a:pPr fontAlgn="t"/>
                      <a:endParaRPr lang="de-DE">
                        <a:effectLst/>
                      </a:endParaRPr>
                    </a:p>
                    <a:p>
                      <a:pPr rtl="0" fontAlgn="base"/>
                      <a:r>
                        <a:rPr lang="de-DE" sz="1100">
                          <a:effectLst/>
                        </a:rPr>
                        <a:t>[Mittel]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[Sehr hoch] </a:t>
                      </a:r>
                      <a:br>
                        <a:rPr lang="de-DE" sz="1100">
                          <a:effectLst/>
                        </a:rPr>
                      </a:br>
                      <a:r>
                        <a:rPr lang="de-DE" sz="1100">
                          <a:effectLst/>
                        </a:rPr>
                        <a:t>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[Mittel]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[Vermeiden] </a:t>
                      </a:r>
                      <a:br>
                        <a:rPr lang="de-DE" sz="1100">
                          <a:effectLst/>
                        </a:rPr>
                      </a:br>
                      <a:r>
                        <a:rPr lang="de-DE" sz="1100">
                          <a:effectLst/>
                        </a:rPr>
                        <a:t> </a:t>
                      </a:r>
                      <a:endParaRPr lang="de-DE">
                        <a:effectLst/>
                      </a:endParaRPr>
                    </a:p>
                    <a:p>
                      <a:pPr rtl="0" fontAlgn="base"/>
                      <a:r>
                        <a:rPr lang="de-DE" sz="1100">
                          <a:effectLst/>
                        </a:rPr>
                        <a:t> </a:t>
                      </a:r>
                      <a:endParaRPr lang="de-DE">
                        <a:effectLst/>
                      </a:endParaRPr>
                    </a:p>
                  </a:txBody>
                  <a:tcPr/>
                </a:tc>
                <a:extLst>
                  <a:ext uri="{0D108BD9-81ED-4DB2-BD59-A6C34878D82A}">
                    <a16:rowId xmlns:a16="http://schemas.microsoft.com/office/drawing/2014/main" val="2906664095"/>
                  </a:ext>
                </a:extLst>
              </a:tr>
              <a:tr h="0">
                <a:tc gridSpan="6">
                  <a:txBody>
                    <a:bodyPr/>
                    <a:lstStyle/>
                    <a:p>
                      <a:pPr fontAlgn="t"/>
                      <a:endParaRPr lang="de-DE">
                        <a:effectLst/>
                      </a:endParaRPr>
                    </a:p>
                    <a:p>
                      <a:pPr rtl="0" fontAlgn="base"/>
                      <a:r>
                        <a:rPr lang="de-DE" sz="1100">
                          <a:effectLst/>
                        </a:rPr>
                        <a:t>Beschreibung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872369250"/>
                  </a:ext>
                </a:extLst>
              </a:tr>
              <a:tr h="0">
                <a:tc gridSpan="6">
                  <a:txBody>
                    <a:bodyPr/>
                    <a:lstStyle/>
                    <a:p>
                      <a:pPr fontAlgn="t"/>
                      <a:endParaRPr lang="de-DE">
                        <a:effectLst/>
                      </a:endParaRPr>
                    </a:p>
                    <a:p>
                      <a:pPr rtl="0" fontAlgn="base"/>
                      <a:r>
                        <a:rPr lang="de-DE" sz="1100">
                          <a:effectLst/>
                        </a:rPr>
                        <a:t>Lesender Zugriff auf Datenbankeinträgen und deren Manipulation.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77185646"/>
                  </a:ext>
                </a:extLst>
              </a:tr>
              <a:tr h="0">
                <a:tc gridSpan="6">
                  <a:txBody>
                    <a:bodyPr/>
                    <a:lstStyle/>
                    <a:p>
                      <a:pPr fontAlgn="t"/>
                      <a:endParaRPr lang="de-DE">
                        <a:effectLst/>
                      </a:endParaRPr>
                    </a:p>
                    <a:p>
                      <a:pPr rtl="0" fontAlgn="base"/>
                      <a:r>
                        <a:rPr lang="de-DE" sz="1100">
                          <a:effectLst/>
                        </a:rPr>
                        <a:t>Anforderungen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065443727"/>
                  </a:ext>
                </a:extLst>
              </a:tr>
              <a:tr h="0">
                <a:tc gridSpan="6">
                  <a:txBody>
                    <a:bodyPr/>
                    <a:lstStyle/>
                    <a:p>
                      <a:pPr fontAlgn="t"/>
                      <a:endParaRPr lang="de-DE">
                        <a:effectLst/>
                      </a:endParaRPr>
                    </a:p>
                    <a:p>
                      <a:pPr rtl="0" fontAlgn="base"/>
                      <a:r>
                        <a:rPr lang="de-DE" sz="1100">
                          <a:effectLst/>
                        </a:rPr>
                        <a:t>DSGVO schreibt Schutz der Daten gesetzlich vor. </a:t>
                      </a:r>
                      <a:endParaRPr lang="de-DE">
                        <a:effectLst/>
                      </a:endParaRPr>
                    </a:p>
                    <a:p>
                      <a:pPr rtl="0" fontAlgn="base"/>
                      <a:r>
                        <a:rPr lang="de-DE" sz="1100">
                          <a:effectLst/>
                        </a:rPr>
                        <a:t> </a:t>
                      </a:r>
                      <a:endParaRPr lang="de-DE">
                        <a:effectLst/>
                      </a:endParaRPr>
                    </a:p>
                    <a:p>
                      <a:pPr rtl="0" fontAlgn="base"/>
                      <a:r>
                        <a:rPr lang="de-DE" sz="1100">
                          <a:effectLst/>
                        </a:rPr>
                        <a:t>OWASP </a:t>
                      </a:r>
                      <a:endParaRPr lang="de-DE">
                        <a:effectLst/>
                      </a:endParaRPr>
                    </a:p>
                    <a:p>
                      <a:pPr rtl="0" fontAlgn="base"/>
                      <a:r>
                        <a:rPr lang="de-DE" sz="1100">
                          <a:effectLst/>
                        </a:rPr>
                        <a:t> </a:t>
                      </a:r>
                      <a:endParaRPr lang="de-DE">
                        <a:effectLst/>
                      </a:endParaRPr>
                    </a:p>
                    <a:p>
                      <a:pPr rtl="0" fontAlgn="base"/>
                      <a:r>
                        <a:rPr lang="de-DE" sz="1100">
                          <a:effectLst/>
                        </a:rPr>
                        <a:t>CON.10.A9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810615937"/>
                  </a:ext>
                </a:extLst>
              </a:tr>
              <a:tr h="0">
                <a:tc gridSpan="4">
                  <a:txBody>
                    <a:bodyPr/>
                    <a:lstStyle/>
                    <a:p>
                      <a:pPr fontAlgn="t"/>
                      <a:endParaRPr lang="de-DE">
                        <a:effectLst/>
                      </a:endParaRPr>
                    </a:p>
                    <a:p>
                      <a:pPr rtl="0" fontAlgn="base"/>
                      <a:r>
                        <a:rPr lang="de-DE" sz="1100">
                          <a:effectLst/>
                        </a:rPr>
                        <a:t>Maßnahmen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Überprüfung </a:t>
                      </a:r>
                      <a:endParaRPr lang="de-DE">
                        <a:effectLst/>
                      </a:endParaRPr>
                    </a:p>
                  </a:txBody>
                  <a:tcPr/>
                </a:tc>
                <a:tc>
                  <a:txBody>
                    <a:bodyPr/>
                    <a:lstStyle/>
                    <a:p>
                      <a:pPr fontAlgn="t"/>
                      <a:endParaRPr lang="de-DE">
                        <a:effectLst/>
                      </a:endParaRPr>
                    </a:p>
                    <a:p>
                      <a:pPr rtl="0" fontAlgn="base"/>
                      <a:r>
                        <a:rPr lang="de-DE" sz="1100">
                          <a:effectLst/>
                        </a:rPr>
                        <a:t>TestID </a:t>
                      </a:r>
                      <a:endParaRPr lang="de-DE">
                        <a:effectLst/>
                      </a:endParaRPr>
                    </a:p>
                  </a:txBody>
                  <a:tcPr/>
                </a:tc>
                <a:extLst>
                  <a:ext uri="{0D108BD9-81ED-4DB2-BD59-A6C34878D82A}">
                    <a16:rowId xmlns:a16="http://schemas.microsoft.com/office/drawing/2014/main" val="2629847051"/>
                  </a:ext>
                </a:extLst>
              </a:tr>
              <a:tr h="0">
                <a:tc gridSpan="4">
                  <a:txBody>
                    <a:bodyPr/>
                    <a:lstStyle/>
                    <a:p>
                      <a:pPr fontAlgn="t"/>
                      <a:endParaRPr lang="de-DE">
                        <a:effectLst/>
                      </a:endParaRPr>
                    </a:p>
                    <a:p>
                      <a:pPr rtl="0" fontAlgn="base"/>
                      <a:r>
                        <a:rPr lang="de-DE" sz="1100">
                          <a:effectLst/>
                        </a:rPr>
                        <a:t>Automatischer Pentest </a:t>
                      </a:r>
                      <a:endParaRPr lang="de-DE">
                        <a:effectLst/>
                      </a:endParaRPr>
                    </a:p>
                    <a:p>
                      <a:pPr rtl="0" fontAlgn="base"/>
                      <a:r>
                        <a:rPr lang="de-DE" sz="1100">
                          <a:effectLst/>
                        </a:rPr>
                        <a:t>Datenbankzugriffe nur durch das Backend zulassen. </a:t>
                      </a:r>
                      <a:endParaRPr lang="de-DE" b="1">
                        <a:effectLst/>
                      </a:endParaRPr>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fontAlgn="t"/>
                      <a:endParaRPr lang="de-DE">
                        <a:effectLst/>
                      </a:endParaRPr>
                    </a:p>
                    <a:p>
                      <a:pPr rtl="0" fontAlgn="base"/>
                      <a:r>
                        <a:rPr lang="de-DE" sz="1100">
                          <a:effectLst/>
                        </a:rPr>
                        <a:t>[Manueller Test] </a:t>
                      </a:r>
                      <a:br>
                        <a:rPr lang="de-DE" sz="1100">
                          <a:effectLst/>
                        </a:rPr>
                      </a:br>
                      <a:r>
                        <a:rPr lang="de-DE" sz="1100">
                          <a:effectLst/>
                        </a:rPr>
                        <a:t>[Automatisierter Test] </a:t>
                      </a:r>
                      <a:br>
                        <a:rPr lang="de-DE" sz="1100">
                          <a:effectLst/>
                        </a:rPr>
                      </a:br>
                      <a:r>
                        <a:rPr lang="de-DE" sz="1100">
                          <a:effectLst/>
                        </a:rPr>
                        <a:t>[Pentest] </a:t>
                      </a:r>
                      <a:endParaRPr lang="de-DE">
                        <a:effectLst/>
                      </a:endParaRPr>
                    </a:p>
                    <a:p>
                      <a:pPr rtl="0" fontAlgn="base"/>
                      <a:r>
                        <a:rPr lang="de-DE" sz="1100">
                          <a:effectLst/>
                        </a:rPr>
                        <a:t>[Code Review] </a:t>
                      </a:r>
                      <a:endParaRPr lang="de-DE">
                        <a:effectLst/>
                      </a:endParaRPr>
                    </a:p>
                    <a:p>
                      <a:pPr rtl="0" fontAlgn="base"/>
                      <a:r>
                        <a:rPr lang="de-DE" sz="1100">
                          <a:effectLst/>
                        </a:rPr>
                        <a:t> </a:t>
                      </a:r>
                      <a:endParaRPr lang="de-DE">
                        <a:effectLst/>
                      </a:endParaRPr>
                    </a:p>
                  </a:txBody>
                  <a:tcPr/>
                </a:tc>
                <a:tc>
                  <a:txBody>
                    <a:bodyPr/>
                    <a:lstStyle/>
                    <a:p>
                      <a:pPr fontAlgn="t"/>
                      <a:endParaRPr lang="de-DE">
                        <a:effectLst/>
                      </a:endParaRPr>
                    </a:p>
                    <a:p>
                      <a:pPr rtl="0" fontAlgn="base"/>
                      <a:r>
                        <a:rPr lang="de-DE" sz="1100">
                          <a:effectLst/>
                        </a:rPr>
                        <a:t>T34 </a:t>
                      </a:r>
                      <a:endParaRPr lang="de-DE">
                        <a:effectLst/>
                      </a:endParaRPr>
                    </a:p>
                    <a:p>
                      <a:pPr rtl="0" fontAlgn="base"/>
                      <a:r>
                        <a:rPr lang="de-DE" sz="1100">
                          <a:effectLst/>
                        </a:rPr>
                        <a:t>T35 </a:t>
                      </a:r>
                      <a:br>
                        <a:rPr lang="de-DE" sz="1100">
                          <a:effectLst/>
                        </a:rPr>
                      </a:br>
                      <a:r>
                        <a:rPr lang="de-DE" sz="1100">
                          <a:effectLst/>
                        </a:rPr>
                        <a:t>T36 </a:t>
                      </a:r>
                      <a:endParaRPr lang="de-DE">
                        <a:effectLst/>
                      </a:endParaRPr>
                    </a:p>
                    <a:p>
                      <a:pPr rtl="0" fontAlgn="base"/>
                      <a:r>
                        <a:rPr lang="de-DE" sz="1100">
                          <a:effectLst/>
                        </a:rPr>
                        <a:t>T37 </a:t>
                      </a:r>
                      <a:endParaRPr lang="de-DE">
                        <a:effectLst/>
                      </a:endParaRPr>
                    </a:p>
                  </a:txBody>
                  <a:tcPr/>
                </a:tc>
                <a:extLst>
                  <a:ext uri="{0D108BD9-81ED-4DB2-BD59-A6C34878D82A}">
                    <a16:rowId xmlns:a16="http://schemas.microsoft.com/office/drawing/2014/main" val="2695613274"/>
                  </a:ext>
                </a:extLst>
              </a:tr>
            </a:tbl>
          </a:graphicData>
        </a:graphic>
      </p:graphicFrame>
    </p:spTree>
    <p:extLst>
      <p:ext uri="{BB962C8B-B14F-4D97-AF65-F5344CB8AC3E}">
        <p14:creationId xmlns:p14="http://schemas.microsoft.com/office/powerpoint/2010/main" val="23020219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Breitbild</PresentationFormat>
  <Slides>13</Slides>
  <Notes>0</Notes>
  <HiddenSlides>0</HiddenSlides>
  <ScaleCrop>false</ScaleCrop>
  <HeadingPairs>
    <vt:vector size="4" baseType="variant">
      <vt:variant>
        <vt:lpstr>Design</vt:lpstr>
      </vt:variant>
      <vt:variant>
        <vt:i4>2</vt:i4>
      </vt:variant>
      <vt:variant>
        <vt:lpstr>Folientitel</vt:lpstr>
      </vt:variant>
      <vt:variant>
        <vt:i4>13</vt:i4>
      </vt:variant>
    </vt:vector>
  </HeadingPairs>
  <TitlesOfParts>
    <vt:vector size="15" baseType="lpstr">
      <vt:lpstr>Office</vt:lpstr>
      <vt:lpstr>Office Theme</vt:lpstr>
      <vt:lpstr>Security by Design</vt:lpstr>
      <vt:lpstr>Agenda</vt:lpstr>
      <vt:lpstr>Verwendete Tools</vt:lpstr>
      <vt:lpstr>PowerPoint-Präsentation</vt:lpstr>
      <vt:lpstr>PowerPoint-Präsentation</vt:lpstr>
      <vt:lpstr>Schutzobjekte und Schutzziele (1)</vt:lpstr>
      <vt:lpstr>Schutzobjekte und Schutzziele (2)</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Spiess, Hendrik</dc:creator>
  <cp:revision>3</cp:revision>
  <dcterms:created xsi:type="dcterms:W3CDTF">2022-10-24T11:56:09Z</dcterms:created>
  <dcterms:modified xsi:type="dcterms:W3CDTF">2022-10-26T21:34:52Z</dcterms:modified>
</cp:coreProperties>
</file>