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  <p:sldMasterId id="214748376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9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1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85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639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4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86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6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0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33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71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2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29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67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814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56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22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377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401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85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691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06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170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837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469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36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086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4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4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8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9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5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9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21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66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12E5-B4CC-46E2-AE1D-E04DF0485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Búsqueda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0FE99-AE76-4BB0-A94E-E6A9246F9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RANGEL ALVARADO</a:t>
            </a:r>
          </a:p>
        </p:txBody>
      </p:sp>
      <p:pic>
        <p:nvPicPr>
          <p:cNvPr id="4" name="Picture 2" descr="R.O.B.O.T. Comics: Path Planning | Willow Garage">
            <a:extLst>
              <a:ext uri="{FF2B5EF4-FFF2-40B4-BE49-F238E27FC236}">
                <a16:creationId xmlns:a16="http://schemas.microsoft.com/office/drawing/2014/main" id="{88D21008-9F96-4ADD-9E84-8D3EE7D88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767" y="1510019"/>
            <a:ext cx="3627662" cy="405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410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A39B0EB-1127-4910-A90F-CD6E58D9227E}"/>
              </a:ext>
            </a:extLst>
          </p:cNvPr>
          <p:cNvSpPr txBox="1">
            <a:spLocks/>
          </p:cNvSpPr>
          <p:nvPr/>
        </p:nvSpPr>
        <p:spPr>
          <a:xfrm>
            <a:off x="288302" y="305090"/>
            <a:ext cx="9404723" cy="1255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Algoritmo</a:t>
            </a:r>
            <a:r>
              <a:rPr lang="en-US" sz="5000" dirty="0"/>
              <a:t> de Dijkstra – Shortest Path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B60EBF-6A14-44BD-87AA-6D2FD51CF502}"/>
              </a:ext>
            </a:extLst>
          </p:cNvPr>
          <p:cNvSpPr/>
          <p:nvPr/>
        </p:nvSpPr>
        <p:spPr>
          <a:xfrm>
            <a:off x="1828800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8EE5E0-F15F-4E56-9F24-F2B64997DEE4}"/>
              </a:ext>
            </a:extLst>
          </p:cNvPr>
          <p:cNvSpPr/>
          <p:nvPr/>
        </p:nvSpPr>
        <p:spPr>
          <a:xfrm>
            <a:off x="3533163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D4ADFC-6BBC-4B64-A441-1C551C69924D}"/>
              </a:ext>
            </a:extLst>
          </p:cNvPr>
          <p:cNvSpPr/>
          <p:nvPr/>
        </p:nvSpPr>
        <p:spPr>
          <a:xfrm>
            <a:off x="1319460" y="325632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B60FFD-DA61-49B0-8960-9E3FB94CFD46}"/>
              </a:ext>
            </a:extLst>
          </p:cNvPr>
          <p:cNvSpPr/>
          <p:nvPr/>
        </p:nvSpPr>
        <p:spPr>
          <a:xfrm>
            <a:off x="4162250" y="3256327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395EE1-EDCB-4D57-941E-D714231D22B0}"/>
              </a:ext>
            </a:extLst>
          </p:cNvPr>
          <p:cNvSpPr/>
          <p:nvPr/>
        </p:nvSpPr>
        <p:spPr>
          <a:xfrm>
            <a:off x="2761377" y="407984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E9A8B9-9813-4F29-807E-8F1E2EE919A4}"/>
              </a:ext>
            </a:extLst>
          </p:cNvPr>
          <p:cNvSpPr/>
          <p:nvPr/>
        </p:nvSpPr>
        <p:spPr>
          <a:xfrm>
            <a:off x="2787242" y="5464030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4EA147-1CF5-4F51-B18E-3D067E432365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 flipH="1">
            <a:off x="1650825" y="2554077"/>
            <a:ext cx="275030" cy="702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489243-E6A3-42AC-9D30-A3DEBFB6501A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491530" y="2340529"/>
            <a:ext cx="1041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6B2013-6913-4965-9F48-A0A93CDA15C2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885135" y="3771878"/>
            <a:ext cx="876242" cy="609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571A5-1858-4C31-A450-B796E6D04E84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3424107" y="3771879"/>
            <a:ext cx="835198" cy="60997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777F44-6756-4AC2-8332-DD5B001245A5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4098838" y="2554077"/>
            <a:ext cx="394777" cy="7022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19182A-E74A-4F5A-9974-20E12E0F494E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3092742" y="4683853"/>
            <a:ext cx="25865" cy="780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638306-E753-4651-980A-F9BB894D3057}"/>
              </a:ext>
            </a:extLst>
          </p:cNvPr>
          <p:cNvSpPr txBox="1"/>
          <p:nvPr/>
        </p:nvSpPr>
        <p:spPr>
          <a:xfrm>
            <a:off x="2866238" y="197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C40D1C-3AC5-4C96-96BE-5D3F79A462E1}"/>
              </a:ext>
            </a:extLst>
          </p:cNvPr>
          <p:cNvSpPr txBox="1"/>
          <p:nvPr/>
        </p:nvSpPr>
        <p:spPr>
          <a:xfrm>
            <a:off x="4315379" y="263182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023BC5-E40A-41D1-BA35-7829750CE855}"/>
              </a:ext>
            </a:extLst>
          </p:cNvPr>
          <p:cNvSpPr txBox="1"/>
          <p:nvPr/>
        </p:nvSpPr>
        <p:spPr>
          <a:xfrm>
            <a:off x="1300046" y="258009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6CACDB-4C32-4965-8D9B-664BADC95EF3}"/>
              </a:ext>
            </a:extLst>
          </p:cNvPr>
          <p:cNvSpPr txBox="1"/>
          <p:nvPr/>
        </p:nvSpPr>
        <p:spPr>
          <a:xfrm>
            <a:off x="1982190" y="4073881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0D3CD-4C75-43D7-BE48-198FD36440CA}"/>
              </a:ext>
            </a:extLst>
          </p:cNvPr>
          <p:cNvSpPr txBox="1"/>
          <p:nvPr/>
        </p:nvSpPr>
        <p:spPr>
          <a:xfrm>
            <a:off x="3933634" y="412389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E28201-4C59-4202-A9DA-A68ACA9EAEA0}"/>
              </a:ext>
            </a:extLst>
          </p:cNvPr>
          <p:cNvSpPr txBox="1"/>
          <p:nvPr/>
        </p:nvSpPr>
        <p:spPr>
          <a:xfrm>
            <a:off x="2726420" y="4897402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A6E139-2811-428F-8841-D21934C3182F}"/>
              </a:ext>
            </a:extLst>
          </p:cNvPr>
          <p:cNvSpPr txBox="1"/>
          <p:nvPr/>
        </p:nvSpPr>
        <p:spPr>
          <a:xfrm>
            <a:off x="3964861" y="174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AF056-9CC3-4EC3-B07D-F5F4973417C8}"/>
              </a:ext>
            </a:extLst>
          </p:cNvPr>
          <p:cNvSpPr txBox="1"/>
          <p:nvPr/>
        </p:nvSpPr>
        <p:spPr>
          <a:xfrm>
            <a:off x="1816507" y="1648955"/>
            <a:ext cx="94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6B79D9-8B6D-41EF-A366-EB2733D50B1C}"/>
              </a:ext>
            </a:extLst>
          </p:cNvPr>
          <p:cNvSpPr txBox="1"/>
          <p:nvPr/>
        </p:nvSpPr>
        <p:spPr>
          <a:xfrm>
            <a:off x="599407" y="3435424"/>
            <a:ext cx="66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B3DCF6-F4BD-4FD4-9F75-93F74A2CC578}"/>
              </a:ext>
            </a:extLst>
          </p:cNvPr>
          <p:cNvSpPr txBox="1"/>
          <p:nvPr/>
        </p:nvSpPr>
        <p:spPr>
          <a:xfrm>
            <a:off x="2926360" y="3675667"/>
            <a:ext cx="60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∞</a:t>
            </a:r>
            <a:r>
              <a:rPr lang="en-US" dirty="0"/>
              <a:t>/4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434EC-EC05-4F53-86B0-9C162E1F98F3}"/>
              </a:ext>
            </a:extLst>
          </p:cNvPr>
          <p:cNvSpPr txBox="1"/>
          <p:nvPr/>
        </p:nvSpPr>
        <p:spPr>
          <a:xfrm>
            <a:off x="3012346" y="6080667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2A5C72-E646-4821-8092-C2E02AD6F12B}"/>
              </a:ext>
            </a:extLst>
          </p:cNvPr>
          <p:cNvSpPr txBox="1"/>
          <p:nvPr/>
        </p:nvSpPr>
        <p:spPr>
          <a:xfrm>
            <a:off x="4832465" y="3392192"/>
            <a:ext cx="100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8210B43-B4F9-465C-8540-EF01891C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037594"/>
              </p:ext>
            </p:extLst>
          </p:nvPr>
        </p:nvGraphicFramePr>
        <p:xfrm>
          <a:off x="6432287" y="2822784"/>
          <a:ext cx="5462602" cy="3368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85">
                  <a:extLst>
                    <a:ext uri="{9D8B030D-6E8A-4147-A177-3AD203B41FA5}">
                      <a16:colId xmlns:a16="http://schemas.microsoft.com/office/drawing/2014/main" val="3838858064"/>
                    </a:ext>
                  </a:extLst>
                </a:gridCol>
                <a:gridCol w="1768048">
                  <a:extLst>
                    <a:ext uri="{9D8B030D-6E8A-4147-A177-3AD203B41FA5}">
                      <a16:colId xmlns:a16="http://schemas.microsoft.com/office/drawing/2014/main" val="3508336435"/>
                    </a:ext>
                  </a:extLst>
                </a:gridCol>
                <a:gridCol w="2498769">
                  <a:extLst>
                    <a:ext uri="{9D8B030D-6E8A-4147-A177-3AD203B41FA5}">
                      <a16:colId xmlns:a16="http://schemas.microsoft.com/office/drawing/2014/main" val="1002727756"/>
                    </a:ext>
                  </a:extLst>
                </a:gridCol>
              </a:tblGrid>
              <a:tr h="5704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Distancia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Como </a:t>
                      </a:r>
                      <a:r>
                        <a:rPr lang="en-US" dirty="0" err="1"/>
                        <a:t>llegamos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Previo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98508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21724"/>
                  </a:ext>
                </a:extLst>
              </a:tr>
              <a:tr h="469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12194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70901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12530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/>
                        <a:t>∞</a:t>
                      </a:r>
                      <a:r>
                        <a:rPr lang="en-US" dirty="0"/>
                        <a:t>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9842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61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A39B0EB-1127-4910-A90F-CD6E58D9227E}"/>
              </a:ext>
            </a:extLst>
          </p:cNvPr>
          <p:cNvSpPr txBox="1">
            <a:spLocks/>
          </p:cNvSpPr>
          <p:nvPr/>
        </p:nvSpPr>
        <p:spPr>
          <a:xfrm>
            <a:off x="288302" y="305090"/>
            <a:ext cx="9404723" cy="1255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Algoritmo</a:t>
            </a:r>
            <a:r>
              <a:rPr lang="en-US" sz="5000" dirty="0"/>
              <a:t> de Dijkstra – Shortest Path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B60EBF-6A14-44BD-87AA-6D2FD51CF502}"/>
              </a:ext>
            </a:extLst>
          </p:cNvPr>
          <p:cNvSpPr/>
          <p:nvPr/>
        </p:nvSpPr>
        <p:spPr>
          <a:xfrm>
            <a:off x="1828800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8EE5E0-F15F-4E56-9F24-F2B64997DEE4}"/>
              </a:ext>
            </a:extLst>
          </p:cNvPr>
          <p:cNvSpPr/>
          <p:nvPr/>
        </p:nvSpPr>
        <p:spPr>
          <a:xfrm>
            <a:off x="3533163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D4ADFC-6BBC-4B64-A441-1C551C69924D}"/>
              </a:ext>
            </a:extLst>
          </p:cNvPr>
          <p:cNvSpPr/>
          <p:nvPr/>
        </p:nvSpPr>
        <p:spPr>
          <a:xfrm>
            <a:off x="1319460" y="325632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B60FFD-DA61-49B0-8960-9E3FB94CFD46}"/>
              </a:ext>
            </a:extLst>
          </p:cNvPr>
          <p:cNvSpPr/>
          <p:nvPr/>
        </p:nvSpPr>
        <p:spPr>
          <a:xfrm>
            <a:off x="4162250" y="3256327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395EE1-EDCB-4D57-941E-D714231D22B0}"/>
              </a:ext>
            </a:extLst>
          </p:cNvPr>
          <p:cNvSpPr/>
          <p:nvPr/>
        </p:nvSpPr>
        <p:spPr>
          <a:xfrm>
            <a:off x="2761377" y="407984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E9A8B9-9813-4F29-807E-8F1E2EE919A4}"/>
              </a:ext>
            </a:extLst>
          </p:cNvPr>
          <p:cNvSpPr/>
          <p:nvPr/>
        </p:nvSpPr>
        <p:spPr>
          <a:xfrm>
            <a:off x="2787242" y="5464030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4EA147-1CF5-4F51-B18E-3D067E432365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 flipH="1">
            <a:off x="1650825" y="2554077"/>
            <a:ext cx="275030" cy="702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489243-E6A3-42AC-9D30-A3DEBFB6501A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491530" y="2340529"/>
            <a:ext cx="1041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6B2013-6913-4965-9F48-A0A93CDA15C2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885135" y="3771878"/>
            <a:ext cx="876242" cy="60997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571A5-1858-4C31-A450-B796E6D04E84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3424107" y="3771879"/>
            <a:ext cx="835198" cy="6099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777F44-6756-4AC2-8332-DD5B001245A5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4098838" y="2554077"/>
            <a:ext cx="394777" cy="7022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19182A-E74A-4F5A-9974-20E12E0F494E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3092742" y="4683853"/>
            <a:ext cx="25865" cy="7801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638306-E753-4651-980A-F9BB894D3057}"/>
              </a:ext>
            </a:extLst>
          </p:cNvPr>
          <p:cNvSpPr txBox="1"/>
          <p:nvPr/>
        </p:nvSpPr>
        <p:spPr>
          <a:xfrm>
            <a:off x="2866238" y="197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C40D1C-3AC5-4C96-96BE-5D3F79A462E1}"/>
              </a:ext>
            </a:extLst>
          </p:cNvPr>
          <p:cNvSpPr txBox="1"/>
          <p:nvPr/>
        </p:nvSpPr>
        <p:spPr>
          <a:xfrm>
            <a:off x="4315379" y="263182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023BC5-E40A-41D1-BA35-7829750CE855}"/>
              </a:ext>
            </a:extLst>
          </p:cNvPr>
          <p:cNvSpPr txBox="1"/>
          <p:nvPr/>
        </p:nvSpPr>
        <p:spPr>
          <a:xfrm>
            <a:off x="1300046" y="258009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6CACDB-4C32-4965-8D9B-664BADC95EF3}"/>
              </a:ext>
            </a:extLst>
          </p:cNvPr>
          <p:cNvSpPr txBox="1"/>
          <p:nvPr/>
        </p:nvSpPr>
        <p:spPr>
          <a:xfrm>
            <a:off x="1982190" y="4073881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0D3CD-4C75-43D7-BE48-198FD36440CA}"/>
              </a:ext>
            </a:extLst>
          </p:cNvPr>
          <p:cNvSpPr txBox="1"/>
          <p:nvPr/>
        </p:nvSpPr>
        <p:spPr>
          <a:xfrm>
            <a:off x="3933634" y="412389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E28201-4C59-4202-A9DA-A68ACA9EAEA0}"/>
              </a:ext>
            </a:extLst>
          </p:cNvPr>
          <p:cNvSpPr txBox="1"/>
          <p:nvPr/>
        </p:nvSpPr>
        <p:spPr>
          <a:xfrm>
            <a:off x="2726420" y="4897402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A6E139-2811-428F-8841-D21934C3182F}"/>
              </a:ext>
            </a:extLst>
          </p:cNvPr>
          <p:cNvSpPr txBox="1"/>
          <p:nvPr/>
        </p:nvSpPr>
        <p:spPr>
          <a:xfrm>
            <a:off x="3964861" y="174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AF056-9CC3-4EC3-B07D-F5F4973417C8}"/>
              </a:ext>
            </a:extLst>
          </p:cNvPr>
          <p:cNvSpPr txBox="1"/>
          <p:nvPr/>
        </p:nvSpPr>
        <p:spPr>
          <a:xfrm>
            <a:off x="1816507" y="1648955"/>
            <a:ext cx="94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6B79D9-8B6D-41EF-A366-EB2733D50B1C}"/>
              </a:ext>
            </a:extLst>
          </p:cNvPr>
          <p:cNvSpPr txBox="1"/>
          <p:nvPr/>
        </p:nvSpPr>
        <p:spPr>
          <a:xfrm>
            <a:off x="374883" y="3435424"/>
            <a:ext cx="88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B3DCF6-F4BD-4FD4-9F75-93F74A2CC578}"/>
              </a:ext>
            </a:extLst>
          </p:cNvPr>
          <p:cNvSpPr txBox="1"/>
          <p:nvPr/>
        </p:nvSpPr>
        <p:spPr>
          <a:xfrm>
            <a:off x="2926360" y="3675667"/>
            <a:ext cx="60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434EC-EC05-4F53-86B0-9C162E1F98F3}"/>
              </a:ext>
            </a:extLst>
          </p:cNvPr>
          <p:cNvSpPr txBox="1"/>
          <p:nvPr/>
        </p:nvSpPr>
        <p:spPr>
          <a:xfrm>
            <a:off x="3012346" y="6080667"/>
            <a:ext cx="73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∞/10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2A5C72-E646-4821-8092-C2E02AD6F12B}"/>
              </a:ext>
            </a:extLst>
          </p:cNvPr>
          <p:cNvSpPr txBox="1"/>
          <p:nvPr/>
        </p:nvSpPr>
        <p:spPr>
          <a:xfrm>
            <a:off x="4832465" y="3392192"/>
            <a:ext cx="100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8210B43-B4F9-465C-8540-EF01891C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57308"/>
              </p:ext>
            </p:extLst>
          </p:nvPr>
        </p:nvGraphicFramePr>
        <p:xfrm>
          <a:off x="6432287" y="2822784"/>
          <a:ext cx="5462602" cy="3368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85">
                  <a:extLst>
                    <a:ext uri="{9D8B030D-6E8A-4147-A177-3AD203B41FA5}">
                      <a16:colId xmlns:a16="http://schemas.microsoft.com/office/drawing/2014/main" val="3838858064"/>
                    </a:ext>
                  </a:extLst>
                </a:gridCol>
                <a:gridCol w="1768048">
                  <a:extLst>
                    <a:ext uri="{9D8B030D-6E8A-4147-A177-3AD203B41FA5}">
                      <a16:colId xmlns:a16="http://schemas.microsoft.com/office/drawing/2014/main" val="3508336435"/>
                    </a:ext>
                  </a:extLst>
                </a:gridCol>
                <a:gridCol w="2498769">
                  <a:extLst>
                    <a:ext uri="{9D8B030D-6E8A-4147-A177-3AD203B41FA5}">
                      <a16:colId xmlns:a16="http://schemas.microsoft.com/office/drawing/2014/main" val="1002727756"/>
                    </a:ext>
                  </a:extLst>
                </a:gridCol>
              </a:tblGrid>
              <a:tr h="5704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Distancia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Como </a:t>
                      </a:r>
                      <a:r>
                        <a:rPr lang="en-US" dirty="0" err="1"/>
                        <a:t>llegamos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Previo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98508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21724"/>
                  </a:ext>
                </a:extLst>
              </a:tr>
              <a:tr h="469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12194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70901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12530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9842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3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A39B0EB-1127-4910-A90F-CD6E58D9227E}"/>
              </a:ext>
            </a:extLst>
          </p:cNvPr>
          <p:cNvSpPr txBox="1">
            <a:spLocks/>
          </p:cNvSpPr>
          <p:nvPr/>
        </p:nvSpPr>
        <p:spPr>
          <a:xfrm>
            <a:off x="288302" y="305090"/>
            <a:ext cx="9404723" cy="1255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Algoritmo</a:t>
            </a:r>
            <a:r>
              <a:rPr lang="en-US" sz="5000" dirty="0"/>
              <a:t> de Dijkstra – Shortest Path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B60EBF-6A14-44BD-87AA-6D2FD51CF502}"/>
              </a:ext>
            </a:extLst>
          </p:cNvPr>
          <p:cNvSpPr/>
          <p:nvPr/>
        </p:nvSpPr>
        <p:spPr>
          <a:xfrm>
            <a:off x="1828800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8EE5E0-F15F-4E56-9F24-F2B64997DEE4}"/>
              </a:ext>
            </a:extLst>
          </p:cNvPr>
          <p:cNvSpPr/>
          <p:nvPr/>
        </p:nvSpPr>
        <p:spPr>
          <a:xfrm>
            <a:off x="3533163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D4ADFC-6BBC-4B64-A441-1C551C69924D}"/>
              </a:ext>
            </a:extLst>
          </p:cNvPr>
          <p:cNvSpPr/>
          <p:nvPr/>
        </p:nvSpPr>
        <p:spPr>
          <a:xfrm>
            <a:off x="1319460" y="325632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B60FFD-DA61-49B0-8960-9E3FB94CFD46}"/>
              </a:ext>
            </a:extLst>
          </p:cNvPr>
          <p:cNvSpPr/>
          <p:nvPr/>
        </p:nvSpPr>
        <p:spPr>
          <a:xfrm>
            <a:off x="4162250" y="3256327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395EE1-EDCB-4D57-941E-D714231D22B0}"/>
              </a:ext>
            </a:extLst>
          </p:cNvPr>
          <p:cNvSpPr/>
          <p:nvPr/>
        </p:nvSpPr>
        <p:spPr>
          <a:xfrm>
            <a:off x="2761377" y="407984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E9A8B9-9813-4F29-807E-8F1E2EE919A4}"/>
              </a:ext>
            </a:extLst>
          </p:cNvPr>
          <p:cNvSpPr/>
          <p:nvPr/>
        </p:nvSpPr>
        <p:spPr>
          <a:xfrm>
            <a:off x="2787242" y="5464030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4EA147-1CF5-4F51-B18E-3D067E432365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 flipH="1">
            <a:off x="1650825" y="2554077"/>
            <a:ext cx="275030" cy="702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489243-E6A3-42AC-9D30-A3DEBFB6501A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491530" y="2340529"/>
            <a:ext cx="1041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6B2013-6913-4965-9F48-A0A93CDA15C2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885135" y="3771878"/>
            <a:ext cx="876242" cy="60997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571A5-1858-4C31-A450-B796E6D04E84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3424107" y="3771879"/>
            <a:ext cx="835198" cy="6099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777F44-6756-4AC2-8332-DD5B001245A5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4098838" y="2554077"/>
            <a:ext cx="394777" cy="7022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19182A-E74A-4F5A-9974-20E12E0F494E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3092742" y="4683853"/>
            <a:ext cx="25865" cy="7801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638306-E753-4651-980A-F9BB894D3057}"/>
              </a:ext>
            </a:extLst>
          </p:cNvPr>
          <p:cNvSpPr txBox="1"/>
          <p:nvPr/>
        </p:nvSpPr>
        <p:spPr>
          <a:xfrm>
            <a:off x="2866238" y="197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C40D1C-3AC5-4C96-96BE-5D3F79A462E1}"/>
              </a:ext>
            </a:extLst>
          </p:cNvPr>
          <p:cNvSpPr txBox="1"/>
          <p:nvPr/>
        </p:nvSpPr>
        <p:spPr>
          <a:xfrm>
            <a:off x="4315379" y="263182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023BC5-E40A-41D1-BA35-7829750CE855}"/>
              </a:ext>
            </a:extLst>
          </p:cNvPr>
          <p:cNvSpPr txBox="1"/>
          <p:nvPr/>
        </p:nvSpPr>
        <p:spPr>
          <a:xfrm>
            <a:off x="1300046" y="258009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6CACDB-4C32-4965-8D9B-664BADC95EF3}"/>
              </a:ext>
            </a:extLst>
          </p:cNvPr>
          <p:cNvSpPr txBox="1"/>
          <p:nvPr/>
        </p:nvSpPr>
        <p:spPr>
          <a:xfrm>
            <a:off x="1982190" y="4073881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0D3CD-4C75-43D7-BE48-198FD36440CA}"/>
              </a:ext>
            </a:extLst>
          </p:cNvPr>
          <p:cNvSpPr txBox="1"/>
          <p:nvPr/>
        </p:nvSpPr>
        <p:spPr>
          <a:xfrm>
            <a:off x="3933634" y="412389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E28201-4C59-4202-A9DA-A68ACA9EAEA0}"/>
              </a:ext>
            </a:extLst>
          </p:cNvPr>
          <p:cNvSpPr txBox="1"/>
          <p:nvPr/>
        </p:nvSpPr>
        <p:spPr>
          <a:xfrm>
            <a:off x="2726420" y="4897402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A6E139-2811-428F-8841-D21934C3182F}"/>
              </a:ext>
            </a:extLst>
          </p:cNvPr>
          <p:cNvSpPr txBox="1"/>
          <p:nvPr/>
        </p:nvSpPr>
        <p:spPr>
          <a:xfrm>
            <a:off x="3964861" y="174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AF056-9CC3-4EC3-B07D-F5F4973417C8}"/>
              </a:ext>
            </a:extLst>
          </p:cNvPr>
          <p:cNvSpPr txBox="1"/>
          <p:nvPr/>
        </p:nvSpPr>
        <p:spPr>
          <a:xfrm>
            <a:off x="1816507" y="1648955"/>
            <a:ext cx="94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6B79D9-8B6D-41EF-A366-EB2733D50B1C}"/>
              </a:ext>
            </a:extLst>
          </p:cNvPr>
          <p:cNvSpPr txBox="1"/>
          <p:nvPr/>
        </p:nvSpPr>
        <p:spPr>
          <a:xfrm>
            <a:off x="374883" y="3435424"/>
            <a:ext cx="88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</a:t>
            </a:r>
            <a:r>
              <a:rPr lang="en-US" strike="sngStrike" dirty="0"/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B3DCF6-F4BD-4FD4-9F75-93F74A2CC578}"/>
              </a:ext>
            </a:extLst>
          </p:cNvPr>
          <p:cNvSpPr txBox="1"/>
          <p:nvPr/>
        </p:nvSpPr>
        <p:spPr>
          <a:xfrm>
            <a:off x="2926360" y="3675667"/>
            <a:ext cx="60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434EC-EC05-4F53-86B0-9C162E1F98F3}"/>
              </a:ext>
            </a:extLst>
          </p:cNvPr>
          <p:cNvSpPr txBox="1"/>
          <p:nvPr/>
        </p:nvSpPr>
        <p:spPr>
          <a:xfrm>
            <a:off x="3012346" y="6080667"/>
            <a:ext cx="73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∞</a:t>
            </a:r>
            <a:r>
              <a:rPr lang="en-US" dirty="0"/>
              <a:t>/10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2A5C72-E646-4821-8092-C2E02AD6F12B}"/>
              </a:ext>
            </a:extLst>
          </p:cNvPr>
          <p:cNvSpPr txBox="1"/>
          <p:nvPr/>
        </p:nvSpPr>
        <p:spPr>
          <a:xfrm>
            <a:off x="4832465" y="3392192"/>
            <a:ext cx="100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8210B43-B4F9-465C-8540-EF01891C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42432"/>
              </p:ext>
            </p:extLst>
          </p:nvPr>
        </p:nvGraphicFramePr>
        <p:xfrm>
          <a:off x="6432287" y="2822784"/>
          <a:ext cx="5462602" cy="3368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85">
                  <a:extLst>
                    <a:ext uri="{9D8B030D-6E8A-4147-A177-3AD203B41FA5}">
                      <a16:colId xmlns:a16="http://schemas.microsoft.com/office/drawing/2014/main" val="3838858064"/>
                    </a:ext>
                  </a:extLst>
                </a:gridCol>
                <a:gridCol w="1768048">
                  <a:extLst>
                    <a:ext uri="{9D8B030D-6E8A-4147-A177-3AD203B41FA5}">
                      <a16:colId xmlns:a16="http://schemas.microsoft.com/office/drawing/2014/main" val="3508336435"/>
                    </a:ext>
                  </a:extLst>
                </a:gridCol>
                <a:gridCol w="2498769">
                  <a:extLst>
                    <a:ext uri="{9D8B030D-6E8A-4147-A177-3AD203B41FA5}">
                      <a16:colId xmlns:a16="http://schemas.microsoft.com/office/drawing/2014/main" val="1002727756"/>
                    </a:ext>
                  </a:extLst>
                </a:gridCol>
              </a:tblGrid>
              <a:tr h="5704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Distancia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Como </a:t>
                      </a:r>
                      <a:r>
                        <a:rPr lang="en-US" dirty="0" err="1"/>
                        <a:t>llegamos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Previo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98508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21724"/>
                  </a:ext>
                </a:extLst>
              </a:tr>
              <a:tr h="469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12194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6/</a:t>
                      </a:r>
                      <a:r>
                        <a:rPr lang="en-US" strike="sngStrik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70901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12530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9842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/>
                        <a:t>∞</a:t>
                      </a:r>
                      <a:r>
                        <a:rPr lang="en-US" dirty="0"/>
                        <a:t>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06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A39B0EB-1127-4910-A90F-CD6E58D9227E}"/>
              </a:ext>
            </a:extLst>
          </p:cNvPr>
          <p:cNvSpPr txBox="1">
            <a:spLocks/>
          </p:cNvSpPr>
          <p:nvPr/>
        </p:nvSpPr>
        <p:spPr>
          <a:xfrm>
            <a:off x="288302" y="305090"/>
            <a:ext cx="9404723" cy="1255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Algoritmo</a:t>
            </a:r>
            <a:r>
              <a:rPr lang="en-US" sz="5000" dirty="0"/>
              <a:t> de Dijkstra – Shortest Path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B60EBF-6A14-44BD-87AA-6D2FD51CF502}"/>
              </a:ext>
            </a:extLst>
          </p:cNvPr>
          <p:cNvSpPr/>
          <p:nvPr/>
        </p:nvSpPr>
        <p:spPr>
          <a:xfrm>
            <a:off x="1828800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8EE5E0-F15F-4E56-9F24-F2B64997DEE4}"/>
              </a:ext>
            </a:extLst>
          </p:cNvPr>
          <p:cNvSpPr/>
          <p:nvPr/>
        </p:nvSpPr>
        <p:spPr>
          <a:xfrm>
            <a:off x="3533163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D4ADFC-6BBC-4B64-A441-1C551C69924D}"/>
              </a:ext>
            </a:extLst>
          </p:cNvPr>
          <p:cNvSpPr/>
          <p:nvPr/>
        </p:nvSpPr>
        <p:spPr>
          <a:xfrm>
            <a:off x="1319460" y="325632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B60FFD-DA61-49B0-8960-9E3FB94CFD46}"/>
              </a:ext>
            </a:extLst>
          </p:cNvPr>
          <p:cNvSpPr/>
          <p:nvPr/>
        </p:nvSpPr>
        <p:spPr>
          <a:xfrm>
            <a:off x="4162250" y="3256327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395EE1-EDCB-4D57-941E-D714231D22B0}"/>
              </a:ext>
            </a:extLst>
          </p:cNvPr>
          <p:cNvSpPr/>
          <p:nvPr/>
        </p:nvSpPr>
        <p:spPr>
          <a:xfrm>
            <a:off x="2761377" y="407984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E9A8B9-9813-4F29-807E-8F1E2EE919A4}"/>
              </a:ext>
            </a:extLst>
          </p:cNvPr>
          <p:cNvSpPr/>
          <p:nvPr/>
        </p:nvSpPr>
        <p:spPr>
          <a:xfrm>
            <a:off x="2787242" y="5464030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4EA147-1CF5-4F51-B18E-3D067E432365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 flipH="1">
            <a:off x="1650825" y="2554077"/>
            <a:ext cx="275030" cy="702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489243-E6A3-42AC-9D30-A3DEBFB6501A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491530" y="2340529"/>
            <a:ext cx="1041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6B2013-6913-4965-9F48-A0A93CDA15C2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885135" y="3771878"/>
            <a:ext cx="876242" cy="609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571A5-1858-4C31-A450-B796E6D04E84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3424107" y="3771879"/>
            <a:ext cx="835198" cy="6099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777F44-6756-4AC2-8332-DD5B001245A5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4098838" y="2554077"/>
            <a:ext cx="394777" cy="7022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19182A-E74A-4F5A-9974-20E12E0F494E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3092742" y="4683853"/>
            <a:ext cx="25865" cy="7801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638306-E753-4651-980A-F9BB894D3057}"/>
              </a:ext>
            </a:extLst>
          </p:cNvPr>
          <p:cNvSpPr txBox="1"/>
          <p:nvPr/>
        </p:nvSpPr>
        <p:spPr>
          <a:xfrm>
            <a:off x="2866238" y="197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C40D1C-3AC5-4C96-96BE-5D3F79A462E1}"/>
              </a:ext>
            </a:extLst>
          </p:cNvPr>
          <p:cNvSpPr txBox="1"/>
          <p:nvPr/>
        </p:nvSpPr>
        <p:spPr>
          <a:xfrm>
            <a:off x="4315379" y="263182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023BC5-E40A-41D1-BA35-7829750CE855}"/>
              </a:ext>
            </a:extLst>
          </p:cNvPr>
          <p:cNvSpPr txBox="1"/>
          <p:nvPr/>
        </p:nvSpPr>
        <p:spPr>
          <a:xfrm>
            <a:off x="1300046" y="258009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6CACDB-4C32-4965-8D9B-664BADC95EF3}"/>
              </a:ext>
            </a:extLst>
          </p:cNvPr>
          <p:cNvSpPr txBox="1"/>
          <p:nvPr/>
        </p:nvSpPr>
        <p:spPr>
          <a:xfrm>
            <a:off x="1982190" y="4073881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0D3CD-4C75-43D7-BE48-198FD36440CA}"/>
              </a:ext>
            </a:extLst>
          </p:cNvPr>
          <p:cNvSpPr txBox="1"/>
          <p:nvPr/>
        </p:nvSpPr>
        <p:spPr>
          <a:xfrm>
            <a:off x="3933634" y="412389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E28201-4C59-4202-A9DA-A68ACA9EAEA0}"/>
              </a:ext>
            </a:extLst>
          </p:cNvPr>
          <p:cNvSpPr txBox="1"/>
          <p:nvPr/>
        </p:nvSpPr>
        <p:spPr>
          <a:xfrm>
            <a:off x="2726420" y="4897402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A6E139-2811-428F-8841-D21934C3182F}"/>
              </a:ext>
            </a:extLst>
          </p:cNvPr>
          <p:cNvSpPr txBox="1"/>
          <p:nvPr/>
        </p:nvSpPr>
        <p:spPr>
          <a:xfrm>
            <a:off x="3964861" y="174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AF056-9CC3-4EC3-B07D-F5F4973417C8}"/>
              </a:ext>
            </a:extLst>
          </p:cNvPr>
          <p:cNvSpPr txBox="1"/>
          <p:nvPr/>
        </p:nvSpPr>
        <p:spPr>
          <a:xfrm>
            <a:off x="1816507" y="1648955"/>
            <a:ext cx="94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6B79D9-8B6D-41EF-A366-EB2733D50B1C}"/>
              </a:ext>
            </a:extLst>
          </p:cNvPr>
          <p:cNvSpPr txBox="1"/>
          <p:nvPr/>
        </p:nvSpPr>
        <p:spPr>
          <a:xfrm>
            <a:off x="855677" y="3435424"/>
            <a:ext cx="40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strike="sngStrik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B3DCF6-F4BD-4FD4-9F75-93F74A2CC578}"/>
              </a:ext>
            </a:extLst>
          </p:cNvPr>
          <p:cNvSpPr txBox="1"/>
          <p:nvPr/>
        </p:nvSpPr>
        <p:spPr>
          <a:xfrm>
            <a:off x="2926360" y="3675667"/>
            <a:ext cx="60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434EC-EC05-4F53-86B0-9C162E1F98F3}"/>
              </a:ext>
            </a:extLst>
          </p:cNvPr>
          <p:cNvSpPr txBox="1"/>
          <p:nvPr/>
        </p:nvSpPr>
        <p:spPr>
          <a:xfrm>
            <a:off x="3012346" y="6080667"/>
            <a:ext cx="73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2A5C72-E646-4821-8092-C2E02AD6F12B}"/>
              </a:ext>
            </a:extLst>
          </p:cNvPr>
          <p:cNvSpPr txBox="1"/>
          <p:nvPr/>
        </p:nvSpPr>
        <p:spPr>
          <a:xfrm>
            <a:off x="4832465" y="3392192"/>
            <a:ext cx="100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8210B43-B4F9-465C-8540-EF01891C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467338"/>
              </p:ext>
            </p:extLst>
          </p:nvPr>
        </p:nvGraphicFramePr>
        <p:xfrm>
          <a:off x="6432287" y="2822784"/>
          <a:ext cx="5462602" cy="3368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85">
                  <a:extLst>
                    <a:ext uri="{9D8B030D-6E8A-4147-A177-3AD203B41FA5}">
                      <a16:colId xmlns:a16="http://schemas.microsoft.com/office/drawing/2014/main" val="3838858064"/>
                    </a:ext>
                  </a:extLst>
                </a:gridCol>
                <a:gridCol w="1768048">
                  <a:extLst>
                    <a:ext uri="{9D8B030D-6E8A-4147-A177-3AD203B41FA5}">
                      <a16:colId xmlns:a16="http://schemas.microsoft.com/office/drawing/2014/main" val="3508336435"/>
                    </a:ext>
                  </a:extLst>
                </a:gridCol>
                <a:gridCol w="2498769">
                  <a:extLst>
                    <a:ext uri="{9D8B030D-6E8A-4147-A177-3AD203B41FA5}">
                      <a16:colId xmlns:a16="http://schemas.microsoft.com/office/drawing/2014/main" val="1002727756"/>
                    </a:ext>
                  </a:extLst>
                </a:gridCol>
              </a:tblGrid>
              <a:tr h="5704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Distancia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Como </a:t>
                      </a:r>
                      <a:r>
                        <a:rPr lang="en-US" dirty="0" err="1"/>
                        <a:t>llegamos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Previo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98508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21724"/>
                  </a:ext>
                </a:extLst>
              </a:tr>
              <a:tr h="469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12194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70901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12530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9842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21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A39B0EB-1127-4910-A90F-CD6E58D9227E}"/>
              </a:ext>
            </a:extLst>
          </p:cNvPr>
          <p:cNvSpPr txBox="1">
            <a:spLocks/>
          </p:cNvSpPr>
          <p:nvPr/>
        </p:nvSpPr>
        <p:spPr>
          <a:xfrm>
            <a:off x="288302" y="305090"/>
            <a:ext cx="9404723" cy="1255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Algoritmo</a:t>
            </a:r>
            <a:r>
              <a:rPr lang="en-US" sz="5000" dirty="0"/>
              <a:t> de Dijkstra – Shortest Path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B60EBF-6A14-44BD-87AA-6D2FD51CF502}"/>
              </a:ext>
            </a:extLst>
          </p:cNvPr>
          <p:cNvSpPr/>
          <p:nvPr/>
        </p:nvSpPr>
        <p:spPr>
          <a:xfrm>
            <a:off x="1828800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8EE5E0-F15F-4E56-9F24-F2B64997DEE4}"/>
              </a:ext>
            </a:extLst>
          </p:cNvPr>
          <p:cNvSpPr/>
          <p:nvPr/>
        </p:nvSpPr>
        <p:spPr>
          <a:xfrm>
            <a:off x="3533163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D4ADFC-6BBC-4B64-A441-1C551C69924D}"/>
              </a:ext>
            </a:extLst>
          </p:cNvPr>
          <p:cNvSpPr/>
          <p:nvPr/>
        </p:nvSpPr>
        <p:spPr>
          <a:xfrm>
            <a:off x="1319460" y="325632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B60FFD-DA61-49B0-8960-9E3FB94CFD46}"/>
              </a:ext>
            </a:extLst>
          </p:cNvPr>
          <p:cNvSpPr/>
          <p:nvPr/>
        </p:nvSpPr>
        <p:spPr>
          <a:xfrm>
            <a:off x="4162250" y="3256327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395EE1-EDCB-4D57-941E-D714231D22B0}"/>
              </a:ext>
            </a:extLst>
          </p:cNvPr>
          <p:cNvSpPr/>
          <p:nvPr/>
        </p:nvSpPr>
        <p:spPr>
          <a:xfrm>
            <a:off x="2761377" y="407984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E9A8B9-9813-4F29-807E-8F1E2EE919A4}"/>
              </a:ext>
            </a:extLst>
          </p:cNvPr>
          <p:cNvSpPr/>
          <p:nvPr/>
        </p:nvSpPr>
        <p:spPr>
          <a:xfrm>
            <a:off x="2787242" y="5464030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4EA147-1CF5-4F51-B18E-3D067E432365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 flipH="1">
            <a:off x="1650825" y="2554077"/>
            <a:ext cx="275030" cy="702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489243-E6A3-42AC-9D30-A3DEBFB6501A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491530" y="2340529"/>
            <a:ext cx="1041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6B2013-6913-4965-9F48-A0A93CDA15C2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885135" y="3771878"/>
            <a:ext cx="876242" cy="609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571A5-1858-4C31-A450-B796E6D04E84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3424107" y="3771879"/>
            <a:ext cx="835198" cy="6099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777F44-6756-4AC2-8332-DD5B001245A5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4098838" y="2554077"/>
            <a:ext cx="394777" cy="7022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19182A-E74A-4F5A-9974-20E12E0F494E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3092742" y="4683853"/>
            <a:ext cx="25865" cy="7801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638306-E753-4651-980A-F9BB894D3057}"/>
              </a:ext>
            </a:extLst>
          </p:cNvPr>
          <p:cNvSpPr txBox="1"/>
          <p:nvPr/>
        </p:nvSpPr>
        <p:spPr>
          <a:xfrm>
            <a:off x="2866238" y="197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C40D1C-3AC5-4C96-96BE-5D3F79A462E1}"/>
              </a:ext>
            </a:extLst>
          </p:cNvPr>
          <p:cNvSpPr txBox="1"/>
          <p:nvPr/>
        </p:nvSpPr>
        <p:spPr>
          <a:xfrm>
            <a:off x="4315379" y="263182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023BC5-E40A-41D1-BA35-7829750CE855}"/>
              </a:ext>
            </a:extLst>
          </p:cNvPr>
          <p:cNvSpPr txBox="1"/>
          <p:nvPr/>
        </p:nvSpPr>
        <p:spPr>
          <a:xfrm>
            <a:off x="1300046" y="258009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6CACDB-4C32-4965-8D9B-664BADC95EF3}"/>
              </a:ext>
            </a:extLst>
          </p:cNvPr>
          <p:cNvSpPr txBox="1"/>
          <p:nvPr/>
        </p:nvSpPr>
        <p:spPr>
          <a:xfrm>
            <a:off x="1982190" y="4073881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0D3CD-4C75-43D7-BE48-198FD36440CA}"/>
              </a:ext>
            </a:extLst>
          </p:cNvPr>
          <p:cNvSpPr txBox="1"/>
          <p:nvPr/>
        </p:nvSpPr>
        <p:spPr>
          <a:xfrm>
            <a:off x="3933634" y="412389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E28201-4C59-4202-A9DA-A68ACA9EAEA0}"/>
              </a:ext>
            </a:extLst>
          </p:cNvPr>
          <p:cNvSpPr txBox="1"/>
          <p:nvPr/>
        </p:nvSpPr>
        <p:spPr>
          <a:xfrm>
            <a:off x="2726420" y="4897402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A6E139-2811-428F-8841-D21934C3182F}"/>
              </a:ext>
            </a:extLst>
          </p:cNvPr>
          <p:cNvSpPr txBox="1"/>
          <p:nvPr/>
        </p:nvSpPr>
        <p:spPr>
          <a:xfrm>
            <a:off x="3964861" y="174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AF056-9CC3-4EC3-B07D-F5F4973417C8}"/>
              </a:ext>
            </a:extLst>
          </p:cNvPr>
          <p:cNvSpPr txBox="1"/>
          <p:nvPr/>
        </p:nvSpPr>
        <p:spPr>
          <a:xfrm>
            <a:off x="1816507" y="1648955"/>
            <a:ext cx="94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6B79D9-8B6D-41EF-A366-EB2733D50B1C}"/>
              </a:ext>
            </a:extLst>
          </p:cNvPr>
          <p:cNvSpPr txBox="1"/>
          <p:nvPr/>
        </p:nvSpPr>
        <p:spPr>
          <a:xfrm>
            <a:off x="855677" y="3435424"/>
            <a:ext cx="40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strike="sngStrik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B3DCF6-F4BD-4FD4-9F75-93F74A2CC578}"/>
              </a:ext>
            </a:extLst>
          </p:cNvPr>
          <p:cNvSpPr txBox="1"/>
          <p:nvPr/>
        </p:nvSpPr>
        <p:spPr>
          <a:xfrm>
            <a:off x="2926360" y="3675667"/>
            <a:ext cx="60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434EC-EC05-4F53-86B0-9C162E1F98F3}"/>
              </a:ext>
            </a:extLst>
          </p:cNvPr>
          <p:cNvSpPr txBox="1"/>
          <p:nvPr/>
        </p:nvSpPr>
        <p:spPr>
          <a:xfrm>
            <a:off x="3012346" y="6080667"/>
            <a:ext cx="73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2A5C72-E646-4821-8092-C2E02AD6F12B}"/>
              </a:ext>
            </a:extLst>
          </p:cNvPr>
          <p:cNvSpPr txBox="1"/>
          <p:nvPr/>
        </p:nvSpPr>
        <p:spPr>
          <a:xfrm>
            <a:off x="4832465" y="3392192"/>
            <a:ext cx="100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8210B43-B4F9-465C-8540-EF01891C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25138"/>
              </p:ext>
            </p:extLst>
          </p:nvPr>
        </p:nvGraphicFramePr>
        <p:xfrm>
          <a:off x="6432287" y="2822784"/>
          <a:ext cx="5462602" cy="3368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85">
                  <a:extLst>
                    <a:ext uri="{9D8B030D-6E8A-4147-A177-3AD203B41FA5}">
                      <a16:colId xmlns:a16="http://schemas.microsoft.com/office/drawing/2014/main" val="3838858064"/>
                    </a:ext>
                  </a:extLst>
                </a:gridCol>
                <a:gridCol w="1768048">
                  <a:extLst>
                    <a:ext uri="{9D8B030D-6E8A-4147-A177-3AD203B41FA5}">
                      <a16:colId xmlns:a16="http://schemas.microsoft.com/office/drawing/2014/main" val="3508336435"/>
                    </a:ext>
                  </a:extLst>
                </a:gridCol>
                <a:gridCol w="2498769">
                  <a:extLst>
                    <a:ext uri="{9D8B030D-6E8A-4147-A177-3AD203B41FA5}">
                      <a16:colId xmlns:a16="http://schemas.microsoft.com/office/drawing/2014/main" val="1002727756"/>
                    </a:ext>
                  </a:extLst>
                </a:gridCol>
              </a:tblGrid>
              <a:tr h="5704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Distancia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Como </a:t>
                      </a:r>
                      <a:r>
                        <a:rPr lang="en-US" dirty="0" err="1"/>
                        <a:t>llegamos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Previo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98508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21724"/>
                  </a:ext>
                </a:extLst>
              </a:tr>
              <a:tr h="469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12194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70901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12530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9842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79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A39B0EB-1127-4910-A90F-CD6E58D9227E}"/>
              </a:ext>
            </a:extLst>
          </p:cNvPr>
          <p:cNvSpPr txBox="1">
            <a:spLocks/>
          </p:cNvSpPr>
          <p:nvPr/>
        </p:nvSpPr>
        <p:spPr>
          <a:xfrm>
            <a:off x="288302" y="305090"/>
            <a:ext cx="9404723" cy="1255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Algoritmo</a:t>
            </a:r>
            <a:r>
              <a:rPr lang="en-US" sz="5000" dirty="0"/>
              <a:t> de Dijkstra – Shortest Path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B60EBF-6A14-44BD-87AA-6D2FD51CF502}"/>
              </a:ext>
            </a:extLst>
          </p:cNvPr>
          <p:cNvSpPr/>
          <p:nvPr/>
        </p:nvSpPr>
        <p:spPr>
          <a:xfrm>
            <a:off x="1828800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8EE5E0-F15F-4E56-9F24-F2B64997DEE4}"/>
              </a:ext>
            </a:extLst>
          </p:cNvPr>
          <p:cNvSpPr/>
          <p:nvPr/>
        </p:nvSpPr>
        <p:spPr>
          <a:xfrm>
            <a:off x="3533163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D4ADFC-6BBC-4B64-A441-1C551C69924D}"/>
              </a:ext>
            </a:extLst>
          </p:cNvPr>
          <p:cNvSpPr/>
          <p:nvPr/>
        </p:nvSpPr>
        <p:spPr>
          <a:xfrm>
            <a:off x="1319460" y="325632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B60FFD-DA61-49B0-8960-9E3FB94CFD46}"/>
              </a:ext>
            </a:extLst>
          </p:cNvPr>
          <p:cNvSpPr/>
          <p:nvPr/>
        </p:nvSpPr>
        <p:spPr>
          <a:xfrm>
            <a:off x="4162250" y="3256327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395EE1-EDCB-4D57-941E-D714231D22B0}"/>
              </a:ext>
            </a:extLst>
          </p:cNvPr>
          <p:cNvSpPr/>
          <p:nvPr/>
        </p:nvSpPr>
        <p:spPr>
          <a:xfrm>
            <a:off x="2761377" y="407984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E9A8B9-9813-4F29-807E-8F1E2EE919A4}"/>
              </a:ext>
            </a:extLst>
          </p:cNvPr>
          <p:cNvSpPr/>
          <p:nvPr/>
        </p:nvSpPr>
        <p:spPr>
          <a:xfrm>
            <a:off x="2787242" y="5464030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4EA147-1CF5-4F51-B18E-3D067E432365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 flipH="1">
            <a:off x="1650825" y="2554077"/>
            <a:ext cx="275030" cy="702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489243-E6A3-42AC-9D30-A3DEBFB6501A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491530" y="2340529"/>
            <a:ext cx="1041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6B2013-6913-4965-9F48-A0A93CDA15C2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885135" y="3771878"/>
            <a:ext cx="876242" cy="609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571A5-1858-4C31-A450-B796E6D04E84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3424107" y="3771879"/>
            <a:ext cx="835198" cy="6099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777F44-6756-4AC2-8332-DD5B001245A5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4098838" y="2554077"/>
            <a:ext cx="394777" cy="7022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19182A-E74A-4F5A-9974-20E12E0F494E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3092742" y="4683853"/>
            <a:ext cx="25865" cy="7801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638306-E753-4651-980A-F9BB894D3057}"/>
              </a:ext>
            </a:extLst>
          </p:cNvPr>
          <p:cNvSpPr txBox="1"/>
          <p:nvPr/>
        </p:nvSpPr>
        <p:spPr>
          <a:xfrm>
            <a:off x="2866238" y="197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C40D1C-3AC5-4C96-96BE-5D3F79A462E1}"/>
              </a:ext>
            </a:extLst>
          </p:cNvPr>
          <p:cNvSpPr txBox="1"/>
          <p:nvPr/>
        </p:nvSpPr>
        <p:spPr>
          <a:xfrm>
            <a:off x="4315379" y="263182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023BC5-E40A-41D1-BA35-7829750CE855}"/>
              </a:ext>
            </a:extLst>
          </p:cNvPr>
          <p:cNvSpPr txBox="1"/>
          <p:nvPr/>
        </p:nvSpPr>
        <p:spPr>
          <a:xfrm>
            <a:off x="1300046" y="258009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6CACDB-4C32-4965-8D9B-664BADC95EF3}"/>
              </a:ext>
            </a:extLst>
          </p:cNvPr>
          <p:cNvSpPr txBox="1"/>
          <p:nvPr/>
        </p:nvSpPr>
        <p:spPr>
          <a:xfrm>
            <a:off x="1982190" y="4073881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0D3CD-4C75-43D7-BE48-198FD36440CA}"/>
              </a:ext>
            </a:extLst>
          </p:cNvPr>
          <p:cNvSpPr txBox="1"/>
          <p:nvPr/>
        </p:nvSpPr>
        <p:spPr>
          <a:xfrm>
            <a:off x="3933634" y="412389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E28201-4C59-4202-A9DA-A68ACA9EAEA0}"/>
              </a:ext>
            </a:extLst>
          </p:cNvPr>
          <p:cNvSpPr txBox="1"/>
          <p:nvPr/>
        </p:nvSpPr>
        <p:spPr>
          <a:xfrm>
            <a:off x="2726420" y="4897402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A6E139-2811-428F-8841-D21934C3182F}"/>
              </a:ext>
            </a:extLst>
          </p:cNvPr>
          <p:cNvSpPr txBox="1"/>
          <p:nvPr/>
        </p:nvSpPr>
        <p:spPr>
          <a:xfrm>
            <a:off x="3964861" y="174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AF056-9CC3-4EC3-B07D-F5F4973417C8}"/>
              </a:ext>
            </a:extLst>
          </p:cNvPr>
          <p:cNvSpPr txBox="1"/>
          <p:nvPr/>
        </p:nvSpPr>
        <p:spPr>
          <a:xfrm>
            <a:off x="1816507" y="1648955"/>
            <a:ext cx="94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6B79D9-8B6D-41EF-A366-EB2733D50B1C}"/>
              </a:ext>
            </a:extLst>
          </p:cNvPr>
          <p:cNvSpPr txBox="1"/>
          <p:nvPr/>
        </p:nvSpPr>
        <p:spPr>
          <a:xfrm>
            <a:off x="855677" y="3435424"/>
            <a:ext cx="40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strike="sngStrik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B3DCF6-F4BD-4FD4-9F75-93F74A2CC578}"/>
              </a:ext>
            </a:extLst>
          </p:cNvPr>
          <p:cNvSpPr txBox="1"/>
          <p:nvPr/>
        </p:nvSpPr>
        <p:spPr>
          <a:xfrm>
            <a:off x="2926360" y="3675667"/>
            <a:ext cx="60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434EC-EC05-4F53-86B0-9C162E1F98F3}"/>
              </a:ext>
            </a:extLst>
          </p:cNvPr>
          <p:cNvSpPr txBox="1"/>
          <p:nvPr/>
        </p:nvSpPr>
        <p:spPr>
          <a:xfrm>
            <a:off x="3012346" y="6080667"/>
            <a:ext cx="73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2A5C72-E646-4821-8092-C2E02AD6F12B}"/>
              </a:ext>
            </a:extLst>
          </p:cNvPr>
          <p:cNvSpPr txBox="1"/>
          <p:nvPr/>
        </p:nvSpPr>
        <p:spPr>
          <a:xfrm>
            <a:off x="4832465" y="3392192"/>
            <a:ext cx="100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8210B43-B4F9-465C-8540-EF01891C2EAC}"/>
              </a:ext>
            </a:extLst>
          </p:cNvPr>
          <p:cNvGraphicFramePr>
            <a:graphicFrameLocks noGrp="1"/>
          </p:cNvGraphicFramePr>
          <p:nvPr/>
        </p:nvGraphicFramePr>
        <p:xfrm>
          <a:off x="6432287" y="2822784"/>
          <a:ext cx="5462602" cy="3368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85">
                  <a:extLst>
                    <a:ext uri="{9D8B030D-6E8A-4147-A177-3AD203B41FA5}">
                      <a16:colId xmlns:a16="http://schemas.microsoft.com/office/drawing/2014/main" val="3838858064"/>
                    </a:ext>
                  </a:extLst>
                </a:gridCol>
                <a:gridCol w="1768048">
                  <a:extLst>
                    <a:ext uri="{9D8B030D-6E8A-4147-A177-3AD203B41FA5}">
                      <a16:colId xmlns:a16="http://schemas.microsoft.com/office/drawing/2014/main" val="3508336435"/>
                    </a:ext>
                  </a:extLst>
                </a:gridCol>
                <a:gridCol w="2498769">
                  <a:extLst>
                    <a:ext uri="{9D8B030D-6E8A-4147-A177-3AD203B41FA5}">
                      <a16:colId xmlns:a16="http://schemas.microsoft.com/office/drawing/2014/main" val="1002727756"/>
                    </a:ext>
                  </a:extLst>
                </a:gridCol>
              </a:tblGrid>
              <a:tr h="5704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Distancia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Como </a:t>
                      </a:r>
                      <a:r>
                        <a:rPr lang="en-US" dirty="0" err="1"/>
                        <a:t>llegamos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Previo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98508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21724"/>
                  </a:ext>
                </a:extLst>
              </a:tr>
              <a:tr h="469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12194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70901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12530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9842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8270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7C118636-2F59-4185-8623-F90CB027F876}"/>
              </a:ext>
            </a:extLst>
          </p:cNvPr>
          <p:cNvSpPr/>
          <p:nvPr/>
        </p:nvSpPr>
        <p:spPr>
          <a:xfrm>
            <a:off x="9540986" y="1732591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CA3E6A-71FF-4D63-845B-B98C1720F4F9}"/>
              </a:ext>
            </a:extLst>
          </p:cNvPr>
          <p:cNvSpPr/>
          <p:nvPr/>
        </p:nvSpPr>
        <p:spPr>
          <a:xfrm>
            <a:off x="8878256" y="1752614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9AC33C-35FF-4EA6-96EE-8095B18F63A0}"/>
              </a:ext>
            </a:extLst>
          </p:cNvPr>
          <p:cNvSpPr/>
          <p:nvPr/>
        </p:nvSpPr>
        <p:spPr>
          <a:xfrm>
            <a:off x="8199449" y="1732592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DA889F3-E1E8-4D02-8FC4-9CEAAF0A583F}"/>
              </a:ext>
            </a:extLst>
          </p:cNvPr>
          <p:cNvSpPr/>
          <p:nvPr/>
        </p:nvSpPr>
        <p:spPr>
          <a:xfrm>
            <a:off x="7520642" y="1752830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85268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A39B0EB-1127-4910-A90F-CD6E58D9227E}"/>
              </a:ext>
            </a:extLst>
          </p:cNvPr>
          <p:cNvSpPr txBox="1">
            <a:spLocks/>
          </p:cNvSpPr>
          <p:nvPr/>
        </p:nvSpPr>
        <p:spPr>
          <a:xfrm>
            <a:off x="288302" y="305090"/>
            <a:ext cx="9404723" cy="1255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Algoritmo</a:t>
            </a:r>
            <a:r>
              <a:rPr lang="en-US" sz="5000" dirty="0"/>
              <a:t> de Dijkstra – Shortest Path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6FCF60-9102-4D2A-BE0D-77560D578C07}"/>
              </a:ext>
            </a:extLst>
          </p:cNvPr>
          <p:cNvSpPr/>
          <p:nvPr/>
        </p:nvSpPr>
        <p:spPr>
          <a:xfrm>
            <a:off x="546013" y="1937537"/>
            <a:ext cx="9965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distancia</a:t>
            </a:r>
            <a:r>
              <a:rPr lang="en-US" dirty="0"/>
              <a:t> del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es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distancia</a:t>
            </a:r>
            <a:r>
              <a:rPr lang="en-US" dirty="0"/>
              <a:t> de ese </a:t>
            </a:r>
            <a:r>
              <a:rPr lang="en-US" dirty="0" err="1"/>
              <a:t>nodo</a:t>
            </a:r>
            <a:r>
              <a:rPr lang="en-US" dirty="0"/>
              <a:t> a los </a:t>
            </a:r>
            <a:r>
              <a:rPr lang="en-US" dirty="0" err="1"/>
              <a:t>otros</a:t>
            </a:r>
            <a:r>
              <a:rPr lang="en-US" dirty="0"/>
              <a:t> es np.inf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28B287-867B-4C4C-A650-5E34F0549C95}"/>
              </a:ext>
            </a:extLst>
          </p:cNvPr>
          <p:cNvSpPr/>
          <p:nvPr/>
        </p:nvSpPr>
        <p:spPr>
          <a:xfrm>
            <a:off x="546013" y="3214062"/>
            <a:ext cx="99656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Repetir</a:t>
            </a:r>
            <a:r>
              <a:rPr lang="en-US" dirty="0"/>
              <a:t> hasta que no </a:t>
            </a:r>
            <a:r>
              <a:rPr lang="en-US" dirty="0" err="1"/>
              <a:t>existan</a:t>
            </a:r>
            <a:r>
              <a:rPr lang="en-US" dirty="0"/>
              <a:t> vertices que </a:t>
            </a:r>
            <a:r>
              <a:rPr lang="en-US" dirty="0" err="1"/>
              <a:t>visitar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vértice</a:t>
            </a:r>
            <a:r>
              <a:rPr lang="en-US" dirty="0"/>
              <a:t> examiner sus </a:t>
            </a:r>
            <a:r>
              <a:rPr lang="en-US" dirty="0" err="1"/>
              <a:t>vecinos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Para el </a:t>
            </a:r>
            <a:r>
              <a:rPr lang="en-US" dirty="0" err="1"/>
              <a:t>vértice</a:t>
            </a:r>
            <a:r>
              <a:rPr lang="en-US" dirty="0"/>
              <a:t> actual </a:t>
            </a:r>
            <a:r>
              <a:rPr lang="en-US" dirty="0" err="1"/>
              <a:t>calclar</a:t>
            </a:r>
            <a:r>
              <a:rPr lang="en-US" dirty="0"/>
              <a:t> la </a:t>
            </a:r>
            <a:r>
              <a:rPr lang="en-US" dirty="0" err="1"/>
              <a:t>distancia</a:t>
            </a:r>
            <a:r>
              <a:rPr lang="en-US" dirty="0"/>
              <a:t> del </a:t>
            </a:r>
            <a:r>
              <a:rPr lang="en-US" dirty="0" err="1"/>
              <a:t>vecino</a:t>
            </a:r>
            <a:r>
              <a:rPr lang="en-US" dirty="0"/>
              <a:t> al </a:t>
            </a:r>
            <a:r>
              <a:rPr lang="en-US" dirty="0" err="1"/>
              <a:t>vértice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 la </a:t>
            </a:r>
            <a:r>
              <a:rPr lang="en-US" dirty="0" err="1"/>
              <a:t>distancia</a:t>
            </a:r>
            <a:r>
              <a:rPr lang="en-US" dirty="0"/>
              <a:t> </a:t>
            </a:r>
            <a:r>
              <a:rPr lang="en-US" dirty="0" err="1"/>
              <a:t>calculada</a:t>
            </a:r>
            <a:r>
              <a:rPr lang="en-US" dirty="0"/>
              <a:t> es </a:t>
            </a:r>
            <a:r>
              <a:rPr lang="en-US" dirty="0" err="1"/>
              <a:t>menor</a:t>
            </a:r>
            <a:r>
              <a:rPr lang="en-US" dirty="0"/>
              <a:t> a la </a:t>
            </a:r>
            <a:r>
              <a:rPr lang="en-US" dirty="0" err="1"/>
              <a:t>distancia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tabla</a:t>
            </a:r>
            <a:r>
              <a:rPr lang="en-US" dirty="0"/>
              <a:t>, </a:t>
            </a:r>
            <a:r>
              <a:rPr lang="en-US" dirty="0" err="1"/>
              <a:t>actualizar</a:t>
            </a:r>
            <a:r>
              <a:rPr lang="en-US" dirty="0"/>
              <a:t> a la </a:t>
            </a:r>
            <a:r>
              <a:rPr lang="en-US" dirty="0" err="1"/>
              <a:t>distancia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corta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Actualizar</a:t>
            </a:r>
            <a:r>
              <a:rPr lang="en-US" dirty="0"/>
              <a:t> los vertices </a:t>
            </a:r>
            <a:r>
              <a:rPr lang="en-US" dirty="0" err="1"/>
              <a:t>previos</a:t>
            </a:r>
            <a:r>
              <a:rPr lang="en-US" dirty="0"/>
              <a:t> para las </a:t>
            </a:r>
            <a:r>
              <a:rPr lang="en-US" dirty="0" err="1"/>
              <a:t>distancias</a:t>
            </a:r>
            <a:r>
              <a:rPr lang="en-US" dirty="0"/>
              <a:t> </a:t>
            </a:r>
            <a:r>
              <a:rPr lang="en-US" dirty="0" err="1"/>
              <a:t>actualizadas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Añadir</a:t>
            </a:r>
            <a:r>
              <a:rPr lang="en-US" dirty="0"/>
              <a:t> el </a:t>
            </a:r>
            <a:r>
              <a:rPr lang="en-US" dirty="0" err="1"/>
              <a:t>vértice</a:t>
            </a:r>
            <a:r>
              <a:rPr lang="en-US" dirty="0"/>
              <a:t> a la </a:t>
            </a:r>
            <a:r>
              <a:rPr lang="en-US" dirty="0" err="1"/>
              <a:t>lista</a:t>
            </a:r>
            <a:r>
              <a:rPr lang="en-US" dirty="0"/>
              <a:t> de vertices </a:t>
            </a:r>
            <a:r>
              <a:rPr lang="en-US" dirty="0" err="1"/>
              <a:t>visitados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AE378E-ABD6-44C0-A8B9-81A5B6874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013" y="71126"/>
            <a:ext cx="4095406" cy="36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00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A39B0EB-1127-4910-A90F-CD6E58D9227E}"/>
              </a:ext>
            </a:extLst>
          </p:cNvPr>
          <p:cNvSpPr txBox="1">
            <a:spLocks/>
          </p:cNvSpPr>
          <p:nvPr/>
        </p:nvSpPr>
        <p:spPr>
          <a:xfrm>
            <a:off x="288302" y="305090"/>
            <a:ext cx="9404723" cy="1255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Algoritmo</a:t>
            </a:r>
            <a:r>
              <a:rPr lang="en-US" sz="5000" dirty="0"/>
              <a:t> de Dijkstra – Shortest Path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B60EBF-6A14-44BD-87AA-6D2FD51CF502}"/>
              </a:ext>
            </a:extLst>
          </p:cNvPr>
          <p:cNvSpPr/>
          <p:nvPr/>
        </p:nvSpPr>
        <p:spPr>
          <a:xfrm>
            <a:off x="1828800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8EE5E0-F15F-4E56-9F24-F2B64997DEE4}"/>
              </a:ext>
            </a:extLst>
          </p:cNvPr>
          <p:cNvSpPr/>
          <p:nvPr/>
        </p:nvSpPr>
        <p:spPr>
          <a:xfrm>
            <a:off x="3533163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D4ADFC-6BBC-4B64-A441-1C551C69924D}"/>
              </a:ext>
            </a:extLst>
          </p:cNvPr>
          <p:cNvSpPr/>
          <p:nvPr/>
        </p:nvSpPr>
        <p:spPr>
          <a:xfrm>
            <a:off x="1319460" y="325632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B60FFD-DA61-49B0-8960-9E3FB94CFD46}"/>
              </a:ext>
            </a:extLst>
          </p:cNvPr>
          <p:cNvSpPr/>
          <p:nvPr/>
        </p:nvSpPr>
        <p:spPr>
          <a:xfrm>
            <a:off x="4162250" y="3256327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395EE1-EDCB-4D57-941E-D714231D22B0}"/>
              </a:ext>
            </a:extLst>
          </p:cNvPr>
          <p:cNvSpPr/>
          <p:nvPr/>
        </p:nvSpPr>
        <p:spPr>
          <a:xfrm>
            <a:off x="2761377" y="407984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E9A8B9-9813-4F29-807E-8F1E2EE919A4}"/>
              </a:ext>
            </a:extLst>
          </p:cNvPr>
          <p:cNvSpPr/>
          <p:nvPr/>
        </p:nvSpPr>
        <p:spPr>
          <a:xfrm>
            <a:off x="2787242" y="5464030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4EA147-1CF5-4F51-B18E-3D067E432365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 flipH="1">
            <a:off x="1650825" y="2554077"/>
            <a:ext cx="275030" cy="702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489243-E6A3-42AC-9D30-A3DEBFB6501A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491530" y="2340529"/>
            <a:ext cx="1041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6B2013-6913-4965-9F48-A0A93CDA15C2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885135" y="3771878"/>
            <a:ext cx="876242" cy="609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571A5-1858-4C31-A450-B796E6D04E84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3424107" y="3771879"/>
            <a:ext cx="835198" cy="609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777F44-6756-4AC2-8332-DD5B001245A5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4098838" y="2554077"/>
            <a:ext cx="394777" cy="702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19182A-E74A-4F5A-9974-20E12E0F494E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3092742" y="4683853"/>
            <a:ext cx="25865" cy="780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638306-E753-4651-980A-F9BB894D3057}"/>
              </a:ext>
            </a:extLst>
          </p:cNvPr>
          <p:cNvSpPr txBox="1"/>
          <p:nvPr/>
        </p:nvSpPr>
        <p:spPr>
          <a:xfrm>
            <a:off x="2866238" y="197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C40D1C-3AC5-4C96-96BE-5D3F79A462E1}"/>
              </a:ext>
            </a:extLst>
          </p:cNvPr>
          <p:cNvSpPr txBox="1"/>
          <p:nvPr/>
        </p:nvSpPr>
        <p:spPr>
          <a:xfrm>
            <a:off x="4315379" y="263182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023BC5-E40A-41D1-BA35-7829750CE855}"/>
              </a:ext>
            </a:extLst>
          </p:cNvPr>
          <p:cNvSpPr txBox="1"/>
          <p:nvPr/>
        </p:nvSpPr>
        <p:spPr>
          <a:xfrm>
            <a:off x="1300046" y="258009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6CACDB-4C32-4965-8D9B-664BADC95EF3}"/>
              </a:ext>
            </a:extLst>
          </p:cNvPr>
          <p:cNvSpPr txBox="1"/>
          <p:nvPr/>
        </p:nvSpPr>
        <p:spPr>
          <a:xfrm>
            <a:off x="1982190" y="4073881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0D3CD-4C75-43D7-BE48-198FD36440CA}"/>
              </a:ext>
            </a:extLst>
          </p:cNvPr>
          <p:cNvSpPr txBox="1"/>
          <p:nvPr/>
        </p:nvSpPr>
        <p:spPr>
          <a:xfrm>
            <a:off x="3933634" y="412389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E28201-4C59-4202-A9DA-A68ACA9EAEA0}"/>
              </a:ext>
            </a:extLst>
          </p:cNvPr>
          <p:cNvSpPr txBox="1"/>
          <p:nvPr/>
        </p:nvSpPr>
        <p:spPr>
          <a:xfrm>
            <a:off x="2726420" y="4897402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EC51A61-C93B-49E9-8BD0-5F036814A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93476"/>
              </p:ext>
            </p:extLst>
          </p:nvPr>
        </p:nvGraphicFramePr>
        <p:xfrm>
          <a:off x="6432287" y="2822784"/>
          <a:ext cx="5462602" cy="3368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85">
                  <a:extLst>
                    <a:ext uri="{9D8B030D-6E8A-4147-A177-3AD203B41FA5}">
                      <a16:colId xmlns:a16="http://schemas.microsoft.com/office/drawing/2014/main" val="3838858064"/>
                    </a:ext>
                  </a:extLst>
                </a:gridCol>
                <a:gridCol w="1768048">
                  <a:extLst>
                    <a:ext uri="{9D8B030D-6E8A-4147-A177-3AD203B41FA5}">
                      <a16:colId xmlns:a16="http://schemas.microsoft.com/office/drawing/2014/main" val="3508336435"/>
                    </a:ext>
                  </a:extLst>
                </a:gridCol>
                <a:gridCol w="2498769">
                  <a:extLst>
                    <a:ext uri="{9D8B030D-6E8A-4147-A177-3AD203B41FA5}">
                      <a16:colId xmlns:a16="http://schemas.microsoft.com/office/drawing/2014/main" val="1002727756"/>
                    </a:ext>
                  </a:extLst>
                </a:gridCol>
              </a:tblGrid>
              <a:tr h="5704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Distancia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Como </a:t>
                      </a:r>
                      <a:r>
                        <a:rPr lang="en-US" dirty="0" err="1"/>
                        <a:t>llegamos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Previo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98508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21724"/>
                  </a:ext>
                </a:extLst>
              </a:tr>
              <a:tr h="469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12194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70901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12530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9842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8270"/>
                  </a:ext>
                </a:extLst>
              </a:tr>
            </a:tbl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1C27C919-E7A9-40F6-8331-C3E73ED0C7E2}"/>
              </a:ext>
            </a:extLst>
          </p:cNvPr>
          <p:cNvSpPr/>
          <p:nvPr/>
        </p:nvSpPr>
        <p:spPr>
          <a:xfrm>
            <a:off x="5638566" y="1668786"/>
            <a:ext cx="6207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Encontrar</a:t>
            </a:r>
            <a:r>
              <a:rPr lang="en-US" dirty="0"/>
              <a:t> el </a:t>
            </a:r>
            <a:r>
              <a:rPr lang="en-US" dirty="0" err="1"/>
              <a:t>camino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corto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B hasta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NOTA: * =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visitado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3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A39B0EB-1127-4910-A90F-CD6E58D9227E}"/>
              </a:ext>
            </a:extLst>
          </p:cNvPr>
          <p:cNvSpPr txBox="1">
            <a:spLocks/>
          </p:cNvSpPr>
          <p:nvPr/>
        </p:nvSpPr>
        <p:spPr>
          <a:xfrm>
            <a:off x="288302" y="305090"/>
            <a:ext cx="9404723" cy="1255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Algoritmo</a:t>
            </a:r>
            <a:r>
              <a:rPr lang="en-US" sz="5000" dirty="0"/>
              <a:t> de Dijkstra – Shortest Path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B60EBF-6A14-44BD-87AA-6D2FD51CF502}"/>
              </a:ext>
            </a:extLst>
          </p:cNvPr>
          <p:cNvSpPr/>
          <p:nvPr/>
        </p:nvSpPr>
        <p:spPr>
          <a:xfrm>
            <a:off x="1828800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8EE5E0-F15F-4E56-9F24-F2B64997DEE4}"/>
              </a:ext>
            </a:extLst>
          </p:cNvPr>
          <p:cNvSpPr/>
          <p:nvPr/>
        </p:nvSpPr>
        <p:spPr>
          <a:xfrm>
            <a:off x="3533163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D4ADFC-6BBC-4B64-A441-1C551C69924D}"/>
              </a:ext>
            </a:extLst>
          </p:cNvPr>
          <p:cNvSpPr/>
          <p:nvPr/>
        </p:nvSpPr>
        <p:spPr>
          <a:xfrm>
            <a:off x="1319460" y="325632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B60FFD-DA61-49B0-8960-9E3FB94CFD46}"/>
              </a:ext>
            </a:extLst>
          </p:cNvPr>
          <p:cNvSpPr/>
          <p:nvPr/>
        </p:nvSpPr>
        <p:spPr>
          <a:xfrm>
            <a:off x="4162250" y="3256327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395EE1-EDCB-4D57-941E-D714231D22B0}"/>
              </a:ext>
            </a:extLst>
          </p:cNvPr>
          <p:cNvSpPr/>
          <p:nvPr/>
        </p:nvSpPr>
        <p:spPr>
          <a:xfrm>
            <a:off x="2761377" y="407984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E9A8B9-9813-4F29-807E-8F1E2EE919A4}"/>
              </a:ext>
            </a:extLst>
          </p:cNvPr>
          <p:cNvSpPr/>
          <p:nvPr/>
        </p:nvSpPr>
        <p:spPr>
          <a:xfrm>
            <a:off x="2787242" y="5464030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4EA147-1CF5-4F51-B18E-3D067E432365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 flipH="1">
            <a:off x="1650825" y="2554077"/>
            <a:ext cx="275030" cy="702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489243-E6A3-42AC-9D30-A3DEBFB6501A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491530" y="2340529"/>
            <a:ext cx="1041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6B2013-6913-4965-9F48-A0A93CDA15C2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885135" y="3771878"/>
            <a:ext cx="876242" cy="609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571A5-1858-4C31-A450-B796E6D04E84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3424107" y="3771879"/>
            <a:ext cx="835198" cy="609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777F44-6756-4AC2-8332-DD5B001245A5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4098838" y="2554077"/>
            <a:ext cx="394777" cy="702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19182A-E74A-4F5A-9974-20E12E0F494E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3092742" y="4683853"/>
            <a:ext cx="25865" cy="780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638306-E753-4651-980A-F9BB894D3057}"/>
              </a:ext>
            </a:extLst>
          </p:cNvPr>
          <p:cNvSpPr txBox="1"/>
          <p:nvPr/>
        </p:nvSpPr>
        <p:spPr>
          <a:xfrm>
            <a:off x="2866238" y="197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C40D1C-3AC5-4C96-96BE-5D3F79A462E1}"/>
              </a:ext>
            </a:extLst>
          </p:cNvPr>
          <p:cNvSpPr txBox="1"/>
          <p:nvPr/>
        </p:nvSpPr>
        <p:spPr>
          <a:xfrm>
            <a:off x="4315379" y="263182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023BC5-E40A-41D1-BA35-7829750CE855}"/>
              </a:ext>
            </a:extLst>
          </p:cNvPr>
          <p:cNvSpPr txBox="1"/>
          <p:nvPr/>
        </p:nvSpPr>
        <p:spPr>
          <a:xfrm>
            <a:off x="1300046" y="258009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6CACDB-4C32-4965-8D9B-664BADC95EF3}"/>
              </a:ext>
            </a:extLst>
          </p:cNvPr>
          <p:cNvSpPr txBox="1"/>
          <p:nvPr/>
        </p:nvSpPr>
        <p:spPr>
          <a:xfrm>
            <a:off x="1982190" y="4073881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0D3CD-4C75-43D7-BE48-198FD36440CA}"/>
              </a:ext>
            </a:extLst>
          </p:cNvPr>
          <p:cNvSpPr txBox="1"/>
          <p:nvPr/>
        </p:nvSpPr>
        <p:spPr>
          <a:xfrm>
            <a:off x="3933634" y="412389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E28201-4C59-4202-A9DA-A68ACA9EAEA0}"/>
              </a:ext>
            </a:extLst>
          </p:cNvPr>
          <p:cNvSpPr txBox="1"/>
          <p:nvPr/>
        </p:nvSpPr>
        <p:spPr>
          <a:xfrm>
            <a:off x="2726420" y="4897402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A6E139-2811-428F-8841-D21934C3182F}"/>
              </a:ext>
            </a:extLst>
          </p:cNvPr>
          <p:cNvSpPr txBox="1"/>
          <p:nvPr/>
        </p:nvSpPr>
        <p:spPr>
          <a:xfrm>
            <a:off x="3964861" y="174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AF056-9CC3-4EC3-B07D-F5F4973417C8}"/>
              </a:ext>
            </a:extLst>
          </p:cNvPr>
          <p:cNvSpPr txBox="1"/>
          <p:nvPr/>
        </p:nvSpPr>
        <p:spPr>
          <a:xfrm>
            <a:off x="1816507" y="1648955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6B79D9-8B6D-41EF-A366-EB2733D50B1C}"/>
              </a:ext>
            </a:extLst>
          </p:cNvPr>
          <p:cNvSpPr txBox="1"/>
          <p:nvPr/>
        </p:nvSpPr>
        <p:spPr>
          <a:xfrm>
            <a:off x="930771" y="3435424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B3DCF6-F4BD-4FD4-9F75-93F74A2CC578}"/>
              </a:ext>
            </a:extLst>
          </p:cNvPr>
          <p:cNvSpPr txBox="1"/>
          <p:nvPr/>
        </p:nvSpPr>
        <p:spPr>
          <a:xfrm>
            <a:off x="2926360" y="3675667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434EC-EC05-4F53-86B0-9C162E1F98F3}"/>
              </a:ext>
            </a:extLst>
          </p:cNvPr>
          <p:cNvSpPr txBox="1"/>
          <p:nvPr/>
        </p:nvSpPr>
        <p:spPr>
          <a:xfrm>
            <a:off x="3012346" y="6080667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2A5C72-E646-4821-8092-C2E02AD6F12B}"/>
              </a:ext>
            </a:extLst>
          </p:cNvPr>
          <p:cNvSpPr txBox="1"/>
          <p:nvPr/>
        </p:nvSpPr>
        <p:spPr>
          <a:xfrm>
            <a:off x="4832465" y="3392192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8210B43-B4F9-465C-8540-EF01891C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83637"/>
              </p:ext>
            </p:extLst>
          </p:nvPr>
        </p:nvGraphicFramePr>
        <p:xfrm>
          <a:off x="6432287" y="2822784"/>
          <a:ext cx="5462602" cy="3368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85">
                  <a:extLst>
                    <a:ext uri="{9D8B030D-6E8A-4147-A177-3AD203B41FA5}">
                      <a16:colId xmlns:a16="http://schemas.microsoft.com/office/drawing/2014/main" val="3838858064"/>
                    </a:ext>
                  </a:extLst>
                </a:gridCol>
                <a:gridCol w="1768048">
                  <a:extLst>
                    <a:ext uri="{9D8B030D-6E8A-4147-A177-3AD203B41FA5}">
                      <a16:colId xmlns:a16="http://schemas.microsoft.com/office/drawing/2014/main" val="3508336435"/>
                    </a:ext>
                  </a:extLst>
                </a:gridCol>
                <a:gridCol w="2498769">
                  <a:extLst>
                    <a:ext uri="{9D8B030D-6E8A-4147-A177-3AD203B41FA5}">
                      <a16:colId xmlns:a16="http://schemas.microsoft.com/office/drawing/2014/main" val="1002727756"/>
                    </a:ext>
                  </a:extLst>
                </a:gridCol>
              </a:tblGrid>
              <a:tr h="5704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Distancia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Como </a:t>
                      </a:r>
                      <a:r>
                        <a:rPr lang="en-US" dirty="0" err="1"/>
                        <a:t>llegamos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Previo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98508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21724"/>
                  </a:ext>
                </a:extLst>
              </a:tr>
              <a:tr h="469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12194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70901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12530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9842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13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A39B0EB-1127-4910-A90F-CD6E58D9227E}"/>
              </a:ext>
            </a:extLst>
          </p:cNvPr>
          <p:cNvSpPr txBox="1">
            <a:spLocks/>
          </p:cNvSpPr>
          <p:nvPr/>
        </p:nvSpPr>
        <p:spPr>
          <a:xfrm>
            <a:off x="288302" y="305090"/>
            <a:ext cx="9404723" cy="1255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Algoritmo</a:t>
            </a:r>
            <a:r>
              <a:rPr lang="en-US" sz="5000" dirty="0"/>
              <a:t> de Dijkstra – Shortest Path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B60EBF-6A14-44BD-87AA-6D2FD51CF502}"/>
              </a:ext>
            </a:extLst>
          </p:cNvPr>
          <p:cNvSpPr/>
          <p:nvPr/>
        </p:nvSpPr>
        <p:spPr>
          <a:xfrm>
            <a:off x="1828800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8EE5E0-F15F-4E56-9F24-F2B64997DEE4}"/>
              </a:ext>
            </a:extLst>
          </p:cNvPr>
          <p:cNvSpPr/>
          <p:nvPr/>
        </p:nvSpPr>
        <p:spPr>
          <a:xfrm>
            <a:off x="3533163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D4ADFC-6BBC-4B64-A441-1C551C69924D}"/>
              </a:ext>
            </a:extLst>
          </p:cNvPr>
          <p:cNvSpPr/>
          <p:nvPr/>
        </p:nvSpPr>
        <p:spPr>
          <a:xfrm>
            <a:off x="1319460" y="325632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B60FFD-DA61-49B0-8960-9E3FB94CFD46}"/>
              </a:ext>
            </a:extLst>
          </p:cNvPr>
          <p:cNvSpPr/>
          <p:nvPr/>
        </p:nvSpPr>
        <p:spPr>
          <a:xfrm>
            <a:off x="4162250" y="3256327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395EE1-EDCB-4D57-941E-D714231D22B0}"/>
              </a:ext>
            </a:extLst>
          </p:cNvPr>
          <p:cNvSpPr/>
          <p:nvPr/>
        </p:nvSpPr>
        <p:spPr>
          <a:xfrm>
            <a:off x="2761377" y="407984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E9A8B9-9813-4F29-807E-8F1E2EE919A4}"/>
              </a:ext>
            </a:extLst>
          </p:cNvPr>
          <p:cNvSpPr/>
          <p:nvPr/>
        </p:nvSpPr>
        <p:spPr>
          <a:xfrm>
            <a:off x="2787242" y="5464030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4EA147-1CF5-4F51-B18E-3D067E432365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 flipH="1">
            <a:off x="1650825" y="2554077"/>
            <a:ext cx="275030" cy="702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489243-E6A3-42AC-9D30-A3DEBFB6501A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491530" y="2340529"/>
            <a:ext cx="10416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6B2013-6913-4965-9F48-A0A93CDA15C2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885135" y="3771878"/>
            <a:ext cx="876242" cy="609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571A5-1858-4C31-A450-B796E6D04E84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3424107" y="3771879"/>
            <a:ext cx="835198" cy="609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777F44-6756-4AC2-8332-DD5B001245A5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4098838" y="2554077"/>
            <a:ext cx="394777" cy="7022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19182A-E74A-4F5A-9974-20E12E0F494E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3092742" y="4683853"/>
            <a:ext cx="25865" cy="780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638306-E753-4651-980A-F9BB894D3057}"/>
              </a:ext>
            </a:extLst>
          </p:cNvPr>
          <p:cNvSpPr txBox="1"/>
          <p:nvPr/>
        </p:nvSpPr>
        <p:spPr>
          <a:xfrm>
            <a:off x="2866238" y="197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C40D1C-3AC5-4C96-96BE-5D3F79A462E1}"/>
              </a:ext>
            </a:extLst>
          </p:cNvPr>
          <p:cNvSpPr txBox="1"/>
          <p:nvPr/>
        </p:nvSpPr>
        <p:spPr>
          <a:xfrm>
            <a:off x="4315379" y="263182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023BC5-E40A-41D1-BA35-7829750CE855}"/>
              </a:ext>
            </a:extLst>
          </p:cNvPr>
          <p:cNvSpPr txBox="1"/>
          <p:nvPr/>
        </p:nvSpPr>
        <p:spPr>
          <a:xfrm>
            <a:off x="1300046" y="258009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6CACDB-4C32-4965-8D9B-664BADC95EF3}"/>
              </a:ext>
            </a:extLst>
          </p:cNvPr>
          <p:cNvSpPr txBox="1"/>
          <p:nvPr/>
        </p:nvSpPr>
        <p:spPr>
          <a:xfrm>
            <a:off x="1982190" y="4073881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0D3CD-4C75-43D7-BE48-198FD36440CA}"/>
              </a:ext>
            </a:extLst>
          </p:cNvPr>
          <p:cNvSpPr txBox="1"/>
          <p:nvPr/>
        </p:nvSpPr>
        <p:spPr>
          <a:xfrm>
            <a:off x="3933634" y="412389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E28201-4C59-4202-A9DA-A68ACA9EAEA0}"/>
              </a:ext>
            </a:extLst>
          </p:cNvPr>
          <p:cNvSpPr txBox="1"/>
          <p:nvPr/>
        </p:nvSpPr>
        <p:spPr>
          <a:xfrm>
            <a:off x="2726420" y="4897402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A6E139-2811-428F-8841-D21934C3182F}"/>
              </a:ext>
            </a:extLst>
          </p:cNvPr>
          <p:cNvSpPr txBox="1"/>
          <p:nvPr/>
        </p:nvSpPr>
        <p:spPr>
          <a:xfrm>
            <a:off x="3964861" y="174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AF056-9CC3-4EC3-B07D-F5F4973417C8}"/>
              </a:ext>
            </a:extLst>
          </p:cNvPr>
          <p:cNvSpPr txBox="1"/>
          <p:nvPr/>
        </p:nvSpPr>
        <p:spPr>
          <a:xfrm>
            <a:off x="1816507" y="1648955"/>
            <a:ext cx="94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6B79D9-8B6D-41EF-A366-EB2733D50B1C}"/>
              </a:ext>
            </a:extLst>
          </p:cNvPr>
          <p:cNvSpPr txBox="1"/>
          <p:nvPr/>
        </p:nvSpPr>
        <p:spPr>
          <a:xfrm>
            <a:off x="930771" y="3435424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B3DCF6-F4BD-4FD4-9F75-93F74A2CC578}"/>
              </a:ext>
            </a:extLst>
          </p:cNvPr>
          <p:cNvSpPr txBox="1"/>
          <p:nvPr/>
        </p:nvSpPr>
        <p:spPr>
          <a:xfrm>
            <a:off x="2926360" y="3675667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434EC-EC05-4F53-86B0-9C162E1F98F3}"/>
              </a:ext>
            </a:extLst>
          </p:cNvPr>
          <p:cNvSpPr txBox="1"/>
          <p:nvPr/>
        </p:nvSpPr>
        <p:spPr>
          <a:xfrm>
            <a:off x="3012346" y="6080667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2A5C72-E646-4821-8092-C2E02AD6F12B}"/>
              </a:ext>
            </a:extLst>
          </p:cNvPr>
          <p:cNvSpPr txBox="1"/>
          <p:nvPr/>
        </p:nvSpPr>
        <p:spPr>
          <a:xfrm>
            <a:off x="4832465" y="3392192"/>
            <a:ext cx="100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∞/3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8210B43-B4F9-465C-8540-EF01891C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35989"/>
              </p:ext>
            </p:extLst>
          </p:nvPr>
        </p:nvGraphicFramePr>
        <p:xfrm>
          <a:off x="6432287" y="2822784"/>
          <a:ext cx="5462602" cy="3368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85">
                  <a:extLst>
                    <a:ext uri="{9D8B030D-6E8A-4147-A177-3AD203B41FA5}">
                      <a16:colId xmlns:a16="http://schemas.microsoft.com/office/drawing/2014/main" val="3838858064"/>
                    </a:ext>
                  </a:extLst>
                </a:gridCol>
                <a:gridCol w="1768048">
                  <a:extLst>
                    <a:ext uri="{9D8B030D-6E8A-4147-A177-3AD203B41FA5}">
                      <a16:colId xmlns:a16="http://schemas.microsoft.com/office/drawing/2014/main" val="3508336435"/>
                    </a:ext>
                  </a:extLst>
                </a:gridCol>
                <a:gridCol w="2498769">
                  <a:extLst>
                    <a:ext uri="{9D8B030D-6E8A-4147-A177-3AD203B41FA5}">
                      <a16:colId xmlns:a16="http://schemas.microsoft.com/office/drawing/2014/main" val="1002727756"/>
                    </a:ext>
                  </a:extLst>
                </a:gridCol>
              </a:tblGrid>
              <a:tr h="5704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Distancia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Como </a:t>
                      </a:r>
                      <a:r>
                        <a:rPr lang="en-US" dirty="0" err="1"/>
                        <a:t>llegamos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Previo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98508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21724"/>
                  </a:ext>
                </a:extLst>
              </a:tr>
              <a:tr h="469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12194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70901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12530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9842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85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A39B0EB-1127-4910-A90F-CD6E58D9227E}"/>
              </a:ext>
            </a:extLst>
          </p:cNvPr>
          <p:cNvSpPr txBox="1">
            <a:spLocks/>
          </p:cNvSpPr>
          <p:nvPr/>
        </p:nvSpPr>
        <p:spPr>
          <a:xfrm>
            <a:off x="288302" y="305090"/>
            <a:ext cx="9404723" cy="1255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Algoritmo</a:t>
            </a:r>
            <a:r>
              <a:rPr lang="en-US" sz="5000" dirty="0"/>
              <a:t> de Dijkstra – Shortest Path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B60EBF-6A14-44BD-87AA-6D2FD51CF502}"/>
              </a:ext>
            </a:extLst>
          </p:cNvPr>
          <p:cNvSpPr/>
          <p:nvPr/>
        </p:nvSpPr>
        <p:spPr>
          <a:xfrm>
            <a:off x="1828800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8EE5E0-F15F-4E56-9F24-F2B64997DEE4}"/>
              </a:ext>
            </a:extLst>
          </p:cNvPr>
          <p:cNvSpPr/>
          <p:nvPr/>
        </p:nvSpPr>
        <p:spPr>
          <a:xfrm>
            <a:off x="3533163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D4ADFC-6BBC-4B64-A441-1C551C69924D}"/>
              </a:ext>
            </a:extLst>
          </p:cNvPr>
          <p:cNvSpPr/>
          <p:nvPr/>
        </p:nvSpPr>
        <p:spPr>
          <a:xfrm>
            <a:off x="1319460" y="325632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B60FFD-DA61-49B0-8960-9E3FB94CFD46}"/>
              </a:ext>
            </a:extLst>
          </p:cNvPr>
          <p:cNvSpPr/>
          <p:nvPr/>
        </p:nvSpPr>
        <p:spPr>
          <a:xfrm>
            <a:off x="4162250" y="3256327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395EE1-EDCB-4D57-941E-D714231D22B0}"/>
              </a:ext>
            </a:extLst>
          </p:cNvPr>
          <p:cNvSpPr/>
          <p:nvPr/>
        </p:nvSpPr>
        <p:spPr>
          <a:xfrm>
            <a:off x="2761377" y="407984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E9A8B9-9813-4F29-807E-8F1E2EE919A4}"/>
              </a:ext>
            </a:extLst>
          </p:cNvPr>
          <p:cNvSpPr/>
          <p:nvPr/>
        </p:nvSpPr>
        <p:spPr>
          <a:xfrm>
            <a:off x="2787242" y="5464030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4EA147-1CF5-4F51-B18E-3D067E432365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 flipH="1">
            <a:off x="1650825" y="2554077"/>
            <a:ext cx="275030" cy="702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489243-E6A3-42AC-9D30-A3DEBFB6501A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491530" y="2340529"/>
            <a:ext cx="10416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6B2013-6913-4965-9F48-A0A93CDA15C2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885135" y="3771878"/>
            <a:ext cx="876242" cy="609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571A5-1858-4C31-A450-B796E6D04E84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3424107" y="3771879"/>
            <a:ext cx="835198" cy="609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777F44-6756-4AC2-8332-DD5B001245A5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4098838" y="2554077"/>
            <a:ext cx="394777" cy="7022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19182A-E74A-4F5A-9974-20E12E0F494E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3092742" y="4683853"/>
            <a:ext cx="25865" cy="780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638306-E753-4651-980A-F9BB894D3057}"/>
              </a:ext>
            </a:extLst>
          </p:cNvPr>
          <p:cNvSpPr txBox="1"/>
          <p:nvPr/>
        </p:nvSpPr>
        <p:spPr>
          <a:xfrm>
            <a:off x="2866238" y="197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C40D1C-3AC5-4C96-96BE-5D3F79A462E1}"/>
              </a:ext>
            </a:extLst>
          </p:cNvPr>
          <p:cNvSpPr txBox="1"/>
          <p:nvPr/>
        </p:nvSpPr>
        <p:spPr>
          <a:xfrm>
            <a:off x="4315379" y="263182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023BC5-E40A-41D1-BA35-7829750CE855}"/>
              </a:ext>
            </a:extLst>
          </p:cNvPr>
          <p:cNvSpPr txBox="1"/>
          <p:nvPr/>
        </p:nvSpPr>
        <p:spPr>
          <a:xfrm>
            <a:off x="1300046" y="258009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6CACDB-4C32-4965-8D9B-664BADC95EF3}"/>
              </a:ext>
            </a:extLst>
          </p:cNvPr>
          <p:cNvSpPr txBox="1"/>
          <p:nvPr/>
        </p:nvSpPr>
        <p:spPr>
          <a:xfrm>
            <a:off x="1982190" y="4073881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0D3CD-4C75-43D7-BE48-198FD36440CA}"/>
              </a:ext>
            </a:extLst>
          </p:cNvPr>
          <p:cNvSpPr txBox="1"/>
          <p:nvPr/>
        </p:nvSpPr>
        <p:spPr>
          <a:xfrm>
            <a:off x="3933634" y="412389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E28201-4C59-4202-A9DA-A68ACA9EAEA0}"/>
              </a:ext>
            </a:extLst>
          </p:cNvPr>
          <p:cNvSpPr txBox="1"/>
          <p:nvPr/>
        </p:nvSpPr>
        <p:spPr>
          <a:xfrm>
            <a:off x="2726420" y="4897402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A6E139-2811-428F-8841-D21934C3182F}"/>
              </a:ext>
            </a:extLst>
          </p:cNvPr>
          <p:cNvSpPr txBox="1"/>
          <p:nvPr/>
        </p:nvSpPr>
        <p:spPr>
          <a:xfrm>
            <a:off x="3964861" y="174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AF056-9CC3-4EC3-B07D-F5F4973417C8}"/>
              </a:ext>
            </a:extLst>
          </p:cNvPr>
          <p:cNvSpPr txBox="1"/>
          <p:nvPr/>
        </p:nvSpPr>
        <p:spPr>
          <a:xfrm>
            <a:off x="1816507" y="1648955"/>
            <a:ext cx="94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∞</a:t>
            </a:r>
            <a:r>
              <a:rPr lang="en-US" dirty="0"/>
              <a:t>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6B79D9-8B6D-41EF-A366-EB2733D50B1C}"/>
              </a:ext>
            </a:extLst>
          </p:cNvPr>
          <p:cNvSpPr txBox="1"/>
          <p:nvPr/>
        </p:nvSpPr>
        <p:spPr>
          <a:xfrm>
            <a:off x="930771" y="3435424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B3DCF6-F4BD-4FD4-9F75-93F74A2CC578}"/>
              </a:ext>
            </a:extLst>
          </p:cNvPr>
          <p:cNvSpPr txBox="1"/>
          <p:nvPr/>
        </p:nvSpPr>
        <p:spPr>
          <a:xfrm>
            <a:off x="2926360" y="3675667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434EC-EC05-4F53-86B0-9C162E1F98F3}"/>
              </a:ext>
            </a:extLst>
          </p:cNvPr>
          <p:cNvSpPr txBox="1"/>
          <p:nvPr/>
        </p:nvSpPr>
        <p:spPr>
          <a:xfrm>
            <a:off x="3012346" y="6080667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2A5C72-E646-4821-8092-C2E02AD6F12B}"/>
              </a:ext>
            </a:extLst>
          </p:cNvPr>
          <p:cNvSpPr txBox="1"/>
          <p:nvPr/>
        </p:nvSpPr>
        <p:spPr>
          <a:xfrm>
            <a:off x="4832465" y="3392192"/>
            <a:ext cx="100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∞</a:t>
            </a:r>
            <a:r>
              <a:rPr lang="en-US" dirty="0"/>
              <a:t>/3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8210B43-B4F9-465C-8540-EF01891C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75632"/>
              </p:ext>
            </p:extLst>
          </p:nvPr>
        </p:nvGraphicFramePr>
        <p:xfrm>
          <a:off x="6432287" y="2822784"/>
          <a:ext cx="5462602" cy="3368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85">
                  <a:extLst>
                    <a:ext uri="{9D8B030D-6E8A-4147-A177-3AD203B41FA5}">
                      <a16:colId xmlns:a16="http://schemas.microsoft.com/office/drawing/2014/main" val="3838858064"/>
                    </a:ext>
                  </a:extLst>
                </a:gridCol>
                <a:gridCol w="1768048">
                  <a:extLst>
                    <a:ext uri="{9D8B030D-6E8A-4147-A177-3AD203B41FA5}">
                      <a16:colId xmlns:a16="http://schemas.microsoft.com/office/drawing/2014/main" val="3508336435"/>
                    </a:ext>
                  </a:extLst>
                </a:gridCol>
                <a:gridCol w="2498769">
                  <a:extLst>
                    <a:ext uri="{9D8B030D-6E8A-4147-A177-3AD203B41FA5}">
                      <a16:colId xmlns:a16="http://schemas.microsoft.com/office/drawing/2014/main" val="1002727756"/>
                    </a:ext>
                  </a:extLst>
                </a:gridCol>
              </a:tblGrid>
              <a:tr h="5704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Distancia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Como </a:t>
                      </a:r>
                      <a:r>
                        <a:rPr lang="en-US" dirty="0" err="1"/>
                        <a:t>llegamos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Previo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98508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/>
                        <a:t>∞</a:t>
                      </a:r>
                      <a:r>
                        <a:rPr lang="en-US" dirty="0"/>
                        <a:t>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21724"/>
                  </a:ext>
                </a:extLst>
              </a:tr>
              <a:tr h="469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12194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70901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/>
                        <a:t>∞</a:t>
                      </a:r>
                      <a:r>
                        <a:rPr lang="en-US" dirty="0"/>
                        <a:t>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12530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9842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78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A39B0EB-1127-4910-A90F-CD6E58D9227E}"/>
              </a:ext>
            </a:extLst>
          </p:cNvPr>
          <p:cNvSpPr txBox="1">
            <a:spLocks/>
          </p:cNvSpPr>
          <p:nvPr/>
        </p:nvSpPr>
        <p:spPr>
          <a:xfrm>
            <a:off x="288302" y="305090"/>
            <a:ext cx="9404723" cy="1255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Algoritmo</a:t>
            </a:r>
            <a:r>
              <a:rPr lang="en-US" sz="5000" dirty="0"/>
              <a:t> de Dijkstra – Shortest Path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B60EBF-6A14-44BD-87AA-6D2FD51CF502}"/>
              </a:ext>
            </a:extLst>
          </p:cNvPr>
          <p:cNvSpPr/>
          <p:nvPr/>
        </p:nvSpPr>
        <p:spPr>
          <a:xfrm>
            <a:off x="1828800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8EE5E0-F15F-4E56-9F24-F2B64997DEE4}"/>
              </a:ext>
            </a:extLst>
          </p:cNvPr>
          <p:cNvSpPr/>
          <p:nvPr/>
        </p:nvSpPr>
        <p:spPr>
          <a:xfrm>
            <a:off x="3533163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D4ADFC-6BBC-4B64-A441-1C551C69924D}"/>
              </a:ext>
            </a:extLst>
          </p:cNvPr>
          <p:cNvSpPr/>
          <p:nvPr/>
        </p:nvSpPr>
        <p:spPr>
          <a:xfrm>
            <a:off x="1319460" y="325632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B60FFD-DA61-49B0-8960-9E3FB94CFD46}"/>
              </a:ext>
            </a:extLst>
          </p:cNvPr>
          <p:cNvSpPr/>
          <p:nvPr/>
        </p:nvSpPr>
        <p:spPr>
          <a:xfrm>
            <a:off x="4162250" y="3256327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395EE1-EDCB-4D57-941E-D714231D22B0}"/>
              </a:ext>
            </a:extLst>
          </p:cNvPr>
          <p:cNvSpPr/>
          <p:nvPr/>
        </p:nvSpPr>
        <p:spPr>
          <a:xfrm>
            <a:off x="2761377" y="407984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E9A8B9-9813-4F29-807E-8F1E2EE919A4}"/>
              </a:ext>
            </a:extLst>
          </p:cNvPr>
          <p:cNvSpPr/>
          <p:nvPr/>
        </p:nvSpPr>
        <p:spPr>
          <a:xfrm>
            <a:off x="2787242" y="5464030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4EA147-1CF5-4F51-B18E-3D067E432365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 flipH="1">
            <a:off x="1650825" y="2554077"/>
            <a:ext cx="275030" cy="70224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489243-E6A3-42AC-9D30-A3DEBFB6501A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491530" y="2340529"/>
            <a:ext cx="1041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6B2013-6913-4965-9F48-A0A93CDA15C2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885135" y="3771878"/>
            <a:ext cx="876242" cy="609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571A5-1858-4C31-A450-B796E6D04E84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3424107" y="3771879"/>
            <a:ext cx="835198" cy="609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777F44-6756-4AC2-8332-DD5B001245A5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4098838" y="2554077"/>
            <a:ext cx="394777" cy="7022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19182A-E74A-4F5A-9974-20E12E0F494E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3092742" y="4683853"/>
            <a:ext cx="25865" cy="780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638306-E753-4651-980A-F9BB894D3057}"/>
              </a:ext>
            </a:extLst>
          </p:cNvPr>
          <p:cNvSpPr txBox="1"/>
          <p:nvPr/>
        </p:nvSpPr>
        <p:spPr>
          <a:xfrm>
            <a:off x="2866238" y="197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C40D1C-3AC5-4C96-96BE-5D3F79A462E1}"/>
              </a:ext>
            </a:extLst>
          </p:cNvPr>
          <p:cNvSpPr txBox="1"/>
          <p:nvPr/>
        </p:nvSpPr>
        <p:spPr>
          <a:xfrm>
            <a:off x="4315379" y="263182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023BC5-E40A-41D1-BA35-7829750CE855}"/>
              </a:ext>
            </a:extLst>
          </p:cNvPr>
          <p:cNvSpPr txBox="1"/>
          <p:nvPr/>
        </p:nvSpPr>
        <p:spPr>
          <a:xfrm>
            <a:off x="1300046" y="258009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6CACDB-4C32-4965-8D9B-664BADC95EF3}"/>
              </a:ext>
            </a:extLst>
          </p:cNvPr>
          <p:cNvSpPr txBox="1"/>
          <p:nvPr/>
        </p:nvSpPr>
        <p:spPr>
          <a:xfrm>
            <a:off x="1982190" y="4073881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0D3CD-4C75-43D7-BE48-198FD36440CA}"/>
              </a:ext>
            </a:extLst>
          </p:cNvPr>
          <p:cNvSpPr txBox="1"/>
          <p:nvPr/>
        </p:nvSpPr>
        <p:spPr>
          <a:xfrm>
            <a:off x="3933634" y="412389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E28201-4C59-4202-A9DA-A68ACA9EAEA0}"/>
              </a:ext>
            </a:extLst>
          </p:cNvPr>
          <p:cNvSpPr txBox="1"/>
          <p:nvPr/>
        </p:nvSpPr>
        <p:spPr>
          <a:xfrm>
            <a:off x="2726420" y="4897402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A6E139-2811-428F-8841-D21934C3182F}"/>
              </a:ext>
            </a:extLst>
          </p:cNvPr>
          <p:cNvSpPr txBox="1"/>
          <p:nvPr/>
        </p:nvSpPr>
        <p:spPr>
          <a:xfrm>
            <a:off x="3964861" y="174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AF056-9CC3-4EC3-B07D-F5F4973417C8}"/>
              </a:ext>
            </a:extLst>
          </p:cNvPr>
          <p:cNvSpPr txBox="1"/>
          <p:nvPr/>
        </p:nvSpPr>
        <p:spPr>
          <a:xfrm>
            <a:off x="1816507" y="1648955"/>
            <a:ext cx="94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6B79D9-8B6D-41EF-A366-EB2733D50B1C}"/>
              </a:ext>
            </a:extLst>
          </p:cNvPr>
          <p:cNvSpPr txBox="1"/>
          <p:nvPr/>
        </p:nvSpPr>
        <p:spPr>
          <a:xfrm>
            <a:off x="599407" y="3435424"/>
            <a:ext cx="66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∞/6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B3DCF6-F4BD-4FD4-9F75-93F74A2CC578}"/>
              </a:ext>
            </a:extLst>
          </p:cNvPr>
          <p:cNvSpPr txBox="1"/>
          <p:nvPr/>
        </p:nvSpPr>
        <p:spPr>
          <a:xfrm>
            <a:off x="2926360" y="3675667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434EC-EC05-4F53-86B0-9C162E1F98F3}"/>
              </a:ext>
            </a:extLst>
          </p:cNvPr>
          <p:cNvSpPr txBox="1"/>
          <p:nvPr/>
        </p:nvSpPr>
        <p:spPr>
          <a:xfrm>
            <a:off x="3012346" y="6080667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2A5C72-E646-4821-8092-C2E02AD6F12B}"/>
              </a:ext>
            </a:extLst>
          </p:cNvPr>
          <p:cNvSpPr txBox="1"/>
          <p:nvPr/>
        </p:nvSpPr>
        <p:spPr>
          <a:xfrm>
            <a:off x="4832465" y="3392192"/>
            <a:ext cx="100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8210B43-B4F9-465C-8540-EF01891C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695435"/>
              </p:ext>
            </p:extLst>
          </p:nvPr>
        </p:nvGraphicFramePr>
        <p:xfrm>
          <a:off x="6432287" y="2822784"/>
          <a:ext cx="5462602" cy="3368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85">
                  <a:extLst>
                    <a:ext uri="{9D8B030D-6E8A-4147-A177-3AD203B41FA5}">
                      <a16:colId xmlns:a16="http://schemas.microsoft.com/office/drawing/2014/main" val="3838858064"/>
                    </a:ext>
                  </a:extLst>
                </a:gridCol>
                <a:gridCol w="1768048">
                  <a:extLst>
                    <a:ext uri="{9D8B030D-6E8A-4147-A177-3AD203B41FA5}">
                      <a16:colId xmlns:a16="http://schemas.microsoft.com/office/drawing/2014/main" val="3508336435"/>
                    </a:ext>
                  </a:extLst>
                </a:gridCol>
                <a:gridCol w="2498769">
                  <a:extLst>
                    <a:ext uri="{9D8B030D-6E8A-4147-A177-3AD203B41FA5}">
                      <a16:colId xmlns:a16="http://schemas.microsoft.com/office/drawing/2014/main" val="1002727756"/>
                    </a:ext>
                  </a:extLst>
                </a:gridCol>
              </a:tblGrid>
              <a:tr h="5704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Distancia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Como </a:t>
                      </a:r>
                      <a:r>
                        <a:rPr lang="en-US" dirty="0" err="1"/>
                        <a:t>llegamos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Previo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98508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21724"/>
                  </a:ext>
                </a:extLst>
              </a:tr>
              <a:tr h="469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12194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70901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12530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9842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07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A39B0EB-1127-4910-A90F-CD6E58D9227E}"/>
              </a:ext>
            </a:extLst>
          </p:cNvPr>
          <p:cNvSpPr txBox="1">
            <a:spLocks/>
          </p:cNvSpPr>
          <p:nvPr/>
        </p:nvSpPr>
        <p:spPr>
          <a:xfrm>
            <a:off x="288302" y="305090"/>
            <a:ext cx="9404723" cy="1255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Algoritmo</a:t>
            </a:r>
            <a:r>
              <a:rPr lang="en-US" sz="5000" dirty="0"/>
              <a:t> de Dijkstra – Shortest Path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B60EBF-6A14-44BD-87AA-6D2FD51CF502}"/>
              </a:ext>
            </a:extLst>
          </p:cNvPr>
          <p:cNvSpPr/>
          <p:nvPr/>
        </p:nvSpPr>
        <p:spPr>
          <a:xfrm>
            <a:off x="1828800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8EE5E0-F15F-4E56-9F24-F2B64997DEE4}"/>
              </a:ext>
            </a:extLst>
          </p:cNvPr>
          <p:cNvSpPr/>
          <p:nvPr/>
        </p:nvSpPr>
        <p:spPr>
          <a:xfrm>
            <a:off x="3533163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D4ADFC-6BBC-4B64-A441-1C551C69924D}"/>
              </a:ext>
            </a:extLst>
          </p:cNvPr>
          <p:cNvSpPr/>
          <p:nvPr/>
        </p:nvSpPr>
        <p:spPr>
          <a:xfrm>
            <a:off x="1319460" y="325632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B60FFD-DA61-49B0-8960-9E3FB94CFD46}"/>
              </a:ext>
            </a:extLst>
          </p:cNvPr>
          <p:cNvSpPr/>
          <p:nvPr/>
        </p:nvSpPr>
        <p:spPr>
          <a:xfrm>
            <a:off x="4162250" y="3256327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395EE1-EDCB-4D57-941E-D714231D22B0}"/>
              </a:ext>
            </a:extLst>
          </p:cNvPr>
          <p:cNvSpPr/>
          <p:nvPr/>
        </p:nvSpPr>
        <p:spPr>
          <a:xfrm>
            <a:off x="2761377" y="407984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E9A8B9-9813-4F29-807E-8F1E2EE919A4}"/>
              </a:ext>
            </a:extLst>
          </p:cNvPr>
          <p:cNvSpPr/>
          <p:nvPr/>
        </p:nvSpPr>
        <p:spPr>
          <a:xfrm>
            <a:off x="2787242" y="5464030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4EA147-1CF5-4F51-B18E-3D067E432365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 flipH="1">
            <a:off x="1650825" y="2554077"/>
            <a:ext cx="275030" cy="70224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489243-E6A3-42AC-9D30-A3DEBFB6501A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491530" y="2340529"/>
            <a:ext cx="1041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6B2013-6913-4965-9F48-A0A93CDA15C2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885135" y="3771878"/>
            <a:ext cx="876242" cy="609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571A5-1858-4C31-A450-B796E6D04E84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3424107" y="3771879"/>
            <a:ext cx="835198" cy="609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777F44-6756-4AC2-8332-DD5B001245A5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4098838" y="2554077"/>
            <a:ext cx="394777" cy="7022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19182A-E74A-4F5A-9974-20E12E0F494E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3092742" y="4683853"/>
            <a:ext cx="25865" cy="780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638306-E753-4651-980A-F9BB894D3057}"/>
              </a:ext>
            </a:extLst>
          </p:cNvPr>
          <p:cNvSpPr txBox="1"/>
          <p:nvPr/>
        </p:nvSpPr>
        <p:spPr>
          <a:xfrm>
            <a:off x="2866238" y="197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C40D1C-3AC5-4C96-96BE-5D3F79A462E1}"/>
              </a:ext>
            </a:extLst>
          </p:cNvPr>
          <p:cNvSpPr txBox="1"/>
          <p:nvPr/>
        </p:nvSpPr>
        <p:spPr>
          <a:xfrm>
            <a:off x="4315379" y="263182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023BC5-E40A-41D1-BA35-7829750CE855}"/>
              </a:ext>
            </a:extLst>
          </p:cNvPr>
          <p:cNvSpPr txBox="1"/>
          <p:nvPr/>
        </p:nvSpPr>
        <p:spPr>
          <a:xfrm>
            <a:off x="1300046" y="258009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6CACDB-4C32-4965-8D9B-664BADC95EF3}"/>
              </a:ext>
            </a:extLst>
          </p:cNvPr>
          <p:cNvSpPr txBox="1"/>
          <p:nvPr/>
        </p:nvSpPr>
        <p:spPr>
          <a:xfrm>
            <a:off x="1982190" y="4073881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0D3CD-4C75-43D7-BE48-198FD36440CA}"/>
              </a:ext>
            </a:extLst>
          </p:cNvPr>
          <p:cNvSpPr txBox="1"/>
          <p:nvPr/>
        </p:nvSpPr>
        <p:spPr>
          <a:xfrm>
            <a:off x="3933634" y="412389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E28201-4C59-4202-A9DA-A68ACA9EAEA0}"/>
              </a:ext>
            </a:extLst>
          </p:cNvPr>
          <p:cNvSpPr txBox="1"/>
          <p:nvPr/>
        </p:nvSpPr>
        <p:spPr>
          <a:xfrm>
            <a:off x="2726420" y="4897402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A6E139-2811-428F-8841-D21934C3182F}"/>
              </a:ext>
            </a:extLst>
          </p:cNvPr>
          <p:cNvSpPr txBox="1"/>
          <p:nvPr/>
        </p:nvSpPr>
        <p:spPr>
          <a:xfrm>
            <a:off x="3964861" y="174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AF056-9CC3-4EC3-B07D-F5F4973417C8}"/>
              </a:ext>
            </a:extLst>
          </p:cNvPr>
          <p:cNvSpPr txBox="1"/>
          <p:nvPr/>
        </p:nvSpPr>
        <p:spPr>
          <a:xfrm>
            <a:off x="1816507" y="1648955"/>
            <a:ext cx="94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6B79D9-8B6D-41EF-A366-EB2733D50B1C}"/>
              </a:ext>
            </a:extLst>
          </p:cNvPr>
          <p:cNvSpPr txBox="1"/>
          <p:nvPr/>
        </p:nvSpPr>
        <p:spPr>
          <a:xfrm>
            <a:off x="599407" y="3435424"/>
            <a:ext cx="66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∞</a:t>
            </a:r>
            <a:r>
              <a:rPr lang="en-US" dirty="0"/>
              <a:t>/6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B3DCF6-F4BD-4FD4-9F75-93F74A2CC578}"/>
              </a:ext>
            </a:extLst>
          </p:cNvPr>
          <p:cNvSpPr txBox="1"/>
          <p:nvPr/>
        </p:nvSpPr>
        <p:spPr>
          <a:xfrm>
            <a:off x="2926360" y="3675667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434EC-EC05-4F53-86B0-9C162E1F98F3}"/>
              </a:ext>
            </a:extLst>
          </p:cNvPr>
          <p:cNvSpPr txBox="1"/>
          <p:nvPr/>
        </p:nvSpPr>
        <p:spPr>
          <a:xfrm>
            <a:off x="3012346" y="6080667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2A5C72-E646-4821-8092-C2E02AD6F12B}"/>
              </a:ext>
            </a:extLst>
          </p:cNvPr>
          <p:cNvSpPr txBox="1"/>
          <p:nvPr/>
        </p:nvSpPr>
        <p:spPr>
          <a:xfrm>
            <a:off x="4832465" y="3392192"/>
            <a:ext cx="100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8210B43-B4F9-465C-8540-EF01891C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04082"/>
              </p:ext>
            </p:extLst>
          </p:nvPr>
        </p:nvGraphicFramePr>
        <p:xfrm>
          <a:off x="6432287" y="2822784"/>
          <a:ext cx="5462602" cy="3368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85">
                  <a:extLst>
                    <a:ext uri="{9D8B030D-6E8A-4147-A177-3AD203B41FA5}">
                      <a16:colId xmlns:a16="http://schemas.microsoft.com/office/drawing/2014/main" val="3838858064"/>
                    </a:ext>
                  </a:extLst>
                </a:gridCol>
                <a:gridCol w="1768048">
                  <a:extLst>
                    <a:ext uri="{9D8B030D-6E8A-4147-A177-3AD203B41FA5}">
                      <a16:colId xmlns:a16="http://schemas.microsoft.com/office/drawing/2014/main" val="3508336435"/>
                    </a:ext>
                  </a:extLst>
                </a:gridCol>
                <a:gridCol w="2498769">
                  <a:extLst>
                    <a:ext uri="{9D8B030D-6E8A-4147-A177-3AD203B41FA5}">
                      <a16:colId xmlns:a16="http://schemas.microsoft.com/office/drawing/2014/main" val="1002727756"/>
                    </a:ext>
                  </a:extLst>
                </a:gridCol>
              </a:tblGrid>
              <a:tr h="5704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Distancia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Como </a:t>
                      </a:r>
                      <a:r>
                        <a:rPr lang="en-US" dirty="0" err="1"/>
                        <a:t>llegamos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Previo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98508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21724"/>
                  </a:ext>
                </a:extLst>
              </a:tr>
              <a:tr h="469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12194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/>
                        <a:t>∞</a:t>
                      </a:r>
                      <a:r>
                        <a:rPr lang="en-US" dirty="0"/>
                        <a:t>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70901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12530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9842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33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A39B0EB-1127-4910-A90F-CD6E58D9227E}"/>
              </a:ext>
            </a:extLst>
          </p:cNvPr>
          <p:cNvSpPr txBox="1">
            <a:spLocks/>
          </p:cNvSpPr>
          <p:nvPr/>
        </p:nvSpPr>
        <p:spPr>
          <a:xfrm>
            <a:off x="288302" y="305090"/>
            <a:ext cx="9404723" cy="1255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Algoritmo</a:t>
            </a:r>
            <a:r>
              <a:rPr lang="en-US" sz="5000" dirty="0"/>
              <a:t> de Dijkstra – Shortest Path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B60EBF-6A14-44BD-87AA-6D2FD51CF502}"/>
              </a:ext>
            </a:extLst>
          </p:cNvPr>
          <p:cNvSpPr/>
          <p:nvPr/>
        </p:nvSpPr>
        <p:spPr>
          <a:xfrm>
            <a:off x="1828800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8EE5E0-F15F-4E56-9F24-F2B64997DEE4}"/>
              </a:ext>
            </a:extLst>
          </p:cNvPr>
          <p:cNvSpPr/>
          <p:nvPr/>
        </p:nvSpPr>
        <p:spPr>
          <a:xfrm>
            <a:off x="3533163" y="2038525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D4ADFC-6BBC-4B64-A441-1C551C69924D}"/>
              </a:ext>
            </a:extLst>
          </p:cNvPr>
          <p:cNvSpPr/>
          <p:nvPr/>
        </p:nvSpPr>
        <p:spPr>
          <a:xfrm>
            <a:off x="1319460" y="325632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B60FFD-DA61-49B0-8960-9E3FB94CFD46}"/>
              </a:ext>
            </a:extLst>
          </p:cNvPr>
          <p:cNvSpPr/>
          <p:nvPr/>
        </p:nvSpPr>
        <p:spPr>
          <a:xfrm>
            <a:off x="4162250" y="3256327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395EE1-EDCB-4D57-941E-D714231D22B0}"/>
              </a:ext>
            </a:extLst>
          </p:cNvPr>
          <p:cNvSpPr/>
          <p:nvPr/>
        </p:nvSpPr>
        <p:spPr>
          <a:xfrm>
            <a:off x="2761377" y="4079846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E9A8B9-9813-4F29-807E-8F1E2EE919A4}"/>
              </a:ext>
            </a:extLst>
          </p:cNvPr>
          <p:cNvSpPr/>
          <p:nvPr/>
        </p:nvSpPr>
        <p:spPr>
          <a:xfrm>
            <a:off x="2787242" y="5464030"/>
            <a:ext cx="662730" cy="6040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4EA147-1CF5-4F51-B18E-3D067E432365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 flipH="1">
            <a:off x="1650825" y="2554077"/>
            <a:ext cx="275030" cy="702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489243-E6A3-42AC-9D30-A3DEBFB6501A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491530" y="2340529"/>
            <a:ext cx="1041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6B2013-6913-4965-9F48-A0A93CDA15C2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885135" y="3771878"/>
            <a:ext cx="876242" cy="609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571A5-1858-4C31-A450-B796E6D04E84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3424107" y="3771879"/>
            <a:ext cx="835198" cy="60997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777F44-6756-4AC2-8332-DD5B001245A5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4098838" y="2554077"/>
            <a:ext cx="394777" cy="7022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19182A-E74A-4F5A-9974-20E12E0F494E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3092742" y="4683853"/>
            <a:ext cx="25865" cy="780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638306-E753-4651-980A-F9BB894D3057}"/>
              </a:ext>
            </a:extLst>
          </p:cNvPr>
          <p:cNvSpPr txBox="1"/>
          <p:nvPr/>
        </p:nvSpPr>
        <p:spPr>
          <a:xfrm>
            <a:off x="2866238" y="197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C40D1C-3AC5-4C96-96BE-5D3F79A462E1}"/>
              </a:ext>
            </a:extLst>
          </p:cNvPr>
          <p:cNvSpPr txBox="1"/>
          <p:nvPr/>
        </p:nvSpPr>
        <p:spPr>
          <a:xfrm>
            <a:off x="4315379" y="263182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023BC5-E40A-41D1-BA35-7829750CE855}"/>
              </a:ext>
            </a:extLst>
          </p:cNvPr>
          <p:cNvSpPr txBox="1"/>
          <p:nvPr/>
        </p:nvSpPr>
        <p:spPr>
          <a:xfrm>
            <a:off x="1300046" y="2580098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6CACDB-4C32-4965-8D9B-664BADC95EF3}"/>
              </a:ext>
            </a:extLst>
          </p:cNvPr>
          <p:cNvSpPr txBox="1"/>
          <p:nvPr/>
        </p:nvSpPr>
        <p:spPr>
          <a:xfrm>
            <a:off x="1982190" y="4073881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0D3CD-4C75-43D7-BE48-198FD36440CA}"/>
              </a:ext>
            </a:extLst>
          </p:cNvPr>
          <p:cNvSpPr txBox="1"/>
          <p:nvPr/>
        </p:nvSpPr>
        <p:spPr>
          <a:xfrm>
            <a:off x="3933634" y="412389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E28201-4C59-4202-A9DA-A68ACA9EAEA0}"/>
              </a:ext>
            </a:extLst>
          </p:cNvPr>
          <p:cNvSpPr txBox="1"/>
          <p:nvPr/>
        </p:nvSpPr>
        <p:spPr>
          <a:xfrm>
            <a:off x="2726420" y="4897402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A6E139-2811-428F-8841-D21934C3182F}"/>
              </a:ext>
            </a:extLst>
          </p:cNvPr>
          <p:cNvSpPr txBox="1"/>
          <p:nvPr/>
        </p:nvSpPr>
        <p:spPr>
          <a:xfrm>
            <a:off x="3964861" y="1740980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AF056-9CC3-4EC3-B07D-F5F4973417C8}"/>
              </a:ext>
            </a:extLst>
          </p:cNvPr>
          <p:cNvSpPr txBox="1"/>
          <p:nvPr/>
        </p:nvSpPr>
        <p:spPr>
          <a:xfrm>
            <a:off x="1816507" y="1648955"/>
            <a:ext cx="94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6B79D9-8B6D-41EF-A366-EB2733D50B1C}"/>
              </a:ext>
            </a:extLst>
          </p:cNvPr>
          <p:cNvSpPr txBox="1"/>
          <p:nvPr/>
        </p:nvSpPr>
        <p:spPr>
          <a:xfrm>
            <a:off x="599407" y="3435424"/>
            <a:ext cx="66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B3DCF6-F4BD-4FD4-9F75-93F74A2CC578}"/>
              </a:ext>
            </a:extLst>
          </p:cNvPr>
          <p:cNvSpPr txBox="1"/>
          <p:nvPr/>
        </p:nvSpPr>
        <p:spPr>
          <a:xfrm>
            <a:off x="2926360" y="3675667"/>
            <a:ext cx="60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∞/4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434EC-EC05-4F53-86B0-9C162E1F98F3}"/>
              </a:ext>
            </a:extLst>
          </p:cNvPr>
          <p:cNvSpPr txBox="1"/>
          <p:nvPr/>
        </p:nvSpPr>
        <p:spPr>
          <a:xfrm>
            <a:off x="3012346" y="6080667"/>
            <a:ext cx="3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2A5C72-E646-4821-8092-C2E02AD6F12B}"/>
              </a:ext>
            </a:extLst>
          </p:cNvPr>
          <p:cNvSpPr txBox="1"/>
          <p:nvPr/>
        </p:nvSpPr>
        <p:spPr>
          <a:xfrm>
            <a:off x="4832465" y="3392192"/>
            <a:ext cx="100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8210B43-B4F9-465C-8540-EF01891C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5958"/>
              </p:ext>
            </p:extLst>
          </p:nvPr>
        </p:nvGraphicFramePr>
        <p:xfrm>
          <a:off x="6432287" y="2822784"/>
          <a:ext cx="5462602" cy="3368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85">
                  <a:extLst>
                    <a:ext uri="{9D8B030D-6E8A-4147-A177-3AD203B41FA5}">
                      <a16:colId xmlns:a16="http://schemas.microsoft.com/office/drawing/2014/main" val="3838858064"/>
                    </a:ext>
                  </a:extLst>
                </a:gridCol>
                <a:gridCol w="1768048">
                  <a:extLst>
                    <a:ext uri="{9D8B030D-6E8A-4147-A177-3AD203B41FA5}">
                      <a16:colId xmlns:a16="http://schemas.microsoft.com/office/drawing/2014/main" val="3508336435"/>
                    </a:ext>
                  </a:extLst>
                </a:gridCol>
                <a:gridCol w="2498769">
                  <a:extLst>
                    <a:ext uri="{9D8B030D-6E8A-4147-A177-3AD203B41FA5}">
                      <a16:colId xmlns:a16="http://schemas.microsoft.com/office/drawing/2014/main" val="1002727756"/>
                    </a:ext>
                  </a:extLst>
                </a:gridCol>
              </a:tblGrid>
              <a:tr h="5704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Distancia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Como </a:t>
                      </a:r>
                      <a:r>
                        <a:rPr lang="en-US" dirty="0" err="1"/>
                        <a:t>llegamos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Previo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98508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21724"/>
                  </a:ext>
                </a:extLst>
              </a:tr>
              <a:tr h="469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12194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70901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12530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98428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628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EC76B5"/>
    </a:hlink>
    <a:folHlink>
      <a:srgbClr val="E8ACCD"/>
    </a:folHlink>
  </a:clrScheme>
</a:themeOverride>
</file>

<file path=ppt/theme/themeOverride2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EC76B5"/>
    </a:hlink>
    <a:folHlink>
      <a:srgbClr val="E8ACC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1869</TotalTime>
  <Words>796</Words>
  <Application>Microsoft Office PowerPoint</Application>
  <PresentationFormat>Widescreen</PresentationFormat>
  <Paragraphs>510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1_Ion</vt:lpstr>
      <vt:lpstr>Algoritmo de Búsqueda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issaiass</dc:creator>
  <cp:lastModifiedBy>issaiass</cp:lastModifiedBy>
  <cp:revision>28</cp:revision>
  <dcterms:created xsi:type="dcterms:W3CDTF">2020-09-30T03:27:46Z</dcterms:created>
  <dcterms:modified xsi:type="dcterms:W3CDTF">2020-10-11T02:58:20Z</dcterms:modified>
</cp:coreProperties>
</file>