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8D856-9AEC-ADD3-4B40-8CD6727389C7}" v="853" dt="2024-06-07T20:17:26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4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46913"/>
            <a:ext cx="7619999" cy="18833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BCG Task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90868"/>
            <a:ext cx="7619999" cy="1043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Understanding consumer needs</a:t>
            </a:r>
          </a:p>
          <a:p>
            <a:pPr algn="ctr"/>
            <a:r>
              <a:rPr lang="en-US" dirty="0"/>
              <a:t>Prateek Verma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3319-BD1C-0474-A89D-4957821F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47EA-6ED4-8DEC-4F13-B6E5605C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Criteria:</a:t>
            </a:r>
            <a:endParaRPr lang="en-US" dirty="0"/>
          </a:p>
          <a:p>
            <a:r>
              <a:rPr lang="en-US" dirty="0"/>
              <a:t>Affordability</a:t>
            </a:r>
          </a:p>
          <a:p>
            <a:r>
              <a:rPr lang="en-US" dirty="0"/>
              <a:t>Ability to upgrade</a:t>
            </a:r>
          </a:p>
          <a:p>
            <a:r>
              <a:rPr lang="en-US" dirty="0"/>
              <a:t>Up-front cause</a:t>
            </a:r>
          </a:p>
          <a:p>
            <a:r>
              <a:rPr lang="en-US" dirty="0"/>
              <a:t>Damage and insurance option</a:t>
            </a:r>
          </a:p>
          <a:p>
            <a:r>
              <a:rPr lang="en-US" dirty="0"/>
              <a:t>Advancement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5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7414-311E-2282-5EAD-5873A4E1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85151"/>
            <a:ext cx="9238434" cy="756706"/>
          </a:xfrm>
        </p:spPr>
        <p:txBody>
          <a:bodyPr/>
          <a:lstStyle/>
          <a:p>
            <a:r>
              <a:rPr lang="en-US" dirty="0"/>
              <a:t>Sub Task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BDC6-4DA1-9551-4528-11AD03D4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772" y="1266265"/>
            <a:ext cx="9608228" cy="4829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Among the 500 people surveyed,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63 % of those below the age of 30 were keen to lease a handset if it meant they could upgrade their phone every 12 months.</a:t>
            </a:r>
          </a:p>
          <a:p>
            <a:r>
              <a:rPr lang="en-US" sz="1400" dirty="0">
                <a:ea typeface="+mn-lt"/>
                <a:cs typeface="+mn-lt"/>
              </a:rPr>
              <a:t>28% of those above the age of 30 were keen to lease a handset.</a:t>
            </a:r>
          </a:p>
          <a:p>
            <a:r>
              <a:rPr lang="en-US" sz="1400" dirty="0">
                <a:ea typeface="+mn-lt"/>
                <a:cs typeface="+mn-lt"/>
              </a:rPr>
              <a:t>48% currently upgrade their handset every 24 months, 26% every 36 months or more, 26% every 12 months.</a:t>
            </a:r>
          </a:p>
          <a:p>
            <a:r>
              <a:rPr lang="en-US" sz="1400" dirty="0">
                <a:ea typeface="+mn-lt"/>
                <a:cs typeface="+mn-lt"/>
              </a:rPr>
              <a:t>71% of those who upgrade every 24 months or more said they would like to upgrade more frequently if it didn't cost more.</a:t>
            </a:r>
          </a:p>
          <a:p>
            <a:r>
              <a:rPr lang="en-US" sz="1400" dirty="0">
                <a:ea typeface="+mn-lt"/>
                <a:cs typeface="+mn-lt"/>
              </a:rPr>
              <a:t>46% would not pay more than $500 upfront for a new phone.</a:t>
            </a:r>
          </a:p>
          <a:p>
            <a:r>
              <a:rPr lang="en-US" sz="1400" dirty="0">
                <a:ea typeface="+mn-lt"/>
                <a:cs typeface="+mn-lt"/>
              </a:rPr>
              <a:t>58% usually trade in their phones when they upgrade. 32% keep the old phones. 10% unsure or depends.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60% said the upfront cost was the most important factor when deciding what phone to buy.</a:t>
            </a:r>
          </a:p>
          <a:p>
            <a:r>
              <a:rPr lang="en-US" sz="1400" dirty="0">
                <a:ea typeface="+mn-lt"/>
                <a:cs typeface="+mn-lt"/>
              </a:rPr>
              <a:t>18% said they would change telco provider for a saving of 10% or less, 45% for a saving of 10-20%.</a:t>
            </a:r>
          </a:p>
          <a:p>
            <a:r>
              <a:rPr lang="en-US" sz="1400" dirty="0">
                <a:ea typeface="+mn-lt"/>
                <a:cs typeface="+mn-lt"/>
              </a:rPr>
              <a:t>92% have never bought insurance for their handsets.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38% of people have had to replace their handsets before their contract was completed due to damage.</a:t>
            </a:r>
          </a:p>
          <a:p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665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9AA2-5F5D-CE28-D787-407FB081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target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E54B-F783-F4AF-5D85-9928133039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MARKET SEGMENT</a:t>
            </a:r>
            <a:endParaRPr lang="en-US"/>
          </a:p>
          <a:p>
            <a:pPr marL="0" indent="0" algn="ctr">
              <a:buNone/>
            </a:pPr>
            <a:r>
              <a:rPr lang="en-US" dirty="0"/>
              <a:t>Customer under the age of 30  who upgrade their phones every 24 months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2215-A08B-762E-3CFE-8ACA44CD62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MARKET TARGETS</a:t>
            </a:r>
          </a:p>
          <a:p>
            <a:pPr marL="0" indent="0" algn="ctr">
              <a:buNone/>
            </a:pPr>
            <a:r>
              <a:rPr lang="en-US"/>
              <a:t>Stay trendy</a:t>
            </a:r>
          </a:p>
          <a:p>
            <a:pPr marL="0" indent="0" algn="ctr">
              <a:buNone/>
            </a:pPr>
            <a:r>
              <a:rPr lang="en-US"/>
              <a:t>Low up front cost</a:t>
            </a:r>
          </a:p>
          <a:p>
            <a:pPr marL="0" indent="0" algn="ctr">
              <a:buNone/>
            </a:pPr>
            <a:r>
              <a:rPr lang="en-US"/>
              <a:t>Insurance is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2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DE0F-2783-1499-6090-60888E1C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 Changes &amp; product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3B61-6B92-56ED-6CA1-D94AE48E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Offering changes</a:t>
            </a:r>
          </a:p>
          <a:p>
            <a:pPr lvl="1"/>
            <a:r>
              <a:rPr lang="en-US" b="0" dirty="0"/>
              <a:t>Significantly lowers the upgrade costs</a:t>
            </a:r>
          </a:p>
          <a:p>
            <a:pPr lvl="1"/>
            <a:r>
              <a:rPr lang="en-US" b="0" dirty="0"/>
              <a:t>Add an option to let customer to keep the phone </a:t>
            </a:r>
            <a:endParaRPr lang="en-US" dirty="0"/>
          </a:p>
          <a:p>
            <a:r>
              <a:rPr lang="en-US"/>
              <a:t>Product name</a:t>
            </a:r>
          </a:p>
          <a:p>
            <a:pPr marL="0" indent="0">
              <a:buNone/>
            </a:pPr>
            <a:r>
              <a:rPr lang="en-US" dirty="0"/>
              <a:t> "Bargain Upgrade" plans</a:t>
            </a:r>
          </a:p>
        </p:txBody>
      </p:sp>
    </p:spTree>
    <p:extLst>
      <p:ext uri="{BB962C8B-B14F-4D97-AF65-F5344CB8AC3E}">
        <p14:creationId xmlns:p14="http://schemas.microsoft.com/office/powerpoint/2010/main" val="34265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92E135-2D15-DBE0-7B9D-9BC5E10B6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785131"/>
              </p:ext>
            </p:extLst>
          </p:nvPr>
        </p:nvGraphicFramePr>
        <p:xfrm>
          <a:off x="1430338" y="2286000"/>
          <a:ext cx="92376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220">
                  <a:extLst>
                    <a:ext uri="{9D8B030D-6E8A-4147-A177-3AD203B41FA5}">
                      <a16:colId xmlns:a16="http://schemas.microsoft.com/office/drawing/2014/main" val="1525600928"/>
                    </a:ext>
                  </a:extLst>
                </a:gridCol>
                <a:gridCol w="3079220">
                  <a:extLst>
                    <a:ext uri="{9D8B030D-6E8A-4147-A177-3AD203B41FA5}">
                      <a16:colId xmlns:a16="http://schemas.microsoft.com/office/drawing/2014/main" val="1775734089"/>
                    </a:ext>
                  </a:extLst>
                </a:gridCol>
                <a:gridCol w="3079220">
                  <a:extLst>
                    <a:ext uri="{9D8B030D-6E8A-4147-A177-3AD203B41FA5}">
                      <a16:colId xmlns:a16="http://schemas.microsoft.com/office/drawing/2014/main" val="3325665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Yearly amount paid by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Bargain upgrade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1308.00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3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2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5914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PortalVTI</vt:lpstr>
      <vt:lpstr>BCG Task 3</vt:lpstr>
      <vt:lpstr>Sub Task 1</vt:lpstr>
      <vt:lpstr>Sub Task 2.1</vt:lpstr>
      <vt:lpstr>Defining the target statement</vt:lpstr>
      <vt:lpstr>Offering Changes &amp; product name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2024-06-07T18:42:02Z</dcterms:created>
  <dcterms:modified xsi:type="dcterms:W3CDTF">2024-06-07T20:18:04Z</dcterms:modified>
</cp:coreProperties>
</file>