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667" r:id="rId3"/>
    <p:sldId id="651" r:id="rId4"/>
    <p:sldId id="670" r:id="rId5"/>
    <p:sldId id="671" r:id="rId6"/>
    <p:sldId id="669" r:id="rId7"/>
    <p:sldId id="672" r:id="rId8"/>
    <p:sldId id="673" r:id="rId9"/>
    <p:sldId id="674" r:id="rId10"/>
    <p:sldId id="675" r:id="rId11"/>
    <p:sldId id="676" r:id="rId12"/>
    <p:sldId id="677" r:id="rId13"/>
    <p:sldId id="34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88602" autoAdjust="0"/>
  </p:normalViewPr>
  <p:slideViewPr>
    <p:cSldViewPr snapToGrid="0">
      <p:cViewPr varScale="1">
        <p:scale>
          <a:sx n="58" d="100"/>
          <a:sy n="58" d="100"/>
        </p:scale>
        <p:origin x="10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05/11/1445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05/11/1445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13</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8" name="Rectangle 7"/>
          <p:cNvSpPr/>
          <p:nvPr/>
        </p:nvSpPr>
        <p:spPr>
          <a:xfrm>
            <a:off x="-120806" y="1138318"/>
            <a:ext cx="6096000" cy="3416320"/>
          </a:xfrm>
          <a:prstGeom prst="rect">
            <a:avLst/>
          </a:prstGeom>
        </p:spPr>
        <p:txBody>
          <a:bodyPr>
            <a:spAutoFit/>
          </a:bodyPr>
          <a:lstStyle/>
          <a:p>
            <a:r>
              <a:rPr lang="en-US" b="1" dirty="0">
                <a:solidFill>
                  <a:schemeClr val="accent1">
                    <a:lumMod val="75000"/>
                  </a:schemeClr>
                </a:solidFill>
              </a:rPr>
              <a:t>	12: ID, name= negative</a:t>
            </a:r>
          </a:p>
          <a:p>
            <a:r>
              <a:rPr lang="en-US" b="1" dirty="0">
                <a:solidFill>
                  <a:schemeClr val="accent1">
                    <a:lumMod val="75000"/>
                  </a:schemeClr>
                </a:solidFill>
              </a:rPr>
              <a:t>	12: ID, name= number</a:t>
            </a:r>
          </a:p>
          <a:p>
            <a:r>
              <a:rPr lang="en-US" b="1" dirty="0">
                <a:solidFill>
                  <a:schemeClr val="accent1">
                    <a:lumMod val="75000"/>
                  </a:schemeClr>
                </a:solidFill>
              </a:rPr>
              <a:t>	12: right parenthesis: )</a:t>
            </a:r>
          </a:p>
          <a:p>
            <a:r>
              <a:rPr lang="en-US" b="1" dirty="0">
                <a:solidFill>
                  <a:schemeClr val="accent1">
                    <a:lumMod val="75000"/>
                  </a:schemeClr>
                </a:solidFill>
              </a:rPr>
              <a:t>	12: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13: right curly bracket: }</a:t>
            </a:r>
          </a:p>
          <a:p>
            <a:r>
              <a:rPr lang="en-US" b="1" dirty="0">
                <a:solidFill>
                  <a:schemeClr val="accent1">
                    <a:lumMod val="75000"/>
                  </a:schemeClr>
                </a:solidFill>
              </a:rPr>
              <a:t>	14: reserved word: else</a:t>
            </a:r>
          </a:p>
          <a:p>
            <a:r>
              <a:rPr lang="en-US" b="1" dirty="0">
                <a:solidFill>
                  <a:schemeClr val="accent1">
                    <a:lumMod val="75000"/>
                  </a:schemeClr>
                </a:solidFill>
              </a:rPr>
              <a:t>	15: ID, name= printf</a:t>
            </a:r>
          </a:p>
          <a:p>
            <a:r>
              <a:rPr lang="en-US" b="1" dirty="0">
                <a:solidFill>
                  <a:schemeClr val="accent1">
                    <a:lumMod val="75000"/>
                  </a:schemeClr>
                </a:solidFill>
              </a:rPr>
              <a:t>	15: left parenthesis: (</a:t>
            </a:r>
          </a:p>
          <a:p>
            <a:r>
              <a:rPr lang="en-US" b="1" dirty="0">
                <a:solidFill>
                  <a:schemeClr val="accent1">
                    <a:lumMod val="75000"/>
                  </a:schemeClr>
                </a:solidFill>
              </a:rPr>
              <a:t>	15: ID, name= You</a:t>
            </a:r>
          </a:p>
          <a:p>
            <a:r>
              <a:rPr lang="en-US" b="1" dirty="0">
                <a:solidFill>
                  <a:schemeClr val="accent1">
                    <a:lumMod val="75000"/>
                  </a:schemeClr>
                </a:solidFill>
              </a:rPr>
              <a:t>	15: ID, name= entered</a:t>
            </a:r>
          </a:p>
          <a:p>
            <a:r>
              <a:rPr lang="en-US" b="1" dirty="0">
                <a:solidFill>
                  <a:schemeClr val="accent1">
                    <a:lumMod val="75000"/>
                  </a:schemeClr>
                </a:solidFill>
              </a:rPr>
              <a:t>	15: ID, name= a</a:t>
            </a:r>
          </a:p>
          <a:p>
            <a:endParaRPr lang="en-US" b="1" dirty="0">
              <a:solidFill>
                <a:schemeClr val="accent1">
                  <a:lumMod val="75000"/>
                </a:schemeClr>
              </a:solidFill>
            </a:endParaRPr>
          </a:p>
        </p:txBody>
      </p:sp>
      <p:sp>
        <p:nvSpPr>
          <p:cNvPr id="5" name="Rectangle 4"/>
          <p:cNvSpPr/>
          <p:nvPr/>
        </p:nvSpPr>
        <p:spPr>
          <a:xfrm>
            <a:off x="5220451" y="1138318"/>
            <a:ext cx="6096000" cy="2585323"/>
          </a:xfrm>
          <a:prstGeom prst="rect">
            <a:avLst/>
          </a:prstGeom>
        </p:spPr>
        <p:txBody>
          <a:bodyPr>
            <a:spAutoFit/>
          </a:bodyPr>
          <a:lstStyle/>
          <a:p>
            <a:r>
              <a:rPr lang="en-US" b="1" dirty="0">
                <a:solidFill>
                  <a:schemeClr val="accent1">
                    <a:lumMod val="75000"/>
                  </a:schemeClr>
                </a:solidFill>
              </a:rPr>
              <a:t>	15: ID, name= positive</a:t>
            </a:r>
          </a:p>
          <a:p>
            <a:r>
              <a:rPr lang="en-US" b="1" dirty="0">
                <a:solidFill>
                  <a:schemeClr val="accent1">
                    <a:lumMod val="75000"/>
                  </a:schemeClr>
                </a:solidFill>
              </a:rPr>
              <a:t>	15: ID, name= number</a:t>
            </a:r>
          </a:p>
          <a:p>
            <a:r>
              <a:rPr lang="en-US" b="1" dirty="0">
                <a:solidFill>
                  <a:schemeClr val="accent1">
                    <a:lumMod val="75000"/>
                  </a:schemeClr>
                </a:solidFill>
              </a:rPr>
              <a:t>	15: right parenthesis: )</a:t>
            </a:r>
          </a:p>
          <a:p>
            <a:r>
              <a:rPr lang="en-US" b="1" dirty="0">
                <a:solidFill>
                  <a:schemeClr val="accent1">
                    <a:lumMod val="75000"/>
                  </a:schemeClr>
                </a:solidFill>
              </a:rPr>
              <a:t>	15: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17: reserved word: return</a:t>
            </a:r>
          </a:p>
          <a:p>
            <a:r>
              <a:rPr lang="en-US" b="1" dirty="0">
                <a:solidFill>
                  <a:schemeClr val="accent1">
                    <a:lumMod val="75000"/>
                  </a:schemeClr>
                </a:solidFill>
              </a:rPr>
              <a:t>	17: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17: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18: right curly bracket: }</a:t>
            </a:r>
          </a:p>
          <a:p>
            <a:r>
              <a:rPr lang="en-US" b="1" dirty="0">
                <a:solidFill>
                  <a:schemeClr val="accent1">
                    <a:lumMod val="75000"/>
                  </a:schemeClr>
                </a:solidFill>
              </a:rPr>
              <a:t>	19: EOF	</a:t>
            </a:r>
          </a:p>
        </p:txBody>
      </p:sp>
    </p:spTree>
    <p:custDataLst>
      <p:tags r:id="rId1"/>
    </p:custDataLst>
    <p:extLst>
      <p:ext uri="{BB962C8B-B14F-4D97-AF65-F5344CB8AC3E}">
        <p14:creationId xmlns:p14="http://schemas.microsoft.com/office/powerpoint/2010/main" val="29694742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Conclusion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600" dirty="0">
                <a:solidFill>
                  <a:schemeClr val="accent1">
                    <a:lumMod val="75000"/>
                  </a:schemeClr>
                </a:solidFill>
              </a:rPr>
              <a:t>compilers and lexical analyzers are essential for software development, translating high-level code into machine-readable instructions. Compilers meticulously process code through various stages, ensuring efficient execution across platforms. Meanwhile, lexical analyzers break down source code into tokens, facilitating this process. Together, they enable programmers to express complex logic, driving innovation in the digital sphere.</a:t>
            </a:r>
            <a:endParaRPr lang="en-GB"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8445528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854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References</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1815882"/>
          </a:xfrm>
          <a:prstGeom prst="rect">
            <a:avLst/>
          </a:prstGeom>
          <a:noFill/>
        </p:spPr>
        <p:txBody>
          <a:bodyPr wrap="square" rtlCol="1">
            <a:spAutoFit/>
          </a:bodyPr>
          <a:lstStyle/>
          <a:p>
            <a:pPr lvl="0">
              <a:defRPr/>
            </a:pPr>
            <a:r>
              <a:rPr lang="en-US" sz="2800" dirty="0">
                <a:solidFill>
                  <a:schemeClr val="accent1">
                    <a:lumMod val="75000"/>
                  </a:schemeClr>
                </a:solidFill>
              </a:rPr>
              <a:t>•	geeks</a:t>
            </a:r>
          </a:p>
          <a:p>
            <a:pPr lvl="0">
              <a:defRPr/>
            </a:pPr>
            <a:r>
              <a:rPr lang="en-US" sz="2800" dirty="0">
                <a:solidFill>
                  <a:schemeClr val="accent1">
                    <a:lumMod val="75000"/>
                  </a:schemeClr>
                </a:solidFill>
              </a:rPr>
              <a:t>•	</a:t>
            </a:r>
            <a:r>
              <a:rPr lang="en-US" sz="2800" dirty="0" err="1">
                <a:solidFill>
                  <a:schemeClr val="accent1">
                    <a:lumMod val="75000"/>
                  </a:schemeClr>
                </a:solidFill>
              </a:rPr>
              <a:t>ChatGPT</a:t>
            </a:r>
            <a:endParaRPr lang="en-US" sz="2800" dirty="0">
              <a:solidFill>
                <a:schemeClr val="accent1">
                  <a:lumMod val="75000"/>
                </a:schemeClr>
              </a:solidFill>
            </a:endParaRPr>
          </a:p>
          <a:p>
            <a:pPr lvl="0">
              <a:defRPr/>
            </a:pPr>
            <a:r>
              <a:rPr lang="en-US" sz="2800" dirty="0">
                <a:solidFill>
                  <a:schemeClr val="accent1">
                    <a:lumMod val="75000"/>
                  </a:schemeClr>
                </a:solidFill>
              </a:rPr>
              <a:t>•	Compiler Constructions (Kenneth c. Louden)</a:t>
            </a:r>
          </a:p>
          <a:p>
            <a:pPr lvl="0">
              <a:defRPr/>
            </a:pPr>
            <a:r>
              <a:rPr lang="en-US" sz="2800" dirty="0">
                <a:solidFill>
                  <a:schemeClr val="accent1">
                    <a:lumMod val="75000"/>
                  </a:schemeClr>
                </a:solidFill>
              </a:rPr>
              <a:t>•	Compilers Principles &amp; techniques and Tools</a:t>
            </a:r>
          </a:p>
        </p:txBody>
      </p:sp>
    </p:spTree>
    <p:custDataLst>
      <p:tags r:id="rId1"/>
    </p:custDataLst>
    <p:extLst>
      <p:ext uri="{BB962C8B-B14F-4D97-AF65-F5344CB8AC3E}">
        <p14:creationId xmlns:p14="http://schemas.microsoft.com/office/powerpoint/2010/main" val="360453932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lang="en-US" sz="4000" b="1" dirty="0">
                <a:solidFill>
                  <a:srgbClr val="000000"/>
                </a:solidFill>
                <a:effectLst/>
                <a:latin typeface="Arial" panose="020B0604020202020204" pitchFamily="34" charset="0"/>
                <a:ea typeface="Times New Roman" panose="02020603050405020304" pitchFamily="18" charset="0"/>
              </a:rPr>
              <a:t>Check Positive or Negative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370427"/>
          </a:xfrm>
          <a:prstGeom prst="rect">
            <a:avLst/>
          </a:prstGeom>
          <a:noFill/>
        </p:spPr>
        <p:txBody>
          <a:bodyPr wrap="square" rtlCol="1">
            <a:spAutoFit/>
          </a:bodyPr>
          <a:lstStyle/>
          <a:p>
            <a:pPr marR="0" lvl="0" algn="ctr" defTabSz="914400" eaLnBrk="1" fontAlgn="auto" latinLnBrk="0" hangingPunct="1">
              <a:lnSpc>
                <a:spcPct val="100000"/>
              </a:lnSpc>
              <a:spcBef>
                <a:spcPts val="0"/>
              </a:spcBef>
              <a:spcAft>
                <a:spcPts val="0"/>
              </a:spcAft>
              <a:buClrTx/>
              <a:buSzTx/>
              <a:tabLst/>
              <a:defRPr/>
            </a:pPr>
            <a:r>
              <a:rPr lang="en-GB" sz="3200" b="1" u="sng" dirty="0">
                <a:solidFill>
                  <a:srgbClr val="70AD47">
                    <a:lumMod val="50000"/>
                  </a:srgbClr>
                </a:solidFill>
                <a:latin typeface="Calibri" panose="020F0502020204030204"/>
                <a:cs typeface="+mj-cs"/>
              </a:rPr>
              <a:t>Presented By</a:t>
            </a:r>
            <a:endParaRPr kumimoji="0" lang="ar-EG" sz="3200" b="1" i="0" u="sng" strike="noStrike" kern="1200" cap="none" spc="0" normalizeH="0" baseline="0" noProof="0" dirty="0">
              <a:ln>
                <a:noFill/>
              </a:ln>
              <a:solidFill>
                <a:srgbClr val="70AD47">
                  <a:lumMod val="50000"/>
                </a:srgbClr>
              </a:solidFill>
              <a:effectLst/>
              <a:uLnTx/>
              <a:uFillTx/>
              <a:latin typeface="Calibri" panose="020F0502020204030204"/>
              <a:cs typeface="+mj-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Arial" panose="020B0604020202020204" pitchFamily="34" charset="0"/>
            </a:endParaRP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Name                      Student ID</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Eyad Hesham Almallah 200010290</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Habiba Helmy Emam 200012093</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Farah Atef Ayad 200013197  </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Mayar Magdy 200013290</a:t>
            </a:r>
          </a:p>
          <a:p>
            <a:pPr algn="ctr">
              <a:defRPr/>
            </a:pPr>
            <a:r>
              <a:rPr lang="en-GB" sz="3200" b="1" u="sng" dirty="0">
                <a:solidFill>
                  <a:srgbClr val="70AD47">
                    <a:lumMod val="50000"/>
                  </a:srgbClr>
                </a:solidFill>
                <a:latin typeface="Calibri" panose="020F0502020204030204"/>
                <a:cs typeface="+mj-cs"/>
              </a:rPr>
              <a:t>Under Supervision</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Dr \ Nehal A. Mohamed</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T.A.\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Toka</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Abdelhamed</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53943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Lexical Analyzer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Software Tools</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Outputs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Conclusion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Introduction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200" b="1" dirty="0"/>
              <a:t>Compilers are essential software tools that translate high-level programming languages into machine-readable code, enabling computers to execute programs. By undergoing a series of phases like lexical analysis, syntax parsing, semantic analysis, optimization, and code generation, compilers convert abstract code structures into efficient machine code. This succinct introduction aims to highlight the critical role and intricate processes involved in compilers, essential for software development across various computing platforms.</a:t>
            </a:r>
            <a:endParaRPr lang="en-GB" sz="3200" b="1" dirty="0">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4951871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Phases of Compiler</a:t>
            </a:r>
          </a:p>
        </p:txBody>
      </p:sp>
      <p:pic>
        <p:nvPicPr>
          <p:cNvPr id="2" name="Picture 1"/>
          <p:cNvPicPr>
            <a:picLocks noChangeAspect="1"/>
          </p:cNvPicPr>
          <p:nvPr/>
        </p:nvPicPr>
        <p:blipFill>
          <a:blip r:embed="rId4"/>
          <a:stretch>
            <a:fillRect/>
          </a:stretch>
        </p:blipFill>
        <p:spPr>
          <a:xfrm>
            <a:off x="5926489" y="1294571"/>
            <a:ext cx="5845097" cy="4761222"/>
          </a:xfrm>
          <a:prstGeom prst="rect">
            <a:avLst/>
          </a:prstGeom>
        </p:spPr>
      </p:pic>
      <p:sp>
        <p:nvSpPr>
          <p:cNvPr id="6" name="Rectangle 5"/>
          <p:cNvSpPr/>
          <p:nvPr/>
        </p:nvSpPr>
        <p:spPr>
          <a:xfrm>
            <a:off x="178802" y="1279933"/>
            <a:ext cx="6096000" cy="4247317"/>
          </a:xfrm>
          <a:prstGeom prst="rect">
            <a:avLst/>
          </a:prstGeom>
        </p:spPr>
        <p:txBody>
          <a:bodyPr>
            <a:spAutoFit/>
          </a:bodyPr>
          <a:lstStyle/>
          <a:p>
            <a:pPr marL="342900" indent="-342900">
              <a:buFont typeface="+mj-lt"/>
              <a:buAutoNum type="arabicPeriod"/>
            </a:pPr>
            <a:r>
              <a:rPr lang="en-US" b="1" dirty="0"/>
              <a:t>Lexical Analysis (Scanning): This phase involves breaking the source code into tokens. </a:t>
            </a:r>
          </a:p>
          <a:p>
            <a:pPr marL="342900" indent="-342900">
              <a:buFont typeface="+mj-lt"/>
              <a:buAutoNum type="arabicPeriod"/>
            </a:pPr>
            <a:r>
              <a:rPr lang="en-US" b="1" dirty="0"/>
              <a:t>Syntax Analysis (Parsing): This phase involves analyzing the structure of the source code based on the rules of the programming language's grammar.</a:t>
            </a:r>
          </a:p>
          <a:p>
            <a:pPr marL="342900" indent="-342900">
              <a:buFont typeface="+mj-lt"/>
              <a:buAutoNum type="arabicPeriod"/>
            </a:pPr>
            <a:r>
              <a:rPr lang="en-US" b="1" dirty="0"/>
              <a:t>Semantic Analysis: This phase checks the source code for semantic correctness.</a:t>
            </a:r>
          </a:p>
          <a:p>
            <a:pPr marL="342900" indent="-342900">
              <a:buFont typeface="+mj-lt"/>
              <a:buAutoNum type="arabicPeriod"/>
            </a:pPr>
            <a:r>
              <a:rPr lang="en-US" b="1" dirty="0"/>
              <a:t>Intermediate Code Generation: In this phase, the compiler translates the source code into an intermediate representation.</a:t>
            </a:r>
          </a:p>
          <a:p>
            <a:pPr marL="342900" indent="-342900">
              <a:buFont typeface="+mj-lt"/>
              <a:buAutoNum type="arabicPeriod"/>
            </a:pPr>
            <a:r>
              <a:rPr lang="en-US" b="1" dirty="0"/>
              <a:t>Code Optimization: This phase involves improving the intermediate code to make it more efficient.</a:t>
            </a:r>
          </a:p>
          <a:p>
            <a:pPr marL="342900" indent="-342900">
              <a:buFont typeface="+mj-lt"/>
              <a:buAutoNum type="arabicPeriod"/>
            </a:pPr>
            <a:r>
              <a:rPr lang="en-US" b="1" dirty="0"/>
              <a:t>Code Generation: This phase translates the optimized intermediate code into the target machine language or bytecode.</a:t>
            </a:r>
          </a:p>
        </p:txBody>
      </p:sp>
    </p:spTree>
    <p:custDataLst>
      <p:tags r:id="rId1"/>
    </p:custDataLst>
    <p:extLst>
      <p:ext uri="{BB962C8B-B14F-4D97-AF65-F5344CB8AC3E}">
        <p14:creationId xmlns:p14="http://schemas.microsoft.com/office/powerpoint/2010/main" val="71242162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US" sz="4000" b="1" dirty="0"/>
              <a:t>Lexical</a:t>
            </a:r>
            <a:r>
              <a:rPr lang="en-GB" sz="4000" b="1" dirty="0">
                <a:latin typeface="Calibri Light" panose="020F0302020204030204"/>
                <a:cs typeface="Times New Roman" panose="02020603050405020304" pitchFamily="18" charset="0"/>
              </a:rPr>
              <a:t> </a:t>
            </a:r>
            <a:r>
              <a:rPr lang="en-US" sz="4000" b="1" dirty="0"/>
              <a:t>Analyzer</a:t>
            </a:r>
            <a:endParaRPr lang="en-GB" sz="4000" b="1" dirty="0">
              <a:latin typeface="Calibri Light" panose="020F0302020204030204"/>
              <a:cs typeface="Times New Roman" panose="02020603050405020304" pitchFamily="18" charset="0"/>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r>
              <a:rPr lang="en-US" sz="3600" b="1" dirty="0"/>
              <a:t>The Lexical Analyzer, also known as a scanner or tokenizer, is the first phase of the compiler frontend. It breaks down the source code into a sequence of tokens. Tokens are the smallest units of a programming language, such as keywords, identifiers, operators, and literals. The Lexical Analyzer removes comments and whitespace and identifies each token along with its corresponding lexeme.</a:t>
            </a:r>
            <a:endParaRPr lang="en-US" sz="3600" dirty="0"/>
          </a:p>
        </p:txBody>
      </p:sp>
    </p:spTree>
    <p:custDataLst>
      <p:tags r:id="rId1"/>
    </p:custDataLst>
    <p:extLst>
      <p:ext uri="{BB962C8B-B14F-4D97-AF65-F5344CB8AC3E}">
        <p14:creationId xmlns:p14="http://schemas.microsoft.com/office/powerpoint/2010/main" val="180629700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Software Tools</a:t>
            </a:r>
          </a:p>
        </p:txBody>
      </p:sp>
      <p:sp>
        <p:nvSpPr>
          <p:cNvPr id="6" name="Rectangle 5"/>
          <p:cNvSpPr/>
          <p:nvPr/>
        </p:nvSpPr>
        <p:spPr>
          <a:xfrm>
            <a:off x="178802" y="1279933"/>
            <a:ext cx="10683162" cy="3970318"/>
          </a:xfrm>
          <a:prstGeom prst="rect">
            <a:avLst/>
          </a:prstGeom>
        </p:spPr>
        <p:txBody>
          <a:bodyPr wrap="square">
            <a:spAutoFit/>
          </a:bodyPr>
          <a:lstStyle/>
          <a:p>
            <a:r>
              <a:rPr lang="en-US" sz="3600" b="1" dirty="0"/>
              <a:t>TINY compiler: is a simple programming language designed for educational purposes.</a:t>
            </a:r>
          </a:p>
          <a:p>
            <a:r>
              <a:rPr lang="en-US" sz="3600" b="1" dirty="0"/>
              <a:t>Flex Software: is a powerful tool for generating lexical analyzers (scanners) for programming languages. </a:t>
            </a:r>
          </a:p>
          <a:p>
            <a:r>
              <a:rPr lang="en-US" sz="3600" b="1" dirty="0"/>
              <a:t>C-Minus Language: is a simple subset of the C programming language, designed for educational purposes.</a:t>
            </a:r>
          </a:p>
        </p:txBody>
      </p:sp>
    </p:spTree>
    <p:custDataLst>
      <p:tags r:id="rId1"/>
    </p:custDataLst>
    <p:extLst>
      <p:ext uri="{BB962C8B-B14F-4D97-AF65-F5344CB8AC3E}">
        <p14:creationId xmlns:p14="http://schemas.microsoft.com/office/powerpoint/2010/main" val="411244659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806"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latin typeface="Calibri Light" panose="020F0302020204030204"/>
                <a:cs typeface="Times New Roman" panose="02020603050405020304" pitchFamily="18" charset="0"/>
              </a:rPr>
              <a:t>Inputs of Scanner</a:t>
            </a:r>
          </a:p>
        </p:txBody>
      </p:sp>
      <p:sp>
        <p:nvSpPr>
          <p:cNvPr id="6" name="Rectangle 5"/>
          <p:cNvSpPr/>
          <p:nvPr/>
        </p:nvSpPr>
        <p:spPr>
          <a:xfrm>
            <a:off x="120806" y="1161471"/>
            <a:ext cx="6254706" cy="5324535"/>
          </a:xfrm>
          <a:prstGeom prst="rect">
            <a:avLst/>
          </a:prstGeom>
        </p:spPr>
        <p:txBody>
          <a:bodyPr wrap="square">
            <a:spAutoFit/>
          </a:bodyPr>
          <a:lstStyle/>
          <a:p>
            <a:r>
              <a:rPr lang="en-US" sz="2000" b="1" dirty="0"/>
              <a:t>include &lt;stdio.h&gt;</a:t>
            </a:r>
          </a:p>
          <a:p>
            <a:endParaRPr lang="en-US" sz="2000" b="1" dirty="0"/>
          </a:p>
          <a:p>
            <a:r>
              <a:rPr lang="en-US" sz="2000" b="1" dirty="0"/>
              <a:t>int main() {</a:t>
            </a:r>
          </a:p>
          <a:p>
            <a:r>
              <a:rPr lang="en-US" sz="2000" b="1" dirty="0"/>
              <a:t>    double num;</a:t>
            </a:r>
          </a:p>
          <a:p>
            <a:r>
              <a:rPr lang="en-US" sz="2000" b="1" dirty="0"/>
              <a:t>    printf( Enter a number: );</a:t>
            </a:r>
          </a:p>
          <a:p>
            <a:r>
              <a:rPr lang="en-US" sz="2000" b="1" dirty="0"/>
              <a:t>    scanf( %lf , &amp;num);</a:t>
            </a:r>
          </a:p>
          <a:p>
            <a:r>
              <a:rPr lang="en-US" sz="2000" b="1" dirty="0"/>
              <a:t>    if (num &lt;= 0.0) {</a:t>
            </a:r>
          </a:p>
          <a:p>
            <a:r>
              <a:rPr lang="en-US" sz="2000" b="1" dirty="0"/>
              <a:t>        if (num == 0)</a:t>
            </a:r>
          </a:p>
          <a:p>
            <a:r>
              <a:rPr lang="en-US" sz="2000" b="1" dirty="0"/>
              <a:t>            printf(You entered 0);</a:t>
            </a:r>
          </a:p>
          <a:p>
            <a:r>
              <a:rPr lang="en-US" sz="2000" b="1" dirty="0"/>
              <a:t>        else</a:t>
            </a:r>
          </a:p>
          <a:p>
            <a:r>
              <a:rPr lang="en-US" sz="2000" b="1" dirty="0"/>
              <a:t>            printf(You entered a negative number);</a:t>
            </a:r>
          </a:p>
          <a:p>
            <a:r>
              <a:rPr lang="en-US" sz="2000" b="1" dirty="0"/>
              <a:t>    } </a:t>
            </a:r>
          </a:p>
          <a:p>
            <a:r>
              <a:rPr lang="en-US" sz="2000" b="1" dirty="0"/>
              <a:t>    else</a:t>
            </a:r>
          </a:p>
          <a:p>
            <a:r>
              <a:rPr lang="en-US" sz="2000" b="1" dirty="0"/>
              <a:t>        printf(You entered a positive number);</a:t>
            </a:r>
          </a:p>
          <a:p>
            <a:endParaRPr lang="en-US" sz="2000" b="1" dirty="0"/>
          </a:p>
          <a:p>
            <a:r>
              <a:rPr lang="en-US" sz="2000" b="1" dirty="0"/>
              <a:t>    return 0;</a:t>
            </a:r>
          </a:p>
          <a:p>
            <a:r>
              <a:rPr lang="en-US" sz="2000" b="1" dirty="0"/>
              <a:t>}</a:t>
            </a:r>
          </a:p>
        </p:txBody>
      </p:sp>
    </p:spTree>
    <p:custDataLst>
      <p:tags r:id="rId1"/>
    </p:custDataLst>
    <p:extLst>
      <p:ext uri="{BB962C8B-B14F-4D97-AF65-F5344CB8AC3E}">
        <p14:creationId xmlns:p14="http://schemas.microsoft.com/office/powerpoint/2010/main" val="337505870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6" name="Rectangle 5"/>
          <p:cNvSpPr/>
          <p:nvPr/>
        </p:nvSpPr>
        <p:spPr>
          <a:xfrm>
            <a:off x="-576351" y="1018325"/>
            <a:ext cx="4116107" cy="5016758"/>
          </a:xfrm>
          <a:prstGeom prst="rect">
            <a:avLst/>
          </a:prstGeom>
        </p:spPr>
        <p:txBody>
          <a:bodyPr wrap="square">
            <a:spAutoFit/>
          </a:bodyPr>
          <a:lstStyle/>
          <a:p>
            <a:r>
              <a:rPr lang="en-US" sz="2000" b="1" dirty="0">
                <a:solidFill>
                  <a:schemeClr val="accent1">
                    <a:lumMod val="75000"/>
                  </a:schemeClr>
                </a:solidFill>
              </a:rPr>
              <a:t>	1: ID, name= include</a:t>
            </a:r>
          </a:p>
          <a:p>
            <a:r>
              <a:rPr lang="en-US" sz="2000" b="1" dirty="0">
                <a:solidFill>
                  <a:schemeClr val="accent1">
                    <a:lumMod val="75000"/>
                  </a:schemeClr>
                </a:solidFill>
              </a:rPr>
              <a:t>	1: operator, less than: &lt;</a:t>
            </a:r>
          </a:p>
          <a:p>
            <a:r>
              <a:rPr lang="en-US" sz="2000" b="1" dirty="0">
                <a:solidFill>
                  <a:schemeClr val="accent1">
                    <a:lumMod val="75000"/>
                  </a:schemeClr>
                </a:solidFill>
              </a:rPr>
              <a:t>	1: ID, name= </a:t>
            </a:r>
            <a:r>
              <a:rPr lang="en-US" sz="2000" b="1" dirty="0" err="1">
                <a:solidFill>
                  <a:schemeClr val="accent1">
                    <a:lumMod val="75000"/>
                  </a:schemeClr>
                </a:solidFill>
              </a:rPr>
              <a:t>stdio</a:t>
            </a:r>
            <a:endParaRPr lang="en-US" sz="2000" b="1" dirty="0">
              <a:solidFill>
                <a:schemeClr val="accent1">
                  <a:lumMod val="75000"/>
                </a:schemeClr>
              </a:solidFill>
            </a:endParaRPr>
          </a:p>
          <a:p>
            <a:r>
              <a:rPr lang="en-US" sz="2000" b="1" dirty="0">
                <a:solidFill>
                  <a:schemeClr val="accent1">
                    <a:lumMod val="75000"/>
                  </a:schemeClr>
                </a:solidFill>
              </a:rPr>
              <a:t>	1: ERROR: .</a:t>
            </a:r>
          </a:p>
          <a:p>
            <a:r>
              <a:rPr lang="en-US" sz="2000" b="1" dirty="0">
                <a:solidFill>
                  <a:schemeClr val="accent1">
                    <a:lumMod val="75000"/>
                  </a:schemeClr>
                </a:solidFill>
              </a:rPr>
              <a:t>	1: ID, name= h</a:t>
            </a:r>
          </a:p>
          <a:p>
            <a:r>
              <a:rPr lang="en-US" sz="2000" b="1" dirty="0">
                <a:solidFill>
                  <a:schemeClr val="accent1">
                    <a:lumMod val="75000"/>
                  </a:schemeClr>
                </a:solidFill>
              </a:rPr>
              <a:t>	1: operator, greater than: &gt;</a:t>
            </a:r>
          </a:p>
          <a:p>
            <a:r>
              <a:rPr lang="en-US" sz="2000" b="1" dirty="0">
                <a:solidFill>
                  <a:schemeClr val="accent1">
                    <a:lumMod val="75000"/>
                  </a:schemeClr>
                </a:solidFill>
              </a:rPr>
              <a:t>	3: reserved word: int</a:t>
            </a:r>
          </a:p>
          <a:p>
            <a:r>
              <a:rPr lang="en-US" sz="2000" b="1" dirty="0">
                <a:solidFill>
                  <a:schemeClr val="accent1">
                    <a:lumMod val="75000"/>
                  </a:schemeClr>
                </a:solidFill>
              </a:rPr>
              <a:t>	3: ID, name= main</a:t>
            </a:r>
          </a:p>
          <a:p>
            <a:r>
              <a:rPr lang="en-US" sz="2000" b="1" dirty="0">
                <a:solidFill>
                  <a:schemeClr val="accent1">
                    <a:lumMod val="75000"/>
                  </a:schemeClr>
                </a:solidFill>
              </a:rPr>
              <a:t>	3: left parenthesis: (</a:t>
            </a:r>
          </a:p>
          <a:p>
            <a:r>
              <a:rPr lang="en-US" sz="2000" b="1" dirty="0">
                <a:solidFill>
                  <a:schemeClr val="accent1">
                    <a:lumMod val="75000"/>
                  </a:schemeClr>
                </a:solidFill>
              </a:rPr>
              <a:t>	3: right parenthesis: )</a:t>
            </a:r>
          </a:p>
          <a:p>
            <a:r>
              <a:rPr lang="en-US" sz="2000" b="1" dirty="0">
                <a:solidFill>
                  <a:schemeClr val="accent1">
                    <a:lumMod val="75000"/>
                  </a:schemeClr>
                </a:solidFill>
              </a:rPr>
              <a:t>	3: left curly bracket: {</a:t>
            </a:r>
          </a:p>
          <a:p>
            <a:r>
              <a:rPr lang="en-US" sz="2000" b="1" dirty="0">
                <a:solidFill>
                  <a:schemeClr val="accent1">
                    <a:lumMod val="75000"/>
                  </a:schemeClr>
                </a:solidFill>
              </a:rPr>
              <a:t>	5: ID, name= double</a:t>
            </a:r>
          </a:p>
          <a:p>
            <a:r>
              <a:rPr lang="en-US" sz="2000" b="1" dirty="0">
                <a:solidFill>
                  <a:schemeClr val="accent1">
                    <a:lumMod val="75000"/>
                  </a:schemeClr>
                </a:solidFill>
              </a:rPr>
              <a:t>	5: ID, name= num</a:t>
            </a:r>
          </a:p>
          <a:p>
            <a:r>
              <a:rPr lang="en-US" sz="2000" b="1" dirty="0">
                <a:solidFill>
                  <a:schemeClr val="accent1">
                    <a:lumMod val="75000"/>
                  </a:schemeClr>
                </a:solidFill>
              </a:rPr>
              <a:t>	5: semi </a:t>
            </a:r>
            <a:r>
              <a:rPr lang="en-US" sz="2000" b="1" dirty="0" err="1">
                <a:solidFill>
                  <a:schemeClr val="accent1">
                    <a:lumMod val="75000"/>
                  </a:schemeClr>
                </a:solidFill>
              </a:rPr>
              <a:t>colum</a:t>
            </a:r>
            <a:r>
              <a:rPr lang="en-US" sz="2000" b="1" dirty="0">
                <a:solidFill>
                  <a:schemeClr val="accent1">
                    <a:lumMod val="75000"/>
                  </a:schemeClr>
                </a:solidFill>
              </a:rPr>
              <a:t>: ;</a:t>
            </a:r>
          </a:p>
          <a:p>
            <a:r>
              <a:rPr lang="en-US" sz="2000" b="1" dirty="0">
                <a:solidFill>
                  <a:schemeClr val="accent1">
                    <a:lumMod val="75000"/>
                  </a:schemeClr>
                </a:solidFill>
              </a:rPr>
              <a:t>	6: ID, name= printf</a:t>
            </a:r>
          </a:p>
          <a:p>
            <a:r>
              <a:rPr lang="en-US" sz="2000" b="1" dirty="0">
                <a:solidFill>
                  <a:schemeClr val="accent1">
                    <a:lumMod val="75000"/>
                  </a:schemeClr>
                </a:solidFill>
              </a:rPr>
              <a:t>	6: left parenthesis: (	</a:t>
            </a:r>
          </a:p>
        </p:txBody>
      </p:sp>
      <p:sp>
        <p:nvSpPr>
          <p:cNvPr id="2" name="Rectangle 1"/>
          <p:cNvSpPr/>
          <p:nvPr/>
        </p:nvSpPr>
        <p:spPr>
          <a:xfrm>
            <a:off x="3259128" y="1138318"/>
            <a:ext cx="6096000" cy="4801314"/>
          </a:xfrm>
          <a:prstGeom prst="rect">
            <a:avLst/>
          </a:prstGeom>
        </p:spPr>
        <p:txBody>
          <a:bodyPr>
            <a:spAutoFit/>
          </a:bodyPr>
          <a:lstStyle/>
          <a:p>
            <a:r>
              <a:rPr lang="en-US" b="1" dirty="0">
                <a:solidFill>
                  <a:schemeClr val="accent1">
                    <a:lumMod val="75000"/>
                  </a:schemeClr>
                </a:solidFill>
              </a:rPr>
              <a:t>	6: ID, name= Enter</a:t>
            </a:r>
          </a:p>
          <a:p>
            <a:r>
              <a:rPr lang="en-US" b="1" dirty="0">
                <a:solidFill>
                  <a:schemeClr val="accent1">
                    <a:lumMod val="75000"/>
                  </a:schemeClr>
                </a:solidFill>
              </a:rPr>
              <a:t>	6: ID, name= a</a:t>
            </a:r>
          </a:p>
          <a:p>
            <a:r>
              <a:rPr lang="en-US" b="1" dirty="0">
                <a:solidFill>
                  <a:schemeClr val="accent1">
                    <a:lumMod val="75000"/>
                  </a:schemeClr>
                </a:solidFill>
              </a:rPr>
              <a:t>	6: ID, name= number</a:t>
            </a:r>
          </a:p>
          <a:p>
            <a:r>
              <a:rPr lang="en-US" b="1" dirty="0">
                <a:solidFill>
                  <a:schemeClr val="accent1">
                    <a:lumMod val="75000"/>
                  </a:schemeClr>
                </a:solidFill>
              </a:rPr>
              <a:t>	6: ERROR: :</a:t>
            </a:r>
          </a:p>
          <a:p>
            <a:r>
              <a:rPr lang="en-US" b="1" dirty="0">
                <a:solidFill>
                  <a:schemeClr val="accent1">
                    <a:lumMod val="75000"/>
                  </a:schemeClr>
                </a:solidFill>
              </a:rPr>
              <a:t>	6: right parenthesis: )</a:t>
            </a:r>
          </a:p>
          <a:p>
            <a:r>
              <a:rPr lang="en-US" b="1" dirty="0">
                <a:solidFill>
                  <a:schemeClr val="accent1">
                    <a:lumMod val="75000"/>
                  </a:schemeClr>
                </a:solidFill>
              </a:rPr>
              <a:t>	6: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7: ID, name= scanf</a:t>
            </a:r>
          </a:p>
          <a:p>
            <a:r>
              <a:rPr lang="en-US" b="1" dirty="0">
                <a:solidFill>
                  <a:schemeClr val="accent1">
                    <a:lumMod val="75000"/>
                  </a:schemeClr>
                </a:solidFill>
              </a:rPr>
              <a:t>	7: left parenthesis: (</a:t>
            </a:r>
          </a:p>
          <a:p>
            <a:r>
              <a:rPr lang="en-US" b="1" dirty="0">
                <a:solidFill>
                  <a:schemeClr val="accent1">
                    <a:lumMod val="75000"/>
                  </a:schemeClr>
                </a:solidFill>
              </a:rPr>
              <a:t>	7: ERROR: %</a:t>
            </a:r>
          </a:p>
          <a:p>
            <a:r>
              <a:rPr lang="en-US" b="1" dirty="0">
                <a:solidFill>
                  <a:schemeClr val="accent1">
                    <a:lumMod val="75000"/>
                  </a:schemeClr>
                </a:solidFill>
              </a:rPr>
              <a:t>	7: ID, name= lf</a:t>
            </a:r>
          </a:p>
          <a:p>
            <a:r>
              <a:rPr lang="en-US" b="1" dirty="0">
                <a:solidFill>
                  <a:schemeClr val="accent1">
                    <a:lumMod val="75000"/>
                  </a:schemeClr>
                </a:solidFill>
              </a:rPr>
              <a:t>	7: comma: ,</a:t>
            </a:r>
          </a:p>
          <a:p>
            <a:r>
              <a:rPr lang="en-US" b="1" dirty="0">
                <a:solidFill>
                  <a:schemeClr val="accent1">
                    <a:lumMod val="75000"/>
                  </a:schemeClr>
                </a:solidFill>
              </a:rPr>
              <a:t>	7: ERROR: &amp;</a:t>
            </a:r>
          </a:p>
          <a:p>
            <a:r>
              <a:rPr lang="en-US" b="1" dirty="0">
                <a:solidFill>
                  <a:schemeClr val="accent1">
                    <a:lumMod val="75000"/>
                  </a:schemeClr>
                </a:solidFill>
              </a:rPr>
              <a:t>	7: ID, name= num</a:t>
            </a:r>
          </a:p>
          <a:p>
            <a:r>
              <a:rPr lang="en-US" b="1" dirty="0">
                <a:solidFill>
                  <a:schemeClr val="accent1">
                    <a:lumMod val="75000"/>
                  </a:schemeClr>
                </a:solidFill>
              </a:rPr>
              <a:t>	7: right parenthesis: )</a:t>
            </a:r>
            <a:endParaRPr lang="ar-SA" b="1" dirty="0">
              <a:solidFill>
                <a:schemeClr val="accent1">
                  <a:lumMod val="75000"/>
                </a:schemeClr>
              </a:solidFill>
            </a:endParaRPr>
          </a:p>
          <a:p>
            <a:r>
              <a:rPr lang="en-US" b="1" dirty="0">
                <a:solidFill>
                  <a:schemeClr val="accent1">
                    <a:lumMod val="75000"/>
                  </a:schemeClr>
                </a:solidFill>
              </a:rPr>
              <a:t>	7: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8: reserved word: if</a:t>
            </a:r>
          </a:p>
          <a:p>
            <a:r>
              <a:rPr lang="en-US" b="1" dirty="0">
                <a:solidFill>
                  <a:schemeClr val="accent1">
                    <a:lumMod val="75000"/>
                  </a:schemeClr>
                </a:solidFill>
              </a:rPr>
              <a:t>	8: left parenthesis: (	</a:t>
            </a:r>
          </a:p>
        </p:txBody>
      </p:sp>
      <p:sp>
        <p:nvSpPr>
          <p:cNvPr id="4" name="Rectangle 3"/>
          <p:cNvSpPr/>
          <p:nvPr/>
        </p:nvSpPr>
        <p:spPr>
          <a:xfrm>
            <a:off x="7087760" y="1163087"/>
            <a:ext cx="4301666" cy="4801314"/>
          </a:xfrm>
          <a:prstGeom prst="rect">
            <a:avLst/>
          </a:prstGeom>
        </p:spPr>
        <p:txBody>
          <a:bodyPr wrap="square">
            <a:spAutoFit/>
          </a:bodyPr>
          <a:lstStyle/>
          <a:p>
            <a:r>
              <a:rPr lang="en-US" b="1" dirty="0">
                <a:solidFill>
                  <a:schemeClr val="accent1">
                    <a:lumMod val="75000"/>
                  </a:schemeClr>
                </a:solidFill>
              </a:rPr>
              <a:t>	9: ID, name= num</a:t>
            </a:r>
          </a:p>
          <a:p>
            <a:r>
              <a:rPr lang="en-US" b="1" dirty="0">
                <a:solidFill>
                  <a:schemeClr val="accent1">
                    <a:lumMod val="75000"/>
                  </a:schemeClr>
                </a:solidFill>
              </a:rPr>
              <a:t>	9: operator, assign: ==</a:t>
            </a:r>
          </a:p>
          <a:p>
            <a:r>
              <a:rPr lang="en-US" b="1" dirty="0">
                <a:solidFill>
                  <a:schemeClr val="accent1">
                    <a:lumMod val="75000"/>
                  </a:schemeClr>
                </a:solidFill>
              </a:rPr>
              <a:t>	9: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9: right parenthesis: )</a:t>
            </a:r>
          </a:p>
          <a:p>
            <a:r>
              <a:rPr lang="en-US" b="1" dirty="0">
                <a:solidFill>
                  <a:schemeClr val="accent1">
                    <a:lumMod val="75000"/>
                  </a:schemeClr>
                </a:solidFill>
              </a:rPr>
              <a:t>	10: ID, name= printf</a:t>
            </a:r>
          </a:p>
          <a:p>
            <a:r>
              <a:rPr lang="en-US" b="1" dirty="0">
                <a:solidFill>
                  <a:schemeClr val="accent1">
                    <a:lumMod val="75000"/>
                  </a:schemeClr>
                </a:solidFill>
              </a:rPr>
              <a:t>	10: left parenthesis: (</a:t>
            </a:r>
          </a:p>
          <a:p>
            <a:r>
              <a:rPr lang="en-US" b="1" dirty="0">
                <a:solidFill>
                  <a:schemeClr val="accent1">
                    <a:lumMod val="75000"/>
                  </a:schemeClr>
                </a:solidFill>
              </a:rPr>
              <a:t>	10: ID, name= You</a:t>
            </a:r>
          </a:p>
          <a:p>
            <a:r>
              <a:rPr lang="en-US" b="1" dirty="0">
                <a:solidFill>
                  <a:schemeClr val="accent1">
                    <a:lumMod val="75000"/>
                  </a:schemeClr>
                </a:solidFill>
              </a:rPr>
              <a:t>	10: ID, name= entered</a:t>
            </a:r>
          </a:p>
          <a:p>
            <a:r>
              <a:rPr lang="en-US" b="1" dirty="0">
                <a:solidFill>
                  <a:schemeClr val="accent1">
                    <a:lumMod val="75000"/>
                  </a:schemeClr>
                </a:solidFill>
              </a:rPr>
              <a:t>	10: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10: right parenthesis: )</a:t>
            </a:r>
          </a:p>
          <a:p>
            <a:r>
              <a:rPr lang="en-US" b="1" dirty="0">
                <a:solidFill>
                  <a:schemeClr val="accent1">
                    <a:lumMod val="75000"/>
                  </a:schemeClr>
                </a:solidFill>
              </a:rPr>
              <a:t>	10: semi </a:t>
            </a:r>
            <a:r>
              <a:rPr lang="en-US" b="1" dirty="0" err="1">
                <a:solidFill>
                  <a:schemeClr val="accent1">
                    <a:lumMod val="75000"/>
                  </a:schemeClr>
                </a:solidFill>
              </a:rPr>
              <a:t>colum</a:t>
            </a:r>
            <a:r>
              <a:rPr lang="en-US" b="1" dirty="0">
                <a:solidFill>
                  <a:schemeClr val="accent1">
                    <a:lumMod val="75000"/>
                  </a:schemeClr>
                </a:solidFill>
              </a:rPr>
              <a:t>: ;</a:t>
            </a:r>
          </a:p>
          <a:p>
            <a:r>
              <a:rPr lang="en-US" b="1" dirty="0">
                <a:solidFill>
                  <a:schemeClr val="accent1">
                    <a:lumMod val="75000"/>
                  </a:schemeClr>
                </a:solidFill>
              </a:rPr>
              <a:t>	11: reserved word: else</a:t>
            </a:r>
          </a:p>
          <a:p>
            <a:r>
              <a:rPr lang="en-US" b="1" dirty="0">
                <a:solidFill>
                  <a:schemeClr val="accent1">
                    <a:lumMod val="75000"/>
                  </a:schemeClr>
                </a:solidFill>
              </a:rPr>
              <a:t>	12: ID, name= printf</a:t>
            </a:r>
          </a:p>
          <a:p>
            <a:r>
              <a:rPr lang="en-US" b="1" dirty="0">
                <a:solidFill>
                  <a:schemeClr val="accent1">
                    <a:lumMod val="75000"/>
                  </a:schemeClr>
                </a:solidFill>
              </a:rPr>
              <a:t>	12: left parenthesis: (</a:t>
            </a:r>
          </a:p>
          <a:p>
            <a:r>
              <a:rPr lang="en-US" b="1" dirty="0">
                <a:solidFill>
                  <a:schemeClr val="accent1">
                    <a:lumMod val="75000"/>
                  </a:schemeClr>
                </a:solidFill>
              </a:rPr>
              <a:t>	12: ID, name= You</a:t>
            </a:r>
          </a:p>
          <a:p>
            <a:r>
              <a:rPr lang="en-US" b="1" dirty="0">
                <a:solidFill>
                  <a:schemeClr val="accent1">
                    <a:lumMod val="75000"/>
                  </a:schemeClr>
                </a:solidFill>
              </a:rPr>
              <a:t>	12: ID, name= entered</a:t>
            </a:r>
          </a:p>
          <a:p>
            <a:r>
              <a:rPr lang="en-US" b="1" dirty="0">
                <a:solidFill>
                  <a:schemeClr val="accent1">
                    <a:lumMod val="75000"/>
                  </a:schemeClr>
                </a:solidFill>
              </a:rPr>
              <a:t>	12: ID, name= a	</a:t>
            </a:r>
          </a:p>
        </p:txBody>
      </p:sp>
    </p:spTree>
    <p:custDataLst>
      <p:tags r:id="rId1"/>
    </p:custDataLst>
    <p:extLst>
      <p:ext uri="{BB962C8B-B14F-4D97-AF65-F5344CB8AC3E}">
        <p14:creationId xmlns:p14="http://schemas.microsoft.com/office/powerpoint/2010/main" val="2868194612"/>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10.xml><?xml version="1.0" encoding="utf-8"?>
<p:tagLst xmlns:a="http://schemas.openxmlformats.org/drawingml/2006/main" xmlns:r="http://schemas.openxmlformats.org/officeDocument/2006/relationships" xmlns:p="http://schemas.openxmlformats.org/presentationml/2006/main">
  <p:tag name="TIMING" val="|2.1|3.6|14.6"/>
</p:tagLst>
</file>

<file path=ppt/tags/tag11.xml><?xml version="1.0" encoding="utf-8"?>
<p:tagLst xmlns:a="http://schemas.openxmlformats.org/drawingml/2006/main" xmlns:r="http://schemas.openxmlformats.org/officeDocument/2006/relationships" xmlns:p="http://schemas.openxmlformats.org/presentationml/2006/main">
  <p:tag name="TIMING" val="|2.1|3.6|14.6"/>
</p:tagLst>
</file>

<file path=ppt/tags/tag12.xml><?xml version="1.0" encoding="utf-8"?>
<p:tagLst xmlns:a="http://schemas.openxmlformats.org/drawingml/2006/main" xmlns:r="http://schemas.openxmlformats.org/officeDocument/2006/relationships" xmlns:p="http://schemas.openxmlformats.org/presentationml/2006/main">
  <p:tag name="TIMING" val="|2.1|3.6|14.6"/>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ags/tag4.xml><?xml version="1.0" encoding="utf-8"?>
<p:tagLst xmlns:a="http://schemas.openxmlformats.org/drawingml/2006/main" xmlns:r="http://schemas.openxmlformats.org/officeDocument/2006/relationships" xmlns:p="http://schemas.openxmlformats.org/presentationml/2006/main">
  <p:tag name="TIMING" val="|2.1|3.6|14.6"/>
</p:tagLst>
</file>

<file path=ppt/tags/tag5.xml><?xml version="1.0" encoding="utf-8"?>
<p:tagLst xmlns:a="http://schemas.openxmlformats.org/drawingml/2006/main" xmlns:r="http://schemas.openxmlformats.org/officeDocument/2006/relationships" xmlns:p="http://schemas.openxmlformats.org/presentationml/2006/main">
  <p:tag name="TIMING" val="|2.1|3.6|14.6"/>
</p:tagLst>
</file>

<file path=ppt/tags/tag6.xml><?xml version="1.0" encoding="utf-8"?>
<p:tagLst xmlns:a="http://schemas.openxmlformats.org/drawingml/2006/main" xmlns:r="http://schemas.openxmlformats.org/officeDocument/2006/relationships" xmlns:p="http://schemas.openxmlformats.org/presentationml/2006/main">
  <p:tag name="TIMING" val="|2.1|3.6|14.6"/>
</p:tagLst>
</file>

<file path=ppt/tags/tag7.xml><?xml version="1.0" encoding="utf-8"?>
<p:tagLst xmlns:a="http://schemas.openxmlformats.org/drawingml/2006/main" xmlns:r="http://schemas.openxmlformats.org/officeDocument/2006/relationships" xmlns:p="http://schemas.openxmlformats.org/presentationml/2006/main">
  <p:tag name="TIMING" val="|2.1|3.6|14.6"/>
</p:tagLst>
</file>

<file path=ppt/tags/tag8.xml><?xml version="1.0" encoding="utf-8"?>
<p:tagLst xmlns:a="http://schemas.openxmlformats.org/drawingml/2006/main" xmlns:r="http://schemas.openxmlformats.org/officeDocument/2006/relationships" xmlns:p="http://schemas.openxmlformats.org/presentationml/2006/main">
  <p:tag name="TIMING" val="|2.1|3.6|14.6"/>
</p:tagLst>
</file>

<file path=ppt/tags/tag9.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1082</Words>
  <Application>Microsoft Office PowerPoint</Application>
  <PresentationFormat>Widescreen</PresentationFormat>
  <Paragraphs>136</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200010290-Eyad Hisham Abdulrasoul AbdulraoufAlmallah</cp:lastModifiedBy>
  <cp:revision>569</cp:revision>
  <dcterms:created xsi:type="dcterms:W3CDTF">2019-11-03T13:54:28Z</dcterms:created>
  <dcterms:modified xsi:type="dcterms:W3CDTF">2024-05-12T06:52:57Z</dcterms:modified>
</cp:coreProperties>
</file>