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Josefin Sans ExtraLight"/>
      <p:regular r:id="rId20"/>
      <p:bold r:id="rId21"/>
      <p:italic r:id="rId22"/>
      <p:boldItalic r:id="rId23"/>
    </p:embeddedFont>
    <p:embeddedFont>
      <p:font typeface="Josefin Sans Medium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Josefin Sans"/>
      <p:regular r:id="rId32"/>
      <p:bold r:id="rId33"/>
      <p:italic r:id="rId34"/>
      <p:boldItalic r:id="rId35"/>
    </p:embeddedFont>
    <p:embeddedFont>
      <p:font typeface="Josefin Sans SemiBold"/>
      <p:regular r:id="rId36"/>
      <p:bold r:id="rId37"/>
      <p:italic r:id="rId38"/>
      <p:boldItalic r:id="rId39"/>
    </p:embeddedFont>
    <p:embeddedFont>
      <p:font typeface="Josefin Sans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Light-regular.fntdata"/><Relationship Id="rId20" Type="http://schemas.openxmlformats.org/officeDocument/2006/relationships/font" Target="fonts/JosefinSansExtraLight-regular.fntdata"/><Relationship Id="rId42" Type="http://schemas.openxmlformats.org/officeDocument/2006/relationships/font" Target="fonts/JosefinSansLight-italic.fntdata"/><Relationship Id="rId41" Type="http://schemas.openxmlformats.org/officeDocument/2006/relationships/font" Target="fonts/JosefinSansLight-bold.fntdata"/><Relationship Id="rId22" Type="http://schemas.openxmlformats.org/officeDocument/2006/relationships/font" Target="fonts/JosefinSansExtraLight-italic.fntdata"/><Relationship Id="rId21" Type="http://schemas.openxmlformats.org/officeDocument/2006/relationships/font" Target="fonts/JosefinSansExtraLight-bold.fntdata"/><Relationship Id="rId43" Type="http://schemas.openxmlformats.org/officeDocument/2006/relationships/font" Target="fonts/JosefinSansLight-boldItalic.fntdata"/><Relationship Id="rId24" Type="http://schemas.openxmlformats.org/officeDocument/2006/relationships/font" Target="fonts/JosefinSansMedium-regular.fntdata"/><Relationship Id="rId23" Type="http://schemas.openxmlformats.org/officeDocument/2006/relationships/font" Target="fonts/JosefinSansExtra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Medium-italic.fntdata"/><Relationship Id="rId25" Type="http://schemas.openxmlformats.org/officeDocument/2006/relationships/font" Target="fonts/JosefinSansMedium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Josefin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JosefinSans-bold.fntdata"/><Relationship Id="rId10" Type="http://schemas.openxmlformats.org/officeDocument/2006/relationships/slide" Target="slides/slide5.xml"/><Relationship Id="rId32" Type="http://schemas.openxmlformats.org/officeDocument/2006/relationships/font" Target="fonts/JosefinSans-regular.fntdata"/><Relationship Id="rId13" Type="http://schemas.openxmlformats.org/officeDocument/2006/relationships/slide" Target="slides/slide8.xml"/><Relationship Id="rId35" Type="http://schemas.openxmlformats.org/officeDocument/2006/relationships/font" Target="fonts/Josefi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JosefinSans-italic.fntdata"/><Relationship Id="rId15" Type="http://schemas.openxmlformats.org/officeDocument/2006/relationships/slide" Target="slides/slide10.xml"/><Relationship Id="rId37" Type="http://schemas.openxmlformats.org/officeDocument/2006/relationships/font" Target="fonts/JosefinSansSemiBold-bold.fntdata"/><Relationship Id="rId14" Type="http://schemas.openxmlformats.org/officeDocument/2006/relationships/slide" Target="slides/slide9.xml"/><Relationship Id="rId36" Type="http://schemas.openxmlformats.org/officeDocument/2006/relationships/font" Target="fonts/JosefinSa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JosefinSa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JosefinSa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1992c1a4b1_2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1992c1a4b1_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992c1a4b1_2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992c1a4b1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1992c1a4b1_2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1992c1a4b1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1a22c65d1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1a22c65d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121d4179ab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121d4179ab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99b70bc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99b70bc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a275fbaf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a275fbaf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95f375b3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95f375b3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a275fbaf4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a275fbaf4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992c1a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992c1a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992c1a4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992c1a4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99b70bc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99b70bc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992c1a4b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992c1a4b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b="1"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1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77" name="Google Shape;77;p11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835950" y="2628600"/>
            <a:ext cx="4772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hasCustomPrompt="1" idx="3" type="title"/>
          </p:nvPr>
        </p:nvSpPr>
        <p:spPr>
          <a:xfrm>
            <a:off x="1835725" y="1786800"/>
            <a:ext cx="5837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7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80" name="Google Shape;80;p1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82" name="Google Shape;82;p11"/>
          <p:cNvCxnSpPr/>
          <p:nvPr/>
        </p:nvCxnSpPr>
        <p:spPr>
          <a:xfrm>
            <a:off x="1835950" y="1276675"/>
            <a:ext cx="2710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 txBox="1"/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7" name="Google Shape;87;p13">
            <a:hlinkClick/>
          </p:cNvPr>
          <p:cNvSpPr txBox="1"/>
          <p:nvPr>
            <p:ph hasCustomPrompt="1" idx="2" type="title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3" type="title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4" type="title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6" type="title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7" type="title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9" type="title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13" type="title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14" type="subTitle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5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99" name="Google Shape;99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2111850" y="1210325"/>
            <a:ext cx="525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 rot="5400000">
            <a:off x="503550" y="2653667"/>
            <a:ext cx="25440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 txBox="1"/>
          <p:nvPr>
            <p:ph idx="3" type="title"/>
          </p:nvPr>
        </p:nvSpPr>
        <p:spPr>
          <a:xfrm>
            <a:off x="2111850" y="3033325"/>
            <a:ext cx="5256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 SemiBold"/>
              <a:buNone/>
              <a:defRPr b="0"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8" name="Google Shape;108;p1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15"/>
          <p:cNvSpPr txBox="1"/>
          <p:nvPr>
            <p:ph hasCustomPrompt="1" idx="2" type="title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9" name="Google Shape;119;p16"/>
          <p:cNvCxnSpPr/>
          <p:nvPr/>
        </p:nvCxnSpPr>
        <p:spPr>
          <a:xfrm>
            <a:off x="542275" y="1625200"/>
            <a:ext cx="0" cy="27105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5458825" y="1457300"/>
            <a:ext cx="29271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2" type="subTitle"/>
          </p:nvPr>
        </p:nvSpPr>
        <p:spPr>
          <a:xfrm>
            <a:off x="1018525" y="1457300"/>
            <a:ext cx="42213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6" name="Google Shape;126;p1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hasCustomPrompt="1" type="title"/>
          </p:nvPr>
        </p:nvSpPr>
        <p:spPr>
          <a:xfrm>
            <a:off x="1944275" y="1378950"/>
            <a:ext cx="22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1944275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hasCustomPrompt="1" idx="2" type="title"/>
          </p:nvPr>
        </p:nvSpPr>
        <p:spPr>
          <a:xfrm>
            <a:off x="4913750" y="1378950"/>
            <a:ext cx="22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4913731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hasCustomPrompt="1" idx="4" type="title"/>
          </p:nvPr>
        </p:nvSpPr>
        <p:spPr>
          <a:xfrm>
            <a:off x="1944277" y="3017250"/>
            <a:ext cx="2283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1944263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hasCustomPrompt="1" idx="6" type="title"/>
          </p:nvPr>
        </p:nvSpPr>
        <p:spPr>
          <a:xfrm>
            <a:off x="4913752" y="3017250"/>
            <a:ext cx="2283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b="1" sz="36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b="1"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8"/>
          <p:cNvSpPr txBox="1"/>
          <p:nvPr>
            <p:ph idx="7" type="subTitle"/>
          </p:nvPr>
        </p:nvSpPr>
        <p:spPr>
          <a:xfrm>
            <a:off x="4913727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8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8"/>
          <p:cNvSpPr txBox="1"/>
          <p:nvPr>
            <p:ph hasCustomPrompt="1" idx="9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39" name="Google Shape;139;p1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97357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2" type="subTitle"/>
          </p:nvPr>
        </p:nvSpPr>
        <p:spPr>
          <a:xfrm>
            <a:off x="3440245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3" type="subTitle"/>
          </p:nvPr>
        </p:nvSpPr>
        <p:spPr>
          <a:xfrm>
            <a:off x="5906920" y="3307149"/>
            <a:ext cx="2263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4" type="subTitle"/>
          </p:nvPr>
        </p:nvSpPr>
        <p:spPr>
          <a:xfrm>
            <a:off x="97357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5" type="subTitle"/>
          </p:nvPr>
        </p:nvSpPr>
        <p:spPr>
          <a:xfrm>
            <a:off x="3440245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6" type="subTitle"/>
          </p:nvPr>
        </p:nvSpPr>
        <p:spPr>
          <a:xfrm>
            <a:off x="5906920" y="15431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19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9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3" name="Google Shape;153;p1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2" type="subTitle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3" type="subTitle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4" type="subTitle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5" type="subTitle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6" type="subTitle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20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4" name="Google Shape;164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6" name="Google Shape;166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b="1" sz="60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b="1" sz="6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1226025" y="1406275"/>
            <a:ext cx="1758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2" type="subTitle"/>
          </p:nvPr>
        </p:nvSpPr>
        <p:spPr>
          <a:xfrm>
            <a:off x="3694200" y="1406275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6160875" y="1406281"/>
            <a:ext cx="17556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122752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3694200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6" type="subTitle"/>
          </p:nvPr>
        </p:nvSpPr>
        <p:spPr>
          <a:xfrm>
            <a:off x="6160875" y="3316575"/>
            <a:ext cx="17556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21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77" name="Google Shape;177;p21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9" name="Google Shape;179;p2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_2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164967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2" type="subTitle"/>
          </p:nvPr>
        </p:nvSpPr>
        <p:spPr>
          <a:xfrm>
            <a:off x="4116050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3" type="subTitle"/>
          </p:nvPr>
        </p:nvSpPr>
        <p:spPr>
          <a:xfrm>
            <a:off x="6583025" y="2439450"/>
            <a:ext cx="1600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4" type="subTitle"/>
          </p:nvPr>
        </p:nvSpPr>
        <p:spPr>
          <a:xfrm>
            <a:off x="1649675" y="1903566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5" type="subTitle"/>
          </p:nvPr>
        </p:nvSpPr>
        <p:spPr>
          <a:xfrm>
            <a:off x="4116350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6" type="subTitle"/>
          </p:nvPr>
        </p:nvSpPr>
        <p:spPr>
          <a:xfrm>
            <a:off x="6583025" y="1903566"/>
            <a:ext cx="160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22"/>
          <p:cNvSpPr txBox="1"/>
          <p:nvPr>
            <p:ph hasCustomPrompt="1" idx="7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90" name="Google Shape;190;p22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2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2" name="Google Shape;192;p2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6" name="Google Shape;196;p23"/>
          <p:cNvSpPr txBox="1"/>
          <p:nvPr>
            <p:ph idx="2" type="subTitle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7" name="Google Shape;197;p23"/>
          <p:cNvSpPr txBox="1"/>
          <p:nvPr>
            <p:ph idx="3" type="subTitle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98" name="Google Shape;198;p23"/>
          <p:cNvSpPr txBox="1"/>
          <p:nvPr>
            <p:ph idx="4" type="subTitle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23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01" name="Google Shape;201;p2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3"/>
          <p:cNvSpPr txBox="1"/>
          <p:nvPr>
            <p:ph idx="6" type="subTitle"/>
          </p:nvPr>
        </p:nvSpPr>
        <p:spPr>
          <a:xfrm>
            <a:off x="189837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7" type="subTitle"/>
          </p:nvPr>
        </p:nvSpPr>
        <p:spPr>
          <a:xfrm>
            <a:off x="498212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04" name="Google Shape;204;p23"/>
          <p:cNvSpPr txBox="1"/>
          <p:nvPr>
            <p:ph idx="8" type="subTitle"/>
          </p:nvPr>
        </p:nvSpPr>
        <p:spPr>
          <a:xfrm>
            <a:off x="189837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9" type="subTitle"/>
          </p:nvPr>
        </p:nvSpPr>
        <p:spPr>
          <a:xfrm>
            <a:off x="498212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3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07" name="Google Shape;207;p2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9327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2" type="subTitle"/>
          </p:nvPr>
        </p:nvSpPr>
        <p:spPr>
          <a:xfrm>
            <a:off x="344025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3" type="subTitle"/>
          </p:nvPr>
        </p:nvSpPr>
        <p:spPr>
          <a:xfrm>
            <a:off x="9327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4" type="subTitle"/>
          </p:nvPr>
        </p:nvSpPr>
        <p:spPr>
          <a:xfrm>
            <a:off x="344025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24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16" name="Google Shape;216;p2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4"/>
          <p:cNvSpPr txBox="1"/>
          <p:nvPr>
            <p:ph idx="6" type="subTitle"/>
          </p:nvPr>
        </p:nvSpPr>
        <p:spPr>
          <a:xfrm>
            <a:off x="932700" y="3641560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8" name="Google Shape;218;p24"/>
          <p:cNvSpPr txBox="1"/>
          <p:nvPr>
            <p:ph idx="7" type="subTitle"/>
          </p:nvPr>
        </p:nvSpPr>
        <p:spPr>
          <a:xfrm>
            <a:off x="344025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8" type="subTitle"/>
          </p:nvPr>
        </p:nvSpPr>
        <p:spPr>
          <a:xfrm>
            <a:off x="932700" y="3250183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9" type="subTitle"/>
          </p:nvPr>
        </p:nvSpPr>
        <p:spPr>
          <a:xfrm>
            <a:off x="344025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13" type="subTitle"/>
          </p:nvPr>
        </p:nvSpPr>
        <p:spPr>
          <a:xfrm>
            <a:off x="5947800" y="2059113"/>
            <a:ext cx="2263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14" type="subTitle"/>
          </p:nvPr>
        </p:nvSpPr>
        <p:spPr>
          <a:xfrm>
            <a:off x="5947800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15" type="subTitle"/>
          </p:nvPr>
        </p:nvSpPr>
        <p:spPr>
          <a:xfrm>
            <a:off x="5947800" y="3639312"/>
            <a:ext cx="2263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idx="16" type="subTitle"/>
          </p:nvPr>
        </p:nvSpPr>
        <p:spPr>
          <a:xfrm>
            <a:off x="5947800" y="3246120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17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6" name="Google Shape;226;p2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0" name="Google Shape;230;p2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2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6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7" name="Google Shape;237;p2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27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42" name="Google Shape;242;p2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3174025" y="140907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4" name="Google Shape;244;p27"/>
          <p:cNvSpPr txBox="1"/>
          <p:nvPr>
            <p:ph hasCustomPrompt="1" idx="3" type="title"/>
          </p:nvPr>
        </p:nvSpPr>
        <p:spPr>
          <a:xfrm>
            <a:off x="3174025" y="8078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7"/>
          <p:cNvSpPr txBox="1"/>
          <p:nvPr>
            <p:ph idx="4" type="subTitle"/>
          </p:nvPr>
        </p:nvSpPr>
        <p:spPr>
          <a:xfrm>
            <a:off x="3174025" y="2757025"/>
            <a:ext cx="514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6" name="Google Shape;246;p27"/>
          <p:cNvSpPr txBox="1"/>
          <p:nvPr>
            <p:ph hasCustomPrompt="1" idx="5" type="title"/>
          </p:nvPr>
        </p:nvSpPr>
        <p:spPr>
          <a:xfrm>
            <a:off x="3174025" y="215577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7"/>
          <p:cNvSpPr txBox="1"/>
          <p:nvPr>
            <p:ph idx="6" type="subTitle"/>
          </p:nvPr>
        </p:nvSpPr>
        <p:spPr>
          <a:xfrm>
            <a:off x="3174025" y="4104975"/>
            <a:ext cx="5140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8" name="Google Shape;248;p27"/>
          <p:cNvSpPr txBox="1"/>
          <p:nvPr>
            <p:ph hasCustomPrompt="1" idx="7" type="title"/>
          </p:nvPr>
        </p:nvSpPr>
        <p:spPr>
          <a:xfrm>
            <a:off x="3174025" y="35037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49" name="Google Shape;249;p2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951625" y="1633875"/>
            <a:ext cx="3027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2" type="subTitle"/>
          </p:nvPr>
        </p:nvSpPr>
        <p:spPr>
          <a:xfrm>
            <a:off x="951632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b="1" sz="2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5" name="Google Shape;255;p28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56" name="Google Shape;256;p2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8"/>
          <p:cNvSpPr txBox="1"/>
          <p:nvPr>
            <p:ph idx="4" type="subTitle"/>
          </p:nvPr>
        </p:nvSpPr>
        <p:spPr>
          <a:xfrm>
            <a:off x="951632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258" name="Google Shape;258;p2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5169475" y="1633875"/>
            <a:ext cx="3027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idx="2" type="subTitle"/>
          </p:nvPr>
        </p:nvSpPr>
        <p:spPr>
          <a:xfrm>
            <a:off x="5169475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b="1" sz="28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29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65" name="Google Shape;265;p2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9"/>
          <p:cNvSpPr txBox="1"/>
          <p:nvPr>
            <p:ph idx="4" type="subTitle"/>
          </p:nvPr>
        </p:nvSpPr>
        <p:spPr>
          <a:xfrm>
            <a:off x="5169475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267" name="Google Shape;267;p2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idx="1" type="subTitle"/>
          </p:nvPr>
        </p:nvSpPr>
        <p:spPr>
          <a:xfrm>
            <a:off x="6017775" y="2566200"/>
            <a:ext cx="2422200" cy="10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915200" y="752095"/>
            <a:ext cx="28101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2" name="Google Shape;272;p3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811600" y="1312075"/>
            <a:ext cx="76281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Josefin Sans"/>
              <a:buAutoNum type="arabicPeriod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ONLY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915200" y="752095"/>
            <a:ext cx="28101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3129400" y="2566200"/>
            <a:ext cx="2422200" cy="10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7" name="Google Shape;277;p31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1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5781275" y="2763700"/>
            <a:ext cx="2318700" cy="10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2" name="Google Shape;282;p32"/>
          <p:cNvCxnSpPr/>
          <p:nvPr/>
        </p:nvCxnSpPr>
        <p:spPr>
          <a:xfrm>
            <a:off x="8288525" y="915600"/>
            <a:ext cx="1800" cy="1581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ONLY_1_2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33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88" name="Google Shape;288;p3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3241650" y="2094288"/>
            <a:ext cx="4125600" cy="15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1" name="Google Shape;291;p3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7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idx="1" type="subTitle"/>
          </p:nvPr>
        </p:nvSpPr>
        <p:spPr>
          <a:xfrm>
            <a:off x="1018525" y="1457300"/>
            <a:ext cx="68346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6" name="Google Shape;296;p3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anchorCtr="0" anchor="b" bIns="91425" lIns="91425" spcFirstLastPara="1" rIns="91425" wrap="square" tIns="79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0" name="Google Shape;300;p35"/>
          <p:cNvSpPr txBox="1"/>
          <p:nvPr>
            <p:ph idx="1" type="subTitle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1" name="Google Shape;301;p35"/>
          <p:cNvSpPr txBox="1"/>
          <p:nvPr/>
        </p:nvSpPr>
        <p:spPr>
          <a:xfrm>
            <a:off x="720025" y="3799875"/>
            <a:ext cx="2473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. </a:t>
            </a:r>
            <a:endParaRPr sz="1000">
              <a:solidFill>
                <a:schemeClr val="dk2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302" name="Google Shape;302;p35"/>
          <p:cNvCxnSpPr/>
          <p:nvPr/>
        </p:nvCxnSpPr>
        <p:spPr>
          <a:xfrm>
            <a:off x="542275" y="758250"/>
            <a:ext cx="0" cy="29709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cxnSp>
        <p:nvCxnSpPr>
          <p:cNvPr id="305" name="Google Shape;305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cxnSp>
        <p:nvCxnSpPr>
          <p:cNvPr id="309" name="Google Shape;309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5"/>
          <p:cNvSpPr txBox="1"/>
          <p:nvPr>
            <p:ph hasCustomPrompt="1" idx="5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3" name="Google Shape;33;p5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 txBox="1"/>
          <p:nvPr>
            <p:ph idx="6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6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0" name="Google Shape;40;p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hasCustomPrompt="1" idx="2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1155750" y="1242000"/>
            <a:ext cx="6832500" cy="2240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2062125" y="1914000"/>
            <a:ext cx="56094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201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8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57" name="Google Shape;57;p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rot="10800000">
            <a:off x="2184088" y="186780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 sz="36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b="1" sz="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9"/>
          <p:cNvSpPr txBox="1"/>
          <p:nvPr>
            <p:ph hasCustomPrompt="1" idx="3" type="title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b="1" sz="19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b="1" sz="4000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66" name="Google Shape;66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915200" y="752100"/>
            <a:ext cx="20757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b="1" sz="110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79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91425" spcFirstLastPara="1" rIns="91425" wrap="square" tIns="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indent="-3111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4225" y="201951"/>
            <a:ext cx="442600" cy="442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mankings.github.io/vVCU-as-CNF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894500" y="588600"/>
            <a:ext cx="7321800" cy="198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201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 Virtual Vehicular Communications Unit as a Cloud-Native Network Function</a:t>
            </a:r>
            <a:endParaRPr sz="2400"/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2022/2023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650" y="3396600"/>
            <a:ext cx="1272550" cy="12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/>
          <p:nvPr/>
        </p:nvSpPr>
        <p:spPr>
          <a:xfrm>
            <a:off x="0" y="35025"/>
            <a:ext cx="791400" cy="6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25" y="4212998"/>
            <a:ext cx="1585198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 rotWithShape="1">
          <a:blip r:embed="rId5">
            <a:alphaModFix/>
          </a:blip>
          <a:srcRect b="21518" l="0" r="0" t="21099"/>
          <a:stretch/>
        </p:blipFill>
        <p:spPr>
          <a:xfrm>
            <a:off x="1835038" y="4191938"/>
            <a:ext cx="1454626" cy="83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 txBox="1"/>
          <p:nvPr/>
        </p:nvSpPr>
        <p:spPr>
          <a:xfrm>
            <a:off x="5577950" y="3478775"/>
            <a:ext cx="282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Ana Paradinha 	102491</a:t>
            </a:r>
            <a:endParaRPr sz="12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João Matos</a:t>
            </a: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 		103341</a:t>
            </a:r>
            <a:endParaRPr sz="12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Filipe Antão</a:t>
            </a: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 		103470</a:t>
            </a:r>
            <a:endParaRPr sz="12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Paulo Pinto</a:t>
            </a: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 		103234</a:t>
            </a:r>
            <a:endParaRPr sz="12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Tiago Carvalho</a:t>
            </a:r>
            <a:r>
              <a:rPr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 	104142</a:t>
            </a:r>
            <a:endParaRPr sz="100">
              <a:solidFill>
                <a:schemeClr val="dk2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773250" y="1658125"/>
            <a:ext cx="7597500" cy="2878200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Papers related with 5G,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Cloud Native Functions and Virtual Network Functions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Kube5G: A Cloud-Native 5G Service Platform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”,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Osama Arouk, Navid Nikaein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Cloud Native 5G Virtual Network Functions: Design Principles and Use Cases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”,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Sofiane Imadali, Ayoub Bousselmi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773250" y="1658125"/>
            <a:ext cx="7597500" cy="2878200"/>
          </a:xfrm>
          <a:prstGeom prst="rect">
            <a:avLst/>
          </a:prstGeom>
          <a:solidFill>
            <a:srgbClr val="9E9E9E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Papers related with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5G, Cloud Native Functions and Virtual Network Functions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“Cloud Native 5G: an Efficient Orchestration of Cloud Native 5G System”, Abderaouf Khichane, Ilhem Fajjari , Nadjib Aitsaadi, Mourad Gueroui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“A Design of MANO System for Cloud Native Infrastructure”, Jangwon Lee; Younghan Kim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4" name="Google Shape;434;p49"/>
          <p:cNvSpPr txBox="1"/>
          <p:nvPr/>
        </p:nvSpPr>
        <p:spPr>
          <a:xfrm>
            <a:off x="773250" y="1658125"/>
            <a:ext cx="7597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Papers related with the use of Digital twins and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Autonomous driving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">
                <a:solidFill>
                  <a:srgbClr val="333333"/>
                </a:solidFill>
                <a:latin typeface="Josefin Sans"/>
                <a:ea typeface="Josefin Sans"/>
                <a:cs typeface="Josefin Sans"/>
                <a:sym typeface="Josefin Sans"/>
              </a:rPr>
              <a:t>Collaboration as a Service: Digital-Twin-Enabled Collaborative and Distributed Autonomous Driving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”, 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Yilong Hui</a:t>
            </a:r>
            <a:r>
              <a:rPr lang="en">
                <a:solidFill>
                  <a:srgbClr val="333333"/>
                </a:solidFill>
                <a:latin typeface="Josefin Sans"/>
                <a:ea typeface="Josefin Sans"/>
                <a:cs typeface="Josefin Sans"/>
                <a:sym typeface="Josefin Sans"/>
              </a:rPr>
              <a:t>, Xiaoqing Ma, Zhou Su, Nan Cheng, Zhisheng Yin, Tom H. Luan, Ye Chen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Real-Time Digital Twins:Vision and Research Directions for 6G and Beyond</a:t>
            </a: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”,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Ahmed Alkhateeb, Shuaifeng Jiang, and Gouranga Charan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/>
          <p:nvPr>
            <p:ph type="title"/>
          </p:nvPr>
        </p:nvSpPr>
        <p:spPr>
          <a:xfrm>
            <a:off x="5876800" y="752100"/>
            <a:ext cx="22992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pic>
        <p:nvPicPr>
          <p:cNvPr id="440" name="Google Shape;4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" y="844400"/>
            <a:ext cx="5572000" cy="336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13" y="504449"/>
            <a:ext cx="4134625" cy="41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1"/>
          <p:cNvSpPr txBox="1"/>
          <p:nvPr>
            <p:ph idx="6" type="title"/>
          </p:nvPr>
        </p:nvSpPr>
        <p:spPr>
          <a:xfrm>
            <a:off x="394575" y="1720088"/>
            <a:ext cx="42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r>
              <a:rPr lang="en"/>
              <a:t>!</a:t>
            </a:r>
            <a:endParaRPr/>
          </a:p>
        </p:txBody>
      </p:sp>
      <p:sp>
        <p:nvSpPr>
          <p:cNvPr id="447" name="Google Shape;447;p51"/>
          <p:cNvSpPr txBox="1"/>
          <p:nvPr>
            <p:ph idx="1" type="subTitle"/>
          </p:nvPr>
        </p:nvSpPr>
        <p:spPr>
          <a:xfrm>
            <a:off x="752225" y="2581614"/>
            <a:ext cx="3490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For more info about our project, check out our website</a:t>
            </a:r>
            <a:endParaRPr sz="1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https://mankings.github.io/vVCU-as-CNF/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1200"/>
          </a:p>
        </p:txBody>
      </p:sp>
      <p:sp>
        <p:nvSpPr>
          <p:cNvPr id="448" name="Google Shape;448;p51"/>
          <p:cNvSpPr/>
          <p:nvPr/>
        </p:nvSpPr>
        <p:spPr>
          <a:xfrm>
            <a:off x="0" y="44550"/>
            <a:ext cx="791400" cy="6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idx="1" type="subTitle"/>
          </p:nvPr>
        </p:nvSpPr>
        <p:spPr>
          <a:xfrm>
            <a:off x="791400" y="2582275"/>
            <a:ext cx="210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of 5G-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enabled VCUs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7" name="Google Shape;327;p39"/>
          <p:cNvSpPr txBox="1"/>
          <p:nvPr>
            <p:ph idx="2" type="subTitle"/>
          </p:nvPr>
        </p:nvSpPr>
        <p:spPr>
          <a:xfrm>
            <a:off x="791400" y="3666275"/>
            <a:ext cx="24654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to make available a virtual VCU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8" name="Google Shape;328;p39"/>
          <p:cNvSpPr txBox="1"/>
          <p:nvPr>
            <p:ph idx="3"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 b="-6260" l="0" r="0" t="6260"/>
          <a:stretch/>
        </p:blipFill>
        <p:spPr>
          <a:xfrm>
            <a:off x="4417105" y="489548"/>
            <a:ext cx="4164424" cy="41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39"/>
          <p:cNvCxnSpPr/>
          <p:nvPr/>
        </p:nvCxnSpPr>
        <p:spPr>
          <a:xfrm rot="10800000">
            <a:off x="867733" y="1139335"/>
            <a:ext cx="312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9"/>
          <p:cNvCxnSpPr/>
          <p:nvPr/>
        </p:nvCxnSpPr>
        <p:spPr>
          <a:xfrm rot="10800000">
            <a:off x="867733" y="2219610"/>
            <a:ext cx="312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9"/>
          <p:cNvCxnSpPr/>
          <p:nvPr/>
        </p:nvCxnSpPr>
        <p:spPr>
          <a:xfrm rot="10800000">
            <a:off x="867733" y="3321510"/>
            <a:ext cx="312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9"/>
          <p:cNvSpPr txBox="1"/>
          <p:nvPr>
            <p:ph idx="4294967295" type="title"/>
          </p:nvPr>
        </p:nvSpPr>
        <p:spPr>
          <a:xfrm>
            <a:off x="791425" y="3356075"/>
            <a:ext cx="37710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Cloud-Native Network Function</a:t>
            </a:r>
            <a:endParaRPr sz="1700">
              <a:solidFill>
                <a:schemeClr val="accent1"/>
              </a:solidFill>
            </a:endParaRPr>
          </a:p>
        </p:txBody>
      </p:sp>
      <p:sp>
        <p:nvSpPr>
          <p:cNvPr id="334" name="Google Shape;334;p39"/>
          <p:cNvSpPr txBox="1"/>
          <p:nvPr>
            <p:ph idx="4294967295" type="title"/>
          </p:nvPr>
        </p:nvSpPr>
        <p:spPr>
          <a:xfrm>
            <a:off x="791400" y="2254175"/>
            <a:ext cx="2100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Digital Twins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5" name="Google Shape;335;p39"/>
          <p:cNvSpPr txBox="1"/>
          <p:nvPr>
            <p:ph idx="4294967295" type="title"/>
          </p:nvPr>
        </p:nvSpPr>
        <p:spPr>
          <a:xfrm>
            <a:off x="791425" y="1188050"/>
            <a:ext cx="24654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Virtual Environment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36" name="Google Shape;336;p39"/>
          <p:cNvSpPr txBox="1"/>
          <p:nvPr>
            <p:ph idx="3" type="subTitle"/>
          </p:nvPr>
        </p:nvSpPr>
        <p:spPr>
          <a:xfrm>
            <a:off x="791400" y="1492550"/>
            <a:ext cx="216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for CCAM applications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0" y="44550"/>
            <a:ext cx="791400" cy="6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343" name="Google Shape;343;p40"/>
          <p:cNvSpPr txBox="1"/>
          <p:nvPr>
            <p:ph idx="4" type="subTitle"/>
          </p:nvPr>
        </p:nvSpPr>
        <p:spPr>
          <a:xfrm>
            <a:off x="1644538" y="1903575"/>
            <a:ext cx="168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Cloud-Native Network Function</a:t>
            </a:r>
            <a:endParaRPr/>
          </a:p>
        </p:txBody>
      </p:sp>
      <p:sp>
        <p:nvSpPr>
          <p:cNvPr id="344" name="Google Shape;344;p40"/>
          <p:cNvSpPr txBox="1"/>
          <p:nvPr>
            <p:ph idx="5" type="subTitle"/>
          </p:nvPr>
        </p:nvSpPr>
        <p:spPr>
          <a:xfrm>
            <a:off x="4186825" y="1903566"/>
            <a:ext cx="1600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Heuristic</a:t>
            </a:r>
            <a:endParaRPr/>
          </a:p>
        </p:txBody>
      </p:sp>
      <p:sp>
        <p:nvSpPr>
          <p:cNvPr id="345" name="Google Shape;345;p40"/>
          <p:cNvSpPr txBox="1"/>
          <p:nvPr>
            <p:ph idx="6" type="subTitle"/>
          </p:nvPr>
        </p:nvSpPr>
        <p:spPr>
          <a:xfrm>
            <a:off x="6746025" y="1903575"/>
            <a:ext cx="1387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 Interface</a:t>
            </a:r>
            <a:endParaRPr/>
          </a:p>
        </p:txBody>
      </p:sp>
      <p:grpSp>
        <p:nvGrpSpPr>
          <p:cNvPr id="346" name="Google Shape;346;p40"/>
          <p:cNvGrpSpPr/>
          <p:nvPr/>
        </p:nvGrpSpPr>
        <p:grpSpPr>
          <a:xfrm>
            <a:off x="5848428" y="1951499"/>
            <a:ext cx="382758" cy="356595"/>
            <a:chOff x="2185128" y="2427549"/>
            <a:chExt cx="382758" cy="356595"/>
          </a:xfrm>
        </p:grpSpPr>
        <p:sp>
          <p:nvSpPr>
            <p:cNvPr id="347" name="Google Shape;347;p40"/>
            <p:cNvSpPr/>
            <p:nvPr/>
          </p:nvSpPr>
          <p:spPr>
            <a:xfrm>
              <a:off x="2313584" y="2612467"/>
              <a:ext cx="119417" cy="103853"/>
            </a:xfrm>
            <a:custGeom>
              <a:rect b="b" l="l" r="r" t="t"/>
              <a:pathLst>
                <a:path extrusionOk="0" h="3263" w="3752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2311706" y="2427549"/>
              <a:ext cx="129633" cy="171327"/>
            </a:xfrm>
            <a:custGeom>
              <a:rect b="b" l="l" r="r" t="t"/>
              <a:pathLst>
                <a:path extrusionOk="0" h="5383" w="4073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2438252" y="2611703"/>
              <a:ext cx="129633" cy="172441"/>
            </a:xfrm>
            <a:custGeom>
              <a:rect b="b" l="l" r="r" t="t"/>
              <a:pathLst>
                <a:path extrusionOk="0" h="5418" w="4073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2185128" y="2611703"/>
              <a:ext cx="130015" cy="172441"/>
            </a:xfrm>
            <a:custGeom>
              <a:rect b="b" l="l" r="r" t="t"/>
              <a:pathLst>
                <a:path extrusionOk="0" h="5418" w="4085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40"/>
          <p:cNvGrpSpPr/>
          <p:nvPr/>
        </p:nvGrpSpPr>
        <p:grpSpPr>
          <a:xfrm>
            <a:off x="3499626" y="1956246"/>
            <a:ext cx="267574" cy="329415"/>
            <a:chOff x="3584201" y="4294996"/>
            <a:chExt cx="267574" cy="329415"/>
          </a:xfrm>
        </p:grpSpPr>
        <p:sp>
          <p:nvSpPr>
            <p:cNvPr id="352" name="Google Shape;352;p40"/>
            <p:cNvSpPr/>
            <p:nvPr/>
          </p:nvSpPr>
          <p:spPr>
            <a:xfrm>
              <a:off x="3584201" y="4294996"/>
              <a:ext cx="267574" cy="329415"/>
            </a:xfrm>
            <a:custGeom>
              <a:rect b="b" l="l" r="r" t="t"/>
              <a:pathLst>
                <a:path extrusionOk="0" h="10350" w="8407">
                  <a:moveTo>
                    <a:pt x="4191" y="321"/>
                  </a:moveTo>
                  <a:lnTo>
                    <a:pt x="8097" y="1095"/>
                  </a:lnTo>
                  <a:lnTo>
                    <a:pt x="8097" y="6727"/>
                  </a:lnTo>
                  <a:lnTo>
                    <a:pt x="4191" y="10001"/>
                  </a:lnTo>
                  <a:lnTo>
                    <a:pt x="298" y="6727"/>
                  </a:lnTo>
                  <a:lnTo>
                    <a:pt x="298" y="1095"/>
                  </a:lnTo>
                  <a:lnTo>
                    <a:pt x="4191" y="321"/>
                  </a:lnTo>
                  <a:close/>
                  <a:moveTo>
                    <a:pt x="4168" y="0"/>
                  </a:moveTo>
                  <a:lnTo>
                    <a:pt x="120" y="810"/>
                  </a:lnTo>
                  <a:cubicBezTo>
                    <a:pt x="48" y="822"/>
                    <a:pt x="0" y="881"/>
                    <a:pt x="0" y="953"/>
                  </a:cubicBezTo>
                  <a:lnTo>
                    <a:pt x="0" y="6787"/>
                  </a:lnTo>
                  <a:cubicBezTo>
                    <a:pt x="0" y="6834"/>
                    <a:pt x="12" y="6882"/>
                    <a:pt x="60" y="6906"/>
                  </a:cubicBezTo>
                  <a:lnTo>
                    <a:pt x="4108" y="10323"/>
                  </a:lnTo>
                  <a:cubicBezTo>
                    <a:pt x="4138" y="10341"/>
                    <a:pt x="4171" y="10350"/>
                    <a:pt x="4203" y="10350"/>
                  </a:cubicBezTo>
                  <a:cubicBezTo>
                    <a:pt x="4236" y="10350"/>
                    <a:pt x="4269" y="10341"/>
                    <a:pt x="4299" y="10323"/>
                  </a:cubicBezTo>
                  <a:lnTo>
                    <a:pt x="8347" y="6906"/>
                  </a:lnTo>
                  <a:cubicBezTo>
                    <a:pt x="8382" y="6882"/>
                    <a:pt x="8406" y="6834"/>
                    <a:pt x="8406" y="6787"/>
                  </a:cubicBezTo>
                  <a:lnTo>
                    <a:pt x="8406" y="953"/>
                  </a:lnTo>
                  <a:cubicBezTo>
                    <a:pt x="8406" y="881"/>
                    <a:pt x="8347" y="822"/>
                    <a:pt x="8275" y="810"/>
                  </a:cubicBezTo>
                  <a:lnTo>
                    <a:pt x="4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3604666" y="4315811"/>
              <a:ext cx="226644" cy="281610"/>
            </a:xfrm>
            <a:custGeom>
              <a:rect b="b" l="l" r="r" t="t"/>
              <a:pathLst>
                <a:path extrusionOk="0" h="8848" w="7121">
                  <a:moveTo>
                    <a:pt x="3525" y="1"/>
                  </a:moveTo>
                  <a:lnTo>
                    <a:pt x="119" y="691"/>
                  </a:lnTo>
                  <a:cubicBezTo>
                    <a:pt x="36" y="703"/>
                    <a:pt x="0" y="763"/>
                    <a:pt x="0" y="834"/>
                  </a:cubicBezTo>
                  <a:lnTo>
                    <a:pt x="0" y="5835"/>
                  </a:lnTo>
                  <a:cubicBezTo>
                    <a:pt x="0" y="5883"/>
                    <a:pt x="12" y="5930"/>
                    <a:pt x="60" y="5954"/>
                  </a:cubicBezTo>
                  <a:lnTo>
                    <a:pt x="3465" y="8811"/>
                  </a:lnTo>
                  <a:cubicBezTo>
                    <a:pt x="3495" y="8835"/>
                    <a:pt x="3528" y="8847"/>
                    <a:pt x="3560" y="8847"/>
                  </a:cubicBezTo>
                  <a:cubicBezTo>
                    <a:pt x="3593" y="8847"/>
                    <a:pt x="3626" y="8835"/>
                    <a:pt x="3656" y="8811"/>
                  </a:cubicBezTo>
                  <a:lnTo>
                    <a:pt x="7061" y="5954"/>
                  </a:lnTo>
                  <a:cubicBezTo>
                    <a:pt x="7097" y="5930"/>
                    <a:pt x="7120" y="5883"/>
                    <a:pt x="7120" y="5835"/>
                  </a:cubicBezTo>
                  <a:lnTo>
                    <a:pt x="7120" y="4609"/>
                  </a:lnTo>
                  <a:cubicBezTo>
                    <a:pt x="7120" y="4513"/>
                    <a:pt x="7049" y="4454"/>
                    <a:pt x="6977" y="4454"/>
                  </a:cubicBezTo>
                  <a:cubicBezTo>
                    <a:pt x="6882" y="4454"/>
                    <a:pt x="6823" y="4525"/>
                    <a:pt x="6823" y="4609"/>
                  </a:cubicBezTo>
                  <a:lnTo>
                    <a:pt x="6823" y="5763"/>
                  </a:lnTo>
                  <a:lnTo>
                    <a:pt x="3572" y="8502"/>
                  </a:lnTo>
                  <a:lnTo>
                    <a:pt x="298" y="5763"/>
                  </a:lnTo>
                  <a:lnTo>
                    <a:pt x="298" y="953"/>
                  </a:lnTo>
                  <a:lnTo>
                    <a:pt x="3548" y="299"/>
                  </a:lnTo>
                  <a:lnTo>
                    <a:pt x="6811" y="953"/>
                  </a:lnTo>
                  <a:lnTo>
                    <a:pt x="6811" y="3847"/>
                  </a:lnTo>
                  <a:cubicBezTo>
                    <a:pt x="6799" y="3930"/>
                    <a:pt x="6870" y="4013"/>
                    <a:pt x="6966" y="4013"/>
                  </a:cubicBezTo>
                  <a:cubicBezTo>
                    <a:pt x="7049" y="4013"/>
                    <a:pt x="7108" y="3930"/>
                    <a:pt x="7108" y="3858"/>
                  </a:cubicBezTo>
                  <a:lnTo>
                    <a:pt x="7108" y="834"/>
                  </a:lnTo>
                  <a:cubicBezTo>
                    <a:pt x="7108" y="763"/>
                    <a:pt x="7061" y="703"/>
                    <a:pt x="6989" y="691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645597" y="4362056"/>
              <a:ext cx="144019" cy="144019"/>
            </a:xfrm>
            <a:custGeom>
              <a:rect b="b" l="l" r="r" t="t"/>
              <a:pathLst>
                <a:path extrusionOk="0" h="4525" w="4525">
                  <a:moveTo>
                    <a:pt x="2262" y="322"/>
                  </a:moveTo>
                  <a:cubicBezTo>
                    <a:pt x="3334" y="322"/>
                    <a:pt x="4215" y="1203"/>
                    <a:pt x="4215" y="2275"/>
                  </a:cubicBezTo>
                  <a:cubicBezTo>
                    <a:pt x="4215" y="3346"/>
                    <a:pt x="3334" y="4227"/>
                    <a:pt x="2262" y="4227"/>
                  </a:cubicBezTo>
                  <a:cubicBezTo>
                    <a:pt x="1191" y="4227"/>
                    <a:pt x="322" y="3346"/>
                    <a:pt x="322" y="2275"/>
                  </a:cubicBezTo>
                  <a:cubicBezTo>
                    <a:pt x="322" y="1203"/>
                    <a:pt x="1191" y="322"/>
                    <a:pt x="2262" y="322"/>
                  </a:cubicBezTo>
                  <a:close/>
                  <a:moveTo>
                    <a:pt x="2262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2" y="4525"/>
                  </a:cubicBezTo>
                  <a:cubicBezTo>
                    <a:pt x="3513" y="4525"/>
                    <a:pt x="4525" y="3513"/>
                    <a:pt x="4525" y="2263"/>
                  </a:cubicBezTo>
                  <a:cubicBezTo>
                    <a:pt x="4525" y="1012"/>
                    <a:pt x="3513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692574" y="4377970"/>
              <a:ext cx="51561" cy="112574"/>
            </a:xfrm>
            <a:custGeom>
              <a:rect b="b" l="l" r="r" t="t"/>
              <a:pathLst>
                <a:path extrusionOk="0" h="3537" w="1620">
                  <a:moveTo>
                    <a:pt x="810" y="0"/>
                  </a:moveTo>
                  <a:cubicBezTo>
                    <a:pt x="727" y="0"/>
                    <a:pt x="656" y="72"/>
                    <a:pt x="656" y="155"/>
                  </a:cubicBezTo>
                  <a:lnTo>
                    <a:pt x="656" y="489"/>
                  </a:lnTo>
                  <a:cubicBezTo>
                    <a:pt x="298" y="524"/>
                    <a:pt x="1" y="834"/>
                    <a:pt x="1" y="1203"/>
                  </a:cubicBezTo>
                  <a:cubicBezTo>
                    <a:pt x="1" y="1608"/>
                    <a:pt x="334" y="1917"/>
                    <a:pt x="715" y="1917"/>
                  </a:cubicBezTo>
                  <a:lnTo>
                    <a:pt x="882" y="1917"/>
                  </a:lnTo>
                  <a:cubicBezTo>
                    <a:pt x="1108" y="1917"/>
                    <a:pt x="1298" y="2108"/>
                    <a:pt x="1298" y="2334"/>
                  </a:cubicBezTo>
                  <a:cubicBezTo>
                    <a:pt x="1298" y="2560"/>
                    <a:pt x="1108" y="2751"/>
                    <a:pt x="882" y="2751"/>
                  </a:cubicBezTo>
                  <a:lnTo>
                    <a:pt x="644" y="2751"/>
                  </a:lnTo>
                  <a:cubicBezTo>
                    <a:pt x="465" y="2751"/>
                    <a:pt x="310" y="2608"/>
                    <a:pt x="310" y="2429"/>
                  </a:cubicBezTo>
                  <a:cubicBezTo>
                    <a:pt x="310" y="2334"/>
                    <a:pt x="239" y="2275"/>
                    <a:pt x="167" y="2275"/>
                  </a:cubicBezTo>
                  <a:cubicBezTo>
                    <a:pt x="84" y="2275"/>
                    <a:pt x="13" y="2346"/>
                    <a:pt x="13" y="2429"/>
                  </a:cubicBezTo>
                  <a:cubicBezTo>
                    <a:pt x="13" y="2787"/>
                    <a:pt x="298" y="3060"/>
                    <a:pt x="656" y="3060"/>
                  </a:cubicBezTo>
                  <a:lnTo>
                    <a:pt x="667" y="3060"/>
                  </a:lnTo>
                  <a:lnTo>
                    <a:pt x="667" y="3394"/>
                  </a:lnTo>
                  <a:cubicBezTo>
                    <a:pt x="667" y="3477"/>
                    <a:pt x="739" y="3537"/>
                    <a:pt x="822" y="3537"/>
                  </a:cubicBezTo>
                  <a:cubicBezTo>
                    <a:pt x="894" y="3537"/>
                    <a:pt x="965" y="3465"/>
                    <a:pt x="965" y="3394"/>
                  </a:cubicBezTo>
                  <a:lnTo>
                    <a:pt x="965" y="3048"/>
                  </a:lnTo>
                  <a:cubicBezTo>
                    <a:pt x="1322" y="3025"/>
                    <a:pt x="1620" y="2703"/>
                    <a:pt x="1620" y="2334"/>
                  </a:cubicBezTo>
                  <a:cubicBezTo>
                    <a:pt x="1620" y="1929"/>
                    <a:pt x="1298" y="1620"/>
                    <a:pt x="906" y="1620"/>
                  </a:cubicBezTo>
                  <a:lnTo>
                    <a:pt x="739" y="1620"/>
                  </a:lnTo>
                  <a:cubicBezTo>
                    <a:pt x="525" y="1620"/>
                    <a:pt x="334" y="1429"/>
                    <a:pt x="334" y="1203"/>
                  </a:cubicBezTo>
                  <a:cubicBezTo>
                    <a:pt x="334" y="977"/>
                    <a:pt x="525" y="786"/>
                    <a:pt x="739" y="786"/>
                  </a:cubicBezTo>
                  <a:lnTo>
                    <a:pt x="977" y="786"/>
                  </a:lnTo>
                  <a:cubicBezTo>
                    <a:pt x="1167" y="786"/>
                    <a:pt x="1310" y="941"/>
                    <a:pt x="1310" y="1120"/>
                  </a:cubicBezTo>
                  <a:lnTo>
                    <a:pt x="1310" y="1286"/>
                  </a:lnTo>
                  <a:cubicBezTo>
                    <a:pt x="1310" y="1358"/>
                    <a:pt x="1382" y="1429"/>
                    <a:pt x="1465" y="1429"/>
                  </a:cubicBezTo>
                  <a:cubicBezTo>
                    <a:pt x="1548" y="1429"/>
                    <a:pt x="1608" y="1358"/>
                    <a:pt x="1608" y="1286"/>
                  </a:cubicBezTo>
                  <a:lnTo>
                    <a:pt x="1608" y="1120"/>
                  </a:lnTo>
                  <a:cubicBezTo>
                    <a:pt x="1608" y="762"/>
                    <a:pt x="1322" y="477"/>
                    <a:pt x="965" y="477"/>
                  </a:cubicBezTo>
                  <a:lnTo>
                    <a:pt x="953" y="477"/>
                  </a:lnTo>
                  <a:lnTo>
                    <a:pt x="953" y="155"/>
                  </a:lnTo>
                  <a:cubicBezTo>
                    <a:pt x="953" y="60"/>
                    <a:pt x="882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40"/>
          <p:cNvCxnSpPr/>
          <p:nvPr/>
        </p:nvCxnSpPr>
        <p:spPr>
          <a:xfrm flipH="1">
            <a:off x="1464950" y="1900800"/>
            <a:ext cx="13500" cy="1917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0"/>
          <p:cNvCxnSpPr/>
          <p:nvPr/>
        </p:nvCxnSpPr>
        <p:spPr>
          <a:xfrm flipH="1">
            <a:off x="3935025" y="1900800"/>
            <a:ext cx="13500" cy="1917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0"/>
          <p:cNvCxnSpPr/>
          <p:nvPr/>
        </p:nvCxnSpPr>
        <p:spPr>
          <a:xfrm flipH="1">
            <a:off x="6494225" y="1900800"/>
            <a:ext cx="13500" cy="1917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0"/>
          <p:cNvSpPr txBox="1"/>
          <p:nvPr>
            <p:ph idx="1" type="subTitle"/>
          </p:nvPr>
        </p:nvSpPr>
        <p:spPr>
          <a:xfrm>
            <a:off x="1644562" y="2955250"/>
            <a:ext cx="2192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different vVCUs should be deployed in a CNF</a:t>
            </a:r>
            <a:endParaRPr/>
          </a:p>
        </p:txBody>
      </p:sp>
      <p:sp>
        <p:nvSpPr>
          <p:cNvPr id="360" name="Google Shape;360;p40"/>
          <p:cNvSpPr txBox="1"/>
          <p:nvPr>
            <p:ph idx="1" type="subTitle"/>
          </p:nvPr>
        </p:nvSpPr>
        <p:spPr>
          <a:xfrm>
            <a:off x="4186825" y="2955250"/>
            <a:ext cx="20691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prevent network congestion, a load balancer should be implemented</a:t>
            </a:r>
            <a:endParaRPr/>
          </a:p>
        </p:txBody>
      </p:sp>
      <p:sp>
        <p:nvSpPr>
          <p:cNvPr id="361" name="Google Shape;361;p40"/>
          <p:cNvSpPr txBox="1"/>
          <p:nvPr>
            <p:ph idx="2" type="subTitle"/>
          </p:nvPr>
        </p:nvSpPr>
        <p:spPr>
          <a:xfrm>
            <a:off x="6746025" y="2955250"/>
            <a:ext cx="20691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Allows us to visualize the information from the different vVCUs</a:t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928093" y="1954239"/>
            <a:ext cx="365627" cy="292273"/>
          </a:xfrm>
          <a:custGeom>
            <a:rect b="b" l="l" r="r" t="t"/>
            <a:pathLst>
              <a:path extrusionOk="0" h="9204" w="11514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Minimal dependency between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8" name="Google Shape;368;p41"/>
          <p:cNvSpPr txBox="1"/>
          <p:nvPr>
            <p:ph idx="2" type="subTitle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Separated components that can be broken into smaller ones</a:t>
            </a:r>
            <a:endParaRPr/>
          </a:p>
        </p:txBody>
      </p:sp>
      <p:sp>
        <p:nvSpPr>
          <p:cNvPr id="369" name="Google Shape;369;p41"/>
          <p:cNvSpPr txBox="1"/>
          <p:nvPr>
            <p:ph idx="7" type="subTitle"/>
          </p:nvPr>
        </p:nvSpPr>
        <p:spPr>
          <a:xfrm>
            <a:off x="4982125" y="3772650"/>
            <a:ext cx="2613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connectivity between all solution's components</a:t>
            </a:r>
            <a:endParaRPr/>
          </a:p>
        </p:txBody>
      </p:sp>
      <p:sp>
        <p:nvSpPr>
          <p:cNvPr id="370" name="Google Shape;370;p41"/>
          <p:cNvSpPr txBox="1"/>
          <p:nvPr>
            <p:ph idx="3" type="subTitle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Decoupling</a:t>
            </a:r>
            <a:endParaRPr/>
          </a:p>
        </p:txBody>
      </p:sp>
      <p:sp>
        <p:nvSpPr>
          <p:cNvPr id="371" name="Google Shape;371;p41"/>
          <p:cNvSpPr txBox="1"/>
          <p:nvPr>
            <p:ph idx="4" type="subTitle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Modularity</a:t>
            </a:r>
            <a:endParaRPr/>
          </a:p>
        </p:txBody>
      </p:sp>
      <p:sp>
        <p:nvSpPr>
          <p:cNvPr id="372" name="Google Shape;372;p41"/>
          <p:cNvSpPr txBox="1"/>
          <p:nvPr>
            <p:ph idx="8" type="subTitle"/>
          </p:nvPr>
        </p:nvSpPr>
        <p:spPr>
          <a:xfrm>
            <a:off x="1898375" y="3206716"/>
            <a:ext cx="226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Extensibility</a:t>
            </a:r>
            <a:endParaRPr/>
          </a:p>
        </p:txBody>
      </p:sp>
      <p:sp>
        <p:nvSpPr>
          <p:cNvPr id="373" name="Google Shape;373;p41"/>
          <p:cNvSpPr txBox="1"/>
          <p:nvPr>
            <p:ph idx="6" type="subTitle"/>
          </p:nvPr>
        </p:nvSpPr>
        <p:spPr>
          <a:xfrm>
            <a:off x="1898375" y="3772659"/>
            <a:ext cx="2263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Easily extended and expandable solution</a:t>
            </a:r>
            <a:endParaRPr/>
          </a:p>
        </p:txBody>
      </p:sp>
      <p:sp>
        <p:nvSpPr>
          <p:cNvPr id="374" name="Google Shape;374;p41"/>
          <p:cNvSpPr txBox="1"/>
          <p:nvPr>
            <p:ph idx="9" type="subTitle"/>
          </p:nvPr>
        </p:nvSpPr>
        <p:spPr>
          <a:xfrm>
            <a:off x="4982125" y="3206716"/>
            <a:ext cx="2263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cxnSp>
        <p:nvCxnSpPr>
          <p:cNvPr id="375" name="Google Shape;375;p41"/>
          <p:cNvCxnSpPr/>
          <p:nvPr/>
        </p:nvCxnSpPr>
        <p:spPr>
          <a:xfrm rot="10800000">
            <a:off x="2004925" y="157149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41"/>
          <p:cNvCxnSpPr/>
          <p:nvPr/>
        </p:nvCxnSpPr>
        <p:spPr>
          <a:xfrm rot="10800000">
            <a:off x="5088675" y="1571490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41"/>
          <p:cNvCxnSpPr/>
          <p:nvPr/>
        </p:nvCxnSpPr>
        <p:spPr>
          <a:xfrm rot="10800000">
            <a:off x="2004925" y="3110225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1"/>
          <p:cNvCxnSpPr/>
          <p:nvPr/>
        </p:nvCxnSpPr>
        <p:spPr>
          <a:xfrm rot="10800000">
            <a:off x="5088675" y="3110225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41"/>
          <p:cNvSpPr txBox="1"/>
          <p:nvPr>
            <p:ph idx="13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/>
          <p:nvPr/>
        </p:nvSpPr>
        <p:spPr>
          <a:xfrm>
            <a:off x="4866238" y="1296150"/>
            <a:ext cx="2173200" cy="2900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2104563" y="1296150"/>
            <a:ext cx="2173200" cy="2900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0000"/>
              </a:solidFill>
            </a:endParaRPr>
          </a:p>
        </p:txBody>
      </p:sp>
      <p:sp>
        <p:nvSpPr>
          <p:cNvPr id="386" name="Google Shape;386;p42"/>
          <p:cNvSpPr txBox="1"/>
          <p:nvPr>
            <p:ph idx="1" type="subTitle"/>
          </p:nvPr>
        </p:nvSpPr>
        <p:spPr>
          <a:xfrm>
            <a:off x="2311863" y="1428975"/>
            <a:ext cx="17586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complement to the development of </a:t>
            </a:r>
            <a:r>
              <a:rPr lang="en"/>
              <a:t>autonomous driving technologies</a:t>
            </a:r>
            <a:r>
              <a:rPr lang="en"/>
              <a:t> </a:t>
            </a:r>
            <a:endParaRPr/>
          </a:p>
        </p:txBody>
      </p:sp>
      <p:sp>
        <p:nvSpPr>
          <p:cNvPr id="387" name="Google Shape;387;p42"/>
          <p:cNvSpPr txBox="1"/>
          <p:nvPr>
            <p:ph idx="2" type="subTitle"/>
          </p:nvPr>
        </p:nvSpPr>
        <p:spPr>
          <a:xfrm>
            <a:off x="5075038" y="1428975"/>
            <a:ext cx="17556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5G allows for real time traffic control in any place covered by our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"/>
          <p:cNvSpPr txBox="1"/>
          <p:nvPr>
            <p:ph idx="4" type="subTitle"/>
          </p:nvPr>
        </p:nvSpPr>
        <p:spPr>
          <a:xfrm>
            <a:off x="2313363" y="3242775"/>
            <a:ext cx="1755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Maneuver coordination</a:t>
            </a:r>
            <a:r>
              <a:rPr lang="en"/>
              <a:t>  </a:t>
            </a:r>
            <a:endParaRPr/>
          </a:p>
        </p:txBody>
      </p:sp>
      <p:sp>
        <p:nvSpPr>
          <p:cNvPr id="389" name="Google Shape;389;p42"/>
          <p:cNvSpPr txBox="1"/>
          <p:nvPr>
            <p:ph idx="5" type="subTitle"/>
          </p:nvPr>
        </p:nvSpPr>
        <p:spPr>
          <a:xfrm>
            <a:off x="5075038" y="3339275"/>
            <a:ext cx="1755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Control</a:t>
            </a:r>
            <a:endParaRPr/>
          </a:p>
        </p:txBody>
      </p:sp>
      <p:sp>
        <p:nvSpPr>
          <p:cNvPr id="390" name="Google Shape;390;p42"/>
          <p:cNvSpPr txBox="1"/>
          <p:nvPr>
            <p:ph idx="8" type="title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cxnSp>
        <p:nvCxnSpPr>
          <p:cNvPr id="391" name="Google Shape;391;p42"/>
          <p:cNvCxnSpPr/>
          <p:nvPr/>
        </p:nvCxnSpPr>
        <p:spPr>
          <a:xfrm rot="10800000">
            <a:off x="2419913" y="3242775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2"/>
          <p:cNvCxnSpPr/>
          <p:nvPr/>
        </p:nvCxnSpPr>
        <p:spPr>
          <a:xfrm rot="10800000">
            <a:off x="5181588" y="3242775"/>
            <a:ext cx="312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50" y="521225"/>
            <a:ext cx="4552150" cy="4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5289800" y="752100"/>
            <a:ext cx="2810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50" y="521225"/>
            <a:ext cx="4552150" cy="410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title"/>
          </p:nvPr>
        </p:nvSpPr>
        <p:spPr>
          <a:xfrm>
            <a:off x="6486950" y="752100"/>
            <a:ext cx="16131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pic>
        <p:nvPicPr>
          <p:cNvPr id="410" name="Google Shape;4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25" y="68737"/>
            <a:ext cx="4059799" cy="50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Art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773250" y="1658125"/>
            <a:ext cx="7597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“Validation and Benchmarking of CNFs in OSM for pure Cloud Native applications in 5G and beyond”,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Adrián Pino, Pouria Khodashenas, Xavier Hesselbach, Estefanía Coronado, Shuaib Siddiqui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>
                <a:latin typeface="Josefin Sans"/>
                <a:ea typeface="Josefin Sans"/>
                <a:cs typeface="Josefin Sans"/>
                <a:sym typeface="Josefin Sans"/>
              </a:rPr>
              <a:t>“A roadside and cloud-based vehicular communications framework for the provision of C-ITS services”, </a:t>
            </a: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Emanuel Vieira, João Almeida, Joaquim Ferreira, Tiago Dias, Ana V. Silva, Lara Moura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47A3BD"/>
      </a:accent1>
      <a:accent2>
        <a:srgbClr val="F5F5F5"/>
      </a:accent2>
      <a:accent3>
        <a:srgbClr val="BBBBBB"/>
      </a:accent3>
      <a:accent4>
        <a:srgbClr val="000000"/>
      </a:accent4>
      <a:accent5>
        <a:srgbClr val="47A3BD"/>
      </a:accent5>
      <a:accent6>
        <a:srgbClr val="869FB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