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15"/>
  </p:notesMasterIdLst>
  <p:sldIdLst>
    <p:sldId id="256" r:id="rId3"/>
    <p:sldId id="257" r:id="rId4"/>
    <p:sldId id="258" r:id="rId5"/>
    <p:sldId id="261" r:id="rId6"/>
    <p:sldId id="263" r:id="rId7"/>
    <p:sldId id="262" r:id="rId8"/>
    <p:sldId id="264" r:id="rId9"/>
    <p:sldId id="265" r:id="rId10"/>
    <p:sldId id="266" r:id="rId11"/>
    <p:sldId id="267" r:id="rId12"/>
    <p:sldId id="268" r:id="rId13"/>
    <p:sldId id="269" r:id="rId14"/>
  </p:sldIdLst>
  <p:sldSz cx="12192000" cy="6858000"/>
  <p:notesSz cx="6858000" cy="9144000"/>
  <p:embeddedFontLst>
    <p:embeddedFont>
      <p:font typeface="Calibri" panose="020F050202020403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3002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חיזוי עומס בצומת בודד ברשת כבישים</a:t>
            </a:r>
            <a:br>
              <a:rPr lang="en-US"/>
            </a:br>
            <a:r>
              <a:rPr lang="en-US"/>
              <a:t>חיזוי או סימולציה פיזיקלית של עצם תלת מימדי</a:t>
            </a:r>
            <a:br>
              <a:rPr lang="en-US"/>
            </a:br>
            <a:r>
              <a:rPr lang="en-US"/>
              <a:t>חיזוי על מולקולה של תרופה מסויימת – מה יהיו תופעות הלוואי</a:t>
            </a:r>
            <a:endParaRPr/>
          </a:p>
        </p:txBody>
      </p:sp>
      <p:sp>
        <p:nvSpPr>
          <p:cNvPr id="124" name="Google Shape;12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32550151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חיזוי עומס בצומת בודד ברשת כבישים</a:t>
            </a:r>
            <a:br>
              <a:rPr lang="en-US"/>
            </a:br>
            <a:r>
              <a:rPr lang="en-US"/>
              <a:t>חיזוי או סימולציה פיזיקלית של עצם תלת מימדי</a:t>
            </a:r>
            <a:br>
              <a:rPr lang="en-US"/>
            </a:br>
            <a:r>
              <a:rPr lang="en-US"/>
              <a:t>חיזוי על מולקולה של תרופה מסויימת – מה יהיו תופעות הלוואי</a:t>
            </a:r>
            <a:endParaRPr/>
          </a:p>
        </p:txBody>
      </p:sp>
      <p:sp>
        <p:nvSpPr>
          <p:cNvPr id="124" name="Google Shape;12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2080979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קיפול חלבונים – אתגר עצום בביולוגיה שפתרו עם רשתות נוירונים לגרפים</a:t>
            </a:r>
            <a:endParaRPr/>
          </a:p>
        </p:txBody>
      </p:sp>
      <p:sp>
        <p:nvSpPr>
          <p:cNvPr id="111" name="Google Shape;11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חיזוי עומס בצומת בודד ברשת כבישים</a:t>
            </a:r>
            <a:br>
              <a:rPr lang="en-US"/>
            </a:br>
            <a:r>
              <a:rPr lang="en-US"/>
              <a:t>חיזוי או סימולציה פיזיקלית של עצם תלת מימדי</a:t>
            </a:r>
            <a:br>
              <a:rPr lang="en-US"/>
            </a:br>
            <a:r>
              <a:rPr lang="en-US"/>
              <a:t>חיזוי על מולקולה של תרופה מסויימת – מה יהיו תופעות הלוואי</a:t>
            </a:r>
            <a:endParaRPr/>
          </a:p>
        </p:txBody>
      </p:sp>
      <p:sp>
        <p:nvSpPr>
          <p:cNvPr id="124" name="Google Shape;12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0324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6634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חיזוי עומס בצומת בודד ברשת כבישים</a:t>
            </a:r>
            <a:br>
              <a:rPr lang="en-US"/>
            </a:br>
            <a:r>
              <a:rPr lang="en-US"/>
              <a:t>חיזוי או סימולציה פיזיקלית של עצם תלת מימדי</a:t>
            </a:r>
            <a:br>
              <a:rPr lang="en-US"/>
            </a:br>
            <a:r>
              <a:rPr lang="en-US"/>
              <a:t>חיזוי על מולקולה של תרופה מסויימת – מה יהיו תופעות הלוואי</a:t>
            </a:r>
            <a:endParaRPr/>
          </a:p>
        </p:txBody>
      </p:sp>
      <p:sp>
        <p:nvSpPr>
          <p:cNvPr id="124" name="Google Shape;12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2421167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6459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9145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3" name="Google Shape;93;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0" marR="0" lvl="1" indent="0" algn="l" rtl="0">
              <a:spcBef>
                <a:spcPts val="0"/>
              </a:spcBef>
              <a:buNone/>
              <a:defRPr sz="1200" b="0" i="0" u="none" strike="noStrike" cap="none">
                <a:solidFill>
                  <a:srgbClr val="888888"/>
                </a:solidFill>
                <a:latin typeface="Calibri"/>
                <a:ea typeface="Calibri"/>
                <a:cs typeface="Calibri"/>
                <a:sym typeface="Calibri"/>
              </a:defRPr>
            </a:lvl2pPr>
            <a:lvl3pPr marL="0" marR="0" lvl="2" indent="0" algn="l" rtl="0">
              <a:spcBef>
                <a:spcPts val="0"/>
              </a:spcBef>
              <a:buNone/>
              <a:defRPr sz="1200" b="0" i="0" u="none" strike="noStrike" cap="none">
                <a:solidFill>
                  <a:srgbClr val="888888"/>
                </a:solidFill>
                <a:latin typeface="Calibri"/>
                <a:ea typeface="Calibri"/>
                <a:cs typeface="Calibri"/>
                <a:sym typeface="Calibri"/>
              </a:defRPr>
            </a:lvl3pPr>
            <a:lvl4pPr marL="0" marR="0" lvl="3" indent="0" algn="l" rtl="0">
              <a:spcBef>
                <a:spcPts val="0"/>
              </a:spcBef>
              <a:buNone/>
              <a:defRPr sz="1200" b="0" i="0" u="none" strike="noStrike" cap="none">
                <a:solidFill>
                  <a:srgbClr val="888888"/>
                </a:solidFill>
                <a:latin typeface="Calibri"/>
                <a:ea typeface="Calibri"/>
                <a:cs typeface="Calibri"/>
                <a:sym typeface="Calibri"/>
              </a:defRPr>
            </a:lvl4pPr>
            <a:lvl5pPr marL="0" marR="0" lvl="4" indent="0" algn="l" rtl="0">
              <a:spcBef>
                <a:spcPts val="0"/>
              </a:spcBef>
              <a:buNone/>
              <a:defRPr sz="1200" b="0" i="0" u="none" strike="noStrike" cap="none">
                <a:solidFill>
                  <a:srgbClr val="888888"/>
                </a:solidFill>
                <a:latin typeface="Calibri"/>
                <a:ea typeface="Calibri"/>
                <a:cs typeface="Calibri"/>
                <a:sym typeface="Calibri"/>
              </a:defRPr>
            </a:lvl5pPr>
            <a:lvl6pPr marL="0" marR="0" lvl="5" indent="0" algn="l" rtl="0">
              <a:spcBef>
                <a:spcPts val="0"/>
              </a:spcBef>
              <a:buNone/>
              <a:defRPr sz="1200" b="0" i="0" u="none" strike="noStrike" cap="none">
                <a:solidFill>
                  <a:srgbClr val="888888"/>
                </a:solidFill>
                <a:latin typeface="Calibri"/>
                <a:ea typeface="Calibri"/>
                <a:cs typeface="Calibri"/>
                <a:sym typeface="Calibri"/>
              </a:defRPr>
            </a:lvl6pPr>
            <a:lvl7pPr marL="0" marR="0" lvl="6" indent="0" algn="l" rtl="0">
              <a:spcBef>
                <a:spcPts val="0"/>
              </a:spcBef>
              <a:buNone/>
              <a:defRPr sz="1200" b="0" i="0" u="none" strike="noStrike" cap="none">
                <a:solidFill>
                  <a:srgbClr val="888888"/>
                </a:solidFill>
                <a:latin typeface="Calibri"/>
                <a:ea typeface="Calibri"/>
                <a:cs typeface="Calibri"/>
                <a:sym typeface="Calibri"/>
              </a:defRPr>
            </a:lvl7pPr>
            <a:lvl8pPr marL="0" marR="0" lvl="7" indent="0" algn="l" rtl="0">
              <a:spcBef>
                <a:spcPts val="0"/>
              </a:spcBef>
              <a:buNone/>
              <a:defRPr sz="1200" b="0" i="0" u="none" strike="noStrike" cap="none">
                <a:solidFill>
                  <a:srgbClr val="888888"/>
                </a:solidFill>
                <a:latin typeface="Calibri"/>
                <a:ea typeface="Calibri"/>
                <a:cs typeface="Calibri"/>
                <a:sym typeface="Calibri"/>
              </a:defRPr>
            </a:lvl8pPr>
            <a:lvl9pPr marL="0" marR="0" lvl="8" indent="0" algn="l" rtl="0">
              <a:spcBef>
                <a:spcPts val="0"/>
              </a:spcBef>
              <a:buNone/>
              <a:defRPr sz="1200" b="0" i="0" u="none" strike="noStrike" cap="none">
                <a:solidFill>
                  <a:srgbClr val="888888"/>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6" name="Google Shape;86;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87" name="Google Shape;8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8" name="Google Shape;8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9" name="Google Shape;8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i="0" u="none" strike="noStrike" cap="none">
                <a:solidFill>
                  <a:schemeClr val="lt1"/>
                </a:solidFill>
                <a:latin typeface="Calibri"/>
                <a:ea typeface="Calibri"/>
                <a:cs typeface="Calibri"/>
                <a:sym typeface="Calibri"/>
              </a:defRPr>
            </a:lvl1pPr>
            <a:lvl2pPr marL="0" marR="0" lvl="1" indent="0" algn="l" rtl="0">
              <a:spcBef>
                <a:spcPts val="0"/>
              </a:spcBef>
              <a:buNone/>
              <a:defRPr sz="1200" b="0" i="0" u="none" strike="noStrike" cap="none">
                <a:solidFill>
                  <a:schemeClr val="lt1"/>
                </a:solidFill>
                <a:latin typeface="Calibri"/>
                <a:ea typeface="Calibri"/>
                <a:cs typeface="Calibri"/>
                <a:sym typeface="Calibri"/>
              </a:defRPr>
            </a:lvl2pPr>
            <a:lvl3pPr marL="0" marR="0" lvl="2" indent="0" algn="l" rtl="0">
              <a:spcBef>
                <a:spcPts val="0"/>
              </a:spcBef>
              <a:buNone/>
              <a:defRPr sz="1200" b="0" i="0" u="none" strike="noStrike" cap="none">
                <a:solidFill>
                  <a:schemeClr val="lt1"/>
                </a:solidFill>
                <a:latin typeface="Calibri"/>
                <a:ea typeface="Calibri"/>
                <a:cs typeface="Calibri"/>
                <a:sym typeface="Calibri"/>
              </a:defRPr>
            </a:lvl3pPr>
            <a:lvl4pPr marL="0" marR="0" lvl="3" indent="0" algn="l" rtl="0">
              <a:spcBef>
                <a:spcPts val="0"/>
              </a:spcBef>
              <a:buNone/>
              <a:defRPr sz="1200" b="0" i="0" u="none" strike="noStrike" cap="none">
                <a:solidFill>
                  <a:schemeClr val="lt1"/>
                </a:solidFill>
                <a:latin typeface="Calibri"/>
                <a:ea typeface="Calibri"/>
                <a:cs typeface="Calibri"/>
                <a:sym typeface="Calibri"/>
              </a:defRPr>
            </a:lvl4pPr>
            <a:lvl5pPr marL="0" marR="0" lvl="4" indent="0" algn="l" rtl="0">
              <a:spcBef>
                <a:spcPts val="0"/>
              </a:spcBef>
              <a:buNone/>
              <a:defRPr sz="1200" b="0" i="0" u="none" strike="noStrike" cap="none">
                <a:solidFill>
                  <a:schemeClr val="lt1"/>
                </a:solidFill>
                <a:latin typeface="Calibri"/>
                <a:ea typeface="Calibri"/>
                <a:cs typeface="Calibri"/>
                <a:sym typeface="Calibri"/>
              </a:defRPr>
            </a:lvl5pPr>
            <a:lvl6pPr marL="0" marR="0" lvl="5" indent="0" algn="l" rtl="0">
              <a:spcBef>
                <a:spcPts val="0"/>
              </a:spcBef>
              <a:buNone/>
              <a:defRPr sz="1200" b="0" i="0" u="none" strike="noStrike" cap="none">
                <a:solidFill>
                  <a:schemeClr val="lt1"/>
                </a:solidFill>
                <a:latin typeface="Calibri"/>
                <a:ea typeface="Calibri"/>
                <a:cs typeface="Calibri"/>
                <a:sym typeface="Calibri"/>
              </a:defRPr>
            </a:lvl6pPr>
            <a:lvl7pPr marL="0" marR="0" lvl="6" indent="0" algn="l" rtl="0">
              <a:spcBef>
                <a:spcPts val="0"/>
              </a:spcBef>
              <a:buNone/>
              <a:defRPr sz="1200" b="0" i="0" u="none" strike="noStrike" cap="none">
                <a:solidFill>
                  <a:schemeClr val="lt1"/>
                </a:solidFill>
                <a:latin typeface="Calibri"/>
                <a:ea typeface="Calibri"/>
                <a:cs typeface="Calibri"/>
                <a:sym typeface="Calibri"/>
              </a:defRPr>
            </a:lvl7pPr>
            <a:lvl8pPr marL="0" marR="0" lvl="7" indent="0" algn="l" rtl="0">
              <a:spcBef>
                <a:spcPts val="0"/>
              </a:spcBef>
              <a:buNone/>
              <a:defRPr sz="1200" b="0" i="0" u="none" strike="noStrike" cap="none">
                <a:solidFill>
                  <a:schemeClr val="lt1"/>
                </a:solidFill>
                <a:latin typeface="Calibri"/>
                <a:ea typeface="Calibri"/>
                <a:cs typeface="Calibri"/>
                <a:sym typeface="Calibri"/>
              </a:defRPr>
            </a:lvl8pPr>
            <a:lvl9pPr marL="0" marR="0" lvl="8" indent="0" algn="l" rtl="0">
              <a:spcBef>
                <a:spcPts val="0"/>
              </a:spcBef>
              <a:buNone/>
              <a:defRPr sz="1200" b="0" i="0" u="none" strike="noStrike" cap="none">
                <a:solidFill>
                  <a:schemeClr val="lt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6.jp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6.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6.jp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6.jp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6.jp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9"/>
        <p:cNvGrpSpPr/>
        <p:nvPr/>
      </p:nvGrpSpPr>
      <p:grpSpPr>
        <a:xfrm>
          <a:off x="0" y="0"/>
          <a:ext cx="0" cy="0"/>
          <a:chOff x="0" y="0"/>
          <a:chExt cx="0" cy="0"/>
        </a:xfrm>
      </p:grpSpPr>
      <p:sp>
        <p:nvSpPr>
          <p:cNvPr id="100" name="Google Shape;100;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1" name="Google Shape;101;p15" descr="A screenshot of a video game&#10;&#10;Description automatically generated"/>
          <p:cNvPicPr preferRelativeResize="0"/>
          <p:nvPr/>
        </p:nvPicPr>
        <p:blipFill rotWithShape="1">
          <a:blip r:embed="rId3">
            <a:alphaModFix/>
          </a:blip>
          <a:srcRect r="3557" b="1"/>
          <a:stretch/>
        </p:blipFill>
        <p:spPr>
          <a:xfrm>
            <a:off x="0" y="0"/>
            <a:ext cx="12192000" cy="6857990"/>
          </a:xfrm>
          <a:prstGeom prst="rect">
            <a:avLst/>
          </a:prstGeom>
          <a:noFill/>
          <a:ln>
            <a:noFill/>
          </a:ln>
        </p:spPr>
      </p:pic>
      <p:sp>
        <p:nvSpPr>
          <p:cNvPr id="102" name="Google Shape;102;p15"/>
          <p:cNvSpPr/>
          <p:nvPr/>
        </p:nvSpPr>
        <p:spPr>
          <a:xfrm>
            <a:off x="5255499" y="1073777"/>
            <a:ext cx="4994062" cy="4412648"/>
          </a:xfrm>
          <a:custGeom>
            <a:avLst/>
            <a:gdLst/>
            <a:ahLst/>
            <a:cxnLst/>
            <a:rect l="l" t="t" r="r" b="b"/>
            <a:pathLst>
              <a:path w="4994062" h="4412648" extrusionOk="0">
                <a:moveTo>
                  <a:pt x="1437823" y="0"/>
                </a:moveTo>
                <a:cubicBezTo>
                  <a:pt x="1437823" y="0"/>
                  <a:pt x="1437823" y="0"/>
                  <a:pt x="3556238" y="0"/>
                </a:cubicBezTo>
                <a:cubicBezTo>
                  <a:pt x="3693500" y="0"/>
                  <a:pt x="3817038" y="72936"/>
                  <a:pt x="3885668" y="191458"/>
                </a:cubicBezTo>
                <a:cubicBezTo>
                  <a:pt x="3885668" y="191458"/>
                  <a:pt x="3885668" y="191458"/>
                  <a:pt x="4942588" y="2019425"/>
                </a:cubicBezTo>
                <a:cubicBezTo>
                  <a:pt x="5011220" y="2133388"/>
                  <a:pt x="5011220" y="2279261"/>
                  <a:pt x="4942588" y="2393224"/>
                </a:cubicBezTo>
                <a:cubicBezTo>
                  <a:pt x="4942588" y="2393224"/>
                  <a:pt x="4942588" y="2393224"/>
                  <a:pt x="4550147" y="3071961"/>
                </a:cubicBezTo>
                <a:lnTo>
                  <a:pt x="4549818" y="3072530"/>
                </a:lnTo>
                <a:lnTo>
                  <a:pt x="4539741" y="3072530"/>
                </a:lnTo>
                <a:cubicBezTo>
                  <a:pt x="4403802" y="3072530"/>
                  <a:pt x="4131924" y="3072530"/>
                  <a:pt x="3588169" y="3072530"/>
                </a:cubicBezTo>
                <a:cubicBezTo>
                  <a:pt x="3529910" y="3072530"/>
                  <a:pt x="3458704" y="3110912"/>
                  <a:pt x="3432811" y="3158889"/>
                </a:cubicBezTo>
                <a:cubicBezTo>
                  <a:pt x="3432811" y="3158889"/>
                  <a:pt x="3432811" y="3158889"/>
                  <a:pt x="2889055" y="4089642"/>
                </a:cubicBezTo>
                <a:cubicBezTo>
                  <a:pt x="2859925" y="4140817"/>
                  <a:pt x="2859925" y="4217580"/>
                  <a:pt x="2889055" y="4268756"/>
                </a:cubicBezTo>
                <a:cubicBezTo>
                  <a:pt x="2889055" y="4268756"/>
                  <a:pt x="2889055" y="4268756"/>
                  <a:pt x="2957025" y="4385100"/>
                </a:cubicBezTo>
                <a:lnTo>
                  <a:pt x="2973119" y="4412648"/>
                </a:lnTo>
                <a:lnTo>
                  <a:pt x="2913734" y="4412648"/>
                </a:lnTo>
                <a:cubicBezTo>
                  <a:pt x="2599952" y="4412648"/>
                  <a:pt x="2132928" y="4412648"/>
                  <a:pt x="1437823" y="4412648"/>
                </a:cubicBezTo>
                <a:cubicBezTo>
                  <a:pt x="1305136" y="4412648"/>
                  <a:pt x="1177025" y="4339712"/>
                  <a:pt x="1112968" y="4221190"/>
                </a:cubicBezTo>
                <a:cubicBezTo>
                  <a:pt x="1112968" y="4221190"/>
                  <a:pt x="1112968" y="4221190"/>
                  <a:pt x="51474" y="2393224"/>
                </a:cubicBezTo>
                <a:cubicBezTo>
                  <a:pt x="-17158" y="2279261"/>
                  <a:pt x="-17158" y="2133388"/>
                  <a:pt x="51474" y="2019425"/>
                </a:cubicBezTo>
                <a:cubicBezTo>
                  <a:pt x="51474" y="2019425"/>
                  <a:pt x="51474" y="2019425"/>
                  <a:pt x="1112968" y="191458"/>
                </a:cubicBezTo>
                <a:cubicBezTo>
                  <a:pt x="1177025" y="72936"/>
                  <a:pt x="1305136" y="0"/>
                  <a:pt x="1437823"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sp>
        <p:nvSpPr>
          <p:cNvPr id="103" name="Google Shape;103;p15"/>
          <p:cNvSpPr txBox="1"/>
          <p:nvPr/>
        </p:nvSpPr>
        <p:spPr>
          <a:xfrm>
            <a:off x="5939242" y="1607377"/>
            <a:ext cx="3679989" cy="1792224"/>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None/>
            </a:pPr>
            <a:r>
              <a:rPr lang="de-DE" sz="4100" b="1" i="0" u="none" strike="noStrike" cap="none" dirty="0">
                <a:solidFill>
                  <a:schemeClr val="lt1"/>
                </a:solidFill>
                <a:latin typeface="Calibri"/>
                <a:ea typeface="Calibri"/>
                <a:cs typeface="Calibri"/>
                <a:sym typeface="Calibri"/>
              </a:rPr>
              <a:t>Learning </a:t>
            </a:r>
            <a:r>
              <a:rPr lang="de-DE" sz="4100" b="1" i="0" u="none" strike="noStrike" cap="none" dirty="0" err="1">
                <a:solidFill>
                  <a:schemeClr val="lt1"/>
                </a:solidFill>
                <a:latin typeface="Calibri"/>
                <a:ea typeface="Calibri"/>
                <a:cs typeface="Calibri"/>
                <a:sym typeface="Calibri"/>
              </a:rPr>
              <a:t>graph</a:t>
            </a:r>
            <a:r>
              <a:rPr lang="de-DE" sz="4100" b="1" i="0" u="none" strike="noStrike" cap="none" dirty="0">
                <a:solidFill>
                  <a:schemeClr val="lt1"/>
                </a:solidFill>
                <a:latin typeface="Calibri"/>
                <a:ea typeface="Calibri"/>
                <a:cs typeface="Calibri"/>
                <a:sym typeface="Calibri"/>
              </a:rPr>
              <a:t> </a:t>
            </a:r>
            <a:r>
              <a:rPr lang="de-DE" sz="4100" b="1" i="0" u="none" strike="noStrike" cap="none" dirty="0" err="1">
                <a:solidFill>
                  <a:schemeClr val="lt1"/>
                </a:solidFill>
                <a:latin typeface="Calibri"/>
                <a:ea typeface="Calibri"/>
                <a:cs typeface="Calibri"/>
                <a:sym typeface="Calibri"/>
              </a:rPr>
              <a:t>rewiring</a:t>
            </a:r>
            <a:r>
              <a:rPr lang="de-DE" sz="4100" b="1" i="0" u="none" strike="noStrike" cap="none" dirty="0">
                <a:solidFill>
                  <a:schemeClr val="lt1"/>
                </a:solidFill>
                <a:latin typeface="Calibri"/>
                <a:ea typeface="Calibri"/>
                <a:cs typeface="Calibri"/>
                <a:sym typeface="Calibri"/>
              </a:rPr>
              <a:t> </a:t>
            </a:r>
            <a:r>
              <a:rPr lang="de-DE" sz="4100" b="1" i="0" u="none" strike="noStrike" cap="none" dirty="0" err="1">
                <a:solidFill>
                  <a:schemeClr val="lt1"/>
                </a:solidFill>
                <a:latin typeface="Calibri"/>
                <a:ea typeface="Calibri"/>
                <a:cs typeface="Calibri"/>
                <a:sym typeface="Calibri"/>
              </a:rPr>
              <a:t>project</a:t>
            </a:r>
            <a:endParaRPr lang="he-IL" sz="4100" b="1" i="0" u="none" strike="noStrike" cap="none" dirty="0">
              <a:solidFill>
                <a:schemeClr val="lt1"/>
              </a:solidFill>
              <a:latin typeface="Calibri"/>
              <a:ea typeface="Calibri"/>
              <a:cs typeface="Calibri"/>
              <a:sym typeface="Calibri"/>
            </a:endParaRPr>
          </a:p>
        </p:txBody>
      </p:sp>
      <p:sp>
        <p:nvSpPr>
          <p:cNvPr id="104" name="Google Shape;104;p15"/>
          <p:cNvSpPr/>
          <p:nvPr/>
        </p:nvSpPr>
        <p:spPr>
          <a:xfrm>
            <a:off x="9808131" y="1127731"/>
            <a:ext cx="2143461" cy="1877400"/>
          </a:xfrm>
          <a:custGeom>
            <a:avLst/>
            <a:gdLst/>
            <a:ahLst/>
            <a:cxnLst/>
            <a:rect l="l" t="t" r="r" b="b"/>
            <a:pathLst>
              <a:path w="2991693" h="2651787" extrusionOk="0">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5" name="Google Shape;105;p15" descr="Map&#10;&#10;Description automatically generated"/>
          <p:cNvPicPr preferRelativeResize="0"/>
          <p:nvPr/>
        </p:nvPicPr>
        <p:blipFill rotWithShape="1">
          <a:blip r:embed="rId4">
            <a:alphaModFix/>
          </a:blip>
          <a:srcRect l="6273" r="13801" b="-6"/>
          <a:stretch/>
        </p:blipFill>
        <p:spPr>
          <a:xfrm>
            <a:off x="9905083" y="1212647"/>
            <a:ext cx="1949559" cy="1707568"/>
          </a:xfrm>
          <a:custGeom>
            <a:avLst/>
            <a:gdLst/>
            <a:ahLst/>
            <a:cxnLst/>
            <a:rect l="l" t="t" r="r" b="b"/>
            <a:pathLst>
              <a:path w="1949559" h="1707568" extrusionOk="0">
                <a:moveTo>
                  <a:pt x="556214" y="0"/>
                </a:moveTo>
                <a:cubicBezTo>
                  <a:pt x="1395218" y="0"/>
                  <a:pt x="1395218" y="0"/>
                  <a:pt x="1395218" y="0"/>
                </a:cubicBezTo>
                <a:cubicBezTo>
                  <a:pt x="1437667" y="0"/>
                  <a:pt x="1492603" y="29611"/>
                  <a:pt x="1515075" y="66625"/>
                </a:cubicBezTo>
                <a:cubicBezTo>
                  <a:pt x="1934577" y="784692"/>
                  <a:pt x="1934577" y="784692"/>
                  <a:pt x="1934577" y="784692"/>
                </a:cubicBezTo>
                <a:cubicBezTo>
                  <a:pt x="1954553" y="824174"/>
                  <a:pt x="1954553" y="883396"/>
                  <a:pt x="1934577" y="922877"/>
                </a:cubicBezTo>
                <a:cubicBezTo>
                  <a:pt x="1515075" y="1640944"/>
                  <a:pt x="1515075" y="1640944"/>
                  <a:pt x="1515075" y="1640944"/>
                </a:cubicBezTo>
                <a:cubicBezTo>
                  <a:pt x="1492603" y="1677958"/>
                  <a:pt x="1437667" y="1707568"/>
                  <a:pt x="1395218" y="1707568"/>
                </a:cubicBezTo>
                <a:lnTo>
                  <a:pt x="556214" y="1707568"/>
                </a:lnTo>
                <a:cubicBezTo>
                  <a:pt x="511268" y="1707568"/>
                  <a:pt x="456334" y="1677958"/>
                  <a:pt x="436357" y="1640944"/>
                </a:cubicBezTo>
                <a:cubicBezTo>
                  <a:pt x="16856" y="922877"/>
                  <a:pt x="16856" y="922877"/>
                  <a:pt x="16856" y="922877"/>
                </a:cubicBezTo>
                <a:cubicBezTo>
                  <a:pt x="-5618" y="883396"/>
                  <a:pt x="-5618" y="824174"/>
                  <a:pt x="16856" y="784692"/>
                </a:cubicBezTo>
                <a:cubicBezTo>
                  <a:pt x="436357" y="66625"/>
                  <a:pt x="436357" y="66625"/>
                  <a:pt x="436357" y="66625"/>
                </a:cubicBezTo>
                <a:cubicBezTo>
                  <a:pt x="456334" y="29611"/>
                  <a:pt x="511268" y="0"/>
                  <a:pt x="556214" y="0"/>
                </a:cubicBezTo>
                <a:close/>
              </a:path>
            </a:pathLst>
          </a:custGeom>
          <a:noFill/>
          <a:ln>
            <a:noFill/>
          </a:ln>
        </p:spPr>
      </p:pic>
      <p:sp>
        <p:nvSpPr>
          <p:cNvPr id="106" name="Google Shape;106;p15"/>
          <p:cNvSpPr/>
          <p:nvPr/>
        </p:nvSpPr>
        <p:spPr>
          <a:xfrm>
            <a:off x="8122706" y="4146804"/>
            <a:ext cx="2527006" cy="2213337"/>
          </a:xfrm>
          <a:custGeom>
            <a:avLst/>
            <a:gdLst/>
            <a:ahLst/>
            <a:cxnLst/>
            <a:rect l="l" t="t" r="r" b="b"/>
            <a:pathLst>
              <a:path w="2991693" h="2651787" extrusionOk="0">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7" name="Google Shape;107;p15" descr="Neural networks – TikZ.net"/>
          <p:cNvPicPr preferRelativeResize="0"/>
          <p:nvPr/>
        </p:nvPicPr>
        <p:blipFill rotWithShape="1">
          <a:blip r:embed="rId5">
            <a:alphaModFix/>
          </a:blip>
          <a:srcRect l="10472" r="7973" b="-3"/>
          <a:stretch/>
        </p:blipFill>
        <p:spPr>
          <a:xfrm>
            <a:off x="8237005" y="4246417"/>
            <a:ext cx="2298408" cy="2013116"/>
          </a:xfrm>
          <a:custGeom>
            <a:avLst/>
            <a:gdLst/>
            <a:ahLst/>
            <a:cxnLst/>
            <a:rect l="l" t="t" r="r" b="b"/>
            <a:pathLst>
              <a:path w="2298408" h="2013116" extrusionOk="0">
                <a:moveTo>
                  <a:pt x="655742" y="0"/>
                </a:moveTo>
                <a:cubicBezTo>
                  <a:pt x="1644875" y="0"/>
                  <a:pt x="1644875" y="0"/>
                  <a:pt x="1644875" y="0"/>
                </a:cubicBezTo>
                <a:cubicBezTo>
                  <a:pt x="1694920" y="0"/>
                  <a:pt x="1759685" y="34910"/>
                  <a:pt x="1786179" y="78547"/>
                </a:cubicBezTo>
                <a:cubicBezTo>
                  <a:pt x="2280745" y="925103"/>
                  <a:pt x="2280745" y="925103"/>
                  <a:pt x="2280745" y="925103"/>
                </a:cubicBezTo>
                <a:cubicBezTo>
                  <a:pt x="2304296" y="971649"/>
                  <a:pt x="2304296" y="1041468"/>
                  <a:pt x="2280745" y="1088014"/>
                </a:cubicBezTo>
                <a:cubicBezTo>
                  <a:pt x="1786179" y="1934570"/>
                  <a:pt x="1786179" y="1934570"/>
                  <a:pt x="1786179" y="1934570"/>
                </a:cubicBezTo>
                <a:cubicBezTo>
                  <a:pt x="1759685" y="1978207"/>
                  <a:pt x="1694920" y="2013116"/>
                  <a:pt x="1644875" y="2013116"/>
                </a:cubicBezTo>
                <a:lnTo>
                  <a:pt x="655742" y="2013116"/>
                </a:lnTo>
                <a:cubicBezTo>
                  <a:pt x="602753" y="2013116"/>
                  <a:pt x="537989" y="1978207"/>
                  <a:pt x="514438" y="1934570"/>
                </a:cubicBezTo>
                <a:cubicBezTo>
                  <a:pt x="19872" y="1088014"/>
                  <a:pt x="19872" y="1088014"/>
                  <a:pt x="19872" y="1088014"/>
                </a:cubicBezTo>
                <a:cubicBezTo>
                  <a:pt x="-6623" y="1041468"/>
                  <a:pt x="-6623" y="971649"/>
                  <a:pt x="19872" y="925103"/>
                </a:cubicBezTo>
                <a:cubicBezTo>
                  <a:pt x="514438" y="78547"/>
                  <a:pt x="514438" y="78547"/>
                  <a:pt x="514438" y="78547"/>
                </a:cubicBezTo>
                <a:cubicBezTo>
                  <a:pt x="537989" y="34910"/>
                  <a:pt x="602753" y="0"/>
                  <a:pt x="655742" y="0"/>
                </a:cubicBezTo>
                <a:close/>
              </a:path>
            </a:pathLst>
          </a:custGeom>
          <a:noFill/>
          <a:ln>
            <a:noFill/>
          </a:ln>
        </p:spPr>
      </p:pic>
      <p:sp>
        <p:nvSpPr>
          <p:cNvPr id="2" name="Google Shape;103;p15">
            <a:extLst>
              <a:ext uri="{FF2B5EF4-FFF2-40B4-BE49-F238E27FC236}">
                <a16:creationId xmlns:a16="http://schemas.microsoft.com/office/drawing/2014/main" id="{8A714C0E-9DF0-A63B-2460-9C1D9DAE5537}"/>
              </a:ext>
            </a:extLst>
          </p:cNvPr>
          <p:cNvSpPr txBox="1"/>
          <p:nvPr/>
        </p:nvSpPr>
        <p:spPr>
          <a:xfrm>
            <a:off x="5849619" y="3087037"/>
            <a:ext cx="2717277" cy="1792224"/>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None/>
            </a:pPr>
            <a:r>
              <a:rPr lang="de-DE" sz="2400" i="0" u="none" strike="noStrike" cap="none" dirty="0">
                <a:solidFill>
                  <a:schemeClr val="lt1"/>
                </a:solidFill>
                <a:latin typeface="Calibri"/>
                <a:ea typeface="Calibri"/>
                <a:cs typeface="Calibri"/>
                <a:sym typeface="Calibri"/>
              </a:rPr>
              <a:t>By</a:t>
            </a:r>
          </a:p>
          <a:p>
            <a:pPr marL="0" marR="0" lvl="0" indent="0" algn="ctr" rtl="0">
              <a:lnSpc>
                <a:spcPct val="90000"/>
              </a:lnSpc>
              <a:spcBef>
                <a:spcPts val="0"/>
              </a:spcBef>
              <a:spcAft>
                <a:spcPts val="0"/>
              </a:spcAft>
              <a:buNone/>
            </a:pPr>
            <a:r>
              <a:rPr lang="de-DE" sz="2400" i="0" u="none" strike="noStrike" cap="none" dirty="0">
                <a:solidFill>
                  <a:schemeClr val="lt1"/>
                </a:solidFill>
                <a:latin typeface="Calibri"/>
                <a:ea typeface="Calibri"/>
                <a:cs typeface="Calibri"/>
                <a:sym typeface="Calibri"/>
              </a:rPr>
              <a:t>Yahav </a:t>
            </a:r>
            <a:r>
              <a:rPr lang="de-DE" sz="2400" i="0" u="none" strike="noStrike" cap="none" dirty="0" err="1">
                <a:solidFill>
                  <a:schemeClr val="lt1"/>
                </a:solidFill>
                <a:latin typeface="Calibri"/>
                <a:ea typeface="Calibri"/>
                <a:cs typeface="Calibri"/>
                <a:sym typeface="Calibri"/>
              </a:rPr>
              <a:t>Vanun</a:t>
            </a:r>
            <a:endParaRPr lang="de-DE" sz="2400" i="0" u="none" strike="noStrike" cap="none" dirty="0">
              <a:solidFill>
                <a:schemeClr val="lt1"/>
              </a:solidFill>
              <a:latin typeface="Calibri"/>
              <a:ea typeface="Calibri"/>
              <a:cs typeface="Calibri"/>
              <a:sym typeface="Calibri"/>
            </a:endParaRPr>
          </a:p>
          <a:p>
            <a:pPr marL="0" marR="0" lvl="0" indent="0" algn="ctr" rtl="0">
              <a:lnSpc>
                <a:spcPct val="90000"/>
              </a:lnSpc>
              <a:spcBef>
                <a:spcPts val="0"/>
              </a:spcBef>
              <a:spcAft>
                <a:spcPts val="0"/>
              </a:spcAft>
              <a:buNone/>
            </a:pPr>
            <a:r>
              <a:rPr lang="de-DE" sz="2400" i="0" u="none" strike="noStrike" cap="none" dirty="0">
                <a:solidFill>
                  <a:schemeClr val="lt1"/>
                </a:solidFill>
                <a:latin typeface="Calibri"/>
                <a:ea typeface="Calibri"/>
                <a:cs typeface="Calibri"/>
                <a:sym typeface="Calibri"/>
              </a:rPr>
              <a:t> </a:t>
            </a:r>
            <a:r>
              <a:rPr lang="de-DE" sz="2400" i="0" u="none" strike="noStrike" cap="none" dirty="0" err="1">
                <a:solidFill>
                  <a:schemeClr val="lt1"/>
                </a:solidFill>
                <a:latin typeface="Calibri"/>
                <a:ea typeface="Calibri"/>
                <a:cs typeface="Calibri"/>
                <a:sym typeface="Calibri"/>
              </a:rPr>
              <a:t>Nitzan</a:t>
            </a:r>
            <a:r>
              <a:rPr lang="de-DE" sz="2400" i="0" u="none" strike="noStrike" cap="none" dirty="0">
                <a:solidFill>
                  <a:schemeClr val="lt1"/>
                </a:solidFill>
                <a:latin typeface="Calibri"/>
                <a:ea typeface="Calibri"/>
                <a:cs typeface="Calibri"/>
                <a:sym typeface="Calibri"/>
              </a:rPr>
              <a:t> </a:t>
            </a:r>
            <a:r>
              <a:rPr lang="de-DE" sz="2400" i="0" u="none" strike="noStrike" cap="none" dirty="0" err="1">
                <a:solidFill>
                  <a:schemeClr val="lt1"/>
                </a:solidFill>
                <a:latin typeface="Calibri"/>
                <a:ea typeface="Calibri"/>
                <a:cs typeface="Calibri"/>
                <a:sym typeface="Calibri"/>
              </a:rPr>
              <a:t>Leshem</a:t>
            </a:r>
            <a:r>
              <a:rPr lang="de-DE" sz="2400" i="0" u="none" strike="noStrike" cap="none" dirty="0">
                <a:solidFill>
                  <a:schemeClr val="lt1"/>
                </a:solidFill>
                <a:latin typeface="Calibri"/>
                <a:ea typeface="Calibri"/>
                <a:cs typeface="Calibri"/>
                <a:sym typeface="Calibri"/>
              </a:rPr>
              <a:t> </a:t>
            </a:r>
            <a:r>
              <a:rPr lang="de-DE" sz="2400" i="0" u="none" strike="noStrike" cap="none" dirty="0" err="1">
                <a:solidFill>
                  <a:schemeClr val="lt1"/>
                </a:solidFill>
                <a:latin typeface="Calibri"/>
                <a:ea typeface="Calibri"/>
                <a:cs typeface="Calibri"/>
                <a:sym typeface="Calibri"/>
              </a:rPr>
              <a:t>Yaniv</a:t>
            </a:r>
            <a:r>
              <a:rPr lang="de-DE" sz="2400" i="0" u="none" strike="noStrike" cap="none" dirty="0">
                <a:solidFill>
                  <a:schemeClr val="lt1"/>
                </a:solidFill>
                <a:latin typeface="Calibri"/>
                <a:ea typeface="Calibri"/>
                <a:cs typeface="Calibri"/>
                <a:sym typeface="Calibri"/>
              </a:rPr>
              <a:t> </a:t>
            </a:r>
            <a:r>
              <a:rPr lang="de-DE" sz="2400" i="0" u="none" strike="noStrike" cap="none" dirty="0" err="1">
                <a:solidFill>
                  <a:schemeClr val="lt1"/>
                </a:solidFill>
                <a:latin typeface="Calibri"/>
                <a:ea typeface="Calibri"/>
                <a:cs typeface="Calibri"/>
                <a:sym typeface="Calibri"/>
              </a:rPr>
              <a:t>Hassidof</a:t>
            </a:r>
            <a:endParaRPr lang="he-IL" sz="2400" i="0" u="none" strike="noStrike" cap="none" dirty="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169"/>
        <p:cNvGrpSpPr/>
        <p:nvPr/>
      </p:nvGrpSpPr>
      <p:grpSpPr>
        <a:xfrm>
          <a:off x="0" y="0"/>
          <a:ext cx="0" cy="0"/>
          <a:chOff x="0" y="0"/>
          <a:chExt cx="0" cy="0"/>
        </a:xfrm>
      </p:grpSpPr>
      <p:sp>
        <p:nvSpPr>
          <p:cNvPr id="170" name="Google Shape;170;p20"/>
          <p:cNvSpPr/>
          <p:nvPr/>
        </p:nvSpPr>
        <p:spPr>
          <a:xfrm>
            <a:off x="378068" y="343486"/>
            <a:ext cx="11438793" cy="1844256"/>
          </a:xfrm>
          <a:prstGeom prst="rect">
            <a:avLst/>
          </a:prstGeom>
          <a:solidFill>
            <a:srgbClr val="404040"/>
          </a:solidFill>
          <a:ln w="127000" cap="sq" cmpd="thinThick">
            <a:solidFill>
              <a:srgbClr val="4040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1" name="Google Shape;171;p20"/>
          <p:cNvSpPr txBox="1">
            <a:spLocks noGrp="1"/>
          </p:cNvSpPr>
          <p:nvPr>
            <p:ph type="title"/>
          </p:nvPr>
        </p:nvSpPr>
        <p:spPr>
          <a:xfrm>
            <a:off x="526073" y="414780"/>
            <a:ext cx="11139854" cy="1265784"/>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FFFFFF"/>
              </a:buClr>
              <a:buSzPts val="5400"/>
              <a:buFont typeface="Calibri"/>
              <a:buNone/>
            </a:pPr>
            <a:r>
              <a:rPr lang="en-US" sz="3600" dirty="0">
                <a:solidFill>
                  <a:srgbClr val="FFFFFF"/>
                </a:solidFill>
                <a:latin typeface="Calibri"/>
                <a:ea typeface="Calibri"/>
                <a:cs typeface="Calibri"/>
                <a:sym typeface="Calibri"/>
              </a:rPr>
              <a:t>Graph rewiring by</a:t>
            </a:r>
            <a:br>
              <a:rPr lang="en-US" sz="3600" dirty="0">
                <a:solidFill>
                  <a:srgbClr val="FFFFFF"/>
                </a:solidFill>
                <a:latin typeface="Calibri"/>
                <a:ea typeface="Calibri"/>
                <a:cs typeface="Calibri"/>
                <a:sym typeface="Calibri"/>
              </a:rPr>
            </a:br>
            <a:r>
              <a:rPr lang="en-US" sz="3600" dirty="0">
                <a:solidFill>
                  <a:srgbClr val="FFFFFF"/>
                </a:solidFill>
                <a:latin typeface="Calibri"/>
                <a:ea typeface="Calibri"/>
                <a:cs typeface="Calibri"/>
                <a:sym typeface="Calibri"/>
              </a:rPr>
              <a:t> </a:t>
            </a:r>
            <a:r>
              <a:rPr lang="en-US" sz="4000" b="1" dirty="0">
                <a:solidFill>
                  <a:srgbClr val="FFFFFF"/>
                </a:solidFill>
                <a:latin typeface="Calibri"/>
                <a:ea typeface="Calibri"/>
                <a:cs typeface="Calibri"/>
                <a:sym typeface="Calibri"/>
              </a:rPr>
              <a:t>Graph rewiring by MST (Minimum Spanning Tree)</a:t>
            </a:r>
            <a:endParaRPr lang="he-IL" sz="3600" b="1" dirty="0">
              <a:solidFill>
                <a:srgbClr val="FFFFFF"/>
              </a:solidFill>
              <a:latin typeface="Calibri"/>
              <a:ea typeface="Calibri"/>
              <a:cs typeface="Calibri"/>
              <a:sym typeface="Calibri"/>
            </a:endParaRPr>
          </a:p>
        </p:txBody>
      </p:sp>
      <p:sp>
        <p:nvSpPr>
          <p:cNvPr id="4" name="TextBox 3">
            <a:extLst>
              <a:ext uri="{FF2B5EF4-FFF2-40B4-BE49-F238E27FC236}">
                <a16:creationId xmlns:a16="http://schemas.microsoft.com/office/drawing/2014/main" id="{2441305C-0B94-3BC4-85CC-48B930CE2BAB}"/>
              </a:ext>
            </a:extLst>
          </p:cNvPr>
          <p:cNvSpPr txBox="1"/>
          <p:nvPr/>
        </p:nvSpPr>
        <p:spPr>
          <a:xfrm>
            <a:off x="3048740" y="2629810"/>
            <a:ext cx="6094520" cy="3724096"/>
          </a:xfrm>
          <a:prstGeom prst="rect">
            <a:avLst/>
          </a:prstGeom>
          <a:noFill/>
        </p:spPr>
        <p:txBody>
          <a:bodyPr wrap="square">
            <a:spAutoFit/>
          </a:bodyPr>
          <a:lstStyle/>
          <a:p>
            <a:pPr algn="ctr" rtl="0">
              <a:spcBef>
                <a:spcPts val="0"/>
              </a:spcBef>
              <a:spcAft>
                <a:spcPts val="0"/>
              </a:spcAft>
            </a:pPr>
            <a:r>
              <a:rPr lang="en-US" sz="1800" b="0" i="0" u="none" strike="noStrike" dirty="0">
                <a:solidFill>
                  <a:srgbClr val="000000"/>
                </a:solidFill>
                <a:effectLst/>
                <a:latin typeface="Times New Roman" panose="02020603050405020304" pitchFamily="18" charset="0"/>
              </a:rPr>
              <a:t>After finding the MST, and updating the graph edges to include only the MST’s edges, we received 77% accuracy.</a:t>
            </a:r>
            <a:endParaRPr lang="en-US" sz="2000" b="0" dirty="0">
              <a:effectLst/>
            </a:endParaRPr>
          </a:p>
          <a:p>
            <a:pPr algn="ctr" rtl="0">
              <a:spcBef>
                <a:spcPts val="0"/>
              </a:spcBef>
              <a:spcAft>
                <a:spcPts val="0"/>
              </a:spcAft>
            </a:pPr>
            <a:r>
              <a:rPr lang="en-US" sz="1800" b="0" i="0" u="none" strike="noStrike" dirty="0">
                <a:solidFill>
                  <a:srgbClr val="000000"/>
                </a:solidFill>
                <a:effectLst/>
                <a:latin typeface="Times New Roman" panose="02020603050405020304" pitchFamily="18" charset="0"/>
              </a:rPr>
              <a:t>The result clearly indicates a reduction in accuracy (-5% from baseline) with this method. But on the positive side, with the reduction of edges to train on comes an improvement in training time- we noticed a 20-25% improvement in training time.</a:t>
            </a:r>
            <a:endParaRPr lang="en-US" sz="2000" b="0" dirty="0">
              <a:effectLst/>
            </a:endParaRPr>
          </a:p>
          <a:p>
            <a:pPr algn="ctr" rtl="0">
              <a:spcBef>
                <a:spcPts val="0"/>
              </a:spcBef>
              <a:spcAft>
                <a:spcPts val="0"/>
              </a:spcAft>
            </a:pPr>
            <a:br>
              <a:rPr lang="en-US" sz="2000" b="0" dirty="0">
                <a:effectLst/>
              </a:rPr>
            </a:br>
            <a:r>
              <a:rPr lang="en-US" sz="1800" b="0" i="0" u="none" strike="noStrike" dirty="0">
                <a:solidFill>
                  <a:srgbClr val="000000"/>
                </a:solidFill>
                <a:effectLst/>
                <a:latin typeface="Times New Roman" panose="02020603050405020304" pitchFamily="18" charset="0"/>
              </a:rPr>
              <a:t>Also, when adding the MST edges to the existing graph edges we received accuracy of 75% (-7% from baseline), which is much worse accuracy and has no other benefits. We would not recommend doing this.</a:t>
            </a:r>
            <a:endParaRPr lang="en-US" sz="2000" b="0" dirty="0">
              <a:effectLst/>
            </a:endParaRPr>
          </a:p>
          <a:p>
            <a:pPr algn="ctr"/>
            <a:br>
              <a:rPr lang="en-US" sz="2000" dirty="0"/>
            </a:br>
            <a:endParaRPr lang="de-DE" sz="1600" dirty="0"/>
          </a:p>
        </p:txBody>
      </p:sp>
    </p:spTree>
    <p:extLst>
      <p:ext uri="{BB962C8B-B14F-4D97-AF65-F5344CB8AC3E}">
        <p14:creationId xmlns:p14="http://schemas.microsoft.com/office/powerpoint/2010/main" val="2595235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p:nvPr/>
        </p:nvSpPr>
        <p:spPr>
          <a:xfrm>
            <a:off x="1" y="1"/>
            <a:ext cx="4133221" cy="3548529"/>
          </a:xfrm>
          <a:custGeom>
            <a:avLst/>
            <a:gdLst/>
            <a:ahLst/>
            <a:cxnLst/>
            <a:rect l="l" t="t" r="r" b="b"/>
            <a:pathLst>
              <a:path w="4133221" h="3548529" extrusionOk="0">
                <a:moveTo>
                  <a:pt x="0" y="0"/>
                </a:moveTo>
                <a:lnTo>
                  <a:pt x="3798429" y="0"/>
                </a:lnTo>
                <a:lnTo>
                  <a:pt x="3850140" y="85119"/>
                </a:lnTo>
                <a:cubicBezTo>
                  <a:pt x="4030674" y="417451"/>
                  <a:pt x="4133221" y="798296"/>
                  <a:pt x="4133221" y="1203093"/>
                </a:cubicBezTo>
                <a:cubicBezTo>
                  <a:pt x="4133221" y="2498442"/>
                  <a:pt x="3083134" y="3548529"/>
                  <a:pt x="1787785" y="3548529"/>
                </a:cubicBezTo>
                <a:cubicBezTo>
                  <a:pt x="1140111" y="3548529"/>
                  <a:pt x="553752" y="3286007"/>
                  <a:pt x="129311" y="2861567"/>
                </a:cubicBezTo>
                <a:lnTo>
                  <a:pt x="0" y="2719289"/>
                </a:ln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27" name="Google Shape;127;p17"/>
          <p:cNvSpPr/>
          <p:nvPr/>
        </p:nvSpPr>
        <p:spPr>
          <a:xfrm>
            <a:off x="3801" y="3842187"/>
            <a:ext cx="3321156" cy="3015812"/>
          </a:xfrm>
          <a:custGeom>
            <a:avLst/>
            <a:gdLst/>
            <a:ahLst/>
            <a:cxnLst/>
            <a:rect l="l" t="t" r="r" b="b"/>
            <a:pathLst>
              <a:path w="3321156" h="3015812" extrusionOk="0">
                <a:moveTo>
                  <a:pt x="1359768" y="0"/>
                </a:moveTo>
                <a:cubicBezTo>
                  <a:pt x="2443013" y="0"/>
                  <a:pt x="3321156" y="878143"/>
                  <a:pt x="3321156" y="1961388"/>
                </a:cubicBezTo>
                <a:cubicBezTo>
                  <a:pt x="3321156" y="2299902"/>
                  <a:pt x="3235400" y="2618387"/>
                  <a:pt x="3084427" y="2896302"/>
                </a:cubicBezTo>
                <a:lnTo>
                  <a:pt x="3011823" y="3015812"/>
                </a:lnTo>
                <a:lnTo>
                  <a:pt x="0" y="3015812"/>
                </a:lnTo>
                <a:lnTo>
                  <a:pt x="0" y="549808"/>
                </a:lnTo>
                <a:lnTo>
                  <a:pt x="112143" y="447886"/>
                </a:lnTo>
                <a:cubicBezTo>
                  <a:pt x="451187" y="168082"/>
                  <a:pt x="885848" y="0"/>
                  <a:pt x="1359768" y="0"/>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28" name="Google Shape;128;p17"/>
          <p:cNvSpPr/>
          <p:nvPr/>
        </p:nvSpPr>
        <p:spPr>
          <a:xfrm>
            <a:off x="3394530" y="2496668"/>
            <a:ext cx="3118104" cy="3118104"/>
          </a:xfrm>
          <a:prstGeom prst="ellipse">
            <a:avLst/>
          </a:pr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29" name="Google Shape;129;p17" descr="RoadNet: Learning to Comprehensively Analyze Road Networks in Complex Urban  Scenes From High-Resolution Remotely Sensed Images"/>
          <p:cNvPicPr preferRelativeResize="0"/>
          <p:nvPr/>
        </p:nvPicPr>
        <p:blipFill rotWithShape="1">
          <a:blip r:embed="rId3">
            <a:alphaModFix/>
          </a:blip>
          <a:srcRect r="-2" b="-2"/>
          <a:stretch/>
        </p:blipFill>
        <p:spPr>
          <a:xfrm>
            <a:off x="3559122" y="2661260"/>
            <a:ext cx="2788920" cy="2788920"/>
          </a:xfrm>
          <a:custGeom>
            <a:avLst/>
            <a:gdLst/>
            <a:ahLst/>
            <a:cxnLst/>
            <a:rect l="l" t="t" r="r" b="b"/>
            <a:pathLst>
              <a:path w="2880360" h="2880360" extrusionOk="0">
                <a:moveTo>
                  <a:pt x="1440180" y="0"/>
                </a:moveTo>
                <a:cubicBezTo>
                  <a:pt x="2235569" y="0"/>
                  <a:pt x="2880360" y="644791"/>
                  <a:pt x="2880360" y="1440180"/>
                </a:cubicBezTo>
                <a:cubicBezTo>
                  <a:pt x="2880360" y="2235569"/>
                  <a:pt x="2235569" y="2880360"/>
                  <a:pt x="1440180" y="2880360"/>
                </a:cubicBezTo>
                <a:cubicBezTo>
                  <a:pt x="644791" y="2880360"/>
                  <a:pt x="0" y="2235569"/>
                  <a:pt x="0" y="1440180"/>
                </a:cubicBezTo>
                <a:cubicBezTo>
                  <a:pt x="0" y="644791"/>
                  <a:pt x="644791" y="0"/>
                  <a:pt x="1440180" y="0"/>
                </a:cubicBezTo>
                <a:close/>
              </a:path>
            </a:pathLst>
          </a:custGeom>
          <a:noFill/>
          <a:ln>
            <a:noFill/>
          </a:ln>
        </p:spPr>
      </p:pic>
      <p:pic>
        <p:nvPicPr>
          <p:cNvPr id="130" name="Google Shape;130;p17" descr="Diagram&#10;&#10;Description automatically generated"/>
          <p:cNvPicPr preferRelativeResize="0"/>
          <p:nvPr/>
        </p:nvPicPr>
        <p:blipFill rotWithShape="1">
          <a:blip r:embed="rId4">
            <a:alphaModFix/>
          </a:blip>
          <a:srcRect r="43844" b="4657"/>
          <a:stretch/>
        </p:blipFill>
        <p:spPr>
          <a:xfrm>
            <a:off x="20" y="10"/>
            <a:ext cx="3967953" cy="3383270"/>
          </a:xfrm>
          <a:custGeom>
            <a:avLst/>
            <a:gdLst/>
            <a:ahLst/>
            <a:cxnLst/>
            <a:rect l="l" t="t" r="r" b="b"/>
            <a:pathLst>
              <a:path w="3967973" h="3383280" extrusionOk="0">
                <a:moveTo>
                  <a:pt x="0" y="0"/>
                </a:moveTo>
                <a:lnTo>
                  <a:pt x="3605273" y="0"/>
                </a:lnTo>
                <a:lnTo>
                  <a:pt x="3704836" y="163887"/>
                </a:lnTo>
                <a:cubicBezTo>
                  <a:pt x="3872651" y="472804"/>
                  <a:pt x="3967973" y="826817"/>
                  <a:pt x="3967973" y="1203093"/>
                </a:cubicBezTo>
                <a:cubicBezTo>
                  <a:pt x="3967973" y="2407177"/>
                  <a:pt x="2991870" y="3383280"/>
                  <a:pt x="1787786" y="3383280"/>
                </a:cubicBezTo>
                <a:cubicBezTo>
                  <a:pt x="1110489" y="3383280"/>
                  <a:pt x="505326" y="3074435"/>
                  <a:pt x="105448" y="2589894"/>
                </a:cubicBezTo>
                <a:lnTo>
                  <a:pt x="0" y="2448881"/>
                </a:lnTo>
                <a:close/>
              </a:path>
            </a:pathLst>
          </a:custGeom>
          <a:noFill/>
          <a:ln>
            <a:noFill/>
          </a:ln>
        </p:spPr>
      </p:pic>
      <p:pic>
        <p:nvPicPr>
          <p:cNvPr id="131" name="Google Shape;131;p17" descr="molecule | Definition, Examples, Structures, &amp; Facts | Britannica"/>
          <p:cNvPicPr preferRelativeResize="0"/>
          <p:nvPr/>
        </p:nvPicPr>
        <p:blipFill rotWithShape="1">
          <a:blip r:embed="rId5">
            <a:alphaModFix/>
          </a:blip>
          <a:srcRect r="12562" b="-4"/>
          <a:stretch/>
        </p:blipFill>
        <p:spPr>
          <a:xfrm>
            <a:off x="4825" y="4007260"/>
            <a:ext cx="3155071" cy="2850749"/>
          </a:xfrm>
          <a:custGeom>
            <a:avLst/>
            <a:gdLst/>
            <a:ahLst/>
            <a:cxnLst/>
            <a:rect l="l" t="t" r="r" b="b"/>
            <a:pathLst>
              <a:path w="3155071" h="2850749" extrusionOk="0">
                <a:moveTo>
                  <a:pt x="1358746" y="0"/>
                </a:moveTo>
                <a:cubicBezTo>
                  <a:pt x="2350829" y="0"/>
                  <a:pt x="3155071" y="804242"/>
                  <a:pt x="3155071" y="1796325"/>
                </a:cubicBezTo>
                <a:cubicBezTo>
                  <a:pt x="3155071" y="2168356"/>
                  <a:pt x="3041975" y="2513972"/>
                  <a:pt x="2848287" y="2800668"/>
                </a:cubicBezTo>
                <a:lnTo>
                  <a:pt x="2810837" y="2850749"/>
                </a:lnTo>
                <a:lnTo>
                  <a:pt x="0" y="2850749"/>
                </a:lnTo>
                <a:lnTo>
                  <a:pt x="0" y="623564"/>
                </a:lnTo>
                <a:lnTo>
                  <a:pt x="88552" y="526132"/>
                </a:lnTo>
                <a:cubicBezTo>
                  <a:pt x="413623" y="201061"/>
                  <a:pt x="862705" y="0"/>
                  <a:pt x="1358746" y="0"/>
                </a:cubicBezTo>
                <a:close/>
              </a:path>
            </a:pathLst>
          </a:custGeom>
          <a:noFill/>
          <a:ln>
            <a:noFill/>
          </a:ln>
        </p:spPr>
      </p:pic>
      <p:sp>
        <p:nvSpPr>
          <p:cNvPr id="132" name="Google Shape;132;p17"/>
          <p:cNvSpPr txBox="1">
            <a:spLocks noGrp="1"/>
          </p:cNvSpPr>
          <p:nvPr>
            <p:ph type="title"/>
          </p:nvPr>
        </p:nvSpPr>
        <p:spPr>
          <a:xfrm>
            <a:off x="6876226" y="81483"/>
            <a:ext cx="5041391" cy="1887516"/>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5400"/>
              <a:buFont typeface="Calibri"/>
              <a:buNone/>
            </a:pPr>
            <a:r>
              <a:rPr lang="en-US" sz="5400" dirty="0">
                <a:solidFill>
                  <a:srgbClr val="FFFFFF"/>
                </a:solidFill>
              </a:rPr>
              <a:t>Conclusion</a:t>
            </a:r>
            <a:endParaRPr sz="5400" dirty="0">
              <a:solidFill>
                <a:srgbClr val="FFFFFF"/>
              </a:solidFill>
              <a:latin typeface="Calibri"/>
              <a:ea typeface="Calibri"/>
              <a:cs typeface="Calibri"/>
              <a:sym typeface="Calibri"/>
            </a:endParaRPr>
          </a:p>
        </p:txBody>
      </p:sp>
      <p:sp>
        <p:nvSpPr>
          <p:cNvPr id="2" name="Google Shape;132;p17">
            <a:extLst>
              <a:ext uri="{FF2B5EF4-FFF2-40B4-BE49-F238E27FC236}">
                <a16:creationId xmlns:a16="http://schemas.microsoft.com/office/drawing/2014/main" id="{10398F04-0DA2-9086-2261-97669FBFBC24}"/>
              </a:ext>
            </a:extLst>
          </p:cNvPr>
          <p:cNvSpPr txBox="1">
            <a:spLocks/>
          </p:cNvSpPr>
          <p:nvPr/>
        </p:nvSpPr>
        <p:spPr>
          <a:xfrm>
            <a:off x="7000513" y="2898429"/>
            <a:ext cx="5041391" cy="1887516"/>
          </a:xfrm>
          <a:prstGeom prst="rect">
            <a:avLst/>
          </a:prstGeom>
          <a:noFill/>
          <a:ln>
            <a:noFill/>
          </a:ln>
        </p:spPr>
        <p:txBody>
          <a:bodyPr spcFirstLastPara="1" wrap="square" lIns="91425" tIns="45700" rIns="91425" bIns="45700" anchor="b" anchorCtr="0">
            <a:normAutofit fontScale="85000" lnSpcReduction="2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Calibri"/>
              <a:buNone/>
              <a:defRPr sz="44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Clr>
                <a:srgbClr val="FFFFFF"/>
              </a:buClr>
              <a:buSzPts val="5400"/>
            </a:pPr>
            <a:r>
              <a:rPr lang="en-US" sz="2400" dirty="0">
                <a:solidFill>
                  <a:srgbClr val="FFFFFF"/>
                </a:solidFill>
              </a:rPr>
              <a:t>We have seen that there were improvements in some of the methods (improved accuracy), and deterioration in others (decreased accuracy, sometimes with other benefits such as improved training times). There is still much research needed to be done in order to achieve major improvements in accuracy results with graph rewiring.</a:t>
            </a:r>
          </a:p>
        </p:txBody>
      </p:sp>
    </p:spTree>
    <p:extLst>
      <p:ext uri="{BB962C8B-B14F-4D97-AF65-F5344CB8AC3E}">
        <p14:creationId xmlns:p14="http://schemas.microsoft.com/office/powerpoint/2010/main" val="3417857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p:nvPr/>
        </p:nvSpPr>
        <p:spPr>
          <a:xfrm>
            <a:off x="1" y="1"/>
            <a:ext cx="4133221" cy="3548529"/>
          </a:xfrm>
          <a:custGeom>
            <a:avLst/>
            <a:gdLst/>
            <a:ahLst/>
            <a:cxnLst/>
            <a:rect l="l" t="t" r="r" b="b"/>
            <a:pathLst>
              <a:path w="4133221" h="3548529" extrusionOk="0">
                <a:moveTo>
                  <a:pt x="0" y="0"/>
                </a:moveTo>
                <a:lnTo>
                  <a:pt x="3798429" y="0"/>
                </a:lnTo>
                <a:lnTo>
                  <a:pt x="3850140" y="85119"/>
                </a:lnTo>
                <a:cubicBezTo>
                  <a:pt x="4030674" y="417451"/>
                  <a:pt x="4133221" y="798296"/>
                  <a:pt x="4133221" y="1203093"/>
                </a:cubicBezTo>
                <a:cubicBezTo>
                  <a:pt x="4133221" y="2498442"/>
                  <a:pt x="3083134" y="3548529"/>
                  <a:pt x="1787785" y="3548529"/>
                </a:cubicBezTo>
                <a:cubicBezTo>
                  <a:pt x="1140111" y="3548529"/>
                  <a:pt x="553752" y="3286007"/>
                  <a:pt x="129311" y="2861567"/>
                </a:cubicBezTo>
                <a:lnTo>
                  <a:pt x="0" y="2719289"/>
                </a:ln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27" name="Google Shape;127;p17"/>
          <p:cNvSpPr/>
          <p:nvPr/>
        </p:nvSpPr>
        <p:spPr>
          <a:xfrm>
            <a:off x="3801" y="3842187"/>
            <a:ext cx="3321156" cy="3015812"/>
          </a:xfrm>
          <a:custGeom>
            <a:avLst/>
            <a:gdLst/>
            <a:ahLst/>
            <a:cxnLst/>
            <a:rect l="l" t="t" r="r" b="b"/>
            <a:pathLst>
              <a:path w="3321156" h="3015812" extrusionOk="0">
                <a:moveTo>
                  <a:pt x="1359768" y="0"/>
                </a:moveTo>
                <a:cubicBezTo>
                  <a:pt x="2443013" y="0"/>
                  <a:pt x="3321156" y="878143"/>
                  <a:pt x="3321156" y="1961388"/>
                </a:cubicBezTo>
                <a:cubicBezTo>
                  <a:pt x="3321156" y="2299902"/>
                  <a:pt x="3235400" y="2618387"/>
                  <a:pt x="3084427" y="2896302"/>
                </a:cubicBezTo>
                <a:lnTo>
                  <a:pt x="3011823" y="3015812"/>
                </a:lnTo>
                <a:lnTo>
                  <a:pt x="0" y="3015812"/>
                </a:lnTo>
                <a:lnTo>
                  <a:pt x="0" y="549808"/>
                </a:lnTo>
                <a:lnTo>
                  <a:pt x="112143" y="447886"/>
                </a:lnTo>
                <a:cubicBezTo>
                  <a:pt x="451187" y="168082"/>
                  <a:pt x="885848" y="0"/>
                  <a:pt x="1359768" y="0"/>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28" name="Google Shape;128;p17"/>
          <p:cNvSpPr/>
          <p:nvPr/>
        </p:nvSpPr>
        <p:spPr>
          <a:xfrm>
            <a:off x="3394530" y="2496668"/>
            <a:ext cx="3118104" cy="3118104"/>
          </a:xfrm>
          <a:prstGeom prst="ellipse">
            <a:avLst/>
          </a:pr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29" name="Google Shape;129;p17" descr="RoadNet: Learning to Comprehensively Analyze Road Networks in Complex Urban  Scenes From High-Resolution Remotely Sensed Images"/>
          <p:cNvPicPr preferRelativeResize="0"/>
          <p:nvPr/>
        </p:nvPicPr>
        <p:blipFill rotWithShape="1">
          <a:blip r:embed="rId3">
            <a:alphaModFix/>
          </a:blip>
          <a:srcRect r="-2" b="-2"/>
          <a:stretch/>
        </p:blipFill>
        <p:spPr>
          <a:xfrm>
            <a:off x="3559122" y="2661260"/>
            <a:ext cx="2788920" cy="2788920"/>
          </a:xfrm>
          <a:custGeom>
            <a:avLst/>
            <a:gdLst/>
            <a:ahLst/>
            <a:cxnLst/>
            <a:rect l="l" t="t" r="r" b="b"/>
            <a:pathLst>
              <a:path w="2880360" h="2880360" extrusionOk="0">
                <a:moveTo>
                  <a:pt x="1440180" y="0"/>
                </a:moveTo>
                <a:cubicBezTo>
                  <a:pt x="2235569" y="0"/>
                  <a:pt x="2880360" y="644791"/>
                  <a:pt x="2880360" y="1440180"/>
                </a:cubicBezTo>
                <a:cubicBezTo>
                  <a:pt x="2880360" y="2235569"/>
                  <a:pt x="2235569" y="2880360"/>
                  <a:pt x="1440180" y="2880360"/>
                </a:cubicBezTo>
                <a:cubicBezTo>
                  <a:pt x="644791" y="2880360"/>
                  <a:pt x="0" y="2235569"/>
                  <a:pt x="0" y="1440180"/>
                </a:cubicBezTo>
                <a:cubicBezTo>
                  <a:pt x="0" y="644791"/>
                  <a:pt x="644791" y="0"/>
                  <a:pt x="1440180" y="0"/>
                </a:cubicBezTo>
                <a:close/>
              </a:path>
            </a:pathLst>
          </a:custGeom>
          <a:noFill/>
          <a:ln>
            <a:noFill/>
          </a:ln>
        </p:spPr>
      </p:pic>
      <p:pic>
        <p:nvPicPr>
          <p:cNvPr id="130" name="Google Shape;130;p17" descr="Diagram&#10;&#10;Description automatically generated"/>
          <p:cNvPicPr preferRelativeResize="0"/>
          <p:nvPr/>
        </p:nvPicPr>
        <p:blipFill rotWithShape="1">
          <a:blip r:embed="rId4">
            <a:alphaModFix/>
          </a:blip>
          <a:srcRect r="43844" b="4657"/>
          <a:stretch/>
        </p:blipFill>
        <p:spPr>
          <a:xfrm>
            <a:off x="20" y="10"/>
            <a:ext cx="3967953" cy="3383270"/>
          </a:xfrm>
          <a:custGeom>
            <a:avLst/>
            <a:gdLst/>
            <a:ahLst/>
            <a:cxnLst/>
            <a:rect l="l" t="t" r="r" b="b"/>
            <a:pathLst>
              <a:path w="3967973" h="3383280" extrusionOk="0">
                <a:moveTo>
                  <a:pt x="0" y="0"/>
                </a:moveTo>
                <a:lnTo>
                  <a:pt x="3605273" y="0"/>
                </a:lnTo>
                <a:lnTo>
                  <a:pt x="3704836" y="163887"/>
                </a:lnTo>
                <a:cubicBezTo>
                  <a:pt x="3872651" y="472804"/>
                  <a:pt x="3967973" y="826817"/>
                  <a:pt x="3967973" y="1203093"/>
                </a:cubicBezTo>
                <a:cubicBezTo>
                  <a:pt x="3967973" y="2407177"/>
                  <a:pt x="2991870" y="3383280"/>
                  <a:pt x="1787786" y="3383280"/>
                </a:cubicBezTo>
                <a:cubicBezTo>
                  <a:pt x="1110489" y="3383280"/>
                  <a:pt x="505326" y="3074435"/>
                  <a:pt x="105448" y="2589894"/>
                </a:cubicBezTo>
                <a:lnTo>
                  <a:pt x="0" y="2448881"/>
                </a:lnTo>
                <a:close/>
              </a:path>
            </a:pathLst>
          </a:custGeom>
          <a:noFill/>
          <a:ln>
            <a:noFill/>
          </a:ln>
        </p:spPr>
      </p:pic>
      <p:pic>
        <p:nvPicPr>
          <p:cNvPr id="131" name="Google Shape;131;p17" descr="molecule | Definition, Examples, Structures, &amp; Facts | Britannica"/>
          <p:cNvPicPr preferRelativeResize="0"/>
          <p:nvPr/>
        </p:nvPicPr>
        <p:blipFill rotWithShape="1">
          <a:blip r:embed="rId5">
            <a:alphaModFix/>
          </a:blip>
          <a:srcRect r="12562" b="-4"/>
          <a:stretch/>
        </p:blipFill>
        <p:spPr>
          <a:xfrm>
            <a:off x="4825" y="4007260"/>
            <a:ext cx="3155071" cy="2850749"/>
          </a:xfrm>
          <a:custGeom>
            <a:avLst/>
            <a:gdLst/>
            <a:ahLst/>
            <a:cxnLst/>
            <a:rect l="l" t="t" r="r" b="b"/>
            <a:pathLst>
              <a:path w="3155071" h="2850749" extrusionOk="0">
                <a:moveTo>
                  <a:pt x="1358746" y="0"/>
                </a:moveTo>
                <a:cubicBezTo>
                  <a:pt x="2350829" y="0"/>
                  <a:pt x="3155071" y="804242"/>
                  <a:pt x="3155071" y="1796325"/>
                </a:cubicBezTo>
                <a:cubicBezTo>
                  <a:pt x="3155071" y="2168356"/>
                  <a:pt x="3041975" y="2513972"/>
                  <a:pt x="2848287" y="2800668"/>
                </a:cubicBezTo>
                <a:lnTo>
                  <a:pt x="2810837" y="2850749"/>
                </a:lnTo>
                <a:lnTo>
                  <a:pt x="0" y="2850749"/>
                </a:lnTo>
                <a:lnTo>
                  <a:pt x="0" y="623564"/>
                </a:lnTo>
                <a:lnTo>
                  <a:pt x="88552" y="526132"/>
                </a:lnTo>
                <a:cubicBezTo>
                  <a:pt x="413623" y="201061"/>
                  <a:pt x="862705" y="0"/>
                  <a:pt x="1358746" y="0"/>
                </a:cubicBezTo>
                <a:close/>
              </a:path>
            </a:pathLst>
          </a:custGeom>
          <a:noFill/>
          <a:ln>
            <a:noFill/>
          </a:ln>
        </p:spPr>
      </p:pic>
      <p:sp>
        <p:nvSpPr>
          <p:cNvPr id="132" name="Google Shape;132;p17"/>
          <p:cNvSpPr txBox="1">
            <a:spLocks noGrp="1"/>
          </p:cNvSpPr>
          <p:nvPr>
            <p:ph type="title"/>
          </p:nvPr>
        </p:nvSpPr>
        <p:spPr>
          <a:xfrm>
            <a:off x="7151434" y="297402"/>
            <a:ext cx="4238617" cy="109924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5400"/>
              <a:buFont typeface="Calibri"/>
              <a:buNone/>
            </a:pPr>
            <a:r>
              <a:rPr lang="en-US" sz="5400" dirty="0">
                <a:solidFill>
                  <a:srgbClr val="FFFFFF"/>
                </a:solidFill>
              </a:rPr>
              <a:t>Future work</a:t>
            </a:r>
            <a:endParaRPr sz="5400" dirty="0">
              <a:solidFill>
                <a:srgbClr val="FFFFFF"/>
              </a:solidFill>
              <a:latin typeface="Calibri"/>
              <a:ea typeface="Calibri"/>
              <a:cs typeface="Calibri"/>
              <a:sym typeface="Calibri"/>
            </a:endParaRPr>
          </a:p>
        </p:txBody>
      </p:sp>
      <p:sp>
        <p:nvSpPr>
          <p:cNvPr id="2" name="Google Shape;132;p17">
            <a:extLst>
              <a:ext uri="{FF2B5EF4-FFF2-40B4-BE49-F238E27FC236}">
                <a16:creationId xmlns:a16="http://schemas.microsoft.com/office/drawing/2014/main" id="{10398F04-0DA2-9086-2261-97669FBFBC24}"/>
              </a:ext>
            </a:extLst>
          </p:cNvPr>
          <p:cNvSpPr txBox="1">
            <a:spLocks/>
          </p:cNvSpPr>
          <p:nvPr/>
        </p:nvSpPr>
        <p:spPr>
          <a:xfrm>
            <a:off x="6512634" y="1337360"/>
            <a:ext cx="5637714" cy="5149048"/>
          </a:xfrm>
          <a:prstGeom prst="rect">
            <a:avLst/>
          </a:prstGeom>
          <a:noFill/>
          <a:ln>
            <a:noFill/>
          </a:ln>
        </p:spPr>
        <p:txBody>
          <a:bodyPr spcFirstLastPara="1" wrap="square" lIns="91425" tIns="45700" rIns="91425" bIns="45700" anchor="b" anchorCtr="0">
            <a:normAutofit fontScale="85000" lnSpcReduction="1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Calibri"/>
              <a:buNone/>
              <a:defRPr sz="44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Clr>
                <a:srgbClr val="FFFFFF"/>
              </a:buClr>
              <a:buSzPts val="5400"/>
            </a:pPr>
            <a:r>
              <a:rPr lang="en-US" sz="2000" dirty="0">
                <a:solidFill>
                  <a:srgbClr val="FFFFFF"/>
                </a:solidFill>
              </a:rPr>
              <a:t>For the RL approach the </a:t>
            </a:r>
            <a:r>
              <a:rPr lang="en-US" sz="2000" dirty="0" err="1">
                <a:solidFill>
                  <a:srgbClr val="FFFFFF"/>
                </a:solidFill>
              </a:rPr>
              <a:t>AlphaZero</a:t>
            </a:r>
            <a:r>
              <a:rPr lang="en-US" sz="2000" dirty="0">
                <a:solidFill>
                  <a:srgbClr val="FFFFFF"/>
                </a:solidFill>
              </a:rPr>
              <a:t> algorithm by </a:t>
            </a:r>
            <a:r>
              <a:rPr lang="en-US" sz="2000" dirty="0" err="1">
                <a:solidFill>
                  <a:srgbClr val="FFFFFF"/>
                </a:solidFill>
              </a:rPr>
              <a:t>deepmind</a:t>
            </a:r>
            <a:r>
              <a:rPr lang="en-US" sz="2000" dirty="0">
                <a:solidFill>
                  <a:srgbClr val="FFFFFF"/>
                </a:solidFill>
              </a:rPr>
              <a:t> shows great promise, with its variant </a:t>
            </a:r>
            <a:r>
              <a:rPr lang="en-US" sz="2000" dirty="0" err="1">
                <a:solidFill>
                  <a:srgbClr val="FFFFFF"/>
                </a:solidFill>
              </a:rPr>
              <a:t>AlphaTensor</a:t>
            </a:r>
            <a:r>
              <a:rPr lang="en-US" sz="2000" dirty="0">
                <a:solidFill>
                  <a:srgbClr val="FFFFFF"/>
                </a:solidFill>
              </a:rPr>
              <a:t> being used to discover the fastest ever matrix multiplication algorithm. </a:t>
            </a:r>
          </a:p>
          <a:p>
            <a:pPr algn="ctr">
              <a:buClr>
                <a:srgbClr val="FFFFFF"/>
              </a:buClr>
              <a:buSzPts val="5400"/>
            </a:pPr>
            <a:endParaRPr lang="en-US" sz="2000" dirty="0">
              <a:solidFill>
                <a:srgbClr val="FFFFFF"/>
              </a:solidFill>
            </a:endParaRPr>
          </a:p>
          <a:p>
            <a:pPr algn="ctr">
              <a:buClr>
                <a:srgbClr val="FFFFFF"/>
              </a:buClr>
              <a:buSzPts val="5400"/>
            </a:pPr>
            <a:r>
              <a:rPr lang="en-US" sz="2000" dirty="0" err="1">
                <a:solidFill>
                  <a:srgbClr val="FFFFFF"/>
                </a:solidFill>
              </a:rPr>
              <a:t>AlphaTensor</a:t>
            </a:r>
            <a:r>
              <a:rPr lang="en-US" sz="2000" dirty="0">
                <a:solidFill>
                  <a:srgbClr val="FFFFFF"/>
                </a:solidFill>
              </a:rPr>
              <a:t> formulates matrix multiplication as a game where the agent needs to find the actions that achieve the correct result in the minimal amount of steps. Such RL algorithms are much more efficient than brute-force search even when purpose trained for a single problem(e.g., for each matrix size). </a:t>
            </a:r>
          </a:p>
          <a:p>
            <a:pPr algn="ctr">
              <a:buClr>
                <a:srgbClr val="FFFFFF"/>
              </a:buClr>
              <a:buSzPts val="5400"/>
            </a:pPr>
            <a:endParaRPr lang="en-US" sz="2000" dirty="0">
              <a:solidFill>
                <a:srgbClr val="FFFFFF"/>
              </a:solidFill>
            </a:endParaRPr>
          </a:p>
          <a:p>
            <a:pPr algn="ctr">
              <a:buClr>
                <a:srgbClr val="FFFFFF"/>
              </a:buClr>
              <a:buSzPts val="5400"/>
            </a:pPr>
            <a:r>
              <a:rPr lang="en-US" sz="2000" dirty="0">
                <a:solidFill>
                  <a:srgbClr val="FFFFFF"/>
                </a:solidFill>
              </a:rPr>
              <a:t>The </a:t>
            </a:r>
            <a:r>
              <a:rPr lang="en-US" sz="2000" dirty="0" err="1">
                <a:solidFill>
                  <a:srgbClr val="FFFFFF"/>
                </a:solidFill>
              </a:rPr>
              <a:t>AlphaZero</a:t>
            </a:r>
            <a:r>
              <a:rPr lang="en-US" sz="2000" dirty="0">
                <a:solidFill>
                  <a:srgbClr val="FFFFFF"/>
                </a:solidFill>
              </a:rPr>
              <a:t> algorithm incorporates planning ahead with Monte - Carlo Tree Search to better predict the value of a state. </a:t>
            </a:r>
          </a:p>
          <a:p>
            <a:pPr algn="ctr">
              <a:buClr>
                <a:srgbClr val="FFFFFF"/>
              </a:buClr>
              <a:buSzPts val="5400"/>
            </a:pPr>
            <a:endParaRPr lang="en-US" sz="2000" dirty="0">
              <a:solidFill>
                <a:srgbClr val="FFFFFF"/>
              </a:solidFill>
            </a:endParaRPr>
          </a:p>
          <a:p>
            <a:pPr algn="ctr">
              <a:buClr>
                <a:srgbClr val="FFFFFF"/>
              </a:buClr>
              <a:buSzPts val="5400"/>
            </a:pPr>
            <a:r>
              <a:rPr lang="en-US" sz="2000" dirty="0">
                <a:solidFill>
                  <a:srgbClr val="FFFFFF"/>
                </a:solidFill>
              </a:rPr>
              <a:t>The algorithm is very well suited for problems with a huge state space, such as chess or in our case all the different graph wiring configurations. Another major improvement would be to use a better graph embedding, Perhaps using unsupervised methods. </a:t>
            </a:r>
          </a:p>
          <a:p>
            <a:pPr algn="ctr">
              <a:buClr>
                <a:srgbClr val="FFFFFF"/>
              </a:buClr>
              <a:buSzPts val="5400"/>
            </a:pPr>
            <a:endParaRPr lang="en-US" sz="2000" dirty="0">
              <a:solidFill>
                <a:srgbClr val="FFFFFF"/>
              </a:solidFill>
            </a:endParaRPr>
          </a:p>
          <a:p>
            <a:pPr algn="ctr">
              <a:buClr>
                <a:srgbClr val="FFFFFF"/>
              </a:buClr>
              <a:buSzPts val="5400"/>
            </a:pPr>
            <a:r>
              <a:rPr lang="en-US" sz="2000" dirty="0">
                <a:solidFill>
                  <a:srgbClr val="FFFFFF"/>
                </a:solidFill>
              </a:rPr>
              <a:t>A better permutation - invariant embedding might result in an agent that could generalize to new unseen graphs and rewire them immediately with no extra training.</a:t>
            </a:r>
          </a:p>
        </p:txBody>
      </p:sp>
    </p:spTree>
    <p:extLst>
      <p:ext uri="{BB962C8B-B14F-4D97-AF65-F5344CB8AC3E}">
        <p14:creationId xmlns:p14="http://schemas.microsoft.com/office/powerpoint/2010/main" val="983091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112"/>
        <p:cNvGrpSpPr/>
        <p:nvPr/>
      </p:nvGrpSpPr>
      <p:grpSpPr>
        <a:xfrm>
          <a:off x="0" y="0"/>
          <a:ext cx="0" cy="0"/>
          <a:chOff x="0" y="0"/>
          <a:chExt cx="0" cy="0"/>
        </a:xfrm>
      </p:grpSpPr>
      <p:sp>
        <p:nvSpPr>
          <p:cNvPr id="113" name="Google Shape;113;p16"/>
          <p:cNvSpPr txBox="1">
            <a:spLocks noGrp="1"/>
          </p:cNvSpPr>
          <p:nvPr>
            <p:ph type="title"/>
          </p:nvPr>
        </p:nvSpPr>
        <p:spPr>
          <a:xfrm>
            <a:off x="6940295" y="1396289"/>
            <a:ext cx="4668257" cy="1325563"/>
          </a:xfrm>
          <a:prstGeom prst="rect">
            <a:avLst/>
          </a:prstGeom>
          <a:noFill/>
          <a:ln>
            <a:noFill/>
          </a:ln>
        </p:spPr>
        <p:txBody>
          <a:bodyPr spcFirstLastPara="1" wrap="square" lIns="91425" tIns="45700" rIns="91425" bIns="45700" anchor="ctr" anchorCtr="0">
            <a:normAutofit/>
          </a:bodyPr>
          <a:lstStyle/>
          <a:p>
            <a:pPr marL="0" lvl="0" indent="0" algn="l">
              <a:lnSpc>
                <a:spcPct val="90000"/>
              </a:lnSpc>
              <a:spcBef>
                <a:spcPts val="0"/>
              </a:spcBef>
              <a:spcAft>
                <a:spcPts val="0"/>
              </a:spcAft>
              <a:buClr>
                <a:schemeClr val="lt1"/>
              </a:buClr>
              <a:buSzPts val="4400"/>
              <a:buFont typeface="Calibri"/>
              <a:buNone/>
            </a:pPr>
            <a:r>
              <a:rPr lang="en-US" dirty="0">
                <a:solidFill>
                  <a:schemeClr val="lt1"/>
                </a:solidFill>
                <a:latin typeface="Calibri"/>
                <a:ea typeface="Calibri"/>
                <a:cs typeface="Calibri"/>
                <a:sym typeface="Calibri"/>
              </a:rPr>
              <a:t>Introduction</a:t>
            </a:r>
            <a:endParaRPr dirty="0"/>
          </a:p>
        </p:txBody>
      </p:sp>
      <p:sp>
        <p:nvSpPr>
          <p:cNvPr id="114" name="Google Shape;114;p16"/>
          <p:cNvSpPr/>
          <p:nvPr/>
        </p:nvSpPr>
        <p:spPr>
          <a:xfrm>
            <a:off x="1" y="1"/>
            <a:ext cx="4133221" cy="3548529"/>
          </a:xfrm>
          <a:custGeom>
            <a:avLst/>
            <a:gdLst/>
            <a:ahLst/>
            <a:cxnLst/>
            <a:rect l="l" t="t" r="r" b="b"/>
            <a:pathLst>
              <a:path w="4133221" h="3548529" extrusionOk="0">
                <a:moveTo>
                  <a:pt x="0" y="0"/>
                </a:moveTo>
                <a:lnTo>
                  <a:pt x="3798429" y="0"/>
                </a:lnTo>
                <a:lnTo>
                  <a:pt x="3850140" y="85119"/>
                </a:lnTo>
                <a:cubicBezTo>
                  <a:pt x="4030674" y="417451"/>
                  <a:pt x="4133221" y="798296"/>
                  <a:pt x="4133221" y="1203093"/>
                </a:cubicBezTo>
                <a:cubicBezTo>
                  <a:pt x="4133221" y="2498442"/>
                  <a:pt x="3083134" y="3548529"/>
                  <a:pt x="1787785" y="3548529"/>
                </a:cubicBezTo>
                <a:cubicBezTo>
                  <a:pt x="1140111" y="3548529"/>
                  <a:pt x="553752" y="3286007"/>
                  <a:pt x="129311" y="2861567"/>
                </a:cubicBezTo>
                <a:lnTo>
                  <a:pt x="0" y="2719289"/>
                </a:ln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15" name="Google Shape;115;p16"/>
          <p:cNvSpPr/>
          <p:nvPr/>
        </p:nvSpPr>
        <p:spPr>
          <a:xfrm>
            <a:off x="3801" y="3842187"/>
            <a:ext cx="3321156" cy="3015812"/>
          </a:xfrm>
          <a:custGeom>
            <a:avLst/>
            <a:gdLst/>
            <a:ahLst/>
            <a:cxnLst/>
            <a:rect l="l" t="t" r="r" b="b"/>
            <a:pathLst>
              <a:path w="3321156" h="3015812" extrusionOk="0">
                <a:moveTo>
                  <a:pt x="1359768" y="0"/>
                </a:moveTo>
                <a:cubicBezTo>
                  <a:pt x="2443013" y="0"/>
                  <a:pt x="3321156" y="878143"/>
                  <a:pt x="3321156" y="1961388"/>
                </a:cubicBezTo>
                <a:cubicBezTo>
                  <a:pt x="3321156" y="2299902"/>
                  <a:pt x="3235400" y="2618387"/>
                  <a:pt x="3084427" y="2896302"/>
                </a:cubicBezTo>
                <a:lnTo>
                  <a:pt x="3011823" y="3015812"/>
                </a:lnTo>
                <a:lnTo>
                  <a:pt x="0" y="3015812"/>
                </a:lnTo>
                <a:lnTo>
                  <a:pt x="0" y="549808"/>
                </a:lnTo>
                <a:lnTo>
                  <a:pt x="112143" y="447886"/>
                </a:lnTo>
                <a:cubicBezTo>
                  <a:pt x="451187" y="168082"/>
                  <a:pt x="885848" y="0"/>
                  <a:pt x="1359768" y="0"/>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16" name="Google Shape;116;p16"/>
          <p:cNvSpPr/>
          <p:nvPr/>
        </p:nvSpPr>
        <p:spPr>
          <a:xfrm>
            <a:off x="3394530" y="2496668"/>
            <a:ext cx="3118104" cy="3118104"/>
          </a:xfrm>
          <a:prstGeom prst="ellipse">
            <a:avLst/>
          </a:pr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17" name="Google Shape;117;p16" descr="RoadNet: Learning to Comprehensively Analyze Road Networks in Complex Urban  Scenes From High-Resolution Remotely Sensed Images"/>
          <p:cNvPicPr preferRelativeResize="0"/>
          <p:nvPr/>
        </p:nvPicPr>
        <p:blipFill rotWithShape="1">
          <a:blip r:embed="rId3">
            <a:alphaModFix/>
          </a:blip>
          <a:srcRect r="-2" b="-2"/>
          <a:stretch/>
        </p:blipFill>
        <p:spPr>
          <a:xfrm>
            <a:off x="3559122" y="2661260"/>
            <a:ext cx="2788920" cy="2788920"/>
          </a:xfrm>
          <a:custGeom>
            <a:avLst/>
            <a:gdLst/>
            <a:ahLst/>
            <a:cxnLst/>
            <a:rect l="l" t="t" r="r" b="b"/>
            <a:pathLst>
              <a:path w="2880360" h="2880360" extrusionOk="0">
                <a:moveTo>
                  <a:pt x="1440180" y="0"/>
                </a:moveTo>
                <a:cubicBezTo>
                  <a:pt x="2235569" y="0"/>
                  <a:pt x="2880360" y="644791"/>
                  <a:pt x="2880360" y="1440180"/>
                </a:cubicBezTo>
                <a:cubicBezTo>
                  <a:pt x="2880360" y="2235569"/>
                  <a:pt x="2235569" y="2880360"/>
                  <a:pt x="1440180" y="2880360"/>
                </a:cubicBezTo>
                <a:cubicBezTo>
                  <a:pt x="644791" y="2880360"/>
                  <a:pt x="0" y="2235569"/>
                  <a:pt x="0" y="1440180"/>
                </a:cubicBezTo>
                <a:cubicBezTo>
                  <a:pt x="0" y="644791"/>
                  <a:pt x="644791" y="0"/>
                  <a:pt x="1440180" y="0"/>
                </a:cubicBezTo>
                <a:close/>
              </a:path>
            </a:pathLst>
          </a:custGeom>
          <a:noFill/>
          <a:ln>
            <a:noFill/>
          </a:ln>
        </p:spPr>
      </p:pic>
      <p:pic>
        <p:nvPicPr>
          <p:cNvPr id="118" name="Google Shape;118;p16" descr="Diagram&#10;&#10;Description automatically generated"/>
          <p:cNvPicPr preferRelativeResize="0"/>
          <p:nvPr/>
        </p:nvPicPr>
        <p:blipFill rotWithShape="1">
          <a:blip r:embed="rId4">
            <a:alphaModFix/>
          </a:blip>
          <a:srcRect r="43844" b="4657"/>
          <a:stretch/>
        </p:blipFill>
        <p:spPr>
          <a:xfrm>
            <a:off x="20" y="10"/>
            <a:ext cx="3967953" cy="3383270"/>
          </a:xfrm>
          <a:custGeom>
            <a:avLst/>
            <a:gdLst/>
            <a:ahLst/>
            <a:cxnLst/>
            <a:rect l="l" t="t" r="r" b="b"/>
            <a:pathLst>
              <a:path w="3967973" h="3383280" extrusionOk="0">
                <a:moveTo>
                  <a:pt x="0" y="0"/>
                </a:moveTo>
                <a:lnTo>
                  <a:pt x="3605273" y="0"/>
                </a:lnTo>
                <a:lnTo>
                  <a:pt x="3704836" y="163887"/>
                </a:lnTo>
                <a:cubicBezTo>
                  <a:pt x="3872651" y="472804"/>
                  <a:pt x="3967973" y="826817"/>
                  <a:pt x="3967973" y="1203093"/>
                </a:cubicBezTo>
                <a:cubicBezTo>
                  <a:pt x="3967973" y="2407177"/>
                  <a:pt x="2991870" y="3383280"/>
                  <a:pt x="1787786" y="3383280"/>
                </a:cubicBezTo>
                <a:cubicBezTo>
                  <a:pt x="1110489" y="3383280"/>
                  <a:pt x="505326" y="3074435"/>
                  <a:pt x="105448" y="2589894"/>
                </a:cubicBezTo>
                <a:lnTo>
                  <a:pt x="0" y="2448881"/>
                </a:lnTo>
                <a:close/>
              </a:path>
            </a:pathLst>
          </a:custGeom>
          <a:noFill/>
          <a:ln>
            <a:noFill/>
          </a:ln>
        </p:spPr>
      </p:pic>
      <p:pic>
        <p:nvPicPr>
          <p:cNvPr id="119" name="Google Shape;119;p16" descr="molecule | Definition, Examples, Structures, &amp; Facts | Britannica"/>
          <p:cNvPicPr preferRelativeResize="0"/>
          <p:nvPr/>
        </p:nvPicPr>
        <p:blipFill rotWithShape="1">
          <a:blip r:embed="rId5">
            <a:alphaModFix/>
          </a:blip>
          <a:srcRect r="12562" b="-4"/>
          <a:stretch/>
        </p:blipFill>
        <p:spPr>
          <a:xfrm>
            <a:off x="4825" y="4007260"/>
            <a:ext cx="3155071" cy="2850749"/>
          </a:xfrm>
          <a:custGeom>
            <a:avLst/>
            <a:gdLst/>
            <a:ahLst/>
            <a:cxnLst/>
            <a:rect l="l" t="t" r="r" b="b"/>
            <a:pathLst>
              <a:path w="3155071" h="2850749" extrusionOk="0">
                <a:moveTo>
                  <a:pt x="1358746" y="0"/>
                </a:moveTo>
                <a:cubicBezTo>
                  <a:pt x="2350829" y="0"/>
                  <a:pt x="3155071" y="804242"/>
                  <a:pt x="3155071" y="1796325"/>
                </a:cubicBezTo>
                <a:cubicBezTo>
                  <a:pt x="3155071" y="2168356"/>
                  <a:pt x="3041975" y="2513972"/>
                  <a:pt x="2848287" y="2800668"/>
                </a:cubicBezTo>
                <a:lnTo>
                  <a:pt x="2810837" y="2850749"/>
                </a:lnTo>
                <a:lnTo>
                  <a:pt x="0" y="2850749"/>
                </a:lnTo>
                <a:lnTo>
                  <a:pt x="0" y="623564"/>
                </a:lnTo>
                <a:lnTo>
                  <a:pt x="88552" y="526132"/>
                </a:lnTo>
                <a:cubicBezTo>
                  <a:pt x="413623" y="201061"/>
                  <a:pt x="862705" y="0"/>
                  <a:pt x="1358746" y="0"/>
                </a:cubicBezTo>
                <a:close/>
              </a:path>
            </a:pathLst>
          </a:custGeom>
          <a:noFill/>
          <a:ln>
            <a:noFill/>
          </a:ln>
        </p:spPr>
      </p:pic>
      <p:sp>
        <p:nvSpPr>
          <p:cNvPr id="120" name="Google Shape;120;p16"/>
          <p:cNvSpPr txBox="1"/>
          <p:nvPr/>
        </p:nvSpPr>
        <p:spPr>
          <a:xfrm>
            <a:off x="6940296" y="2871982"/>
            <a:ext cx="4668256" cy="3181684"/>
          </a:xfrm>
          <a:prstGeom prst="rect">
            <a:avLst/>
          </a:prstGeom>
          <a:noFill/>
          <a:ln>
            <a:noFill/>
          </a:ln>
        </p:spPr>
        <p:txBody>
          <a:bodyPr spcFirstLastPara="1" wrap="square" lIns="91425" tIns="45700" rIns="91425" bIns="45700" anchor="t" anchorCtr="0">
            <a:normAutofit/>
          </a:bodyPr>
          <a:lstStyle/>
          <a:p>
            <a:pPr lvl="0" algn="l">
              <a:lnSpc>
                <a:spcPct val="90000"/>
              </a:lnSpc>
            </a:pPr>
            <a:r>
              <a:rPr lang="en-US" sz="1800" dirty="0">
                <a:solidFill>
                  <a:schemeClr val="lt1"/>
                </a:solidFill>
                <a:latin typeface="Calibri"/>
                <a:ea typeface="Calibri"/>
                <a:cs typeface="Calibri"/>
                <a:sym typeface="Calibri"/>
              </a:rPr>
              <a:t>In this project we will try to learn how to rewire the graph by adding and removing edges to assist information transfer using 3 different methods- Link prediction through Meta learning, Reinforcement learning and Minimum Spanning Tree.</a:t>
            </a:r>
            <a:endParaRPr sz="1800" b="0" i="0" u="none" strike="noStrike" cap="none" dirty="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700"/>
                                        <p:tgtEl>
                                          <p:spTgt spid="1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0"/>
                                        </p:tgtEl>
                                        <p:attrNameLst>
                                          <p:attrName>style.visibility</p:attrName>
                                        </p:attrNameLst>
                                      </p:cBhvr>
                                      <p:to>
                                        <p:strVal val="visible"/>
                                      </p:to>
                                    </p:set>
                                    <p:animEffect transition="in" filter="fade">
                                      <p:cBhvr>
                                        <p:cTn id="12" dur="500"/>
                                        <p:tgtEl>
                                          <p:spTgt spid="1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7"/>
                                        </p:tgtEl>
                                        <p:attrNameLst>
                                          <p:attrName>style.visibility</p:attrName>
                                        </p:attrNameLst>
                                      </p:cBhvr>
                                      <p:to>
                                        <p:strVal val="visible"/>
                                      </p:to>
                                    </p:set>
                                    <p:animEffect transition="in" filter="fade">
                                      <p:cBhvr>
                                        <p:cTn id="17" dur="500"/>
                                        <p:tgtEl>
                                          <p:spTgt spid="1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8"/>
                                        </p:tgtEl>
                                        <p:attrNameLst>
                                          <p:attrName>style.visibility</p:attrName>
                                        </p:attrNameLst>
                                      </p:cBhvr>
                                      <p:to>
                                        <p:strVal val="visible"/>
                                      </p:to>
                                    </p:set>
                                    <p:animEffect transition="in" filter="fade">
                                      <p:cBhvr>
                                        <p:cTn id="22" dur="500"/>
                                        <p:tgtEl>
                                          <p:spTgt spid="1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9"/>
                                        </p:tgtEl>
                                        <p:attrNameLst>
                                          <p:attrName>style.visibility</p:attrName>
                                        </p:attrNameLst>
                                      </p:cBhvr>
                                      <p:to>
                                        <p:strVal val="visible"/>
                                      </p:to>
                                    </p:set>
                                    <p:animEffect transition="in" filter="fade">
                                      <p:cBhvr>
                                        <p:cTn id="27"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125"/>
        <p:cNvGrpSpPr/>
        <p:nvPr/>
      </p:nvGrpSpPr>
      <p:grpSpPr>
        <a:xfrm>
          <a:off x="0" y="0"/>
          <a:ext cx="0" cy="0"/>
          <a:chOff x="0" y="0"/>
          <a:chExt cx="0" cy="0"/>
        </a:xfrm>
      </p:grpSpPr>
      <p:sp>
        <p:nvSpPr>
          <p:cNvPr id="126" name="Google Shape;126;p17"/>
          <p:cNvSpPr/>
          <p:nvPr/>
        </p:nvSpPr>
        <p:spPr>
          <a:xfrm>
            <a:off x="1" y="1"/>
            <a:ext cx="4133221" cy="3548529"/>
          </a:xfrm>
          <a:custGeom>
            <a:avLst/>
            <a:gdLst/>
            <a:ahLst/>
            <a:cxnLst/>
            <a:rect l="l" t="t" r="r" b="b"/>
            <a:pathLst>
              <a:path w="4133221" h="3548529" extrusionOk="0">
                <a:moveTo>
                  <a:pt x="0" y="0"/>
                </a:moveTo>
                <a:lnTo>
                  <a:pt x="3798429" y="0"/>
                </a:lnTo>
                <a:lnTo>
                  <a:pt x="3850140" y="85119"/>
                </a:lnTo>
                <a:cubicBezTo>
                  <a:pt x="4030674" y="417451"/>
                  <a:pt x="4133221" y="798296"/>
                  <a:pt x="4133221" y="1203093"/>
                </a:cubicBezTo>
                <a:cubicBezTo>
                  <a:pt x="4133221" y="2498442"/>
                  <a:pt x="3083134" y="3548529"/>
                  <a:pt x="1787785" y="3548529"/>
                </a:cubicBezTo>
                <a:cubicBezTo>
                  <a:pt x="1140111" y="3548529"/>
                  <a:pt x="553752" y="3286007"/>
                  <a:pt x="129311" y="2861567"/>
                </a:cubicBezTo>
                <a:lnTo>
                  <a:pt x="0" y="2719289"/>
                </a:ln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27" name="Google Shape;127;p17"/>
          <p:cNvSpPr/>
          <p:nvPr/>
        </p:nvSpPr>
        <p:spPr>
          <a:xfrm>
            <a:off x="3801" y="3842187"/>
            <a:ext cx="3321156" cy="3015812"/>
          </a:xfrm>
          <a:custGeom>
            <a:avLst/>
            <a:gdLst/>
            <a:ahLst/>
            <a:cxnLst/>
            <a:rect l="l" t="t" r="r" b="b"/>
            <a:pathLst>
              <a:path w="3321156" h="3015812" extrusionOk="0">
                <a:moveTo>
                  <a:pt x="1359768" y="0"/>
                </a:moveTo>
                <a:cubicBezTo>
                  <a:pt x="2443013" y="0"/>
                  <a:pt x="3321156" y="878143"/>
                  <a:pt x="3321156" y="1961388"/>
                </a:cubicBezTo>
                <a:cubicBezTo>
                  <a:pt x="3321156" y="2299902"/>
                  <a:pt x="3235400" y="2618387"/>
                  <a:pt x="3084427" y="2896302"/>
                </a:cubicBezTo>
                <a:lnTo>
                  <a:pt x="3011823" y="3015812"/>
                </a:lnTo>
                <a:lnTo>
                  <a:pt x="0" y="3015812"/>
                </a:lnTo>
                <a:lnTo>
                  <a:pt x="0" y="549808"/>
                </a:lnTo>
                <a:lnTo>
                  <a:pt x="112143" y="447886"/>
                </a:lnTo>
                <a:cubicBezTo>
                  <a:pt x="451187" y="168082"/>
                  <a:pt x="885848" y="0"/>
                  <a:pt x="1359768" y="0"/>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28" name="Google Shape;128;p17"/>
          <p:cNvSpPr/>
          <p:nvPr/>
        </p:nvSpPr>
        <p:spPr>
          <a:xfrm>
            <a:off x="3394530" y="2496668"/>
            <a:ext cx="3118104" cy="3118104"/>
          </a:xfrm>
          <a:prstGeom prst="ellipse">
            <a:avLst/>
          </a:pr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29" name="Google Shape;129;p17" descr="RoadNet: Learning to Comprehensively Analyze Road Networks in Complex Urban  Scenes From High-Resolution Remotely Sensed Images"/>
          <p:cNvPicPr preferRelativeResize="0"/>
          <p:nvPr/>
        </p:nvPicPr>
        <p:blipFill rotWithShape="1">
          <a:blip r:embed="rId3">
            <a:alphaModFix/>
          </a:blip>
          <a:srcRect r="-2" b="-2"/>
          <a:stretch/>
        </p:blipFill>
        <p:spPr>
          <a:xfrm>
            <a:off x="3559122" y="2661260"/>
            <a:ext cx="2788920" cy="2788920"/>
          </a:xfrm>
          <a:custGeom>
            <a:avLst/>
            <a:gdLst/>
            <a:ahLst/>
            <a:cxnLst/>
            <a:rect l="l" t="t" r="r" b="b"/>
            <a:pathLst>
              <a:path w="2880360" h="2880360" extrusionOk="0">
                <a:moveTo>
                  <a:pt x="1440180" y="0"/>
                </a:moveTo>
                <a:cubicBezTo>
                  <a:pt x="2235569" y="0"/>
                  <a:pt x="2880360" y="644791"/>
                  <a:pt x="2880360" y="1440180"/>
                </a:cubicBezTo>
                <a:cubicBezTo>
                  <a:pt x="2880360" y="2235569"/>
                  <a:pt x="2235569" y="2880360"/>
                  <a:pt x="1440180" y="2880360"/>
                </a:cubicBezTo>
                <a:cubicBezTo>
                  <a:pt x="644791" y="2880360"/>
                  <a:pt x="0" y="2235569"/>
                  <a:pt x="0" y="1440180"/>
                </a:cubicBezTo>
                <a:cubicBezTo>
                  <a:pt x="0" y="644791"/>
                  <a:pt x="644791" y="0"/>
                  <a:pt x="1440180" y="0"/>
                </a:cubicBezTo>
                <a:close/>
              </a:path>
            </a:pathLst>
          </a:custGeom>
          <a:noFill/>
          <a:ln>
            <a:noFill/>
          </a:ln>
        </p:spPr>
      </p:pic>
      <p:pic>
        <p:nvPicPr>
          <p:cNvPr id="130" name="Google Shape;130;p17" descr="Diagram&#10;&#10;Description automatically generated"/>
          <p:cNvPicPr preferRelativeResize="0"/>
          <p:nvPr/>
        </p:nvPicPr>
        <p:blipFill rotWithShape="1">
          <a:blip r:embed="rId4">
            <a:alphaModFix/>
          </a:blip>
          <a:srcRect r="43844" b="4657"/>
          <a:stretch/>
        </p:blipFill>
        <p:spPr>
          <a:xfrm>
            <a:off x="20" y="10"/>
            <a:ext cx="3967953" cy="3383270"/>
          </a:xfrm>
          <a:custGeom>
            <a:avLst/>
            <a:gdLst/>
            <a:ahLst/>
            <a:cxnLst/>
            <a:rect l="l" t="t" r="r" b="b"/>
            <a:pathLst>
              <a:path w="3967973" h="3383280" extrusionOk="0">
                <a:moveTo>
                  <a:pt x="0" y="0"/>
                </a:moveTo>
                <a:lnTo>
                  <a:pt x="3605273" y="0"/>
                </a:lnTo>
                <a:lnTo>
                  <a:pt x="3704836" y="163887"/>
                </a:lnTo>
                <a:cubicBezTo>
                  <a:pt x="3872651" y="472804"/>
                  <a:pt x="3967973" y="826817"/>
                  <a:pt x="3967973" y="1203093"/>
                </a:cubicBezTo>
                <a:cubicBezTo>
                  <a:pt x="3967973" y="2407177"/>
                  <a:pt x="2991870" y="3383280"/>
                  <a:pt x="1787786" y="3383280"/>
                </a:cubicBezTo>
                <a:cubicBezTo>
                  <a:pt x="1110489" y="3383280"/>
                  <a:pt x="505326" y="3074435"/>
                  <a:pt x="105448" y="2589894"/>
                </a:cubicBezTo>
                <a:lnTo>
                  <a:pt x="0" y="2448881"/>
                </a:lnTo>
                <a:close/>
              </a:path>
            </a:pathLst>
          </a:custGeom>
          <a:noFill/>
          <a:ln>
            <a:noFill/>
          </a:ln>
        </p:spPr>
      </p:pic>
      <p:pic>
        <p:nvPicPr>
          <p:cNvPr id="131" name="Google Shape;131;p17" descr="molecule | Definition, Examples, Structures, &amp; Facts | Britannica"/>
          <p:cNvPicPr preferRelativeResize="0"/>
          <p:nvPr/>
        </p:nvPicPr>
        <p:blipFill rotWithShape="1">
          <a:blip r:embed="rId5">
            <a:alphaModFix/>
          </a:blip>
          <a:srcRect r="12562" b="-4"/>
          <a:stretch/>
        </p:blipFill>
        <p:spPr>
          <a:xfrm>
            <a:off x="4825" y="4007260"/>
            <a:ext cx="3155071" cy="2850749"/>
          </a:xfrm>
          <a:custGeom>
            <a:avLst/>
            <a:gdLst/>
            <a:ahLst/>
            <a:cxnLst/>
            <a:rect l="l" t="t" r="r" b="b"/>
            <a:pathLst>
              <a:path w="3155071" h="2850749" extrusionOk="0">
                <a:moveTo>
                  <a:pt x="1358746" y="0"/>
                </a:moveTo>
                <a:cubicBezTo>
                  <a:pt x="2350829" y="0"/>
                  <a:pt x="3155071" y="804242"/>
                  <a:pt x="3155071" y="1796325"/>
                </a:cubicBezTo>
                <a:cubicBezTo>
                  <a:pt x="3155071" y="2168356"/>
                  <a:pt x="3041975" y="2513972"/>
                  <a:pt x="2848287" y="2800668"/>
                </a:cubicBezTo>
                <a:lnTo>
                  <a:pt x="2810837" y="2850749"/>
                </a:lnTo>
                <a:lnTo>
                  <a:pt x="0" y="2850749"/>
                </a:lnTo>
                <a:lnTo>
                  <a:pt x="0" y="623564"/>
                </a:lnTo>
                <a:lnTo>
                  <a:pt x="88552" y="526132"/>
                </a:lnTo>
                <a:cubicBezTo>
                  <a:pt x="413623" y="201061"/>
                  <a:pt x="862705" y="0"/>
                  <a:pt x="1358746" y="0"/>
                </a:cubicBezTo>
                <a:close/>
              </a:path>
            </a:pathLst>
          </a:custGeom>
          <a:noFill/>
          <a:ln>
            <a:noFill/>
          </a:ln>
        </p:spPr>
      </p:pic>
      <p:sp>
        <p:nvSpPr>
          <p:cNvPr id="132" name="Google Shape;132;p17"/>
          <p:cNvSpPr txBox="1">
            <a:spLocks noGrp="1"/>
          </p:cNvSpPr>
          <p:nvPr>
            <p:ph type="title"/>
          </p:nvPr>
        </p:nvSpPr>
        <p:spPr>
          <a:xfrm>
            <a:off x="7009391" y="1954671"/>
            <a:ext cx="5041391" cy="1887516"/>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5400"/>
              <a:buFont typeface="Calibri"/>
              <a:buNone/>
            </a:pPr>
            <a:r>
              <a:rPr lang="en-US" sz="5400" dirty="0">
                <a:solidFill>
                  <a:srgbClr val="FFFFFF"/>
                </a:solidFill>
              </a:rPr>
              <a:t>Methods</a:t>
            </a:r>
            <a:endParaRPr sz="5400" dirty="0">
              <a:solidFill>
                <a:srgbClr val="FFFFF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169"/>
        <p:cNvGrpSpPr/>
        <p:nvPr/>
      </p:nvGrpSpPr>
      <p:grpSpPr>
        <a:xfrm>
          <a:off x="0" y="0"/>
          <a:ext cx="0" cy="0"/>
          <a:chOff x="0" y="0"/>
          <a:chExt cx="0" cy="0"/>
        </a:xfrm>
      </p:grpSpPr>
      <p:sp>
        <p:nvSpPr>
          <p:cNvPr id="170" name="Google Shape;170;p20"/>
          <p:cNvSpPr/>
          <p:nvPr/>
        </p:nvSpPr>
        <p:spPr>
          <a:xfrm>
            <a:off x="378068" y="343486"/>
            <a:ext cx="11438793" cy="1844256"/>
          </a:xfrm>
          <a:prstGeom prst="rect">
            <a:avLst/>
          </a:prstGeom>
          <a:solidFill>
            <a:srgbClr val="404040"/>
          </a:solidFill>
          <a:ln w="127000" cap="sq" cmpd="thinThick">
            <a:solidFill>
              <a:srgbClr val="4040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1" name="Google Shape;171;p20"/>
          <p:cNvSpPr txBox="1">
            <a:spLocks noGrp="1"/>
          </p:cNvSpPr>
          <p:nvPr>
            <p:ph type="title"/>
          </p:nvPr>
        </p:nvSpPr>
        <p:spPr>
          <a:xfrm>
            <a:off x="526073" y="414780"/>
            <a:ext cx="11139854" cy="1265784"/>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FFFFFF"/>
              </a:buClr>
              <a:buSzPts val="5400"/>
              <a:buFont typeface="Calibri"/>
              <a:buNone/>
            </a:pPr>
            <a:r>
              <a:rPr lang="en-US" dirty="0">
                <a:solidFill>
                  <a:srgbClr val="FFFFFF"/>
                </a:solidFill>
                <a:latin typeface="Calibri"/>
                <a:ea typeface="Calibri"/>
                <a:cs typeface="Calibri"/>
                <a:sym typeface="Calibri"/>
              </a:rPr>
              <a:t>Graph rewiring by</a:t>
            </a:r>
            <a:br>
              <a:rPr lang="en-US" dirty="0">
                <a:solidFill>
                  <a:srgbClr val="FFFFFF"/>
                </a:solidFill>
                <a:latin typeface="Calibri"/>
                <a:ea typeface="Calibri"/>
                <a:cs typeface="Calibri"/>
                <a:sym typeface="Calibri"/>
              </a:rPr>
            </a:br>
            <a:r>
              <a:rPr lang="en-US" dirty="0">
                <a:solidFill>
                  <a:srgbClr val="FFFFFF"/>
                </a:solidFill>
                <a:latin typeface="Calibri"/>
                <a:ea typeface="Calibri"/>
                <a:cs typeface="Calibri"/>
                <a:sym typeface="Calibri"/>
              </a:rPr>
              <a:t> </a:t>
            </a:r>
            <a:r>
              <a:rPr lang="en-US" sz="4800" b="1" dirty="0">
                <a:solidFill>
                  <a:srgbClr val="FFFFFF"/>
                </a:solidFill>
                <a:latin typeface="Calibri"/>
                <a:ea typeface="Calibri"/>
                <a:cs typeface="Calibri"/>
                <a:sym typeface="Calibri"/>
              </a:rPr>
              <a:t>Reinforcement learning</a:t>
            </a:r>
            <a:endParaRPr lang="he-IL" b="1" dirty="0">
              <a:solidFill>
                <a:srgbClr val="FFFFFF"/>
              </a:solidFill>
              <a:latin typeface="Calibri"/>
              <a:ea typeface="Calibri"/>
              <a:cs typeface="Calibri"/>
              <a:sym typeface="Calibri"/>
            </a:endParaRPr>
          </a:p>
        </p:txBody>
      </p:sp>
      <p:sp>
        <p:nvSpPr>
          <p:cNvPr id="3" name="TextBox 2">
            <a:extLst>
              <a:ext uri="{FF2B5EF4-FFF2-40B4-BE49-F238E27FC236}">
                <a16:creationId xmlns:a16="http://schemas.microsoft.com/office/drawing/2014/main" id="{08CAC740-6679-3592-3C05-2C0418D66094}"/>
              </a:ext>
            </a:extLst>
          </p:cNvPr>
          <p:cNvSpPr txBox="1"/>
          <p:nvPr/>
        </p:nvSpPr>
        <p:spPr>
          <a:xfrm>
            <a:off x="1269507" y="2439170"/>
            <a:ext cx="9525740" cy="3785652"/>
          </a:xfrm>
          <a:prstGeom prst="rect">
            <a:avLst/>
          </a:prstGeom>
          <a:noFill/>
        </p:spPr>
        <p:txBody>
          <a:bodyPr wrap="square">
            <a:spAutoFit/>
          </a:bodyPr>
          <a:lstStyle/>
          <a:p>
            <a:pPr marL="285750" indent="-285750">
              <a:buFontTx/>
              <a:buChar char="-"/>
            </a:pPr>
            <a:r>
              <a:rPr lang="de-DE" sz="1600" dirty="0"/>
              <a:t>In </a:t>
            </a:r>
            <a:r>
              <a:rPr lang="de-DE" sz="1600" dirty="0" err="1"/>
              <a:t>our</a:t>
            </a:r>
            <a:r>
              <a:rPr lang="de-DE" sz="1600" dirty="0"/>
              <a:t> RL </a:t>
            </a:r>
            <a:r>
              <a:rPr lang="de-DE" sz="1600" dirty="0" err="1"/>
              <a:t>approach</a:t>
            </a:r>
            <a:r>
              <a:rPr lang="de-DE" sz="1600" dirty="0"/>
              <a:t> </a:t>
            </a:r>
            <a:r>
              <a:rPr lang="de-DE" sz="1600" dirty="0" err="1"/>
              <a:t>we</a:t>
            </a:r>
            <a:r>
              <a:rPr lang="de-DE" sz="1600" dirty="0"/>
              <a:t> </a:t>
            </a:r>
            <a:r>
              <a:rPr lang="de-DE" sz="1600" dirty="0" err="1"/>
              <a:t>formulate</a:t>
            </a:r>
            <a:r>
              <a:rPr lang="de-DE" sz="1600" dirty="0"/>
              <a:t> </a:t>
            </a:r>
            <a:r>
              <a:rPr lang="de-DE" sz="1600" dirty="0" err="1"/>
              <a:t>graph</a:t>
            </a:r>
            <a:r>
              <a:rPr lang="de-DE" sz="1600" dirty="0"/>
              <a:t> </a:t>
            </a:r>
            <a:r>
              <a:rPr lang="de-DE" sz="1600" dirty="0" err="1"/>
              <a:t>rewiring</a:t>
            </a:r>
            <a:r>
              <a:rPr lang="de-DE" sz="1600" dirty="0"/>
              <a:t> </a:t>
            </a:r>
            <a:r>
              <a:rPr lang="de-DE" sz="1600" dirty="0" err="1"/>
              <a:t>as</a:t>
            </a:r>
            <a:r>
              <a:rPr lang="de-DE" sz="1600" dirty="0"/>
              <a:t> a game </a:t>
            </a:r>
            <a:r>
              <a:rPr lang="de-DE" sz="1600" dirty="0" err="1"/>
              <a:t>where</a:t>
            </a:r>
            <a:r>
              <a:rPr lang="de-DE" sz="1600" dirty="0"/>
              <a:t> an </a:t>
            </a:r>
            <a:r>
              <a:rPr lang="de-DE" sz="1600" dirty="0" err="1"/>
              <a:t>agent</a:t>
            </a:r>
            <a:r>
              <a:rPr lang="de-DE" sz="1600" dirty="0"/>
              <a:t> </a:t>
            </a:r>
            <a:r>
              <a:rPr lang="de-DE" sz="1600" dirty="0" err="1"/>
              <a:t>has</a:t>
            </a:r>
            <a:r>
              <a:rPr lang="de-DE" sz="1600" dirty="0"/>
              <a:t> </a:t>
            </a:r>
            <a:r>
              <a:rPr lang="de-DE" sz="1600" dirty="0" err="1"/>
              <a:t>to</a:t>
            </a:r>
            <a:r>
              <a:rPr lang="de-DE" sz="1600" dirty="0"/>
              <a:t> </a:t>
            </a:r>
            <a:r>
              <a:rPr lang="de-DE" sz="1600" dirty="0" err="1"/>
              <a:t>decide</a:t>
            </a:r>
            <a:r>
              <a:rPr lang="de-DE" sz="1600" dirty="0"/>
              <a:t> </a:t>
            </a:r>
            <a:r>
              <a:rPr lang="de-DE" sz="1600" dirty="0" err="1"/>
              <a:t>which</a:t>
            </a:r>
            <a:r>
              <a:rPr lang="de-DE" sz="1600" dirty="0"/>
              <a:t> </a:t>
            </a:r>
            <a:r>
              <a:rPr lang="de-DE" sz="1600" dirty="0" err="1"/>
              <a:t>edges</a:t>
            </a:r>
            <a:r>
              <a:rPr lang="de-DE" sz="1600" dirty="0"/>
              <a:t> </a:t>
            </a:r>
            <a:r>
              <a:rPr lang="de-DE" sz="1600" dirty="0" err="1"/>
              <a:t>to</a:t>
            </a:r>
            <a:r>
              <a:rPr lang="de-DE" sz="1600" dirty="0"/>
              <a:t> </a:t>
            </a:r>
            <a:r>
              <a:rPr lang="de-DE" sz="1600" dirty="0" err="1"/>
              <a:t>prune</a:t>
            </a:r>
            <a:r>
              <a:rPr lang="de-DE" sz="1600" dirty="0"/>
              <a:t>\</a:t>
            </a:r>
            <a:r>
              <a:rPr lang="de-DE" sz="1600" dirty="0" err="1"/>
              <a:t>wire</a:t>
            </a:r>
            <a:r>
              <a:rPr lang="de-DE" sz="1600" dirty="0"/>
              <a:t> in </a:t>
            </a:r>
            <a:r>
              <a:rPr lang="de-DE" sz="1600" dirty="0" err="1"/>
              <a:t>order</a:t>
            </a:r>
            <a:r>
              <a:rPr lang="de-DE" sz="1600" dirty="0"/>
              <a:t> </a:t>
            </a:r>
            <a:r>
              <a:rPr lang="de-DE" sz="1600" dirty="0" err="1"/>
              <a:t>to</a:t>
            </a:r>
            <a:r>
              <a:rPr lang="de-DE" sz="1600" dirty="0"/>
              <a:t> </a:t>
            </a:r>
            <a:r>
              <a:rPr lang="de-DE" sz="1600" dirty="0" err="1"/>
              <a:t>achieve</a:t>
            </a:r>
            <a:r>
              <a:rPr lang="de-DE" sz="1600" dirty="0"/>
              <a:t> maximal </a:t>
            </a:r>
            <a:r>
              <a:rPr lang="de-DE" sz="1600" dirty="0" err="1"/>
              <a:t>performance</a:t>
            </a:r>
            <a:r>
              <a:rPr lang="de-DE" sz="1600" dirty="0"/>
              <a:t> on a </a:t>
            </a:r>
            <a:r>
              <a:rPr lang="de-DE" sz="1600" dirty="0" err="1"/>
              <a:t>given</a:t>
            </a:r>
            <a:r>
              <a:rPr lang="de-DE" sz="1600" dirty="0"/>
              <a:t> </a:t>
            </a:r>
            <a:r>
              <a:rPr lang="de-DE" sz="1600" dirty="0" err="1"/>
              <a:t>task</a:t>
            </a:r>
            <a:r>
              <a:rPr lang="de-DE" sz="1600" dirty="0"/>
              <a:t>. </a:t>
            </a:r>
          </a:p>
          <a:p>
            <a:pPr marL="285750" indent="-285750">
              <a:buFontTx/>
              <a:buChar char="-"/>
            </a:pPr>
            <a:r>
              <a:rPr lang="de-DE" sz="1600" dirty="0" err="1"/>
              <a:t>We</a:t>
            </a:r>
            <a:r>
              <a:rPr lang="de-DE" sz="1600" dirty="0"/>
              <a:t> </a:t>
            </a:r>
            <a:r>
              <a:rPr lang="de-DE" sz="1600" dirty="0" err="1"/>
              <a:t>chose</a:t>
            </a:r>
            <a:r>
              <a:rPr lang="de-DE" sz="1600" dirty="0"/>
              <a:t> </a:t>
            </a:r>
            <a:r>
              <a:rPr lang="de-DE" sz="1600" dirty="0" err="1"/>
              <a:t>the</a:t>
            </a:r>
            <a:r>
              <a:rPr lang="de-DE" sz="1600" dirty="0"/>
              <a:t> proximal </a:t>
            </a:r>
            <a:r>
              <a:rPr lang="de-DE" sz="1600" dirty="0" err="1"/>
              <a:t>policy</a:t>
            </a:r>
            <a:r>
              <a:rPr lang="de-DE" sz="1600" dirty="0"/>
              <a:t> </a:t>
            </a:r>
            <a:r>
              <a:rPr lang="de-DE" sz="1600" dirty="0" err="1"/>
              <a:t>optimization</a:t>
            </a:r>
            <a:r>
              <a:rPr lang="de-DE" sz="1600" dirty="0"/>
              <a:t>(PPO) </a:t>
            </a:r>
            <a:r>
              <a:rPr lang="de-DE" sz="1600" dirty="0" err="1"/>
              <a:t>algorithm</a:t>
            </a:r>
            <a:r>
              <a:rPr lang="de-DE" sz="1600" dirty="0"/>
              <a:t> </a:t>
            </a:r>
            <a:r>
              <a:rPr lang="de-DE" sz="1600" dirty="0" err="1"/>
              <a:t>to</a:t>
            </a:r>
            <a:r>
              <a:rPr lang="de-DE" sz="1600" dirty="0"/>
              <a:t> </a:t>
            </a:r>
            <a:r>
              <a:rPr lang="de-DE" sz="1600" dirty="0" err="1"/>
              <a:t>solve</a:t>
            </a:r>
            <a:r>
              <a:rPr lang="de-DE" sz="1600" dirty="0"/>
              <a:t> </a:t>
            </a:r>
            <a:r>
              <a:rPr lang="de-DE" sz="1600" dirty="0" err="1"/>
              <a:t>the</a:t>
            </a:r>
            <a:r>
              <a:rPr lang="de-DE" sz="1600" dirty="0"/>
              <a:t> </a:t>
            </a:r>
            <a:r>
              <a:rPr lang="de-DE" sz="1600" dirty="0" err="1"/>
              <a:t>task</a:t>
            </a:r>
            <a:r>
              <a:rPr lang="de-DE" sz="1600" dirty="0"/>
              <a:t> </a:t>
            </a:r>
            <a:r>
              <a:rPr lang="de-DE" sz="1600" dirty="0" err="1"/>
              <a:t>since</a:t>
            </a:r>
            <a:r>
              <a:rPr lang="de-DE" sz="1600" dirty="0"/>
              <a:t> </a:t>
            </a:r>
            <a:r>
              <a:rPr lang="de-DE" sz="1600" dirty="0" err="1"/>
              <a:t>it</a:t>
            </a:r>
            <a:r>
              <a:rPr lang="de-DE" sz="1600" dirty="0"/>
              <a:t> </a:t>
            </a:r>
            <a:r>
              <a:rPr lang="de-DE" sz="1600" dirty="0" err="1"/>
              <a:t>is</a:t>
            </a:r>
            <a:r>
              <a:rPr lang="de-DE" sz="1600" dirty="0"/>
              <a:t> a </a:t>
            </a:r>
            <a:r>
              <a:rPr lang="de-DE" sz="1600" dirty="0" err="1"/>
              <a:t>good</a:t>
            </a:r>
            <a:r>
              <a:rPr lang="de-DE" sz="1600" dirty="0"/>
              <a:t> </a:t>
            </a:r>
            <a:r>
              <a:rPr lang="de-DE" sz="1600" dirty="0" err="1"/>
              <a:t>general</a:t>
            </a:r>
            <a:r>
              <a:rPr lang="de-DE" sz="1600" dirty="0"/>
              <a:t> </a:t>
            </a:r>
            <a:r>
              <a:rPr lang="de-DE" sz="1600" dirty="0" err="1"/>
              <a:t>purpose</a:t>
            </a:r>
            <a:r>
              <a:rPr lang="de-DE" sz="1600" dirty="0"/>
              <a:t> </a:t>
            </a:r>
            <a:r>
              <a:rPr lang="de-DE" sz="1600" dirty="0" err="1"/>
              <a:t>algorithm</a:t>
            </a:r>
            <a:r>
              <a:rPr lang="de-DE" sz="1600" dirty="0"/>
              <a:t>. </a:t>
            </a:r>
            <a:r>
              <a:rPr lang="de-DE" sz="1600" dirty="0" err="1"/>
              <a:t>It</a:t>
            </a:r>
            <a:r>
              <a:rPr lang="de-DE" sz="1600" dirty="0"/>
              <a:t> </a:t>
            </a:r>
            <a:r>
              <a:rPr lang="de-DE" sz="1600" dirty="0" err="1"/>
              <a:t>requires</a:t>
            </a:r>
            <a:r>
              <a:rPr lang="de-DE" sz="1600" dirty="0"/>
              <a:t> </a:t>
            </a:r>
            <a:r>
              <a:rPr lang="de-DE" sz="1600" dirty="0" err="1"/>
              <a:t>little</a:t>
            </a:r>
            <a:r>
              <a:rPr lang="de-DE" sz="1600" dirty="0"/>
              <a:t> </a:t>
            </a:r>
            <a:r>
              <a:rPr lang="de-DE" sz="1600" dirty="0" err="1"/>
              <a:t>hyperparameter</a:t>
            </a:r>
            <a:r>
              <a:rPr lang="de-DE" sz="1600" dirty="0"/>
              <a:t> </a:t>
            </a:r>
            <a:r>
              <a:rPr lang="de-DE" sz="1600" dirty="0" err="1"/>
              <a:t>tuning</a:t>
            </a:r>
            <a:r>
              <a:rPr lang="de-DE" sz="1600" dirty="0"/>
              <a:t> and </a:t>
            </a:r>
            <a:r>
              <a:rPr lang="de-DE" sz="1600" dirty="0" err="1"/>
              <a:t>as</a:t>
            </a:r>
            <a:r>
              <a:rPr lang="de-DE" sz="1600" dirty="0"/>
              <a:t> such </a:t>
            </a:r>
            <a:r>
              <a:rPr lang="de-DE" sz="1600" dirty="0" err="1"/>
              <a:t>we</a:t>
            </a:r>
            <a:r>
              <a:rPr lang="de-DE" sz="1600" dirty="0"/>
              <a:t> </a:t>
            </a:r>
            <a:r>
              <a:rPr lang="de-DE" sz="1600" dirty="0" err="1"/>
              <a:t>preferred</a:t>
            </a:r>
            <a:r>
              <a:rPr lang="de-DE" sz="1600" dirty="0"/>
              <a:t> </a:t>
            </a:r>
            <a:r>
              <a:rPr lang="de-DE" sz="1600" dirty="0" err="1"/>
              <a:t>using</a:t>
            </a:r>
            <a:r>
              <a:rPr lang="de-DE" sz="1600" dirty="0"/>
              <a:t> </a:t>
            </a:r>
            <a:r>
              <a:rPr lang="de-DE" sz="1600" dirty="0" err="1"/>
              <a:t>it</a:t>
            </a:r>
            <a:r>
              <a:rPr lang="de-DE" sz="1600" dirty="0"/>
              <a:t> </a:t>
            </a:r>
            <a:r>
              <a:rPr lang="de-DE" sz="1600" dirty="0" err="1"/>
              <a:t>over</a:t>
            </a:r>
            <a:r>
              <a:rPr lang="de-DE" sz="1600" dirty="0"/>
              <a:t> </a:t>
            </a:r>
            <a:r>
              <a:rPr lang="de-DE" sz="1600" dirty="0" err="1"/>
              <a:t>other</a:t>
            </a:r>
            <a:r>
              <a:rPr lang="de-DE" sz="1600" dirty="0"/>
              <a:t> </a:t>
            </a:r>
            <a:r>
              <a:rPr lang="de-DE" sz="1600" dirty="0" err="1"/>
              <a:t>algorithms</a:t>
            </a:r>
            <a:r>
              <a:rPr lang="de-DE" sz="1600" dirty="0"/>
              <a:t> </a:t>
            </a:r>
            <a:r>
              <a:rPr lang="de-DE" sz="1600" dirty="0" err="1"/>
              <a:t>that</a:t>
            </a:r>
            <a:r>
              <a:rPr lang="de-DE" sz="1600" dirty="0"/>
              <a:t> </a:t>
            </a:r>
            <a:r>
              <a:rPr lang="de-DE" sz="1600" dirty="0" err="1"/>
              <a:t>might</a:t>
            </a:r>
            <a:r>
              <a:rPr lang="de-DE" sz="1600" dirty="0"/>
              <a:t> fit </a:t>
            </a:r>
            <a:r>
              <a:rPr lang="de-DE" sz="1600" dirty="0" err="1"/>
              <a:t>the</a:t>
            </a:r>
            <a:r>
              <a:rPr lang="de-DE" sz="1600" dirty="0"/>
              <a:t> </a:t>
            </a:r>
            <a:r>
              <a:rPr lang="de-DE" sz="1600" dirty="0" err="1"/>
              <a:t>task</a:t>
            </a:r>
            <a:r>
              <a:rPr lang="de-DE" sz="1600" dirty="0"/>
              <a:t> </a:t>
            </a:r>
            <a:r>
              <a:rPr lang="de-DE" sz="1600" dirty="0" err="1"/>
              <a:t>better</a:t>
            </a:r>
            <a:r>
              <a:rPr lang="de-DE" sz="1600" dirty="0"/>
              <a:t> but </a:t>
            </a:r>
            <a:r>
              <a:rPr lang="de-DE" sz="1600" dirty="0" err="1"/>
              <a:t>would</a:t>
            </a:r>
            <a:r>
              <a:rPr lang="de-DE" sz="1600" dirty="0"/>
              <a:t> </a:t>
            </a:r>
            <a:r>
              <a:rPr lang="de-DE" sz="1600" dirty="0" err="1"/>
              <a:t>require</a:t>
            </a:r>
            <a:r>
              <a:rPr lang="de-DE" sz="1600" dirty="0"/>
              <a:t> a large </a:t>
            </a:r>
            <a:r>
              <a:rPr lang="de-DE" sz="1600" dirty="0" err="1"/>
              <a:t>investment</a:t>
            </a:r>
            <a:r>
              <a:rPr lang="de-DE" sz="1600" dirty="0"/>
              <a:t> in </a:t>
            </a:r>
            <a:r>
              <a:rPr lang="de-DE" sz="1600" dirty="0" err="1"/>
              <a:t>tuning</a:t>
            </a:r>
            <a:r>
              <a:rPr lang="de-DE" sz="1600" dirty="0"/>
              <a:t>. </a:t>
            </a:r>
          </a:p>
          <a:p>
            <a:pPr marL="285750" indent="-285750">
              <a:buFontTx/>
              <a:buChar char="-"/>
            </a:pPr>
            <a:r>
              <a:rPr lang="de-DE" sz="1600" dirty="0"/>
              <a:t>The PPO </a:t>
            </a:r>
            <a:r>
              <a:rPr lang="de-DE" sz="1600" dirty="0" err="1"/>
              <a:t>algorithm</a:t>
            </a:r>
            <a:r>
              <a:rPr lang="de-DE" sz="1600" dirty="0"/>
              <a:t> </a:t>
            </a:r>
            <a:r>
              <a:rPr lang="de-DE" sz="1600" dirty="0" err="1"/>
              <a:t>includes</a:t>
            </a:r>
            <a:r>
              <a:rPr lang="de-DE" sz="1600" dirty="0"/>
              <a:t> an </a:t>
            </a:r>
            <a:r>
              <a:rPr lang="de-DE" sz="1600" dirty="0" err="1"/>
              <a:t>actor</a:t>
            </a:r>
            <a:r>
              <a:rPr lang="de-DE" sz="1600" dirty="0"/>
              <a:t> network </a:t>
            </a:r>
            <a:r>
              <a:rPr lang="de-DE" sz="1600" dirty="0" err="1"/>
              <a:t>trained</a:t>
            </a:r>
            <a:r>
              <a:rPr lang="de-DE" sz="1600" dirty="0"/>
              <a:t> </a:t>
            </a:r>
            <a:r>
              <a:rPr lang="de-DE" sz="1600" dirty="0" err="1"/>
              <a:t>to</a:t>
            </a:r>
            <a:r>
              <a:rPr lang="de-DE" sz="1600" dirty="0"/>
              <a:t> </a:t>
            </a:r>
            <a:r>
              <a:rPr lang="de-DE" sz="1600" dirty="0" err="1"/>
              <a:t>choose</a:t>
            </a:r>
            <a:r>
              <a:rPr lang="de-DE" sz="1600" dirty="0"/>
              <a:t> </a:t>
            </a:r>
            <a:r>
              <a:rPr lang="de-DE" sz="1600" dirty="0" err="1"/>
              <a:t>the</a:t>
            </a:r>
            <a:r>
              <a:rPr lang="de-DE" sz="1600" dirty="0"/>
              <a:t> </a:t>
            </a:r>
            <a:r>
              <a:rPr lang="de-DE" sz="1600" dirty="0" err="1"/>
              <a:t>best</a:t>
            </a:r>
            <a:r>
              <a:rPr lang="de-DE" sz="1600" dirty="0"/>
              <a:t> </a:t>
            </a:r>
            <a:r>
              <a:rPr lang="de-DE" sz="1600" dirty="0" err="1"/>
              <a:t>action</a:t>
            </a:r>
            <a:r>
              <a:rPr lang="de-DE" sz="1600" dirty="0"/>
              <a:t>, and a </a:t>
            </a:r>
            <a:r>
              <a:rPr lang="de-DE" sz="1600" dirty="0" err="1"/>
              <a:t>critic</a:t>
            </a:r>
            <a:r>
              <a:rPr lang="de-DE" sz="1600" dirty="0"/>
              <a:t> network </a:t>
            </a:r>
            <a:r>
              <a:rPr lang="de-DE" sz="1600" dirty="0" err="1"/>
              <a:t>trained</a:t>
            </a:r>
            <a:r>
              <a:rPr lang="de-DE" sz="1600" dirty="0"/>
              <a:t> </a:t>
            </a:r>
            <a:r>
              <a:rPr lang="de-DE" sz="1600" dirty="0" err="1"/>
              <a:t>to</a:t>
            </a:r>
            <a:r>
              <a:rPr lang="de-DE" sz="1600" dirty="0"/>
              <a:t> </a:t>
            </a:r>
            <a:r>
              <a:rPr lang="de-DE" sz="1600" dirty="0" err="1"/>
              <a:t>help</a:t>
            </a:r>
            <a:r>
              <a:rPr lang="de-DE" sz="1600" dirty="0"/>
              <a:t> </a:t>
            </a:r>
            <a:r>
              <a:rPr lang="de-DE" sz="1600" dirty="0" err="1"/>
              <a:t>the</a:t>
            </a:r>
            <a:r>
              <a:rPr lang="de-DE" sz="1600" dirty="0"/>
              <a:t> </a:t>
            </a:r>
            <a:r>
              <a:rPr lang="de-DE" sz="1600" dirty="0" err="1"/>
              <a:t>actor</a:t>
            </a:r>
            <a:r>
              <a:rPr lang="de-DE" sz="1600" dirty="0"/>
              <a:t> </a:t>
            </a:r>
            <a:r>
              <a:rPr lang="de-DE" sz="1600" dirty="0" err="1"/>
              <a:t>with</a:t>
            </a:r>
            <a:r>
              <a:rPr lang="de-DE" sz="1600" dirty="0"/>
              <a:t> </a:t>
            </a:r>
            <a:r>
              <a:rPr lang="de-DE" sz="1600" dirty="0" err="1"/>
              <a:t>better</a:t>
            </a:r>
            <a:r>
              <a:rPr lang="de-DE" sz="1600" dirty="0"/>
              <a:t> </a:t>
            </a:r>
            <a:r>
              <a:rPr lang="de-DE" sz="1600" dirty="0" err="1"/>
              <a:t>predictions</a:t>
            </a:r>
            <a:r>
              <a:rPr lang="de-DE" sz="1600" dirty="0"/>
              <a:t> </a:t>
            </a:r>
            <a:r>
              <a:rPr lang="de-DE" sz="1600" dirty="0" err="1"/>
              <a:t>of</a:t>
            </a:r>
            <a:r>
              <a:rPr lang="de-DE" sz="1600" dirty="0"/>
              <a:t> </a:t>
            </a:r>
            <a:r>
              <a:rPr lang="de-DE" sz="1600" dirty="0" err="1"/>
              <a:t>the</a:t>
            </a:r>
            <a:r>
              <a:rPr lang="de-DE" sz="1600" dirty="0"/>
              <a:t> </a:t>
            </a:r>
            <a:r>
              <a:rPr lang="de-DE" sz="1600" dirty="0" err="1"/>
              <a:t>value</a:t>
            </a:r>
            <a:r>
              <a:rPr lang="de-DE" sz="1600" dirty="0"/>
              <a:t> </a:t>
            </a:r>
            <a:r>
              <a:rPr lang="de-DE" sz="1600" dirty="0" err="1"/>
              <a:t>of</a:t>
            </a:r>
            <a:r>
              <a:rPr lang="de-DE" sz="1600" dirty="0"/>
              <a:t> </a:t>
            </a:r>
            <a:r>
              <a:rPr lang="de-DE" sz="1600" dirty="0" err="1"/>
              <a:t>each</a:t>
            </a:r>
            <a:r>
              <a:rPr lang="de-DE" sz="1600" dirty="0"/>
              <a:t> </a:t>
            </a:r>
            <a:r>
              <a:rPr lang="de-DE" sz="1600" dirty="0" err="1"/>
              <a:t>state</a:t>
            </a:r>
            <a:r>
              <a:rPr lang="de-DE" sz="1600" dirty="0"/>
              <a:t>. </a:t>
            </a:r>
          </a:p>
          <a:p>
            <a:pPr marL="285750" indent="-285750">
              <a:buFontTx/>
              <a:buChar char="-"/>
            </a:pPr>
            <a:r>
              <a:rPr lang="de-DE" sz="1600" dirty="0"/>
              <a:t>Both </a:t>
            </a:r>
            <a:r>
              <a:rPr lang="de-DE" sz="1600" dirty="0" err="1"/>
              <a:t>of</a:t>
            </a:r>
            <a:r>
              <a:rPr lang="de-DE" sz="1600" dirty="0"/>
              <a:t> </a:t>
            </a:r>
            <a:r>
              <a:rPr lang="de-DE" sz="1600" dirty="0" err="1"/>
              <a:t>these</a:t>
            </a:r>
            <a:r>
              <a:rPr lang="de-DE" sz="1600" dirty="0"/>
              <a:t> </a:t>
            </a:r>
            <a:r>
              <a:rPr lang="de-DE" sz="1600" dirty="0" err="1"/>
              <a:t>networks</a:t>
            </a:r>
            <a:r>
              <a:rPr lang="de-DE" sz="1600" dirty="0"/>
              <a:t> </a:t>
            </a:r>
            <a:r>
              <a:rPr lang="de-DE" sz="1600" dirty="0" err="1"/>
              <a:t>are</a:t>
            </a:r>
            <a:r>
              <a:rPr lang="de-DE" sz="1600" dirty="0"/>
              <a:t> </a:t>
            </a:r>
            <a:r>
              <a:rPr lang="de-DE" sz="1600" dirty="0" err="1"/>
              <a:t>trained</a:t>
            </a:r>
            <a:r>
              <a:rPr lang="de-DE" sz="1600" dirty="0"/>
              <a:t> </a:t>
            </a:r>
            <a:r>
              <a:rPr lang="de-DE" sz="1600" dirty="0" err="1"/>
              <a:t>using</a:t>
            </a:r>
            <a:r>
              <a:rPr lang="de-DE" sz="1600" dirty="0"/>
              <a:t> </a:t>
            </a:r>
            <a:r>
              <a:rPr lang="de-DE" sz="1600" dirty="0" err="1"/>
              <a:t>gradient</a:t>
            </a:r>
            <a:r>
              <a:rPr lang="de-DE" sz="1600" dirty="0"/>
              <a:t> </a:t>
            </a:r>
            <a:r>
              <a:rPr lang="de-DE" sz="1600" dirty="0" err="1"/>
              <a:t>descent</a:t>
            </a:r>
            <a:r>
              <a:rPr lang="de-DE" sz="1600" dirty="0"/>
              <a:t> </a:t>
            </a:r>
            <a:r>
              <a:rPr lang="de-DE" sz="1600" dirty="0" err="1"/>
              <a:t>methods</a:t>
            </a:r>
            <a:r>
              <a:rPr lang="de-DE" sz="1600" dirty="0"/>
              <a:t> </a:t>
            </a:r>
            <a:r>
              <a:rPr lang="de-DE" sz="1600" dirty="0" err="1"/>
              <a:t>to</a:t>
            </a:r>
            <a:r>
              <a:rPr lang="de-DE" sz="1600" dirty="0"/>
              <a:t> find </a:t>
            </a:r>
            <a:r>
              <a:rPr lang="de-DE" sz="1600" dirty="0" err="1"/>
              <a:t>both</a:t>
            </a:r>
            <a:r>
              <a:rPr lang="de-DE" sz="1600" dirty="0"/>
              <a:t> </a:t>
            </a:r>
            <a:r>
              <a:rPr lang="de-DE" sz="1600" dirty="0" err="1"/>
              <a:t>the</a:t>
            </a:r>
            <a:r>
              <a:rPr lang="de-DE" sz="1600" dirty="0"/>
              <a:t> optimal </a:t>
            </a:r>
            <a:r>
              <a:rPr lang="de-DE" sz="1600" dirty="0" err="1"/>
              <a:t>policy</a:t>
            </a:r>
            <a:r>
              <a:rPr lang="de-DE" sz="1600" dirty="0"/>
              <a:t> and </a:t>
            </a:r>
            <a:r>
              <a:rPr lang="de-DE" sz="1600" dirty="0" err="1"/>
              <a:t>the</a:t>
            </a:r>
            <a:r>
              <a:rPr lang="de-DE" sz="1600" dirty="0"/>
              <a:t> </a:t>
            </a:r>
            <a:r>
              <a:rPr lang="de-DE" sz="1600" dirty="0" err="1"/>
              <a:t>approximate</a:t>
            </a:r>
            <a:r>
              <a:rPr lang="de-DE" sz="1600" dirty="0"/>
              <a:t> </a:t>
            </a:r>
            <a:r>
              <a:rPr lang="de-DE" sz="1600" dirty="0" err="1"/>
              <a:t>value</a:t>
            </a:r>
            <a:r>
              <a:rPr lang="de-DE" sz="1600" dirty="0"/>
              <a:t> </a:t>
            </a:r>
            <a:r>
              <a:rPr lang="de-DE" sz="1600" dirty="0" err="1"/>
              <a:t>function</a:t>
            </a:r>
            <a:r>
              <a:rPr lang="de-DE" sz="1600" dirty="0"/>
              <a:t>. </a:t>
            </a:r>
            <a:r>
              <a:rPr lang="de-DE" sz="1600" dirty="0" err="1"/>
              <a:t>Since</a:t>
            </a:r>
            <a:r>
              <a:rPr lang="de-DE" sz="1600" dirty="0"/>
              <a:t> </a:t>
            </a:r>
            <a:r>
              <a:rPr lang="de-DE" sz="1600" dirty="0" err="1"/>
              <a:t>the</a:t>
            </a:r>
            <a:r>
              <a:rPr lang="de-DE" sz="1600" dirty="0"/>
              <a:t> possible </a:t>
            </a:r>
            <a:r>
              <a:rPr lang="de-DE" sz="1600" dirty="0" err="1"/>
              <a:t>state</a:t>
            </a:r>
            <a:r>
              <a:rPr lang="de-DE" sz="1600" dirty="0"/>
              <a:t> </a:t>
            </a:r>
            <a:r>
              <a:rPr lang="de-DE" sz="1600" dirty="0" err="1"/>
              <a:t>space</a:t>
            </a:r>
            <a:r>
              <a:rPr lang="de-DE" sz="1600" dirty="0"/>
              <a:t> </a:t>
            </a:r>
            <a:r>
              <a:rPr lang="de-DE" sz="1600" dirty="0" err="1"/>
              <a:t>is</a:t>
            </a:r>
            <a:r>
              <a:rPr lang="de-DE" sz="1600" dirty="0"/>
              <a:t> </a:t>
            </a:r>
            <a:r>
              <a:rPr lang="de-DE" sz="1600" dirty="0" err="1"/>
              <a:t>enormous</a:t>
            </a:r>
            <a:r>
              <a:rPr lang="de-DE" sz="1600" dirty="0"/>
              <a:t> </a:t>
            </a:r>
            <a:r>
              <a:rPr lang="de-DE" sz="1600" dirty="0" err="1"/>
              <a:t>for</a:t>
            </a:r>
            <a:r>
              <a:rPr lang="de-DE" sz="1600" dirty="0"/>
              <a:t> large </a:t>
            </a:r>
            <a:r>
              <a:rPr lang="de-DE" sz="1600" dirty="0" err="1"/>
              <a:t>graphs</a:t>
            </a:r>
            <a:r>
              <a:rPr lang="de-DE" sz="1600" dirty="0"/>
              <a:t>, </a:t>
            </a:r>
            <a:r>
              <a:rPr lang="de-DE" sz="1600" dirty="0" err="1"/>
              <a:t>we</a:t>
            </a:r>
            <a:r>
              <a:rPr lang="de-DE" sz="1600" dirty="0"/>
              <a:t> </a:t>
            </a:r>
            <a:r>
              <a:rPr lang="de-DE" sz="1600" dirty="0" err="1"/>
              <a:t>use</a:t>
            </a:r>
            <a:r>
              <a:rPr lang="de-DE" sz="1600" dirty="0"/>
              <a:t> a </a:t>
            </a:r>
            <a:r>
              <a:rPr lang="de-DE" sz="1600" dirty="0" err="1"/>
              <a:t>trained</a:t>
            </a:r>
            <a:r>
              <a:rPr lang="de-DE" sz="1600" dirty="0"/>
              <a:t> Graph Attention network </a:t>
            </a:r>
            <a:r>
              <a:rPr lang="de-DE" sz="1600" dirty="0" err="1"/>
              <a:t>to</a:t>
            </a:r>
            <a:r>
              <a:rPr lang="de-DE" sz="1600" dirty="0"/>
              <a:t> </a:t>
            </a:r>
            <a:r>
              <a:rPr lang="de-DE" sz="1600" dirty="0" err="1"/>
              <a:t>create</a:t>
            </a:r>
            <a:r>
              <a:rPr lang="de-DE" sz="1600" dirty="0"/>
              <a:t> a </a:t>
            </a:r>
            <a:r>
              <a:rPr lang="de-DE" sz="1600" dirty="0" err="1"/>
              <a:t>graph</a:t>
            </a:r>
            <a:r>
              <a:rPr lang="de-DE" sz="1600" dirty="0"/>
              <a:t> </a:t>
            </a:r>
            <a:r>
              <a:rPr lang="de-DE" sz="1600" dirty="0" err="1"/>
              <a:t>embedding</a:t>
            </a:r>
            <a:r>
              <a:rPr lang="de-DE" sz="1600" dirty="0"/>
              <a:t>. </a:t>
            </a:r>
          </a:p>
          <a:p>
            <a:pPr marL="285750" indent="-285750">
              <a:buFontTx/>
              <a:buChar char="-"/>
            </a:pPr>
            <a:r>
              <a:rPr lang="de-DE" sz="1600" dirty="0" err="1"/>
              <a:t>For</a:t>
            </a:r>
            <a:r>
              <a:rPr lang="de-DE" sz="1600" dirty="0"/>
              <a:t> </a:t>
            </a:r>
            <a:r>
              <a:rPr lang="de-DE" sz="1600" dirty="0" err="1"/>
              <a:t>the</a:t>
            </a:r>
            <a:r>
              <a:rPr lang="de-DE" sz="1600" dirty="0"/>
              <a:t> Cora </a:t>
            </a:r>
            <a:r>
              <a:rPr lang="de-DE" sz="1600" dirty="0" err="1"/>
              <a:t>dataset</a:t>
            </a:r>
            <a:r>
              <a:rPr lang="de-DE" sz="1600" dirty="0"/>
              <a:t> </a:t>
            </a:r>
            <a:r>
              <a:rPr lang="de-DE" sz="1600" dirty="0" err="1"/>
              <a:t>our</a:t>
            </a:r>
            <a:r>
              <a:rPr lang="de-DE" sz="1600" dirty="0"/>
              <a:t> </a:t>
            </a:r>
            <a:r>
              <a:rPr lang="de-DE" sz="1600" dirty="0" err="1"/>
              <a:t>node</a:t>
            </a:r>
            <a:r>
              <a:rPr lang="de-DE" sz="1600" dirty="0"/>
              <a:t> </a:t>
            </a:r>
            <a:r>
              <a:rPr lang="de-DE" sz="1600" dirty="0" err="1"/>
              <a:t>representation</a:t>
            </a:r>
            <a:r>
              <a:rPr lang="de-DE" sz="1600" dirty="0"/>
              <a:t> </a:t>
            </a:r>
            <a:r>
              <a:rPr lang="de-DE" sz="1600" dirty="0" err="1"/>
              <a:t>is</a:t>
            </a:r>
            <a:r>
              <a:rPr lang="de-DE" sz="1600" dirty="0"/>
              <a:t> a </a:t>
            </a:r>
            <a:r>
              <a:rPr lang="de-DE" sz="1600" dirty="0" err="1"/>
              <a:t>vector</a:t>
            </a:r>
            <a:r>
              <a:rPr lang="de-DE" sz="1600" dirty="0"/>
              <a:t> </a:t>
            </a:r>
            <a:r>
              <a:rPr lang="de-DE" sz="1600" dirty="0" err="1"/>
              <a:t>of</a:t>
            </a:r>
            <a:r>
              <a:rPr lang="de-DE" sz="1600" dirty="0"/>
              <a:t> </a:t>
            </a:r>
            <a:r>
              <a:rPr lang="de-DE" sz="1600" dirty="0" err="1"/>
              <a:t>length</a:t>
            </a:r>
            <a:r>
              <a:rPr lang="de-DE" sz="1600" dirty="0"/>
              <a:t> 8, such </a:t>
            </a:r>
            <a:r>
              <a:rPr lang="de-DE" sz="1600" dirty="0" err="1"/>
              <a:t>that</a:t>
            </a:r>
            <a:r>
              <a:rPr lang="de-DE" sz="1600" dirty="0"/>
              <a:t> </a:t>
            </a:r>
            <a:r>
              <a:rPr lang="de-DE" sz="1600" dirty="0" err="1"/>
              <a:t>the</a:t>
            </a:r>
            <a:r>
              <a:rPr lang="de-DE" sz="1600" dirty="0"/>
              <a:t> </a:t>
            </a:r>
            <a:r>
              <a:rPr lang="de-DE" sz="1600" dirty="0" err="1"/>
              <a:t>graph</a:t>
            </a:r>
            <a:r>
              <a:rPr lang="de-DE" sz="1600" dirty="0"/>
              <a:t> </a:t>
            </a:r>
            <a:r>
              <a:rPr lang="de-DE" sz="1600" dirty="0" err="1"/>
              <a:t>is</a:t>
            </a:r>
            <a:r>
              <a:rPr lang="de-DE" sz="1600" dirty="0"/>
              <a:t> </a:t>
            </a:r>
            <a:r>
              <a:rPr lang="de-DE" sz="1600" dirty="0" err="1"/>
              <a:t>represented</a:t>
            </a:r>
            <a:r>
              <a:rPr lang="de-DE" sz="1600" dirty="0"/>
              <a:t> </a:t>
            </a:r>
            <a:r>
              <a:rPr lang="de-DE" sz="1600" dirty="0" err="1"/>
              <a:t>by</a:t>
            </a:r>
            <a:r>
              <a:rPr lang="de-DE" sz="1600" dirty="0"/>
              <a:t> a 2078x8 </a:t>
            </a:r>
            <a:r>
              <a:rPr lang="de-DE" sz="1600" dirty="0" err="1"/>
              <a:t>matrix</a:t>
            </a:r>
            <a:r>
              <a:rPr lang="de-DE" sz="1600" dirty="0"/>
              <a:t>. </a:t>
            </a:r>
            <a:r>
              <a:rPr lang="de-DE" sz="1600" dirty="0" err="1"/>
              <a:t>Our</a:t>
            </a:r>
            <a:r>
              <a:rPr lang="de-DE" sz="1600" dirty="0"/>
              <a:t> </a:t>
            </a:r>
            <a:r>
              <a:rPr lang="de-DE" sz="1600" dirty="0" err="1"/>
              <a:t>actor</a:t>
            </a:r>
            <a:r>
              <a:rPr lang="de-DE" sz="1600" dirty="0"/>
              <a:t> network was </a:t>
            </a:r>
            <a:r>
              <a:rPr lang="de-DE" sz="1600" dirty="0" err="1"/>
              <a:t>configured</a:t>
            </a:r>
            <a:r>
              <a:rPr lang="de-DE" sz="1600" dirty="0"/>
              <a:t> </a:t>
            </a:r>
            <a:r>
              <a:rPr lang="de-DE" sz="1600" dirty="0" err="1"/>
              <a:t>to</a:t>
            </a:r>
            <a:r>
              <a:rPr lang="de-DE" sz="1600" dirty="0"/>
              <a:t> </a:t>
            </a:r>
            <a:r>
              <a:rPr lang="de-DE" sz="1600" dirty="0" err="1"/>
              <a:t>output</a:t>
            </a:r>
            <a:r>
              <a:rPr lang="de-DE" sz="1600" dirty="0"/>
              <a:t> 2 real </a:t>
            </a:r>
            <a:r>
              <a:rPr lang="de-DE" sz="1600" dirty="0" err="1"/>
              <a:t>continuous</a:t>
            </a:r>
            <a:r>
              <a:rPr lang="de-DE" sz="1600" dirty="0"/>
              <a:t> </a:t>
            </a:r>
            <a:r>
              <a:rPr lang="de-DE" sz="1600" dirty="0" err="1"/>
              <a:t>values</a:t>
            </a:r>
            <a:r>
              <a:rPr lang="de-DE" sz="1600" dirty="0"/>
              <a:t> (</a:t>
            </a:r>
            <a:r>
              <a:rPr lang="de-DE" sz="1600" dirty="0" err="1"/>
              <a:t>x,y</a:t>
            </a:r>
            <a:r>
              <a:rPr lang="de-DE" sz="1600" dirty="0"/>
              <a:t>), such </a:t>
            </a:r>
            <a:r>
              <a:rPr lang="de-DE" sz="1600" dirty="0" err="1"/>
              <a:t>that</a:t>
            </a:r>
            <a:r>
              <a:rPr lang="de-DE" sz="1600" dirty="0"/>
              <a:t> </a:t>
            </a:r>
            <a:r>
              <a:rPr lang="de-DE" sz="1600" dirty="0" err="1"/>
              <a:t>the</a:t>
            </a:r>
            <a:r>
              <a:rPr lang="de-DE" sz="1600" dirty="0"/>
              <a:t> </a:t>
            </a:r>
            <a:r>
              <a:rPr lang="de-DE" sz="1600" dirty="0" err="1"/>
              <a:t>edge</a:t>
            </a:r>
            <a:r>
              <a:rPr lang="de-DE" sz="1600" dirty="0"/>
              <a:t> </a:t>
            </a:r>
            <a:r>
              <a:rPr lang="de-DE" sz="1600" dirty="0" err="1"/>
              <a:t>between</a:t>
            </a:r>
            <a:r>
              <a:rPr lang="de-DE" sz="1600" dirty="0"/>
              <a:t> </a:t>
            </a:r>
            <a:r>
              <a:rPr lang="de-DE" sz="1600" dirty="0" err="1"/>
              <a:t>nodes</a:t>
            </a:r>
            <a:r>
              <a:rPr lang="de-DE" sz="1600" dirty="0"/>
              <a:t> (</a:t>
            </a:r>
            <a:r>
              <a:rPr lang="de-DE" sz="1600" dirty="0" err="1"/>
              <a:t>x,y</a:t>
            </a:r>
            <a:r>
              <a:rPr lang="de-DE" sz="1600" dirty="0"/>
              <a:t>) </a:t>
            </a:r>
            <a:r>
              <a:rPr lang="de-DE" sz="1600" dirty="0" err="1"/>
              <a:t>would</a:t>
            </a:r>
            <a:r>
              <a:rPr lang="de-DE" sz="1600" dirty="0"/>
              <a:t> </a:t>
            </a:r>
            <a:r>
              <a:rPr lang="de-DE" sz="1600" dirty="0" err="1"/>
              <a:t>be</a:t>
            </a:r>
            <a:r>
              <a:rPr lang="de-DE" sz="1600" dirty="0"/>
              <a:t> </a:t>
            </a:r>
            <a:r>
              <a:rPr lang="de-DE" sz="1600" dirty="0" err="1"/>
              <a:t>wired</a:t>
            </a:r>
            <a:r>
              <a:rPr lang="de-DE" sz="1600" dirty="0"/>
              <a:t> </a:t>
            </a:r>
            <a:r>
              <a:rPr lang="de-DE" sz="1600" dirty="0" err="1"/>
              <a:t>or</a:t>
            </a:r>
            <a:r>
              <a:rPr lang="de-DE" sz="1600" dirty="0"/>
              <a:t> </a:t>
            </a:r>
            <a:r>
              <a:rPr lang="de-DE" sz="1600" dirty="0" err="1"/>
              <a:t>trimmed</a:t>
            </a:r>
            <a:r>
              <a:rPr lang="de-DE" sz="1600" dirty="0"/>
              <a:t> </a:t>
            </a:r>
            <a:r>
              <a:rPr lang="de-DE" sz="1600" dirty="0" err="1"/>
              <a:t>if</a:t>
            </a:r>
            <a:r>
              <a:rPr lang="de-DE" sz="1600" dirty="0"/>
              <a:t> </a:t>
            </a:r>
            <a:r>
              <a:rPr lang="de-DE" sz="1600" dirty="0" err="1"/>
              <a:t>it</a:t>
            </a:r>
            <a:r>
              <a:rPr lang="de-DE" sz="1600" dirty="0"/>
              <a:t> </a:t>
            </a:r>
            <a:r>
              <a:rPr lang="de-DE" sz="1600" dirty="0" err="1"/>
              <a:t>already</a:t>
            </a:r>
            <a:r>
              <a:rPr lang="de-DE" sz="1600" dirty="0"/>
              <a:t> </a:t>
            </a:r>
            <a:r>
              <a:rPr lang="de-DE" sz="1600" dirty="0" err="1"/>
              <a:t>exists</a:t>
            </a:r>
            <a:r>
              <a:rPr lang="de-DE" sz="1600" dirty="0"/>
              <a:t>. </a:t>
            </a:r>
            <a:r>
              <a:rPr lang="de-DE" sz="1600" dirty="0" err="1"/>
              <a:t>We</a:t>
            </a:r>
            <a:r>
              <a:rPr lang="de-DE" sz="1600" dirty="0"/>
              <a:t> </a:t>
            </a:r>
            <a:r>
              <a:rPr lang="de-DE" sz="1600" dirty="0" err="1"/>
              <a:t>attempted</a:t>
            </a:r>
            <a:r>
              <a:rPr lang="de-DE" sz="1600" dirty="0"/>
              <a:t> </a:t>
            </a:r>
            <a:r>
              <a:rPr lang="de-DE" sz="1600" dirty="0" err="1"/>
              <a:t>using</a:t>
            </a:r>
            <a:r>
              <a:rPr lang="de-DE" sz="1600" dirty="0"/>
              <a:t> </a:t>
            </a:r>
            <a:r>
              <a:rPr lang="de-DE" sz="1600" dirty="0" err="1"/>
              <a:t>discrete</a:t>
            </a:r>
            <a:r>
              <a:rPr lang="de-DE" sz="1600" dirty="0"/>
              <a:t> </a:t>
            </a:r>
            <a:r>
              <a:rPr lang="de-DE" sz="1600" dirty="0" err="1"/>
              <a:t>actions</a:t>
            </a:r>
            <a:r>
              <a:rPr lang="de-DE" sz="1600" dirty="0"/>
              <a:t> </a:t>
            </a:r>
            <a:r>
              <a:rPr lang="de-DE" sz="1600" dirty="0" err="1"/>
              <a:t>as</a:t>
            </a:r>
            <a:r>
              <a:rPr lang="de-DE" sz="1600" dirty="0"/>
              <a:t> </a:t>
            </a:r>
            <a:r>
              <a:rPr lang="de-DE" sz="1600" dirty="0" err="1"/>
              <a:t>output</a:t>
            </a:r>
            <a:r>
              <a:rPr lang="de-DE" sz="1600" dirty="0"/>
              <a:t>, but </a:t>
            </a:r>
            <a:r>
              <a:rPr lang="de-DE" sz="1600" dirty="0" err="1"/>
              <a:t>the</a:t>
            </a:r>
            <a:r>
              <a:rPr lang="de-DE" sz="1600" dirty="0"/>
              <a:t> </a:t>
            </a:r>
            <a:r>
              <a:rPr lang="de-DE" sz="1600" dirty="0" err="1"/>
              <a:t>resulting</a:t>
            </a:r>
            <a:r>
              <a:rPr lang="de-DE" sz="1600" dirty="0"/>
              <a:t> </a:t>
            </a:r>
            <a:r>
              <a:rPr lang="de-DE" sz="1600" dirty="0" err="1"/>
              <a:t>actor</a:t>
            </a:r>
            <a:r>
              <a:rPr lang="de-DE" sz="1600" dirty="0"/>
              <a:t> network was </a:t>
            </a:r>
            <a:r>
              <a:rPr lang="de-DE" sz="1600" dirty="0" err="1"/>
              <a:t>too</a:t>
            </a:r>
            <a:r>
              <a:rPr lang="de-DE" sz="1600" dirty="0"/>
              <a:t> large </a:t>
            </a:r>
            <a:r>
              <a:rPr lang="de-DE" sz="1600" dirty="0" err="1"/>
              <a:t>to</a:t>
            </a:r>
            <a:r>
              <a:rPr lang="de-DE" sz="1600" dirty="0"/>
              <a:t> fit in </a:t>
            </a:r>
            <a:r>
              <a:rPr lang="de-DE" sz="1600" dirty="0" err="1"/>
              <a:t>our</a:t>
            </a:r>
            <a:r>
              <a:rPr lang="de-DE" sz="1600" dirty="0"/>
              <a:t> </a:t>
            </a:r>
            <a:r>
              <a:rPr lang="de-DE" sz="1600" dirty="0" err="1"/>
              <a:t>memory</a:t>
            </a:r>
            <a:r>
              <a:rPr lang="de-DE" sz="1600" dirty="0"/>
              <a:t> </a:t>
            </a:r>
            <a:r>
              <a:rPr lang="de-DE" sz="1600" dirty="0" err="1"/>
              <a:t>during</a:t>
            </a:r>
            <a:r>
              <a:rPr lang="de-DE" sz="1600" dirty="0"/>
              <a:t> </a:t>
            </a:r>
            <a:r>
              <a:rPr lang="de-DE" sz="1600" dirty="0" err="1"/>
              <a:t>training</a:t>
            </a:r>
            <a:r>
              <a:rPr lang="de-DE" sz="16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169"/>
        <p:cNvGrpSpPr/>
        <p:nvPr/>
      </p:nvGrpSpPr>
      <p:grpSpPr>
        <a:xfrm>
          <a:off x="0" y="0"/>
          <a:ext cx="0" cy="0"/>
          <a:chOff x="0" y="0"/>
          <a:chExt cx="0" cy="0"/>
        </a:xfrm>
      </p:grpSpPr>
      <p:sp>
        <p:nvSpPr>
          <p:cNvPr id="170" name="Google Shape;170;p20"/>
          <p:cNvSpPr/>
          <p:nvPr/>
        </p:nvSpPr>
        <p:spPr>
          <a:xfrm>
            <a:off x="378068" y="343486"/>
            <a:ext cx="11438793" cy="1844256"/>
          </a:xfrm>
          <a:prstGeom prst="rect">
            <a:avLst/>
          </a:prstGeom>
          <a:solidFill>
            <a:srgbClr val="404040"/>
          </a:solidFill>
          <a:ln w="127000" cap="sq" cmpd="thinThick">
            <a:solidFill>
              <a:srgbClr val="4040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1" name="Google Shape;171;p20"/>
          <p:cNvSpPr txBox="1">
            <a:spLocks noGrp="1"/>
          </p:cNvSpPr>
          <p:nvPr>
            <p:ph type="title"/>
          </p:nvPr>
        </p:nvSpPr>
        <p:spPr>
          <a:xfrm>
            <a:off x="526073" y="414780"/>
            <a:ext cx="11139854" cy="1265784"/>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FFFFFF"/>
              </a:buClr>
              <a:buSzPts val="5400"/>
              <a:buFont typeface="Calibri"/>
              <a:buNone/>
            </a:pPr>
            <a:r>
              <a:rPr lang="en-US" dirty="0">
                <a:solidFill>
                  <a:srgbClr val="FFFFFF"/>
                </a:solidFill>
                <a:latin typeface="Calibri"/>
                <a:ea typeface="Calibri"/>
                <a:cs typeface="Calibri"/>
                <a:sym typeface="Calibri"/>
              </a:rPr>
              <a:t>Graph rewiring by</a:t>
            </a:r>
            <a:br>
              <a:rPr lang="en-US" dirty="0">
                <a:solidFill>
                  <a:srgbClr val="FFFFFF"/>
                </a:solidFill>
                <a:latin typeface="Calibri"/>
                <a:ea typeface="Calibri"/>
                <a:cs typeface="Calibri"/>
                <a:sym typeface="Calibri"/>
              </a:rPr>
            </a:br>
            <a:r>
              <a:rPr lang="en-US" dirty="0">
                <a:solidFill>
                  <a:srgbClr val="FFFFFF"/>
                </a:solidFill>
                <a:latin typeface="Calibri"/>
                <a:ea typeface="Calibri"/>
                <a:cs typeface="Calibri"/>
                <a:sym typeface="Calibri"/>
              </a:rPr>
              <a:t> </a:t>
            </a:r>
            <a:r>
              <a:rPr lang="en-US" sz="4800" b="1" dirty="0">
                <a:solidFill>
                  <a:srgbClr val="FFFFFF"/>
                </a:solidFill>
                <a:latin typeface="Calibri"/>
                <a:ea typeface="Calibri"/>
                <a:cs typeface="Calibri"/>
                <a:sym typeface="Calibri"/>
              </a:rPr>
              <a:t>Link Prediction</a:t>
            </a:r>
            <a:endParaRPr lang="he-IL"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569947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169"/>
        <p:cNvGrpSpPr/>
        <p:nvPr/>
      </p:nvGrpSpPr>
      <p:grpSpPr>
        <a:xfrm>
          <a:off x="0" y="0"/>
          <a:ext cx="0" cy="0"/>
          <a:chOff x="0" y="0"/>
          <a:chExt cx="0" cy="0"/>
        </a:xfrm>
      </p:grpSpPr>
      <p:sp>
        <p:nvSpPr>
          <p:cNvPr id="170" name="Google Shape;170;p20"/>
          <p:cNvSpPr/>
          <p:nvPr/>
        </p:nvSpPr>
        <p:spPr>
          <a:xfrm>
            <a:off x="378068" y="343486"/>
            <a:ext cx="11438793" cy="1844256"/>
          </a:xfrm>
          <a:prstGeom prst="rect">
            <a:avLst/>
          </a:prstGeom>
          <a:solidFill>
            <a:srgbClr val="404040"/>
          </a:solidFill>
          <a:ln w="127000" cap="sq" cmpd="thinThick">
            <a:solidFill>
              <a:srgbClr val="4040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1" name="Google Shape;171;p20"/>
          <p:cNvSpPr txBox="1">
            <a:spLocks noGrp="1"/>
          </p:cNvSpPr>
          <p:nvPr>
            <p:ph type="title"/>
          </p:nvPr>
        </p:nvSpPr>
        <p:spPr>
          <a:xfrm>
            <a:off x="526073" y="414780"/>
            <a:ext cx="11139854" cy="1265784"/>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FFFFFF"/>
              </a:buClr>
              <a:buSzPts val="5400"/>
              <a:buFont typeface="Calibri"/>
              <a:buNone/>
            </a:pPr>
            <a:r>
              <a:rPr lang="en-US" sz="3600" dirty="0">
                <a:solidFill>
                  <a:srgbClr val="FFFFFF"/>
                </a:solidFill>
                <a:latin typeface="Calibri"/>
                <a:ea typeface="Calibri"/>
                <a:cs typeface="Calibri"/>
                <a:sym typeface="Calibri"/>
              </a:rPr>
              <a:t>Graph rewiring by</a:t>
            </a:r>
            <a:br>
              <a:rPr lang="en-US" sz="3600" dirty="0">
                <a:solidFill>
                  <a:srgbClr val="FFFFFF"/>
                </a:solidFill>
                <a:latin typeface="Calibri"/>
                <a:ea typeface="Calibri"/>
                <a:cs typeface="Calibri"/>
                <a:sym typeface="Calibri"/>
              </a:rPr>
            </a:br>
            <a:r>
              <a:rPr lang="en-US" sz="3600" dirty="0">
                <a:solidFill>
                  <a:srgbClr val="FFFFFF"/>
                </a:solidFill>
                <a:latin typeface="Calibri"/>
                <a:ea typeface="Calibri"/>
                <a:cs typeface="Calibri"/>
                <a:sym typeface="Calibri"/>
              </a:rPr>
              <a:t> </a:t>
            </a:r>
            <a:r>
              <a:rPr lang="en-US" sz="4000" b="1" dirty="0">
                <a:solidFill>
                  <a:srgbClr val="FFFFFF"/>
                </a:solidFill>
                <a:latin typeface="Calibri"/>
                <a:ea typeface="Calibri"/>
                <a:cs typeface="Calibri"/>
                <a:sym typeface="Calibri"/>
              </a:rPr>
              <a:t>Graph rewiring by MST (Minimum Spanning Tree)</a:t>
            </a:r>
            <a:endParaRPr lang="he-IL" sz="3600" b="1" dirty="0">
              <a:solidFill>
                <a:srgbClr val="FFFFFF"/>
              </a:solidFill>
              <a:latin typeface="Calibri"/>
              <a:ea typeface="Calibri"/>
              <a:cs typeface="Calibri"/>
              <a:sym typeface="Calibri"/>
            </a:endParaRPr>
          </a:p>
        </p:txBody>
      </p:sp>
      <p:sp>
        <p:nvSpPr>
          <p:cNvPr id="4" name="TextBox 3">
            <a:extLst>
              <a:ext uri="{FF2B5EF4-FFF2-40B4-BE49-F238E27FC236}">
                <a16:creationId xmlns:a16="http://schemas.microsoft.com/office/drawing/2014/main" id="{2441305C-0B94-3BC4-85CC-48B930CE2BAB}"/>
              </a:ext>
            </a:extLst>
          </p:cNvPr>
          <p:cNvSpPr txBox="1"/>
          <p:nvPr/>
        </p:nvSpPr>
        <p:spPr>
          <a:xfrm>
            <a:off x="3048740" y="2656443"/>
            <a:ext cx="6094520" cy="2800767"/>
          </a:xfrm>
          <a:prstGeom prst="rect">
            <a:avLst/>
          </a:prstGeom>
          <a:noFill/>
        </p:spPr>
        <p:txBody>
          <a:bodyPr wrap="square">
            <a:spAutoFit/>
          </a:bodyPr>
          <a:lstStyle/>
          <a:p>
            <a:pPr marL="285750" indent="-285750">
              <a:buFontTx/>
              <a:buChar char="-"/>
            </a:pPr>
            <a:r>
              <a:rPr lang="en-US" sz="1600" b="0" i="0" u="none" strike="noStrike" dirty="0">
                <a:solidFill>
                  <a:srgbClr val="000000"/>
                </a:solidFill>
                <a:effectLst/>
                <a:latin typeface="Times New Roman" panose="02020603050405020304" pitchFamily="18" charset="0"/>
              </a:rPr>
              <a:t>We first trained GAT on the Cora dataset to get baseline results to compare with later. </a:t>
            </a:r>
          </a:p>
          <a:p>
            <a:pPr marL="285750" indent="-285750">
              <a:buFontTx/>
              <a:buChar char="-"/>
            </a:pPr>
            <a:r>
              <a:rPr lang="en-US" sz="1600" b="0" i="0" u="none" strike="noStrike" dirty="0">
                <a:solidFill>
                  <a:srgbClr val="000000"/>
                </a:solidFill>
                <a:effectLst/>
                <a:latin typeface="Times New Roman" panose="02020603050405020304" pitchFamily="18" charset="0"/>
              </a:rPr>
              <a:t>Then, we ran Kruskal’s algorithm on the Cora dataset and received the minimum spanning tree (or minimum spanning forest, in case the graph is not connected) of the graph. </a:t>
            </a:r>
          </a:p>
          <a:p>
            <a:pPr marL="285750" indent="-285750">
              <a:buFontTx/>
              <a:buChar char="-"/>
            </a:pPr>
            <a:r>
              <a:rPr lang="en-US" sz="1600" b="0" i="0" u="none" strike="noStrike" dirty="0">
                <a:solidFill>
                  <a:srgbClr val="000000"/>
                </a:solidFill>
                <a:effectLst/>
                <a:latin typeface="Times New Roman" panose="02020603050405020304" pitchFamily="18" charset="0"/>
              </a:rPr>
              <a:t>With this information, we tried 2 things- the first is to include only the edges of the MST which heavily diluted the graph (by more than 50%) and the second is to add the MST edges to the graph (which increased the amount of edges by ~50%). </a:t>
            </a:r>
          </a:p>
          <a:p>
            <a:pPr marL="285750" indent="-285750">
              <a:buFontTx/>
              <a:buChar char="-"/>
            </a:pPr>
            <a:r>
              <a:rPr lang="en-US" sz="1600" b="0" i="0" u="none" strike="noStrike" dirty="0">
                <a:solidFill>
                  <a:srgbClr val="000000"/>
                </a:solidFill>
                <a:effectLst/>
                <a:latin typeface="Times New Roman" panose="02020603050405020304" pitchFamily="18" charset="0"/>
              </a:rPr>
              <a:t>Then we trained the GAT again on the new graphs and examined the results.</a:t>
            </a:r>
            <a:endParaRPr lang="de-DE" sz="1600" dirty="0"/>
          </a:p>
        </p:txBody>
      </p:sp>
    </p:spTree>
    <p:extLst>
      <p:ext uri="{BB962C8B-B14F-4D97-AF65-F5344CB8AC3E}">
        <p14:creationId xmlns:p14="http://schemas.microsoft.com/office/powerpoint/2010/main" val="1400750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p:nvPr/>
        </p:nvSpPr>
        <p:spPr>
          <a:xfrm>
            <a:off x="1" y="1"/>
            <a:ext cx="4133221" cy="3548529"/>
          </a:xfrm>
          <a:custGeom>
            <a:avLst/>
            <a:gdLst/>
            <a:ahLst/>
            <a:cxnLst/>
            <a:rect l="l" t="t" r="r" b="b"/>
            <a:pathLst>
              <a:path w="4133221" h="3548529" extrusionOk="0">
                <a:moveTo>
                  <a:pt x="0" y="0"/>
                </a:moveTo>
                <a:lnTo>
                  <a:pt x="3798429" y="0"/>
                </a:lnTo>
                <a:lnTo>
                  <a:pt x="3850140" y="85119"/>
                </a:lnTo>
                <a:cubicBezTo>
                  <a:pt x="4030674" y="417451"/>
                  <a:pt x="4133221" y="798296"/>
                  <a:pt x="4133221" y="1203093"/>
                </a:cubicBezTo>
                <a:cubicBezTo>
                  <a:pt x="4133221" y="2498442"/>
                  <a:pt x="3083134" y="3548529"/>
                  <a:pt x="1787785" y="3548529"/>
                </a:cubicBezTo>
                <a:cubicBezTo>
                  <a:pt x="1140111" y="3548529"/>
                  <a:pt x="553752" y="3286007"/>
                  <a:pt x="129311" y="2861567"/>
                </a:cubicBezTo>
                <a:lnTo>
                  <a:pt x="0" y="2719289"/>
                </a:ln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27" name="Google Shape;127;p17"/>
          <p:cNvSpPr/>
          <p:nvPr/>
        </p:nvSpPr>
        <p:spPr>
          <a:xfrm>
            <a:off x="3801" y="3842187"/>
            <a:ext cx="3321156" cy="3015812"/>
          </a:xfrm>
          <a:custGeom>
            <a:avLst/>
            <a:gdLst/>
            <a:ahLst/>
            <a:cxnLst/>
            <a:rect l="l" t="t" r="r" b="b"/>
            <a:pathLst>
              <a:path w="3321156" h="3015812" extrusionOk="0">
                <a:moveTo>
                  <a:pt x="1359768" y="0"/>
                </a:moveTo>
                <a:cubicBezTo>
                  <a:pt x="2443013" y="0"/>
                  <a:pt x="3321156" y="878143"/>
                  <a:pt x="3321156" y="1961388"/>
                </a:cubicBezTo>
                <a:cubicBezTo>
                  <a:pt x="3321156" y="2299902"/>
                  <a:pt x="3235400" y="2618387"/>
                  <a:pt x="3084427" y="2896302"/>
                </a:cubicBezTo>
                <a:lnTo>
                  <a:pt x="3011823" y="3015812"/>
                </a:lnTo>
                <a:lnTo>
                  <a:pt x="0" y="3015812"/>
                </a:lnTo>
                <a:lnTo>
                  <a:pt x="0" y="549808"/>
                </a:lnTo>
                <a:lnTo>
                  <a:pt x="112143" y="447886"/>
                </a:lnTo>
                <a:cubicBezTo>
                  <a:pt x="451187" y="168082"/>
                  <a:pt x="885848" y="0"/>
                  <a:pt x="1359768" y="0"/>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28" name="Google Shape;128;p17"/>
          <p:cNvSpPr/>
          <p:nvPr/>
        </p:nvSpPr>
        <p:spPr>
          <a:xfrm>
            <a:off x="3394530" y="2496668"/>
            <a:ext cx="3118104" cy="3118104"/>
          </a:xfrm>
          <a:prstGeom prst="ellipse">
            <a:avLst/>
          </a:pr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29" name="Google Shape;129;p17" descr="RoadNet: Learning to Comprehensively Analyze Road Networks in Complex Urban  Scenes From High-Resolution Remotely Sensed Images"/>
          <p:cNvPicPr preferRelativeResize="0"/>
          <p:nvPr/>
        </p:nvPicPr>
        <p:blipFill rotWithShape="1">
          <a:blip r:embed="rId3">
            <a:alphaModFix/>
          </a:blip>
          <a:srcRect r="-2" b="-2"/>
          <a:stretch/>
        </p:blipFill>
        <p:spPr>
          <a:xfrm>
            <a:off x="3559122" y="2661260"/>
            <a:ext cx="2788920" cy="2788920"/>
          </a:xfrm>
          <a:custGeom>
            <a:avLst/>
            <a:gdLst/>
            <a:ahLst/>
            <a:cxnLst/>
            <a:rect l="l" t="t" r="r" b="b"/>
            <a:pathLst>
              <a:path w="2880360" h="2880360" extrusionOk="0">
                <a:moveTo>
                  <a:pt x="1440180" y="0"/>
                </a:moveTo>
                <a:cubicBezTo>
                  <a:pt x="2235569" y="0"/>
                  <a:pt x="2880360" y="644791"/>
                  <a:pt x="2880360" y="1440180"/>
                </a:cubicBezTo>
                <a:cubicBezTo>
                  <a:pt x="2880360" y="2235569"/>
                  <a:pt x="2235569" y="2880360"/>
                  <a:pt x="1440180" y="2880360"/>
                </a:cubicBezTo>
                <a:cubicBezTo>
                  <a:pt x="644791" y="2880360"/>
                  <a:pt x="0" y="2235569"/>
                  <a:pt x="0" y="1440180"/>
                </a:cubicBezTo>
                <a:cubicBezTo>
                  <a:pt x="0" y="644791"/>
                  <a:pt x="644791" y="0"/>
                  <a:pt x="1440180" y="0"/>
                </a:cubicBezTo>
                <a:close/>
              </a:path>
            </a:pathLst>
          </a:custGeom>
          <a:noFill/>
          <a:ln>
            <a:noFill/>
          </a:ln>
        </p:spPr>
      </p:pic>
      <p:pic>
        <p:nvPicPr>
          <p:cNvPr id="130" name="Google Shape;130;p17" descr="Diagram&#10;&#10;Description automatically generated"/>
          <p:cNvPicPr preferRelativeResize="0"/>
          <p:nvPr/>
        </p:nvPicPr>
        <p:blipFill rotWithShape="1">
          <a:blip r:embed="rId4">
            <a:alphaModFix/>
          </a:blip>
          <a:srcRect r="43844" b="4657"/>
          <a:stretch/>
        </p:blipFill>
        <p:spPr>
          <a:xfrm>
            <a:off x="20" y="10"/>
            <a:ext cx="3967953" cy="3383270"/>
          </a:xfrm>
          <a:custGeom>
            <a:avLst/>
            <a:gdLst/>
            <a:ahLst/>
            <a:cxnLst/>
            <a:rect l="l" t="t" r="r" b="b"/>
            <a:pathLst>
              <a:path w="3967973" h="3383280" extrusionOk="0">
                <a:moveTo>
                  <a:pt x="0" y="0"/>
                </a:moveTo>
                <a:lnTo>
                  <a:pt x="3605273" y="0"/>
                </a:lnTo>
                <a:lnTo>
                  <a:pt x="3704836" y="163887"/>
                </a:lnTo>
                <a:cubicBezTo>
                  <a:pt x="3872651" y="472804"/>
                  <a:pt x="3967973" y="826817"/>
                  <a:pt x="3967973" y="1203093"/>
                </a:cubicBezTo>
                <a:cubicBezTo>
                  <a:pt x="3967973" y="2407177"/>
                  <a:pt x="2991870" y="3383280"/>
                  <a:pt x="1787786" y="3383280"/>
                </a:cubicBezTo>
                <a:cubicBezTo>
                  <a:pt x="1110489" y="3383280"/>
                  <a:pt x="505326" y="3074435"/>
                  <a:pt x="105448" y="2589894"/>
                </a:cubicBezTo>
                <a:lnTo>
                  <a:pt x="0" y="2448881"/>
                </a:lnTo>
                <a:close/>
              </a:path>
            </a:pathLst>
          </a:custGeom>
          <a:noFill/>
          <a:ln>
            <a:noFill/>
          </a:ln>
        </p:spPr>
      </p:pic>
      <p:pic>
        <p:nvPicPr>
          <p:cNvPr id="131" name="Google Shape;131;p17" descr="molecule | Definition, Examples, Structures, &amp; Facts | Britannica"/>
          <p:cNvPicPr preferRelativeResize="0"/>
          <p:nvPr/>
        </p:nvPicPr>
        <p:blipFill rotWithShape="1">
          <a:blip r:embed="rId5">
            <a:alphaModFix/>
          </a:blip>
          <a:srcRect r="12562" b="-4"/>
          <a:stretch/>
        </p:blipFill>
        <p:spPr>
          <a:xfrm>
            <a:off x="4825" y="4007260"/>
            <a:ext cx="3155071" cy="2850749"/>
          </a:xfrm>
          <a:custGeom>
            <a:avLst/>
            <a:gdLst/>
            <a:ahLst/>
            <a:cxnLst/>
            <a:rect l="l" t="t" r="r" b="b"/>
            <a:pathLst>
              <a:path w="3155071" h="2850749" extrusionOk="0">
                <a:moveTo>
                  <a:pt x="1358746" y="0"/>
                </a:moveTo>
                <a:cubicBezTo>
                  <a:pt x="2350829" y="0"/>
                  <a:pt x="3155071" y="804242"/>
                  <a:pt x="3155071" y="1796325"/>
                </a:cubicBezTo>
                <a:cubicBezTo>
                  <a:pt x="3155071" y="2168356"/>
                  <a:pt x="3041975" y="2513972"/>
                  <a:pt x="2848287" y="2800668"/>
                </a:cubicBezTo>
                <a:lnTo>
                  <a:pt x="2810837" y="2850749"/>
                </a:lnTo>
                <a:lnTo>
                  <a:pt x="0" y="2850749"/>
                </a:lnTo>
                <a:lnTo>
                  <a:pt x="0" y="623564"/>
                </a:lnTo>
                <a:lnTo>
                  <a:pt x="88552" y="526132"/>
                </a:lnTo>
                <a:cubicBezTo>
                  <a:pt x="413623" y="201061"/>
                  <a:pt x="862705" y="0"/>
                  <a:pt x="1358746" y="0"/>
                </a:cubicBezTo>
                <a:close/>
              </a:path>
            </a:pathLst>
          </a:custGeom>
          <a:noFill/>
          <a:ln>
            <a:noFill/>
          </a:ln>
        </p:spPr>
      </p:pic>
      <p:sp>
        <p:nvSpPr>
          <p:cNvPr id="132" name="Google Shape;132;p17"/>
          <p:cNvSpPr txBox="1">
            <a:spLocks noGrp="1"/>
          </p:cNvSpPr>
          <p:nvPr>
            <p:ph type="title"/>
          </p:nvPr>
        </p:nvSpPr>
        <p:spPr>
          <a:xfrm>
            <a:off x="7009391" y="1954671"/>
            <a:ext cx="5041391" cy="1887516"/>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5400"/>
              <a:buFont typeface="Calibri"/>
              <a:buNone/>
            </a:pPr>
            <a:r>
              <a:rPr lang="en-US" sz="5400" dirty="0">
                <a:solidFill>
                  <a:srgbClr val="FFFFFF"/>
                </a:solidFill>
              </a:rPr>
              <a:t>Results</a:t>
            </a:r>
            <a:endParaRPr sz="5400" dirty="0">
              <a:solidFill>
                <a:srgbClr val="FFFFFF"/>
              </a:solidFill>
              <a:latin typeface="Calibri"/>
              <a:ea typeface="Calibri"/>
              <a:cs typeface="Calibri"/>
              <a:sym typeface="Calibri"/>
            </a:endParaRPr>
          </a:p>
        </p:txBody>
      </p:sp>
      <p:sp>
        <p:nvSpPr>
          <p:cNvPr id="2" name="Google Shape;132;p17">
            <a:extLst>
              <a:ext uri="{FF2B5EF4-FFF2-40B4-BE49-F238E27FC236}">
                <a16:creationId xmlns:a16="http://schemas.microsoft.com/office/drawing/2014/main" id="{10398F04-0DA2-9086-2261-97669FBFBC24}"/>
              </a:ext>
            </a:extLst>
          </p:cNvPr>
          <p:cNvSpPr txBox="1">
            <a:spLocks/>
          </p:cNvSpPr>
          <p:nvPr/>
        </p:nvSpPr>
        <p:spPr>
          <a:xfrm>
            <a:off x="7009390" y="3265139"/>
            <a:ext cx="5041391" cy="1887516"/>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Calibri"/>
              <a:buNone/>
              <a:defRPr sz="44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Clr>
                <a:srgbClr val="FFFFFF"/>
              </a:buClr>
              <a:buSzPts val="5400"/>
            </a:pPr>
            <a:r>
              <a:rPr lang="en-US" sz="2400" dirty="0">
                <a:solidFill>
                  <a:srgbClr val="FFFFFF"/>
                </a:solidFill>
              </a:rPr>
              <a:t>When running the GAT model on the Cora dataset we got a baseline result of 82% accuracy.</a:t>
            </a:r>
          </a:p>
        </p:txBody>
      </p:sp>
    </p:spTree>
    <p:extLst>
      <p:ext uri="{BB962C8B-B14F-4D97-AF65-F5344CB8AC3E}">
        <p14:creationId xmlns:p14="http://schemas.microsoft.com/office/powerpoint/2010/main" val="2463070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169"/>
        <p:cNvGrpSpPr/>
        <p:nvPr/>
      </p:nvGrpSpPr>
      <p:grpSpPr>
        <a:xfrm>
          <a:off x="0" y="0"/>
          <a:ext cx="0" cy="0"/>
          <a:chOff x="0" y="0"/>
          <a:chExt cx="0" cy="0"/>
        </a:xfrm>
      </p:grpSpPr>
      <p:sp>
        <p:nvSpPr>
          <p:cNvPr id="170" name="Google Shape;170;p20"/>
          <p:cNvSpPr/>
          <p:nvPr/>
        </p:nvSpPr>
        <p:spPr>
          <a:xfrm>
            <a:off x="378068" y="343486"/>
            <a:ext cx="11438793" cy="1844256"/>
          </a:xfrm>
          <a:prstGeom prst="rect">
            <a:avLst/>
          </a:prstGeom>
          <a:solidFill>
            <a:srgbClr val="404040"/>
          </a:solidFill>
          <a:ln w="127000" cap="sq" cmpd="thinThick">
            <a:solidFill>
              <a:srgbClr val="4040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1" name="Google Shape;171;p20"/>
          <p:cNvSpPr txBox="1">
            <a:spLocks noGrp="1"/>
          </p:cNvSpPr>
          <p:nvPr>
            <p:ph type="title"/>
          </p:nvPr>
        </p:nvSpPr>
        <p:spPr>
          <a:xfrm>
            <a:off x="526073" y="414780"/>
            <a:ext cx="11139854" cy="1265784"/>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FFFFFF"/>
              </a:buClr>
              <a:buSzPts val="5400"/>
              <a:buFont typeface="Calibri"/>
              <a:buNone/>
            </a:pPr>
            <a:r>
              <a:rPr lang="en-US" dirty="0">
                <a:solidFill>
                  <a:srgbClr val="FFFFFF"/>
                </a:solidFill>
                <a:latin typeface="Calibri"/>
                <a:ea typeface="Calibri"/>
                <a:cs typeface="Calibri"/>
                <a:sym typeface="Calibri"/>
              </a:rPr>
              <a:t>Graph rewiring by</a:t>
            </a:r>
            <a:br>
              <a:rPr lang="en-US" dirty="0">
                <a:solidFill>
                  <a:srgbClr val="FFFFFF"/>
                </a:solidFill>
                <a:latin typeface="Calibri"/>
                <a:ea typeface="Calibri"/>
                <a:cs typeface="Calibri"/>
                <a:sym typeface="Calibri"/>
              </a:rPr>
            </a:br>
            <a:r>
              <a:rPr lang="en-US" dirty="0">
                <a:solidFill>
                  <a:srgbClr val="FFFFFF"/>
                </a:solidFill>
                <a:latin typeface="Calibri"/>
                <a:ea typeface="Calibri"/>
                <a:cs typeface="Calibri"/>
                <a:sym typeface="Calibri"/>
              </a:rPr>
              <a:t> </a:t>
            </a:r>
            <a:r>
              <a:rPr lang="en-US" sz="4800" b="1" dirty="0">
                <a:solidFill>
                  <a:srgbClr val="FFFFFF"/>
                </a:solidFill>
                <a:latin typeface="Calibri"/>
                <a:ea typeface="Calibri"/>
                <a:cs typeface="Calibri"/>
                <a:sym typeface="Calibri"/>
              </a:rPr>
              <a:t>Reinforcement learning</a:t>
            </a:r>
            <a:endParaRPr lang="he-IL" b="1" dirty="0">
              <a:solidFill>
                <a:srgbClr val="FFFFFF"/>
              </a:solidFill>
              <a:latin typeface="Calibri"/>
              <a:ea typeface="Calibri"/>
              <a:cs typeface="Calibri"/>
              <a:sym typeface="Calibri"/>
            </a:endParaRPr>
          </a:p>
        </p:txBody>
      </p:sp>
      <p:sp>
        <p:nvSpPr>
          <p:cNvPr id="3" name="TextBox 2">
            <a:extLst>
              <a:ext uri="{FF2B5EF4-FFF2-40B4-BE49-F238E27FC236}">
                <a16:creationId xmlns:a16="http://schemas.microsoft.com/office/drawing/2014/main" id="{08CAC740-6679-3592-3C05-2C0418D66094}"/>
              </a:ext>
            </a:extLst>
          </p:cNvPr>
          <p:cNvSpPr txBox="1"/>
          <p:nvPr/>
        </p:nvSpPr>
        <p:spPr>
          <a:xfrm>
            <a:off x="1455938" y="2439170"/>
            <a:ext cx="9525740" cy="1200329"/>
          </a:xfrm>
          <a:prstGeom prst="rect">
            <a:avLst/>
          </a:prstGeom>
          <a:noFill/>
        </p:spPr>
        <p:txBody>
          <a:bodyPr wrap="square">
            <a:spAutoFit/>
          </a:bodyPr>
          <a:lstStyle/>
          <a:p>
            <a:pPr algn="ctr"/>
            <a:r>
              <a:rPr lang="en-US" sz="1800" b="0" i="0" u="none" strike="noStrike" dirty="0">
                <a:solidFill>
                  <a:srgbClr val="000000"/>
                </a:solidFill>
                <a:effectLst/>
                <a:latin typeface="Times New Roman" panose="02020603050405020304" pitchFamily="18" charset="0"/>
              </a:rPr>
              <a:t>On the Cora dataset our RL agent achieved 83.3% accuracy, showing it was able to find a rewiring with reduced information squashing. The training lasted 300 episodes, while in each episode the agent took 1000 actions. Training took 1 hour on our RTX 2070 card. The graph does not show a convergence, indicating that perhaps longer training will yield better final results. </a:t>
            </a:r>
            <a:endParaRPr lang="de-DE" sz="1600" dirty="0"/>
          </a:p>
        </p:txBody>
      </p:sp>
      <p:pic>
        <p:nvPicPr>
          <p:cNvPr id="1030" name="Picture 6">
            <a:extLst>
              <a:ext uri="{FF2B5EF4-FFF2-40B4-BE49-F238E27FC236}">
                <a16:creationId xmlns:a16="http://schemas.microsoft.com/office/drawing/2014/main" id="{FDF0A052-4B79-A14D-0221-5C412A97A6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6190" y="3639499"/>
            <a:ext cx="4239619" cy="3172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508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169"/>
        <p:cNvGrpSpPr/>
        <p:nvPr/>
      </p:nvGrpSpPr>
      <p:grpSpPr>
        <a:xfrm>
          <a:off x="0" y="0"/>
          <a:ext cx="0" cy="0"/>
          <a:chOff x="0" y="0"/>
          <a:chExt cx="0" cy="0"/>
        </a:xfrm>
      </p:grpSpPr>
      <p:sp>
        <p:nvSpPr>
          <p:cNvPr id="170" name="Google Shape;170;p20"/>
          <p:cNvSpPr/>
          <p:nvPr/>
        </p:nvSpPr>
        <p:spPr>
          <a:xfrm>
            <a:off x="378068" y="343486"/>
            <a:ext cx="11438793" cy="1844256"/>
          </a:xfrm>
          <a:prstGeom prst="rect">
            <a:avLst/>
          </a:prstGeom>
          <a:solidFill>
            <a:srgbClr val="404040"/>
          </a:solidFill>
          <a:ln w="127000" cap="sq" cmpd="thinThick">
            <a:solidFill>
              <a:srgbClr val="4040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1" name="Google Shape;171;p20"/>
          <p:cNvSpPr txBox="1">
            <a:spLocks noGrp="1"/>
          </p:cNvSpPr>
          <p:nvPr>
            <p:ph type="title"/>
          </p:nvPr>
        </p:nvSpPr>
        <p:spPr>
          <a:xfrm>
            <a:off x="526073" y="414780"/>
            <a:ext cx="11139854" cy="1265784"/>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FFFFFF"/>
              </a:buClr>
              <a:buSzPts val="5400"/>
              <a:buFont typeface="Calibri"/>
              <a:buNone/>
            </a:pPr>
            <a:r>
              <a:rPr lang="en-US" dirty="0">
                <a:solidFill>
                  <a:srgbClr val="FFFFFF"/>
                </a:solidFill>
                <a:latin typeface="Calibri"/>
                <a:ea typeface="Calibri"/>
                <a:cs typeface="Calibri"/>
                <a:sym typeface="Calibri"/>
              </a:rPr>
              <a:t>Graph rewiring by</a:t>
            </a:r>
            <a:br>
              <a:rPr lang="en-US" dirty="0">
                <a:solidFill>
                  <a:srgbClr val="FFFFFF"/>
                </a:solidFill>
                <a:latin typeface="Calibri"/>
                <a:ea typeface="Calibri"/>
                <a:cs typeface="Calibri"/>
                <a:sym typeface="Calibri"/>
              </a:rPr>
            </a:br>
            <a:r>
              <a:rPr lang="en-US" dirty="0">
                <a:solidFill>
                  <a:srgbClr val="FFFFFF"/>
                </a:solidFill>
                <a:latin typeface="Calibri"/>
                <a:ea typeface="Calibri"/>
                <a:cs typeface="Calibri"/>
                <a:sym typeface="Calibri"/>
              </a:rPr>
              <a:t> </a:t>
            </a:r>
            <a:r>
              <a:rPr lang="en-US" sz="4800" b="1" dirty="0">
                <a:solidFill>
                  <a:srgbClr val="FFFFFF"/>
                </a:solidFill>
                <a:latin typeface="Calibri"/>
                <a:ea typeface="Calibri"/>
                <a:cs typeface="Calibri"/>
                <a:sym typeface="Calibri"/>
              </a:rPr>
              <a:t>Link Prediction</a:t>
            </a:r>
            <a:endParaRPr lang="he-IL"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72652115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1044</Words>
  <Application>Microsoft Office PowerPoint</Application>
  <PresentationFormat>Widescreen</PresentationFormat>
  <Paragraphs>51</Paragraphs>
  <Slides>12</Slides>
  <Notes>12</Notes>
  <HiddenSlides>6</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Calibri</vt:lpstr>
      <vt:lpstr>Times New Roman</vt:lpstr>
      <vt:lpstr>Office Theme</vt:lpstr>
      <vt:lpstr>Office Theme</vt:lpstr>
      <vt:lpstr>PowerPoint Presentation</vt:lpstr>
      <vt:lpstr>Introduction</vt:lpstr>
      <vt:lpstr>Methods</vt:lpstr>
      <vt:lpstr>Graph rewiring by  Reinforcement learning</vt:lpstr>
      <vt:lpstr>Graph rewiring by  Link Prediction</vt:lpstr>
      <vt:lpstr>Graph rewiring by  Graph rewiring by MST (Minimum Spanning Tree)</vt:lpstr>
      <vt:lpstr>Results</vt:lpstr>
      <vt:lpstr>Graph rewiring by  Reinforcement learning</vt:lpstr>
      <vt:lpstr>Graph rewiring by  Link Prediction</vt:lpstr>
      <vt:lpstr>Graph rewiring by  Graph rewiring by MST (Minimum Spanning Tree)</vt:lpstr>
      <vt:lpstr>Conclusion</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Yahav Vanunu</cp:lastModifiedBy>
  <cp:revision>1</cp:revision>
  <dcterms:modified xsi:type="dcterms:W3CDTF">2022-11-07T18:39:07Z</dcterms:modified>
</cp:coreProperties>
</file>