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15"/>
  </p:notesMasterIdLst>
  <p:sldIdLst>
    <p:sldId id="256" r:id="rId3"/>
    <p:sldId id="257" r:id="rId4"/>
    <p:sldId id="258" r:id="rId5"/>
    <p:sldId id="261" r:id="rId6"/>
    <p:sldId id="263" r:id="rId7"/>
    <p:sldId id="262" r:id="rId8"/>
    <p:sldId id="264" r:id="rId9"/>
    <p:sldId id="265" r:id="rId10"/>
    <p:sldId id="266" r:id="rId11"/>
    <p:sldId id="267" r:id="rId12"/>
    <p:sldId id="268" r:id="rId13"/>
    <p:sldId id="269" r:id="rId14"/>
  </p:sldIdLst>
  <p:sldSz cx="12192000" cy="6858000"/>
  <p:notesSz cx="6858000" cy="9144000"/>
  <p:embeddedFontLst>
    <p:embeddedFont>
      <p:font typeface="Calibri" panose="020F050202020403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3002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חיזוי עומס בצומת בודד ברשת כבישים</a:t>
            </a:r>
            <a:br>
              <a:rPr lang="en-US"/>
            </a:br>
            <a:r>
              <a:rPr lang="en-US"/>
              <a:t>חיזוי או סימולציה פיזיקלית של עצם תלת מימדי</a:t>
            </a:r>
            <a:br>
              <a:rPr lang="en-US"/>
            </a:br>
            <a:r>
              <a:rPr lang="en-US"/>
              <a:t>חיזוי על מולקולה של תרופה מסויימת – מה יהיו תופעות הלוואי</a:t>
            </a:r>
            <a:endParaRPr/>
          </a:p>
        </p:txBody>
      </p:sp>
      <p:sp>
        <p:nvSpPr>
          <p:cNvPr id="124" name="Google Shape;12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255015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חיזוי עומס בצומת בודד ברשת כבישים</a:t>
            </a:r>
            <a:br>
              <a:rPr lang="en-US"/>
            </a:br>
            <a:r>
              <a:rPr lang="en-US"/>
              <a:t>חיזוי או סימולציה פיזיקלית של עצם תלת מימדי</a:t>
            </a:r>
            <a:br>
              <a:rPr lang="en-US"/>
            </a:br>
            <a:r>
              <a:rPr lang="en-US"/>
              <a:t>חיזוי על מולקולה של תרופה מסויימת – מה יהיו תופעות הלוואי</a:t>
            </a:r>
            <a:endParaRPr/>
          </a:p>
        </p:txBody>
      </p:sp>
      <p:sp>
        <p:nvSpPr>
          <p:cNvPr id="124" name="Google Shape;12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2080979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קיפול חלבונים – אתגר עצום בביולוגיה שפתרו עם רשתות נוירונים לגרפים</a:t>
            </a:r>
            <a:endParaRPr/>
          </a:p>
        </p:txBody>
      </p:sp>
      <p:sp>
        <p:nvSpPr>
          <p:cNvPr id="111" name="Google Shape;11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חיזוי עומס בצומת בודד ברשת כבישים</a:t>
            </a:r>
            <a:br>
              <a:rPr lang="en-US"/>
            </a:br>
            <a:r>
              <a:rPr lang="en-US"/>
              <a:t>חיזוי או סימולציה פיזיקלית של עצם תלת מימדי</a:t>
            </a:r>
            <a:br>
              <a:rPr lang="en-US"/>
            </a:br>
            <a:r>
              <a:rPr lang="en-US"/>
              <a:t>חיזוי על מולקולה של תרופה מסויימת – מה יהיו תופעות הלוואי</a:t>
            </a:r>
            <a:endParaRPr/>
          </a:p>
        </p:txBody>
      </p:sp>
      <p:sp>
        <p:nvSpPr>
          <p:cNvPr id="124" name="Google Shape;12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0324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6634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חיזוי עומס בצומת בודד ברשת כבישים</a:t>
            </a:r>
            <a:br>
              <a:rPr lang="en-US"/>
            </a:br>
            <a:r>
              <a:rPr lang="en-US"/>
              <a:t>חיזוי או סימולציה פיזיקלית של עצם תלת מימדי</a:t>
            </a:r>
            <a:br>
              <a:rPr lang="en-US"/>
            </a:br>
            <a:r>
              <a:rPr lang="en-US"/>
              <a:t>חיזוי על מולקולה של תרופה מסויימת – מה יהיו תופעות הלוואי</a:t>
            </a:r>
            <a:endParaRPr/>
          </a:p>
        </p:txBody>
      </p:sp>
      <p:sp>
        <p:nvSpPr>
          <p:cNvPr id="124" name="Google Shape;12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2421167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6459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9145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3" name="Google Shape;9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0" marR="0" lvl="1" indent="0" algn="l" rtl="0">
              <a:spcBef>
                <a:spcPts val="0"/>
              </a:spcBef>
              <a:buNone/>
              <a:defRPr sz="1200" b="0" i="0" u="none" strike="noStrike" cap="none">
                <a:solidFill>
                  <a:srgbClr val="888888"/>
                </a:solidFill>
                <a:latin typeface="Calibri"/>
                <a:ea typeface="Calibri"/>
                <a:cs typeface="Calibri"/>
                <a:sym typeface="Calibri"/>
              </a:defRPr>
            </a:lvl2pPr>
            <a:lvl3pPr marL="0" marR="0" lvl="2" indent="0" algn="l" rtl="0">
              <a:spcBef>
                <a:spcPts val="0"/>
              </a:spcBef>
              <a:buNone/>
              <a:defRPr sz="1200" b="0" i="0" u="none" strike="noStrike" cap="none">
                <a:solidFill>
                  <a:srgbClr val="888888"/>
                </a:solidFill>
                <a:latin typeface="Calibri"/>
                <a:ea typeface="Calibri"/>
                <a:cs typeface="Calibri"/>
                <a:sym typeface="Calibri"/>
              </a:defRPr>
            </a:lvl3pPr>
            <a:lvl4pPr marL="0" marR="0" lvl="3" indent="0" algn="l" rtl="0">
              <a:spcBef>
                <a:spcPts val="0"/>
              </a:spcBef>
              <a:buNone/>
              <a:defRPr sz="1200" b="0" i="0" u="none" strike="noStrike" cap="none">
                <a:solidFill>
                  <a:srgbClr val="888888"/>
                </a:solidFill>
                <a:latin typeface="Calibri"/>
                <a:ea typeface="Calibri"/>
                <a:cs typeface="Calibri"/>
                <a:sym typeface="Calibri"/>
              </a:defRPr>
            </a:lvl4pPr>
            <a:lvl5pPr marL="0" marR="0" lvl="4" indent="0" algn="l" rtl="0">
              <a:spcBef>
                <a:spcPts val="0"/>
              </a:spcBef>
              <a:buNone/>
              <a:defRPr sz="1200" b="0" i="0" u="none" strike="noStrike" cap="none">
                <a:solidFill>
                  <a:srgbClr val="888888"/>
                </a:solidFill>
                <a:latin typeface="Calibri"/>
                <a:ea typeface="Calibri"/>
                <a:cs typeface="Calibri"/>
                <a:sym typeface="Calibri"/>
              </a:defRPr>
            </a:lvl5pPr>
            <a:lvl6pPr marL="0" marR="0" lvl="5" indent="0" algn="l" rtl="0">
              <a:spcBef>
                <a:spcPts val="0"/>
              </a:spcBef>
              <a:buNone/>
              <a:defRPr sz="1200" b="0" i="0" u="none" strike="noStrike" cap="none">
                <a:solidFill>
                  <a:srgbClr val="888888"/>
                </a:solidFill>
                <a:latin typeface="Calibri"/>
                <a:ea typeface="Calibri"/>
                <a:cs typeface="Calibri"/>
                <a:sym typeface="Calibri"/>
              </a:defRPr>
            </a:lvl6pPr>
            <a:lvl7pPr marL="0" marR="0" lvl="6" indent="0" algn="l" rtl="0">
              <a:spcBef>
                <a:spcPts val="0"/>
              </a:spcBef>
              <a:buNone/>
              <a:defRPr sz="1200" b="0" i="0" u="none" strike="noStrike" cap="none">
                <a:solidFill>
                  <a:srgbClr val="888888"/>
                </a:solidFill>
                <a:latin typeface="Calibri"/>
                <a:ea typeface="Calibri"/>
                <a:cs typeface="Calibri"/>
                <a:sym typeface="Calibri"/>
              </a:defRPr>
            </a:lvl7pPr>
            <a:lvl8pPr marL="0" marR="0" lvl="7" indent="0" algn="l" rtl="0">
              <a:spcBef>
                <a:spcPts val="0"/>
              </a:spcBef>
              <a:buNone/>
              <a:defRPr sz="1200" b="0" i="0" u="none" strike="noStrike" cap="none">
                <a:solidFill>
                  <a:srgbClr val="888888"/>
                </a:solidFill>
                <a:latin typeface="Calibri"/>
                <a:ea typeface="Calibri"/>
                <a:cs typeface="Calibri"/>
                <a:sym typeface="Calibri"/>
              </a:defRPr>
            </a:lvl8pPr>
            <a:lvl9pPr marL="0" marR="0" lvl="8" indent="0" algn="l" rtl="0">
              <a:spcBef>
                <a:spcPts val="0"/>
              </a:spcBef>
              <a:buNone/>
              <a:defRPr sz="1200" b="0" i="0" u="none" strike="noStrike" cap="none">
                <a:solidFill>
                  <a:srgbClr val="888888"/>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7" name="Google Shape;8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8" name="Google Shape;8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9" name="Google Shape;8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chemeClr val="lt1"/>
                </a:solidFill>
                <a:latin typeface="Calibri"/>
                <a:ea typeface="Calibri"/>
                <a:cs typeface="Calibri"/>
                <a:sym typeface="Calibri"/>
              </a:defRPr>
            </a:lvl1pPr>
            <a:lvl2pPr marL="0" marR="0" lvl="1" indent="0" algn="l" rtl="0">
              <a:spcBef>
                <a:spcPts val="0"/>
              </a:spcBef>
              <a:buNone/>
              <a:defRPr sz="1200" b="0" i="0" u="none" strike="noStrike" cap="none">
                <a:solidFill>
                  <a:schemeClr val="lt1"/>
                </a:solidFill>
                <a:latin typeface="Calibri"/>
                <a:ea typeface="Calibri"/>
                <a:cs typeface="Calibri"/>
                <a:sym typeface="Calibri"/>
              </a:defRPr>
            </a:lvl2pPr>
            <a:lvl3pPr marL="0" marR="0" lvl="2" indent="0" algn="l" rtl="0">
              <a:spcBef>
                <a:spcPts val="0"/>
              </a:spcBef>
              <a:buNone/>
              <a:defRPr sz="1200" b="0" i="0" u="none" strike="noStrike" cap="none">
                <a:solidFill>
                  <a:schemeClr val="lt1"/>
                </a:solidFill>
                <a:latin typeface="Calibri"/>
                <a:ea typeface="Calibri"/>
                <a:cs typeface="Calibri"/>
                <a:sym typeface="Calibri"/>
              </a:defRPr>
            </a:lvl3pPr>
            <a:lvl4pPr marL="0" marR="0" lvl="3" indent="0" algn="l" rtl="0">
              <a:spcBef>
                <a:spcPts val="0"/>
              </a:spcBef>
              <a:buNone/>
              <a:defRPr sz="1200" b="0" i="0" u="none" strike="noStrike" cap="none">
                <a:solidFill>
                  <a:schemeClr val="lt1"/>
                </a:solidFill>
                <a:latin typeface="Calibri"/>
                <a:ea typeface="Calibri"/>
                <a:cs typeface="Calibri"/>
                <a:sym typeface="Calibri"/>
              </a:defRPr>
            </a:lvl4pPr>
            <a:lvl5pPr marL="0" marR="0" lvl="4" indent="0" algn="l" rtl="0">
              <a:spcBef>
                <a:spcPts val="0"/>
              </a:spcBef>
              <a:buNone/>
              <a:defRPr sz="1200" b="0" i="0" u="none" strike="noStrike" cap="none">
                <a:solidFill>
                  <a:schemeClr val="lt1"/>
                </a:solidFill>
                <a:latin typeface="Calibri"/>
                <a:ea typeface="Calibri"/>
                <a:cs typeface="Calibri"/>
                <a:sym typeface="Calibri"/>
              </a:defRPr>
            </a:lvl5pPr>
            <a:lvl6pPr marL="0" marR="0" lvl="5" indent="0" algn="l" rtl="0">
              <a:spcBef>
                <a:spcPts val="0"/>
              </a:spcBef>
              <a:buNone/>
              <a:defRPr sz="1200" b="0" i="0" u="none" strike="noStrike" cap="none">
                <a:solidFill>
                  <a:schemeClr val="lt1"/>
                </a:solidFill>
                <a:latin typeface="Calibri"/>
                <a:ea typeface="Calibri"/>
                <a:cs typeface="Calibri"/>
                <a:sym typeface="Calibri"/>
              </a:defRPr>
            </a:lvl6pPr>
            <a:lvl7pPr marL="0" marR="0" lvl="6" indent="0" algn="l" rtl="0">
              <a:spcBef>
                <a:spcPts val="0"/>
              </a:spcBef>
              <a:buNone/>
              <a:defRPr sz="1200" b="0" i="0" u="none" strike="noStrike" cap="none">
                <a:solidFill>
                  <a:schemeClr val="lt1"/>
                </a:solidFill>
                <a:latin typeface="Calibri"/>
                <a:ea typeface="Calibri"/>
                <a:cs typeface="Calibri"/>
                <a:sym typeface="Calibri"/>
              </a:defRPr>
            </a:lvl7pPr>
            <a:lvl8pPr marL="0" marR="0" lvl="7" indent="0" algn="l" rtl="0">
              <a:spcBef>
                <a:spcPts val="0"/>
              </a:spcBef>
              <a:buNone/>
              <a:defRPr sz="1200" b="0" i="0" u="none" strike="noStrike" cap="none">
                <a:solidFill>
                  <a:schemeClr val="lt1"/>
                </a:solidFill>
                <a:latin typeface="Calibri"/>
                <a:ea typeface="Calibri"/>
                <a:cs typeface="Calibri"/>
                <a:sym typeface="Calibri"/>
              </a:defRPr>
            </a:lvl8pPr>
            <a:lvl9pPr marL="0" marR="0" lvl="8" indent="0" algn="l" rtl="0">
              <a:spcBef>
                <a:spcPts val="0"/>
              </a:spcBef>
              <a:buNone/>
              <a:defRPr sz="1200" b="0" i="0" u="none" strike="noStrike" cap="none">
                <a:solidFill>
                  <a:schemeClr val="lt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6.jp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6.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6.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6.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6.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9"/>
        <p:cNvGrpSpPr/>
        <p:nvPr/>
      </p:nvGrpSpPr>
      <p:grpSpPr>
        <a:xfrm>
          <a:off x="0" y="0"/>
          <a:ext cx="0" cy="0"/>
          <a:chOff x="0" y="0"/>
          <a:chExt cx="0" cy="0"/>
        </a:xfrm>
      </p:grpSpPr>
      <p:sp>
        <p:nvSpPr>
          <p:cNvPr id="100" name="Google Shape;100;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1" name="Google Shape;101;p15" descr="A screenshot of a video game&#10;&#10;Description automatically generated"/>
          <p:cNvPicPr preferRelativeResize="0"/>
          <p:nvPr/>
        </p:nvPicPr>
        <p:blipFill rotWithShape="1">
          <a:blip r:embed="rId3">
            <a:alphaModFix/>
          </a:blip>
          <a:srcRect r="3557" b="1"/>
          <a:stretch/>
        </p:blipFill>
        <p:spPr>
          <a:xfrm>
            <a:off x="0" y="0"/>
            <a:ext cx="12192000" cy="6857990"/>
          </a:xfrm>
          <a:prstGeom prst="rect">
            <a:avLst/>
          </a:prstGeom>
          <a:noFill/>
          <a:ln>
            <a:noFill/>
          </a:ln>
        </p:spPr>
      </p:pic>
      <p:sp>
        <p:nvSpPr>
          <p:cNvPr id="102" name="Google Shape;102;p15"/>
          <p:cNvSpPr/>
          <p:nvPr/>
        </p:nvSpPr>
        <p:spPr>
          <a:xfrm>
            <a:off x="5255499" y="1073777"/>
            <a:ext cx="4994062" cy="4412648"/>
          </a:xfrm>
          <a:custGeom>
            <a:avLst/>
            <a:gdLst/>
            <a:ahLst/>
            <a:cxnLst/>
            <a:rect l="l" t="t" r="r" b="b"/>
            <a:pathLst>
              <a:path w="4994062" h="4412648" extrusionOk="0">
                <a:moveTo>
                  <a:pt x="1437823" y="0"/>
                </a:moveTo>
                <a:cubicBezTo>
                  <a:pt x="1437823" y="0"/>
                  <a:pt x="1437823" y="0"/>
                  <a:pt x="3556238" y="0"/>
                </a:cubicBezTo>
                <a:cubicBezTo>
                  <a:pt x="3693500" y="0"/>
                  <a:pt x="3817038" y="72936"/>
                  <a:pt x="3885668" y="191458"/>
                </a:cubicBezTo>
                <a:cubicBezTo>
                  <a:pt x="3885668" y="191458"/>
                  <a:pt x="3885668" y="191458"/>
                  <a:pt x="4942588" y="2019425"/>
                </a:cubicBezTo>
                <a:cubicBezTo>
                  <a:pt x="5011220" y="2133388"/>
                  <a:pt x="5011220" y="2279261"/>
                  <a:pt x="4942588" y="2393224"/>
                </a:cubicBezTo>
                <a:cubicBezTo>
                  <a:pt x="4942588" y="2393224"/>
                  <a:pt x="4942588" y="2393224"/>
                  <a:pt x="4550147" y="3071961"/>
                </a:cubicBezTo>
                <a:lnTo>
                  <a:pt x="4549818" y="3072530"/>
                </a:lnTo>
                <a:lnTo>
                  <a:pt x="4539741" y="3072530"/>
                </a:lnTo>
                <a:cubicBezTo>
                  <a:pt x="4403802" y="3072530"/>
                  <a:pt x="4131924" y="3072530"/>
                  <a:pt x="3588169" y="3072530"/>
                </a:cubicBezTo>
                <a:cubicBezTo>
                  <a:pt x="3529910" y="3072530"/>
                  <a:pt x="3458704" y="3110912"/>
                  <a:pt x="3432811" y="3158889"/>
                </a:cubicBezTo>
                <a:cubicBezTo>
                  <a:pt x="3432811" y="3158889"/>
                  <a:pt x="3432811" y="3158889"/>
                  <a:pt x="2889055" y="4089642"/>
                </a:cubicBezTo>
                <a:cubicBezTo>
                  <a:pt x="2859925" y="4140817"/>
                  <a:pt x="2859925" y="4217580"/>
                  <a:pt x="2889055" y="4268756"/>
                </a:cubicBezTo>
                <a:cubicBezTo>
                  <a:pt x="2889055" y="4268756"/>
                  <a:pt x="2889055" y="4268756"/>
                  <a:pt x="2957025" y="4385100"/>
                </a:cubicBezTo>
                <a:lnTo>
                  <a:pt x="2973119" y="4412648"/>
                </a:lnTo>
                <a:lnTo>
                  <a:pt x="2913734" y="4412648"/>
                </a:lnTo>
                <a:cubicBezTo>
                  <a:pt x="2599952" y="4412648"/>
                  <a:pt x="2132928" y="4412648"/>
                  <a:pt x="1437823" y="4412648"/>
                </a:cubicBezTo>
                <a:cubicBezTo>
                  <a:pt x="1305136" y="4412648"/>
                  <a:pt x="1177025" y="4339712"/>
                  <a:pt x="1112968" y="4221190"/>
                </a:cubicBezTo>
                <a:cubicBezTo>
                  <a:pt x="1112968" y="4221190"/>
                  <a:pt x="1112968" y="4221190"/>
                  <a:pt x="51474" y="2393224"/>
                </a:cubicBezTo>
                <a:cubicBezTo>
                  <a:pt x="-17158" y="2279261"/>
                  <a:pt x="-17158" y="2133388"/>
                  <a:pt x="51474" y="2019425"/>
                </a:cubicBezTo>
                <a:cubicBezTo>
                  <a:pt x="51474" y="2019425"/>
                  <a:pt x="51474" y="2019425"/>
                  <a:pt x="1112968" y="191458"/>
                </a:cubicBezTo>
                <a:cubicBezTo>
                  <a:pt x="1177025" y="72936"/>
                  <a:pt x="1305136" y="0"/>
                  <a:pt x="1437823"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
        <p:nvSpPr>
          <p:cNvPr id="103" name="Google Shape;103;p15"/>
          <p:cNvSpPr txBox="1"/>
          <p:nvPr/>
        </p:nvSpPr>
        <p:spPr>
          <a:xfrm>
            <a:off x="5939242" y="1607377"/>
            <a:ext cx="3679989" cy="1792224"/>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None/>
            </a:pPr>
            <a:r>
              <a:rPr lang="de-DE" sz="4100" b="1" i="0" u="none" strike="noStrike" cap="none" dirty="0">
                <a:solidFill>
                  <a:schemeClr val="lt1"/>
                </a:solidFill>
                <a:latin typeface="Calibri"/>
                <a:ea typeface="Calibri"/>
                <a:cs typeface="Calibri"/>
                <a:sym typeface="Calibri"/>
              </a:rPr>
              <a:t>Learning </a:t>
            </a:r>
            <a:r>
              <a:rPr lang="de-DE" sz="4100" b="1" i="0" u="none" strike="noStrike" cap="none" dirty="0" err="1">
                <a:solidFill>
                  <a:schemeClr val="lt1"/>
                </a:solidFill>
                <a:latin typeface="Calibri"/>
                <a:ea typeface="Calibri"/>
                <a:cs typeface="Calibri"/>
                <a:sym typeface="Calibri"/>
              </a:rPr>
              <a:t>graph</a:t>
            </a:r>
            <a:r>
              <a:rPr lang="de-DE" sz="4100" b="1" i="0" u="none" strike="noStrike" cap="none" dirty="0">
                <a:solidFill>
                  <a:schemeClr val="lt1"/>
                </a:solidFill>
                <a:latin typeface="Calibri"/>
                <a:ea typeface="Calibri"/>
                <a:cs typeface="Calibri"/>
                <a:sym typeface="Calibri"/>
              </a:rPr>
              <a:t> </a:t>
            </a:r>
            <a:r>
              <a:rPr lang="de-DE" sz="4100" b="1" i="0" u="none" strike="noStrike" cap="none" dirty="0" err="1">
                <a:solidFill>
                  <a:schemeClr val="lt1"/>
                </a:solidFill>
                <a:latin typeface="Calibri"/>
                <a:ea typeface="Calibri"/>
                <a:cs typeface="Calibri"/>
                <a:sym typeface="Calibri"/>
              </a:rPr>
              <a:t>rewiring</a:t>
            </a:r>
            <a:r>
              <a:rPr lang="de-DE" sz="4100" b="1" i="0" u="none" strike="noStrike" cap="none" dirty="0">
                <a:solidFill>
                  <a:schemeClr val="lt1"/>
                </a:solidFill>
                <a:latin typeface="Calibri"/>
                <a:ea typeface="Calibri"/>
                <a:cs typeface="Calibri"/>
                <a:sym typeface="Calibri"/>
              </a:rPr>
              <a:t> </a:t>
            </a:r>
            <a:r>
              <a:rPr lang="de-DE" sz="4100" b="1" i="0" u="none" strike="noStrike" cap="none" dirty="0" err="1">
                <a:solidFill>
                  <a:schemeClr val="lt1"/>
                </a:solidFill>
                <a:latin typeface="Calibri"/>
                <a:ea typeface="Calibri"/>
                <a:cs typeface="Calibri"/>
                <a:sym typeface="Calibri"/>
              </a:rPr>
              <a:t>project</a:t>
            </a:r>
            <a:endParaRPr lang="he-IL" sz="4100" b="1" i="0" u="none" strike="noStrike" cap="none" dirty="0">
              <a:solidFill>
                <a:schemeClr val="lt1"/>
              </a:solidFill>
              <a:latin typeface="Calibri"/>
              <a:ea typeface="Calibri"/>
              <a:cs typeface="Calibri"/>
              <a:sym typeface="Calibri"/>
            </a:endParaRPr>
          </a:p>
        </p:txBody>
      </p:sp>
      <p:sp>
        <p:nvSpPr>
          <p:cNvPr id="104" name="Google Shape;104;p15"/>
          <p:cNvSpPr/>
          <p:nvPr/>
        </p:nvSpPr>
        <p:spPr>
          <a:xfrm>
            <a:off x="9808131" y="1127731"/>
            <a:ext cx="2143461" cy="1877400"/>
          </a:xfrm>
          <a:custGeom>
            <a:avLst/>
            <a:gdLst/>
            <a:ahLst/>
            <a:cxnLst/>
            <a:rect l="l" t="t" r="r" b="b"/>
            <a:pathLst>
              <a:path w="2991693" h="2651787" extrusionOk="0">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5" name="Google Shape;105;p15" descr="Map&#10;&#10;Description automatically generated"/>
          <p:cNvPicPr preferRelativeResize="0"/>
          <p:nvPr/>
        </p:nvPicPr>
        <p:blipFill rotWithShape="1">
          <a:blip r:embed="rId4">
            <a:alphaModFix/>
          </a:blip>
          <a:srcRect l="6273" r="13801" b="-6"/>
          <a:stretch/>
        </p:blipFill>
        <p:spPr>
          <a:xfrm>
            <a:off x="9905083" y="1212647"/>
            <a:ext cx="1949559" cy="1707568"/>
          </a:xfrm>
          <a:custGeom>
            <a:avLst/>
            <a:gdLst/>
            <a:ahLst/>
            <a:cxnLst/>
            <a:rect l="l" t="t" r="r" b="b"/>
            <a:pathLst>
              <a:path w="1949559" h="1707568" extrusionOk="0">
                <a:moveTo>
                  <a:pt x="556214" y="0"/>
                </a:moveTo>
                <a:cubicBezTo>
                  <a:pt x="1395218" y="0"/>
                  <a:pt x="1395218" y="0"/>
                  <a:pt x="1395218" y="0"/>
                </a:cubicBezTo>
                <a:cubicBezTo>
                  <a:pt x="1437667" y="0"/>
                  <a:pt x="1492603" y="29611"/>
                  <a:pt x="1515075" y="66625"/>
                </a:cubicBezTo>
                <a:cubicBezTo>
                  <a:pt x="1934577" y="784692"/>
                  <a:pt x="1934577" y="784692"/>
                  <a:pt x="1934577" y="784692"/>
                </a:cubicBezTo>
                <a:cubicBezTo>
                  <a:pt x="1954553" y="824174"/>
                  <a:pt x="1954553" y="883396"/>
                  <a:pt x="1934577" y="922877"/>
                </a:cubicBezTo>
                <a:cubicBezTo>
                  <a:pt x="1515075" y="1640944"/>
                  <a:pt x="1515075" y="1640944"/>
                  <a:pt x="1515075" y="1640944"/>
                </a:cubicBezTo>
                <a:cubicBezTo>
                  <a:pt x="1492603" y="1677958"/>
                  <a:pt x="1437667" y="1707568"/>
                  <a:pt x="1395218" y="1707568"/>
                </a:cubicBezTo>
                <a:lnTo>
                  <a:pt x="556214" y="1707568"/>
                </a:lnTo>
                <a:cubicBezTo>
                  <a:pt x="511268" y="1707568"/>
                  <a:pt x="456334" y="1677958"/>
                  <a:pt x="436357" y="1640944"/>
                </a:cubicBezTo>
                <a:cubicBezTo>
                  <a:pt x="16856" y="922877"/>
                  <a:pt x="16856" y="922877"/>
                  <a:pt x="16856" y="922877"/>
                </a:cubicBezTo>
                <a:cubicBezTo>
                  <a:pt x="-5618" y="883396"/>
                  <a:pt x="-5618" y="824174"/>
                  <a:pt x="16856" y="784692"/>
                </a:cubicBezTo>
                <a:cubicBezTo>
                  <a:pt x="436357" y="66625"/>
                  <a:pt x="436357" y="66625"/>
                  <a:pt x="436357" y="66625"/>
                </a:cubicBezTo>
                <a:cubicBezTo>
                  <a:pt x="456334" y="29611"/>
                  <a:pt x="511268" y="0"/>
                  <a:pt x="556214" y="0"/>
                </a:cubicBezTo>
                <a:close/>
              </a:path>
            </a:pathLst>
          </a:custGeom>
          <a:noFill/>
          <a:ln>
            <a:noFill/>
          </a:ln>
        </p:spPr>
      </p:pic>
      <p:sp>
        <p:nvSpPr>
          <p:cNvPr id="106" name="Google Shape;106;p15"/>
          <p:cNvSpPr/>
          <p:nvPr/>
        </p:nvSpPr>
        <p:spPr>
          <a:xfrm>
            <a:off x="8122706" y="4146804"/>
            <a:ext cx="2527006" cy="2213337"/>
          </a:xfrm>
          <a:custGeom>
            <a:avLst/>
            <a:gdLst/>
            <a:ahLst/>
            <a:cxnLst/>
            <a:rect l="l" t="t" r="r" b="b"/>
            <a:pathLst>
              <a:path w="2991693" h="2651787" extrusionOk="0">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7" name="Google Shape;107;p15" descr="Neural networks – TikZ.net"/>
          <p:cNvPicPr preferRelativeResize="0"/>
          <p:nvPr/>
        </p:nvPicPr>
        <p:blipFill rotWithShape="1">
          <a:blip r:embed="rId5">
            <a:alphaModFix/>
          </a:blip>
          <a:srcRect l="10472" r="7973" b="-3"/>
          <a:stretch/>
        </p:blipFill>
        <p:spPr>
          <a:xfrm>
            <a:off x="8237005" y="4246417"/>
            <a:ext cx="2298408" cy="2013116"/>
          </a:xfrm>
          <a:custGeom>
            <a:avLst/>
            <a:gdLst/>
            <a:ahLst/>
            <a:cxnLst/>
            <a:rect l="l" t="t" r="r" b="b"/>
            <a:pathLst>
              <a:path w="2298408" h="2013116" extrusionOk="0">
                <a:moveTo>
                  <a:pt x="655742" y="0"/>
                </a:moveTo>
                <a:cubicBezTo>
                  <a:pt x="1644875" y="0"/>
                  <a:pt x="1644875" y="0"/>
                  <a:pt x="1644875" y="0"/>
                </a:cubicBezTo>
                <a:cubicBezTo>
                  <a:pt x="1694920" y="0"/>
                  <a:pt x="1759685" y="34910"/>
                  <a:pt x="1786179" y="78547"/>
                </a:cubicBezTo>
                <a:cubicBezTo>
                  <a:pt x="2280745" y="925103"/>
                  <a:pt x="2280745" y="925103"/>
                  <a:pt x="2280745" y="925103"/>
                </a:cubicBezTo>
                <a:cubicBezTo>
                  <a:pt x="2304296" y="971649"/>
                  <a:pt x="2304296" y="1041468"/>
                  <a:pt x="2280745" y="1088014"/>
                </a:cubicBezTo>
                <a:cubicBezTo>
                  <a:pt x="1786179" y="1934570"/>
                  <a:pt x="1786179" y="1934570"/>
                  <a:pt x="1786179" y="1934570"/>
                </a:cubicBezTo>
                <a:cubicBezTo>
                  <a:pt x="1759685" y="1978207"/>
                  <a:pt x="1694920" y="2013116"/>
                  <a:pt x="1644875" y="2013116"/>
                </a:cubicBezTo>
                <a:lnTo>
                  <a:pt x="655742" y="2013116"/>
                </a:lnTo>
                <a:cubicBezTo>
                  <a:pt x="602753" y="2013116"/>
                  <a:pt x="537989" y="1978207"/>
                  <a:pt x="514438" y="1934570"/>
                </a:cubicBezTo>
                <a:cubicBezTo>
                  <a:pt x="19872" y="1088014"/>
                  <a:pt x="19872" y="1088014"/>
                  <a:pt x="19872" y="1088014"/>
                </a:cubicBezTo>
                <a:cubicBezTo>
                  <a:pt x="-6623" y="1041468"/>
                  <a:pt x="-6623" y="971649"/>
                  <a:pt x="19872" y="925103"/>
                </a:cubicBezTo>
                <a:cubicBezTo>
                  <a:pt x="514438" y="78547"/>
                  <a:pt x="514438" y="78547"/>
                  <a:pt x="514438" y="78547"/>
                </a:cubicBezTo>
                <a:cubicBezTo>
                  <a:pt x="537989" y="34910"/>
                  <a:pt x="602753" y="0"/>
                  <a:pt x="655742" y="0"/>
                </a:cubicBezTo>
                <a:close/>
              </a:path>
            </a:pathLst>
          </a:custGeom>
          <a:noFill/>
          <a:ln>
            <a:noFill/>
          </a:ln>
        </p:spPr>
      </p:pic>
      <p:sp>
        <p:nvSpPr>
          <p:cNvPr id="2" name="Google Shape;103;p15">
            <a:extLst>
              <a:ext uri="{FF2B5EF4-FFF2-40B4-BE49-F238E27FC236}">
                <a16:creationId xmlns:a16="http://schemas.microsoft.com/office/drawing/2014/main" id="{8A714C0E-9DF0-A63B-2460-9C1D9DAE5537}"/>
              </a:ext>
            </a:extLst>
          </p:cNvPr>
          <p:cNvSpPr txBox="1"/>
          <p:nvPr/>
        </p:nvSpPr>
        <p:spPr>
          <a:xfrm>
            <a:off x="5849619" y="3087037"/>
            <a:ext cx="2717277" cy="1792224"/>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None/>
            </a:pPr>
            <a:r>
              <a:rPr lang="de-DE" sz="2400" i="0" u="none" strike="noStrike" cap="none" dirty="0">
                <a:solidFill>
                  <a:schemeClr val="lt1"/>
                </a:solidFill>
                <a:latin typeface="Calibri"/>
                <a:ea typeface="Calibri"/>
                <a:cs typeface="Calibri"/>
                <a:sym typeface="Calibri"/>
              </a:rPr>
              <a:t>By</a:t>
            </a:r>
          </a:p>
          <a:p>
            <a:pPr marL="0" marR="0" lvl="0" indent="0" algn="ctr" rtl="0">
              <a:lnSpc>
                <a:spcPct val="90000"/>
              </a:lnSpc>
              <a:spcBef>
                <a:spcPts val="0"/>
              </a:spcBef>
              <a:spcAft>
                <a:spcPts val="0"/>
              </a:spcAft>
              <a:buNone/>
            </a:pPr>
            <a:r>
              <a:rPr lang="de-DE" sz="2400" i="0" u="none" strike="noStrike" cap="none" dirty="0">
                <a:solidFill>
                  <a:schemeClr val="lt1"/>
                </a:solidFill>
                <a:latin typeface="Calibri"/>
                <a:ea typeface="Calibri"/>
                <a:cs typeface="Calibri"/>
                <a:sym typeface="Calibri"/>
              </a:rPr>
              <a:t>Yahav </a:t>
            </a:r>
            <a:r>
              <a:rPr lang="de-DE" sz="2400" i="0" u="none" strike="noStrike" cap="none" dirty="0" err="1">
                <a:solidFill>
                  <a:schemeClr val="lt1"/>
                </a:solidFill>
                <a:latin typeface="Calibri"/>
                <a:ea typeface="Calibri"/>
                <a:cs typeface="Calibri"/>
                <a:sym typeface="Calibri"/>
              </a:rPr>
              <a:t>Vanun</a:t>
            </a:r>
            <a:endParaRPr lang="de-DE" sz="2400" i="0" u="none" strike="noStrike" cap="none" dirty="0">
              <a:solidFill>
                <a:schemeClr val="lt1"/>
              </a:solidFill>
              <a:latin typeface="Calibri"/>
              <a:ea typeface="Calibri"/>
              <a:cs typeface="Calibri"/>
              <a:sym typeface="Calibri"/>
            </a:endParaRPr>
          </a:p>
          <a:p>
            <a:pPr marL="0" marR="0" lvl="0" indent="0" algn="ctr" rtl="0">
              <a:lnSpc>
                <a:spcPct val="90000"/>
              </a:lnSpc>
              <a:spcBef>
                <a:spcPts val="0"/>
              </a:spcBef>
              <a:spcAft>
                <a:spcPts val="0"/>
              </a:spcAft>
              <a:buNone/>
            </a:pPr>
            <a:r>
              <a:rPr lang="de-DE" sz="2400" i="0" u="none" strike="noStrike" cap="none" dirty="0">
                <a:solidFill>
                  <a:schemeClr val="lt1"/>
                </a:solidFill>
                <a:latin typeface="Calibri"/>
                <a:ea typeface="Calibri"/>
                <a:cs typeface="Calibri"/>
                <a:sym typeface="Calibri"/>
              </a:rPr>
              <a:t> </a:t>
            </a:r>
            <a:r>
              <a:rPr lang="de-DE" sz="2400" i="0" u="none" strike="noStrike" cap="none" dirty="0" err="1">
                <a:solidFill>
                  <a:schemeClr val="lt1"/>
                </a:solidFill>
                <a:latin typeface="Calibri"/>
                <a:ea typeface="Calibri"/>
                <a:cs typeface="Calibri"/>
                <a:sym typeface="Calibri"/>
              </a:rPr>
              <a:t>Nitzan</a:t>
            </a:r>
            <a:r>
              <a:rPr lang="de-DE" sz="2400" i="0" u="none" strike="noStrike" cap="none" dirty="0">
                <a:solidFill>
                  <a:schemeClr val="lt1"/>
                </a:solidFill>
                <a:latin typeface="Calibri"/>
                <a:ea typeface="Calibri"/>
                <a:cs typeface="Calibri"/>
                <a:sym typeface="Calibri"/>
              </a:rPr>
              <a:t> </a:t>
            </a:r>
            <a:r>
              <a:rPr lang="de-DE" sz="2400" i="0" u="none" strike="noStrike" cap="none" dirty="0" err="1">
                <a:solidFill>
                  <a:schemeClr val="lt1"/>
                </a:solidFill>
                <a:latin typeface="Calibri"/>
                <a:ea typeface="Calibri"/>
                <a:cs typeface="Calibri"/>
                <a:sym typeface="Calibri"/>
              </a:rPr>
              <a:t>Leshem</a:t>
            </a:r>
            <a:r>
              <a:rPr lang="de-DE" sz="2400" i="0" u="none" strike="noStrike" cap="none" dirty="0">
                <a:solidFill>
                  <a:schemeClr val="lt1"/>
                </a:solidFill>
                <a:latin typeface="Calibri"/>
                <a:ea typeface="Calibri"/>
                <a:cs typeface="Calibri"/>
                <a:sym typeface="Calibri"/>
              </a:rPr>
              <a:t> </a:t>
            </a:r>
            <a:r>
              <a:rPr lang="de-DE" sz="2400" i="0" u="none" strike="noStrike" cap="none" dirty="0" err="1">
                <a:solidFill>
                  <a:schemeClr val="lt1"/>
                </a:solidFill>
                <a:latin typeface="Calibri"/>
                <a:ea typeface="Calibri"/>
                <a:cs typeface="Calibri"/>
                <a:sym typeface="Calibri"/>
              </a:rPr>
              <a:t>Yaniv</a:t>
            </a:r>
            <a:r>
              <a:rPr lang="de-DE" sz="2400" i="0" u="none" strike="noStrike" cap="none" dirty="0">
                <a:solidFill>
                  <a:schemeClr val="lt1"/>
                </a:solidFill>
                <a:latin typeface="Calibri"/>
                <a:ea typeface="Calibri"/>
                <a:cs typeface="Calibri"/>
                <a:sym typeface="Calibri"/>
              </a:rPr>
              <a:t> </a:t>
            </a:r>
            <a:r>
              <a:rPr lang="de-DE" sz="2400" i="0" u="none" strike="noStrike" cap="none" dirty="0" err="1">
                <a:solidFill>
                  <a:schemeClr val="lt1"/>
                </a:solidFill>
                <a:latin typeface="Calibri"/>
                <a:ea typeface="Calibri"/>
                <a:cs typeface="Calibri"/>
                <a:sym typeface="Calibri"/>
              </a:rPr>
              <a:t>Hassidof</a:t>
            </a:r>
            <a:endParaRPr lang="he-IL" sz="2400" i="0" u="none" strike="noStrike" cap="none" dirty="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169"/>
        <p:cNvGrpSpPr/>
        <p:nvPr/>
      </p:nvGrpSpPr>
      <p:grpSpPr>
        <a:xfrm>
          <a:off x="0" y="0"/>
          <a:ext cx="0" cy="0"/>
          <a:chOff x="0" y="0"/>
          <a:chExt cx="0" cy="0"/>
        </a:xfrm>
      </p:grpSpPr>
      <p:sp>
        <p:nvSpPr>
          <p:cNvPr id="170" name="Google Shape;170;p20"/>
          <p:cNvSpPr/>
          <p:nvPr/>
        </p:nvSpPr>
        <p:spPr>
          <a:xfrm>
            <a:off x="378068" y="343486"/>
            <a:ext cx="11438793" cy="1844256"/>
          </a:xfrm>
          <a:prstGeom prst="rect">
            <a:avLst/>
          </a:prstGeom>
          <a:solidFill>
            <a:srgbClr val="404040"/>
          </a:solidFill>
          <a:ln w="127000" cap="sq" cmpd="thinThick">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1" name="Google Shape;171;p20"/>
          <p:cNvSpPr txBox="1">
            <a:spLocks noGrp="1"/>
          </p:cNvSpPr>
          <p:nvPr>
            <p:ph type="title"/>
          </p:nvPr>
        </p:nvSpPr>
        <p:spPr>
          <a:xfrm>
            <a:off x="526073" y="414780"/>
            <a:ext cx="11139854" cy="1265784"/>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FFFFF"/>
              </a:buClr>
              <a:buSzPts val="5400"/>
              <a:buFont typeface="Calibri"/>
              <a:buNone/>
            </a:pPr>
            <a:r>
              <a:rPr lang="en-US" sz="3600" dirty="0">
                <a:solidFill>
                  <a:srgbClr val="FFFFFF"/>
                </a:solidFill>
                <a:latin typeface="Calibri"/>
                <a:ea typeface="Calibri"/>
                <a:cs typeface="Calibri"/>
                <a:sym typeface="Calibri"/>
              </a:rPr>
              <a:t>Graph rewiring by</a:t>
            </a:r>
            <a:br>
              <a:rPr lang="en-US" sz="3600" dirty="0">
                <a:solidFill>
                  <a:srgbClr val="FFFFFF"/>
                </a:solidFill>
                <a:latin typeface="Calibri"/>
                <a:ea typeface="Calibri"/>
                <a:cs typeface="Calibri"/>
                <a:sym typeface="Calibri"/>
              </a:rPr>
            </a:br>
            <a:r>
              <a:rPr lang="en-US" sz="3600" dirty="0">
                <a:solidFill>
                  <a:srgbClr val="FFFFFF"/>
                </a:solidFill>
                <a:latin typeface="Calibri"/>
                <a:ea typeface="Calibri"/>
                <a:cs typeface="Calibri"/>
                <a:sym typeface="Calibri"/>
              </a:rPr>
              <a:t> </a:t>
            </a:r>
            <a:r>
              <a:rPr lang="en-US" sz="4000" b="1" dirty="0">
                <a:solidFill>
                  <a:srgbClr val="FFFFFF"/>
                </a:solidFill>
                <a:latin typeface="Calibri"/>
                <a:ea typeface="Calibri"/>
                <a:cs typeface="Calibri"/>
                <a:sym typeface="Calibri"/>
              </a:rPr>
              <a:t>Graph rewiring by MST (Minimum Spanning Tree)</a:t>
            </a:r>
            <a:endParaRPr lang="he-IL" sz="3600" b="1" dirty="0">
              <a:solidFill>
                <a:srgbClr val="FFFFFF"/>
              </a:solidFill>
              <a:latin typeface="Calibri"/>
              <a:ea typeface="Calibri"/>
              <a:cs typeface="Calibri"/>
              <a:sym typeface="Calibri"/>
            </a:endParaRPr>
          </a:p>
        </p:txBody>
      </p:sp>
      <p:sp>
        <p:nvSpPr>
          <p:cNvPr id="4" name="TextBox 3">
            <a:extLst>
              <a:ext uri="{FF2B5EF4-FFF2-40B4-BE49-F238E27FC236}">
                <a16:creationId xmlns:a16="http://schemas.microsoft.com/office/drawing/2014/main" id="{2441305C-0B94-3BC4-85CC-48B930CE2BAB}"/>
              </a:ext>
            </a:extLst>
          </p:cNvPr>
          <p:cNvSpPr txBox="1"/>
          <p:nvPr/>
        </p:nvSpPr>
        <p:spPr>
          <a:xfrm>
            <a:off x="3048740" y="2629810"/>
            <a:ext cx="6094520" cy="3724096"/>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Times New Roman" panose="02020603050405020304" pitchFamily="18" charset="0"/>
              </a:rPr>
              <a:t>After finding the MST, and updating the graph edges to include only the MST’s edges, we received 77% accuracy.</a:t>
            </a:r>
            <a:endParaRPr lang="en-US" sz="2000" b="0" dirty="0">
              <a:effectLst/>
            </a:endParaRPr>
          </a:p>
          <a:p>
            <a:pPr algn="ctr" rtl="0">
              <a:spcBef>
                <a:spcPts val="0"/>
              </a:spcBef>
              <a:spcAft>
                <a:spcPts val="0"/>
              </a:spcAft>
            </a:pPr>
            <a:r>
              <a:rPr lang="en-US" sz="1800" b="0" i="0" u="none" strike="noStrike" dirty="0">
                <a:solidFill>
                  <a:srgbClr val="000000"/>
                </a:solidFill>
                <a:effectLst/>
                <a:latin typeface="Times New Roman" panose="02020603050405020304" pitchFamily="18" charset="0"/>
              </a:rPr>
              <a:t>The result clearly indicates a reduction in accuracy (-5% from baseline) with this method. But on the positive side, with the reduction of edges to train on comes an improvement in training time- we noticed a 20-25% improvement in training time.</a:t>
            </a:r>
            <a:endParaRPr lang="en-US" sz="2000" b="0" dirty="0">
              <a:effectLst/>
            </a:endParaRPr>
          </a:p>
          <a:p>
            <a:pPr algn="ctr" rtl="0">
              <a:spcBef>
                <a:spcPts val="0"/>
              </a:spcBef>
              <a:spcAft>
                <a:spcPts val="0"/>
              </a:spcAft>
            </a:pPr>
            <a:br>
              <a:rPr lang="en-US" sz="2000" b="0" dirty="0">
                <a:effectLst/>
              </a:rPr>
            </a:br>
            <a:r>
              <a:rPr lang="en-US" sz="1800" b="0" i="0" u="none" strike="noStrike" dirty="0">
                <a:solidFill>
                  <a:srgbClr val="000000"/>
                </a:solidFill>
                <a:effectLst/>
                <a:latin typeface="Times New Roman" panose="02020603050405020304" pitchFamily="18" charset="0"/>
              </a:rPr>
              <a:t>Also, when adding the MST edges to the existing graph edges we received accuracy of 75% (-7% from baseline), which is much worse accuracy and has no other benefits. We would not recommend doing this.</a:t>
            </a:r>
            <a:endParaRPr lang="en-US" sz="2000" b="0" dirty="0">
              <a:effectLst/>
            </a:endParaRPr>
          </a:p>
          <a:p>
            <a:pPr algn="ctr"/>
            <a:br>
              <a:rPr lang="en-US" sz="2000" dirty="0"/>
            </a:br>
            <a:endParaRPr lang="de-DE" sz="1600" dirty="0"/>
          </a:p>
        </p:txBody>
      </p:sp>
    </p:spTree>
    <p:extLst>
      <p:ext uri="{BB962C8B-B14F-4D97-AF65-F5344CB8AC3E}">
        <p14:creationId xmlns:p14="http://schemas.microsoft.com/office/powerpoint/2010/main" val="2595235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p:nvPr/>
        </p:nvSpPr>
        <p:spPr>
          <a:xfrm>
            <a:off x="1" y="1"/>
            <a:ext cx="4133221" cy="3548529"/>
          </a:xfrm>
          <a:custGeom>
            <a:avLst/>
            <a:gdLst/>
            <a:ahLst/>
            <a:cxnLst/>
            <a:rect l="l" t="t" r="r" b="b"/>
            <a:pathLst>
              <a:path w="4133221" h="3548529" extrusionOk="0">
                <a:moveTo>
                  <a:pt x="0" y="0"/>
                </a:moveTo>
                <a:lnTo>
                  <a:pt x="3798429" y="0"/>
                </a:lnTo>
                <a:lnTo>
                  <a:pt x="3850140" y="85119"/>
                </a:lnTo>
                <a:cubicBezTo>
                  <a:pt x="4030674" y="417451"/>
                  <a:pt x="4133221" y="798296"/>
                  <a:pt x="4133221" y="1203093"/>
                </a:cubicBezTo>
                <a:cubicBezTo>
                  <a:pt x="4133221" y="2498442"/>
                  <a:pt x="3083134" y="3548529"/>
                  <a:pt x="1787785" y="3548529"/>
                </a:cubicBezTo>
                <a:cubicBezTo>
                  <a:pt x="1140111" y="3548529"/>
                  <a:pt x="553752" y="3286007"/>
                  <a:pt x="129311" y="2861567"/>
                </a:cubicBezTo>
                <a:lnTo>
                  <a:pt x="0" y="2719289"/>
                </a:ln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27" name="Google Shape;127;p17"/>
          <p:cNvSpPr/>
          <p:nvPr/>
        </p:nvSpPr>
        <p:spPr>
          <a:xfrm>
            <a:off x="3801" y="3842187"/>
            <a:ext cx="3321156" cy="3015812"/>
          </a:xfrm>
          <a:custGeom>
            <a:avLst/>
            <a:gdLst/>
            <a:ahLst/>
            <a:cxnLst/>
            <a:rect l="l" t="t" r="r" b="b"/>
            <a:pathLst>
              <a:path w="3321156" h="3015812" extrusionOk="0">
                <a:moveTo>
                  <a:pt x="1359768" y="0"/>
                </a:moveTo>
                <a:cubicBezTo>
                  <a:pt x="2443013" y="0"/>
                  <a:pt x="3321156" y="878143"/>
                  <a:pt x="3321156" y="1961388"/>
                </a:cubicBezTo>
                <a:cubicBezTo>
                  <a:pt x="3321156" y="2299902"/>
                  <a:pt x="3235400" y="2618387"/>
                  <a:pt x="3084427" y="2896302"/>
                </a:cubicBezTo>
                <a:lnTo>
                  <a:pt x="3011823" y="3015812"/>
                </a:lnTo>
                <a:lnTo>
                  <a:pt x="0" y="3015812"/>
                </a:lnTo>
                <a:lnTo>
                  <a:pt x="0" y="549808"/>
                </a:lnTo>
                <a:lnTo>
                  <a:pt x="112143" y="447886"/>
                </a:lnTo>
                <a:cubicBezTo>
                  <a:pt x="451187" y="168082"/>
                  <a:pt x="885848" y="0"/>
                  <a:pt x="1359768" y="0"/>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28" name="Google Shape;128;p17"/>
          <p:cNvSpPr/>
          <p:nvPr/>
        </p:nvSpPr>
        <p:spPr>
          <a:xfrm>
            <a:off x="3394530" y="2496668"/>
            <a:ext cx="3118104" cy="3118104"/>
          </a:xfrm>
          <a:prstGeom prst="ellipse">
            <a:avLst/>
          </a:pr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29" name="Google Shape;129;p17" descr="RoadNet: Learning to Comprehensively Analyze Road Networks in Complex Urban  Scenes From High-Resolution Remotely Sensed Images"/>
          <p:cNvPicPr preferRelativeResize="0"/>
          <p:nvPr/>
        </p:nvPicPr>
        <p:blipFill rotWithShape="1">
          <a:blip r:embed="rId3">
            <a:alphaModFix/>
          </a:blip>
          <a:srcRect r="-2" b="-2"/>
          <a:stretch/>
        </p:blipFill>
        <p:spPr>
          <a:xfrm>
            <a:off x="3559122" y="2661260"/>
            <a:ext cx="2788920" cy="2788920"/>
          </a:xfrm>
          <a:custGeom>
            <a:avLst/>
            <a:gdLst/>
            <a:ahLst/>
            <a:cxnLst/>
            <a:rect l="l" t="t" r="r" b="b"/>
            <a:pathLst>
              <a:path w="2880360" h="2880360" extrusionOk="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a:noFill/>
          <a:ln>
            <a:noFill/>
          </a:ln>
        </p:spPr>
      </p:pic>
      <p:pic>
        <p:nvPicPr>
          <p:cNvPr id="130" name="Google Shape;130;p17" descr="Diagram&#10;&#10;Description automatically generated"/>
          <p:cNvPicPr preferRelativeResize="0"/>
          <p:nvPr/>
        </p:nvPicPr>
        <p:blipFill rotWithShape="1">
          <a:blip r:embed="rId4">
            <a:alphaModFix/>
          </a:blip>
          <a:srcRect r="43844" b="4657"/>
          <a:stretch/>
        </p:blipFill>
        <p:spPr>
          <a:xfrm>
            <a:off x="20" y="10"/>
            <a:ext cx="3967953" cy="3383270"/>
          </a:xfrm>
          <a:custGeom>
            <a:avLst/>
            <a:gdLst/>
            <a:ahLst/>
            <a:cxnLst/>
            <a:rect l="l" t="t" r="r" b="b"/>
            <a:pathLst>
              <a:path w="3967973" h="3383280" extrusionOk="0">
                <a:moveTo>
                  <a:pt x="0" y="0"/>
                </a:moveTo>
                <a:lnTo>
                  <a:pt x="3605273" y="0"/>
                </a:lnTo>
                <a:lnTo>
                  <a:pt x="3704836" y="163887"/>
                </a:lnTo>
                <a:cubicBezTo>
                  <a:pt x="3872651" y="472804"/>
                  <a:pt x="3967973" y="826817"/>
                  <a:pt x="3967973" y="1203093"/>
                </a:cubicBezTo>
                <a:cubicBezTo>
                  <a:pt x="3967973" y="2407177"/>
                  <a:pt x="2991870" y="3383280"/>
                  <a:pt x="1787786" y="3383280"/>
                </a:cubicBezTo>
                <a:cubicBezTo>
                  <a:pt x="1110489" y="3383280"/>
                  <a:pt x="505326" y="3074435"/>
                  <a:pt x="105448" y="2589894"/>
                </a:cubicBezTo>
                <a:lnTo>
                  <a:pt x="0" y="2448881"/>
                </a:lnTo>
                <a:close/>
              </a:path>
            </a:pathLst>
          </a:custGeom>
          <a:noFill/>
          <a:ln>
            <a:noFill/>
          </a:ln>
        </p:spPr>
      </p:pic>
      <p:pic>
        <p:nvPicPr>
          <p:cNvPr id="131" name="Google Shape;131;p17" descr="molecule | Definition, Examples, Structures, &amp; Facts | Britannica"/>
          <p:cNvPicPr preferRelativeResize="0"/>
          <p:nvPr/>
        </p:nvPicPr>
        <p:blipFill rotWithShape="1">
          <a:blip r:embed="rId5">
            <a:alphaModFix/>
          </a:blip>
          <a:srcRect r="12562" b="-4"/>
          <a:stretch/>
        </p:blipFill>
        <p:spPr>
          <a:xfrm>
            <a:off x="4825" y="4007260"/>
            <a:ext cx="3155071" cy="2850749"/>
          </a:xfrm>
          <a:custGeom>
            <a:avLst/>
            <a:gdLst/>
            <a:ahLst/>
            <a:cxnLst/>
            <a:rect l="l" t="t" r="r" b="b"/>
            <a:pathLst>
              <a:path w="3155071" h="2850749" extrusionOk="0">
                <a:moveTo>
                  <a:pt x="1358746" y="0"/>
                </a:moveTo>
                <a:cubicBezTo>
                  <a:pt x="2350829" y="0"/>
                  <a:pt x="3155071" y="804242"/>
                  <a:pt x="3155071" y="1796325"/>
                </a:cubicBezTo>
                <a:cubicBezTo>
                  <a:pt x="3155071" y="2168356"/>
                  <a:pt x="3041975" y="2513972"/>
                  <a:pt x="2848287" y="2800668"/>
                </a:cubicBezTo>
                <a:lnTo>
                  <a:pt x="2810837" y="2850749"/>
                </a:lnTo>
                <a:lnTo>
                  <a:pt x="0" y="2850749"/>
                </a:lnTo>
                <a:lnTo>
                  <a:pt x="0" y="623564"/>
                </a:lnTo>
                <a:lnTo>
                  <a:pt x="88552" y="526132"/>
                </a:lnTo>
                <a:cubicBezTo>
                  <a:pt x="413623" y="201061"/>
                  <a:pt x="862705" y="0"/>
                  <a:pt x="1358746" y="0"/>
                </a:cubicBezTo>
                <a:close/>
              </a:path>
            </a:pathLst>
          </a:custGeom>
          <a:noFill/>
          <a:ln>
            <a:noFill/>
          </a:ln>
        </p:spPr>
      </p:pic>
      <p:sp>
        <p:nvSpPr>
          <p:cNvPr id="132" name="Google Shape;132;p17"/>
          <p:cNvSpPr txBox="1">
            <a:spLocks noGrp="1"/>
          </p:cNvSpPr>
          <p:nvPr>
            <p:ph type="title"/>
          </p:nvPr>
        </p:nvSpPr>
        <p:spPr>
          <a:xfrm>
            <a:off x="6876226" y="81483"/>
            <a:ext cx="5041391" cy="1887516"/>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5400"/>
              <a:buFont typeface="Calibri"/>
              <a:buNone/>
            </a:pPr>
            <a:r>
              <a:rPr lang="en-US" sz="5400" dirty="0">
                <a:solidFill>
                  <a:srgbClr val="FFFFFF"/>
                </a:solidFill>
              </a:rPr>
              <a:t>Conclusion</a:t>
            </a:r>
            <a:endParaRPr sz="5400" dirty="0">
              <a:solidFill>
                <a:srgbClr val="FFFFFF"/>
              </a:solidFill>
              <a:latin typeface="Calibri"/>
              <a:ea typeface="Calibri"/>
              <a:cs typeface="Calibri"/>
              <a:sym typeface="Calibri"/>
            </a:endParaRPr>
          </a:p>
        </p:txBody>
      </p:sp>
      <p:sp>
        <p:nvSpPr>
          <p:cNvPr id="2" name="Google Shape;132;p17">
            <a:extLst>
              <a:ext uri="{FF2B5EF4-FFF2-40B4-BE49-F238E27FC236}">
                <a16:creationId xmlns:a16="http://schemas.microsoft.com/office/drawing/2014/main" id="{10398F04-0DA2-9086-2261-97669FBFBC24}"/>
              </a:ext>
            </a:extLst>
          </p:cNvPr>
          <p:cNvSpPr txBox="1">
            <a:spLocks/>
          </p:cNvSpPr>
          <p:nvPr/>
        </p:nvSpPr>
        <p:spPr>
          <a:xfrm>
            <a:off x="7000513" y="2898429"/>
            <a:ext cx="5041391" cy="1887516"/>
          </a:xfrm>
          <a:prstGeom prst="rect">
            <a:avLst/>
          </a:prstGeom>
          <a:noFill/>
          <a:ln>
            <a:noFill/>
          </a:ln>
        </p:spPr>
        <p:txBody>
          <a:bodyPr spcFirstLastPara="1" wrap="square" lIns="91425" tIns="45700" rIns="91425" bIns="45700" anchor="b" anchorCtr="0">
            <a:normAutofit fontScale="85000" lnSpcReduction="2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Calibri"/>
              <a:buNone/>
              <a:defRPr sz="44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Clr>
                <a:srgbClr val="FFFFFF"/>
              </a:buClr>
              <a:buSzPts val="5400"/>
            </a:pPr>
            <a:r>
              <a:rPr lang="en-US" sz="2400" dirty="0">
                <a:solidFill>
                  <a:srgbClr val="FFFFFF"/>
                </a:solidFill>
              </a:rPr>
              <a:t>We have seen that there were improvements in some of the methods (improved accuracy), and deterioration in others (decreased accuracy, sometimes with other benefits such as improved training times). There is still much research needed to be done in order to achieve major improvements in accuracy results with graph rewiring.</a:t>
            </a:r>
          </a:p>
        </p:txBody>
      </p:sp>
    </p:spTree>
    <p:extLst>
      <p:ext uri="{BB962C8B-B14F-4D97-AF65-F5344CB8AC3E}">
        <p14:creationId xmlns:p14="http://schemas.microsoft.com/office/powerpoint/2010/main" val="3417857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p:nvPr/>
        </p:nvSpPr>
        <p:spPr>
          <a:xfrm>
            <a:off x="1" y="1"/>
            <a:ext cx="4133221" cy="3548529"/>
          </a:xfrm>
          <a:custGeom>
            <a:avLst/>
            <a:gdLst/>
            <a:ahLst/>
            <a:cxnLst/>
            <a:rect l="l" t="t" r="r" b="b"/>
            <a:pathLst>
              <a:path w="4133221" h="3548529" extrusionOk="0">
                <a:moveTo>
                  <a:pt x="0" y="0"/>
                </a:moveTo>
                <a:lnTo>
                  <a:pt x="3798429" y="0"/>
                </a:lnTo>
                <a:lnTo>
                  <a:pt x="3850140" y="85119"/>
                </a:lnTo>
                <a:cubicBezTo>
                  <a:pt x="4030674" y="417451"/>
                  <a:pt x="4133221" y="798296"/>
                  <a:pt x="4133221" y="1203093"/>
                </a:cubicBezTo>
                <a:cubicBezTo>
                  <a:pt x="4133221" y="2498442"/>
                  <a:pt x="3083134" y="3548529"/>
                  <a:pt x="1787785" y="3548529"/>
                </a:cubicBezTo>
                <a:cubicBezTo>
                  <a:pt x="1140111" y="3548529"/>
                  <a:pt x="553752" y="3286007"/>
                  <a:pt x="129311" y="2861567"/>
                </a:cubicBezTo>
                <a:lnTo>
                  <a:pt x="0" y="2719289"/>
                </a:ln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27" name="Google Shape;127;p17"/>
          <p:cNvSpPr/>
          <p:nvPr/>
        </p:nvSpPr>
        <p:spPr>
          <a:xfrm>
            <a:off x="3801" y="3842187"/>
            <a:ext cx="3321156" cy="3015812"/>
          </a:xfrm>
          <a:custGeom>
            <a:avLst/>
            <a:gdLst/>
            <a:ahLst/>
            <a:cxnLst/>
            <a:rect l="l" t="t" r="r" b="b"/>
            <a:pathLst>
              <a:path w="3321156" h="3015812" extrusionOk="0">
                <a:moveTo>
                  <a:pt x="1359768" y="0"/>
                </a:moveTo>
                <a:cubicBezTo>
                  <a:pt x="2443013" y="0"/>
                  <a:pt x="3321156" y="878143"/>
                  <a:pt x="3321156" y="1961388"/>
                </a:cubicBezTo>
                <a:cubicBezTo>
                  <a:pt x="3321156" y="2299902"/>
                  <a:pt x="3235400" y="2618387"/>
                  <a:pt x="3084427" y="2896302"/>
                </a:cubicBezTo>
                <a:lnTo>
                  <a:pt x="3011823" y="3015812"/>
                </a:lnTo>
                <a:lnTo>
                  <a:pt x="0" y="3015812"/>
                </a:lnTo>
                <a:lnTo>
                  <a:pt x="0" y="549808"/>
                </a:lnTo>
                <a:lnTo>
                  <a:pt x="112143" y="447886"/>
                </a:lnTo>
                <a:cubicBezTo>
                  <a:pt x="451187" y="168082"/>
                  <a:pt x="885848" y="0"/>
                  <a:pt x="1359768" y="0"/>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28" name="Google Shape;128;p17"/>
          <p:cNvSpPr/>
          <p:nvPr/>
        </p:nvSpPr>
        <p:spPr>
          <a:xfrm>
            <a:off x="3394530" y="2496668"/>
            <a:ext cx="3118104" cy="3118104"/>
          </a:xfrm>
          <a:prstGeom prst="ellipse">
            <a:avLst/>
          </a:pr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29" name="Google Shape;129;p17" descr="RoadNet: Learning to Comprehensively Analyze Road Networks in Complex Urban  Scenes From High-Resolution Remotely Sensed Images"/>
          <p:cNvPicPr preferRelativeResize="0"/>
          <p:nvPr/>
        </p:nvPicPr>
        <p:blipFill rotWithShape="1">
          <a:blip r:embed="rId3">
            <a:alphaModFix/>
          </a:blip>
          <a:srcRect r="-2" b="-2"/>
          <a:stretch/>
        </p:blipFill>
        <p:spPr>
          <a:xfrm>
            <a:off x="3559122" y="2661260"/>
            <a:ext cx="2788920" cy="2788920"/>
          </a:xfrm>
          <a:custGeom>
            <a:avLst/>
            <a:gdLst/>
            <a:ahLst/>
            <a:cxnLst/>
            <a:rect l="l" t="t" r="r" b="b"/>
            <a:pathLst>
              <a:path w="2880360" h="2880360" extrusionOk="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a:noFill/>
          <a:ln>
            <a:noFill/>
          </a:ln>
        </p:spPr>
      </p:pic>
      <p:pic>
        <p:nvPicPr>
          <p:cNvPr id="130" name="Google Shape;130;p17" descr="Diagram&#10;&#10;Description automatically generated"/>
          <p:cNvPicPr preferRelativeResize="0"/>
          <p:nvPr/>
        </p:nvPicPr>
        <p:blipFill rotWithShape="1">
          <a:blip r:embed="rId4">
            <a:alphaModFix/>
          </a:blip>
          <a:srcRect r="43844" b="4657"/>
          <a:stretch/>
        </p:blipFill>
        <p:spPr>
          <a:xfrm>
            <a:off x="20" y="10"/>
            <a:ext cx="3967953" cy="3383270"/>
          </a:xfrm>
          <a:custGeom>
            <a:avLst/>
            <a:gdLst/>
            <a:ahLst/>
            <a:cxnLst/>
            <a:rect l="l" t="t" r="r" b="b"/>
            <a:pathLst>
              <a:path w="3967973" h="3383280" extrusionOk="0">
                <a:moveTo>
                  <a:pt x="0" y="0"/>
                </a:moveTo>
                <a:lnTo>
                  <a:pt x="3605273" y="0"/>
                </a:lnTo>
                <a:lnTo>
                  <a:pt x="3704836" y="163887"/>
                </a:lnTo>
                <a:cubicBezTo>
                  <a:pt x="3872651" y="472804"/>
                  <a:pt x="3967973" y="826817"/>
                  <a:pt x="3967973" y="1203093"/>
                </a:cubicBezTo>
                <a:cubicBezTo>
                  <a:pt x="3967973" y="2407177"/>
                  <a:pt x="2991870" y="3383280"/>
                  <a:pt x="1787786" y="3383280"/>
                </a:cubicBezTo>
                <a:cubicBezTo>
                  <a:pt x="1110489" y="3383280"/>
                  <a:pt x="505326" y="3074435"/>
                  <a:pt x="105448" y="2589894"/>
                </a:cubicBezTo>
                <a:lnTo>
                  <a:pt x="0" y="2448881"/>
                </a:lnTo>
                <a:close/>
              </a:path>
            </a:pathLst>
          </a:custGeom>
          <a:noFill/>
          <a:ln>
            <a:noFill/>
          </a:ln>
        </p:spPr>
      </p:pic>
      <p:pic>
        <p:nvPicPr>
          <p:cNvPr id="131" name="Google Shape;131;p17" descr="molecule | Definition, Examples, Structures, &amp; Facts | Britannica"/>
          <p:cNvPicPr preferRelativeResize="0"/>
          <p:nvPr/>
        </p:nvPicPr>
        <p:blipFill rotWithShape="1">
          <a:blip r:embed="rId5">
            <a:alphaModFix/>
          </a:blip>
          <a:srcRect r="12562" b="-4"/>
          <a:stretch/>
        </p:blipFill>
        <p:spPr>
          <a:xfrm>
            <a:off x="4825" y="4007260"/>
            <a:ext cx="3155071" cy="2850749"/>
          </a:xfrm>
          <a:custGeom>
            <a:avLst/>
            <a:gdLst/>
            <a:ahLst/>
            <a:cxnLst/>
            <a:rect l="l" t="t" r="r" b="b"/>
            <a:pathLst>
              <a:path w="3155071" h="2850749" extrusionOk="0">
                <a:moveTo>
                  <a:pt x="1358746" y="0"/>
                </a:moveTo>
                <a:cubicBezTo>
                  <a:pt x="2350829" y="0"/>
                  <a:pt x="3155071" y="804242"/>
                  <a:pt x="3155071" y="1796325"/>
                </a:cubicBezTo>
                <a:cubicBezTo>
                  <a:pt x="3155071" y="2168356"/>
                  <a:pt x="3041975" y="2513972"/>
                  <a:pt x="2848287" y="2800668"/>
                </a:cubicBezTo>
                <a:lnTo>
                  <a:pt x="2810837" y="2850749"/>
                </a:lnTo>
                <a:lnTo>
                  <a:pt x="0" y="2850749"/>
                </a:lnTo>
                <a:lnTo>
                  <a:pt x="0" y="623564"/>
                </a:lnTo>
                <a:lnTo>
                  <a:pt x="88552" y="526132"/>
                </a:lnTo>
                <a:cubicBezTo>
                  <a:pt x="413623" y="201061"/>
                  <a:pt x="862705" y="0"/>
                  <a:pt x="1358746" y="0"/>
                </a:cubicBezTo>
                <a:close/>
              </a:path>
            </a:pathLst>
          </a:custGeom>
          <a:noFill/>
          <a:ln>
            <a:noFill/>
          </a:ln>
        </p:spPr>
      </p:pic>
      <p:sp>
        <p:nvSpPr>
          <p:cNvPr id="132" name="Google Shape;132;p17"/>
          <p:cNvSpPr txBox="1">
            <a:spLocks noGrp="1"/>
          </p:cNvSpPr>
          <p:nvPr>
            <p:ph type="title"/>
          </p:nvPr>
        </p:nvSpPr>
        <p:spPr>
          <a:xfrm>
            <a:off x="7151434" y="297402"/>
            <a:ext cx="4238617" cy="109924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5400"/>
              <a:buFont typeface="Calibri"/>
              <a:buNone/>
            </a:pPr>
            <a:r>
              <a:rPr lang="en-US" sz="5400" dirty="0">
                <a:solidFill>
                  <a:srgbClr val="FFFFFF"/>
                </a:solidFill>
              </a:rPr>
              <a:t>Future work</a:t>
            </a:r>
            <a:endParaRPr sz="5400" dirty="0">
              <a:solidFill>
                <a:srgbClr val="FFFFFF"/>
              </a:solidFill>
              <a:latin typeface="Calibri"/>
              <a:ea typeface="Calibri"/>
              <a:cs typeface="Calibri"/>
              <a:sym typeface="Calibri"/>
            </a:endParaRPr>
          </a:p>
        </p:txBody>
      </p:sp>
      <p:sp>
        <p:nvSpPr>
          <p:cNvPr id="2" name="Google Shape;132;p17">
            <a:extLst>
              <a:ext uri="{FF2B5EF4-FFF2-40B4-BE49-F238E27FC236}">
                <a16:creationId xmlns:a16="http://schemas.microsoft.com/office/drawing/2014/main" id="{10398F04-0DA2-9086-2261-97669FBFBC24}"/>
              </a:ext>
            </a:extLst>
          </p:cNvPr>
          <p:cNvSpPr txBox="1">
            <a:spLocks/>
          </p:cNvSpPr>
          <p:nvPr/>
        </p:nvSpPr>
        <p:spPr>
          <a:xfrm>
            <a:off x="6512634" y="1337360"/>
            <a:ext cx="5637714" cy="5149048"/>
          </a:xfrm>
          <a:prstGeom prst="rect">
            <a:avLst/>
          </a:prstGeom>
          <a:noFill/>
          <a:ln>
            <a:noFill/>
          </a:ln>
        </p:spPr>
        <p:txBody>
          <a:bodyPr spcFirstLastPara="1" wrap="square" lIns="91425" tIns="45700" rIns="91425" bIns="45700" anchor="b" anchorCtr="0">
            <a:normAutofit fontScale="85000"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Calibri"/>
              <a:buNone/>
              <a:defRPr sz="44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Clr>
                <a:srgbClr val="FFFFFF"/>
              </a:buClr>
              <a:buSzPts val="5400"/>
            </a:pPr>
            <a:r>
              <a:rPr lang="en-US" sz="2000" dirty="0">
                <a:solidFill>
                  <a:srgbClr val="FFFFFF"/>
                </a:solidFill>
              </a:rPr>
              <a:t>For the RL approach the </a:t>
            </a:r>
            <a:r>
              <a:rPr lang="en-US" sz="2000" dirty="0" err="1">
                <a:solidFill>
                  <a:srgbClr val="FFFFFF"/>
                </a:solidFill>
              </a:rPr>
              <a:t>AlphaZero</a:t>
            </a:r>
            <a:r>
              <a:rPr lang="en-US" sz="2000" dirty="0">
                <a:solidFill>
                  <a:srgbClr val="FFFFFF"/>
                </a:solidFill>
              </a:rPr>
              <a:t> algorithm by </a:t>
            </a:r>
            <a:r>
              <a:rPr lang="en-US" sz="2000" dirty="0" err="1">
                <a:solidFill>
                  <a:srgbClr val="FFFFFF"/>
                </a:solidFill>
              </a:rPr>
              <a:t>deepmind</a:t>
            </a:r>
            <a:r>
              <a:rPr lang="en-US" sz="2000" dirty="0">
                <a:solidFill>
                  <a:srgbClr val="FFFFFF"/>
                </a:solidFill>
              </a:rPr>
              <a:t> shows great promise, with its variant </a:t>
            </a:r>
            <a:r>
              <a:rPr lang="en-US" sz="2000" dirty="0" err="1">
                <a:solidFill>
                  <a:srgbClr val="FFFFFF"/>
                </a:solidFill>
              </a:rPr>
              <a:t>AlphaTensor</a:t>
            </a:r>
            <a:r>
              <a:rPr lang="en-US" sz="2000" dirty="0">
                <a:solidFill>
                  <a:srgbClr val="FFFFFF"/>
                </a:solidFill>
              </a:rPr>
              <a:t> being used to discover the fastest ever matrix multiplication algorithm. </a:t>
            </a:r>
          </a:p>
          <a:p>
            <a:pPr algn="ctr">
              <a:buClr>
                <a:srgbClr val="FFFFFF"/>
              </a:buClr>
              <a:buSzPts val="5400"/>
            </a:pPr>
            <a:endParaRPr lang="en-US" sz="2000" dirty="0">
              <a:solidFill>
                <a:srgbClr val="FFFFFF"/>
              </a:solidFill>
            </a:endParaRPr>
          </a:p>
          <a:p>
            <a:pPr algn="ctr">
              <a:buClr>
                <a:srgbClr val="FFFFFF"/>
              </a:buClr>
              <a:buSzPts val="5400"/>
            </a:pPr>
            <a:r>
              <a:rPr lang="en-US" sz="2000" dirty="0" err="1">
                <a:solidFill>
                  <a:srgbClr val="FFFFFF"/>
                </a:solidFill>
              </a:rPr>
              <a:t>AlphaTensor</a:t>
            </a:r>
            <a:r>
              <a:rPr lang="en-US" sz="2000" dirty="0">
                <a:solidFill>
                  <a:srgbClr val="FFFFFF"/>
                </a:solidFill>
              </a:rPr>
              <a:t> formulates matrix multiplication as a game where the agent needs to find the actions that achieve the correct result in the minimal amount of steps. Such RL algorithms are much more efficient than brute-force search even when purpose trained for a single problem(e.g., for each matrix size). </a:t>
            </a:r>
          </a:p>
          <a:p>
            <a:pPr algn="ctr">
              <a:buClr>
                <a:srgbClr val="FFFFFF"/>
              </a:buClr>
              <a:buSzPts val="5400"/>
            </a:pPr>
            <a:endParaRPr lang="en-US" sz="2000" dirty="0">
              <a:solidFill>
                <a:srgbClr val="FFFFFF"/>
              </a:solidFill>
            </a:endParaRPr>
          </a:p>
          <a:p>
            <a:pPr algn="ctr">
              <a:buClr>
                <a:srgbClr val="FFFFFF"/>
              </a:buClr>
              <a:buSzPts val="5400"/>
            </a:pPr>
            <a:r>
              <a:rPr lang="en-US" sz="2000" dirty="0">
                <a:solidFill>
                  <a:srgbClr val="FFFFFF"/>
                </a:solidFill>
              </a:rPr>
              <a:t>The </a:t>
            </a:r>
            <a:r>
              <a:rPr lang="en-US" sz="2000" dirty="0" err="1">
                <a:solidFill>
                  <a:srgbClr val="FFFFFF"/>
                </a:solidFill>
              </a:rPr>
              <a:t>AlphaZero</a:t>
            </a:r>
            <a:r>
              <a:rPr lang="en-US" sz="2000" dirty="0">
                <a:solidFill>
                  <a:srgbClr val="FFFFFF"/>
                </a:solidFill>
              </a:rPr>
              <a:t> algorithm incorporates planning ahead with Monte - Carlo Tree Search to better predict the value of a state. </a:t>
            </a:r>
          </a:p>
          <a:p>
            <a:pPr algn="ctr">
              <a:buClr>
                <a:srgbClr val="FFFFFF"/>
              </a:buClr>
              <a:buSzPts val="5400"/>
            </a:pPr>
            <a:endParaRPr lang="en-US" sz="2000" dirty="0">
              <a:solidFill>
                <a:srgbClr val="FFFFFF"/>
              </a:solidFill>
            </a:endParaRPr>
          </a:p>
          <a:p>
            <a:pPr algn="ctr">
              <a:buClr>
                <a:srgbClr val="FFFFFF"/>
              </a:buClr>
              <a:buSzPts val="5400"/>
            </a:pPr>
            <a:r>
              <a:rPr lang="en-US" sz="2000" dirty="0">
                <a:solidFill>
                  <a:srgbClr val="FFFFFF"/>
                </a:solidFill>
              </a:rPr>
              <a:t>The algorithm is very well suited for problems with a huge state space, such as chess or in our case all the different graph wiring configurations. Another major improvement would be to use a better graph embedding, Perhaps using unsupervised methods. </a:t>
            </a:r>
          </a:p>
          <a:p>
            <a:pPr algn="ctr">
              <a:buClr>
                <a:srgbClr val="FFFFFF"/>
              </a:buClr>
              <a:buSzPts val="5400"/>
            </a:pPr>
            <a:endParaRPr lang="en-US" sz="2000" dirty="0">
              <a:solidFill>
                <a:srgbClr val="FFFFFF"/>
              </a:solidFill>
            </a:endParaRPr>
          </a:p>
          <a:p>
            <a:pPr algn="ctr">
              <a:buClr>
                <a:srgbClr val="FFFFFF"/>
              </a:buClr>
              <a:buSzPts val="5400"/>
            </a:pPr>
            <a:r>
              <a:rPr lang="en-US" sz="2000" dirty="0">
                <a:solidFill>
                  <a:srgbClr val="FFFFFF"/>
                </a:solidFill>
              </a:rPr>
              <a:t>A better permutation - invariant embedding might result in an agent that could generalize to new unseen graphs and rewire them immediately with no extra training.</a:t>
            </a:r>
          </a:p>
        </p:txBody>
      </p:sp>
    </p:spTree>
    <p:extLst>
      <p:ext uri="{BB962C8B-B14F-4D97-AF65-F5344CB8AC3E}">
        <p14:creationId xmlns:p14="http://schemas.microsoft.com/office/powerpoint/2010/main" val="983091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12"/>
        <p:cNvGrpSpPr/>
        <p:nvPr/>
      </p:nvGrpSpPr>
      <p:grpSpPr>
        <a:xfrm>
          <a:off x="0" y="0"/>
          <a:ext cx="0" cy="0"/>
          <a:chOff x="0" y="0"/>
          <a:chExt cx="0" cy="0"/>
        </a:xfrm>
      </p:grpSpPr>
      <p:sp>
        <p:nvSpPr>
          <p:cNvPr id="113" name="Google Shape;113;p16"/>
          <p:cNvSpPr txBox="1">
            <a:spLocks noGrp="1"/>
          </p:cNvSpPr>
          <p:nvPr>
            <p:ph type="title"/>
          </p:nvPr>
        </p:nvSpPr>
        <p:spPr>
          <a:xfrm>
            <a:off x="6940295" y="1396289"/>
            <a:ext cx="4668257" cy="1325563"/>
          </a:xfrm>
          <a:prstGeom prst="rect">
            <a:avLst/>
          </a:prstGeom>
          <a:noFill/>
          <a:ln>
            <a:noFill/>
          </a:ln>
        </p:spPr>
        <p:txBody>
          <a:bodyPr spcFirstLastPara="1" wrap="square" lIns="91425" tIns="45700" rIns="91425" bIns="45700" anchor="ctr" anchorCtr="0">
            <a:normAutofit/>
          </a:bodyPr>
          <a:lstStyle/>
          <a:p>
            <a:pPr marL="0" lvl="0" indent="0" algn="l">
              <a:lnSpc>
                <a:spcPct val="90000"/>
              </a:lnSpc>
              <a:spcBef>
                <a:spcPts val="0"/>
              </a:spcBef>
              <a:spcAft>
                <a:spcPts val="0"/>
              </a:spcAft>
              <a:buClr>
                <a:schemeClr val="lt1"/>
              </a:buClr>
              <a:buSzPts val="4400"/>
              <a:buFont typeface="Calibri"/>
              <a:buNone/>
            </a:pPr>
            <a:r>
              <a:rPr lang="en-US" dirty="0">
                <a:solidFill>
                  <a:schemeClr val="lt1"/>
                </a:solidFill>
                <a:latin typeface="Calibri"/>
                <a:ea typeface="Calibri"/>
                <a:cs typeface="Calibri"/>
                <a:sym typeface="Calibri"/>
              </a:rPr>
              <a:t>Introduction</a:t>
            </a:r>
            <a:endParaRPr dirty="0"/>
          </a:p>
        </p:txBody>
      </p:sp>
      <p:sp>
        <p:nvSpPr>
          <p:cNvPr id="114" name="Google Shape;114;p16"/>
          <p:cNvSpPr/>
          <p:nvPr/>
        </p:nvSpPr>
        <p:spPr>
          <a:xfrm>
            <a:off x="1" y="1"/>
            <a:ext cx="4133221" cy="3548529"/>
          </a:xfrm>
          <a:custGeom>
            <a:avLst/>
            <a:gdLst/>
            <a:ahLst/>
            <a:cxnLst/>
            <a:rect l="l" t="t" r="r" b="b"/>
            <a:pathLst>
              <a:path w="4133221" h="3548529" extrusionOk="0">
                <a:moveTo>
                  <a:pt x="0" y="0"/>
                </a:moveTo>
                <a:lnTo>
                  <a:pt x="3798429" y="0"/>
                </a:lnTo>
                <a:lnTo>
                  <a:pt x="3850140" y="85119"/>
                </a:lnTo>
                <a:cubicBezTo>
                  <a:pt x="4030674" y="417451"/>
                  <a:pt x="4133221" y="798296"/>
                  <a:pt x="4133221" y="1203093"/>
                </a:cubicBezTo>
                <a:cubicBezTo>
                  <a:pt x="4133221" y="2498442"/>
                  <a:pt x="3083134" y="3548529"/>
                  <a:pt x="1787785" y="3548529"/>
                </a:cubicBezTo>
                <a:cubicBezTo>
                  <a:pt x="1140111" y="3548529"/>
                  <a:pt x="553752" y="3286007"/>
                  <a:pt x="129311" y="2861567"/>
                </a:cubicBezTo>
                <a:lnTo>
                  <a:pt x="0" y="2719289"/>
                </a:ln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5" name="Google Shape;115;p16"/>
          <p:cNvSpPr/>
          <p:nvPr/>
        </p:nvSpPr>
        <p:spPr>
          <a:xfrm>
            <a:off x="3801" y="3842187"/>
            <a:ext cx="3321156" cy="3015812"/>
          </a:xfrm>
          <a:custGeom>
            <a:avLst/>
            <a:gdLst/>
            <a:ahLst/>
            <a:cxnLst/>
            <a:rect l="l" t="t" r="r" b="b"/>
            <a:pathLst>
              <a:path w="3321156" h="3015812" extrusionOk="0">
                <a:moveTo>
                  <a:pt x="1359768" y="0"/>
                </a:moveTo>
                <a:cubicBezTo>
                  <a:pt x="2443013" y="0"/>
                  <a:pt x="3321156" y="878143"/>
                  <a:pt x="3321156" y="1961388"/>
                </a:cubicBezTo>
                <a:cubicBezTo>
                  <a:pt x="3321156" y="2299902"/>
                  <a:pt x="3235400" y="2618387"/>
                  <a:pt x="3084427" y="2896302"/>
                </a:cubicBezTo>
                <a:lnTo>
                  <a:pt x="3011823" y="3015812"/>
                </a:lnTo>
                <a:lnTo>
                  <a:pt x="0" y="3015812"/>
                </a:lnTo>
                <a:lnTo>
                  <a:pt x="0" y="549808"/>
                </a:lnTo>
                <a:lnTo>
                  <a:pt x="112143" y="447886"/>
                </a:lnTo>
                <a:cubicBezTo>
                  <a:pt x="451187" y="168082"/>
                  <a:pt x="885848" y="0"/>
                  <a:pt x="1359768" y="0"/>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6" name="Google Shape;116;p16"/>
          <p:cNvSpPr/>
          <p:nvPr/>
        </p:nvSpPr>
        <p:spPr>
          <a:xfrm>
            <a:off x="3394530" y="2496668"/>
            <a:ext cx="3118104" cy="3118104"/>
          </a:xfrm>
          <a:prstGeom prst="ellipse">
            <a:avLst/>
          </a:pr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17" name="Google Shape;117;p16" descr="RoadNet: Learning to Comprehensively Analyze Road Networks in Complex Urban  Scenes From High-Resolution Remotely Sensed Images"/>
          <p:cNvPicPr preferRelativeResize="0"/>
          <p:nvPr/>
        </p:nvPicPr>
        <p:blipFill rotWithShape="1">
          <a:blip r:embed="rId3">
            <a:alphaModFix/>
          </a:blip>
          <a:srcRect r="-2" b="-2"/>
          <a:stretch/>
        </p:blipFill>
        <p:spPr>
          <a:xfrm>
            <a:off x="3559122" y="2661260"/>
            <a:ext cx="2788920" cy="2788920"/>
          </a:xfrm>
          <a:custGeom>
            <a:avLst/>
            <a:gdLst/>
            <a:ahLst/>
            <a:cxnLst/>
            <a:rect l="l" t="t" r="r" b="b"/>
            <a:pathLst>
              <a:path w="2880360" h="2880360" extrusionOk="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a:noFill/>
          <a:ln>
            <a:noFill/>
          </a:ln>
        </p:spPr>
      </p:pic>
      <p:pic>
        <p:nvPicPr>
          <p:cNvPr id="118" name="Google Shape;118;p16" descr="Diagram&#10;&#10;Description automatically generated"/>
          <p:cNvPicPr preferRelativeResize="0"/>
          <p:nvPr/>
        </p:nvPicPr>
        <p:blipFill rotWithShape="1">
          <a:blip r:embed="rId4">
            <a:alphaModFix/>
          </a:blip>
          <a:srcRect r="43844" b="4657"/>
          <a:stretch/>
        </p:blipFill>
        <p:spPr>
          <a:xfrm>
            <a:off x="20" y="10"/>
            <a:ext cx="3967953" cy="3383270"/>
          </a:xfrm>
          <a:custGeom>
            <a:avLst/>
            <a:gdLst/>
            <a:ahLst/>
            <a:cxnLst/>
            <a:rect l="l" t="t" r="r" b="b"/>
            <a:pathLst>
              <a:path w="3967973" h="3383280" extrusionOk="0">
                <a:moveTo>
                  <a:pt x="0" y="0"/>
                </a:moveTo>
                <a:lnTo>
                  <a:pt x="3605273" y="0"/>
                </a:lnTo>
                <a:lnTo>
                  <a:pt x="3704836" y="163887"/>
                </a:lnTo>
                <a:cubicBezTo>
                  <a:pt x="3872651" y="472804"/>
                  <a:pt x="3967973" y="826817"/>
                  <a:pt x="3967973" y="1203093"/>
                </a:cubicBezTo>
                <a:cubicBezTo>
                  <a:pt x="3967973" y="2407177"/>
                  <a:pt x="2991870" y="3383280"/>
                  <a:pt x="1787786" y="3383280"/>
                </a:cubicBezTo>
                <a:cubicBezTo>
                  <a:pt x="1110489" y="3383280"/>
                  <a:pt x="505326" y="3074435"/>
                  <a:pt x="105448" y="2589894"/>
                </a:cubicBezTo>
                <a:lnTo>
                  <a:pt x="0" y="2448881"/>
                </a:lnTo>
                <a:close/>
              </a:path>
            </a:pathLst>
          </a:custGeom>
          <a:noFill/>
          <a:ln>
            <a:noFill/>
          </a:ln>
        </p:spPr>
      </p:pic>
      <p:pic>
        <p:nvPicPr>
          <p:cNvPr id="119" name="Google Shape;119;p16" descr="molecule | Definition, Examples, Structures, &amp; Facts | Britannica"/>
          <p:cNvPicPr preferRelativeResize="0"/>
          <p:nvPr/>
        </p:nvPicPr>
        <p:blipFill rotWithShape="1">
          <a:blip r:embed="rId5">
            <a:alphaModFix/>
          </a:blip>
          <a:srcRect r="12562" b="-4"/>
          <a:stretch/>
        </p:blipFill>
        <p:spPr>
          <a:xfrm>
            <a:off x="4825" y="4007260"/>
            <a:ext cx="3155071" cy="2850749"/>
          </a:xfrm>
          <a:custGeom>
            <a:avLst/>
            <a:gdLst/>
            <a:ahLst/>
            <a:cxnLst/>
            <a:rect l="l" t="t" r="r" b="b"/>
            <a:pathLst>
              <a:path w="3155071" h="2850749" extrusionOk="0">
                <a:moveTo>
                  <a:pt x="1358746" y="0"/>
                </a:moveTo>
                <a:cubicBezTo>
                  <a:pt x="2350829" y="0"/>
                  <a:pt x="3155071" y="804242"/>
                  <a:pt x="3155071" y="1796325"/>
                </a:cubicBezTo>
                <a:cubicBezTo>
                  <a:pt x="3155071" y="2168356"/>
                  <a:pt x="3041975" y="2513972"/>
                  <a:pt x="2848287" y="2800668"/>
                </a:cubicBezTo>
                <a:lnTo>
                  <a:pt x="2810837" y="2850749"/>
                </a:lnTo>
                <a:lnTo>
                  <a:pt x="0" y="2850749"/>
                </a:lnTo>
                <a:lnTo>
                  <a:pt x="0" y="623564"/>
                </a:lnTo>
                <a:lnTo>
                  <a:pt x="88552" y="526132"/>
                </a:lnTo>
                <a:cubicBezTo>
                  <a:pt x="413623" y="201061"/>
                  <a:pt x="862705" y="0"/>
                  <a:pt x="1358746" y="0"/>
                </a:cubicBezTo>
                <a:close/>
              </a:path>
            </a:pathLst>
          </a:custGeom>
          <a:noFill/>
          <a:ln>
            <a:noFill/>
          </a:ln>
        </p:spPr>
      </p:pic>
      <p:sp>
        <p:nvSpPr>
          <p:cNvPr id="120" name="Google Shape;120;p16"/>
          <p:cNvSpPr txBox="1"/>
          <p:nvPr/>
        </p:nvSpPr>
        <p:spPr>
          <a:xfrm>
            <a:off x="6940296" y="2871982"/>
            <a:ext cx="4668256" cy="3181684"/>
          </a:xfrm>
          <a:prstGeom prst="rect">
            <a:avLst/>
          </a:prstGeom>
          <a:noFill/>
          <a:ln>
            <a:noFill/>
          </a:ln>
        </p:spPr>
        <p:txBody>
          <a:bodyPr spcFirstLastPara="1" wrap="square" lIns="91425" tIns="45700" rIns="91425" bIns="45700" anchor="t" anchorCtr="0">
            <a:normAutofit/>
          </a:bodyPr>
          <a:lstStyle/>
          <a:p>
            <a:pPr lvl="0" algn="l">
              <a:lnSpc>
                <a:spcPct val="90000"/>
              </a:lnSpc>
            </a:pPr>
            <a:r>
              <a:rPr lang="en-US" sz="1800" dirty="0">
                <a:solidFill>
                  <a:schemeClr val="lt1"/>
                </a:solidFill>
                <a:latin typeface="Calibri"/>
                <a:ea typeface="Calibri"/>
                <a:cs typeface="Calibri"/>
                <a:sym typeface="Calibri"/>
              </a:rPr>
              <a:t>In this project we will try to learn how to rewire the graph by adding and removing edges to assist information transfer using 3 different methods- Link prediction through Meta learning, Reinforcement learning and Minimum Spanning Tree.</a:t>
            </a:r>
            <a:endParaRPr sz="1800" b="0" i="0" u="none" strike="noStrike" cap="none" dirty="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70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0"/>
                                        </p:tgtEl>
                                        <p:attrNameLst>
                                          <p:attrName>style.visibility</p:attrName>
                                        </p:attrNameLst>
                                      </p:cBhvr>
                                      <p:to>
                                        <p:strVal val="visible"/>
                                      </p:to>
                                    </p:set>
                                    <p:animEffect transition="in" filter="fade">
                                      <p:cBhvr>
                                        <p:cTn id="12" dur="500"/>
                                        <p:tgtEl>
                                          <p:spTgt spid="1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7"/>
                                        </p:tgtEl>
                                        <p:attrNameLst>
                                          <p:attrName>style.visibility</p:attrName>
                                        </p:attrNameLst>
                                      </p:cBhvr>
                                      <p:to>
                                        <p:strVal val="visible"/>
                                      </p:to>
                                    </p:set>
                                    <p:animEffect transition="in" filter="fade">
                                      <p:cBhvr>
                                        <p:cTn id="17" dur="500"/>
                                        <p:tgtEl>
                                          <p:spTgt spid="1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8"/>
                                        </p:tgtEl>
                                        <p:attrNameLst>
                                          <p:attrName>style.visibility</p:attrName>
                                        </p:attrNameLst>
                                      </p:cBhvr>
                                      <p:to>
                                        <p:strVal val="visible"/>
                                      </p:to>
                                    </p:set>
                                    <p:animEffect transition="in" filter="fade">
                                      <p:cBhvr>
                                        <p:cTn id="22" dur="500"/>
                                        <p:tgtEl>
                                          <p:spTgt spid="1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9"/>
                                        </p:tgtEl>
                                        <p:attrNameLst>
                                          <p:attrName>style.visibility</p:attrName>
                                        </p:attrNameLst>
                                      </p:cBhvr>
                                      <p:to>
                                        <p:strVal val="visible"/>
                                      </p:to>
                                    </p:set>
                                    <p:animEffect transition="in" filter="fade">
                                      <p:cBhvr>
                                        <p:cTn id="27"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25"/>
        <p:cNvGrpSpPr/>
        <p:nvPr/>
      </p:nvGrpSpPr>
      <p:grpSpPr>
        <a:xfrm>
          <a:off x="0" y="0"/>
          <a:ext cx="0" cy="0"/>
          <a:chOff x="0" y="0"/>
          <a:chExt cx="0" cy="0"/>
        </a:xfrm>
      </p:grpSpPr>
      <p:sp>
        <p:nvSpPr>
          <p:cNvPr id="126" name="Google Shape;126;p17"/>
          <p:cNvSpPr/>
          <p:nvPr/>
        </p:nvSpPr>
        <p:spPr>
          <a:xfrm>
            <a:off x="1" y="1"/>
            <a:ext cx="4133221" cy="3548529"/>
          </a:xfrm>
          <a:custGeom>
            <a:avLst/>
            <a:gdLst/>
            <a:ahLst/>
            <a:cxnLst/>
            <a:rect l="l" t="t" r="r" b="b"/>
            <a:pathLst>
              <a:path w="4133221" h="3548529" extrusionOk="0">
                <a:moveTo>
                  <a:pt x="0" y="0"/>
                </a:moveTo>
                <a:lnTo>
                  <a:pt x="3798429" y="0"/>
                </a:lnTo>
                <a:lnTo>
                  <a:pt x="3850140" y="85119"/>
                </a:lnTo>
                <a:cubicBezTo>
                  <a:pt x="4030674" y="417451"/>
                  <a:pt x="4133221" y="798296"/>
                  <a:pt x="4133221" y="1203093"/>
                </a:cubicBezTo>
                <a:cubicBezTo>
                  <a:pt x="4133221" y="2498442"/>
                  <a:pt x="3083134" y="3548529"/>
                  <a:pt x="1787785" y="3548529"/>
                </a:cubicBezTo>
                <a:cubicBezTo>
                  <a:pt x="1140111" y="3548529"/>
                  <a:pt x="553752" y="3286007"/>
                  <a:pt x="129311" y="2861567"/>
                </a:cubicBezTo>
                <a:lnTo>
                  <a:pt x="0" y="2719289"/>
                </a:ln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27" name="Google Shape;127;p17"/>
          <p:cNvSpPr/>
          <p:nvPr/>
        </p:nvSpPr>
        <p:spPr>
          <a:xfrm>
            <a:off x="3801" y="3842187"/>
            <a:ext cx="3321156" cy="3015812"/>
          </a:xfrm>
          <a:custGeom>
            <a:avLst/>
            <a:gdLst/>
            <a:ahLst/>
            <a:cxnLst/>
            <a:rect l="l" t="t" r="r" b="b"/>
            <a:pathLst>
              <a:path w="3321156" h="3015812" extrusionOk="0">
                <a:moveTo>
                  <a:pt x="1359768" y="0"/>
                </a:moveTo>
                <a:cubicBezTo>
                  <a:pt x="2443013" y="0"/>
                  <a:pt x="3321156" y="878143"/>
                  <a:pt x="3321156" y="1961388"/>
                </a:cubicBezTo>
                <a:cubicBezTo>
                  <a:pt x="3321156" y="2299902"/>
                  <a:pt x="3235400" y="2618387"/>
                  <a:pt x="3084427" y="2896302"/>
                </a:cubicBezTo>
                <a:lnTo>
                  <a:pt x="3011823" y="3015812"/>
                </a:lnTo>
                <a:lnTo>
                  <a:pt x="0" y="3015812"/>
                </a:lnTo>
                <a:lnTo>
                  <a:pt x="0" y="549808"/>
                </a:lnTo>
                <a:lnTo>
                  <a:pt x="112143" y="447886"/>
                </a:lnTo>
                <a:cubicBezTo>
                  <a:pt x="451187" y="168082"/>
                  <a:pt x="885848" y="0"/>
                  <a:pt x="1359768" y="0"/>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28" name="Google Shape;128;p17"/>
          <p:cNvSpPr/>
          <p:nvPr/>
        </p:nvSpPr>
        <p:spPr>
          <a:xfrm>
            <a:off x="3394530" y="2496668"/>
            <a:ext cx="3118104" cy="3118104"/>
          </a:xfrm>
          <a:prstGeom prst="ellipse">
            <a:avLst/>
          </a:pr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29" name="Google Shape;129;p17" descr="RoadNet: Learning to Comprehensively Analyze Road Networks in Complex Urban  Scenes From High-Resolution Remotely Sensed Images"/>
          <p:cNvPicPr preferRelativeResize="0"/>
          <p:nvPr/>
        </p:nvPicPr>
        <p:blipFill rotWithShape="1">
          <a:blip r:embed="rId3">
            <a:alphaModFix/>
          </a:blip>
          <a:srcRect r="-2" b="-2"/>
          <a:stretch/>
        </p:blipFill>
        <p:spPr>
          <a:xfrm>
            <a:off x="3559122" y="2661260"/>
            <a:ext cx="2788920" cy="2788920"/>
          </a:xfrm>
          <a:custGeom>
            <a:avLst/>
            <a:gdLst/>
            <a:ahLst/>
            <a:cxnLst/>
            <a:rect l="l" t="t" r="r" b="b"/>
            <a:pathLst>
              <a:path w="2880360" h="2880360" extrusionOk="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a:noFill/>
          <a:ln>
            <a:noFill/>
          </a:ln>
        </p:spPr>
      </p:pic>
      <p:pic>
        <p:nvPicPr>
          <p:cNvPr id="130" name="Google Shape;130;p17" descr="Diagram&#10;&#10;Description automatically generated"/>
          <p:cNvPicPr preferRelativeResize="0"/>
          <p:nvPr/>
        </p:nvPicPr>
        <p:blipFill rotWithShape="1">
          <a:blip r:embed="rId4">
            <a:alphaModFix/>
          </a:blip>
          <a:srcRect r="43844" b="4657"/>
          <a:stretch/>
        </p:blipFill>
        <p:spPr>
          <a:xfrm>
            <a:off x="20" y="10"/>
            <a:ext cx="3967953" cy="3383270"/>
          </a:xfrm>
          <a:custGeom>
            <a:avLst/>
            <a:gdLst/>
            <a:ahLst/>
            <a:cxnLst/>
            <a:rect l="l" t="t" r="r" b="b"/>
            <a:pathLst>
              <a:path w="3967973" h="3383280" extrusionOk="0">
                <a:moveTo>
                  <a:pt x="0" y="0"/>
                </a:moveTo>
                <a:lnTo>
                  <a:pt x="3605273" y="0"/>
                </a:lnTo>
                <a:lnTo>
                  <a:pt x="3704836" y="163887"/>
                </a:lnTo>
                <a:cubicBezTo>
                  <a:pt x="3872651" y="472804"/>
                  <a:pt x="3967973" y="826817"/>
                  <a:pt x="3967973" y="1203093"/>
                </a:cubicBezTo>
                <a:cubicBezTo>
                  <a:pt x="3967973" y="2407177"/>
                  <a:pt x="2991870" y="3383280"/>
                  <a:pt x="1787786" y="3383280"/>
                </a:cubicBezTo>
                <a:cubicBezTo>
                  <a:pt x="1110489" y="3383280"/>
                  <a:pt x="505326" y="3074435"/>
                  <a:pt x="105448" y="2589894"/>
                </a:cubicBezTo>
                <a:lnTo>
                  <a:pt x="0" y="2448881"/>
                </a:lnTo>
                <a:close/>
              </a:path>
            </a:pathLst>
          </a:custGeom>
          <a:noFill/>
          <a:ln>
            <a:noFill/>
          </a:ln>
        </p:spPr>
      </p:pic>
      <p:pic>
        <p:nvPicPr>
          <p:cNvPr id="131" name="Google Shape;131;p17" descr="molecule | Definition, Examples, Structures, &amp; Facts | Britannica"/>
          <p:cNvPicPr preferRelativeResize="0"/>
          <p:nvPr/>
        </p:nvPicPr>
        <p:blipFill rotWithShape="1">
          <a:blip r:embed="rId5">
            <a:alphaModFix/>
          </a:blip>
          <a:srcRect r="12562" b="-4"/>
          <a:stretch/>
        </p:blipFill>
        <p:spPr>
          <a:xfrm>
            <a:off x="4825" y="4007260"/>
            <a:ext cx="3155071" cy="2850749"/>
          </a:xfrm>
          <a:custGeom>
            <a:avLst/>
            <a:gdLst/>
            <a:ahLst/>
            <a:cxnLst/>
            <a:rect l="l" t="t" r="r" b="b"/>
            <a:pathLst>
              <a:path w="3155071" h="2850749" extrusionOk="0">
                <a:moveTo>
                  <a:pt x="1358746" y="0"/>
                </a:moveTo>
                <a:cubicBezTo>
                  <a:pt x="2350829" y="0"/>
                  <a:pt x="3155071" y="804242"/>
                  <a:pt x="3155071" y="1796325"/>
                </a:cubicBezTo>
                <a:cubicBezTo>
                  <a:pt x="3155071" y="2168356"/>
                  <a:pt x="3041975" y="2513972"/>
                  <a:pt x="2848287" y="2800668"/>
                </a:cubicBezTo>
                <a:lnTo>
                  <a:pt x="2810837" y="2850749"/>
                </a:lnTo>
                <a:lnTo>
                  <a:pt x="0" y="2850749"/>
                </a:lnTo>
                <a:lnTo>
                  <a:pt x="0" y="623564"/>
                </a:lnTo>
                <a:lnTo>
                  <a:pt x="88552" y="526132"/>
                </a:lnTo>
                <a:cubicBezTo>
                  <a:pt x="413623" y="201061"/>
                  <a:pt x="862705" y="0"/>
                  <a:pt x="1358746" y="0"/>
                </a:cubicBezTo>
                <a:close/>
              </a:path>
            </a:pathLst>
          </a:custGeom>
          <a:noFill/>
          <a:ln>
            <a:noFill/>
          </a:ln>
        </p:spPr>
      </p:pic>
      <p:sp>
        <p:nvSpPr>
          <p:cNvPr id="132" name="Google Shape;132;p17"/>
          <p:cNvSpPr txBox="1">
            <a:spLocks noGrp="1"/>
          </p:cNvSpPr>
          <p:nvPr>
            <p:ph type="title"/>
          </p:nvPr>
        </p:nvSpPr>
        <p:spPr>
          <a:xfrm>
            <a:off x="7009391" y="1954671"/>
            <a:ext cx="5041391" cy="1887516"/>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5400"/>
              <a:buFont typeface="Calibri"/>
              <a:buNone/>
            </a:pPr>
            <a:r>
              <a:rPr lang="en-US" sz="5400" dirty="0">
                <a:solidFill>
                  <a:srgbClr val="FFFFFF"/>
                </a:solidFill>
              </a:rPr>
              <a:t>Methods</a:t>
            </a:r>
            <a:endParaRPr sz="5400" dirty="0">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169"/>
        <p:cNvGrpSpPr/>
        <p:nvPr/>
      </p:nvGrpSpPr>
      <p:grpSpPr>
        <a:xfrm>
          <a:off x="0" y="0"/>
          <a:ext cx="0" cy="0"/>
          <a:chOff x="0" y="0"/>
          <a:chExt cx="0" cy="0"/>
        </a:xfrm>
      </p:grpSpPr>
      <p:sp>
        <p:nvSpPr>
          <p:cNvPr id="170" name="Google Shape;170;p20"/>
          <p:cNvSpPr/>
          <p:nvPr/>
        </p:nvSpPr>
        <p:spPr>
          <a:xfrm>
            <a:off x="378068" y="343486"/>
            <a:ext cx="11438793" cy="1844256"/>
          </a:xfrm>
          <a:prstGeom prst="rect">
            <a:avLst/>
          </a:prstGeom>
          <a:solidFill>
            <a:srgbClr val="404040"/>
          </a:solidFill>
          <a:ln w="127000" cap="sq" cmpd="thinThick">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1" name="Google Shape;171;p20"/>
          <p:cNvSpPr txBox="1">
            <a:spLocks noGrp="1"/>
          </p:cNvSpPr>
          <p:nvPr>
            <p:ph type="title"/>
          </p:nvPr>
        </p:nvSpPr>
        <p:spPr>
          <a:xfrm>
            <a:off x="526073" y="414780"/>
            <a:ext cx="11139854" cy="1265784"/>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FFFFF"/>
              </a:buClr>
              <a:buSzPts val="5400"/>
              <a:buFont typeface="Calibri"/>
              <a:buNone/>
            </a:pPr>
            <a:r>
              <a:rPr lang="en-US" dirty="0">
                <a:solidFill>
                  <a:srgbClr val="FFFFFF"/>
                </a:solidFill>
                <a:latin typeface="Calibri"/>
                <a:ea typeface="Calibri"/>
                <a:cs typeface="Calibri"/>
                <a:sym typeface="Calibri"/>
              </a:rPr>
              <a:t>Graph rewiring by</a:t>
            </a:r>
            <a:br>
              <a:rPr lang="en-US" dirty="0">
                <a:solidFill>
                  <a:srgbClr val="FFFFFF"/>
                </a:solidFill>
                <a:latin typeface="Calibri"/>
                <a:ea typeface="Calibri"/>
                <a:cs typeface="Calibri"/>
                <a:sym typeface="Calibri"/>
              </a:rPr>
            </a:br>
            <a:r>
              <a:rPr lang="en-US" dirty="0">
                <a:solidFill>
                  <a:srgbClr val="FFFFFF"/>
                </a:solidFill>
                <a:latin typeface="Calibri"/>
                <a:ea typeface="Calibri"/>
                <a:cs typeface="Calibri"/>
                <a:sym typeface="Calibri"/>
              </a:rPr>
              <a:t> </a:t>
            </a:r>
            <a:r>
              <a:rPr lang="en-US" sz="4800" b="1" dirty="0">
                <a:solidFill>
                  <a:srgbClr val="FFFFFF"/>
                </a:solidFill>
                <a:latin typeface="Calibri"/>
                <a:ea typeface="Calibri"/>
                <a:cs typeface="Calibri"/>
                <a:sym typeface="Calibri"/>
              </a:rPr>
              <a:t>Reinforcement learning</a:t>
            </a:r>
            <a:endParaRPr lang="he-IL" b="1" dirty="0">
              <a:solidFill>
                <a:srgbClr val="FFFFFF"/>
              </a:solidFill>
              <a:latin typeface="Calibri"/>
              <a:ea typeface="Calibri"/>
              <a:cs typeface="Calibri"/>
              <a:sym typeface="Calibri"/>
            </a:endParaRPr>
          </a:p>
        </p:txBody>
      </p:sp>
      <p:sp>
        <p:nvSpPr>
          <p:cNvPr id="3" name="TextBox 2">
            <a:extLst>
              <a:ext uri="{FF2B5EF4-FFF2-40B4-BE49-F238E27FC236}">
                <a16:creationId xmlns:a16="http://schemas.microsoft.com/office/drawing/2014/main" id="{08CAC740-6679-3592-3C05-2C0418D66094}"/>
              </a:ext>
            </a:extLst>
          </p:cNvPr>
          <p:cNvSpPr txBox="1"/>
          <p:nvPr/>
        </p:nvSpPr>
        <p:spPr>
          <a:xfrm>
            <a:off x="1269507" y="2439170"/>
            <a:ext cx="9525740" cy="3785652"/>
          </a:xfrm>
          <a:prstGeom prst="rect">
            <a:avLst/>
          </a:prstGeom>
          <a:noFill/>
        </p:spPr>
        <p:txBody>
          <a:bodyPr wrap="square">
            <a:spAutoFit/>
          </a:bodyPr>
          <a:lstStyle/>
          <a:p>
            <a:pPr marL="285750" indent="-285750">
              <a:buFontTx/>
              <a:buChar char="-"/>
            </a:pPr>
            <a:r>
              <a:rPr lang="de-DE" sz="1600" dirty="0"/>
              <a:t>In </a:t>
            </a:r>
            <a:r>
              <a:rPr lang="de-DE" sz="1600" dirty="0" err="1"/>
              <a:t>our</a:t>
            </a:r>
            <a:r>
              <a:rPr lang="de-DE" sz="1600" dirty="0"/>
              <a:t> RL </a:t>
            </a:r>
            <a:r>
              <a:rPr lang="de-DE" sz="1600" dirty="0" err="1"/>
              <a:t>approach</a:t>
            </a:r>
            <a:r>
              <a:rPr lang="de-DE" sz="1600" dirty="0"/>
              <a:t> </a:t>
            </a:r>
            <a:r>
              <a:rPr lang="de-DE" sz="1600" dirty="0" err="1"/>
              <a:t>we</a:t>
            </a:r>
            <a:r>
              <a:rPr lang="de-DE" sz="1600" dirty="0"/>
              <a:t> </a:t>
            </a:r>
            <a:r>
              <a:rPr lang="de-DE" sz="1600" dirty="0" err="1"/>
              <a:t>formulate</a:t>
            </a:r>
            <a:r>
              <a:rPr lang="de-DE" sz="1600" dirty="0"/>
              <a:t> </a:t>
            </a:r>
            <a:r>
              <a:rPr lang="de-DE" sz="1600" dirty="0" err="1"/>
              <a:t>graph</a:t>
            </a:r>
            <a:r>
              <a:rPr lang="de-DE" sz="1600" dirty="0"/>
              <a:t> </a:t>
            </a:r>
            <a:r>
              <a:rPr lang="de-DE" sz="1600" dirty="0" err="1"/>
              <a:t>rewiring</a:t>
            </a:r>
            <a:r>
              <a:rPr lang="de-DE" sz="1600" dirty="0"/>
              <a:t> </a:t>
            </a:r>
            <a:r>
              <a:rPr lang="de-DE" sz="1600" dirty="0" err="1"/>
              <a:t>as</a:t>
            </a:r>
            <a:r>
              <a:rPr lang="de-DE" sz="1600" dirty="0"/>
              <a:t> a game </a:t>
            </a:r>
            <a:r>
              <a:rPr lang="de-DE" sz="1600" dirty="0" err="1"/>
              <a:t>where</a:t>
            </a:r>
            <a:r>
              <a:rPr lang="de-DE" sz="1600" dirty="0"/>
              <a:t> an </a:t>
            </a:r>
            <a:r>
              <a:rPr lang="de-DE" sz="1600" dirty="0" err="1"/>
              <a:t>agent</a:t>
            </a:r>
            <a:r>
              <a:rPr lang="de-DE" sz="1600" dirty="0"/>
              <a:t> </a:t>
            </a:r>
            <a:r>
              <a:rPr lang="de-DE" sz="1600" dirty="0" err="1"/>
              <a:t>has</a:t>
            </a:r>
            <a:r>
              <a:rPr lang="de-DE" sz="1600" dirty="0"/>
              <a:t> </a:t>
            </a:r>
            <a:r>
              <a:rPr lang="de-DE" sz="1600" dirty="0" err="1"/>
              <a:t>to</a:t>
            </a:r>
            <a:r>
              <a:rPr lang="de-DE" sz="1600" dirty="0"/>
              <a:t> </a:t>
            </a:r>
            <a:r>
              <a:rPr lang="de-DE" sz="1600" dirty="0" err="1"/>
              <a:t>decide</a:t>
            </a:r>
            <a:r>
              <a:rPr lang="de-DE" sz="1600" dirty="0"/>
              <a:t> </a:t>
            </a:r>
            <a:r>
              <a:rPr lang="de-DE" sz="1600" dirty="0" err="1"/>
              <a:t>which</a:t>
            </a:r>
            <a:r>
              <a:rPr lang="de-DE" sz="1600" dirty="0"/>
              <a:t> </a:t>
            </a:r>
            <a:r>
              <a:rPr lang="de-DE" sz="1600" dirty="0" err="1"/>
              <a:t>edges</a:t>
            </a:r>
            <a:r>
              <a:rPr lang="de-DE" sz="1600" dirty="0"/>
              <a:t> </a:t>
            </a:r>
            <a:r>
              <a:rPr lang="de-DE" sz="1600" dirty="0" err="1"/>
              <a:t>to</a:t>
            </a:r>
            <a:r>
              <a:rPr lang="de-DE" sz="1600" dirty="0"/>
              <a:t> </a:t>
            </a:r>
            <a:r>
              <a:rPr lang="de-DE" sz="1600" dirty="0" err="1"/>
              <a:t>prune</a:t>
            </a:r>
            <a:r>
              <a:rPr lang="de-DE" sz="1600" dirty="0"/>
              <a:t>\</a:t>
            </a:r>
            <a:r>
              <a:rPr lang="de-DE" sz="1600" dirty="0" err="1"/>
              <a:t>wire</a:t>
            </a:r>
            <a:r>
              <a:rPr lang="de-DE" sz="1600" dirty="0"/>
              <a:t> in </a:t>
            </a:r>
            <a:r>
              <a:rPr lang="de-DE" sz="1600" dirty="0" err="1"/>
              <a:t>order</a:t>
            </a:r>
            <a:r>
              <a:rPr lang="de-DE" sz="1600" dirty="0"/>
              <a:t> </a:t>
            </a:r>
            <a:r>
              <a:rPr lang="de-DE" sz="1600" dirty="0" err="1"/>
              <a:t>to</a:t>
            </a:r>
            <a:r>
              <a:rPr lang="de-DE" sz="1600" dirty="0"/>
              <a:t> </a:t>
            </a:r>
            <a:r>
              <a:rPr lang="de-DE" sz="1600" dirty="0" err="1"/>
              <a:t>achieve</a:t>
            </a:r>
            <a:r>
              <a:rPr lang="de-DE" sz="1600" dirty="0"/>
              <a:t> maximal </a:t>
            </a:r>
            <a:r>
              <a:rPr lang="de-DE" sz="1600" dirty="0" err="1"/>
              <a:t>performance</a:t>
            </a:r>
            <a:r>
              <a:rPr lang="de-DE" sz="1600" dirty="0"/>
              <a:t> on a </a:t>
            </a:r>
            <a:r>
              <a:rPr lang="de-DE" sz="1600" dirty="0" err="1"/>
              <a:t>given</a:t>
            </a:r>
            <a:r>
              <a:rPr lang="de-DE" sz="1600" dirty="0"/>
              <a:t> </a:t>
            </a:r>
            <a:r>
              <a:rPr lang="de-DE" sz="1600" dirty="0" err="1"/>
              <a:t>task</a:t>
            </a:r>
            <a:r>
              <a:rPr lang="de-DE" sz="1600" dirty="0"/>
              <a:t>. </a:t>
            </a:r>
          </a:p>
          <a:p>
            <a:pPr marL="285750" indent="-285750">
              <a:buFontTx/>
              <a:buChar char="-"/>
            </a:pPr>
            <a:r>
              <a:rPr lang="de-DE" sz="1600" dirty="0" err="1"/>
              <a:t>We</a:t>
            </a:r>
            <a:r>
              <a:rPr lang="de-DE" sz="1600" dirty="0"/>
              <a:t> </a:t>
            </a:r>
            <a:r>
              <a:rPr lang="de-DE" sz="1600" dirty="0" err="1"/>
              <a:t>chose</a:t>
            </a:r>
            <a:r>
              <a:rPr lang="de-DE" sz="1600" dirty="0"/>
              <a:t> </a:t>
            </a:r>
            <a:r>
              <a:rPr lang="de-DE" sz="1600" dirty="0" err="1"/>
              <a:t>the</a:t>
            </a:r>
            <a:r>
              <a:rPr lang="de-DE" sz="1600" dirty="0"/>
              <a:t> proximal </a:t>
            </a:r>
            <a:r>
              <a:rPr lang="de-DE" sz="1600" dirty="0" err="1"/>
              <a:t>policy</a:t>
            </a:r>
            <a:r>
              <a:rPr lang="de-DE" sz="1600" dirty="0"/>
              <a:t> </a:t>
            </a:r>
            <a:r>
              <a:rPr lang="de-DE" sz="1600" dirty="0" err="1"/>
              <a:t>optimization</a:t>
            </a:r>
            <a:r>
              <a:rPr lang="de-DE" sz="1600" dirty="0"/>
              <a:t>(PPO) </a:t>
            </a:r>
            <a:r>
              <a:rPr lang="de-DE" sz="1600" dirty="0" err="1"/>
              <a:t>algorithm</a:t>
            </a:r>
            <a:r>
              <a:rPr lang="de-DE" sz="1600" dirty="0"/>
              <a:t> </a:t>
            </a:r>
            <a:r>
              <a:rPr lang="de-DE" sz="1600" dirty="0" err="1"/>
              <a:t>to</a:t>
            </a:r>
            <a:r>
              <a:rPr lang="de-DE" sz="1600" dirty="0"/>
              <a:t> </a:t>
            </a:r>
            <a:r>
              <a:rPr lang="de-DE" sz="1600" dirty="0" err="1"/>
              <a:t>solve</a:t>
            </a:r>
            <a:r>
              <a:rPr lang="de-DE" sz="1600" dirty="0"/>
              <a:t> </a:t>
            </a:r>
            <a:r>
              <a:rPr lang="de-DE" sz="1600" dirty="0" err="1"/>
              <a:t>the</a:t>
            </a:r>
            <a:r>
              <a:rPr lang="de-DE" sz="1600" dirty="0"/>
              <a:t> </a:t>
            </a:r>
            <a:r>
              <a:rPr lang="de-DE" sz="1600" dirty="0" err="1"/>
              <a:t>task</a:t>
            </a:r>
            <a:r>
              <a:rPr lang="de-DE" sz="1600" dirty="0"/>
              <a:t> </a:t>
            </a:r>
            <a:r>
              <a:rPr lang="de-DE" sz="1600" dirty="0" err="1"/>
              <a:t>since</a:t>
            </a:r>
            <a:r>
              <a:rPr lang="de-DE" sz="1600" dirty="0"/>
              <a:t> </a:t>
            </a:r>
            <a:r>
              <a:rPr lang="de-DE" sz="1600" dirty="0" err="1"/>
              <a:t>it</a:t>
            </a:r>
            <a:r>
              <a:rPr lang="de-DE" sz="1600" dirty="0"/>
              <a:t> </a:t>
            </a:r>
            <a:r>
              <a:rPr lang="de-DE" sz="1600" dirty="0" err="1"/>
              <a:t>is</a:t>
            </a:r>
            <a:r>
              <a:rPr lang="de-DE" sz="1600" dirty="0"/>
              <a:t> a </a:t>
            </a:r>
            <a:r>
              <a:rPr lang="de-DE" sz="1600" dirty="0" err="1"/>
              <a:t>good</a:t>
            </a:r>
            <a:r>
              <a:rPr lang="de-DE" sz="1600" dirty="0"/>
              <a:t> </a:t>
            </a:r>
            <a:r>
              <a:rPr lang="de-DE" sz="1600" dirty="0" err="1"/>
              <a:t>general</a:t>
            </a:r>
            <a:r>
              <a:rPr lang="de-DE" sz="1600" dirty="0"/>
              <a:t> </a:t>
            </a:r>
            <a:r>
              <a:rPr lang="de-DE" sz="1600" dirty="0" err="1"/>
              <a:t>purpose</a:t>
            </a:r>
            <a:r>
              <a:rPr lang="de-DE" sz="1600" dirty="0"/>
              <a:t> </a:t>
            </a:r>
            <a:r>
              <a:rPr lang="de-DE" sz="1600" dirty="0" err="1"/>
              <a:t>algorithm</a:t>
            </a:r>
            <a:r>
              <a:rPr lang="de-DE" sz="1600" dirty="0"/>
              <a:t>. </a:t>
            </a:r>
            <a:r>
              <a:rPr lang="de-DE" sz="1600" dirty="0" err="1"/>
              <a:t>It</a:t>
            </a:r>
            <a:r>
              <a:rPr lang="de-DE" sz="1600" dirty="0"/>
              <a:t> </a:t>
            </a:r>
            <a:r>
              <a:rPr lang="de-DE" sz="1600" dirty="0" err="1"/>
              <a:t>requires</a:t>
            </a:r>
            <a:r>
              <a:rPr lang="de-DE" sz="1600" dirty="0"/>
              <a:t> </a:t>
            </a:r>
            <a:r>
              <a:rPr lang="de-DE" sz="1600" dirty="0" err="1"/>
              <a:t>little</a:t>
            </a:r>
            <a:r>
              <a:rPr lang="de-DE" sz="1600" dirty="0"/>
              <a:t> </a:t>
            </a:r>
            <a:r>
              <a:rPr lang="de-DE" sz="1600" dirty="0" err="1"/>
              <a:t>hyperparameter</a:t>
            </a:r>
            <a:r>
              <a:rPr lang="de-DE" sz="1600" dirty="0"/>
              <a:t> </a:t>
            </a:r>
            <a:r>
              <a:rPr lang="de-DE" sz="1600" dirty="0" err="1"/>
              <a:t>tuning</a:t>
            </a:r>
            <a:r>
              <a:rPr lang="de-DE" sz="1600" dirty="0"/>
              <a:t> and </a:t>
            </a:r>
            <a:r>
              <a:rPr lang="de-DE" sz="1600" dirty="0" err="1"/>
              <a:t>as</a:t>
            </a:r>
            <a:r>
              <a:rPr lang="de-DE" sz="1600" dirty="0"/>
              <a:t> such </a:t>
            </a:r>
            <a:r>
              <a:rPr lang="de-DE" sz="1600" dirty="0" err="1"/>
              <a:t>we</a:t>
            </a:r>
            <a:r>
              <a:rPr lang="de-DE" sz="1600" dirty="0"/>
              <a:t> </a:t>
            </a:r>
            <a:r>
              <a:rPr lang="de-DE" sz="1600" dirty="0" err="1"/>
              <a:t>preferred</a:t>
            </a:r>
            <a:r>
              <a:rPr lang="de-DE" sz="1600" dirty="0"/>
              <a:t> </a:t>
            </a:r>
            <a:r>
              <a:rPr lang="de-DE" sz="1600" dirty="0" err="1"/>
              <a:t>using</a:t>
            </a:r>
            <a:r>
              <a:rPr lang="de-DE" sz="1600" dirty="0"/>
              <a:t> </a:t>
            </a:r>
            <a:r>
              <a:rPr lang="de-DE" sz="1600" dirty="0" err="1"/>
              <a:t>it</a:t>
            </a:r>
            <a:r>
              <a:rPr lang="de-DE" sz="1600" dirty="0"/>
              <a:t> </a:t>
            </a:r>
            <a:r>
              <a:rPr lang="de-DE" sz="1600" dirty="0" err="1"/>
              <a:t>over</a:t>
            </a:r>
            <a:r>
              <a:rPr lang="de-DE" sz="1600" dirty="0"/>
              <a:t> </a:t>
            </a:r>
            <a:r>
              <a:rPr lang="de-DE" sz="1600" dirty="0" err="1"/>
              <a:t>other</a:t>
            </a:r>
            <a:r>
              <a:rPr lang="de-DE" sz="1600" dirty="0"/>
              <a:t> </a:t>
            </a:r>
            <a:r>
              <a:rPr lang="de-DE" sz="1600" dirty="0" err="1"/>
              <a:t>algorithms</a:t>
            </a:r>
            <a:r>
              <a:rPr lang="de-DE" sz="1600" dirty="0"/>
              <a:t> </a:t>
            </a:r>
            <a:r>
              <a:rPr lang="de-DE" sz="1600" dirty="0" err="1"/>
              <a:t>that</a:t>
            </a:r>
            <a:r>
              <a:rPr lang="de-DE" sz="1600" dirty="0"/>
              <a:t> </a:t>
            </a:r>
            <a:r>
              <a:rPr lang="de-DE" sz="1600" dirty="0" err="1"/>
              <a:t>might</a:t>
            </a:r>
            <a:r>
              <a:rPr lang="de-DE" sz="1600" dirty="0"/>
              <a:t> fit </a:t>
            </a:r>
            <a:r>
              <a:rPr lang="de-DE" sz="1600" dirty="0" err="1"/>
              <a:t>the</a:t>
            </a:r>
            <a:r>
              <a:rPr lang="de-DE" sz="1600" dirty="0"/>
              <a:t> </a:t>
            </a:r>
            <a:r>
              <a:rPr lang="de-DE" sz="1600" dirty="0" err="1"/>
              <a:t>task</a:t>
            </a:r>
            <a:r>
              <a:rPr lang="de-DE" sz="1600" dirty="0"/>
              <a:t> </a:t>
            </a:r>
            <a:r>
              <a:rPr lang="de-DE" sz="1600" dirty="0" err="1"/>
              <a:t>better</a:t>
            </a:r>
            <a:r>
              <a:rPr lang="de-DE" sz="1600" dirty="0"/>
              <a:t> but </a:t>
            </a:r>
            <a:r>
              <a:rPr lang="de-DE" sz="1600" dirty="0" err="1"/>
              <a:t>would</a:t>
            </a:r>
            <a:r>
              <a:rPr lang="de-DE" sz="1600" dirty="0"/>
              <a:t> </a:t>
            </a:r>
            <a:r>
              <a:rPr lang="de-DE" sz="1600" dirty="0" err="1"/>
              <a:t>require</a:t>
            </a:r>
            <a:r>
              <a:rPr lang="de-DE" sz="1600" dirty="0"/>
              <a:t> a large </a:t>
            </a:r>
            <a:r>
              <a:rPr lang="de-DE" sz="1600" dirty="0" err="1"/>
              <a:t>investment</a:t>
            </a:r>
            <a:r>
              <a:rPr lang="de-DE" sz="1600" dirty="0"/>
              <a:t> in </a:t>
            </a:r>
            <a:r>
              <a:rPr lang="de-DE" sz="1600" dirty="0" err="1"/>
              <a:t>tuning</a:t>
            </a:r>
            <a:r>
              <a:rPr lang="de-DE" sz="1600" dirty="0"/>
              <a:t>. </a:t>
            </a:r>
          </a:p>
          <a:p>
            <a:pPr marL="285750" indent="-285750">
              <a:buFontTx/>
              <a:buChar char="-"/>
            </a:pPr>
            <a:r>
              <a:rPr lang="de-DE" sz="1600" dirty="0"/>
              <a:t>The PPO </a:t>
            </a:r>
            <a:r>
              <a:rPr lang="de-DE" sz="1600" dirty="0" err="1"/>
              <a:t>algorithm</a:t>
            </a:r>
            <a:r>
              <a:rPr lang="de-DE" sz="1600" dirty="0"/>
              <a:t> </a:t>
            </a:r>
            <a:r>
              <a:rPr lang="de-DE" sz="1600" dirty="0" err="1"/>
              <a:t>includes</a:t>
            </a:r>
            <a:r>
              <a:rPr lang="de-DE" sz="1600" dirty="0"/>
              <a:t> an </a:t>
            </a:r>
            <a:r>
              <a:rPr lang="de-DE" sz="1600" dirty="0" err="1"/>
              <a:t>actor</a:t>
            </a:r>
            <a:r>
              <a:rPr lang="de-DE" sz="1600" dirty="0"/>
              <a:t> network </a:t>
            </a:r>
            <a:r>
              <a:rPr lang="de-DE" sz="1600" dirty="0" err="1"/>
              <a:t>trained</a:t>
            </a:r>
            <a:r>
              <a:rPr lang="de-DE" sz="1600" dirty="0"/>
              <a:t> </a:t>
            </a:r>
            <a:r>
              <a:rPr lang="de-DE" sz="1600" dirty="0" err="1"/>
              <a:t>to</a:t>
            </a:r>
            <a:r>
              <a:rPr lang="de-DE" sz="1600" dirty="0"/>
              <a:t> </a:t>
            </a:r>
            <a:r>
              <a:rPr lang="de-DE" sz="1600" dirty="0" err="1"/>
              <a:t>choose</a:t>
            </a:r>
            <a:r>
              <a:rPr lang="de-DE" sz="1600" dirty="0"/>
              <a:t> </a:t>
            </a:r>
            <a:r>
              <a:rPr lang="de-DE" sz="1600" dirty="0" err="1"/>
              <a:t>the</a:t>
            </a:r>
            <a:r>
              <a:rPr lang="de-DE" sz="1600" dirty="0"/>
              <a:t> </a:t>
            </a:r>
            <a:r>
              <a:rPr lang="de-DE" sz="1600" dirty="0" err="1"/>
              <a:t>best</a:t>
            </a:r>
            <a:r>
              <a:rPr lang="de-DE" sz="1600" dirty="0"/>
              <a:t> </a:t>
            </a:r>
            <a:r>
              <a:rPr lang="de-DE" sz="1600" dirty="0" err="1"/>
              <a:t>action</a:t>
            </a:r>
            <a:r>
              <a:rPr lang="de-DE" sz="1600" dirty="0"/>
              <a:t>, and a </a:t>
            </a:r>
            <a:r>
              <a:rPr lang="de-DE" sz="1600" dirty="0" err="1"/>
              <a:t>critic</a:t>
            </a:r>
            <a:r>
              <a:rPr lang="de-DE" sz="1600" dirty="0"/>
              <a:t> network </a:t>
            </a:r>
            <a:r>
              <a:rPr lang="de-DE" sz="1600" dirty="0" err="1"/>
              <a:t>trained</a:t>
            </a:r>
            <a:r>
              <a:rPr lang="de-DE" sz="1600" dirty="0"/>
              <a:t> </a:t>
            </a:r>
            <a:r>
              <a:rPr lang="de-DE" sz="1600" dirty="0" err="1"/>
              <a:t>to</a:t>
            </a:r>
            <a:r>
              <a:rPr lang="de-DE" sz="1600" dirty="0"/>
              <a:t> </a:t>
            </a:r>
            <a:r>
              <a:rPr lang="de-DE" sz="1600" dirty="0" err="1"/>
              <a:t>help</a:t>
            </a:r>
            <a:r>
              <a:rPr lang="de-DE" sz="1600" dirty="0"/>
              <a:t> </a:t>
            </a:r>
            <a:r>
              <a:rPr lang="de-DE" sz="1600" dirty="0" err="1"/>
              <a:t>the</a:t>
            </a:r>
            <a:r>
              <a:rPr lang="de-DE" sz="1600" dirty="0"/>
              <a:t> </a:t>
            </a:r>
            <a:r>
              <a:rPr lang="de-DE" sz="1600" dirty="0" err="1"/>
              <a:t>actor</a:t>
            </a:r>
            <a:r>
              <a:rPr lang="de-DE" sz="1600" dirty="0"/>
              <a:t> </a:t>
            </a:r>
            <a:r>
              <a:rPr lang="de-DE" sz="1600" dirty="0" err="1"/>
              <a:t>with</a:t>
            </a:r>
            <a:r>
              <a:rPr lang="de-DE" sz="1600" dirty="0"/>
              <a:t> </a:t>
            </a:r>
            <a:r>
              <a:rPr lang="de-DE" sz="1600" dirty="0" err="1"/>
              <a:t>better</a:t>
            </a:r>
            <a:r>
              <a:rPr lang="de-DE" sz="1600" dirty="0"/>
              <a:t> </a:t>
            </a:r>
            <a:r>
              <a:rPr lang="de-DE" sz="1600" dirty="0" err="1"/>
              <a:t>predictions</a:t>
            </a:r>
            <a:r>
              <a:rPr lang="de-DE" sz="1600" dirty="0"/>
              <a:t> </a:t>
            </a:r>
            <a:r>
              <a:rPr lang="de-DE" sz="1600" dirty="0" err="1"/>
              <a:t>of</a:t>
            </a:r>
            <a:r>
              <a:rPr lang="de-DE" sz="1600" dirty="0"/>
              <a:t> </a:t>
            </a:r>
            <a:r>
              <a:rPr lang="de-DE" sz="1600" dirty="0" err="1"/>
              <a:t>the</a:t>
            </a:r>
            <a:r>
              <a:rPr lang="de-DE" sz="1600" dirty="0"/>
              <a:t> </a:t>
            </a:r>
            <a:r>
              <a:rPr lang="de-DE" sz="1600" dirty="0" err="1"/>
              <a:t>value</a:t>
            </a:r>
            <a:r>
              <a:rPr lang="de-DE" sz="1600" dirty="0"/>
              <a:t> </a:t>
            </a:r>
            <a:r>
              <a:rPr lang="de-DE" sz="1600" dirty="0" err="1"/>
              <a:t>of</a:t>
            </a:r>
            <a:r>
              <a:rPr lang="de-DE" sz="1600" dirty="0"/>
              <a:t> </a:t>
            </a:r>
            <a:r>
              <a:rPr lang="de-DE" sz="1600" dirty="0" err="1"/>
              <a:t>each</a:t>
            </a:r>
            <a:r>
              <a:rPr lang="de-DE" sz="1600" dirty="0"/>
              <a:t> </a:t>
            </a:r>
            <a:r>
              <a:rPr lang="de-DE" sz="1600" dirty="0" err="1"/>
              <a:t>state</a:t>
            </a:r>
            <a:r>
              <a:rPr lang="de-DE" sz="1600" dirty="0"/>
              <a:t>. </a:t>
            </a:r>
          </a:p>
          <a:p>
            <a:pPr marL="285750" indent="-285750">
              <a:buFontTx/>
              <a:buChar char="-"/>
            </a:pPr>
            <a:r>
              <a:rPr lang="de-DE" sz="1600" dirty="0"/>
              <a:t>Both </a:t>
            </a:r>
            <a:r>
              <a:rPr lang="de-DE" sz="1600" dirty="0" err="1"/>
              <a:t>of</a:t>
            </a:r>
            <a:r>
              <a:rPr lang="de-DE" sz="1600" dirty="0"/>
              <a:t> </a:t>
            </a:r>
            <a:r>
              <a:rPr lang="de-DE" sz="1600" dirty="0" err="1"/>
              <a:t>these</a:t>
            </a:r>
            <a:r>
              <a:rPr lang="de-DE" sz="1600" dirty="0"/>
              <a:t> </a:t>
            </a:r>
            <a:r>
              <a:rPr lang="de-DE" sz="1600" dirty="0" err="1"/>
              <a:t>networks</a:t>
            </a:r>
            <a:r>
              <a:rPr lang="de-DE" sz="1600" dirty="0"/>
              <a:t> </a:t>
            </a:r>
            <a:r>
              <a:rPr lang="de-DE" sz="1600" dirty="0" err="1"/>
              <a:t>are</a:t>
            </a:r>
            <a:r>
              <a:rPr lang="de-DE" sz="1600" dirty="0"/>
              <a:t> </a:t>
            </a:r>
            <a:r>
              <a:rPr lang="de-DE" sz="1600" dirty="0" err="1"/>
              <a:t>trained</a:t>
            </a:r>
            <a:r>
              <a:rPr lang="de-DE" sz="1600" dirty="0"/>
              <a:t> </a:t>
            </a:r>
            <a:r>
              <a:rPr lang="de-DE" sz="1600" dirty="0" err="1"/>
              <a:t>using</a:t>
            </a:r>
            <a:r>
              <a:rPr lang="de-DE" sz="1600" dirty="0"/>
              <a:t> </a:t>
            </a:r>
            <a:r>
              <a:rPr lang="de-DE" sz="1600" dirty="0" err="1"/>
              <a:t>gradient</a:t>
            </a:r>
            <a:r>
              <a:rPr lang="de-DE" sz="1600" dirty="0"/>
              <a:t> </a:t>
            </a:r>
            <a:r>
              <a:rPr lang="de-DE" sz="1600" dirty="0" err="1"/>
              <a:t>descent</a:t>
            </a:r>
            <a:r>
              <a:rPr lang="de-DE" sz="1600" dirty="0"/>
              <a:t> </a:t>
            </a:r>
            <a:r>
              <a:rPr lang="de-DE" sz="1600" dirty="0" err="1"/>
              <a:t>methods</a:t>
            </a:r>
            <a:r>
              <a:rPr lang="de-DE" sz="1600" dirty="0"/>
              <a:t> </a:t>
            </a:r>
            <a:r>
              <a:rPr lang="de-DE" sz="1600" dirty="0" err="1"/>
              <a:t>to</a:t>
            </a:r>
            <a:r>
              <a:rPr lang="de-DE" sz="1600" dirty="0"/>
              <a:t> find </a:t>
            </a:r>
            <a:r>
              <a:rPr lang="de-DE" sz="1600" dirty="0" err="1"/>
              <a:t>both</a:t>
            </a:r>
            <a:r>
              <a:rPr lang="de-DE" sz="1600" dirty="0"/>
              <a:t> </a:t>
            </a:r>
            <a:r>
              <a:rPr lang="de-DE" sz="1600" dirty="0" err="1"/>
              <a:t>the</a:t>
            </a:r>
            <a:r>
              <a:rPr lang="de-DE" sz="1600" dirty="0"/>
              <a:t> optimal </a:t>
            </a:r>
            <a:r>
              <a:rPr lang="de-DE" sz="1600" dirty="0" err="1"/>
              <a:t>policy</a:t>
            </a:r>
            <a:r>
              <a:rPr lang="de-DE" sz="1600" dirty="0"/>
              <a:t> and </a:t>
            </a:r>
            <a:r>
              <a:rPr lang="de-DE" sz="1600" dirty="0" err="1"/>
              <a:t>the</a:t>
            </a:r>
            <a:r>
              <a:rPr lang="de-DE" sz="1600" dirty="0"/>
              <a:t> </a:t>
            </a:r>
            <a:r>
              <a:rPr lang="de-DE" sz="1600" dirty="0" err="1"/>
              <a:t>approximate</a:t>
            </a:r>
            <a:r>
              <a:rPr lang="de-DE" sz="1600" dirty="0"/>
              <a:t> </a:t>
            </a:r>
            <a:r>
              <a:rPr lang="de-DE" sz="1600" dirty="0" err="1"/>
              <a:t>value</a:t>
            </a:r>
            <a:r>
              <a:rPr lang="de-DE" sz="1600" dirty="0"/>
              <a:t> </a:t>
            </a:r>
            <a:r>
              <a:rPr lang="de-DE" sz="1600" dirty="0" err="1"/>
              <a:t>function</a:t>
            </a:r>
            <a:r>
              <a:rPr lang="de-DE" sz="1600" dirty="0"/>
              <a:t>. </a:t>
            </a:r>
            <a:r>
              <a:rPr lang="de-DE" sz="1600" dirty="0" err="1"/>
              <a:t>Since</a:t>
            </a:r>
            <a:r>
              <a:rPr lang="de-DE" sz="1600" dirty="0"/>
              <a:t> </a:t>
            </a:r>
            <a:r>
              <a:rPr lang="de-DE" sz="1600" dirty="0" err="1"/>
              <a:t>the</a:t>
            </a:r>
            <a:r>
              <a:rPr lang="de-DE" sz="1600" dirty="0"/>
              <a:t> possible </a:t>
            </a:r>
            <a:r>
              <a:rPr lang="de-DE" sz="1600" dirty="0" err="1"/>
              <a:t>state</a:t>
            </a:r>
            <a:r>
              <a:rPr lang="de-DE" sz="1600" dirty="0"/>
              <a:t> </a:t>
            </a:r>
            <a:r>
              <a:rPr lang="de-DE" sz="1600" dirty="0" err="1"/>
              <a:t>space</a:t>
            </a:r>
            <a:r>
              <a:rPr lang="de-DE" sz="1600" dirty="0"/>
              <a:t> </a:t>
            </a:r>
            <a:r>
              <a:rPr lang="de-DE" sz="1600" dirty="0" err="1"/>
              <a:t>is</a:t>
            </a:r>
            <a:r>
              <a:rPr lang="de-DE" sz="1600" dirty="0"/>
              <a:t> </a:t>
            </a:r>
            <a:r>
              <a:rPr lang="de-DE" sz="1600" dirty="0" err="1"/>
              <a:t>enormous</a:t>
            </a:r>
            <a:r>
              <a:rPr lang="de-DE" sz="1600" dirty="0"/>
              <a:t> </a:t>
            </a:r>
            <a:r>
              <a:rPr lang="de-DE" sz="1600" dirty="0" err="1"/>
              <a:t>for</a:t>
            </a:r>
            <a:r>
              <a:rPr lang="de-DE" sz="1600" dirty="0"/>
              <a:t> large </a:t>
            </a:r>
            <a:r>
              <a:rPr lang="de-DE" sz="1600" dirty="0" err="1"/>
              <a:t>graphs</a:t>
            </a:r>
            <a:r>
              <a:rPr lang="de-DE" sz="1600" dirty="0"/>
              <a:t>, </a:t>
            </a:r>
            <a:r>
              <a:rPr lang="de-DE" sz="1600" dirty="0" err="1"/>
              <a:t>we</a:t>
            </a:r>
            <a:r>
              <a:rPr lang="de-DE" sz="1600" dirty="0"/>
              <a:t> </a:t>
            </a:r>
            <a:r>
              <a:rPr lang="de-DE" sz="1600" dirty="0" err="1"/>
              <a:t>use</a:t>
            </a:r>
            <a:r>
              <a:rPr lang="de-DE" sz="1600" dirty="0"/>
              <a:t> a </a:t>
            </a:r>
            <a:r>
              <a:rPr lang="de-DE" sz="1600" dirty="0" err="1"/>
              <a:t>trained</a:t>
            </a:r>
            <a:r>
              <a:rPr lang="de-DE" sz="1600" dirty="0"/>
              <a:t> Graph Attention network </a:t>
            </a:r>
            <a:r>
              <a:rPr lang="de-DE" sz="1600" dirty="0" err="1"/>
              <a:t>to</a:t>
            </a:r>
            <a:r>
              <a:rPr lang="de-DE" sz="1600" dirty="0"/>
              <a:t> </a:t>
            </a:r>
            <a:r>
              <a:rPr lang="de-DE" sz="1600" dirty="0" err="1"/>
              <a:t>create</a:t>
            </a:r>
            <a:r>
              <a:rPr lang="de-DE" sz="1600" dirty="0"/>
              <a:t> a </a:t>
            </a:r>
            <a:r>
              <a:rPr lang="de-DE" sz="1600" dirty="0" err="1"/>
              <a:t>graph</a:t>
            </a:r>
            <a:r>
              <a:rPr lang="de-DE" sz="1600" dirty="0"/>
              <a:t> </a:t>
            </a:r>
            <a:r>
              <a:rPr lang="de-DE" sz="1600" dirty="0" err="1"/>
              <a:t>embedding</a:t>
            </a:r>
            <a:r>
              <a:rPr lang="de-DE" sz="1600" dirty="0"/>
              <a:t>. </a:t>
            </a:r>
          </a:p>
          <a:p>
            <a:pPr marL="285750" indent="-285750">
              <a:buFontTx/>
              <a:buChar char="-"/>
            </a:pPr>
            <a:r>
              <a:rPr lang="de-DE" sz="1600" dirty="0" err="1"/>
              <a:t>For</a:t>
            </a:r>
            <a:r>
              <a:rPr lang="de-DE" sz="1600" dirty="0"/>
              <a:t> </a:t>
            </a:r>
            <a:r>
              <a:rPr lang="de-DE" sz="1600" dirty="0" err="1"/>
              <a:t>the</a:t>
            </a:r>
            <a:r>
              <a:rPr lang="de-DE" sz="1600" dirty="0"/>
              <a:t> Cora </a:t>
            </a:r>
            <a:r>
              <a:rPr lang="de-DE" sz="1600" dirty="0" err="1"/>
              <a:t>dataset</a:t>
            </a:r>
            <a:r>
              <a:rPr lang="de-DE" sz="1600" dirty="0"/>
              <a:t> </a:t>
            </a:r>
            <a:r>
              <a:rPr lang="de-DE" sz="1600" dirty="0" err="1"/>
              <a:t>our</a:t>
            </a:r>
            <a:r>
              <a:rPr lang="de-DE" sz="1600" dirty="0"/>
              <a:t> </a:t>
            </a:r>
            <a:r>
              <a:rPr lang="de-DE" sz="1600" dirty="0" err="1"/>
              <a:t>node</a:t>
            </a:r>
            <a:r>
              <a:rPr lang="de-DE" sz="1600" dirty="0"/>
              <a:t> </a:t>
            </a:r>
            <a:r>
              <a:rPr lang="de-DE" sz="1600" dirty="0" err="1"/>
              <a:t>representation</a:t>
            </a:r>
            <a:r>
              <a:rPr lang="de-DE" sz="1600" dirty="0"/>
              <a:t> </a:t>
            </a:r>
            <a:r>
              <a:rPr lang="de-DE" sz="1600" dirty="0" err="1"/>
              <a:t>is</a:t>
            </a:r>
            <a:r>
              <a:rPr lang="de-DE" sz="1600" dirty="0"/>
              <a:t> a </a:t>
            </a:r>
            <a:r>
              <a:rPr lang="de-DE" sz="1600" dirty="0" err="1"/>
              <a:t>vector</a:t>
            </a:r>
            <a:r>
              <a:rPr lang="de-DE" sz="1600" dirty="0"/>
              <a:t> </a:t>
            </a:r>
            <a:r>
              <a:rPr lang="de-DE" sz="1600" dirty="0" err="1"/>
              <a:t>of</a:t>
            </a:r>
            <a:r>
              <a:rPr lang="de-DE" sz="1600" dirty="0"/>
              <a:t> </a:t>
            </a:r>
            <a:r>
              <a:rPr lang="de-DE" sz="1600" dirty="0" err="1"/>
              <a:t>length</a:t>
            </a:r>
            <a:r>
              <a:rPr lang="de-DE" sz="1600" dirty="0"/>
              <a:t> 8, such </a:t>
            </a:r>
            <a:r>
              <a:rPr lang="de-DE" sz="1600" dirty="0" err="1"/>
              <a:t>that</a:t>
            </a:r>
            <a:r>
              <a:rPr lang="de-DE" sz="1600" dirty="0"/>
              <a:t> </a:t>
            </a:r>
            <a:r>
              <a:rPr lang="de-DE" sz="1600" dirty="0" err="1"/>
              <a:t>the</a:t>
            </a:r>
            <a:r>
              <a:rPr lang="de-DE" sz="1600" dirty="0"/>
              <a:t> </a:t>
            </a:r>
            <a:r>
              <a:rPr lang="de-DE" sz="1600" dirty="0" err="1"/>
              <a:t>graph</a:t>
            </a:r>
            <a:r>
              <a:rPr lang="de-DE" sz="1600" dirty="0"/>
              <a:t> </a:t>
            </a:r>
            <a:r>
              <a:rPr lang="de-DE" sz="1600" dirty="0" err="1"/>
              <a:t>is</a:t>
            </a:r>
            <a:r>
              <a:rPr lang="de-DE" sz="1600" dirty="0"/>
              <a:t> </a:t>
            </a:r>
            <a:r>
              <a:rPr lang="de-DE" sz="1600" dirty="0" err="1"/>
              <a:t>represented</a:t>
            </a:r>
            <a:r>
              <a:rPr lang="de-DE" sz="1600" dirty="0"/>
              <a:t> </a:t>
            </a:r>
            <a:r>
              <a:rPr lang="de-DE" sz="1600" dirty="0" err="1"/>
              <a:t>by</a:t>
            </a:r>
            <a:r>
              <a:rPr lang="de-DE" sz="1600" dirty="0"/>
              <a:t> a 2078x8 </a:t>
            </a:r>
            <a:r>
              <a:rPr lang="de-DE" sz="1600" dirty="0" err="1"/>
              <a:t>matrix</a:t>
            </a:r>
            <a:r>
              <a:rPr lang="de-DE" sz="1600" dirty="0"/>
              <a:t>. </a:t>
            </a:r>
            <a:r>
              <a:rPr lang="de-DE" sz="1600" dirty="0" err="1"/>
              <a:t>Our</a:t>
            </a:r>
            <a:r>
              <a:rPr lang="de-DE" sz="1600" dirty="0"/>
              <a:t> </a:t>
            </a:r>
            <a:r>
              <a:rPr lang="de-DE" sz="1600" dirty="0" err="1"/>
              <a:t>actor</a:t>
            </a:r>
            <a:r>
              <a:rPr lang="de-DE" sz="1600" dirty="0"/>
              <a:t> network was </a:t>
            </a:r>
            <a:r>
              <a:rPr lang="de-DE" sz="1600" dirty="0" err="1"/>
              <a:t>configured</a:t>
            </a:r>
            <a:r>
              <a:rPr lang="de-DE" sz="1600" dirty="0"/>
              <a:t> </a:t>
            </a:r>
            <a:r>
              <a:rPr lang="de-DE" sz="1600" dirty="0" err="1"/>
              <a:t>to</a:t>
            </a:r>
            <a:r>
              <a:rPr lang="de-DE" sz="1600" dirty="0"/>
              <a:t> </a:t>
            </a:r>
            <a:r>
              <a:rPr lang="de-DE" sz="1600" dirty="0" err="1"/>
              <a:t>output</a:t>
            </a:r>
            <a:r>
              <a:rPr lang="de-DE" sz="1600" dirty="0"/>
              <a:t> 2 real </a:t>
            </a:r>
            <a:r>
              <a:rPr lang="de-DE" sz="1600" dirty="0" err="1"/>
              <a:t>continuous</a:t>
            </a:r>
            <a:r>
              <a:rPr lang="de-DE" sz="1600" dirty="0"/>
              <a:t> </a:t>
            </a:r>
            <a:r>
              <a:rPr lang="de-DE" sz="1600" dirty="0" err="1"/>
              <a:t>values</a:t>
            </a:r>
            <a:r>
              <a:rPr lang="de-DE" sz="1600" dirty="0"/>
              <a:t> (</a:t>
            </a:r>
            <a:r>
              <a:rPr lang="de-DE" sz="1600" dirty="0" err="1"/>
              <a:t>x,y</a:t>
            </a:r>
            <a:r>
              <a:rPr lang="de-DE" sz="1600" dirty="0"/>
              <a:t>), such </a:t>
            </a:r>
            <a:r>
              <a:rPr lang="de-DE" sz="1600" dirty="0" err="1"/>
              <a:t>that</a:t>
            </a:r>
            <a:r>
              <a:rPr lang="de-DE" sz="1600" dirty="0"/>
              <a:t> </a:t>
            </a:r>
            <a:r>
              <a:rPr lang="de-DE" sz="1600" dirty="0" err="1"/>
              <a:t>the</a:t>
            </a:r>
            <a:r>
              <a:rPr lang="de-DE" sz="1600" dirty="0"/>
              <a:t> </a:t>
            </a:r>
            <a:r>
              <a:rPr lang="de-DE" sz="1600" dirty="0" err="1"/>
              <a:t>edge</a:t>
            </a:r>
            <a:r>
              <a:rPr lang="de-DE" sz="1600" dirty="0"/>
              <a:t> </a:t>
            </a:r>
            <a:r>
              <a:rPr lang="de-DE" sz="1600" dirty="0" err="1"/>
              <a:t>between</a:t>
            </a:r>
            <a:r>
              <a:rPr lang="de-DE" sz="1600" dirty="0"/>
              <a:t> </a:t>
            </a:r>
            <a:r>
              <a:rPr lang="de-DE" sz="1600" dirty="0" err="1"/>
              <a:t>nodes</a:t>
            </a:r>
            <a:r>
              <a:rPr lang="de-DE" sz="1600" dirty="0"/>
              <a:t> (</a:t>
            </a:r>
            <a:r>
              <a:rPr lang="de-DE" sz="1600" dirty="0" err="1"/>
              <a:t>x,y</a:t>
            </a:r>
            <a:r>
              <a:rPr lang="de-DE" sz="1600" dirty="0"/>
              <a:t>) </a:t>
            </a:r>
            <a:r>
              <a:rPr lang="de-DE" sz="1600" dirty="0" err="1"/>
              <a:t>would</a:t>
            </a:r>
            <a:r>
              <a:rPr lang="de-DE" sz="1600" dirty="0"/>
              <a:t> </a:t>
            </a:r>
            <a:r>
              <a:rPr lang="de-DE" sz="1600" dirty="0" err="1"/>
              <a:t>be</a:t>
            </a:r>
            <a:r>
              <a:rPr lang="de-DE" sz="1600" dirty="0"/>
              <a:t> </a:t>
            </a:r>
            <a:r>
              <a:rPr lang="de-DE" sz="1600" dirty="0" err="1"/>
              <a:t>wired</a:t>
            </a:r>
            <a:r>
              <a:rPr lang="de-DE" sz="1600" dirty="0"/>
              <a:t> </a:t>
            </a:r>
            <a:r>
              <a:rPr lang="de-DE" sz="1600" dirty="0" err="1"/>
              <a:t>or</a:t>
            </a:r>
            <a:r>
              <a:rPr lang="de-DE" sz="1600" dirty="0"/>
              <a:t> </a:t>
            </a:r>
            <a:r>
              <a:rPr lang="de-DE" sz="1600" dirty="0" err="1"/>
              <a:t>trimmed</a:t>
            </a:r>
            <a:r>
              <a:rPr lang="de-DE" sz="1600" dirty="0"/>
              <a:t> </a:t>
            </a:r>
            <a:r>
              <a:rPr lang="de-DE" sz="1600" dirty="0" err="1"/>
              <a:t>if</a:t>
            </a:r>
            <a:r>
              <a:rPr lang="de-DE" sz="1600" dirty="0"/>
              <a:t> </a:t>
            </a:r>
            <a:r>
              <a:rPr lang="de-DE" sz="1600" dirty="0" err="1"/>
              <a:t>it</a:t>
            </a:r>
            <a:r>
              <a:rPr lang="de-DE" sz="1600" dirty="0"/>
              <a:t> </a:t>
            </a:r>
            <a:r>
              <a:rPr lang="de-DE" sz="1600" dirty="0" err="1"/>
              <a:t>already</a:t>
            </a:r>
            <a:r>
              <a:rPr lang="de-DE" sz="1600" dirty="0"/>
              <a:t> </a:t>
            </a:r>
            <a:r>
              <a:rPr lang="de-DE" sz="1600" dirty="0" err="1"/>
              <a:t>exists</a:t>
            </a:r>
            <a:r>
              <a:rPr lang="de-DE" sz="1600" dirty="0"/>
              <a:t>. </a:t>
            </a:r>
            <a:r>
              <a:rPr lang="de-DE" sz="1600" dirty="0" err="1"/>
              <a:t>We</a:t>
            </a:r>
            <a:r>
              <a:rPr lang="de-DE" sz="1600" dirty="0"/>
              <a:t> </a:t>
            </a:r>
            <a:r>
              <a:rPr lang="de-DE" sz="1600" dirty="0" err="1"/>
              <a:t>attempted</a:t>
            </a:r>
            <a:r>
              <a:rPr lang="de-DE" sz="1600" dirty="0"/>
              <a:t> </a:t>
            </a:r>
            <a:r>
              <a:rPr lang="de-DE" sz="1600" dirty="0" err="1"/>
              <a:t>using</a:t>
            </a:r>
            <a:r>
              <a:rPr lang="de-DE" sz="1600" dirty="0"/>
              <a:t> </a:t>
            </a:r>
            <a:r>
              <a:rPr lang="de-DE" sz="1600" dirty="0" err="1"/>
              <a:t>discrete</a:t>
            </a:r>
            <a:r>
              <a:rPr lang="de-DE" sz="1600" dirty="0"/>
              <a:t> </a:t>
            </a:r>
            <a:r>
              <a:rPr lang="de-DE" sz="1600" dirty="0" err="1"/>
              <a:t>actions</a:t>
            </a:r>
            <a:r>
              <a:rPr lang="de-DE" sz="1600" dirty="0"/>
              <a:t> </a:t>
            </a:r>
            <a:r>
              <a:rPr lang="de-DE" sz="1600" dirty="0" err="1"/>
              <a:t>as</a:t>
            </a:r>
            <a:r>
              <a:rPr lang="de-DE" sz="1600" dirty="0"/>
              <a:t> </a:t>
            </a:r>
            <a:r>
              <a:rPr lang="de-DE" sz="1600" dirty="0" err="1"/>
              <a:t>output</a:t>
            </a:r>
            <a:r>
              <a:rPr lang="de-DE" sz="1600" dirty="0"/>
              <a:t>, but </a:t>
            </a:r>
            <a:r>
              <a:rPr lang="de-DE" sz="1600" dirty="0" err="1"/>
              <a:t>the</a:t>
            </a:r>
            <a:r>
              <a:rPr lang="de-DE" sz="1600" dirty="0"/>
              <a:t> </a:t>
            </a:r>
            <a:r>
              <a:rPr lang="de-DE" sz="1600" dirty="0" err="1"/>
              <a:t>resulting</a:t>
            </a:r>
            <a:r>
              <a:rPr lang="de-DE" sz="1600" dirty="0"/>
              <a:t> </a:t>
            </a:r>
            <a:r>
              <a:rPr lang="de-DE" sz="1600" dirty="0" err="1"/>
              <a:t>actor</a:t>
            </a:r>
            <a:r>
              <a:rPr lang="de-DE" sz="1600" dirty="0"/>
              <a:t> network was </a:t>
            </a:r>
            <a:r>
              <a:rPr lang="de-DE" sz="1600" dirty="0" err="1"/>
              <a:t>too</a:t>
            </a:r>
            <a:r>
              <a:rPr lang="de-DE" sz="1600" dirty="0"/>
              <a:t> large </a:t>
            </a:r>
            <a:r>
              <a:rPr lang="de-DE" sz="1600" dirty="0" err="1"/>
              <a:t>to</a:t>
            </a:r>
            <a:r>
              <a:rPr lang="de-DE" sz="1600" dirty="0"/>
              <a:t> fit in </a:t>
            </a:r>
            <a:r>
              <a:rPr lang="de-DE" sz="1600" dirty="0" err="1"/>
              <a:t>our</a:t>
            </a:r>
            <a:r>
              <a:rPr lang="de-DE" sz="1600" dirty="0"/>
              <a:t> </a:t>
            </a:r>
            <a:r>
              <a:rPr lang="de-DE" sz="1600" dirty="0" err="1"/>
              <a:t>memory</a:t>
            </a:r>
            <a:r>
              <a:rPr lang="de-DE" sz="1600" dirty="0"/>
              <a:t> </a:t>
            </a:r>
            <a:r>
              <a:rPr lang="de-DE" sz="1600" dirty="0" err="1"/>
              <a:t>during</a:t>
            </a:r>
            <a:r>
              <a:rPr lang="de-DE" sz="1600" dirty="0"/>
              <a:t> </a:t>
            </a:r>
            <a:r>
              <a:rPr lang="de-DE" sz="1600" dirty="0" err="1"/>
              <a:t>training</a:t>
            </a:r>
            <a:r>
              <a:rPr lang="de-DE" sz="16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169"/>
        <p:cNvGrpSpPr/>
        <p:nvPr/>
      </p:nvGrpSpPr>
      <p:grpSpPr>
        <a:xfrm>
          <a:off x="0" y="0"/>
          <a:ext cx="0" cy="0"/>
          <a:chOff x="0" y="0"/>
          <a:chExt cx="0" cy="0"/>
        </a:xfrm>
      </p:grpSpPr>
      <p:sp>
        <p:nvSpPr>
          <p:cNvPr id="170" name="Google Shape;170;p20"/>
          <p:cNvSpPr/>
          <p:nvPr/>
        </p:nvSpPr>
        <p:spPr>
          <a:xfrm>
            <a:off x="378068" y="343486"/>
            <a:ext cx="11438793" cy="1844256"/>
          </a:xfrm>
          <a:prstGeom prst="rect">
            <a:avLst/>
          </a:prstGeom>
          <a:solidFill>
            <a:srgbClr val="404040"/>
          </a:solidFill>
          <a:ln w="127000" cap="sq" cmpd="thinThick">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1" name="Google Shape;171;p20"/>
          <p:cNvSpPr txBox="1">
            <a:spLocks noGrp="1"/>
          </p:cNvSpPr>
          <p:nvPr>
            <p:ph type="title"/>
          </p:nvPr>
        </p:nvSpPr>
        <p:spPr>
          <a:xfrm>
            <a:off x="526073" y="414780"/>
            <a:ext cx="11139854" cy="1265784"/>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FFFFF"/>
              </a:buClr>
              <a:buSzPts val="5400"/>
              <a:buFont typeface="Calibri"/>
              <a:buNone/>
            </a:pPr>
            <a:r>
              <a:rPr lang="en-US" dirty="0">
                <a:solidFill>
                  <a:srgbClr val="FFFFFF"/>
                </a:solidFill>
                <a:latin typeface="Calibri"/>
                <a:ea typeface="Calibri"/>
                <a:cs typeface="Calibri"/>
                <a:sym typeface="Calibri"/>
              </a:rPr>
              <a:t>Graph rewiring by</a:t>
            </a:r>
            <a:br>
              <a:rPr lang="en-US" dirty="0">
                <a:solidFill>
                  <a:srgbClr val="FFFFFF"/>
                </a:solidFill>
                <a:latin typeface="Calibri"/>
                <a:ea typeface="Calibri"/>
                <a:cs typeface="Calibri"/>
                <a:sym typeface="Calibri"/>
              </a:rPr>
            </a:br>
            <a:r>
              <a:rPr lang="en-US" dirty="0">
                <a:solidFill>
                  <a:srgbClr val="FFFFFF"/>
                </a:solidFill>
                <a:latin typeface="Calibri"/>
                <a:ea typeface="Calibri"/>
                <a:cs typeface="Calibri"/>
                <a:sym typeface="Calibri"/>
              </a:rPr>
              <a:t> </a:t>
            </a:r>
            <a:r>
              <a:rPr lang="en-US" sz="4800" b="1" dirty="0">
                <a:solidFill>
                  <a:srgbClr val="FFFFFF"/>
                </a:solidFill>
              </a:rPr>
              <a:t>A</a:t>
            </a:r>
            <a:r>
              <a:rPr lang="en-US" sz="4800" b="1" dirty="0">
                <a:solidFill>
                  <a:srgbClr val="FFFFFF"/>
                </a:solidFill>
                <a:latin typeface="Calibri"/>
                <a:ea typeface="Calibri"/>
                <a:cs typeface="Calibri"/>
                <a:sym typeface="Calibri"/>
              </a:rPr>
              <a:t>ttention weights</a:t>
            </a:r>
            <a:endParaRPr lang="he-IL" b="1" dirty="0">
              <a:solidFill>
                <a:srgbClr val="FFFFFF"/>
              </a:solidFill>
              <a:latin typeface="Calibri"/>
              <a:ea typeface="Calibri"/>
              <a:cs typeface="Calibri"/>
              <a:sym typeface="Calibri"/>
            </a:endParaRPr>
          </a:p>
        </p:txBody>
      </p:sp>
      <p:sp>
        <p:nvSpPr>
          <p:cNvPr id="3" name="TextBox 2">
            <a:extLst>
              <a:ext uri="{FF2B5EF4-FFF2-40B4-BE49-F238E27FC236}">
                <a16:creationId xmlns:a16="http://schemas.microsoft.com/office/drawing/2014/main" id="{0BD71EFB-B932-89F6-6789-BA65E11F5FE0}"/>
              </a:ext>
            </a:extLst>
          </p:cNvPr>
          <p:cNvSpPr txBox="1"/>
          <p:nvPr/>
        </p:nvSpPr>
        <p:spPr>
          <a:xfrm>
            <a:off x="301841" y="2325950"/>
            <a:ext cx="11515020" cy="4185761"/>
          </a:xfrm>
          <a:prstGeom prst="rect">
            <a:avLst/>
          </a:prstGeom>
          <a:noFill/>
        </p:spPr>
        <p:txBody>
          <a:bodyPr wrap="square">
            <a:spAutoFit/>
          </a:bodyPr>
          <a:lstStyle/>
          <a:p>
            <a:pPr rtl="0">
              <a:spcBef>
                <a:spcPts val="0"/>
              </a:spcBef>
              <a:spcAft>
                <a:spcPts val="0"/>
              </a:spcAft>
            </a:pPr>
            <a:r>
              <a:rPr lang="en-US" b="1" i="1" u="none" strike="noStrike" dirty="0">
                <a:solidFill>
                  <a:srgbClr val="000000"/>
                </a:solidFill>
                <a:effectLst/>
                <a:latin typeface="+mn-lt"/>
              </a:rPr>
              <a:t>Method I - One-shot Rewiring</a:t>
            </a:r>
            <a:endParaRPr lang="en-US" b="0" dirty="0">
              <a:effectLst/>
              <a:latin typeface="+mn-lt"/>
            </a:endParaRPr>
          </a:p>
          <a:p>
            <a:pPr rtl="0">
              <a:spcBef>
                <a:spcPts val="0"/>
              </a:spcBef>
              <a:spcAft>
                <a:spcPts val="0"/>
              </a:spcAft>
            </a:pPr>
            <a:r>
              <a:rPr lang="en-US" b="0" i="0" u="none" strike="noStrike" dirty="0">
                <a:solidFill>
                  <a:srgbClr val="000000"/>
                </a:solidFill>
                <a:effectLst/>
                <a:latin typeface="+mn-lt"/>
              </a:rPr>
              <a:t>In this method we try to mitigate over-squashing by pruning edges with low attention scores as well as allow message passing between distant nodes by adding edges with high attention scores.</a:t>
            </a:r>
            <a:endParaRPr lang="en-US" b="0" dirty="0">
              <a:effectLst/>
              <a:latin typeface="+mn-lt"/>
            </a:endParaRPr>
          </a:p>
          <a:p>
            <a:pPr rtl="0">
              <a:spcBef>
                <a:spcPts val="0"/>
              </a:spcBef>
              <a:spcAft>
                <a:spcPts val="0"/>
              </a:spcAft>
            </a:pPr>
            <a:r>
              <a:rPr lang="en-US" b="0" i="0" u="none" strike="noStrike" dirty="0">
                <a:solidFill>
                  <a:srgbClr val="000000"/>
                </a:solidFill>
                <a:effectLst/>
                <a:latin typeface="+mn-lt"/>
              </a:rPr>
              <a:t>We trained a multi-headed two-layer graph neural network using its original edges on a specific task and then used its attention scores to prune and add edges (we averaged the scores over the attention heads to get a single score for each edge) and using the new edges we retrained the model from scratch.</a:t>
            </a:r>
            <a:endParaRPr lang="en-US" b="0" dirty="0">
              <a:effectLst/>
              <a:latin typeface="+mn-lt"/>
            </a:endParaRPr>
          </a:p>
          <a:p>
            <a:pPr rtl="0">
              <a:spcBef>
                <a:spcPts val="0"/>
              </a:spcBef>
              <a:spcAft>
                <a:spcPts val="0"/>
              </a:spcAft>
            </a:pPr>
            <a:r>
              <a:rPr lang="en-US" b="0" i="0" u="none" strike="noStrike" dirty="0">
                <a:solidFill>
                  <a:srgbClr val="000000"/>
                </a:solidFill>
                <a:effectLst/>
                <a:latin typeface="+mn-lt"/>
              </a:rPr>
              <a:t>Our pruning is done by defining the percentage of the edges we wish to remove and then removing the edges with the lowest scores until we reach our goal.</a:t>
            </a:r>
            <a:br>
              <a:rPr lang="en-US" b="0" i="0" u="none" strike="noStrike" dirty="0">
                <a:solidFill>
                  <a:srgbClr val="000000"/>
                </a:solidFill>
                <a:effectLst/>
                <a:latin typeface="+mn-lt"/>
              </a:rPr>
            </a:br>
            <a:r>
              <a:rPr lang="en-US" b="0" i="0" u="none" strike="noStrike" dirty="0">
                <a:solidFill>
                  <a:srgbClr val="000000"/>
                </a:solidFill>
                <a:effectLst/>
                <a:latin typeface="+mn-lt"/>
              </a:rPr>
              <a:t>For edge addition we tried two methods, the first is predefining an amount of edges to add and then add the edges with the highest scores until we reach our goal, In our second method we added the single highest scored edge for each node.</a:t>
            </a:r>
            <a:endParaRPr lang="en-US" b="0" dirty="0">
              <a:effectLst/>
              <a:latin typeface="+mn-lt"/>
            </a:endParaRPr>
          </a:p>
          <a:p>
            <a:pPr rtl="0">
              <a:spcBef>
                <a:spcPts val="0"/>
              </a:spcBef>
              <a:spcAft>
                <a:spcPts val="0"/>
              </a:spcAft>
            </a:pPr>
            <a:r>
              <a:rPr lang="en-US" b="0" i="0" u="none" strike="noStrike" dirty="0">
                <a:solidFill>
                  <a:srgbClr val="000000"/>
                </a:solidFill>
                <a:effectLst/>
                <a:latin typeface="+mn-lt"/>
              </a:rPr>
              <a:t>We did the same rewiring experiment to both the first attention layer and the second layer together using each layer's attention scores, as well as each of the layers separately.</a:t>
            </a:r>
            <a:endParaRPr lang="en-US" b="0" dirty="0">
              <a:effectLst/>
              <a:latin typeface="+mn-lt"/>
            </a:endParaRPr>
          </a:p>
          <a:p>
            <a:pPr rtl="0">
              <a:spcBef>
                <a:spcPts val="0"/>
              </a:spcBef>
              <a:spcAft>
                <a:spcPts val="0"/>
              </a:spcAft>
            </a:pPr>
            <a:r>
              <a:rPr lang="en-US" b="1" i="1" u="none" strike="noStrike" dirty="0">
                <a:solidFill>
                  <a:srgbClr val="000000"/>
                </a:solidFill>
                <a:effectLst/>
                <a:latin typeface="+mn-lt"/>
              </a:rPr>
              <a:t>Method II - Iterative Rewiring</a:t>
            </a:r>
            <a:endParaRPr lang="en-US" b="0" dirty="0">
              <a:effectLst/>
              <a:latin typeface="+mn-lt"/>
            </a:endParaRPr>
          </a:p>
          <a:p>
            <a:pPr rtl="0">
              <a:spcBef>
                <a:spcPts val="0"/>
              </a:spcBef>
              <a:spcAft>
                <a:spcPts val="0"/>
              </a:spcAft>
            </a:pPr>
            <a:r>
              <a:rPr lang="en-US" b="0" i="0" u="none" strike="noStrike" dirty="0">
                <a:solidFill>
                  <a:srgbClr val="000000"/>
                </a:solidFill>
                <a:effectLst/>
                <a:latin typeface="+mn-lt"/>
              </a:rPr>
              <a:t>In this method we implemented iterative edge pruning and addition.</a:t>
            </a:r>
            <a:endParaRPr lang="en-US" b="0" dirty="0">
              <a:effectLst/>
              <a:latin typeface="+mn-lt"/>
            </a:endParaRPr>
          </a:p>
          <a:p>
            <a:r>
              <a:rPr lang="en-US" b="0" i="0" u="none" strike="noStrike" dirty="0">
                <a:solidFill>
                  <a:srgbClr val="000000"/>
                </a:solidFill>
                <a:effectLst/>
                <a:latin typeface="+mn-lt"/>
              </a:rPr>
              <a:t>In each epoch we prune a small portion of the edges from the previous epoch and add a small portion of new edges according to the edges attention scores.</a:t>
            </a:r>
            <a:br>
              <a:rPr lang="en-US" b="0" i="0" u="none" strike="noStrike" dirty="0">
                <a:solidFill>
                  <a:srgbClr val="000000"/>
                </a:solidFill>
                <a:effectLst/>
                <a:latin typeface="+mn-lt"/>
              </a:rPr>
            </a:br>
            <a:r>
              <a:rPr lang="en-US" b="0" i="0" u="none" strike="noStrike" dirty="0">
                <a:solidFill>
                  <a:srgbClr val="000000"/>
                </a:solidFill>
                <a:effectLst/>
                <a:latin typeface="+mn-lt"/>
              </a:rPr>
              <a:t>We do this for each layer separately (different graph connectivity for each layer).</a:t>
            </a:r>
            <a:br>
              <a:rPr lang="en-US" b="0" i="0" u="none" strike="noStrike" dirty="0">
                <a:solidFill>
                  <a:srgbClr val="000000"/>
                </a:solidFill>
                <a:effectLst/>
                <a:latin typeface="+mn-lt"/>
              </a:rPr>
            </a:br>
            <a:r>
              <a:rPr lang="en-US" b="0" i="0" u="none" strike="noStrike" dirty="0">
                <a:solidFill>
                  <a:srgbClr val="000000"/>
                </a:solidFill>
                <a:effectLst/>
                <a:latin typeface="+mn-lt"/>
              </a:rPr>
              <a:t>We enforce that the number of edges we remove at each epoch is bigger than the number of edges added, therefore the more epochs the algorithm runs the less total edges remain in the graphs.</a:t>
            </a:r>
            <a:endParaRPr lang="de-DE" dirty="0">
              <a:latin typeface="+mn-lt"/>
            </a:endParaRPr>
          </a:p>
        </p:txBody>
      </p:sp>
    </p:spTree>
    <p:extLst>
      <p:ext uri="{BB962C8B-B14F-4D97-AF65-F5344CB8AC3E}">
        <p14:creationId xmlns:p14="http://schemas.microsoft.com/office/powerpoint/2010/main" val="3569947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69"/>
        <p:cNvGrpSpPr/>
        <p:nvPr/>
      </p:nvGrpSpPr>
      <p:grpSpPr>
        <a:xfrm>
          <a:off x="0" y="0"/>
          <a:ext cx="0" cy="0"/>
          <a:chOff x="0" y="0"/>
          <a:chExt cx="0" cy="0"/>
        </a:xfrm>
      </p:grpSpPr>
      <p:sp>
        <p:nvSpPr>
          <p:cNvPr id="170" name="Google Shape;170;p20"/>
          <p:cNvSpPr/>
          <p:nvPr/>
        </p:nvSpPr>
        <p:spPr>
          <a:xfrm>
            <a:off x="378068" y="343486"/>
            <a:ext cx="11438793" cy="1844256"/>
          </a:xfrm>
          <a:prstGeom prst="rect">
            <a:avLst/>
          </a:prstGeom>
          <a:solidFill>
            <a:srgbClr val="404040"/>
          </a:solidFill>
          <a:ln w="127000" cap="sq" cmpd="thinThick">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1" name="Google Shape;171;p20"/>
          <p:cNvSpPr txBox="1">
            <a:spLocks noGrp="1"/>
          </p:cNvSpPr>
          <p:nvPr>
            <p:ph type="title"/>
          </p:nvPr>
        </p:nvSpPr>
        <p:spPr>
          <a:xfrm>
            <a:off x="526073" y="414780"/>
            <a:ext cx="11139854" cy="1265784"/>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FFFFF"/>
              </a:buClr>
              <a:buSzPts val="5400"/>
              <a:buFont typeface="Calibri"/>
              <a:buNone/>
            </a:pPr>
            <a:r>
              <a:rPr lang="en-US" sz="3600" dirty="0">
                <a:solidFill>
                  <a:srgbClr val="FFFFFF"/>
                </a:solidFill>
                <a:latin typeface="Calibri"/>
                <a:ea typeface="Calibri"/>
                <a:cs typeface="Calibri"/>
                <a:sym typeface="Calibri"/>
              </a:rPr>
              <a:t>Graph rewiring by</a:t>
            </a:r>
            <a:br>
              <a:rPr lang="en-US" sz="3600" dirty="0">
                <a:solidFill>
                  <a:srgbClr val="FFFFFF"/>
                </a:solidFill>
                <a:latin typeface="Calibri"/>
                <a:ea typeface="Calibri"/>
                <a:cs typeface="Calibri"/>
                <a:sym typeface="Calibri"/>
              </a:rPr>
            </a:br>
            <a:r>
              <a:rPr lang="en-US" sz="3600" dirty="0">
                <a:solidFill>
                  <a:srgbClr val="FFFFFF"/>
                </a:solidFill>
                <a:latin typeface="Calibri"/>
                <a:ea typeface="Calibri"/>
                <a:cs typeface="Calibri"/>
                <a:sym typeface="Calibri"/>
              </a:rPr>
              <a:t> </a:t>
            </a:r>
            <a:r>
              <a:rPr lang="en-US" sz="4000" b="1" dirty="0">
                <a:solidFill>
                  <a:srgbClr val="FFFFFF"/>
                </a:solidFill>
                <a:latin typeface="Calibri"/>
                <a:ea typeface="Calibri"/>
                <a:cs typeface="Calibri"/>
                <a:sym typeface="Calibri"/>
              </a:rPr>
              <a:t>Graph rewiring by MST (Minimum Spanning Tree)</a:t>
            </a:r>
            <a:endParaRPr lang="he-IL" sz="3600" b="1" dirty="0">
              <a:solidFill>
                <a:srgbClr val="FFFFFF"/>
              </a:solidFill>
              <a:latin typeface="Calibri"/>
              <a:ea typeface="Calibri"/>
              <a:cs typeface="Calibri"/>
              <a:sym typeface="Calibri"/>
            </a:endParaRPr>
          </a:p>
        </p:txBody>
      </p:sp>
      <p:sp>
        <p:nvSpPr>
          <p:cNvPr id="4" name="TextBox 3">
            <a:extLst>
              <a:ext uri="{FF2B5EF4-FFF2-40B4-BE49-F238E27FC236}">
                <a16:creationId xmlns:a16="http://schemas.microsoft.com/office/drawing/2014/main" id="{2441305C-0B94-3BC4-85CC-48B930CE2BAB}"/>
              </a:ext>
            </a:extLst>
          </p:cNvPr>
          <p:cNvSpPr txBox="1"/>
          <p:nvPr/>
        </p:nvSpPr>
        <p:spPr>
          <a:xfrm>
            <a:off x="3048740" y="2656443"/>
            <a:ext cx="6094520" cy="2800767"/>
          </a:xfrm>
          <a:prstGeom prst="rect">
            <a:avLst/>
          </a:prstGeom>
          <a:noFill/>
        </p:spPr>
        <p:txBody>
          <a:bodyPr wrap="square">
            <a:spAutoFit/>
          </a:bodyPr>
          <a:lstStyle/>
          <a:p>
            <a:pPr marL="285750" indent="-285750">
              <a:buFontTx/>
              <a:buChar char="-"/>
            </a:pPr>
            <a:r>
              <a:rPr lang="en-US" sz="1600" b="0" i="0" u="none" strike="noStrike" dirty="0">
                <a:solidFill>
                  <a:srgbClr val="000000"/>
                </a:solidFill>
                <a:effectLst/>
                <a:latin typeface="Times New Roman" panose="02020603050405020304" pitchFamily="18" charset="0"/>
              </a:rPr>
              <a:t>We first trained GAT on the Cora dataset to get baseline results to compare with later. </a:t>
            </a:r>
          </a:p>
          <a:p>
            <a:pPr marL="285750" indent="-285750">
              <a:buFontTx/>
              <a:buChar char="-"/>
            </a:pPr>
            <a:r>
              <a:rPr lang="en-US" sz="1600" b="0" i="0" u="none" strike="noStrike" dirty="0">
                <a:solidFill>
                  <a:srgbClr val="000000"/>
                </a:solidFill>
                <a:effectLst/>
                <a:latin typeface="Times New Roman" panose="02020603050405020304" pitchFamily="18" charset="0"/>
              </a:rPr>
              <a:t>Then, we ran Kruskal’s algorithm on the Cora dataset and received the minimum spanning tree (or minimum spanning forest, in case the graph is not connected) of the graph. </a:t>
            </a:r>
          </a:p>
          <a:p>
            <a:pPr marL="285750" indent="-285750">
              <a:buFontTx/>
              <a:buChar char="-"/>
            </a:pPr>
            <a:r>
              <a:rPr lang="en-US" sz="1600" b="0" i="0" u="none" strike="noStrike" dirty="0">
                <a:solidFill>
                  <a:srgbClr val="000000"/>
                </a:solidFill>
                <a:effectLst/>
                <a:latin typeface="Times New Roman" panose="02020603050405020304" pitchFamily="18" charset="0"/>
              </a:rPr>
              <a:t>With this information, we tried 2 things- the first is to include only the edges of the MST which heavily diluted the graph (by more than 50%) and the second is to add the MST edges to the graph (which increased the amount of edges by ~50%). </a:t>
            </a:r>
          </a:p>
          <a:p>
            <a:pPr marL="285750" indent="-285750">
              <a:buFontTx/>
              <a:buChar char="-"/>
            </a:pPr>
            <a:r>
              <a:rPr lang="en-US" sz="1600" b="0" i="0" u="none" strike="noStrike" dirty="0">
                <a:solidFill>
                  <a:srgbClr val="000000"/>
                </a:solidFill>
                <a:effectLst/>
                <a:latin typeface="Times New Roman" panose="02020603050405020304" pitchFamily="18" charset="0"/>
              </a:rPr>
              <a:t>Then we trained the GAT again on the new graphs and examined the results.</a:t>
            </a:r>
            <a:endParaRPr lang="de-DE" sz="1600" dirty="0"/>
          </a:p>
        </p:txBody>
      </p:sp>
    </p:spTree>
    <p:extLst>
      <p:ext uri="{BB962C8B-B14F-4D97-AF65-F5344CB8AC3E}">
        <p14:creationId xmlns:p14="http://schemas.microsoft.com/office/powerpoint/2010/main" val="1400750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p:nvPr/>
        </p:nvSpPr>
        <p:spPr>
          <a:xfrm>
            <a:off x="1" y="1"/>
            <a:ext cx="4133221" cy="3548529"/>
          </a:xfrm>
          <a:custGeom>
            <a:avLst/>
            <a:gdLst/>
            <a:ahLst/>
            <a:cxnLst/>
            <a:rect l="l" t="t" r="r" b="b"/>
            <a:pathLst>
              <a:path w="4133221" h="3548529" extrusionOk="0">
                <a:moveTo>
                  <a:pt x="0" y="0"/>
                </a:moveTo>
                <a:lnTo>
                  <a:pt x="3798429" y="0"/>
                </a:lnTo>
                <a:lnTo>
                  <a:pt x="3850140" y="85119"/>
                </a:lnTo>
                <a:cubicBezTo>
                  <a:pt x="4030674" y="417451"/>
                  <a:pt x="4133221" y="798296"/>
                  <a:pt x="4133221" y="1203093"/>
                </a:cubicBezTo>
                <a:cubicBezTo>
                  <a:pt x="4133221" y="2498442"/>
                  <a:pt x="3083134" y="3548529"/>
                  <a:pt x="1787785" y="3548529"/>
                </a:cubicBezTo>
                <a:cubicBezTo>
                  <a:pt x="1140111" y="3548529"/>
                  <a:pt x="553752" y="3286007"/>
                  <a:pt x="129311" y="2861567"/>
                </a:cubicBezTo>
                <a:lnTo>
                  <a:pt x="0" y="2719289"/>
                </a:ln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27" name="Google Shape;127;p17"/>
          <p:cNvSpPr/>
          <p:nvPr/>
        </p:nvSpPr>
        <p:spPr>
          <a:xfrm>
            <a:off x="3801" y="3842187"/>
            <a:ext cx="3321156" cy="3015812"/>
          </a:xfrm>
          <a:custGeom>
            <a:avLst/>
            <a:gdLst/>
            <a:ahLst/>
            <a:cxnLst/>
            <a:rect l="l" t="t" r="r" b="b"/>
            <a:pathLst>
              <a:path w="3321156" h="3015812" extrusionOk="0">
                <a:moveTo>
                  <a:pt x="1359768" y="0"/>
                </a:moveTo>
                <a:cubicBezTo>
                  <a:pt x="2443013" y="0"/>
                  <a:pt x="3321156" y="878143"/>
                  <a:pt x="3321156" y="1961388"/>
                </a:cubicBezTo>
                <a:cubicBezTo>
                  <a:pt x="3321156" y="2299902"/>
                  <a:pt x="3235400" y="2618387"/>
                  <a:pt x="3084427" y="2896302"/>
                </a:cubicBezTo>
                <a:lnTo>
                  <a:pt x="3011823" y="3015812"/>
                </a:lnTo>
                <a:lnTo>
                  <a:pt x="0" y="3015812"/>
                </a:lnTo>
                <a:lnTo>
                  <a:pt x="0" y="549808"/>
                </a:lnTo>
                <a:lnTo>
                  <a:pt x="112143" y="447886"/>
                </a:lnTo>
                <a:cubicBezTo>
                  <a:pt x="451187" y="168082"/>
                  <a:pt x="885848" y="0"/>
                  <a:pt x="1359768" y="0"/>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28" name="Google Shape;128;p17"/>
          <p:cNvSpPr/>
          <p:nvPr/>
        </p:nvSpPr>
        <p:spPr>
          <a:xfrm>
            <a:off x="3394530" y="2496668"/>
            <a:ext cx="3118104" cy="3118104"/>
          </a:xfrm>
          <a:prstGeom prst="ellipse">
            <a:avLst/>
          </a:pr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29" name="Google Shape;129;p17" descr="RoadNet: Learning to Comprehensively Analyze Road Networks in Complex Urban  Scenes From High-Resolution Remotely Sensed Images"/>
          <p:cNvPicPr preferRelativeResize="0"/>
          <p:nvPr/>
        </p:nvPicPr>
        <p:blipFill rotWithShape="1">
          <a:blip r:embed="rId3">
            <a:alphaModFix/>
          </a:blip>
          <a:srcRect r="-2" b="-2"/>
          <a:stretch/>
        </p:blipFill>
        <p:spPr>
          <a:xfrm>
            <a:off x="3559122" y="2661260"/>
            <a:ext cx="2788920" cy="2788920"/>
          </a:xfrm>
          <a:custGeom>
            <a:avLst/>
            <a:gdLst/>
            <a:ahLst/>
            <a:cxnLst/>
            <a:rect l="l" t="t" r="r" b="b"/>
            <a:pathLst>
              <a:path w="2880360" h="2880360" extrusionOk="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a:noFill/>
          <a:ln>
            <a:noFill/>
          </a:ln>
        </p:spPr>
      </p:pic>
      <p:pic>
        <p:nvPicPr>
          <p:cNvPr id="130" name="Google Shape;130;p17" descr="Diagram&#10;&#10;Description automatically generated"/>
          <p:cNvPicPr preferRelativeResize="0"/>
          <p:nvPr/>
        </p:nvPicPr>
        <p:blipFill rotWithShape="1">
          <a:blip r:embed="rId4">
            <a:alphaModFix/>
          </a:blip>
          <a:srcRect r="43844" b="4657"/>
          <a:stretch/>
        </p:blipFill>
        <p:spPr>
          <a:xfrm>
            <a:off x="20" y="10"/>
            <a:ext cx="3967953" cy="3383270"/>
          </a:xfrm>
          <a:custGeom>
            <a:avLst/>
            <a:gdLst/>
            <a:ahLst/>
            <a:cxnLst/>
            <a:rect l="l" t="t" r="r" b="b"/>
            <a:pathLst>
              <a:path w="3967973" h="3383280" extrusionOk="0">
                <a:moveTo>
                  <a:pt x="0" y="0"/>
                </a:moveTo>
                <a:lnTo>
                  <a:pt x="3605273" y="0"/>
                </a:lnTo>
                <a:lnTo>
                  <a:pt x="3704836" y="163887"/>
                </a:lnTo>
                <a:cubicBezTo>
                  <a:pt x="3872651" y="472804"/>
                  <a:pt x="3967973" y="826817"/>
                  <a:pt x="3967973" y="1203093"/>
                </a:cubicBezTo>
                <a:cubicBezTo>
                  <a:pt x="3967973" y="2407177"/>
                  <a:pt x="2991870" y="3383280"/>
                  <a:pt x="1787786" y="3383280"/>
                </a:cubicBezTo>
                <a:cubicBezTo>
                  <a:pt x="1110489" y="3383280"/>
                  <a:pt x="505326" y="3074435"/>
                  <a:pt x="105448" y="2589894"/>
                </a:cubicBezTo>
                <a:lnTo>
                  <a:pt x="0" y="2448881"/>
                </a:lnTo>
                <a:close/>
              </a:path>
            </a:pathLst>
          </a:custGeom>
          <a:noFill/>
          <a:ln>
            <a:noFill/>
          </a:ln>
        </p:spPr>
      </p:pic>
      <p:pic>
        <p:nvPicPr>
          <p:cNvPr id="131" name="Google Shape;131;p17" descr="molecule | Definition, Examples, Structures, &amp; Facts | Britannica"/>
          <p:cNvPicPr preferRelativeResize="0"/>
          <p:nvPr/>
        </p:nvPicPr>
        <p:blipFill rotWithShape="1">
          <a:blip r:embed="rId5">
            <a:alphaModFix/>
          </a:blip>
          <a:srcRect r="12562" b="-4"/>
          <a:stretch/>
        </p:blipFill>
        <p:spPr>
          <a:xfrm>
            <a:off x="4825" y="4007260"/>
            <a:ext cx="3155071" cy="2850749"/>
          </a:xfrm>
          <a:custGeom>
            <a:avLst/>
            <a:gdLst/>
            <a:ahLst/>
            <a:cxnLst/>
            <a:rect l="l" t="t" r="r" b="b"/>
            <a:pathLst>
              <a:path w="3155071" h="2850749" extrusionOk="0">
                <a:moveTo>
                  <a:pt x="1358746" y="0"/>
                </a:moveTo>
                <a:cubicBezTo>
                  <a:pt x="2350829" y="0"/>
                  <a:pt x="3155071" y="804242"/>
                  <a:pt x="3155071" y="1796325"/>
                </a:cubicBezTo>
                <a:cubicBezTo>
                  <a:pt x="3155071" y="2168356"/>
                  <a:pt x="3041975" y="2513972"/>
                  <a:pt x="2848287" y="2800668"/>
                </a:cubicBezTo>
                <a:lnTo>
                  <a:pt x="2810837" y="2850749"/>
                </a:lnTo>
                <a:lnTo>
                  <a:pt x="0" y="2850749"/>
                </a:lnTo>
                <a:lnTo>
                  <a:pt x="0" y="623564"/>
                </a:lnTo>
                <a:lnTo>
                  <a:pt x="88552" y="526132"/>
                </a:lnTo>
                <a:cubicBezTo>
                  <a:pt x="413623" y="201061"/>
                  <a:pt x="862705" y="0"/>
                  <a:pt x="1358746" y="0"/>
                </a:cubicBezTo>
                <a:close/>
              </a:path>
            </a:pathLst>
          </a:custGeom>
          <a:noFill/>
          <a:ln>
            <a:noFill/>
          </a:ln>
        </p:spPr>
      </p:pic>
      <p:sp>
        <p:nvSpPr>
          <p:cNvPr id="132" name="Google Shape;132;p17"/>
          <p:cNvSpPr txBox="1">
            <a:spLocks noGrp="1"/>
          </p:cNvSpPr>
          <p:nvPr>
            <p:ph type="title"/>
          </p:nvPr>
        </p:nvSpPr>
        <p:spPr>
          <a:xfrm>
            <a:off x="7009391" y="1954671"/>
            <a:ext cx="5041391" cy="1887516"/>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5400"/>
              <a:buFont typeface="Calibri"/>
              <a:buNone/>
            </a:pPr>
            <a:r>
              <a:rPr lang="en-US" sz="5400" dirty="0">
                <a:solidFill>
                  <a:srgbClr val="FFFFFF"/>
                </a:solidFill>
              </a:rPr>
              <a:t>Results</a:t>
            </a:r>
            <a:endParaRPr sz="5400" dirty="0">
              <a:solidFill>
                <a:srgbClr val="FFFFFF"/>
              </a:solidFill>
              <a:latin typeface="Calibri"/>
              <a:ea typeface="Calibri"/>
              <a:cs typeface="Calibri"/>
              <a:sym typeface="Calibri"/>
            </a:endParaRPr>
          </a:p>
        </p:txBody>
      </p:sp>
      <p:sp>
        <p:nvSpPr>
          <p:cNvPr id="2" name="Google Shape;132;p17">
            <a:extLst>
              <a:ext uri="{FF2B5EF4-FFF2-40B4-BE49-F238E27FC236}">
                <a16:creationId xmlns:a16="http://schemas.microsoft.com/office/drawing/2014/main" id="{10398F04-0DA2-9086-2261-97669FBFBC24}"/>
              </a:ext>
            </a:extLst>
          </p:cNvPr>
          <p:cNvSpPr txBox="1">
            <a:spLocks/>
          </p:cNvSpPr>
          <p:nvPr/>
        </p:nvSpPr>
        <p:spPr>
          <a:xfrm>
            <a:off x="7009390" y="3265139"/>
            <a:ext cx="5041391" cy="1887516"/>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Calibri"/>
              <a:buNone/>
              <a:defRPr sz="44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Clr>
                <a:srgbClr val="FFFFFF"/>
              </a:buClr>
              <a:buSzPts val="5400"/>
            </a:pPr>
            <a:r>
              <a:rPr lang="en-US" sz="2400" dirty="0">
                <a:solidFill>
                  <a:srgbClr val="FFFFFF"/>
                </a:solidFill>
              </a:rPr>
              <a:t>When running the GAT model on the Cora dataset we got a baseline result of 82% accuracy.</a:t>
            </a:r>
          </a:p>
        </p:txBody>
      </p:sp>
    </p:spTree>
    <p:extLst>
      <p:ext uri="{BB962C8B-B14F-4D97-AF65-F5344CB8AC3E}">
        <p14:creationId xmlns:p14="http://schemas.microsoft.com/office/powerpoint/2010/main" val="2463070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169"/>
        <p:cNvGrpSpPr/>
        <p:nvPr/>
      </p:nvGrpSpPr>
      <p:grpSpPr>
        <a:xfrm>
          <a:off x="0" y="0"/>
          <a:ext cx="0" cy="0"/>
          <a:chOff x="0" y="0"/>
          <a:chExt cx="0" cy="0"/>
        </a:xfrm>
      </p:grpSpPr>
      <p:sp>
        <p:nvSpPr>
          <p:cNvPr id="170" name="Google Shape;170;p20"/>
          <p:cNvSpPr/>
          <p:nvPr/>
        </p:nvSpPr>
        <p:spPr>
          <a:xfrm>
            <a:off x="378068" y="343486"/>
            <a:ext cx="11438793" cy="1844256"/>
          </a:xfrm>
          <a:prstGeom prst="rect">
            <a:avLst/>
          </a:prstGeom>
          <a:solidFill>
            <a:srgbClr val="404040"/>
          </a:solidFill>
          <a:ln w="127000" cap="sq" cmpd="thinThick">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1" name="Google Shape;171;p20"/>
          <p:cNvSpPr txBox="1">
            <a:spLocks noGrp="1"/>
          </p:cNvSpPr>
          <p:nvPr>
            <p:ph type="title"/>
          </p:nvPr>
        </p:nvSpPr>
        <p:spPr>
          <a:xfrm>
            <a:off x="526073" y="414780"/>
            <a:ext cx="11139854" cy="1265784"/>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FFFFF"/>
              </a:buClr>
              <a:buSzPts val="5400"/>
              <a:buFont typeface="Calibri"/>
              <a:buNone/>
            </a:pPr>
            <a:r>
              <a:rPr lang="en-US" dirty="0">
                <a:solidFill>
                  <a:srgbClr val="FFFFFF"/>
                </a:solidFill>
                <a:latin typeface="Calibri"/>
                <a:ea typeface="Calibri"/>
                <a:cs typeface="Calibri"/>
                <a:sym typeface="Calibri"/>
              </a:rPr>
              <a:t>Graph rewiring by</a:t>
            </a:r>
            <a:br>
              <a:rPr lang="en-US" dirty="0">
                <a:solidFill>
                  <a:srgbClr val="FFFFFF"/>
                </a:solidFill>
                <a:latin typeface="Calibri"/>
                <a:ea typeface="Calibri"/>
                <a:cs typeface="Calibri"/>
                <a:sym typeface="Calibri"/>
              </a:rPr>
            </a:br>
            <a:r>
              <a:rPr lang="en-US" dirty="0">
                <a:solidFill>
                  <a:srgbClr val="FFFFFF"/>
                </a:solidFill>
                <a:latin typeface="Calibri"/>
                <a:ea typeface="Calibri"/>
                <a:cs typeface="Calibri"/>
                <a:sym typeface="Calibri"/>
              </a:rPr>
              <a:t> </a:t>
            </a:r>
            <a:r>
              <a:rPr lang="en-US" sz="4800" b="1" dirty="0">
                <a:solidFill>
                  <a:srgbClr val="FFFFFF"/>
                </a:solidFill>
                <a:latin typeface="Calibri"/>
                <a:ea typeface="Calibri"/>
                <a:cs typeface="Calibri"/>
                <a:sym typeface="Calibri"/>
              </a:rPr>
              <a:t>Reinforcement learning</a:t>
            </a:r>
            <a:endParaRPr lang="he-IL" b="1" dirty="0">
              <a:solidFill>
                <a:srgbClr val="FFFFFF"/>
              </a:solidFill>
              <a:latin typeface="Calibri"/>
              <a:ea typeface="Calibri"/>
              <a:cs typeface="Calibri"/>
              <a:sym typeface="Calibri"/>
            </a:endParaRPr>
          </a:p>
        </p:txBody>
      </p:sp>
      <p:sp>
        <p:nvSpPr>
          <p:cNvPr id="3" name="TextBox 2">
            <a:extLst>
              <a:ext uri="{FF2B5EF4-FFF2-40B4-BE49-F238E27FC236}">
                <a16:creationId xmlns:a16="http://schemas.microsoft.com/office/drawing/2014/main" id="{08CAC740-6679-3592-3C05-2C0418D66094}"/>
              </a:ext>
            </a:extLst>
          </p:cNvPr>
          <p:cNvSpPr txBox="1"/>
          <p:nvPr/>
        </p:nvSpPr>
        <p:spPr>
          <a:xfrm>
            <a:off x="1455938" y="2439170"/>
            <a:ext cx="9525740" cy="1200329"/>
          </a:xfrm>
          <a:prstGeom prst="rect">
            <a:avLst/>
          </a:prstGeom>
          <a:noFill/>
        </p:spPr>
        <p:txBody>
          <a:bodyPr wrap="square">
            <a:spAutoFit/>
          </a:bodyPr>
          <a:lstStyle/>
          <a:p>
            <a:pPr algn="ctr"/>
            <a:r>
              <a:rPr lang="en-US" sz="1800" b="0" i="0" u="none" strike="noStrike" dirty="0">
                <a:solidFill>
                  <a:srgbClr val="000000"/>
                </a:solidFill>
                <a:effectLst/>
                <a:latin typeface="Times New Roman" panose="02020603050405020304" pitchFamily="18" charset="0"/>
              </a:rPr>
              <a:t>On the Cora dataset our RL agent achieved 83.3% accuracy, showing it was able to find a rewiring with reduced information squashing. The training lasted 300 episodes, while in each episode the agent took 1000 actions. Training took 1 hour on our RTX 2070 card. The graph does not show a convergence, indicating that perhaps longer training will yield better final results. </a:t>
            </a:r>
            <a:endParaRPr lang="de-DE" sz="1600" dirty="0"/>
          </a:p>
        </p:txBody>
      </p:sp>
      <p:pic>
        <p:nvPicPr>
          <p:cNvPr id="1030" name="Picture 6">
            <a:extLst>
              <a:ext uri="{FF2B5EF4-FFF2-40B4-BE49-F238E27FC236}">
                <a16:creationId xmlns:a16="http://schemas.microsoft.com/office/drawing/2014/main" id="{FDF0A052-4B79-A14D-0221-5C412A97A6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6190" y="3639499"/>
            <a:ext cx="4239619" cy="3172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08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69"/>
        <p:cNvGrpSpPr/>
        <p:nvPr/>
      </p:nvGrpSpPr>
      <p:grpSpPr>
        <a:xfrm>
          <a:off x="0" y="0"/>
          <a:ext cx="0" cy="0"/>
          <a:chOff x="0" y="0"/>
          <a:chExt cx="0" cy="0"/>
        </a:xfrm>
      </p:grpSpPr>
      <p:pic>
        <p:nvPicPr>
          <p:cNvPr id="1029" name="Picture 5">
            <a:extLst>
              <a:ext uri="{FF2B5EF4-FFF2-40B4-BE49-F238E27FC236}">
                <a16:creationId xmlns:a16="http://schemas.microsoft.com/office/drawing/2014/main" id="{BDC82979-B1D3-A4B1-9F7E-5B3FA4CE7A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9261" y="2765093"/>
            <a:ext cx="3795193" cy="2839001"/>
          </a:xfrm>
          <a:prstGeom prst="rect">
            <a:avLst/>
          </a:prstGeom>
          <a:noFill/>
          <a:extLst>
            <a:ext uri="{909E8E84-426E-40DD-AFC4-6F175D3DCCD1}">
              <a14:hiddenFill xmlns:a14="http://schemas.microsoft.com/office/drawing/2010/main">
                <a:solidFill>
                  <a:srgbClr val="FFFFFF"/>
                </a:solidFill>
              </a14:hiddenFill>
            </a:ext>
          </a:extLst>
        </p:spPr>
      </p:pic>
      <p:sp>
        <p:nvSpPr>
          <p:cNvPr id="170" name="Google Shape;170;p20"/>
          <p:cNvSpPr/>
          <p:nvPr/>
        </p:nvSpPr>
        <p:spPr>
          <a:xfrm>
            <a:off x="378068" y="343486"/>
            <a:ext cx="11438793" cy="1844256"/>
          </a:xfrm>
          <a:prstGeom prst="rect">
            <a:avLst/>
          </a:prstGeom>
          <a:solidFill>
            <a:srgbClr val="404040"/>
          </a:solidFill>
          <a:ln w="127000" cap="sq" cmpd="thinThick">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1" name="Google Shape;171;p20"/>
          <p:cNvSpPr txBox="1">
            <a:spLocks noGrp="1"/>
          </p:cNvSpPr>
          <p:nvPr>
            <p:ph type="title"/>
          </p:nvPr>
        </p:nvSpPr>
        <p:spPr>
          <a:xfrm>
            <a:off x="526073" y="414780"/>
            <a:ext cx="11139854" cy="1265784"/>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FFFFF"/>
              </a:buClr>
              <a:buSzPts val="5400"/>
              <a:buFont typeface="Calibri"/>
              <a:buNone/>
            </a:pPr>
            <a:r>
              <a:rPr lang="en-US" dirty="0">
                <a:solidFill>
                  <a:srgbClr val="FFFFFF"/>
                </a:solidFill>
                <a:latin typeface="Calibri"/>
                <a:ea typeface="Calibri"/>
                <a:cs typeface="Calibri"/>
                <a:sym typeface="Calibri"/>
              </a:rPr>
              <a:t>Graph rewiring by</a:t>
            </a:r>
            <a:br>
              <a:rPr lang="en-US" dirty="0">
                <a:solidFill>
                  <a:srgbClr val="FFFFFF"/>
                </a:solidFill>
                <a:latin typeface="Calibri"/>
                <a:ea typeface="Calibri"/>
                <a:cs typeface="Calibri"/>
                <a:sym typeface="Calibri"/>
              </a:rPr>
            </a:br>
            <a:r>
              <a:rPr lang="en-US" dirty="0">
                <a:solidFill>
                  <a:srgbClr val="FFFFFF"/>
                </a:solidFill>
                <a:latin typeface="Calibri"/>
                <a:ea typeface="Calibri"/>
                <a:cs typeface="Calibri"/>
                <a:sym typeface="Calibri"/>
              </a:rPr>
              <a:t> </a:t>
            </a:r>
            <a:r>
              <a:rPr lang="en-US" sz="4800" b="1" dirty="0">
                <a:solidFill>
                  <a:srgbClr val="FFFFFF"/>
                </a:solidFill>
              </a:rPr>
              <a:t>A</a:t>
            </a:r>
            <a:r>
              <a:rPr lang="en-US" sz="4800" b="1" dirty="0">
                <a:solidFill>
                  <a:srgbClr val="FFFFFF"/>
                </a:solidFill>
                <a:latin typeface="Calibri"/>
                <a:ea typeface="Calibri"/>
                <a:cs typeface="Calibri"/>
                <a:sym typeface="Calibri"/>
              </a:rPr>
              <a:t>ttention weights</a:t>
            </a:r>
            <a:endParaRPr lang="he-IL" b="1" dirty="0">
              <a:solidFill>
                <a:srgbClr val="FFFFFF"/>
              </a:solidFill>
              <a:latin typeface="Calibri"/>
              <a:ea typeface="Calibri"/>
              <a:cs typeface="Calibri"/>
              <a:sym typeface="Calibri"/>
            </a:endParaRPr>
          </a:p>
        </p:txBody>
      </p:sp>
      <p:sp>
        <p:nvSpPr>
          <p:cNvPr id="3" name="TextBox 2">
            <a:extLst>
              <a:ext uri="{FF2B5EF4-FFF2-40B4-BE49-F238E27FC236}">
                <a16:creationId xmlns:a16="http://schemas.microsoft.com/office/drawing/2014/main" id="{F8DAE3A8-065B-81B8-C0BF-289C500CF9D4}"/>
              </a:ext>
            </a:extLst>
          </p:cNvPr>
          <p:cNvSpPr txBox="1"/>
          <p:nvPr/>
        </p:nvSpPr>
        <p:spPr>
          <a:xfrm>
            <a:off x="0" y="2259036"/>
            <a:ext cx="3728621" cy="2677656"/>
          </a:xfrm>
          <a:prstGeom prst="rect">
            <a:avLst/>
          </a:prstGeom>
          <a:noFill/>
        </p:spPr>
        <p:txBody>
          <a:bodyPr wrap="square">
            <a:spAutoFit/>
          </a:bodyPr>
          <a:lstStyle/>
          <a:p>
            <a:pPr rtl="0">
              <a:spcBef>
                <a:spcPts val="0"/>
              </a:spcBef>
              <a:spcAft>
                <a:spcPts val="0"/>
              </a:spcAft>
            </a:pPr>
            <a:r>
              <a:rPr lang="en-US" b="0" i="0" u="none" strike="noStrike" dirty="0">
                <a:solidFill>
                  <a:srgbClr val="000000"/>
                </a:solidFill>
                <a:effectLst/>
                <a:latin typeface="+mn-lt"/>
              </a:rPr>
              <a:t>We ran the following three tests for each layer separately and both layers together.</a:t>
            </a:r>
          </a:p>
          <a:p>
            <a:pPr rtl="0">
              <a:spcBef>
                <a:spcPts val="0"/>
              </a:spcBef>
              <a:spcAft>
                <a:spcPts val="0"/>
              </a:spcAft>
            </a:pPr>
            <a:endParaRPr lang="en-US" b="0" dirty="0">
              <a:effectLst/>
              <a:latin typeface="+mn-lt"/>
            </a:endParaRPr>
          </a:p>
          <a:p>
            <a:pPr rtl="0">
              <a:spcBef>
                <a:spcPts val="0"/>
              </a:spcBef>
              <a:spcAft>
                <a:spcPts val="0"/>
              </a:spcAft>
            </a:pPr>
            <a:r>
              <a:rPr lang="en-US" b="0" i="0" u="none" strike="noStrike" dirty="0">
                <a:solidFill>
                  <a:srgbClr val="000000"/>
                </a:solidFill>
                <a:effectLst/>
                <a:latin typeface="+mn-lt"/>
              </a:rPr>
              <a:t>1.Only prune</a:t>
            </a:r>
            <a:endParaRPr lang="en-US" b="0" dirty="0">
              <a:effectLst/>
              <a:latin typeface="+mn-lt"/>
            </a:endParaRPr>
          </a:p>
          <a:p>
            <a:pPr rtl="0">
              <a:spcBef>
                <a:spcPts val="0"/>
              </a:spcBef>
              <a:spcAft>
                <a:spcPts val="0"/>
              </a:spcAft>
            </a:pPr>
            <a:r>
              <a:rPr lang="en-US" b="0" i="0" u="none" strike="noStrike" dirty="0">
                <a:solidFill>
                  <a:srgbClr val="000000"/>
                </a:solidFill>
                <a:effectLst/>
                <a:latin typeface="+mn-lt"/>
              </a:rPr>
              <a:t>2.Only Add (percentage/each node)</a:t>
            </a:r>
            <a:endParaRPr lang="en-US" b="0" dirty="0">
              <a:effectLst/>
              <a:latin typeface="+mn-lt"/>
            </a:endParaRPr>
          </a:p>
          <a:p>
            <a:pPr rtl="0">
              <a:spcBef>
                <a:spcPts val="0"/>
              </a:spcBef>
              <a:spcAft>
                <a:spcPts val="0"/>
              </a:spcAft>
            </a:pPr>
            <a:r>
              <a:rPr lang="en-US" b="0" i="0" u="none" strike="noStrike" dirty="0">
                <a:solidFill>
                  <a:srgbClr val="000000"/>
                </a:solidFill>
                <a:effectLst/>
                <a:latin typeface="+mn-lt"/>
              </a:rPr>
              <a:t>3.Prune and Add</a:t>
            </a:r>
          </a:p>
          <a:p>
            <a:pPr rtl="0">
              <a:spcBef>
                <a:spcPts val="0"/>
              </a:spcBef>
              <a:spcAft>
                <a:spcPts val="0"/>
              </a:spcAft>
            </a:pPr>
            <a:endParaRPr lang="en-US" b="0" dirty="0">
              <a:effectLst/>
              <a:latin typeface="+mn-lt"/>
            </a:endParaRPr>
          </a:p>
          <a:p>
            <a:pPr rtl="0">
              <a:spcBef>
                <a:spcPts val="0"/>
              </a:spcBef>
              <a:spcAft>
                <a:spcPts val="0"/>
              </a:spcAft>
            </a:pPr>
            <a:r>
              <a:rPr lang="en-US" b="0" i="0" u="none" strike="noStrike" dirty="0">
                <a:solidFill>
                  <a:srgbClr val="000000"/>
                </a:solidFill>
                <a:effectLst/>
                <a:latin typeface="+mn-lt"/>
              </a:rPr>
              <a:t>We ran all of the tests 10 times, once with the percentage-add and once with each-node add.</a:t>
            </a:r>
            <a:endParaRPr lang="en-US" b="0" dirty="0">
              <a:effectLst/>
              <a:latin typeface="+mn-lt"/>
            </a:endParaRPr>
          </a:p>
          <a:p>
            <a:br>
              <a:rPr lang="en-US" dirty="0">
                <a:latin typeface="+mn-lt"/>
              </a:rPr>
            </a:br>
            <a:endParaRPr lang="de-DE" dirty="0">
              <a:latin typeface="+mn-lt"/>
            </a:endParaRPr>
          </a:p>
        </p:txBody>
      </p:sp>
      <p:sp>
        <p:nvSpPr>
          <p:cNvPr id="7" name="TextBox 6">
            <a:extLst>
              <a:ext uri="{FF2B5EF4-FFF2-40B4-BE49-F238E27FC236}">
                <a16:creationId xmlns:a16="http://schemas.microsoft.com/office/drawing/2014/main" id="{77EB5F09-73F4-922B-A760-D98FC1673F4D}"/>
              </a:ext>
            </a:extLst>
          </p:cNvPr>
          <p:cNvSpPr txBox="1"/>
          <p:nvPr/>
        </p:nvSpPr>
        <p:spPr>
          <a:xfrm>
            <a:off x="-1" y="4544531"/>
            <a:ext cx="3728621" cy="1815882"/>
          </a:xfrm>
          <a:prstGeom prst="rect">
            <a:avLst/>
          </a:prstGeom>
          <a:noFill/>
        </p:spPr>
        <p:txBody>
          <a:bodyPr wrap="square">
            <a:spAutoFit/>
          </a:bodyPr>
          <a:lstStyle/>
          <a:p>
            <a:pPr rtl="0">
              <a:spcBef>
                <a:spcPts val="0"/>
              </a:spcBef>
              <a:spcAft>
                <a:spcPts val="0"/>
              </a:spcAft>
            </a:pPr>
            <a:r>
              <a:rPr lang="en-US" sz="1400" b="0" i="0" u="none" strike="noStrike" dirty="0">
                <a:solidFill>
                  <a:srgbClr val="000000"/>
                </a:solidFill>
                <a:effectLst/>
                <a:latin typeface="Times New Roman" panose="02020603050405020304" pitchFamily="18" charset="0"/>
              </a:rPr>
              <a:t>Pruning usually hurts performance but results have high STD</a:t>
            </a:r>
            <a:endParaRPr lang="en-US" b="0" dirty="0">
              <a:effectLst/>
            </a:endParaRPr>
          </a:p>
          <a:p>
            <a:pPr rtl="0">
              <a:spcBef>
                <a:spcPts val="0"/>
              </a:spcBef>
              <a:spcAft>
                <a:spcPts val="0"/>
              </a:spcAft>
            </a:pPr>
            <a:r>
              <a:rPr lang="en-US" sz="1400" b="0" i="0" u="none" strike="noStrike" dirty="0">
                <a:solidFill>
                  <a:srgbClr val="000000"/>
                </a:solidFill>
                <a:effectLst/>
                <a:latin typeface="Times New Roman" panose="02020603050405020304" pitchFamily="18" charset="0"/>
              </a:rPr>
              <a:t>Adding to first alone layer hurts performance, adding to second layer alone helps performance, adding to both layers helps even more</a:t>
            </a:r>
            <a:endParaRPr lang="en-US" b="0" dirty="0">
              <a:effectLst/>
            </a:endParaRPr>
          </a:p>
          <a:p>
            <a:br>
              <a:rPr lang="en-US" b="0" dirty="0">
                <a:effectLst/>
              </a:rPr>
            </a:br>
            <a:br>
              <a:rPr lang="en-US" b="0" dirty="0">
                <a:effectLst/>
              </a:rPr>
            </a:br>
            <a:endParaRPr lang="de-DE" dirty="0"/>
          </a:p>
        </p:txBody>
      </p:sp>
      <p:graphicFrame>
        <p:nvGraphicFramePr>
          <p:cNvPr id="2" name="Table 1">
            <a:extLst>
              <a:ext uri="{FF2B5EF4-FFF2-40B4-BE49-F238E27FC236}">
                <a16:creationId xmlns:a16="http://schemas.microsoft.com/office/drawing/2014/main" id="{C1CE49CD-E5CD-559B-95D2-05A58709CE35}"/>
              </a:ext>
            </a:extLst>
          </p:cNvPr>
          <p:cNvGraphicFramePr>
            <a:graphicFrameLocks noGrp="1"/>
          </p:cNvGraphicFramePr>
          <p:nvPr>
            <p:extLst>
              <p:ext uri="{D42A27DB-BD31-4B8C-83A1-F6EECF244321}">
                <p14:modId xmlns:p14="http://schemas.microsoft.com/office/powerpoint/2010/main" val="3806675677"/>
              </p:ext>
            </p:extLst>
          </p:nvPr>
        </p:nvGraphicFramePr>
        <p:xfrm>
          <a:off x="3728620" y="2731411"/>
          <a:ext cx="5038396" cy="3957320"/>
        </p:xfrm>
        <a:graphic>
          <a:graphicData uri="http://schemas.openxmlformats.org/drawingml/2006/table">
            <a:tbl>
              <a:tblPr/>
              <a:tblGrid>
                <a:gridCol w="2148862">
                  <a:extLst>
                    <a:ext uri="{9D8B030D-6E8A-4147-A177-3AD203B41FA5}">
                      <a16:colId xmlns:a16="http://schemas.microsoft.com/office/drawing/2014/main" val="3470321076"/>
                    </a:ext>
                  </a:extLst>
                </a:gridCol>
                <a:gridCol w="1243597">
                  <a:extLst>
                    <a:ext uri="{9D8B030D-6E8A-4147-A177-3AD203B41FA5}">
                      <a16:colId xmlns:a16="http://schemas.microsoft.com/office/drawing/2014/main" val="3856828955"/>
                    </a:ext>
                  </a:extLst>
                </a:gridCol>
                <a:gridCol w="960130">
                  <a:extLst>
                    <a:ext uri="{9D8B030D-6E8A-4147-A177-3AD203B41FA5}">
                      <a16:colId xmlns:a16="http://schemas.microsoft.com/office/drawing/2014/main" val="586097438"/>
                    </a:ext>
                  </a:extLst>
                </a:gridCol>
                <a:gridCol w="685807">
                  <a:extLst>
                    <a:ext uri="{9D8B030D-6E8A-4147-A177-3AD203B41FA5}">
                      <a16:colId xmlns:a16="http://schemas.microsoft.com/office/drawing/2014/main" val="862406990"/>
                    </a:ext>
                  </a:extLst>
                </a:gridCol>
              </a:tblGrid>
              <a:tr h="379517">
                <a:tc>
                  <a:txBody>
                    <a:bodyPr/>
                    <a:lstStyle/>
                    <a:p>
                      <a:pPr algn="ctr" rtl="0" fontAlgn="t">
                        <a:spcBef>
                          <a:spcPts val="0"/>
                        </a:spcBef>
                        <a:spcAft>
                          <a:spcPts val="0"/>
                        </a:spcAft>
                      </a:pPr>
                      <a:r>
                        <a:rPr lang="de-DE" sz="1400" b="1" i="0" u="none" strike="noStrike">
                          <a:solidFill>
                            <a:srgbClr val="000000"/>
                          </a:solidFill>
                          <a:effectLst/>
                          <a:latin typeface="Times New Roman" panose="02020603050405020304" pitchFamily="18" charset="0"/>
                        </a:rPr>
                        <a:t>Model </a:t>
                      </a:r>
                      <a:endParaRPr lang="de-D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de-DE" sz="1400" b="1" i="0" u="none" strike="noStrike" dirty="0">
                          <a:solidFill>
                            <a:srgbClr val="000000"/>
                          </a:solidFill>
                          <a:effectLst/>
                          <a:latin typeface="Times New Roman" panose="02020603050405020304" pitchFamily="18" charset="0"/>
                        </a:rPr>
                        <a:t>Average </a:t>
                      </a:r>
                      <a:r>
                        <a:rPr lang="de-DE" sz="1400" b="1" i="0" u="none" strike="noStrike" dirty="0" err="1">
                          <a:solidFill>
                            <a:srgbClr val="000000"/>
                          </a:solidFill>
                          <a:effectLst/>
                          <a:latin typeface="Times New Roman" panose="02020603050405020304" pitchFamily="18" charset="0"/>
                        </a:rPr>
                        <a:t>Accuracy</a:t>
                      </a:r>
                      <a:endParaRPr lang="de-DE"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de-DE" sz="1400" b="1" i="0" u="none" strike="noStrike">
                          <a:solidFill>
                            <a:srgbClr val="000000"/>
                          </a:solidFill>
                          <a:effectLst/>
                          <a:latin typeface="Times New Roman" panose="02020603050405020304" pitchFamily="18" charset="0"/>
                        </a:rPr>
                        <a:t>Max Accuracy</a:t>
                      </a:r>
                      <a:endParaRPr lang="de-D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de-DE" sz="1400" b="1" i="0" u="none" strike="noStrike">
                          <a:solidFill>
                            <a:srgbClr val="000000"/>
                          </a:solidFill>
                          <a:effectLst/>
                          <a:latin typeface="Times New Roman" panose="02020603050405020304" pitchFamily="18" charset="0"/>
                        </a:rPr>
                        <a:t>STD</a:t>
                      </a:r>
                      <a:endParaRPr lang="de-D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3676470"/>
                  </a:ext>
                </a:extLst>
              </a:tr>
              <a:tr h="233281">
                <a:tc>
                  <a:txBody>
                    <a:bodyPr/>
                    <a:lstStyle/>
                    <a:p>
                      <a:pPr algn="ctr" rtl="0" fontAlgn="t">
                        <a:spcBef>
                          <a:spcPts val="0"/>
                        </a:spcBef>
                        <a:spcAft>
                          <a:spcPts val="0"/>
                        </a:spcAft>
                      </a:pPr>
                      <a:r>
                        <a:rPr lang="de-DE" sz="1400" b="0" i="0" u="none" strike="noStrike">
                          <a:solidFill>
                            <a:srgbClr val="000000"/>
                          </a:solidFill>
                          <a:effectLst/>
                          <a:latin typeface="Times New Roman" panose="02020603050405020304" pitchFamily="18" charset="0"/>
                        </a:rPr>
                        <a:t>Base</a:t>
                      </a:r>
                      <a:endParaRPr lang="de-D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de-DE" sz="1400" b="0" i="0" u="none" strike="noStrike">
                          <a:solidFill>
                            <a:srgbClr val="000000"/>
                          </a:solidFill>
                          <a:effectLst/>
                          <a:latin typeface="Times New Roman" panose="02020603050405020304" pitchFamily="18" charset="0"/>
                        </a:rPr>
                        <a:t>0.825</a:t>
                      </a:r>
                      <a:endParaRPr lang="de-D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de-DE" sz="1400" b="0" i="0" u="none" strike="noStrike">
                          <a:solidFill>
                            <a:srgbClr val="000000"/>
                          </a:solidFill>
                          <a:effectLst/>
                          <a:latin typeface="Times New Roman" panose="02020603050405020304" pitchFamily="18" charset="0"/>
                        </a:rPr>
                        <a:t>0.832</a:t>
                      </a:r>
                      <a:endParaRPr lang="de-D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de-DE" sz="1400" b="0" i="0" u="none" strike="noStrike">
                          <a:solidFill>
                            <a:srgbClr val="000000"/>
                          </a:solidFill>
                          <a:effectLst/>
                          <a:latin typeface="Times New Roman" panose="02020603050405020304" pitchFamily="18" charset="0"/>
                        </a:rPr>
                        <a:t>0.004</a:t>
                      </a:r>
                      <a:endParaRPr lang="de-D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7670189"/>
                  </a:ext>
                </a:extLst>
              </a:tr>
              <a:tr h="233281">
                <a:tc>
                  <a:txBody>
                    <a:bodyPr/>
                    <a:lstStyle/>
                    <a:p>
                      <a:pPr algn="ctr" rtl="0" fontAlgn="t">
                        <a:spcBef>
                          <a:spcPts val="0"/>
                        </a:spcBef>
                        <a:spcAft>
                          <a:spcPts val="0"/>
                        </a:spcAft>
                      </a:pPr>
                      <a:r>
                        <a:rPr lang="de-DE" sz="1400" b="0" i="0" u="none" strike="noStrike">
                          <a:solidFill>
                            <a:srgbClr val="000000"/>
                          </a:solidFill>
                          <a:effectLst/>
                          <a:latin typeface="Times New Roman" panose="02020603050405020304" pitchFamily="18" charset="0"/>
                        </a:rPr>
                        <a:t>First_Layer_Prune</a:t>
                      </a:r>
                      <a:endParaRPr lang="de-D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de-DE" sz="1400" b="0" i="0" u="none" strike="noStrike">
                          <a:solidFill>
                            <a:srgbClr val="000000"/>
                          </a:solidFill>
                          <a:effectLst/>
                          <a:latin typeface="Times New Roman" panose="02020603050405020304" pitchFamily="18" charset="0"/>
                        </a:rPr>
                        <a:t>0.816</a:t>
                      </a:r>
                      <a:endParaRPr lang="de-D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de-DE" sz="1400" b="0" i="0" u="none" strike="noStrike">
                          <a:solidFill>
                            <a:srgbClr val="000000"/>
                          </a:solidFill>
                          <a:effectLst/>
                          <a:latin typeface="Times New Roman" panose="02020603050405020304" pitchFamily="18" charset="0"/>
                        </a:rPr>
                        <a:t>0.837</a:t>
                      </a:r>
                      <a:endParaRPr lang="de-D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de-DE" sz="1400" b="0" i="0" u="none" strike="noStrike">
                          <a:solidFill>
                            <a:srgbClr val="000000"/>
                          </a:solidFill>
                          <a:effectLst/>
                          <a:latin typeface="Times New Roman" panose="02020603050405020304" pitchFamily="18" charset="0"/>
                        </a:rPr>
                        <a:t>0.01</a:t>
                      </a:r>
                      <a:endParaRPr lang="de-D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7235229"/>
                  </a:ext>
                </a:extLst>
              </a:tr>
              <a:tr h="233281">
                <a:tc>
                  <a:txBody>
                    <a:bodyPr/>
                    <a:lstStyle/>
                    <a:p>
                      <a:pPr algn="ctr" rtl="0" fontAlgn="t">
                        <a:spcBef>
                          <a:spcPts val="0"/>
                        </a:spcBef>
                        <a:spcAft>
                          <a:spcPts val="0"/>
                        </a:spcAft>
                      </a:pPr>
                      <a:r>
                        <a:rPr lang="de-DE" sz="1400" b="0" i="0" u="none" strike="noStrike">
                          <a:solidFill>
                            <a:srgbClr val="000000"/>
                          </a:solidFill>
                          <a:effectLst/>
                          <a:latin typeface="Times New Roman" panose="02020603050405020304" pitchFamily="18" charset="0"/>
                        </a:rPr>
                        <a:t>First_Layer_Add</a:t>
                      </a:r>
                      <a:endParaRPr lang="de-D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de-DE" sz="1400" b="0" i="0" u="none" strike="noStrike">
                          <a:solidFill>
                            <a:srgbClr val="000000"/>
                          </a:solidFill>
                          <a:effectLst/>
                          <a:latin typeface="Times New Roman" panose="02020603050405020304" pitchFamily="18" charset="0"/>
                        </a:rPr>
                        <a:t>0.817</a:t>
                      </a:r>
                      <a:endParaRPr lang="de-D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de-DE" sz="1400" b="0" i="0" u="none" strike="noStrike">
                          <a:solidFill>
                            <a:srgbClr val="000000"/>
                          </a:solidFill>
                          <a:effectLst/>
                          <a:latin typeface="Times New Roman" panose="02020603050405020304" pitchFamily="18" charset="0"/>
                        </a:rPr>
                        <a:t>0.827</a:t>
                      </a:r>
                      <a:endParaRPr lang="de-D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de-DE" sz="1400" b="0" i="0" u="none" strike="noStrike">
                          <a:solidFill>
                            <a:srgbClr val="000000"/>
                          </a:solidFill>
                          <a:effectLst/>
                          <a:latin typeface="Times New Roman" panose="02020603050405020304" pitchFamily="18" charset="0"/>
                        </a:rPr>
                        <a:t>0.007</a:t>
                      </a:r>
                      <a:endParaRPr lang="de-D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7534207"/>
                  </a:ext>
                </a:extLst>
              </a:tr>
              <a:tr h="233281">
                <a:tc>
                  <a:txBody>
                    <a:bodyPr/>
                    <a:lstStyle/>
                    <a:p>
                      <a:pPr algn="ctr" rtl="0" fontAlgn="t">
                        <a:spcBef>
                          <a:spcPts val="0"/>
                        </a:spcBef>
                        <a:spcAft>
                          <a:spcPts val="0"/>
                        </a:spcAft>
                      </a:pPr>
                      <a:r>
                        <a:rPr lang="de-DE" sz="1400" b="0" i="0" u="none" strike="noStrike">
                          <a:solidFill>
                            <a:srgbClr val="000000"/>
                          </a:solidFill>
                          <a:effectLst/>
                          <a:latin typeface="Times New Roman" panose="02020603050405020304" pitchFamily="18" charset="0"/>
                        </a:rPr>
                        <a:t>First_Layer_Both</a:t>
                      </a:r>
                      <a:endParaRPr lang="de-D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de-DE" sz="1400" b="0" i="0" u="none" strike="noStrike">
                          <a:solidFill>
                            <a:srgbClr val="000000"/>
                          </a:solidFill>
                          <a:effectLst/>
                          <a:latin typeface="Times New Roman" panose="02020603050405020304" pitchFamily="18" charset="0"/>
                        </a:rPr>
                        <a:t>0.825</a:t>
                      </a:r>
                      <a:endParaRPr lang="de-D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de-DE" sz="1400" b="0" i="0" u="none" strike="noStrike">
                          <a:solidFill>
                            <a:srgbClr val="000000"/>
                          </a:solidFill>
                          <a:effectLst/>
                          <a:latin typeface="Times New Roman" panose="02020603050405020304" pitchFamily="18" charset="0"/>
                        </a:rPr>
                        <a:t>0.832</a:t>
                      </a:r>
                      <a:endParaRPr lang="de-D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de-DE" sz="1400" b="0" i="0" u="none" strike="noStrike">
                          <a:solidFill>
                            <a:srgbClr val="000000"/>
                          </a:solidFill>
                          <a:effectLst/>
                          <a:latin typeface="Times New Roman" panose="02020603050405020304" pitchFamily="18" charset="0"/>
                        </a:rPr>
                        <a:t>0.005</a:t>
                      </a:r>
                      <a:endParaRPr lang="de-D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9400343"/>
                  </a:ext>
                </a:extLst>
              </a:tr>
              <a:tr h="233281">
                <a:tc>
                  <a:txBody>
                    <a:bodyPr/>
                    <a:lstStyle/>
                    <a:p>
                      <a:pPr algn="ctr" rtl="0" fontAlgn="t">
                        <a:spcBef>
                          <a:spcPts val="0"/>
                        </a:spcBef>
                        <a:spcAft>
                          <a:spcPts val="0"/>
                        </a:spcAft>
                      </a:pPr>
                      <a:r>
                        <a:rPr lang="de-DE" sz="1400" b="0" i="0" u="none" strike="noStrike">
                          <a:solidFill>
                            <a:srgbClr val="000000"/>
                          </a:solidFill>
                          <a:effectLst/>
                          <a:latin typeface="Times New Roman" panose="02020603050405020304" pitchFamily="18" charset="0"/>
                        </a:rPr>
                        <a:t>Second_Layer_Prune</a:t>
                      </a:r>
                      <a:endParaRPr lang="de-D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de-DE" sz="1400" b="0" i="0" u="none" strike="noStrike">
                          <a:solidFill>
                            <a:srgbClr val="000000"/>
                          </a:solidFill>
                          <a:effectLst/>
                          <a:latin typeface="Times New Roman" panose="02020603050405020304" pitchFamily="18" charset="0"/>
                        </a:rPr>
                        <a:t>0.822</a:t>
                      </a:r>
                      <a:endParaRPr lang="de-D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de-DE" sz="1400" b="0" i="0" u="none" strike="noStrike">
                          <a:solidFill>
                            <a:srgbClr val="000000"/>
                          </a:solidFill>
                          <a:effectLst/>
                          <a:latin typeface="Times New Roman" panose="02020603050405020304" pitchFamily="18" charset="0"/>
                        </a:rPr>
                        <a:t>0.832</a:t>
                      </a:r>
                      <a:endParaRPr lang="de-D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de-DE" sz="1400" b="0" i="0" u="none" strike="noStrike">
                          <a:solidFill>
                            <a:srgbClr val="000000"/>
                          </a:solidFill>
                          <a:effectLst/>
                          <a:latin typeface="Times New Roman" panose="02020603050405020304" pitchFamily="18" charset="0"/>
                        </a:rPr>
                        <a:t>0.006</a:t>
                      </a:r>
                      <a:endParaRPr lang="de-D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0679511"/>
                  </a:ext>
                </a:extLst>
              </a:tr>
              <a:tr h="233281">
                <a:tc>
                  <a:txBody>
                    <a:bodyPr/>
                    <a:lstStyle/>
                    <a:p>
                      <a:pPr algn="ctr" rtl="0" fontAlgn="t">
                        <a:spcBef>
                          <a:spcPts val="0"/>
                        </a:spcBef>
                        <a:spcAft>
                          <a:spcPts val="0"/>
                        </a:spcAft>
                      </a:pPr>
                      <a:r>
                        <a:rPr lang="de-DE" sz="1400" b="0" i="0" u="none" strike="noStrike">
                          <a:solidFill>
                            <a:srgbClr val="000000"/>
                          </a:solidFill>
                          <a:effectLst/>
                          <a:latin typeface="Times New Roman" panose="02020603050405020304" pitchFamily="18" charset="0"/>
                        </a:rPr>
                        <a:t>Second_Layer_add</a:t>
                      </a:r>
                      <a:endParaRPr lang="de-D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de-DE" sz="1400" b="0" i="0" u="none" strike="noStrike">
                          <a:solidFill>
                            <a:srgbClr val="000000"/>
                          </a:solidFill>
                          <a:effectLst/>
                          <a:latin typeface="Times New Roman" panose="02020603050405020304" pitchFamily="18" charset="0"/>
                        </a:rPr>
                        <a:t>0.816</a:t>
                      </a:r>
                      <a:endParaRPr lang="de-D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de-DE" sz="1400" b="0" i="0" u="none" strike="noStrike">
                          <a:solidFill>
                            <a:srgbClr val="000000"/>
                          </a:solidFill>
                          <a:effectLst/>
                          <a:latin typeface="Times New Roman" panose="02020603050405020304" pitchFamily="18" charset="0"/>
                        </a:rPr>
                        <a:t>0.826</a:t>
                      </a:r>
                      <a:endParaRPr lang="de-D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de-DE" sz="1400" b="0" i="0" u="none" strike="noStrike">
                          <a:solidFill>
                            <a:srgbClr val="000000"/>
                          </a:solidFill>
                          <a:effectLst/>
                          <a:latin typeface="Times New Roman" panose="02020603050405020304" pitchFamily="18" charset="0"/>
                        </a:rPr>
                        <a:t>0.007</a:t>
                      </a:r>
                      <a:endParaRPr lang="de-D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2528829"/>
                  </a:ext>
                </a:extLst>
              </a:tr>
              <a:tr h="233281">
                <a:tc>
                  <a:txBody>
                    <a:bodyPr/>
                    <a:lstStyle/>
                    <a:p>
                      <a:pPr algn="ctr" rtl="0" fontAlgn="t">
                        <a:spcBef>
                          <a:spcPts val="0"/>
                        </a:spcBef>
                        <a:spcAft>
                          <a:spcPts val="0"/>
                        </a:spcAft>
                      </a:pPr>
                      <a:r>
                        <a:rPr lang="de-DE" sz="1400" b="0" i="0" u="none" strike="noStrike">
                          <a:solidFill>
                            <a:srgbClr val="000000"/>
                          </a:solidFill>
                          <a:effectLst/>
                          <a:latin typeface="Times New Roman" panose="02020603050405020304" pitchFamily="18" charset="0"/>
                        </a:rPr>
                        <a:t>Second_Layer_Both</a:t>
                      </a:r>
                      <a:endParaRPr lang="de-D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de-DE" sz="1400" b="0" i="0" u="none" strike="noStrike">
                          <a:solidFill>
                            <a:srgbClr val="000000"/>
                          </a:solidFill>
                          <a:effectLst/>
                          <a:latin typeface="Times New Roman" panose="02020603050405020304" pitchFamily="18" charset="0"/>
                        </a:rPr>
                        <a:t>0.824</a:t>
                      </a:r>
                      <a:endParaRPr lang="de-D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de-DE" sz="1400" b="0" i="0" u="none" strike="noStrike">
                          <a:solidFill>
                            <a:srgbClr val="000000"/>
                          </a:solidFill>
                          <a:effectLst/>
                          <a:latin typeface="Times New Roman" panose="02020603050405020304" pitchFamily="18" charset="0"/>
                        </a:rPr>
                        <a:t>0.833</a:t>
                      </a:r>
                      <a:endParaRPr lang="de-D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de-DE" sz="1400" b="0" i="0" u="none" strike="noStrike">
                          <a:solidFill>
                            <a:srgbClr val="000000"/>
                          </a:solidFill>
                          <a:effectLst/>
                          <a:latin typeface="Times New Roman" panose="02020603050405020304" pitchFamily="18" charset="0"/>
                        </a:rPr>
                        <a:t>0.005</a:t>
                      </a:r>
                      <a:endParaRPr lang="de-D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2359583"/>
                  </a:ext>
                </a:extLst>
              </a:tr>
              <a:tr h="233281">
                <a:tc>
                  <a:txBody>
                    <a:bodyPr/>
                    <a:lstStyle/>
                    <a:p>
                      <a:pPr algn="ctr" rtl="0" fontAlgn="t">
                        <a:spcBef>
                          <a:spcPts val="0"/>
                        </a:spcBef>
                        <a:spcAft>
                          <a:spcPts val="0"/>
                        </a:spcAft>
                      </a:pPr>
                      <a:r>
                        <a:rPr lang="de-DE" sz="1400" b="0" i="0" u="none" strike="noStrike">
                          <a:solidFill>
                            <a:srgbClr val="000000"/>
                          </a:solidFill>
                          <a:effectLst/>
                          <a:latin typeface="Times New Roman" panose="02020603050405020304" pitchFamily="18" charset="0"/>
                        </a:rPr>
                        <a:t>Both_Layers_Prune</a:t>
                      </a:r>
                      <a:endParaRPr lang="de-D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de-DE" sz="1400" b="0" i="0" u="none" strike="noStrike">
                          <a:solidFill>
                            <a:srgbClr val="000000"/>
                          </a:solidFill>
                          <a:effectLst/>
                          <a:latin typeface="Times New Roman" panose="02020603050405020304" pitchFamily="18" charset="0"/>
                        </a:rPr>
                        <a:t>0.821</a:t>
                      </a:r>
                      <a:endParaRPr lang="de-D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de-DE" sz="1400" b="0" i="0" u="none" strike="noStrike">
                          <a:solidFill>
                            <a:srgbClr val="000000"/>
                          </a:solidFill>
                          <a:effectLst/>
                          <a:latin typeface="Times New Roman" panose="02020603050405020304" pitchFamily="18" charset="0"/>
                        </a:rPr>
                        <a:t>0.832</a:t>
                      </a:r>
                      <a:endParaRPr lang="de-D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de-DE" sz="1400" b="0" i="0" u="none" strike="noStrike">
                          <a:solidFill>
                            <a:srgbClr val="000000"/>
                          </a:solidFill>
                          <a:effectLst/>
                          <a:latin typeface="Times New Roman" panose="02020603050405020304" pitchFamily="18" charset="0"/>
                        </a:rPr>
                        <a:t>0.007</a:t>
                      </a:r>
                      <a:endParaRPr lang="de-D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2578920"/>
                  </a:ext>
                </a:extLst>
              </a:tr>
              <a:tr h="233281">
                <a:tc>
                  <a:txBody>
                    <a:bodyPr/>
                    <a:lstStyle/>
                    <a:p>
                      <a:pPr algn="ctr" rtl="0" fontAlgn="t">
                        <a:spcBef>
                          <a:spcPts val="0"/>
                        </a:spcBef>
                        <a:spcAft>
                          <a:spcPts val="0"/>
                        </a:spcAft>
                      </a:pPr>
                      <a:r>
                        <a:rPr lang="de-DE" sz="1400" b="0" i="0" u="none" strike="noStrike">
                          <a:solidFill>
                            <a:srgbClr val="000000"/>
                          </a:solidFill>
                          <a:effectLst/>
                          <a:latin typeface="Times New Roman" panose="02020603050405020304" pitchFamily="18" charset="0"/>
                        </a:rPr>
                        <a:t>Both_Layers_Add</a:t>
                      </a:r>
                      <a:endParaRPr lang="de-D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de-DE" sz="1400" b="0" i="0" u="none" strike="noStrike">
                          <a:solidFill>
                            <a:srgbClr val="000000"/>
                          </a:solidFill>
                          <a:effectLst/>
                          <a:latin typeface="Times New Roman" panose="02020603050405020304" pitchFamily="18" charset="0"/>
                        </a:rPr>
                        <a:t>0.812</a:t>
                      </a:r>
                      <a:endParaRPr lang="de-D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de-DE" sz="1400" b="0" i="0" u="none" strike="noStrike">
                          <a:solidFill>
                            <a:srgbClr val="000000"/>
                          </a:solidFill>
                          <a:effectLst/>
                          <a:latin typeface="Times New Roman" panose="02020603050405020304" pitchFamily="18" charset="0"/>
                        </a:rPr>
                        <a:t>0.827</a:t>
                      </a:r>
                      <a:endParaRPr lang="de-D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de-DE" sz="1400" b="0" i="0" u="none" strike="noStrike">
                          <a:solidFill>
                            <a:srgbClr val="000000"/>
                          </a:solidFill>
                          <a:effectLst/>
                          <a:latin typeface="Times New Roman" panose="02020603050405020304" pitchFamily="18" charset="0"/>
                        </a:rPr>
                        <a:t>0.008</a:t>
                      </a:r>
                      <a:endParaRPr lang="de-D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8711979"/>
                  </a:ext>
                </a:extLst>
              </a:tr>
              <a:tr h="233281">
                <a:tc>
                  <a:txBody>
                    <a:bodyPr/>
                    <a:lstStyle/>
                    <a:p>
                      <a:pPr algn="ctr" rtl="0" fontAlgn="t">
                        <a:spcBef>
                          <a:spcPts val="0"/>
                        </a:spcBef>
                        <a:spcAft>
                          <a:spcPts val="0"/>
                        </a:spcAft>
                      </a:pPr>
                      <a:r>
                        <a:rPr lang="de-DE" sz="1400" b="0" i="0" u="none" strike="noStrike">
                          <a:solidFill>
                            <a:srgbClr val="000000"/>
                          </a:solidFill>
                          <a:effectLst/>
                          <a:latin typeface="Times New Roman" panose="02020603050405020304" pitchFamily="18" charset="0"/>
                        </a:rPr>
                        <a:t>Both_Layers_Both</a:t>
                      </a:r>
                      <a:endParaRPr lang="de-D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de-DE" sz="1400" b="0" i="0" u="none" strike="noStrike">
                          <a:solidFill>
                            <a:srgbClr val="000000"/>
                          </a:solidFill>
                          <a:effectLst/>
                          <a:latin typeface="Times New Roman" panose="02020603050405020304" pitchFamily="18" charset="0"/>
                        </a:rPr>
                        <a:t>0.818</a:t>
                      </a:r>
                      <a:endParaRPr lang="de-D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de-DE" sz="1400" b="0" i="0" u="none" strike="noStrike">
                          <a:solidFill>
                            <a:srgbClr val="000000"/>
                          </a:solidFill>
                          <a:effectLst/>
                          <a:latin typeface="Times New Roman" panose="02020603050405020304" pitchFamily="18" charset="0"/>
                        </a:rPr>
                        <a:t>0.831</a:t>
                      </a:r>
                      <a:endParaRPr lang="de-D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de-DE" sz="1400" b="0" i="0" u="none" strike="noStrike" dirty="0">
                          <a:solidFill>
                            <a:srgbClr val="000000"/>
                          </a:solidFill>
                          <a:effectLst/>
                          <a:latin typeface="Times New Roman" panose="02020603050405020304" pitchFamily="18" charset="0"/>
                        </a:rPr>
                        <a:t>0.01</a:t>
                      </a:r>
                      <a:endParaRPr lang="de-DE"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3229355"/>
                  </a:ext>
                </a:extLst>
              </a:tr>
            </a:tbl>
          </a:graphicData>
        </a:graphic>
      </p:graphicFrame>
      <p:sp>
        <p:nvSpPr>
          <p:cNvPr id="4" name="Rectangle 1">
            <a:extLst>
              <a:ext uri="{FF2B5EF4-FFF2-40B4-BE49-F238E27FC236}">
                <a16:creationId xmlns:a16="http://schemas.microsoft.com/office/drawing/2014/main" id="{4AA2F1F7-9716-BEA6-202D-113B610072D4}"/>
              </a:ext>
            </a:extLst>
          </p:cNvPr>
          <p:cNvSpPr>
            <a:spLocks noChangeArrowheads="1"/>
          </p:cNvSpPr>
          <p:nvPr/>
        </p:nvSpPr>
        <p:spPr bwMode="auto">
          <a:xfrm>
            <a:off x="3728620" y="2356875"/>
            <a:ext cx="11704438" cy="140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3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One</a:t>
            </a:r>
            <a:r>
              <a:rPr kumimoji="0" lang="de-DE" altLang="de-DE" sz="13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-Shot </a:t>
            </a:r>
            <a:r>
              <a:rPr kumimoji="0" lang="de-DE" altLang="de-DE" sz="13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Rewiring</a:t>
            </a:r>
            <a:r>
              <a:rPr kumimoji="0" lang="de-DE" altLang="de-DE" sz="13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800" b="0" i="0" u="none" strike="noStrike" cap="none" normalizeH="0" baseline="0" dirty="0">
                <a:ln>
                  <a:noFill/>
                </a:ln>
                <a:solidFill>
                  <a:schemeClr val="tx1"/>
                </a:solidFill>
                <a:effectLst/>
                <a:latin typeface="Arial" panose="020B0604020202020204" pitchFamily="34" charset="0"/>
              </a:rPr>
            </a:br>
            <a:br>
              <a:rPr kumimoji="0" lang="de-DE" altLang="de-DE" sz="1800" b="0" i="0" u="none" strike="noStrike" cap="none" normalizeH="0" baseline="0" dirty="0">
                <a:ln>
                  <a:noFill/>
                </a:ln>
                <a:solidFill>
                  <a:schemeClr val="tx1"/>
                </a:solidFill>
                <a:effectLst/>
                <a:latin typeface="Arial" panose="020B0604020202020204" pitchFamily="34" charset="0"/>
              </a:rPr>
            </a:br>
            <a:endParaRPr kumimoji="0" lang="de-DE" altLang="de-DE"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4794304E-9B41-4315-0745-0B8592793EAF}"/>
              </a:ext>
            </a:extLst>
          </p:cNvPr>
          <p:cNvSpPr txBox="1"/>
          <p:nvPr/>
        </p:nvSpPr>
        <p:spPr>
          <a:xfrm>
            <a:off x="8767016" y="2395761"/>
            <a:ext cx="7921782" cy="738664"/>
          </a:xfrm>
          <a:prstGeom prst="rect">
            <a:avLst/>
          </a:prstGeom>
          <a:noFill/>
        </p:spPr>
        <p:txBody>
          <a:bodyPr wrap="square">
            <a:spAutoFit/>
          </a:bodyPr>
          <a:lstStyle/>
          <a:p>
            <a:pPr rtl="0">
              <a:spcBef>
                <a:spcPts val="0"/>
              </a:spcBef>
              <a:spcAft>
                <a:spcPts val="0"/>
              </a:spcAft>
            </a:pPr>
            <a:r>
              <a:rPr lang="de-DE" sz="1400" b="0" i="0" u="none" strike="noStrike" dirty="0">
                <a:solidFill>
                  <a:srgbClr val="000000"/>
                </a:solidFill>
                <a:effectLst/>
                <a:latin typeface="Times New Roman" panose="02020603050405020304" pitchFamily="18" charset="0"/>
              </a:rPr>
              <a:t>Iterative </a:t>
            </a:r>
            <a:r>
              <a:rPr lang="de-DE" sz="1400" b="0" i="0" u="none" strike="noStrike" dirty="0" err="1">
                <a:solidFill>
                  <a:srgbClr val="000000"/>
                </a:solidFill>
                <a:effectLst/>
                <a:latin typeface="Times New Roman" panose="02020603050405020304" pitchFamily="18" charset="0"/>
              </a:rPr>
              <a:t>Rewiring</a:t>
            </a:r>
            <a:r>
              <a:rPr lang="de-DE" sz="1400" b="0" i="0" u="none" strike="noStrike" dirty="0">
                <a:solidFill>
                  <a:srgbClr val="000000"/>
                </a:solidFill>
                <a:effectLst/>
                <a:latin typeface="Times New Roman" panose="02020603050405020304" pitchFamily="18" charset="0"/>
              </a:rPr>
              <a:t>-</a:t>
            </a:r>
            <a:endParaRPr lang="de-DE" b="0" dirty="0">
              <a:effectLst/>
            </a:endParaRPr>
          </a:p>
          <a:p>
            <a:br>
              <a:rPr lang="de-DE" dirty="0"/>
            </a:br>
            <a:endParaRPr lang="de-DE" dirty="0"/>
          </a:p>
        </p:txBody>
      </p:sp>
    </p:spTree>
    <p:extLst>
      <p:ext uri="{BB962C8B-B14F-4D97-AF65-F5344CB8AC3E}">
        <p14:creationId xmlns:p14="http://schemas.microsoft.com/office/powerpoint/2010/main" val="372652115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1526</Words>
  <Application>Microsoft Office PowerPoint</Application>
  <PresentationFormat>Widescreen</PresentationFormat>
  <Paragraphs>118</Paragraphs>
  <Slides>12</Slides>
  <Notes>12</Notes>
  <HiddenSlides>6</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Calibri</vt:lpstr>
      <vt:lpstr>Times New Roman</vt:lpstr>
      <vt:lpstr>Office Theme</vt:lpstr>
      <vt:lpstr>Office Theme</vt:lpstr>
      <vt:lpstr>PowerPoint Presentation</vt:lpstr>
      <vt:lpstr>Introduction</vt:lpstr>
      <vt:lpstr>Methods</vt:lpstr>
      <vt:lpstr>Graph rewiring by  Reinforcement learning</vt:lpstr>
      <vt:lpstr>Graph rewiring by  Attention weights</vt:lpstr>
      <vt:lpstr>Graph rewiring by  Graph rewiring by MST (Minimum Spanning Tree)</vt:lpstr>
      <vt:lpstr>Results</vt:lpstr>
      <vt:lpstr>Graph rewiring by  Reinforcement learning</vt:lpstr>
      <vt:lpstr>Graph rewiring by  Attention weights</vt:lpstr>
      <vt:lpstr>Graph rewiring by  Graph rewiring by MST (Minimum Spanning Tree)</vt:lpstr>
      <vt:lpstr>Conclusion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Yahav Vanunu</cp:lastModifiedBy>
  <cp:revision>3</cp:revision>
  <dcterms:modified xsi:type="dcterms:W3CDTF">2022-11-20T11:32:34Z</dcterms:modified>
</cp:coreProperties>
</file>