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69" r:id="rId4"/>
    <p:sldId id="282" r:id="rId5"/>
    <p:sldId id="294" r:id="rId6"/>
    <p:sldId id="293" r:id="rId7"/>
    <p:sldId id="310" r:id="rId8"/>
    <p:sldId id="295" r:id="rId9"/>
    <p:sldId id="311" r:id="rId10"/>
    <p:sldId id="297" r:id="rId11"/>
    <p:sldId id="308" r:id="rId12"/>
    <p:sldId id="30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A1D6"/>
    <a:srgbClr val="3697B9"/>
    <a:srgbClr val="529DC1"/>
    <a:srgbClr val="4484C5"/>
    <a:srgbClr val="50A0CC"/>
    <a:srgbClr val="2AA1C9"/>
    <a:srgbClr val="49ABCE"/>
    <a:srgbClr val="4C9CC2"/>
    <a:srgbClr val="3782BB"/>
    <a:srgbClr val="6BB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-2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D8A59A6-9385-134D-B59F-5C1F2BE4EDD5}" type="datetimeFigureOut">
              <a:rPr lang="en-US"/>
              <a:pPr>
                <a:defRPr/>
              </a:pPr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0039C3D-B3F3-C24E-862E-A2445E1CA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8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BE888C8-20B5-0E4E-819D-FD6C77C218BF}" type="datetimeFigureOut">
              <a:rPr lang="en-US"/>
              <a:pPr>
                <a:defRPr/>
              </a:pPr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D8C03D3-2C0F-A648-A0F9-086B7D5C1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C03D3-2C0F-A648-A0F9-086B7D5C15D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9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 block is a close-up photo of red-white-blue flag pattern. Bottom block is a light blue circle-star pattern. Bottom right is the VA emblem-Excellence logo lock-up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80" y="3178162"/>
            <a:ext cx="7772400" cy="730127"/>
          </a:xfrm>
        </p:spPr>
        <p:txBody>
          <a:bodyPr>
            <a:normAutofit/>
          </a:bodyPr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6" y="4004454"/>
            <a:ext cx="7753584" cy="91481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66A7C-605F-8045-8590-518C540CB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650"/>
            <a:ext cx="8229600" cy="41905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4EFAD-6307-5D47-8A47-53501CBD5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1483-4989-2547-8D95-8C44E8634F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C80F-4196-4A40-ACD2-8AD562B70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DD0F5-14F8-304D-BD0A-5C36DDB50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C6F62-B906-EB47-88A6-05469DB5D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6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ECC5E-F861-0040-9363-79AEDE9C3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B356B-A401-EB41-9BF3-F0D571A5CB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Slide background with light blue circle-star pattern block behind title. Bottom left reads &quot;Veterans Health Administration.&quot;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49438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13" y="6249988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Georgia" charset="0"/>
              </a:defRPr>
            </a:lvl1pPr>
          </a:lstStyle>
          <a:p>
            <a:pPr>
              <a:defRPr/>
            </a:pPr>
            <a:fld id="{3598868E-CAAB-3949-A646-FFB423523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284913"/>
            <a:ext cx="43116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pc="1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VETERANS HEALTH ADMINISTRATION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4" r:id="rId2"/>
    <p:sldLayoutId id="2147483852" r:id="rId3"/>
    <p:sldLayoutId id="2147483845" r:id="rId4"/>
    <p:sldLayoutId id="2147483846" r:id="rId5"/>
    <p:sldLayoutId id="2147483847" r:id="rId6"/>
    <p:sldLayoutId id="2147483853" r:id="rId7"/>
    <p:sldLayoutId id="2147483848" r:id="rId8"/>
    <p:sldLayoutId id="2147483849" r:id="rId9"/>
    <p:sldLayoutId id="2147483850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ＭＳ Ｐゴシック" charset="0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ＭＳ Ｐゴシック" charset="0"/>
          <a:cs typeface="Georgia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ＭＳ Ｐゴシック" charset="0"/>
          <a:cs typeface="Georgia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ＭＳ Ｐゴシック" charset="0"/>
          <a:cs typeface="Georgia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ＭＳ Ｐゴシック" charset="0"/>
          <a:cs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Georgia" pitchFamily="18" charset="0"/>
          <a:cs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Georgia" pitchFamily="18" charset="0"/>
          <a:cs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Georgia" pitchFamily="18" charset="0"/>
          <a:cs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  <a:ea typeface="Georgia" pitchFamily="18" charset="0"/>
          <a:cs typeface="Georgia" pitchFamily="18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Georg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Georgia" pitchFamily="18" charset="0"/>
          <a:cs typeface="Georg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Georgia" pitchFamily="18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Georgia" pitchFamily="18" charset="0"/>
          <a:cs typeface="Georg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Georgia" pitchFamily="18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338138" y="3178175"/>
            <a:ext cx="8162925" cy="730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cs typeface="Calibri" charset="0"/>
              </a:rPr>
            </a:br>
            <a:r>
              <a:rPr lang="en-US" dirty="0">
                <a:latin typeface="Calibri" charset="0"/>
                <a:cs typeface="Calibri" charset="0"/>
              </a:rPr>
              <a:t>CIS-ARK and Analytics</a:t>
            </a:r>
            <a:br>
              <a:rPr lang="en-US" dirty="0">
                <a:latin typeface="Calibri" charset="0"/>
                <a:cs typeface="Calibri" charset="0"/>
              </a:rPr>
            </a:br>
            <a:r>
              <a:rPr lang="en-US" dirty="0">
                <a:latin typeface="Calibri" charset="0"/>
                <a:cs typeface="Calibri" charset="0"/>
              </a:rPr>
              <a:t>Data Transfer between ARK and VistA Surgical Scheduling (File 130)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357188" y="4003675"/>
            <a:ext cx="7753350" cy="915988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Office of Informatics &amp; Analytics (OIA)</a:t>
            </a:r>
          </a:p>
          <a:p>
            <a:pPr eaLnBrk="1" hangingPunct="1"/>
            <a:r>
              <a:rPr lang="en-US" dirty="0">
                <a:latin typeface="Calibri" charset="0"/>
              </a:rPr>
              <a:t>Health Informatics (HI)/Office of the Chief Nursing Informatics Officer (OCNIO)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" y="6226175"/>
            <a:ext cx="35734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December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2015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charset="0"/>
              </a:rPr>
              <a:t>Questions &amp; Comments</a:t>
            </a:r>
            <a:endParaRPr lang="en-US" dirty="0"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Why is data transferred between ARK and VistA?</a:t>
            </a:r>
          </a:p>
        </p:txBody>
      </p:sp>
      <p:sp>
        <p:nvSpPr>
          <p:cNvPr id="25" name="Shape 24" descr="Object Area for Auto Layouts"/>
          <p:cNvSpPr/>
          <p:nvPr/>
        </p:nvSpPr>
        <p:spPr>
          <a:xfrm>
            <a:off x="232541" y="1619373"/>
            <a:ext cx="8675564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588" lvl="1">
              <a:buSzPct val="1000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ARK Adoption</a:t>
            </a:r>
          </a:p>
          <a:p>
            <a:pPr marL="455613" lvl="1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77 Facilities have adopted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ARK’s across 14 VISN’s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5613" lvl="1" indent="-223838">
              <a:buSzPct val="100000"/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4  current vendors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– Draeger,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iMDSoft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Philips,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Picis</a:t>
            </a:r>
            <a:endParaRPr lang="en-US" b="1" dirty="0" smtClean="0">
              <a:latin typeface="Arial"/>
              <a:ea typeface="Arial"/>
              <a:cs typeface="Arial"/>
              <a:sym typeface="Arial"/>
            </a:endParaRPr>
          </a:p>
          <a:p>
            <a:pPr marL="115887" lvl="0" indent="-115887"/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Original  Goals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the ARKs: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627063" lvl="1" indent="-169863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mprovements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627063" lvl="1" indent="-169863">
              <a:buSzPct val="100000"/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Workflow Efficiencies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627063" lvl="1" indent="-169863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Clinical Documentation</a:t>
            </a:r>
          </a:p>
          <a:p>
            <a:pPr marL="627063" lvl="1" indent="-169863">
              <a:buSzPct val="100000"/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Retrospective Reporting for research, QI,PI</a:t>
            </a:r>
          </a:p>
          <a:p>
            <a:pPr>
              <a:buSzPct val="100000"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VistA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to ARK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transfer: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74775" lvl="1" indent="-169863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elements from several packages, for display in ARK</a:t>
            </a:r>
          </a:p>
          <a:p>
            <a:pPr marL="1374775" lvl="1" indent="-169863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examples: Demographics, ADT, Lab, Pharmacy,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BCMA</a:t>
            </a:r>
          </a:p>
          <a:p>
            <a:pPr marL="747712">
              <a:buSzPct val="100000"/>
            </a:pP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Purpose of  the Workgroup:</a:t>
            </a:r>
            <a:endParaRPr lang="en-US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7712">
              <a:buSzPct val="100000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can be configured to transfer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ARK-to-VistA or VistA-to-ARK</a:t>
            </a:r>
          </a:p>
          <a:p>
            <a:pPr marL="1482725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specified fields of Surgical Scheduling package, File 130</a:t>
            </a:r>
          </a:p>
          <a:p>
            <a:pPr marL="1482725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direction of flow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was set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to meet in-the-field clinical workflow in use of ARK and VistA</a:t>
            </a:r>
          </a:p>
          <a:p>
            <a:pPr marL="1482725" lvl="2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VISNs and their facilities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determined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direction of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for each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Transfer of data between ARK and VistA</a:t>
            </a:r>
          </a:p>
        </p:txBody>
      </p:sp>
      <p:sp>
        <p:nvSpPr>
          <p:cNvPr id="3" name="Shape 24" descr="Object Area for Auto Layouts"/>
          <p:cNvSpPr/>
          <p:nvPr/>
        </p:nvSpPr>
        <p:spPr>
          <a:xfrm>
            <a:off x="457200" y="1674604"/>
            <a:ext cx="8229601" cy="480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 Transfer Performed by:</a:t>
            </a:r>
          </a:p>
          <a:p>
            <a:pPr marL="687388" indent="-342900"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DSIH, a component of DSS DataBridge, which transfers data as configured for a facility</a:t>
            </a:r>
          </a:p>
          <a:p>
            <a:pPr marL="687388" indent="-342900"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ARK application sending/receiving data through DSIH</a:t>
            </a:r>
          </a:p>
          <a:p>
            <a:pPr marL="687388" lvl="0" indent="-342900"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VistA sending and receiving data to/from File 130</a:t>
            </a:r>
          </a:p>
          <a:p>
            <a:pPr marL="115887" lvl="0" indent="-115887"/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Direction of transfer is labeled from the point of view of VistA:</a:t>
            </a:r>
          </a:p>
          <a:p>
            <a:pPr marL="458788" lvl="0"/>
            <a:r>
              <a:rPr lang="en-US" dirty="0">
                <a:latin typeface="Arial"/>
                <a:ea typeface="Arial"/>
                <a:cs typeface="Arial"/>
                <a:sym typeface="Arial"/>
              </a:rPr>
              <a:t>R = “Receive” by VistA, ARK-to-VistA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458788" lvl="0"/>
            <a:r>
              <a:rPr lang="en-US" dirty="0">
                <a:latin typeface="Arial"/>
                <a:ea typeface="Arial"/>
                <a:cs typeface="Arial"/>
                <a:sym typeface="Arial"/>
              </a:rPr>
              <a:t>S = “Send” by VistA, VistA-to-ARK </a:t>
            </a:r>
          </a:p>
          <a:p>
            <a:pPr lvl="0"/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Direction of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transfer is set for a VistA system</a:t>
            </a:r>
          </a:p>
          <a:p>
            <a:pPr marL="687388" lvl="0" indent="-342900"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usually one facility, except more than one for an integrated VistA system</a:t>
            </a:r>
          </a:p>
          <a:p>
            <a:pPr marL="687388" lvl="0" indent="-342900"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settings for a field can not be mixed for a VistA system/facility</a:t>
            </a:r>
          </a:p>
          <a:p>
            <a:pPr marL="687388" lvl="0" indent="-342900">
              <a:buFont typeface="Arial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settings can differ from one facility to another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688975" lvl="1" indent="-349250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settings are stored in parameter files configured with DataBridge</a:t>
            </a:r>
          </a:p>
          <a:p>
            <a:pPr marL="688975" lvl="1" indent="-349250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transfer also requires the ARK to process the data</a:t>
            </a:r>
          </a:p>
          <a:p>
            <a:pPr marL="1146175" lvl="2" indent="-349250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even with the setting to R (data from ARK to VistA), an ARK needs to make the data available for transfer</a:t>
            </a:r>
          </a:p>
          <a:p>
            <a:pPr marL="688975" lvl="1" indent="-349250">
              <a:buSzPct val="100000"/>
              <a:buFont typeface="Arial"/>
              <a:buChar char="•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3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</a:rPr>
              <a:t>The  </a:t>
            </a:r>
            <a:r>
              <a:rPr lang="en-US" dirty="0">
                <a:latin typeface="Georgia" charset="0"/>
              </a:rPr>
              <a:t>fields </a:t>
            </a:r>
            <a:r>
              <a:rPr lang="en-US" dirty="0" smtClean="0">
                <a:latin typeface="Georgia" charset="0"/>
              </a:rPr>
              <a:t>in File </a:t>
            </a:r>
            <a:r>
              <a:rPr lang="en-US" dirty="0">
                <a:latin typeface="Georgia" charset="0"/>
              </a:rPr>
              <a:t>130 </a:t>
            </a:r>
            <a:r>
              <a:rPr lang="en-US" dirty="0" smtClean="0">
                <a:latin typeface="Georgia" charset="0"/>
              </a:rPr>
              <a:t>, that can </a:t>
            </a:r>
            <a:r>
              <a:rPr lang="en-US" dirty="0">
                <a:latin typeface="Georgia" charset="0"/>
              </a:rPr>
              <a:t>be </a:t>
            </a:r>
            <a:r>
              <a:rPr lang="en-US" dirty="0" smtClean="0">
                <a:latin typeface="Georgia" charset="0"/>
              </a:rPr>
              <a:t>transferred &amp; Goal of workgroup to establish enterprise settings for each element.</a:t>
            </a:r>
            <a:endParaRPr lang="en-US" dirty="0">
              <a:latin typeface="Georgi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1154"/>
              </p:ext>
            </p:extLst>
          </p:nvPr>
        </p:nvGraphicFramePr>
        <p:xfrm>
          <a:off x="527050" y="1959849"/>
          <a:ext cx="8089900" cy="4352544"/>
        </p:xfrm>
        <a:graphic>
          <a:graphicData uri="http://schemas.openxmlformats.org/drawingml/2006/table">
            <a:tbl>
              <a:tblPr/>
              <a:tblGrid>
                <a:gridCol w="520700"/>
                <a:gridCol w="2260600"/>
                <a:gridCol w="1092200"/>
                <a:gridCol w="342900"/>
                <a:gridCol w="520700"/>
                <a:gridCol w="2260600"/>
                <a:gridCol w="1092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 #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Name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in File 130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 #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Name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in File 130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BEGAN  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ANESTHESIA TEMP (C)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ENDS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PULSE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NURSE PRESENT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RESP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IN HOLD AREA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BP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AVAIL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 CLASS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IN OR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 SCHEDULE TYPE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 PRESENT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ATTENDING CODE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START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REPLACEMENT FLUID TYPE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END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INDUCTION COMPLETE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OUT OR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SUPERVISE CODE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PRINC ANESTHETIST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PGY OF PRIMARY SURGEON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RELIEF ANESTHETIST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SURGEON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ASST ANESTHETIST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 SURG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ANESTHESIOLOGIST SUPVR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ROOM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LOSS (ML)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ADMIT PAC(U)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URINE OUTPUT (ML)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PAC(U) DISCH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SET-UP TIME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ANESTHETIC TYPE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130.47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8288" marB="18288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ANESTHETIC TECHNIQUE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130.06</a:t>
                      </a:r>
                    </a:p>
                  </a:txBody>
                  <a:tcPr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Dependence of transfer on DSIH</a:t>
            </a:r>
          </a:p>
        </p:txBody>
      </p:sp>
      <p:sp>
        <p:nvSpPr>
          <p:cNvPr id="3" name="Shape 24" descr="Object Area for Auto Layouts"/>
          <p:cNvSpPr/>
          <p:nvPr/>
        </p:nvSpPr>
        <p:spPr>
          <a:xfrm>
            <a:off x="0" y="1840945"/>
            <a:ext cx="9143999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588" lvl="1">
              <a:buSzPct val="1000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DSIH transfer dependent on parameter file settings</a:t>
            </a:r>
          </a:p>
          <a:p>
            <a:pPr marL="455613" lvl="1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File 133.2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determines formation of S messages – VistA to ARK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used by DSIH and by other transfer mechanisms (LiveData, other)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is subject to known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defect to be corrected in  patch </a:t>
            </a:r>
            <a:r>
              <a:rPr lang="en-US" dirty="0" smtClean="0"/>
              <a:t>SR*3.0*186 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is maintained by OI&amp;T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DSS and CIS-ARK cannot change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settings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indent="-225425">
              <a:buSzPct val="100000"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DSS introduced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File19763.2, due to other COT’s products interfacing to the surgery file.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new file, for use only by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DSIH (ARK”s)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explicitly controls transfer of the data, not formation of S message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File 133.2 continues in use, with all fields set to S – send data</a:t>
            </a:r>
          </a:p>
          <a:p>
            <a:pPr marL="1370013" lvl="3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enables settings of File 19673.2 to control S and R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deployed in DataBridge DSIH version 1.6 and later</a:t>
            </a:r>
          </a:p>
          <a:p>
            <a:pPr marL="1370013" lvl="3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all ARKs of CIS-ARK program use version 1.6 or later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see diagram on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3365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Transfer performed according to settings in parameter files</a:t>
            </a:r>
          </a:p>
        </p:txBody>
      </p:sp>
      <p:pic>
        <p:nvPicPr>
          <p:cNvPr id="3" name="Picture 2" descr="dataBridgeControlledChange20150531_parameter_fi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" y="2122174"/>
            <a:ext cx="5713074" cy="3749040"/>
          </a:xfrm>
          <a:prstGeom prst="rect">
            <a:avLst/>
          </a:prstGeom>
        </p:spPr>
      </p:pic>
      <p:sp>
        <p:nvSpPr>
          <p:cNvPr id="5" name="Shape 24" descr="Object Area for Auto Layouts"/>
          <p:cNvSpPr/>
          <p:nvPr/>
        </p:nvSpPr>
        <p:spPr>
          <a:xfrm>
            <a:off x="6233885" y="1851459"/>
            <a:ext cx="2452915" cy="467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3975" lvl="1" indent="1588">
              <a:buSzPct val="1000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Transfer direction set in parameter files</a:t>
            </a:r>
          </a:p>
          <a:p>
            <a:pPr marL="457200" lvl="2" indent="-16827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File 19673.2 specifies transfer of the data for a field</a:t>
            </a:r>
          </a:p>
          <a:p>
            <a:pPr marL="457200" lvl="2" indent="-16827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File 133.2 specifies formation of S data into messages</a:t>
            </a:r>
          </a:p>
          <a:p>
            <a:pPr marL="457200" lvl="2" indent="-16827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Send from VistA requires S in both 133.2 and 19673.2</a:t>
            </a:r>
          </a:p>
          <a:p>
            <a:pPr marL="457200" lvl="2" indent="-16827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Receive by VistA requires setting in 19673.2; 133.2 immaterial</a:t>
            </a:r>
          </a:p>
          <a:p>
            <a:pPr marL="288925" lvl="2">
              <a:buSzPct val="1000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175" lvl="2">
              <a:buSzPct val="100000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 = Send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by VistA to ARK</a:t>
            </a:r>
          </a:p>
          <a:p>
            <a:pPr marL="3175" lvl="2">
              <a:buSzPct val="100000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R = Receive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by VistA from ARK</a:t>
            </a:r>
          </a:p>
        </p:txBody>
      </p:sp>
    </p:spTree>
    <p:extLst>
      <p:ext uri="{BB962C8B-B14F-4D97-AF65-F5344CB8AC3E}">
        <p14:creationId xmlns:p14="http://schemas.microsoft.com/office/powerpoint/2010/main" val="39693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Other factors in transfer of data</a:t>
            </a:r>
          </a:p>
        </p:txBody>
      </p:sp>
      <p:sp>
        <p:nvSpPr>
          <p:cNvPr id="3" name="Shape 24" descr="Object Area for Auto Layouts"/>
          <p:cNvSpPr/>
          <p:nvPr/>
        </p:nvSpPr>
        <p:spPr>
          <a:xfrm>
            <a:off x="457199" y="1733617"/>
            <a:ext cx="8229601" cy="464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88" lvl="1">
              <a:buSzPct val="1000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Clinical and Informatics conventions regarding cases can impact data transfer</a:t>
            </a:r>
          </a:p>
          <a:p>
            <a:pPr lvl="1" indent="-22542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for surgical cases without a defined start time, VistA substitutes “2:59”</a:t>
            </a:r>
          </a:p>
          <a:p>
            <a:pPr lvl="1" indent="-22542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meaning of a concurrent case can differ between Surgery and Anesthesiology</a:t>
            </a:r>
          </a:p>
          <a:p>
            <a:pPr lvl="1" indent="-225425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variance in handling of scheduling errors and other exceptions can impact cases</a:t>
            </a:r>
          </a:p>
          <a:p>
            <a:pPr marL="1588" lvl="1">
              <a:buSzPct val="1000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DSIH is dependent on as-is functionalty and data of VistA Surgical Schedule Package</a:t>
            </a:r>
          </a:p>
          <a:p>
            <a:pPr marL="455613" lvl="1" indent="-223838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patches can change functionality and cause unanticpated impacts on DSIH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SR*3*171	165  Data issues WHEN USING THE NON-CARDIA		V 05/10/10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SR*3*174	166  ANNUAL SURGERY UPDATES – VASQIP		V 11/15/10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SR*3*165	167  CPT MODIFIER 51 SCREENING AND SERVICE		V11/17/10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SR*3*175	168  ANNUAL SURGERY UPDATES-VASQIP 2011 IN		V 08/22/11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SR*3*176	169  SURGERY UPDATES-VASQIP INCREMENT 2		V 06/07/12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SR*3*173	170  RECEIVING ERROR WHEN EXECUTING SRTASK	V 07/16/12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SR*3*181	171  INFORMATIONAL - VistA Standardization			V 07/16/13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SR*3*177	172  SURGERY ICD-10 CLASS 1 REMEDIATION		V 08/15/14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SR*3*178	173  FIX MULTIPLE SURGERY ISSUES			V 10/27/14  </a:t>
            </a:r>
          </a:p>
          <a:p>
            <a:pPr marL="912813" lvl="2" indent="-223838">
              <a:buSzPct val="100000"/>
              <a:buFont typeface="Arial"/>
              <a:buChar char="•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SR*3*182	174  ANNUAL SURGERY UPDATES – 2014			V 12/22/14 </a:t>
            </a:r>
          </a:p>
          <a:p>
            <a:pPr marL="403225" lvl="1" indent="-171450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CIS-ARK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600" dirty="0" err="1" smtClean="0">
                <a:latin typeface="Arial"/>
                <a:ea typeface="Arial"/>
                <a:cs typeface="Arial"/>
                <a:sym typeface="Arial"/>
              </a:rPr>
              <a:t>Databridge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not part of review of patches before their release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1">
              <a:buSzPct val="1000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Other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known applications that can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transfer data to VistA File 130</a:t>
            </a:r>
          </a:p>
          <a:p>
            <a:pPr marL="912813" lvl="1" indent="-223838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LiveData</a:t>
            </a:r>
          </a:p>
          <a:p>
            <a:pPr marL="912813" lvl="1" indent="-223838">
              <a:buSzPct val="1000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Theradoc</a:t>
            </a:r>
          </a:p>
          <a:p>
            <a:pPr marL="688975" lvl="1">
              <a:buSzPct val="1000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Setting of fields in File 19673.2 for selected facilities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72282"/>
              </p:ext>
            </p:extLst>
          </p:nvPr>
        </p:nvGraphicFramePr>
        <p:xfrm>
          <a:off x="4676800" y="1775337"/>
          <a:ext cx="3965634" cy="2938272"/>
        </p:xfrm>
        <a:graphic>
          <a:graphicData uri="http://schemas.openxmlformats.org/drawingml/2006/table">
            <a:tbl>
              <a:tblPr/>
              <a:tblGrid>
                <a:gridCol w="629567"/>
                <a:gridCol w="1900043"/>
                <a:gridCol w="718012"/>
                <a:gridCol w="718012"/>
              </a:tblGrid>
              <a:tr h="447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 #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Name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in File 130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Facilities Field=R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ANESTHETIC TYPE</a:t>
                      </a:r>
                    </a:p>
                  </a:txBody>
                  <a:tcPr marT="9144" marB="914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130.47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ANESTHETIC TECHNIQUE</a:t>
                      </a:r>
                    </a:p>
                  </a:txBody>
                  <a:tcPr marT="9144" marB="914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130.06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AVAIL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SET-UP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ATTENDING CODE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IN HOLD AREA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 PRESENT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PULSE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RESP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BP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 SCHEDULE TYPE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PGY OF PRIMARY SURGEON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SURGEON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1215"/>
              </p:ext>
            </p:extLst>
          </p:nvPr>
        </p:nvGraphicFramePr>
        <p:xfrm>
          <a:off x="492480" y="1775337"/>
          <a:ext cx="3965634" cy="4611624"/>
        </p:xfrm>
        <a:graphic>
          <a:graphicData uri="http://schemas.openxmlformats.org/drawingml/2006/table">
            <a:tbl>
              <a:tblPr/>
              <a:tblGrid>
                <a:gridCol w="629567"/>
                <a:gridCol w="1900043"/>
                <a:gridCol w="718012"/>
                <a:gridCol w="718012"/>
              </a:tblGrid>
              <a:tr h="447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 #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Name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in File 130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Facilities Field=R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START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END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RELIEF ANESTHETIST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ANESTHESIOLOGIST SUPVR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 CLASS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REPLACEMENT FLUID TYPE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INDUCTION COMPLETE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SUPERVISE CODE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PRINC ANESTHETIST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ASST ANESTHETIST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LOSS (ML)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URINE OUTPUT (ML)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ANESTHESIA TEMP (C)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 SURG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0.164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BEGAN  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ENDS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NURSE PRESENT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IN OR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OUT OR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ROOM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ADMIT PAC(U)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PAC(U) DISCH TIME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hape 24" descr="Object Area for Auto Layouts"/>
          <p:cNvSpPr/>
          <p:nvPr/>
        </p:nvSpPr>
        <p:spPr>
          <a:xfrm>
            <a:off x="4676800" y="4819381"/>
            <a:ext cx="3965634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71450" lvl="1" indent="-169863">
              <a:buSzPct val="1000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 fields that all facilities write to File 130</a:t>
            </a:r>
          </a:p>
          <a:p>
            <a:pPr marL="171450" lvl="1" indent="-169863">
              <a:buSzPct val="1000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22 fields that 10 or more facilities write to File 130 &lt;&lt;</a:t>
            </a:r>
            <a:r>
              <a:rPr lang="en-US" sz="1400" i="1" dirty="0">
                <a:latin typeface="Arial"/>
                <a:ea typeface="Arial"/>
                <a:cs typeface="Arial"/>
                <a:sym typeface="Arial"/>
              </a:rPr>
              <a:t>these fields can impact the quality of data in File 130</a:t>
            </a:r>
          </a:p>
          <a:p>
            <a:pPr marL="171450" lvl="1" indent="-169863">
              <a:buSzPct val="1000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8 fields that no facilities write to VistA &lt;&lt;</a:t>
            </a:r>
            <a:r>
              <a:rPr lang="en-US" sz="1400" i="1" dirty="0">
                <a:latin typeface="Arial"/>
                <a:ea typeface="Arial"/>
                <a:cs typeface="Arial"/>
                <a:sym typeface="Arial"/>
              </a:rPr>
              <a:t>these fields have no impact on quality of data in File 130</a:t>
            </a:r>
          </a:p>
        </p:txBody>
      </p:sp>
    </p:spTree>
    <p:extLst>
      <p:ext uri="{BB962C8B-B14F-4D97-AF65-F5344CB8AC3E}">
        <p14:creationId xmlns:p14="http://schemas.microsoft.com/office/powerpoint/2010/main" val="39693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</a:rPr>
              <a:t>ARK data that can be used by VASQIP</a:t>
            </a:r>
          </a:p>
        </p:txBody>
      </p:sp>
      <p:sp>
        <p:nvSpPr>
          <p:cNvPr id="7" name="Shape 24" descr="Object Area for Auto Layouts"/>
          <p:cNvSpPr/>
          <p:nvPr/>
        </p:nvSpPr>
        <p:spPr>
          <a:xfrm>
            <a:off x="314098" y="1869349"/>
            <a:ext cx="3898470" cy="452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Data transferred to VistA can be used by VASQIP</a:t>
            </a:r>
          </a:p>
          <a:p>
            <a:pPr marL="458788" lvl="0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Values for fields can be</a:t>
            </a:r>
          </a:p>
          <a:p>
            <a:pPr marL="800100" lvl="1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created in ARK</a:t>
            </a:r>
          </a:p>
          <a:p>
            <a:pPr marL="800100" lvl="1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transferred to VistA, File 130</a:t>
            </a:r>
          </a:p>
          <a:p>
            <a:pPr marL="800100" lvl="1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included by VASQIP Phase 3, Data Collection in case assessment</a:t>
            </a:r>
          </a:p>
          <a:p>
            <a:pPr marL="458788" lvl="0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Actual transfer of data shown in the table:</a:t>
            </a:r>
          </a:p>
          <a:p>
            <a:pPr marL="800100" lvl="1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based on settings in File 19673.2 for 27 selected facilities</a:t>
            </a:r>
          </a:p>
          <a:p>
            <a:pPr marL="800100" lvl="1" indent="-227013"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11 fields are transferred from ARK to VistA, File 130 by one or more facilities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&lt;&lt;these are the only fields with values created in an ARK that are included in VASQIP case assessments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33447"/>
              </p:ext>
            </p:extLst>
          </p:nvPr>
        </p:nvGraphicFramePr>
        <p:xfrm>
          <a:off x="4545783" y="1940901"/>
          <a:ext cx="4141017" cy="4358099"/>
        </p:xfrm>
        <a:graphic>
          <a:graphicData uri="http://schemas.openxmlformats.org/drawingml/2006/table">
            <a:tbl>
              <a:tblPr/>
              <a:tblGrid>
                <a:gridCol w="635015"/>
                <a:gridCol w="2169003"/>
                <a:gridCol w="1336999"/>
              </a:tblGrid>
              <a:tr h="1120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 #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in File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27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 Facilities that transfer the field from ARK to VistA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END TIME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 CARE START TIME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 CLASS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BEGAN  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OPERATION ENDS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ROOM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IN OR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PAT OUT OR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PAC(U) DISCH TIME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ANESTHETIC TECHNIQUE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2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ATTENDING CODE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T="36576" marB="1828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FFFFFE"/>
      </a:dk2>
      <a:lt2>
        <a:srgbClr val="FFFFFE"/>
      </a:lt2>
      <a:accent1>
        <a:srgbClr val="0083BE"/>
      </a:accent1>
      <a:accent2>
        <a:srgbClr val="78BE20"/>
      </a:accent2>
      <a:accent3>
        <a:srgbClr val="C4262E"/>
      </a:accent3>
      <a:accent4>
        <a:srgbClr val="FF7F32"/>
      </a:accent4>
      <a:accent5>
        <a:srgbClr val="F3CF4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E7E181B547746B5E093A6EE6666FA" ma:contentTypeVersion="6" ma:contentTypeDescription="Create a new document." ma:contentTypeScope="" ma:versionID="18ba6be538e737698d722d73dd068e05">
  <xsd:schema xmlns:xsd="http://www.w3.org/2001/XMLSchema" xmlns:p="http://schemas.microsoft.com/office/2006/metadata/properties" xmlns:ns2="c2637ed3-ca2e-408c-bd02-df896c52b2a1" xmlns:ns3="ca16cabb-c3e9-47bf-8563-dfddfb166a71" targetNamespace="http://schemas.microsoft.com/office/2006/metadata/properties" ma:root="true" ma:fieldsID="4247828aebb6116de647cbced2c8783f" ns2:_="" ns3:_="">
    <xsd:import namespace="c2637ed3-ca2e-408c-bd02-df896c52b2a1"/>
    <xsd:import namespace="ca16cabb-c3e9-47bf-8563-dfddfb166a71"/>
    <xsd:element name="properties">
      <xsd:complexType>
        <xsd:sequence>
          <xsd:element name="documentManagement">
            <xsd:complexType>
              <xsd:all>
                <xsd:element ref="ns2:Related_x0020_Deliverable"/>
                <xsd:element ref="ns2:Document_x0020_Type"/>
                <xsd:element ref="ns2:Archive" minOccurs="0"/>
                <xsd:element ref="ns3:Acceptance_x0020_Form_x0020_Comple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2637ed3-ca2e-408c-bd02-df896c52b2a1" elementFormDefault="qualified">
    <xsd:import namespace="http://schemas.microsoft.com/office/2006/documentManagement/types"/>
    <xsd:element name="Related_x0020_Deliverable" ma:index="8" ma:displayName="Related Deliverable" ma:format="Dropdown" ma:internalName="Related_x0020_Deliverable">
      <xsd:simpleType>
        <xsd:restriction base="dms:Choice">
          <xsd:enumeration value="Data Gathering Summary of Key Findings"/>
          <xsd:enumeration value="Health &amp; Wellness Strategic Communications and Outreach Plan"/>
          <xsd:enumeration value="Health &amp; Wellness Identity and Print and Online Style Guide"/>
          <xsd:enumeration value="Integrated Strategic Communications Plan"/>
          <xsd:enumeration value="Segmented Audience Study and Analysis"/>
          <xsd:enumeration value="VHA Identity and Print and Online Style Guide"/>
          <xsd:enumeration value="Work Plan"/>
        </xsd:restriction>
      </xsd:simpleType>
    </xsd:element>
    <xsd:element name="Document_x0020_Type" ma:index="9" ma:displayName="Document Type" ma:format="Dropdown" ma:internalName="Document_x0020_Type">
      <xsd:simpleType>
        <xsd:restriction base="dms:Choice">
          <xsd:enumeration value="Client Meeting/Presentation"/>
          <xsd:enumeration value="Deliverable (Draft)"/>
          <xsd:enumeration value="Deliverable (Final)"/>
          <xsd:enumeration value="Input"/>
          <xsd:enumeration value="Work Product (Draft)"/>
          <xsd:enumeration value="Work Product (Final)"/>
          <xsd:enumeration value="Other"/>
        </xsd:restriction>
      </xsd:simpleType>
    </xsd:element>
    <xsd:element name="Archive" ma:index="10" nillable="true" ma:displayName="Archive" ma:default="0" ma:internalName="Archive">
      <xsd:simpleType>
        <xsd:restriction base="dms:Boolean"/>
      </xsd:simpleType>
    </xsd:element>
  </xsd:schema>
  <xsd:schema xmlns:xsd="http://www.w3.org/2001/XMLSchema" xmlns:dms="http://schemas.microsoft.com/office/2006/documentManagement/types" targetNamespace="ca16cabb-c3e9-47bf-8563-dfddfb166a71" elementFormDefault="qualified">
    <xsd:import namespace="http://schemas.microsoft.com/office/2006/documentManagement/types"/>
    <xsd:element name="Acceptance_x0020_Form_x0020_Complete" ma:index="11" nillable="true" ma:displayName="Acceptance Form Complete" ma:default="0" ma:internalName="Acceptance_x0020_Form_x0020_Comple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2F129-858B-4B05-851C-B89D213EC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37ed3-ca2e-408c-bd02-df896c52b2a1"/>
    <ds:schemaRef ds:uri="ca16cabb-c3e9-47bf-8563-dfddfb166a7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7926BB3-7045-43F3-8964-696B3C3480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1281</Words>
  <Application>Microsoft Office PowerPoint</Application>
  <PresentationFormat>On-screen Show (4:3)</PresentationFormat>
  <Paragraphs>393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CIS-ARK and Analytics Data Transfer between ARK and VistA Surgical Scheduling (File 130)</vt:lpstr>
      <vt:lpstr>Why is data transferred between ARK and VistA?</vt:lpstr>
      <vt:lpstr>Transfer of data between ARK and VistA</vt:lpstr>
      <vt:lpstr>The  fields in File 130 , that can be transferred &amp; Goal of workgroup to establish enterprise settings for each element.</vt:lpstr>
      <vt:lpstr>Dependence of transfer on DSIH</vt:lpstr>
      <vt:lpstr>Transfer performed according to settings in parameter files</vt:lpstr>
      <vt:lpstr>Other factors in transfer of data</vt:lpstr>
      <vt:lpstr>Setting of fields in File 19673.2 for selected facilities</vt:lpstr>
      <vt:lpstr>ARK data that can be used by VASQIP</vt:lpstr>
      <vt:lpstr>Questions &amp; Comments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from ARK to VistA Surgical Scheduling, June 2015</dc:title>
  <dc:creator>Department of Veterans Affairs</dc:creator>
  <cp:lastModifiedBy>vhasfcwallaa</cp:lastModifiedBy>
  <cp:revision>238</cp:revision>
  <cp:lastPrinted>2011-05-13T15:25:22Z</cp:lastPrinted>
  <dcterms:created xsi:type="dcterms:W3CDTF">2011-05-12T19:56:03Z</dcterms:created>
  <dcterms:modified xsi:type="dcterms:W3CDTF">2015-12-11T17:08:00Z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0x010100717E7E181B547746B5E093A6EE6666FA</vt:lpwstr>
  </property>
  <property fmtid="{D5CDD505-2E9C-101B-9397-08002B2CF9AE}" pid="3" name="Document Type">
    <vt:lpwstr>Work Product (Final)</vt:lpwstr>
  </property>
  <property fmtid="{D5CDD505-2E9C-101B-9397-08002B2CF9AE}" pid="4" name="Archive">
    <vt:lpwstr>0</vt:lpwstr>
  </property>
  <property fmtid="{D5CDD505-2E9C-101B-9397-08002B2CF9AE}" pid="5" name="Related Deliverable">
    <vt:lpwstr>VHA Identity and Print and Online Style Guide</vt:lpwstr>
  </property>
  <property fmtid="{D5CDD505-2E9C-101B-9397-08002B2CF9AE}" pid="6" name="Acceptance Form Complete">
    <vt:lpwstr>0</vt:lpwstr>
  </property>
</Properties>
</file>