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CDB95-903C-8542-840C-01E9EE933254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47BC5-4465-B848-B8B1-25421B6DD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4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0D784B6-721A-4E43-92DD-DB2B06BE8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2C32325-C5BE-4ECE-962D-2B0B11D2D556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C6D4631-0807-41D0-9539-4E24ADA5BC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F85ABBF-DD02-4868-A143-0CE2D994A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206B-CE80-B74C-BD66-E1CE29F9A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436F4-6B6B-0A40-A7CE-2D5E6C05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8976-BBAE-D844-976F-1E81CDDA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BA5C-8F35-FB4A-AB6D-AF895CF3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9DDC4-4A3A-154E-95D1-5640B04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F048-7945-1049-9FBA-A2C68005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8745F-64DC-7841-B31C-DC4147210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2860B-7BB8-5E41-A5E4-639D05DA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6E47C-7088-C34A-AAE3-ECA55309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D63A-442C-214B-92D3-D5FFA29C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2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977FC-811B-5044-9B2C-C6436F9A4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83B6C-E82A-D649-98A1-1593EEA6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5C5C0-AE2F-764D-A289-BDAFE071D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B395-BCE8-794E-9234-A3BBC81E0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6770-F746-914C-B4E6-FD6BDBCE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FE01-6B76-1E4F-BAA5-27DCF0DD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5478-22EA-F043-9765-0033997C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ACE50-9634-2548-951A-11308452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9172-055E-4946-AC77-58A8DAD0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108E-B634-6442-B559-85D217B5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9BB-9AE1-9C40-A913-685CEF55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C272B-9579-5541-856E-69F683F4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64F7-2864-B542-84F8-66EF2B94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3E9C-01EA-914F-A418-1032033A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EE9A-BD9A-0A42-A83E-7F18980A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6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1E0CC-3186-C243-8FFE-E0674826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5FE9-DAA6-1A45-93CA-4AD1EF6AC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DB84C-727D-8B4B-B676-0C848048B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DC657-8B70-9B4A-9A2A-8CEABD2E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6B543-1607-D743-A0F2-0B3C0E26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71A6A-4368-2C4E-8127-D3E62AE7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9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BBD1-EBE7-5C4C-BF63-C7550135E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71C2-84F7-9B48-A152-BCBF50B1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02498-AE81-8143-B77C-A81BDDD48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37A85-2545-D440-8B3C-450FB5968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85BD5-B09B-C04B-90E2-011530FC2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A4985-FECA-0D4F-8E98-AF85B8C8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F0B10-3A41-8646-BC61-453C72D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90AF2-A392-9B43-934F-8CCE82A5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0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2657-C732-6F4A-A684-D574B075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B0DB4-10F7-0C43-8929-1210FE9F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5CCB0-8AB2-9A40-974B-0FC545F3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A7FE1-49C7-CB48-A3F5-8A2015B3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0BE6A-D91F-E042-9808-6AB0C8E7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E42EC-7B39-7A45-A84A-FC6EB520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D65EC-F3BA-2F4B-9B0E-93EC01D5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9850-C60E-6A49-A16D-6F67C69A2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79A4-E9F9-8C4A-AEF5-37FE88EEA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2D38E-8800-254F-97C0-EEA561032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CF37-2A5F-E743-B4D9-D2E2A316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3DA18-4C5B-584A-8E22-46CAD17B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8C544-5A1F-D146-B3E5-341CA988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1A95-5B38-6A4A-88B5-DDF3AB59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ABDC-D89B-F847-BBB8-A24596007B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29F94-7378-2F4C-BC7D-225199C5E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D0DB5-E582-7445-A1DD-C7A0E2E9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EB478-E381-004C-9FC5-6A92EEE7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ED2F2-214E-BA48-99BF-A2CACE2D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A5710-17A7-4B49-89B3-D45A761C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E48C-B696-C249-9A6F-001718DE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6328-440B-7440-A625-2F8E9790F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F1E50-470B-4B40-BC0C-D5E1AF7DC511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E9A0F-97F4-C744-AA10-78DFF574C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1BEE-5ECD-384B-BC3B-96A4743E4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003AB-0BE4-DD48-BBA2-7F888BC8C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C7AFD509-2D01-4530-85FA-6E08673C5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27479" y="127369"/>
            <a:ext cx="7216392" cy="48540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r>
              <a:rPr lang="en-US" sz="2400" b="1" i="1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Virginia </a:t>
            </a:r>
            <a:r>
              <a:rPr lang="en-US" sz="2400" b="1" i="1" dirty="0" err="1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Smallsat</a:t>
            </a:r>
            <a:r>
              <a:rPr lang="en-US" sz="2400" b="1" i="1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 and Open Data Hub for Research and Commercialization (VSODHRC)</a:t>
            </a:r>
            <a:endParaRPr lang="en-US" altLang="en-US" sz="2400" i="1" dirty="0"/>
          </a:p>
        </p:txBody>
      </p:sp>
      <p:sp>
        <p:nvSpPr>
          <p:cNvPr id="2052" name="Rectangle 6">
            <a:extLst>
              <a:ext uri="{FF2B5EF4-FFF2-40B4-BE49-F238E27FC236}">
                <a16:creationId xmlns:a16="http://schemas.microsoft.com/office/drawing/2014/main" id="{7C8D27CA-5EE3-4112-9084-DDFD66068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130" y="976608"/>
            <a:ext cx="4457700" cy="257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/>
          <a:lstStyle>
            <a:lvl1pPr marL="117475" indent="-117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 algn="just"/>
            <a:r>
              <a:rPr lang="en-US" sz="1200" b="1" u="sng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Vision</a:t>
            </a:r>
            <a:endParaRPr lang="en-US" sz="1200" dirty="0">
              <a:latin typeface="Corbel" panose="020B0503020204020204" pitchFamily="34" charset="0"/>
              <a:ea typeface="Calibri" panose="020F0502020204030204" pitchFamily="34" charset="0"/>
              <a:cs typeface="Vrinda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Establish VDHRC that will serve as the long-term sustainment entity for Space, Autonomous, Systems, and Ground Based Data to be used for Research and Commercialization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Operating entity for future State and federal research grants and users driven applied research and commercialization activities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Member networking and collaboration-focused events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Structured entity under the under ODU VP for Research/ VMASC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Operated as a standalone enterprise with its own branding, leadership, and governance structure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F243E"/>
                </a:solidFill>
                <a:latin typeface="Corbel" panose="020B0503020204020204" pitchFamily="34" charset="0"/>
                <a:cs typeface="Vrinda"/>
              </a:rPr>
              <a:t>Leverages the organizational support capabilities within VMASC IIE, and the ODURF. 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F243E"/>
                </a:solidFill>
                <a:latin typeface="Corbel" panose="020B0503020204020204" pitchFamily="34" charset="0"/>
                <a:cs typeface="Vrinda"/>
              </a:rPr>
              <a:t>User driven funding model (TBD) </a:t>
            </a:r>
            <a:endParaRPr lang="en-US" altLang="en-US" sz="1200" dirty="0"/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7CF194D5-FBF0-469C-8896-BF0CDF41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262" y="4158188"/>
            <a:ext cx="4508500" cy="2427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/>
          <a:lstStyle>
            <a:lvl1pPr marL="117475" indent="-117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/>
            <a:r>
              <a:rPr lang="en-US" sz="1200" b="1" u="sng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Objectives</a:t>
            </a:r>
            <a:endParaRPr lang="en-US" sz="1200" dirty="0">
              <a:latin typeface="Corbel" panose="020B0503020204020204" pitchFamily="34" charset="0"/>
              <a:ea typeface="Calibri" panose="020F0502020204030204" pitchFamily="34" charset="0"/>
              <a:cs typeface="Vrinda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Create new pathways to obtain, integrate, disseminate, and monetize satellite, unmanned systems, and ground based data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Entrepreneurs &amp; innovators identify unmet market needs, problems and develop viable business models 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Includes sources of relevant demographic, economic, social, cultural, and political data</a:t>
            </a:r>
            <a:endParaRPr lang="en-US" sz="1200" dirty="0">
              <a:latin typeface="Corbel" panose="020B0503020204020204" pitchFamily="34" charset="0"/>
              <a:ea typeface="Calibri" panose="020F0502020204030204" pitchFamily="34" charset="0"/>
              <a:cs typeface="Vrinda"/>
            </a:endParaRP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243E"/>
                </a:solidFill>
                <a:latin typeface="Corbel" panose="020B0503020204020204" pitchFamily="34" charset="0"/>
                <a:ea typeface="Calibri" panose="020F0502020204030204" pitchFamily="34" charset="0"/>
                <a:cs typeface="Vrinda"/>
              </a:rPr>
              <a:t>Establish connections with financial, intellectual, and social enterprises necessary to grow new companies</a:t>
            </a:r>
          </a:p>
          <a:p>
            <a:pPr marL="111125" indent="-111125"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0F243E"/>
                </a:solidFill>
                <a:latin typeface="Corbel" panose="020B0503020204020204" pitchFamily="34" charset="0"/>
                <a:cs typeface="Vrinda"/>
              </a:rPr>
              <a:t>Supports faculty research internal ODU users (Strome College of Business, </a:t>
            </a:r>
            <a:r>
              <a:rPr lang="en-US" altLang="en-US" sz="1200" dirty="0" err="1">
                <a:solidFill>
                  <a:srgbClr val="0F243E"/>
                </a:solidFill>
                <a:latin typeface="Corbel" panose="020B0503020204020204" pitchFamily="34" charset="0"/>
                <a:cs typeface="Vrinda"/>
              </a:rPr>
              <a:t>Dragas</a:t>
            </a:r>
            <a:r>
              <a:rPr lang="en-US" altLang="en-US" sz="1200" dirty="0">
                <a:solidFill>
                  <a:srgbClr val="0F243E"/>
                </a:solidFill>
                <a:latin typeface="Corbel" panose="020B0503020204020204" pitchFamily="34" charset="0"/>
                <a:cs typeface="Vrinda"/>
              </a:rPr>
              <a:t> Center, Colleges of Sciences, Engineering, etc.)  </a:t>
            </a:r>
            <a:endParaRPr lang="en-US" altLang="en-US" sz="1200" dirty="0"/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A2FD6C85-8C11-4100-937F-D4807556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478" y="4158188"/>
            <a:ext cx="4457700" cy="225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/>
          <a:lstStyle>
            <a:lvl1pPr marL="117475" indent="-117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marL="0"/>
            <a:endParaRPr lang="en-US" sz="1200" dirty="0">
              <a:latin typeface="Corbel" panose="020B0503020204020204" pitchFamily="34" charset="0"/>
              <a:ea typeface="Calibri" panose="020F0502020204030204" pitchFamily="34" charset="0"/>
              <a:cs typeface="Vrind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BD4DA3-27A3-4059-B99C-3A29901EC70E}"/>
              </a:ext>
            </a:extLst>
          </p:cNvPr>
          <p:cNvCxnSpPr/>
          <p:nvPr/>
        </p:nvCxnSpPr>
        <p:spPr>
          <a:xfrm flipV="1">
            <a:off x="1524000" y="3918546"/>
            <a:ext cx="9144000" cy="184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66924D-6DD9-41AC-9E0A-40F094223214}"/>
              </a:ext>
            </a:extLst>
          </p:cNvPr>
          <p:cNvCxnSpPr/>
          <p:nvPr/>
        </p:nvCxnSpPr>
        <p:spPr>
          <a:xfrm>
            <a:off x="6096000" y="960582"/>
            <a:ext cx="0" cy="58974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F950E0D-0630-064F-B4D7-05DD5B5FADD2}"/>
              </a:ext>
            </a:extLst>
          </p:cNvPr>
          <p:cNvGrpSpPr/>
          <p:nvPr/>
        </p:nvGrpSpPr>
        <p:grpSpPr>
          <a:xfrm>
            <a:off x="6366790" y="892852"/>
            <a:ext cx="4780769" cy="2907288"/>
            <a:chOff x="1250549" y="2013023"/>
            <a:chExt cx="7339551" cy="52914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8A04EF-EEAE-A149-B08F-225E0606D94E}"/>
                </a:ext>
              </a:extLst>
            </p:cNvPr>
            <p:cNvSpPr/>
            <p:nvPr/>
          </p:nvSpPr>
          <p:spPr>
            <a:xfrm rot="5400000">
              <a:off x="3002719" y="3871181"/>
              <a:ext cx="3188358" cy="3678253"/>
            </a:xfrm>
            <a:prstGeom prst="ellipse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DF9BAD-B07A-E249-8F4E-5246FF6C25A3}"/>
                </a:ext>
              </a:extLst>
            </p:cNvPr>
            <p:cNvSpPr/>
            <p:nvPr/>
          </p:nvSpPr>
          <p:spPr>
            <a:xfrm rot="5400000">
              <a:off x="4486038" y="1956508"/>
              <a:ext cx="3565232" cy="3678266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36373C-CFC3-354B-A696-9EE52F697207}"/>
                </a:ext>
              </a:extLst>
            </p:cNvPr>
            <p:cNvSpPr/>
            <p:nvPr/>
          </p:nvSpPr>
          <p:spPr>
            <a:xfrm>
              <a:off x="1250549" y="2013023"/>
              <a:ext cx="3678266" cy="3624061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6B4257-73A1-0247-AD0E-EEDB2DB473D7}"/>
                </a:ext>
              </a:extLst>
            </p:cNvPr>
            <p:cNvSpPr txBox="1"/>
            <p:nvPr/>
          </p:nvSpPr>
          <p:spPr>
            <a:xfrm>
              <a:off x="1472426" y="2739962"/>
              <a:ext cx="3288058" cy="173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>
                  <a:latin typeface="Corbel" panose="020B0503020204020204" pitchFamily="34" charset="0"/>
                </a:rPr>
                <a:t>Research and Commercial Problems / Applications </a:t>
              </a:r>
            </a:p>
            <a:p>
              <a:endParaRPr lang="en-US" sz="1400" dirty="0">
                <a:latin typeface="Corbel" panose="020B0503020204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F3C9C9-B473-3047-895D-462213DC4FEB}"/>
                </a:ext>
              </a:extLst>
            </p:cNvPr>
            <p:cNvSpPr txBox="1"/>
            <p:nvPr/>
          </p:nvSpPr>
          <p:spPr>
            <a:xfrm>
              <a:off x="5075690" y="3054310"/>
              <a:ext cx="3514410" cy="56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>
                  <a:latin typeface="Corbel" panose="020B0503020204020204" pitchFamily="34" charset="0"/>
                </a:rPr>
                <a:t>Technical Capabilities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36158A-114B-FB43-A864-EFE0618F2E63}"/>
                </a:ext>
              </a:extLst>
            </p:cNvPr>
            <p:cNvSpPr txBox="1"/>
            <p:nvPr/>
          </p:nvSpPr>
          <p:spPr>
            <a:xfrm>
              <a:off x="3031335" y="5832246"/>
              <a:ext cx="3131126" cy="560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>
                  <a:latin typeface="Corbel" panose="020B0503020204020204" pitchFamily="34" charset="0"/>
                </a:rPr>
                <a:t>Compliance &amp; Licensing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59098E-ED17-1A4A-AC05-855F39DD6380}"/>
                </a:ext>
              </a:extLst>
            </p:cNvPr>
            <p:cNvSpPr/>
            <p:nvPr/>
          </p:nvSpPr>
          <p:spPr>
            <a:xfrm>
              <a:off x="3407187" y="3630875"/>
              <a:ext cx="2389852" cy="1343213"/>
            </a:xfrm>
            <a:prstGeom prst="ellipse">
              <a:avLst/>
            </a:prstGeom>
            <a:solidFill>
              <a:srgbClr val="92D050"/>
            </a:solidFill>
            <a:ln w="762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79F673-6BF9-D748-81CF-1F4555FFCA4B}"/>
                </a:ext>
              </a:extLst>
            </p:cNvPr>
            <p:cNvSpPr txBox="1"/>
            <p:nvPr/>
          </p:nvSpPr>
          <p:spPr>
            <a:xfrm>
              <a:off x="3848092" y="3966375"/>
              <a:ext cx="1508041" cy="672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orbel" panose="020B0503020204020204" pitchFamily="34" charset="0"/>
                </a:rPr>
                <a:t>VDHRC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212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Virginia Smallsat and Open Data Hub for Research and Commercialization (VSODHRC)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25701</dc:creator>
  <cp:lastModifiedBy>25701</cp:lastModifiedBy>
  <cp:revision>11</cp:revision>
  <dcterms:created xsi:type="dcterms:W3CDTF">2022-03-15T00:56:31Z</dcterms:created>
  <dcterms:modified xsi:type="dcterms:W3CDTF">2022-11-08T13:33:12Z</dcterms:modified>
</cp:coreProperties>
</file>