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60" r:id="rId2"/>
    <p:sldId id="257" r:id="rId3"/>
    <p:sldId id="360" r:id="rId4"/>
    <p:sldId id="383" r:id="rId5"/>
    <p:sldId id="365" r:id="rId6"/>
    <p:sldId id="267" r:id="rId7"/>
    <p:sldId id="361" r:id="rId8"/>
    <p:sldId id="362" r:id="rId9"/>
    <p:sldId id="363" r:id="rId10"/>
    <p:sldId id="366" r:id="rId11"/>
    <p:sldId id="367" r:id="rId12"/>
    <p:sldId id="371" r:id="rId13"/>
    <p:sldId id="372" r:id="rId14"/>
    <p:sldId id="376" r:id="rId15"/>
    <p:sldId id="377" r:id="rId16"/>
    <p:sldId id="373" r:id="rId17"/>
    <p:sldId id="374" r:id="rId18"/>
    <p:sldId id="375" r:id="rId19"/>
    <p:sldId id="382" r:id="rId20"/>
    <p:sldId id="369" r:id="rId21"/>
    <p:sldId id="381" r:id="rId22"/>
  </p:sldIdLst>
  <p:sldSz cx="24384000" cy="13716000"/>
  <p:notesSz cx="6858000" cy="9144000"/>
  <p:defaultTextStyle>
    <a:defPPr>
      <a:defRPr lang="en-US"/>
    </a:defPPr>
    <a:lvl1pPr marL="0" algn="l" defTabSz="18287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64" algn="l" defTabSz="18287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26" algn="l" defTabSz="18287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90" algn="l" defTabSz="18287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54" algn="l" defTabSz="18287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818" algn="l" defTabSz="18287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80" algn="l" defTabSz="18287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544" algn="l" defTabSz="18287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908" algn="l" defTabSz="18287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6" userDrawn="1">
          <p15:clr>
            <a:srgbClr val="A4A3A4"/>
          </p15:clr>
        </p15:guide>
        <p15:guide id="2" pos="7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4BC9"/>
    <a:srgbClr val="C1392A"/>
    <a:srgbClr val="9ABB58"/>
    <a:srgbClr val="F39B12"/>
    <a:srgbClr val="00B0F0"/>
    <a:srgbClr val="297FBA"/>
    <a:srgbClr val="179E8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767" autoAdjust="0"/>
  </p:normalViewPr>
  <p:slideViewPr>
    <p:cSldViewPr snapToGrid="0" showGuides="1">
      <p:cViewPr varScale="1">
        <p:scale>
          <a:sx n="33" d="100"/>
          <a:sy n="33" d="100"/>
        </p:scale>
        <p:origin x="1260" y="66"/>
      </p:cViewPr>
      <p:guideLst>
        <p:guide orient="horz" pos="4296"/>
        <p:guide pos="7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SVM</c:v>
                </c:pt>
                <c:pt idx="1">
                  <c:v>J48</c:v>
                </c:pt>
                <c:pt idx="2">
                  <c:v>NB Tree</c:v>
                </c:pt>
                <c:pt idx="3">
                  <c:v>Logistic Regression</c:v>
                </c:pt>
                <c:pt idx="4">
                  <c:v>Logistic Model Tree (LMT)</c:v>
                </c:pt>
                <c:pt idx="5">
                  <c:v>REP Tree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0.82399999999999995</c:v>
                </c:pt>
                <c:pt idx="1">
                  <c:v>0.82530000000000003</c:v>
                </c:pt>
                <c:pt idx="2">
                  <c:v>0.82689999999999997</c:v>
                </c:pt>
                <c:pt idx="3">
                  <c:v>0.82699999999999996</c:v>
                </c:pt>
                <c:pt idx="4">
                  <c:v>0.82620000000000005</c:v>
                </c:pt>
                <c:pt idx="5">
                  <c:v>0.81840000000000002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3B-49FB-BFC6-D73195B974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SVM</c:v>
                </c:pt>
                <c:pt idx="1">
                  <c:v>J48</c:v>
                </c:pt>
                <c:pt idx="2">
                  <c:v>NB Tree</c:v>
                </c:pt>
                <c:pt idx="3">
                  <c:v>Logistic Regression</c:v>
                </c:pt>
                <c:pt idx="4">
                  <c:v>Logistic Model Tree (LMT)</c:v>
                </c:pt>
                <c:pt idx="5">
                  <c:v>REP Tree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0.82130000000000003</c:v>
                </c:pt>
                <c:pt idx="1">
                  <c:v>0.81669999999999998</c:v>
                </c:pt>
                <c:pt idx="2">
                  <c:v>0.81920000000000004</c:v>
                </c:pt>
                <c:pt idx="3">
                  <c:v>0.81679999999999997</c:v>
                </c:pt>
                <c:pt idx="4">
                  <c:v>0.81569999999999998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3B-49FB-BFC6-D73195B974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SVM</c:v>
                </c:pt>
                <c:pt idx="1">
                  <c:v>J48</c:v>
                </c:pt>
                <c:pt idx="2">
                  <c:v>NB Tree</c:v>
                </c:pt>
                <c:pt idx="3">
                  <c:v>Logistic Regression</c:v>
                </c:pt>
                <c:pt idx="4">
                  <c:v>Logistic Model Tree (LMT)</c:v>
                </c:pt>
                <c:pt idx="5">
                  <c:v>REP Tree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0.82740000000000002</c:v>
                </c:pt>
                <c:pt idx="1">
                  <c:v>0.82820000000000005</c:v>
                </c:pt>
                <c:pt idx="2">
                  <c:v>0.83250000000000002</c:v>
                </c:pt>
                <c:pt idx="3">
                  <c:v>0.83150000000000002</c:v>
                </c:pt>
                <c:pt idx="4">
                  <c:v>0.83150000000000002</c:v>
                </c:pt>
                <c:pt idx="5">
                  <c:v>0.82820000000000005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3B-49FB-BFC6-D73195B97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2202608"/>
        <c:axId val="582200312"/>
      </c:lineChart>
      <c:catAx>
        <c:axId val="58220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200312"/>
        <c:crosses val="autoZero"/>
        <c:auto val="1"/>
        <c:lblAlgn val="ctr"/>
        <c:lblOffset val="100"/>
        <c:noMultiLvlLbl val="0"/>
      </c:catAx>
      <c:valAx>
        <c:axId val="58220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20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AUC</a:t>
            </a:r>
          </a:p>
        </c:rich>
      </c:tx>
      <c:layout>
        <c:manualLayout>
          <c:xMode val="edge"/>
          <c:yMode val="edge"/>
          <c:x val="0.3944345295799415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SVM</c:v>
                </c:pt>
                <c:pt idx="1">
                  <c:v>J48</c:v>
                </c:pt>
                <c:pt idx="2">
                  <c:v>NB Tree</c:v>
                </c:pt>
                <c:pt idx="3">
                  <c:v>Logistic Regression</c:v>
                </c:pt>
                <c:pt idx="4">
                  <c:v>Logistic Model Tree (LMT)</c:v>
                </c:pt>
                <c:pt idx="5">
                  <c:v>REP Tree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0.71</c:v>
                </c:pt>
                <c:pt idx="1">
                  <c:v>0.85</c:v>
                </c:pt>
                <c:pt idx="2">
                  <c:v>0.87</c:v>
                </c:pt>
                <c:pt idx="3">
                  <c:v>0.877</c:v>
                </c:pt>
                <c:pt idx="4">
                  <c:v>0.878</c:v>
                </c:pt>
                <c:pt idx="5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7-4615-A68D-FB9C099EE8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SVM</c:v>
                </c:pt>
                <c:pt idx="1">
                  <c:v>J48</c:v>
                </c:pt>
                <c:pt idx="2">
                  <c:v>NB Tree</c:v>
                </c:pt>
                <c:pt idx="3">
                  <c:v>Logistic Regression</c:v>
                </c:pt>
                <c:pt idx="4">
                  <c:v>Logistic Model Tree (LMT)</c:v>
                </c:pt>
                <c:pt idx="5">
                  <c:v>REP Tree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0.70599999999999996</c:v>
                </c:pt>
                <c:pt idx="1">
                  <c:v>0.85</c:v>
                </c:pt>
                <c:pt idx="2">
                  <c:v>0.86799999999999999</c:v>
                </c:pt>
                <c:pt idx="3">
                  <c:v>0.872</c:v>
                </c:pt>
                <c:pt idx="4">
                  <c:v>0.873</c:v>
                </c:pt>
                <c:pt idx="5">
                  <c:v>0.84599999999999997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D7-4615-A68D-FB9C099EE8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SVM</c:v>
                </c:pt>
                <c:pt idx="1">
                  <c:v>J48</c:v>
                </c:pt>
                <c:pt idx="2">
                  <c:v>NB Tree</c:v>
                </c:pt>
                <c:pt idx="3">
                  <c:v>Logistic Regression</c:v>
                </c:pt>
                <c:pt idx="4">
                  <c:v>Logistic Model Tree (LMT)</c:v>
                </c:pt>
                <c:pt idx="5">
                  <c:v>REP Tree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0.71199999999999997</c:v>
                </c:pt>
                <c:pt idx="1">
                  <c:v>0.85199999999999998</c:v>
                </c:pt>
                <c:pt idx="2">
                  <c:v>0.873</c:v>
                </c:pt>
                <c:pt idx="3">
                  <c:v>0.879</c:v>
                </c:pt>
                <c:pt idx="4">
                  <c:v>0.879</c:v>
                </c:pt>
                <c:pt idx="5">
                  <c:v>0.85299999999999998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D7-4615-A68D-FB9C099EE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5914008"/>
        <c:axId val="305916304"/>
      </c:barChart>
      <c:catAx>
        <c:axId val="305914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5916304"/>
        <c:crosses val="autoZero"/>
        <c:auto val="1"/>
        <c:lblAlgn val="ctr"/>
        <c:lblOffset val="100"/>
        <c:noMultiLvlLbl val="0"/>
      </c:catAx>
      <c:valAx>
        <c:axId val="30591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5914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SVM</c:v>
                </c:pt>
                <c:pt idx="1">
                  <c:v>J48</c:v>
                </c:pt>
                <c:pt idx="2">
                  <c:v>NB Tree</c:v>
                </c:pt>
                <c:pt idx="3">
                  <c:v>Logistic Regression</c:v>
                </c:pt>
                <c:pt idx="4">
                  <c:v>Logistic Model Tree (LMT)</c:v>
                </c:pt>
                <c:pt idx="5">
                  <c:v>REP Tree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0.81200000000000006</c:v>
                </c:pt>
                <c:pt idx="1">
                  <c:v>0.81799999999999995</c:v>
                </c:pt>
                <c:pt idx="2">
                  <c:v>0.82299999999999995</c:v>
                </c:pt>
                <c:pt idx="3">
                  <c:v>0.82</c:v>
                </c:pt>
                <c:pt idx="4">
                  <c:v>0.81899999999999995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DA-4C1B-AEF4-11A153870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SVM</c:v>
                </c:pt>
                <c:pt idx="1">
                  <c:v>J48</c:v>
                </c:pt>
                <c:pt idx="2">
                  <c:v>NB Tree</c:v>
                </c:pt>
                <c:pt idx="3">
                  <c:v>Logistic Regression</c:v>
                </c:pt>
                <c:pt idx="4">
                  <c:v>Logistic Model Tree (LMT)</c:v>
                </c:pt>
                <c:pt idx="5">
                  <c:v>REP Tree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0.80900000000000005</c:v>
                </c:pt>
                <c:pt idx="1">
                  <c:v>0.80700000000000005</c:v>
                </c:pt>
                <c:pt idx="2">
                  <c:v>0.81399999999999995</c:v>
                </c:pt>
                <c:pt idx="3">
                  <c:v>0.80900000000000005</c:v>
                </c:pt>
                <c:pt idx="4">
                  <c:v>0.80800000000000005</c:v>
                </c:pt>
                <c:pt idx="5">
                  <c:v>0.80600000000000005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DA-4C1B-AEF4-11A1538709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SVM</c:v>
                </c:pt>
                <c:pt idx="1">
                  <c:v>J48</c:v>
                </c:pt>
                <c:pt idx="2">
                  <c:v>NB Tree</c:v>
                </c:pt>
                <c:pt idx="3">
                  <c:v>Logistic Regression</c:v>
                </c:pt>
                <c:pt idx="4">
                  <c:v>Logistic Model Tree (LMT)</c:v>
                </c:pt>
                <c:pt idx="5">
                  <c:v>REP Tree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0.81499999999999995</c:v>
                </c:pt>
                <c:pt idx="1">
                  <c:v>0.81899999999999995</c:v>
                </c:pt>
                <c:pt idx="2">
                  <c:v>0.82699999999999996</c:v>
                </c:pt>
                <c:pt idx="3">
                  <c:v>0.82399999999999995</c:v>
                </c:pt>
                <c:pt idx="4">
                  <c:v>0.82399999999999995</c:v>
                </c:pt>
                <c:pt idx="5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DA-4C1B-AEF4-11A153870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3150480"/>
        <c:axId val="643151792"/>
      </c:lineChart>
      <c:catAx>
        <c:axId val="64315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3151792"/>
        <c:crosses val="autoZero"/>
        <c:auto val="1"/>
        <c:lblAlgn val="ctr"/>
        <c:lblOffset val="100"/>
        <c:noMultiLvlLbl val="0"/>
      </c:catAx>
      <c:valAx>
        <c:axId val="64315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315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09BF0-9637-4694-9659-A74761A3F02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B93CF56-935D-46DF-98F0-94201C6230C4}">
      <dgm:prSet phldrT="[Text]"/>
      <dgm:spPr/>
      <dgm:t>
        <a:bodyPr/>
        <a:lstStyle/>
        <a:p>
          <a:r>
            <a:rPr lang="en-US" altLang="zh-CN" dirty="0"/>
            <a:t>Baseline</a:t>
          </a:r>
        </a:p>
      </dgm:t>
    </dgm:pt>
    <dgm:pt modelId="{99E18A66-1E80-48CA-82CF-19F373589B26}" type="parTrans" cxnId="{DB57F06B-0F1A-401F-8C32-ED382FDBF774}">
      <dgm:prSet/>
      <dgm:spPr/>
      <dgm:t>
        <a:bodyPr/>
        <a:lstStyle/>
        <a:p>
          <a:endParaRPr lang="en-US" altLang="zh-CN"/>
        </a:p>
      </dgm:t>
    </dgm:pt>
    <dgm:pt modelId="{17AE6456-94AD-4A35-8065-2ED06C7B4DF5}" type="sibTrans" cxnId="{DB57F06B-0F1A-401F-8C32-ED382FDBF774}">
      <dgm:prSet/>
      <dgm:spPr/>
      <dgm:t>
        <a:bodyPr/>
        <a:lstStyle/>
        <a:p>
          <a:endParaRPr lang="en-US" altLang="zh-CN"/>
        </a:p>
      </dgm:t>
    </dgm:pt>
    <dgm:pt modelId="{BE08B2E9-D9A5-4534-8199-903711CEFA7F}">
      <dgm:prSet phldrT="[Text]"/>
      <dgm:spPr/>
      <dgm:t>
        <a:bodyPr/>
        <a:lstStyle/>
        <a:p>
          <a:r>
            <a:rPr lang="en-US" altLang="zh-CN" dirty="0"/>
            <a:t>Parameter Tuning</a:t>
          </a:r>
        </a:p>
      </dgm:t>
    </dgm:pt>
    <dgm:pt modelId="{9C95584E-5DF5-4EBA-AA57-3C6DF07D3A89}" type="parTrans" cxnId="{D0FE1956-D87F-474F-BD96-505C8689B1A8}">
      <dgm:prSet/>
      <dgm:spPr/>
      <dgm:t>
        <a:bodyPr/>
        <a:lstStyle/>
        <a:p>
          <a:endParaRPr lang="en-US" altLang="zh-CN"/>
        </a:p>
      </dgm:t>
    </dgm:pt>
    <dgm:pt modelId="{44FEB2B5-744C-411A-A7EE-E1FF5DD01814}" type="sibTrans" cxnId="{D0FE1956-D87F-474F-BD96-505C8689B1A8}">
      <dgm:prSet/>
      <dgm:spPr/>
      <dgm:t>
        <a:bodyPr/>
        <a:lstStyle/>
        <a:p>
          <a:endParaRPr lang="en-US" altLang="zh-CN"/>
        </a:p>
      </dgm:t>
    </dgm:pt>
    <dgm:pt modelId="{AD748059-4041-4BD2-9385-93D77A34D848}">
      <dgm:prSet phldrT="[Text]" custT="1"/>
      <dgm:spPr/>
      <dgm:t>
        <a:bodyPr/>
        <a:lstStyle/>
        <a:p>
          <a:pPr algn="l"/>
          <a:r>
            <a:rPr lang="en-US" altLang="zh-CN" sz="4800" dirty="0"/>
            <a:t>Further Exploration</a:t>
          </a:r>
        </a:p>
        <a:p>
          <a:pPr algn="l"/>
          <a:r>
            <a:rPr lang="en-US" altLang="zh-CN" sz="4800" dirty="0"/>
            <a:t>- Stacking</a:t>
          </a:r>
        </a:p>
        <a:p>
          <a:pPr algn="l"/>
          <a:r>
            <a:rPr lang="en-US" altLang="zh-CN" sz="4800" dirty="0"/>
            <a:t>- Bagging</a:t>
          </a:r>
        </a:p>
      </dgm:t>
    </dgm:pt>
    <dgm:pt modelId="{A640C57F-9498-485C-8088-D4B9DB122F67}" type="parTrans" cxnId="{E7DF6BF8-C728-4A98-94C2-309DF44A345D}">
      <dgm:prSet/>
      <dgm:spPr/>
      <dgm:t>
        <a:bodyPr/>
        <a:lstStyle/>
        <a:p>
          <a:endParaRPr lang="en-US" altLang="zh-CN"/>
        </a:p>
      </dgm:t>
    </dgm:pt>
    <dgm:pt modelId="{A005897F-0E3A-4DF1-863C-AB6A93ECAD4E}" type="sibTrans" cxnId="{E7DF6BF8-C728-4A98-94C2-309DF44A345D}">
      <dgm:prSet/>
      <dgm:spPr/>
      <dgm:t>
        <a:bodyPr/>
        <a:lstStyle/>
        <a:p>
          <a:endParaRPr lang="en-US" altLang="zh-CN"/>
        </a:p>
      </dgm:t>
    </dgm:pt>
    <dgm:pt modelId="{A20C2B0A-4904-4C67-A5EC-2FD96312CD27}" type="pres">
      <dgm:prSet presAssocID="{5D409BF0-9637-4694-9659-A74761A3F023}" presName="CompostProcess" presStyleCnt="0">
        <dgm:presLayoutVars>
          <dgm:dir/>
          <dgm:resizeHandles val="exact"/>
        </dgm:presLayoutVars>
      </dgm:prSet>
      <dgm:spPr/>
    </dgm:pt>
    <dgm:pt modelId="{133C398C-CFF8-40B2-AE4A-CF6F135400D7}" type="pres">
      <dgm:prSet presAssocID="{5D409BF0-9637-4694-9659-A74761A3F023}" presName="arrow" presStyleLbl="bgShp" presStyleIdx="0" presStyleCnt="1" custScaleX="117647" custScaleY="96698"/>
      <dgm:spPr/>
    </dgm:pt>
    <dgm:pt modelId="{060C6A4F-CD9B-4F57-87F6-20F8397A366D}" type="pres">
      <dgm:prSet presAssocID="{5D409BF0-9637-4694-9659-A74761A3F023}" presName="linearProcess" presStyleCnt="0"/>
      <dgm:spPr/>
    </dgm:pt>
    <dgm:pt modelId="{20B0B215-D253-4045-B383-E8D2D92D6F46}" type="pres">
      <dgm:prSet presAssocID="{EB93CF56-935D-46DF-98F0-94201C6230C4}" presName="textNode" presStyleLbl="node1" presStyleIdx="0" presStyleCnt="3">
        <dgm:presLayoutVars>
          <dgm:bulletEnabled val="1"/>
        </dgm:presLayoutVars>
      </dgm:prSet>
      <dgm:spPr/>
    </dgm:pt>
    <dgm:pt modelId="{3EE67B25-8763-41E1-B6DE-F011B051A2F0}" type="pres">
      <dgm:prSet presAssocID="{17AE6456-94AD-4A35-8065-2ED06C7B4DF5}" presName="sibTrans" presStyleCnt="0"/>
      <dgm:spPr/>
    </dgm:pt>
    <dgm:pt modelId="{4C14AF48-2892-47F5-9F44-9B554A13C6E9}" type="pres">
      <dgm:prSet presAssocID="{BE08B2E9-D9A5-4534-8199-903711CEFA7F}" presName="textNode" presStyleLbl="node1" presStyleIdx="1" presStyleCnt="3">
        <dgm:presLayoutVars>
          <dgm:bulletEnabled val="1"/>
        </dgm:presLayoutVars>
      </dgm:prSet>
      <dgm:spPr/>
    </dgm:pt>
    <dgm:pt modelId="{9E876F95-FB79-45F9-A55D-8B7079D83B1E}" type="pres">
      <dgm:prSet presAssocID="{44FEB2B5-744C-411A-A7EE-E1FF5DD01814}" presName="sibTrans" presStyleCnt="0"/>
      <dgm:spPr/>
    </dgm:pt>
    <dgm:pt modelId="{416C6925-1134-41FA-8A18-ADD35A7DF01A}" type="pres">
      <dgm:prSet presAssocID="{AD748059-4041-4BD2-9385-93D77A34D84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6E8EF73-D927-4E5F-BE5F-E127A132F742}" type="presOf" srcId="{BE08B2E9-D9A5-4534-8199-903711CEFA7F}" destId="{4C14AF48-2892-47F5-9F44-9B554A13C6E9}" srcOrd="0" destOrd="0" presId="urn:microsoft.com/office/officeart/2005/8/layout/hProcess9"/>
    <dgm:cxn modelId="{5AB142CE-C71D-4B50-A067-BC735C6E8217}" type="presOf" srcId="{EB93CF56-935D-46DF-98F0-94201C6230C4}" destId="{20B0B215-D253-4045-B383-E8D2D92D6F46}" srcOrd="0" destOrd="0" presId="urn:microsoft.com/office/officeart/2005/8/layout/hProcess9"/>
    <dgm:cxn modelId="{E7DF6BF8-C728-4A98-94C2-309DF44A345D}" srcId="{5D409BF0-9637-4694-9659-A74761A3F023}" destId="{AD748059-4041-4BD2-9385-93D77A34D848}" srcOrd="2" destOrd="0" parTransId="{A640C57F-9498-485C-8088-D4B9DB122F67}" sibTransId="{A005897F-0E3A-4DF1-863C-AB6A93ECAD4E}"/>
    <dgm:cxn modelId="{98731430-D7A5-4D56-BCBD-AD2034901E42}" type="presOf" srcId="{AD748059-4041-4BD2-9385-93D77A34D848}" destId="{416C6925-1134-41FA-8A18-ADD35A7DF01A}" srcOrd="0" destOrd="0" presId="urn:microsoft.com/office/officeart/2005/8/layout/hProcess9"/>
    <dgm:cxn modelId="{DB57F06B-0F1A-401F-8C32-ED382FDBF774}" srcId="{5D409BF0-9637-4694-9659-A74761A3F023}" destId="{EB93CF56-935D-46DF-98F0-94201C6230C4}" srcOrd="0" destOrd="0" parTransId="{99E18A66-1E80-48CA-82CF-19F373589B26}" sibTransId="{17AE6456-94AD-4A35-8065-2ED06C7B4DF5}"/>
    <dgm:cxn modelId="{D0FE1956-D87F-474F-BD96-505C8689B1A8}" srcId="{5D409BF0-9637-4694-9659-A74761A3F023}" destId="{BE08B2E9-D9A5-4534-8199-903711CEFA7F}" srcOrd="1" destOrd="0" parTransId="{9C95584E-5DF5-4EBA-AA57-3C6DF07D3A89}" sibTransId="{44FEB2B5-744C-411A-A7EE-E1FF5DD01814}"/>
    <dgm:cxn modelId="{66EABC4D-C537-4392-A1A9-B0CE5A7960A8}" type="presOf" srcId="{5D409BF0-9637-4694-9659-A74761A3F023}" destId="{A20C2B0A-4904-4C67-A5EC-2FD96312CD27}" srcOrd="0" destOrd="0" presId="urn:microsoft.com/office/officeart/2005/8/layout/hProcess9"/>
    <dgm:cxn modelId="{1772691A-D9DD-4A5A-AB64-662E935FF1CD}" type="presParOf" srcId="{A20C2B0A-4904-4C67-A5EC-2FD96312CD27}" destId="{133C398C-CFF8-40B2-AE4A-CF6F135400D7}" srcOrd="0" destOrd="0" presId="urn:microsoft.com/office/officeart/2005/8/layout/hProcess9"/>
    <dgm:cxn modelId="{42537C16-E4CD-4F20-B9DE-F911D5D326B2}" type="presParOf" srcId="{A20C2B0A-4904-4C67-A5EC-2FD96312CD27}" destId="{060C6A4F-CD9B-4F57-87F6-20F8397A366D}" srcOrd="1" destOrd="0" presId="urn:microsoft.com/office/officeart/2005/8/layout/hProcess9"/>
    <dgm:cxn modelId="{930356A2-C5EB-4923-90DA-CD4BD1277E29}" type="presParOf" srcId="{060C6A4F-CD9B-4F57-87F6-20F8397A366D}" destId="{20B0B215-D253-4045-B383-E8D2D92D6F46}" srcOrd="0" destOrd="0" presId="urn:microsoft.com/office/officeart/2005/8/layout/hProcess9"/>
    <dgm:cxn modelId="{D6C3389B-ADAF-4DDD-95CB-66ED566B11D3}" type="presParOf" srcId="{060C6A4F-CD9B-4F57-87F6-20F8397A366D}" destId="{3EE67B25-8763-41E1-B6DE-F011B051A2F0}" srcOrd="1" destOrd="0" presId="urn:microsoft.com/office/officeart/2005/8/layout/hProcess9"/>
    <dgm:cxn modelId="{5D99519B-6EC8-4650-A7A4-09EC1AE22219}" type="presParOf" srcId="{060C6A4F-CD9B-4F57-87F6-20F8397A366D}" destId="{4C14AF48-2892-47F5-9F44-9B554A13C6E9}" srcOrd="2" destOrd="0" presId="urn:microsoft.com/office/officeart/2005/8/layout/hProcess9"/>
    <dgm:cxn modelId="{5C2F4C4B-35D0-4F20-9D49-B9290E3F8DF2}" type="presParOf" srcId="{060C6A4F-CD9B-4F57-87F6-20F8397A366D}" destId="{9E876F95-FB79-45F9-A55D-8B7079D83B1E}" srcOrd="3" destOrd="0" presId="urn:microsoft.com/office/officeart/2005/8/layout/hProcess9"/>
    <dgm:cxn modelId="{A33D68A4-364C-48A0-BFDD-18FECB33A1C4}" type="presParOf" srcId="{060C6A4F-CD9B-4F57-87F6-20F8397A366D}" destId="{416C6925-1134-41FA-8A18-ADD35A7DF01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C398C-CFF8-40B2-AE4A-CF6F135400D7}">
      <dsp:nvSpPr>
        <dsp:cNvPr id="0" name=""/>
        <dsp:cNvSpPr/>
      </dsp:nvSpPr>
      <dsp:spPr>
        <a:xfrm>
          <a:off x="5" y="176976"/>
          <a:ext cx="20432640" cy="103653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0B215-D253-4045-B383-E8D2D92D6F46}">
      <dsp:nvSpPr>
        <dsp:cNvPr id="0" name=""/>
        <dsp:cNvSpPr/>
      </dsp:nvSpPr>
      <dsp:spPr>
        <a:xfrm>
          <a:off x="0" y="3215803"/>
          <a:ext cx="6129795" cy="4287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Baseline</a:t>
          </a:r>
        </a:p>
      </dsp:txBody>
      <dsp:txXfrm>
        <a:off x="209310" y="3425113"/>
        <a:ext cx="5711175" cy="3869118"/>
      </dsp:txXfrm>
    </dsp:sp>
    <dsp:sp modelId="{4C14AF48-2892-47F5-9F44-9B554A13C6E9}">
      <dsp:nvSpPr>
        <dsp:cNvPr id="0" name=""/>
        <dsp:cNvSpPr/>
      </dsp:nvSpPr>
      <dsp:spPr>
        <a:xfrm>
          <a:off x="7151427" y="3215803"/>
          <a:ext cx="6129795" cy="4287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Parameter Tuning</a:t>
          </a:r>
        </a:p>
      </dsp:txBody>
      <dsp:txXfrm>
        <a:off x="7360737" y="3425113"/>
        <a:ext cx="5711175" cy="3869118"/>
      </dsp:txXfrm>
    </dsp:sp>
    <dsp:sp modelId="{416C6925-1134-41FA-8A18-ADD35A7DF01A}">
      <dsp:nvSpPr>
        <dsp:cNvPr id="0" name=""/>
        <dsp:cNvSpPr/>
      </dsp:nvSpPr>
      <dsp:spPr>
        <a:xfrm>
          <a:off x="14302855" y="3215803"/>
          <a:ext cx="6129795" cy="4287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Further Exploration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- Stacking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- Bagging</a:t>
          </a:r>
        </a:p>
      </dsp:txBody>
      <dsp:txXfrm>
        <a:off x="14512165" y="3425113"/>
        <a:ext cx="5711175" cy="3869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C6215-092C-4019-B8FE-0F918EE80D4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9DF6F-98CE-431A-B6C8-AA1228D7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DF6F-98CE-431A-B6C8-AA1228D77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9DF6F-98CE-431A-B6C8-AA1228D77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4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3847-333A-4234-8A05-8BB017C9B79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8BF63-B254-4536-AB6B-DC3F03CF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0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699530"/>
            <a:ext cx="24384000" cy="4486275"/>
          </a:xfrm>
          <a:prstGeom prst="rect">
            <a:avLst/>
          </a:prstGeom>
          <a:solidFill>
            <a:schemeClr val="tx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72968" y="8859606"/>
            <a:ext cx="10375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Bebas Neue" panose="020B0606020202050201" pitchFamily="34" charset="0"/>
              </a:rPr>
              <a:t>Salary Prediction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2968" y="10325651"/>
            <a:ext cx="10375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ISCG 7426 - Data Mining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Adult Dataset</a:t>
            </a:r>
          </a:p>
          <a:p>
            <a:pPr algn="just">
              <a:lnSpc>
                <a:spcPct val="150000"/>
              </a:lnSpc>
            </a:pPr>
            <a:r>
              <a:rPr lang="en-US" sz="2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Friday – 18</a:t>
            </a:r>
            <a:r>
              <a:rPr lang="en-US" sz="2400" spc="6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US" sz="2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 November 2016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53470" y="10252284"/>
            <a:ext cx="5143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Kritesh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Song</a:t>
            </a:r>
          </a:p>
          <a:p>
            <a:pPr algn="r">
              <a:lnSpc>
                <a:spcPct val="150000"/>
              </a:lnSpc>
            </a:pPr>
            <a:r>
              <a:rPr lang="en-US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Vahid</a:t>
            </a:r>
            <a:endParaRPr lang="en-US" sz="3200" spc="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73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399" y="-91261"/>
            <a:ext cx="21065613" cy="1964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Methodology Selection – Learning Curve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10744439"/>
            <a:ext cx="21655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Conclusion: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IBK, Random Forest and Naïve Bayes excluded because of bad performance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SMO excluded because it takes too long time to run, over 4 days running for parameter tuning, although with fair performance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The best split ratio between train and test is 70%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10" y="1872754"/>
            <a:ext cx="10525125" cy="908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145" y="1872754"/>
            <a:ext cx="10934700" cy="90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9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43079"/>
            <a:ext cx="21031200" cy="2651126"/>
          </a:xfrm>
        </p:spPr>
        <p:txBody>
          <a:bodyPr/>
          <a:lstStyle/>
          <a:p>
            <a:r>
              <a:rPr lang="en-US" altLang="zh-CN" dirty="0"/>
              <a:t>Classifier Distribution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804" y="5520303"/>
            <a:ext cx="4075470" cy="3682691"/>
          </a:xfrm>
        </p:spPr>
        <p:txBody>
          <a:bodyPr/>
          <a:lstStyle/>
          <a:p>
            <a:r>
              <a:rPr lang="en-US" altLang="zh-CN" dirty="0"/>
              <a:t>REP Tree</a:t>
            </a:r>
          </a:p>
          <a:p>
            <a:endParaRPr lang="en-US" altLang="zh-CN" dirty="0"/>
          </a:p>
          <a:p>
            <a:r>
              <a:rPr lang="en-US" altLang="zh-CN" dirty="0"/>
              <a:t>LMT</a:t>
            </a:r>
          </a:p>
        </p:txBody>
      </p:sp>
      <p:sp>
        <p:nvSpPr>
          <p:cNvPr id="4" name="Oval 3"/>
          <p:cNvSpPr/>
          <p:nvPr/>
        </p:nvSpPr>
        <p:spPr>
          <a:xfrm>
            <a:off x="4574457" y="3282133"/>
            <a:ext cx="3065208" cy="1633075"/>
          </a:xfrm>
          <a:prstGeom prst="ellipse">
            <a:avLst/>
          </a:prstGeom>
          <a:solidFill>
            <a:srgbClr val="F39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Kritesh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59396" y="3282133"/>
            <a:ext cx="3065208" cy="1633075"/>
          </a:xfrm>
          <a:prstGeom prst="ellipse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</a:t>
            </a:r>
          </a:p>
        </p:txBody>
      </p:sp>
      <p:sp>
        <p:nvSpPr>
          <p:cNvPr id="7" name="Oval 6"/>
          <p:cNvSpPr/>
          <p:nvPr/>
        </p:nvSpPr>
        <p:spPr>
          <a:xfrm>
            <a:off x="16744335" y="3340716"/>
            <a:ext cx="3065208" cy="16330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Vahid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59396" y="5381632"/>
            <a:ext cx="4075470" cy="382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J48</a:t>
            </a:r>
          </a:p>
          <a:p>
            <a:endParaRPr lang="en-US" altLang="zh-CN" dirty="0"/>
          </a:p>
          <a:p>
            <a:r>
              <a:rPr lang="en-US" altLang="zh-CN" dirty="0"/>
              <a:t>SVM</a:t>
            </a:r>
          </a:p>
          <a:p>
            <a:endParaRPr lang="zh-CN" alt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44335" y="5322638"/>
            <a:ext cx="4075470" cy="3880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Logistic Regression</a:t>
            </a:r>
          </a:p>
          <a:p>
            <a:endParaRPr lang="en-US" altLang="zh-CN" dirty="0"/>
          </a:p>
          <a:p>
            <a:r>
              <a:rPr lang="en-US" altLang="zh-CN" dirty="0"/>
              <a:t>NB Tree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30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931" y="271293"/>
            <a:ext cx="21031200" cy="2651126"/>
          </a:xfrm>
        </p:spPr>
        <p:txBody>
          <a:bodyPr/>
          <a:lstStyle/>
          <a:p>
            <a:r>
              <a:rPr lang="en-US" altLang="zh-CN" dirty="0"/>
              <a:t>Evaluation Process</a:t>
            </a:r>
            <a:endParaRPr lang="zh-CN" alt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97552642"/>
              </p:ext>
            </p:extLst>
          </p:nvPr>
        </p:nvGraphicFramePr>
        <p:xfrm>
          <a:off x="2280480" y="2082255"/>
          <a:ext cx="20432651" cy="1071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75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17296"/>
            <a:ext cx="21031200" cy="2651126"/>
          </a:xfrm>
        </p:spPr>
        <p:txBody>
          <a:bodyPr/>
          <a:lstStyle/>
          <a:p>
            <a:r>
              <a:rPr lang="en-US" altLang="zh-CN" dirty="0"/>
              <a:t>Baseline Evaluation Results - Accuracy</a:t>
            </a:r>
            <a:endParaRPr lang="zh-CN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62782"/>
              </p:ext>
            </p:extLst>
          </p:nvPr>
        </p:nvGraphicFramePr>
        <p:xfrm>
          <a:off x="1676400" y="2678195"/>
          <a:ext cx="10830232" cy="6613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558">
                  <a:extLst>
                    <a:ext uri="{9D8B030D-6E8A-4147-A177-3AD203B41FA5}">
                      <a16:colId xmlns:a16="http://schemas.microsoft.com/office/drawing/2014/main" val="706905543"/>
                    </a:ext>
                  </a:extLst>
                </a:gridCol>
                <a:gridCol w="2707558">
                  <a:extLst>
                    <a:ext uri="{9D8B030D-6E8A-4147-A177-3AD203B41FA5}">
                      <a16:colId xmlns:a16="http://schemas.microsoft.com/office/drawing/2014/main" val="1635126708"/>
                    </a:ext>
                  </a:extLst>
                </a:gridCol>
                <a:gridCol w="2707558">
                  <a:extLst>
                    <a:ext uri="{9D8B030D-6E8A-4147-A177-3AD203B41FA5}">
                      <a16:colId xmlns:a16="http://schemas.microsoft.com/office/drawing/2014/main" val="1316890848"/>
                    </a:ext>
                  </a:extLst>
                </a:gridCol>
                <a:gridCol w="2707558">
                  <a:extLst>
                    <a:ext uri="{9D8B030D-6E8A-4147-A177-3AD203B41FA5}">
                      <a16:colId xmlns:a16="http://schemas.microsoft.com/office/drawing/2014/main" val="2245355936"/>
                    </a:ext>
                  </a:extLst>
                </a:gridCol>
              </a:tblGrid>
              <a:tr h="798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Classifers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6951606"/>
                  </a:ext>
                </a:extLst>
              </a:tr>
              <a:tr h="798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82.13%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82.74%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1599605"/>
                  </a:ext>
                </a:extLst>
              </a:tr>
              <a:tr h="798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81.67%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82.82%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153478"/>
                  </a:ext>
                </a:extLst>
              </a:tr>
              <a:tr h="798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 Tree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82.69%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81.92%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83.25%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98229"/>
                  </a:ext>
                </a:extLst>
              </a:tr>
              <a:tr h="1037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81.68%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83.15%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5902789"/>
                  </a:ext>
                </a:extLst>
              </a:tr>
              <a:tr h="1582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Model Tree (LMT)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82.62%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81.57%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83.15%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266396"/>
                  </a:ext>
                </a:extLst>
              </a:tr>
              <a:tr h="798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81.20%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82.82%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448572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68077350"/>
              </p:ext>
            </p:extLst>
          </p:nvPr>
        </p:nvGraphicFramePr>
        <p:xfrm>
          <a:off x="12849123" y="2678195"/>
          <a:ext cx="11279239" cy="718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99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94" y="582768"/>
            <a:ext cx="21031200" cy="2651126"/>
          </a:xfrm>
        </p:spPr>
        <p:txBody>
          <a:bodyPr/>
          <a:lstStyle/>
          <a:p>
            <a:r>
              <a:rPr lang="en-US" altLang="zh-CN" dirty="0"/>
              <a:t>Baseline Evaluation Results - AUC</a:t>
            </a:r>
            <a:endParaRPr lang="zh-CN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45315"/>
              </p:ext>
            </p:extLst>
          </p:nvPr>
        </p:nvGraphicFramePr>
        <p:xfrm>
          <a:off x="1735394" y="3233894"/>
          <a:ext cx="9945328" cy="6603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332">
                  <a:extLst>
                    <a:ext uri="{9D8B030D-6E8A-4147-A177-3AD203B41FA5}">
                      <a16:colId xmlns:a16="http://schemas.microsoft.com/office/drawing/2014/main" val="2666070223"/>
                    </a:ext>
                  </a:extLst>
                </a:gridCol>
                <a:gridCol w="2486332">
                  <a:extLst>
                    <a:ext uri="{9D8B030D-6E8A-4147-A177-3AD203B41FA5}">
                      <a16:colId xmlns:a16="http://schemas.microsoft.com/office/drawing/2014/main" val="1877674224"/>
                    </a:ext>
                  </a:extLst>
                </a:gridCol>
                <a:gridCol w="2486332">
                  <a:extLst>
                    <a:ext uri="{9D8B030D-6E8A-4147-A177-3AD203B41FA5}">
                      <a16:colId xmlns:a16="http://schemas.microsoft.com/office/drawing/2014/main" val="1528066610"/>
                    </a:ext>
                  </a:extLst>
                </a:gridCol>
                <a:gridCol w="2486332">
                  <a:extLst>
                    <a:ext uri="{9D8B030D-6E8A-4147-A177-3AD203B41FA5}">
                      <a16:colId xmlns:a16="http://schemas.microsoft.com/office/drawing/2014/main" val="2643839116"/>
                    </a:ext>
                  </a:extLst>
                </a:gridCol>
              </a:tblGrid>
              <a:tr h="9664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Classifers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9969447"/>
                  </a:ext>
                </a:extLst>
              </a:tr>
              <a:tr h="777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618164"/>
                  </a:ext>
                </a:extLst>
              </a:tr>
              <a:tr h="777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186987"/>
                  </a:ext>
                </a:extLst>
              </a:tr>
              <a:tr h="777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436397"/>
                  </a:ext>
                </a:extLst>
              </a:tr>
              <a:tr h="9682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0.877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0.879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0463"/>
                  </a:ext>
                </a:extLst>
              </a:tr>
              <a:tr h="1540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Model Tree (LMT)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217919"/>
                  </a:ext>
                </a:extLst>
              </a:tr>
              <a:tr h="777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378640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065253636"/>
              </p:ext>
            </p:extLst>
          </p:nvPr>
        </p:nvGraphicFramePr>
        <p:xfrm>
          <a:off x="12250994" y="3233894"/>
          <a:ext cx="11687278" cy="721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85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87799"/>
            <a:ext cx="21031200" cy="2651126"/>
          </a:xfrm>
        </p:spPr>
        <p:txBody>
          <a:bodyPr/>
          <a:lstStyle/>
          <a:p>
            <a:r>
              <a:rPr lang="en-US" altLang="zh-CN" dirty="0"/>
              <a:t>Baseline Evaluation Results – F-1 Measure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1973"/>
              </p:ext>
            </p:extLst>
          </p:nvPr>
        </p:nvGraphicFramePr>
        <p:xfrm>
          <a:off x="1676400" y="2678191"/>
          <a:ext cx="10240296" cy="69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74">
                  <a:extLst>
                    <a:ext uri="{9D8B030D-6E8A-4147-A177-3AD203B41FA5}">
                      <a16:colId xmlns:a16="http://schemas.microsoft.com/office/drawing/2014/main" val="3653000678"/>
                    </a:ext>
                  </a:extLst>
                </a:gridCol>
                <a:gridCol w="2560074">
                  <a:extLst>
                    <a:ext uri="{9D8B030D-6E8A-4147-A177-3AD203B41FA5}">
                      <a16:colId xmlns:a16="http://schemas.microsoft.com/office/drawing/2014/main" val="1480566156"/>
                    </a:ext>
                  </a:extLst>
                </a:gridCol>
                <a:gridCol w="2560074">
                  <a:extLst>
                    <a:ext uri="{9D8B030D-6E8A-4147-A177-3AD203B41FA5}">
                      <a16:colId xmlns:a16="http://schemas.microsoft.com/office/drawing/2014/main" val="2393901627"/>
                    </a:ext>
                  </a:extLst>
                </a:gridCol>
                <a:gridCol w="2560074">
                  <a:extLst>
                    <a:ext uri="{9D8B030D-6E8A-4147-A177-3AD203B41FA5}">
                      <a16:colId xmlns:a16="http://schemas.microsoft.com/office/drawing/2014/main" val="3508523320"/>
                    </a:ext>
                  </a:extLst>
                </a:gridCol>
              </a:tblGrid>
              <a:tr h="809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Classifers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964982"/>
                  </a:ext>
                </a:extLst>
              </a:tr>
              <a:tr h="80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076211"/>
                  </a:ext>
                </a:extLst>
              </a:tr>
              <a:tr h="80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76052"/>
                  </a:ext>
                </a:extLst>
              </a:tr>
              <a:tr h="80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 Tree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0.827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11005"/>
                  </a:ext>
                </a:extLst>
              </a:tr>
              <a:tr h="1181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7522219"/>
                  </a:ext>
                </a:extLst>
              </a:tr>
              <a:tr h="1767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Model Tree (LMT)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185609"/>
                  </a:ext>
                </a:extLst>
              </a:tr>
              <a:tr h="809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301449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10865002"/>
            <a:ext cx="2103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Conclusion: NB Tree is the best for baseline evaluation, as it has the best accuracy and F-1 measure performance, and the AUC is very close to the best.</a:t>
            </a:r>
            <a:endParaRPr lang="zh-CN" alt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176524786"/>
              </p:ext>
            </p:extLst>
          </p:nvPr>
        </p:nvGraphicFramePr>
        <p:xfrm>
          <a:off x="11916696" y="2678191"/>
          <a:ext cx="11474246" cy="7321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100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17296"/>
            <a:ext cx="21031200" cy="2651126"/>
          </a:xfrm>
        </p:spPr>
        <p:txBody>
          <a:bodyPr/>
          <a:lstStyle/>
          <a:p>
            <a:r>
              <a:rPr lang="en-US" altLang="zh-CN" dirty="0"/>
              <a:t>Parameter Tuning Evaluation Results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66542" y="2101885"/>
            <a:ext cx="5255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 selection methods: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Manually: J48, REP Tree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 err="1"/>
              <a:t>Gridsearch</a:t>
            </a:r>
            <a:r>
              <a:rPr lang="en-US" altLang="zh-CN" dirty="0"/>
              <a:t>: SVM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 err="1"/>
              <a:t>Multisearch</a:t>
            </a:r>
            <a:r>
              <a:rPr lang="en-US" altLang="zh-CN" dirty="0"/>
              <a:t>: J48, LMT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02270"/>
              </p:ext>
            </p:extLst>
          </p:nvPr>
        </p:nvGraphicFramePr>
        <p:xfrm>
          <a:off x="1676400" y="2366115"/>
          <a:ext cx="16256000" cy="29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51462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91399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866134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524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55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82.78%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82.15%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83.20%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780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82.73%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81.95%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697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Model Tree (LMT)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82.66%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82.38%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83.44%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2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81.23%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6570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34490"/>
              </p:ext>
            </p:extLst>
          </p:nvPr>
        </p:nvGraphicFramePr>
        <p:xfrm>
          <a:off x="1676400" y="6015134"/>
          <a:ext cx="16256000" cy="29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51462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91399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866134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524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55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780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697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Model Tree (LMT)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0.878 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0.878 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0.884 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2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6570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97774"/>
              </p:ext>
            </p:extLst>
          </p:nvPr>
        </p:nvGraphicFramePr>
        <p:xfrm>
          <a:off x="1676400" y="9664153"/>
          <a:ext cx="16256000" cy="29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51462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91399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866134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524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F-1 measure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55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780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697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Model Tree (LMT)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0.821 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0.818 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0.828 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2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65709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430567" y="10813750"/>
            <a:ext cx="5255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Conclusion: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LMT is the best for all matrixes</a:t>
            </a:r>
          </a:p>
        </p:txBody>
      </p:sp>
    </p:spTree>
    <p:extLst>
      <p:ext uri="{BB962C8B-B14F-4D97-AF65-F5344CB8AC3E}">
        <p14:creationId xmlns:p14="http://schemas.microsoft.com/office/powerpoint/2010/main" val="318447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17296"/>
            <a:ext cx="21031200" cy="2651126"/>
          </a:xfrm>
        </p:spPr>
        <p:txBody>
          <a:bodyPr/>
          <a:lstStyle/>
          <a:p>
            <a:r>
              <a:rPr lang="en-US" altLang="zh-CN" dirty="0"/>
              <a:t>Stacking Evaluation Results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08110"/>
              </p:ext>
            </p:extLst>
          </p:nvPr>
        </p:nvGraphicFramePr>
        <p:xfrm>
          <a:off x="1676400" y="2619204"/>
          <a:ext cx="16256000" cy="246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37233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9925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80837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1444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283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NBTree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&amp; J48 &amp; Logistic → LMT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82.8439%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82.4480%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83.2862%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7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SVM&amp;Naïve Bayes&amp;J48--&gt;Jrip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83.9429%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81.7152%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83.0365%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95085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35326"/>
              </p:ext>
            </p:extLst>
          </p:nvPr>
        </p:nvGraphicFramePr>
        <p:xfrm>
          <a:off x="1673942" y="6259269"/>
          <a:ext cx="16256000" cy="246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37233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9925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80837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1444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283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NBTree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&amp; J48 &amp; Logistic → LMT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0.878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0.879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0.882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7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SVM&amp;Naïve Bayes&amp;J48--&gt;Jrip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950854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71853"/>
              </p:ext>
            </p:extLst>
          </p:nvPr>
        </p:nvGraphicFramePr>
        <p:xfrm>
          <a:off x="1673942" y="9973733"/>
          <a:ext cx="16256000" cy="246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37233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9925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80837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1444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F-1 </a:t>
                      </a:r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283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NBTree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&amp; J48 &amp; Logistic → LMT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0.822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0.818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0.827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7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SVM&amp;Naïve Bayes&amp;J48--&gt;Jrip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950854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460064" y="10686382"/>
            <a:ext cx="5255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Conclusion: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First stacking is better for all matrixes</a:t>
            </a:r>
          </a:p>
        </p:txBody>
      </p:sp>
    </p:spTree>
    <p:extLst>
      <p:ext uri="{BB962C8B-B14F-4D97-AF65-F5344CB8AC3E}">
        <p14:creationId xmlns:p14="http://schemas.microsoft.com/office/powerpoint/2010/main" val="395778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17296"/>
            <a:ext cx="21031200" cy="2651126"/>
          </a:xfrm>
        </p:spPr>
        <p:txBody>
          <a:bodyPr/>
          <a:lstStyle/>
          <a:p>
            <a:r>
              <a:rPr lang="en-US" altLang="zh-CN" dirty="0"/>
              <a:t>Bagging Evaluation Results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55458"/>
              </p:ext>
            </p:extLst>
          </p:nvPr>
        </p:nvGraphicFramePr>
        <p:xfrm>
          <a:off x="1676400" y="2968422"/>
          <a:ext cx="16256000" cy="2193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8069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79202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425974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0868183"/>
                    </a:ext>
                  </a:extLst>
                </a:gridCol>
              </a:tblGrid>
              <a:tr h="731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439792"/>
                  </a:ext>
                </a:extLst>
              </a:tr>
              <a:tr h="731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J48 Bagging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82.77%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82.05%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83.29%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8571864"/>
                  </a:ext>
                </a:extLst>
              </a:tr>
              <a:tr h="731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 Tree Bagging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82.88%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82.43%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83.60%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891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66597"/>
              </p:ext>
            </p:extLst>
          </p:nvPr>
        </p:nvGraphicFramePr>
        <p:xfrm>
          <a:off x="1676400" y="9546203"/>
          <a:ext cx="16256000" cy="242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8069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79202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425974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0868183"/>
                    </a:ext>
                  </a:extLst>
                </a:gridCol>
              </a:tblGrid>
              <a:tr h="809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439792"/>
                  </a:ext>
                </a:extLst>
              </a:tr>
              <a:tr h="809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J48 Bagging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8571864"/>
                  </a:ext>
                </a:extLst>
              </a:tr>
              <a:tr h="809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 Tree Bagging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0.823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0.818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0.830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891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19502"/>
              </p:ext>
            </p:extLst>
          </p:nvPr>
        </p:nvGraphicFramePr>
        <p:xfrm>
          <a:off x="1676400" y="6257312"/>
          <a:ext cx="16256000" cy="241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8069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79202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425974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0868183"/>
                    </a:ext>
                  </a:extLst>
                </a:gridCol>
              </a:tblGrid>
              <a:tr h="804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439792"/>
                  </a:ext>
                </a:extLst>
              </a:tr>
              <a:tr h="804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J48 Bagging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8571864"/>
                  </a:ext>
                </a:extLst>
              </a:tr>
              <a:tr h="804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 Tree Bagging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0.875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0.879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F0502020204030204"/>
                        </a:rPr>
                        <a:t>0.880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891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401069" y="10221364"/>
            <a:ext cx="5255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Conclusion: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NB Tree bagging is better for all matrixes</a:t>
            </a:r>
          </a:p>
        </p:txBody>
      </p:sp>
    </p:spTree>
    <p:extLst>
      <p:ext uri="{BB962C8B-B14F-4D97-AF65-F5344CB8AC3E}">
        <p14:creationId xmlns:p14="http://schemas.microsoft.com/office/powerpoint/2010/main" val="400418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904" y="0"/>
            <a:ext cx="21031200" cy="2651126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09783"/>
              </p:ext>
            </p:extLst>
          </p:nvPr>
        </p:nvGraphicFramePr>
        <p:xfrm>
          <a:off x="1646904" y="2029269"/>
          <a:ext cx="16256000" cy="348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11446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4866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04470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223130"/>
                    </a:ext>
                  </a:extLst>
                </a:gridCol>
              </a:tblGrid>
              <a:tr h="697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89809"/>
                  </a:ext>
                </a:extLst>
              </a:tr>
              <a:tr h="697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81.92%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595857"/>
                  </a:ext>
                </a:extLst>
              </a:tr>
              <a:tr h="697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 Tuning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82.66%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83.44%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485824"/>
                  </a:ext>
                </a:extLst>
              </a:tr>
              <a:tr h="697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Stacking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83.29%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0927554"/>
                  </a:ext>
                </a:extLst>
              </a:tr>
              <a:tr h="697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82.88%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82.43%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83.60%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05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91165"/>
              </p:ext>
            </p:extLst>
          </p:nvPr>
        </p:nvGraphicFramePr>
        <p:xfrm>
          <a:off x="1646904" y="5957256"/>
          <a:ext cx="16256000" cy="365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11446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4866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04470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223130"/>
                    </a:ext>
                  </a:extLst>
                </a:gridCol>
              </a:tblGrid>
              <a:tr h="73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89809"/>
                  </a:ext>
                </a:extLst>
              </a:tr>
              <a:tr h="731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595857"/>
                  </a:ext>
                </a:extLst>
              </a:tr>
              <a:tr h="731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 Tuning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0.878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0.878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0.884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85824"/>
                  </a:ext>
                </a:extLst>
              </a:tr>
              <a:tr h="731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Stacking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0927554"/>
                  </a:ext>
                </a:extLst>
              </a:tr>
              <a:tr h="731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9405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27428"/>
              </p:ext>
            </p:extLst>
          </p:nvPr>
        </p:nvGraphicFramePr>
        <p:xfrm>
          <a:off x="1646904" y="10013183"/>
          <a:ext cx="16256000" cy="323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11446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4866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04470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223130"/>
                    </a:ext>
                  </a:extLst>
                </a:gridCol>
              </a:tblGrid>
              <a:tr h="646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F-1 Measure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89809"/>
                  </a:ext>
                </a:extLst>
              </a:tr>
              <a:tr h="64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595857"/>
                  </a:ext>
                </a:extLst>
              </a:tr>
              <a:tr h="64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 Tuning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485824"/>
                  </a:ext>
                </a:extLst>
              </a:tr>
              <a:tr h="64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Stacking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0927554"/>
                  </a:ext>
                </a:extLst>
              </a:tr>
              <a:tr h="646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0.823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0.818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0.830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05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523975" y="2050961"/>
            <a:ext cx="52209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Conclusion: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No significant difference found after t-test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NB Tree bagging is the best method with the best performance of Accuracy and F-1 measure, and slightly worse performance on AUC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08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48840" y="405821"/>
            <a:ext cx="1130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Bebas Neue" panose="020B0606020202050201" pitchFamily="34" charset="0"/>
              </a:rPr>
              <a:t>Problems to be Solved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17382" y="2770658"/>
            <a:ext cx="21385070" cy="30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44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 What</a:t>
            </a:r>
          </a:p>
          <a:p>
            <a:pPr marL="1485864" lvl="1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Salary Prediction</a:t>
            </a:r>
            <a:r>
              <a:rPr lang="en-US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 according to different criteria like age, education, occupation, race, gender and native country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3258800"/>
            <a:ext cx="4297680" cy="457200"/>
          </a:xfrm>
          <a:prstGeom prst="rect">
            <a:avLst/>
          </a:prstGeom>
          <a:solidFill>
            <a:srgbClr val="C1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13258800"/>
            <a:ext cx="4023360" cy="457200"/>
          </a:xfrm>
          <a:prstGeom prst="rect">
            <a:avLst/>
          </a:prstGeom>
          <a:solidFill>
            <a:srgbClr val="F39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90560" y="13258800"/>
            <a:ext cx="4023360" cy="457200"/>
          </a:xfrm>
          <a:prstGeom prst="rect">
            <a:avLst/>
          </a:prstGeom>
          <a:solidFill>
            <a:srgbClr val="9AB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13920" y="13258800"/>
            <a:ext cx="4023360" cy="457200"/>
          </a:xfrm>
          <a:prstGeom prst="rect">
            <a:avLst/>
          </a:prstGeom>
          <a:solidFill>
            <a:srgbClr val="179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337280" y="13258800"/>
            <a:ext cx="4023360" cy="457200"/>
          </a:xfrm>
          <a:prstGeom prst="rect">
            <a:avLst/>
          </a:prstGeom>
          <a:solidFill>
            <a:srgbClr val="29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360640" y="13258800"/>
            <a:ext cx="402336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17382" y="6434721"/>
            <a:ext cx="213850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44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Why </a:t>
            </a:r>
          </a:p>
          <a:p>
            <a:pPr marL="1485864" lvl="1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Salary evaluation and negotiation</a:t>
            </a:r>
          </a:p>
          <a:p>
            <a:pPr marL="1485864" lvl="1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Career planning</a:t>
            </a:r>
          </a:p>
          <a:p>
            <a:pPr marL="1485864" lvl="1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4400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Social investigation such as: who is earning most</a:t>
            </a:r>
          </a:p>
        </p:txBody>
      </p:sp>
    </p:spTree>
    <p:extLst>
      <p:ext uri="{BB962C8B-B14F-4D97-AF65-F5344CB8AC3E}">
        <p14:creationId xmlns:p14="http://schemas.microsoft.com/office/powerpoint/2010/main" val="527614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006" y="0"/>
            <a:ext cx="16680587" cy="1957075"/>
          </a:xfrm>
        </p:spPr>
        <p:txBody>
          <a:bodyPr/>
          <a:lstStyle/>
          <a:p>
            <a:r>
              <a:rPr lang="en-US" altLang="zh-CN" dirty="0"/>
              <a:t>J48 Tree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7" y="2487251"/>
            <a:ext cx="16680587" cy="86035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35" y="3442365"/>
            <a:ext cx="6383880" cy="3362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7535" y="7725798"/>
            <a:ext cx="6782014" cy="3364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37535" y="2465690"/>
            <a:ext cx="607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Infogain</a:t>
            </a:r>
            <a:r>
              <a:rPr lang="en-US" altLang="zh-CN" dirty="0"/>
              <a:t> ranking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7535" y="6946321"/>
            <a:ext cx="607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Gainratio</a:t>
            </a:r>
            <a:r>
              <a:rPr lang="en-US" altLang="zh-CN" dirty="0"/>
              <a:t> ranking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2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290560" y="5277883"/>
            <a:ext cx="8908963" cy="2022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9600" b="1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0" lang="en-US" sz="9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258800"/>
            <a:ext cx="4297680" cy="457200"/>
          </a:xfrm>
          <a:prstGeom prst="rect">
            <a:avLst/>
          </a:prstGeom>
          <a:solidFill>
            <a:srgbClr val="C1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13258800"/>
            <a:ext cx="4023360" cy="457200"/>
          </a:xfrm>
          <a:prstGeom prst="rect">
            <a:avLst/>
          </a:prstGeom>
          <a:solidFill>
            <a:srgbClr val="F39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90560" y="13258800"/>
            <a:ext cx="4023360" cy="457200"/>
          </a:xfrm>
          <a:prstGeom prst="rect">
            <a:avLst/>
          </a:prstGeom>
          <a:solidFill>
            <a:srgbClr val="9AB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13920" y="13258800"/>
            <a:ext cx="4023360" cy="457200"/>
          </a:xfrm>
          <a:prstGeom prst="rect">
            <a:avLst/>
          </a:prstGeom>
          <a:solidFill>
            <a:srgbClr val="179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37280" y="13258800"/>
            <a:ext cx="4023360" cy="457200"/>
          </a:xfrm>
          <a:prstGeom prst="rect">
            <a:avLst/>
          </a:prstGeom>
          <a:solidFill>
            <a:srgbClr val="29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0640" y="13258800"/>
            <a:ext cx="402336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01825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6483" y="0"/>
            <a:ext cx="14899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panose="020B0606020202050201" pitchFamily="34" charset="0"/>
              </a:rPr>
              <a:t>What’s </a:t>
            </a:r>
            <a:r>
              <a:rPr lang="en-US" altLang="zh-CN" sz="9600" kern="0" dirty="0">
                <a:solidFill>
                  <a:schemeClr val="bg1"/>
                </a:solidFill>
                <a:latin typeface="Bebas Neue" panose="020B0606020202050201" pitchFamily="34" charset="0"/>
              </a:rPr>
              <a:t>Most</a:t>
            </a:r>
            <a:r>
              <a:rPr lang="en-US" sz="9600" kern="0" dirty="0">
                <a:solidFill>
                  <a:schemeClr val="bg1"/>
                </a:solidFill>
                <a:latin typeface="Bebas Neue" panose="020B0606020202050201" pitchFamily="34" charset="0"/>
              </a:rPr>
              <a:t> Important</a:t>
            </a:r>
            <a:endParaRPr kumimoji="0" lang="en-US" sz="9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17382" y="2770658"/>
            <a:ext cx="2138507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  For</a:t>
            </a:r>
            <a:r>
              <a:rPr kumimoji="0" lang="en-US" sz="44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 salary prediction:  </a:t>
            </a:r>
          </a:p>
          <a:p>
            <a:pPr marL="1485864" lvl="1" indent="-571500" defTabSz="9144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kumimoji="0" lang="en-US" sz="44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the accuracy of the prediction</a:t>
            </a:r>
            <a:endParaRPr lang="en-US" sz="4400" kern="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71500" marR="0" lvl="0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571500" marR="0" lvl="0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For social investigation:</a:t>
            </a:r>
            <a:r>
              <a:rPr kumimoji="0" lang="en-US" sz="44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  <a:p>
            <a:pPr marL="1485864" lvl="1" indent="-571500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en-US" sz="44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the salary distribution of different criterion</a:t>
            </a:r>
          </a:p>
          <a:p>
            <a:pPr marL="1485864" lvl="1" indent="-571500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4400" kern="0" noProof="0" dirty="0">
                <a:solidFill>
                  <a:schemeClr val="bg1"/>
                </a:solidFill>
                <a:latin typeface="Century Gothic" panose="020B0502020202020204" pitchFamily="34" charset="0"/>
              </a:rPr>
              <a:t>Which attributes are contributing more to a higher salary</a:t>
            </a:r>
            <a:endParaRPr kumimoji="0" lang="en-US" sz="4400" b="0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258800"/>
            <a:ext cx="4297680" cy="457200"/>
          </a:xfrm>
          <a:prstGeom prst="rect">
            <a:avLst/>
          </a:prstGeom>
          <a:solidFill>
            <a:srgbClr val="C1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13258800"/>
            <a:ext cx="4023360" cy="457200"/>
          </a:xfrm>
          <a:prstGeom prst="rect">
            <a:avLst/>
          </a:prstGeom>
          <a:solidFill>
            <a:srgbClr val="F39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90560" y="13258800"/>
            <a:ext cx="4023360" cy="457200"/>
          </a:xfrm>
          <a:prstGeom prst="rect">
            <a:avLst/>
          </a:prstGeom>
          <a:solidFill>
            <a:srgbClr val="9AB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13920" y="13258800"/>
            <a:ext cx="4023360" cy="457200"/>
          </a:xfrm>
          <a:prstGeom prst="rect">
            <a:avLst/>
          </a:prstGeom>
          <a:solidFill>
            <a:srgbClr val="179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37280" y="13258800"/>
            <a:ext cx="4023360" cy="457200"/>
          </a:xfrm>
          <a:prstGeom prst="rect">
            <a:avLst/>
          </a:prstGeom>
          <a:solidFill>
            <a:srgbClr val="29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0640" y="13258800"/>
            <a:ext cx="402336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57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48840" y="389792"/>
            <a:ext cx="14899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panose="020B0606020202050201" pitchFamily="34" charset="0"/>
              </a:rPr>
              <a:t>Data Exploration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17382" y="2092231"/>
            <a:ext cx="2052966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Useless attributes  </a:t>
            </a:r>
          </a:p>
          <a:p>
            <a:pPr marL="1485864" lvl="1" indent="-571500" defTabSz="9144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kern="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Fnlwgt</a:t>
            </a:r>
            <a:r>
              <a:rPr lang="en-US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US" altLang="zh-CN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The # of people the census takers believe that observation represents</a:t>
            </a:r>
            <a:endParaRPr lang="en-US" kern="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485864" marR="0" lvl="1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Education: there is an equivalent attribute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“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education-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num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”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in the dataset</a:t>
            </a:r>
          </a:p>
          <a:p>
            <a:pPr marL="1485864" marR="0" lvl="1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CN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Capital-loss</a:t>
            </a:r>
          </a:p>
          <a:p>
            <a:pPr marL="1485864" marR="0" lvl="1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Capital</a:t>
            </a:r>
            <a:r>
              <a:rPr lang="en-US" altLang="zh-CN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-gain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571500" marR="0" lvl="0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571500" marR="0" lvl="0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D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uplication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1485864" marR="0" lvl="1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571500" marR="0" lvl="0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Missing values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3258800"/>
            <a:ext cx="4297680" cy="457200"/>
          </a:xfrm>
          <a:prstGeom prst="rect">
            <a:avLst/>
          </a:prstGeom>
          <a:solidFill>
            <a:srgbClr val="C1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13258800"/>
            <a:ext cx="4023360" cy="457200"/>
          </a:xfrm>
          <a:prstGeom prst="rect">
            <a:avLst/>
          </a:prstGeom>
          <a:solidFill>
            <a:srgbClr val="F39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90560" y="13258800"/>
            <a:ext cx="4023360" cy="457200"/>
          </a:xfrm>
          <a:prstGeom prst="rect">
            <a:avLst/>
          </a:prstGeom>
          <a:solidFill>
            <a:srgbClr val="9AB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13920" y="13258800"/>
            <a:ext cx="4023360" cy="457200"/>
          </a:xfrm>
          <a:prstGeom prst="rect">
            <a:avLst/>
          </a:prstGeom>
          <a:solidFill>
            <a:srgbClr val="179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37280" y="13258800"/>
            <a:ext cx="4023360" cy="457200"/>
          </a:xfrm>
          <a:prstGeom prst="rect">
            <a:avLst/>
          </a:prstGeom>
          <a:solidFill>
            <a:srgbClr val="29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0640" y="13258800"/>
            <a:ext cx="402336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19" y="4792718"/>
            <a:ext cx="15895495" cy="810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06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-574204" y="224756"/>
            <a:ext cx="14899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panose="020B0606020202050201" pitchFamily="34" charset="0"/>
              </a:rPr>
              <a:t>Data Pre-processing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17382" y="2092231"/>
            <a:ext cx="21385070" cy="979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Remove missing values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3258800"/>
            <a:ext cx="4297680" cy="457200"/>
          </a:xfrm>
          <a:prstGeom prst="rect">
            <a:avLst/>
          </a:prstGeom>
          <a:solidFill>
            <a:srgbClr val="C1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13258800"/>
            <a:ext cx="4023360" cy="457200"/>
          </a:xfrm>
          <a:prstGeom prst="rect">
            <a:avLst/>
          </a:prstGeom>
          <a:solidFill>
            <a:srgbClr val="F39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90560" y="13258800"/>
            <a:ext cx="4023360" cy="457200"/>
          </a:xfrm>
          <a:prstGeom prst="rect">
            <a:avLst/>
          </a:prstGeom>
          <a:solidFill>
            <a:srgbClr val="9AB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13920" y="13258800"/>
            <a:ext cx="4023360" cy="457200"/>
          </a:xfrm>
          <a:prstGeom prst="rect">
            <a:avLst/>
          </a:prstGeom>
          <a:solidFill>
            <a:srgbClr val="179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37280" y="13258800"/>
            <a:ext cx="4023360" cy="457200"/>
          </a:xfrm>
          <a:prstGeom prst="rect">
            <a:avLst/>
          </a:prstGeom>
          <a:solidFill>
            <a:srgbClr val="297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0640" y="13258800"/>
            <a:ext cx="402336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85" y="3364076"/>
            <a:ext cx="10572750" cy="4038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55604" y="7604617"/>
            <a:ext cx="9116378" cy="11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Remove useless</a:t>
            </a:r>
            <a:r>
              <a:rPr kumimoji="0" lang="en-US" sz="44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 attributes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319760" y="2355961"/>
            <a:ext cx="8991600" cy="1097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t>Remove duplication</a:t>
            </a:r>
            <a:r>
              <a:rPr lang="en-US" sz="4400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s</a:t>
            </a:r>
            <a:endParaRPr kumimoji="0" lang="en-US" sz="4400" b="0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627" y="3453445"/>
            <a:ext cx="11502516" cy="3949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770" y="8927597"/>
            <a:ext cx="10782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23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8414" y="9792929"/>
            <a:ext cx="10535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The range of working ages in US is 17-90 (which is surprising)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People aged from 47-56 tends to earn the most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Most young people aged from 17-26 earn less than 50K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14" y="1695416"/>
            <a:ext cx="10540898" cy="7742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028" y="1695416"/>
            <a:ext cx="10674450" cy="71610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392027" y="9792929"/>
            <a:ext cx="10535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The higher education level, the higher possibility one people can get better paid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The possibility of earning more than 50K is increasing dramatically above level 13 (Bachelor)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73613" y="181789"/>
            <a:ext cx="2438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2">
                    <a:lumMod val="75000"/>
                  </a:schemeClr>
                </a:solidFill>
                <a:latin typeface="Bebas Neue" panose="020B0606020202050201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984410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8414" y="9792929"/>
            <a:ext cx="1053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Get married, then you will earn more!!!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81" y="1695416"/>
            <a:ext cx="10053175" cy="76999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58525" y="9685435"/>
            <a:ext cx="10535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The majority of working class is white people in US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Although minority, Asians has the highest possibility to earn more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910" y="1695416"/>
            <a:ext cx="9638611" cy="68037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11381" y="509123"/>
            <a:ext cx="2438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tx2">
                    <a:lumMod val="75000"/>
                  </a:schemeClr>
                </a:solidFill>
                <a:latin typeface="Bebas Neue" panose="020B0606020202050201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10807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473613" y="181789"/>
            <a:ext cx="2438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tx2">
                    <a:lumMod val="75000"/>
                  </a:schemeClr>
                </a:solidFill>
                <a:latin typeface="Bebas Neue" panose="020B0606020202050201" pitchFamily="34" charset="0"/>
              </a:rPr>
              <a:t>Data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199" y="7934632"/>
            <a:ext cx="74331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The best occupation for higher salary are: prof-specialty and exec-managerial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dirty="0"/>
              <a:t>The possibility for tech-support to earn over 50K is around 30%, moderate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13" y="1628339"/>
            <a:ext cx="14572631" cy="104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66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Selection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263866"/>
              </p:ext>
            </p:extLst>
          </p:nvPr>
        </p:nvGraphicFramePr>
        <p:xfrm>
          <a:off x="1676400" y="2884319"/>
          <a:ext cx="20436659" cy="9808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7515">
                  <a:extLst>
                    <a:ext uri="{9D8B030D-6E8A-4147-A177-3AD203B41FA5}">
                      <a16:colId xmlns:a16="http://schemas.microsoft.com/office/drawing/2014/main" val="1059415970"/>
                    </a:ext>
                  </a:extLst>
                </a:gridCol>
                <a:gridCol w="2183643">
                  <a:extLst>
                    <a:ext uri="{9D8B030D-6E8A-4147-A177-3AD203B41FA5}">
                      <a16:colId xmlns:a16="http://schemas.microsoft.com/office/drawing/2014/main" val="1829365218"/>
                    </a:ext>
                  </a:extLst>
                </a:gridCol>
                <a:gridCol w="2183643">
                  <a:extLst>
                    <a:ext uri="{9D8B030D-6E8A-4147-A177-3AD203B41FA5}">
                      <a16:colId xmlns:a16="http://schemas.microsoft.com/office/drawing/2014/main" val="1357867235"/>
                    </a:ext>
                  </a:extLst>
                </a:gridCol>
                <a:gridCol w="2183643">
                  <a:extLst>
                    <a:ext uri="{9D8B030D-6E8A-4147-A177-3AD203B41FA5}">
                      <a16:colId xmlns:a16="http://schemas.microsoft.com/office/drawing/2014/main" val="4236155468"/>
                    </a:ext>
                  </a:extLst>
                </a:gridCol>
                <a:gridCol w="2183643">
                  <a:extLst>
                    <a:ext uri="{9D8B030D-6E8A-4147-A177-3AD203B41FA5}">
                      <a16:colId xmlns:a16="http://schemas.microsoft.com/office/drawing/2014/main" val="4125937978"/>
                    </a:ext>
                  </a:extLst>
                </a:gridCol>
                <a:gridCol w="2183643">
                  <a:extLst>
                    <a:ext uri="{9D8B030D-6E8A-4147-A177-3AD203B41FA5}">
                      <a16:colId xmlns:a16="http://schemas.microsoft.com/office/drawing/2014/main" val="3953616251"/>
                    </a:ext>
                  </a:extLst>
                </a:gridCol>
                <a:gridCol w="2183643">
                  <a:extLst>
                    <a:ext uri="{9D8B030D-6E8A-4147-A177-3AD203B41FA5}">
                      <a16:colId xmlns:a16="http://schemas.microsoft.com/office/drawing/2014/main" val="1980625464"/>
                    </a:ext>
                  </a:extLst>
                </a:gridCol>
                <a:gridCol w="2183643">
                  <a:extLst>
                    <a:ext uri="{9D8B030D-6E8A-4147-A177-3AD203B41FA5}">
                      <a16:colId xmlns:a16="http://schemas.microsoft.com/office/drawing/2014/main" val="1883361110"/>
                    </a:ext>
                  </a:extLst>
                </a:gridCol>
                <a:gridCol w="2183643">
                  <a:extLst>
                    <a:ext uri="{9D8B030D-6E8A-4147-A177-3AD203B41FA5}">
                      <a16:colId xmlns:a16="http://schemas.microsoft.com/office/drawing/2014/main" val="3189476327"/>
                    </a:ext>
                  </a:extLst>
                </a:gridCol>
              </a:tblGrid>
              <a:tr h="817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</a:rPr>
                        <a:t>Percentage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4000" b="1" u="none" strike="noStrike" dirty="0">
                          <a:effectLst/>
                        </a:rPr>
                        <a:t>50</a:t>
                      </a:r>
                      <a:endParaRPr lang="en-US" altLang="zh-CN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4000" b="1" u="none" strike="noStrike" dirty="0">
                          <a:effectLst/>
                        </a:rPr>
                        <a:t>55</a:t>
                      </a:r>
                      <a:endParaRPr lang="en-US" altLang="zh-CN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4000" b="1" u="none" strike="noStrike" dirty="0">
                          <a:effectLst/>
                        </a:rPr>
                        <a:t>60</a:t>
                      </a:r>
                      <a:endParaRPr lang="en-US" altLang="zh-CN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4000" b="1" u="none" strike="noStrike" dirty="0">
                          <a:effectLst/>
                        </a:rPr>
                        <a:t>65</a:t>
                      </a:r>
                      <a:endParaRPr lang="en-US" altLang="zh-CN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4000" b="1" u="none" strike="noStrike" dirty="0">
                          <a:effectLst/>
                        </a:rPr>
                        <a:t>70</a:t>
                      </a:r>
                      <a:endParaRPr lang="en-US" altLang="zh-CN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4000" b="1" u="none" strike="noStrike" dirty="0">
                          <a:effectLst/>
                        </a:rPr>
                        <a:t>75</a:t>
                      </a:r>
                      <a:endParaRPr lang="en-US" altLang="zh-CN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4000" b="1" u="none" strike="noStrike" dirty="0">
                          <a:effectLst/>
                        </a:rPr>
                        <a:t>80</a:t>
                      </a:r>
                      <a:endParaRPr lang="en-US" altLang="zh-CN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</a:t>
                      </a:r>
                      <a:endParaRPr lang="en-US" sz="4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411786"/>
                  </a:ext>
                </a:extLst>
              </a:tr>
              <a:tr h="817409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 err="1">
                          <a:effectLst/>
                        </a:rPr>
                        <a:t>Ibk</a:t>
                      </a:r>
                      <a:endParaRPr lang="en-US" sz="3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76.375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76.3262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76.2324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75.753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75.5236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75.4864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75.2728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75.85277143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38633"/>
                  </a:ext>
                </a:extLst>
              </a:tr>
              <a:tr h="817409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 err="1">
                          <a:effectLst/>
                        </a:rPr>
                        <a:t>RandomForest</a:t>
                      </a:r>
                      <a:endParaRPr lang="en-US" sz="3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79.3511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79.5221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79.532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79.028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78.9677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79.083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78.4278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79.13024286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5477"/>
                  </a:ext>
                </a:extLst>
              </a:tr>
              <a:tr h="817409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>
                          <a:effectLst/>
                        </a:rPr>
                        <a:t>Naive Bayes</a:t>
                      </a:r>
                      <a:endParaRPr lang="en-US" sz="3600" b="1" i="0" u="none" strike="noStrike" dirty="0">
                        <a:solidFill>
                          <a:srgbClr val="92D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79.4668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79.4929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79.6372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79.3961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79.7827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79.6824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79.5189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79.56814286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405329"/>
                  </a:ext>
                </a:extLst>
              </a:tr>
              <a:tr h="817409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 err="1">
                          <a:effectLst/>
                        </a:rPr>
                        <a:t>RepTree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81.0443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81.4804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81.6103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81.4843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82.1313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81.7962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82.3584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81.70074286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8861"/>
                  </a:ext>
                </a:extLst>
              </a:tr>
              <a:tr h="817409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>
                          <a:effectLst/>
                        </a:rPr>
                        <a:t>SVM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81.5911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81.6732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81.7286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82.3631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82.587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82.1222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82.4504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82.07365714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6435"/>
                  </a:ext>
                </a:extLst>
              </a:tr>
              <a:tr h="817409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>
                          <a:effectLst/>
                        </a:rPr>
                        <a:t>J48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82.0959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81.7725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82.0177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82.2129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82.5695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82.3536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82.5687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82.22725714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706390"/>
                  </a:ext>
                </a:extLst>
              </a:tr>
              <a:tr h="817409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>
                          <a:effectLst/>
                        </a:rPr>
                        <a:t>SMO</a:t>
                      </a:r>
                      <a:endParaRPr lang="en-US" sz="3600" b="1" i="0" u="none" strike="noStrike" dirty="0">
                        <a:solidFill>
                          <a:srgbClr val="92D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82.1432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82.0763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82.0835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82.318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82.4818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82.5744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82.4898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82.30957143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061033"/>
                  </a:ext>
                </a:extLst>
              </a:tr>
              <a:tr h="817409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>
                          <a:effectLst/>
                        </a:rPr>
                        <a:t>Logistic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82.1327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82.1289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82.1426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82.273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82.7009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82.7111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82.6344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82.38908571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95741"/>
                  </a:ext>
                </a:extLst>
              </a:tr>
              <a:tr h="817409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>
                          <a:effectLst/>
                        </a:rPr>
                        <a:t>LMT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82.1485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82.0997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82.1755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82.3856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82.6834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82.7216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82.9762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82.45578571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819343"/>
                  </a:ext>
                </a:extLst>
              </a:tr>
              <a:tr h="817409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 err="1">
                          <a:effectLst/>
                        </a:rPr>
                        <a:t>NBTree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>
                          <a:effectLst/>
                        </a:rPr>
                        <a:t>82.2694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82.4327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82.6093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82.3331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82.736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82.8268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82.9105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82.58825714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296636"/>
                  </a:ext>
                </a:extLst>
              </a:tr>
              <a:tr h="817409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</a:t>
                      </a:r>
                      <a:endParaRPr lang="en-US" sz="3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80.8618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80.90049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80.97691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80.95471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81.21639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81.13577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800" u="none" strike="noStrike" dirty="0">
                          <a:effectLst/>
                        </a:rPr>
                        <a:t>81.16079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99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7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2458</TotalTime>
  <Words>1010</Words>
  <Application>Microsoft Office PowerPoint</Application>
  <PresentationFormat>Custom</PresentationFormat>
  <Paragraphs>487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Bebas Neue</vt:lpstr>
      <vt:lpstr>等线</vt:lpstr>
      <vt:lpstr>宋体</vt:lpstr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 Selection</vt:lpstr>
      <vt:lpstr>PowerPoint Presentation</vt:lpstr>
      <vt:lpstr>Classifier Distribution</vt:lpstr>
      <vt:lpstr>Evaluation Process</vt:lpstr>
      <vt:lpstr>Baseline Evaluation Results - Accuracy</vt:lpstr>
      <vt:lpstr>Baseline Evaluation Results - AUC</vt:lpstr>
      <vt:lpstr>Baseline Evaluation Results – F-1 Measure</vt:lpstr>
      <vt:lpstr>Parameter Tuning Evaluation Results</vt:lpstr>
      <vt:lpstr>Stacking Evaluation Results</vt:lpstr>
      <vt:lpstr>Bagging Evaluation Results</vt:lpstr>
      <vt:lpstr>Conclusion</vt:lpstr>
      <vt:lpstr>J48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Lingyun Song</cp:lastModifiedBy>
  <cp:revision>201</cp:revision>
  <dcterms:created xsi:type="dcterms:W3CDTF">2014-12-14T22:31:45Z</dcterms:created>
  <dcterms:modified xsi:type="dcterms:W3CDTF">2016-11-17T21:29:53Z</dcterms:modified>
</cp:coreProperties>
</file>