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1" roundtripDataSignature="AMtx7mjd4Yy1V8C1/qD/mZYKxa5+3XOi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6bbb6de5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e6bbb6de5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6bbb6de5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e6bbb6de5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6bbb6de5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e6bbb6de5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6bbb6de5d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e6bbb6de5d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6bbb6de5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e6bbb6de5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6bbb6de5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e6bbb6de5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6bbb6de5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e6bbb6de5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6bbb6de5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e6bbb6de5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6bbb6de5d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e6bbb6de5d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6bbb6de5d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1e6bbb6de5d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e6bbb6de5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e6bbb6de5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6bbb6de5d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1e6bbb6de5d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6bbb6de5d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1e6bbb6de5d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6bbb6de5d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1e6bbb6de5d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e6bbb6de5d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1e6bbb6de5d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e6bbb6de5d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1e6bbb6de5d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e6bbb6de5d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1e6bbb6de5d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e6bbb6de5d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1e6bbb6de5d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e6bbb6de5d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1e6bbb6de5d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e6bbb6de5d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1e6bbb6de5d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e6bbb6de5d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1e6bbb6de5d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e6bbb6de5d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1e6bbb6de5d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e6bf2259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1e6bf2259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e6bf22593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1e6bf22593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e6bf22593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g1e6bf22593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6bbb6de5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e6bbb6de5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6bbb6de5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e6bbb6de5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6bbb6de5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e6bbb6de5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6bbb6de5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e6bbb6de5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8.png"/><Relationship Id="rId6" Type="http://schemas.openxmlformats.org/officeDocument/2006/relationships/image" Target="../media/image20.png"/><Relationship Id="rId7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8.png"/><Relationship Id="rId6" Type="http://schemas.openxmlformats.org/officeDocument/2006/relationships/image" Target="../media/image20.png"/><Relationship Id="rId7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4193400" cy="5143500"/>
          </a:xfrm>
          <a:prstGeom prst="rect">
            <a:avLst/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565400" y="1371150"/>
            <a:ext cx="33453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EC5459"/>
                </a:solidFill>
              </a:rPr>
              <a:t>Aprendizado de máquina</a:t>
            </a:r>
            <a:br>
              <a:rPr b="0" i="0" lang="en" sz="3600" u="none" cap="none" strike="noStrike">
                <a:solidFill>
                  <a:srgbClr val="EC545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3600" u="none" cap="none" strike="noStrike">
                <a:solidFill>
                  <a:srgbClr val="EC54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" sz="2400">
                <a:solidFill>
                  <a:srgbClr val="EC5459"/>
                </a:solidFill>
              </a:rPr>
              <a:t>Não supervisionado</a:t>
            </a:r>
            <a:endParaRPr b="0" i="1" sz="2400" u="none" cap="none" strike="noStrike">
              <a:solidFill>
                <a:srgbClr val="EC54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0791" y="1463547"/>
            <a:ext cx="2275318" cy="22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6626100" y="1594350"/>
            <a:ext cx="25653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INFORMAÇÃO,</a:t>
            </a:r>
            <a:br>
              <a:rPr b="0" i="0" lang="en" sz="23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23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3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TECNOLOGIA</a:t>
            </a:r>
            <a:endParaRPr b="0" i="0" sz="23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&amp; INOVAÇÃO</a:t>
            </a:r>
            <a:endParaRPr b="0" i="0" sz="23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82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6bbb6de5d_0_85"/>
          <p:cNvSpPr/>
          <p:nvPr/>
        </p:nvSpPr>
        <p:spPr>
          <a:xfrm>
            <a:off x="-79475" y="0"/>
            <a:ext cx="707700" cy="5143500"/>
          </a:xfrm>
          <a:prstGeom prst="rect">
            <a:avLst/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e6bbb6de5d_0_85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O que é similaridade?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g1e6bbb6de5d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150" y="4171500"/>
            <a:ext cx="997851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1e6bbb6de5d_0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1713" y="1196525"/>
            <a:ext cx="1678325" cy="167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e6bbb6de5d_0_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0675" y="2457450"/>
            <a:ext cx="1867200" cy="18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e6bbb6de5d_0_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2935" y="2228850"/>
            <a:ext cx="2278926" cy="227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e6bbb6de5d_0_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22675" y="928450"/>
            <a:ext cx="925626" cy="9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820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6bbb6de5d_0_104"/>
          <p:cNvSpPr/>
          <p:nvPr/>
        </p:nvSpPr>
        <p:spPr>
          <a:xfrm>
            <a:off x="-79475" y="0"/>
            <a:ext cx="707700" cy="5143500"/>
          </a:xfrm>
          <a:prstGeom prst="rect">
            <a:avLst/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e6bbb6de5d_0_104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O que é similaridade?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g1e6bbb6de5d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150" y="4171500"/>
            <a:ext cx="997851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1e6bbb6de5d_0_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1713" y="1196525"/>
            <a:ext cx="1678325" cy="167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e6bbb6de5d_0_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0675" y="2457450"/>
            <a:ext cx="1867200" cy="18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1e6bbb6de5d_0_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2935" y="2228850"/>
            <a:ext cx="2278926" cy="227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e6bbb6de5d_0_1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22675" y="928450"/>
            <a:ext cx="925626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e6bbb6de5d_0_104"/>
          <p:cNvSpPr txBox="1"/>
          <p:nvPr/>
        </p:nvSpPr>
        <p:spPr>
          <a:xfrm>
            <a:off x="5548300" y="1106650"/>
            <a:ext cx="174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Classe: Mamífero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Voa? Sim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g1e6bbb6de5d_0_104"/>
          <p:cNvSpPr txBox="1"/>
          <p:nvPr/>
        </p:nvSpPr>
        <p:spPr>
          <a:xfrm>
            <a:off x="1440375" y="4248450"/>
            <a:ext cx="174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Classe: Ave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Voa? Sim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g1e6bbb6de5d_0_104"/>
          <p:cNvSpPr txBox="1"/>
          <p:nvPr/>
        </p:nvSpPr>
        <p:spPr>
          <a:xfrm>
            <a:off x="6164775" y="4248450"/>
            <a:ext cx="174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Classe: Mamífero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Voa? Não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6bbb6de5d_0_119"/>
          <p:cNvSpPr/>
          <p:nvPr/>
        </p:nvSpPr>
        <p:spPr>
          <a:xfrm>
            <a:off x="-758525" y="0"/>
            <a:ext cx="9015600" cy="910200"/>
          </a:xfrm>
          <a:prstGeom prst="parallelogram">
            <a:avLst>
              <a:gd fmla="val 58732" name="adj"/>
            </a:avLst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e6bbb6de5d_0_119"/>
          <p:cNvSpPr/>
          <p:nvPr/>
        </p:nvSpPr>
        <p:spPr>
          <a:xfrm>
            <a:off x="7953625" y="0"/>
            <a:ext cx="1834800" cy="910200"/>
          </a:xfrm>
          <a:prstGeom prst="parallelogram">
            <a:avLst>
              <a:gd fmla="val 61116" name="adj"/>
            </a:avLst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e6bbb6de5d_0_119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O que é similaridade?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e6bbb6de5d_0_119"/>
          <p:cNvSpPr txBox="1"/>
          <p:nvPr/>
        </p:nvSpPr>
        <p:spPr>
          <a:xfrm>
            <a:off x="1277850" y="1281200"/>
            <a:ext cx="658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Uma das tarefas mais importantes da clusterização é a </a:t>
            </a:r>
            <a:r>
              <a:rPr lang="en">
                <a:solidFill>
                  <a:srgbClr val="EC5459"/>
                </a:solidFill>
              </a:rPr>
              <a:t>escolha das variáveis</a:t>
            </a:r>
            <a:r>
              <a:rPr lang="en"/>
              <a:t> que serão utilizadas durante o agrupamento.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1e6bbb6de5d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263" y="2162488"/>
            <a:ext cx="4905466" cy="148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e6bbb6de5d_0_119"/>
          <p:cNvSpPr txBox="1"/>
          <p:nvPr/>
        </p:nvSpPr>
        <p:spPr>
          <a:xfrm>
            <a:off x="1041175" y="3914850"/>
            <a:ext cx="73566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EEEEE"/>
                </a:solidFill>
              </a:rPr>
              <a:t>l</a:t>
            </a:r>
            <a:r>
              <a:rPr lang="en" sz="1650">
                <a:solidFill>
                  <a:schemeClr val="dk1"/>
                </a:solidFill>
              </a:rPr>
              <a:t>A, B e C tem o mesmo tamanho. A, C e D tem a mesma cor.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EEEEE"/>
                </a:solidFill>
              </a:rPr>
              <a:t>l</a:t>
            </a:r>
            <a:r>
              <a:rPr lang="en" sz="1650">
                <a:solidFill>
                  <a:schemeClr val="dk1"/>
                </a:solidFill>
              </a:rPr>
              <a:t>Tamanho e cor são </a:t>
            </a:r>
            <a:r>
              <a:rPr lang="en" sz="1650">
                <a:solidFill>
                  <a:srgbClr val="C00000"/>
                </a:solidFill>
              </a:rPr>
              <a:t>atributos</a:t>
            </a:r>
            <a:r>
              <a:rPr lang="en" sz="1650">
                <a:solidFill>
                  <a:schemeClr val="dk1"/>
                </a:solidFill>
              </a:rPr>
              <a:t> que podem ser medidos e considerados para avaliar a similaridade entre objetos.</a:t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6bbb6de5d_0_216"/>
          <p:cNvSpPr/>
          <p:nvPr/>
        </p:nvSpPr>
        <p:spPr>
          <a:xfrm>
            <a:off x="-758525" y="0"/>
            <a:ext cx="9015600" cy="910200"/>
          </a:xfrm>
          <a:prstGeom prst="parallelogram">
            <a:avLst>
              <a:gd fmla="val 58732" name="adj"/>
            </a:avLst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e6bbb6de5d_0_216"/>
          <p:cNvSpPr/>
          <p:nvPr/>
        </p:nvSpPr>
        <p:spPr>
          <a:xfrm>
            <a:off x="7953625" y="0"/>
            <a:ext cx="1834800" cy="910200"/>
          </a:xfrm>
          <a:prstGeom prst="parallelogram">
            <a:avLst>
              <a:gd fmla="val 61116" name="adj"/>
            </a:avLst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e6bbb6de5d_0_216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O que é similaridade?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1e6bbb6de5d_0_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263" y="1185463"/>
            <a:ext cx="4905466" cy="148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e6bbb6de5d_0_216"/>
          <p:cNvSpPr txBox="1"/>
          <p:nvPr/>
        </p:nvSpPr>
        <p:spPr>
          <a:xfrm>
            <a:off x="1060750" y="3128950"/>
            <a:ext cx="7119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Similaridade entre objetos pode ser medida por </a:t>
            </a:r>
            <a:r>
              <a:rPr lang="en">
                <a:solidFill>
                  <a:srgbClr val="EC5459"/>
                </a:solidFill>
              </a:rPr>
              <a:t>métricas de distância</a:t>
            </a:r>
            <a:endParaRPr>
              <a:solidFill>
                <a:srgbClr val="EC54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54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Conseguimos medir distância apenas utilizando </a:t>
            </a:r>
            <a:r>
              <a:rPr lang="en">
                <a:solidFill>
                  <a:srgbClr val="EC5459"/>
                </a:solidFill>
              </a:rPr>
              <a:t>variáveis numéricas</a:t>
            </a:r>
            <a:r>
              <a:rPr lang="en">
                <a:solidFill>
                  <a:schemeClr val="dk1"/>
                </a:solidFill>
              </a:rPr>
              <a:t> (distância entre vermelho e azul?)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Distinção entre: Atributos discretos (qualitativos) e contínuos (quantitativos)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820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6bbb6de5d_0_78"/>
          <p:cNvSpPr/>
          <p:nvPr/>
        </p:nvSpPr>
        <p:spPr>
          <a:xfrm>
            <a:off x="-79475" y="0"/>
            <a:ext cx="707700" cy="5143500"/>
          </a:xfrm>
          <a:prstGeom prst="rect">
            <a:avLst/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1e6bbb6de5d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150" y="4171500"/>
            <a:ext cx="997851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e6bbb6de5d_0_78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Atributos discretos (qualitativos)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1e6bbb6de5d_0_78"/>
          <p:cNvSpPr txBox="1"/>
          <p:nvPr/>
        </p:nvSpPr>
        <p:spPr>
          <a:xfrm>
            <a:off x="1298275" y="1343175"/>
            <a:ext cx="6485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C5459"/>
                </a:solidFill>
              </a:rPr>
              <a:t>Nominais ou desordenados</a:t>
            </a:r>
            <a:endParaRPr b="1">
              <a:solidFill>
                <a:srgbClr val="EC54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Podem ser associados com números, mas não possuem significado quantitativo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Ponderação arbitrária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g1e6bbb6de5d_0_78"/>
          <p:cNvSpPr txBox="1"/>
          <p:nvPr/>
        </p:nvSpPr>
        <p:spPr>
          <a:xfrm>
            <a:off x="1976500" y="3731500"/>
            <a:ext cx="392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Cor </a:t>
            </a:r>
            <a:r>
              <a:rPr lang="en">
                <a:solidFill>
                  <a:schemeClr val="lt1"/>
                </a:solidFill>
              </a:rPr>
              <a:t>= {vermelho, branco, azul} = { 1, 2, 3}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Vacinado </a:t>
            </a:r>
            <a:r>
              <a:rPr lang="en">
                <a:solidFill>
                  <a:schemeClr val="lt1"/>
                </a:solidFill>
              </a:rPr>
              <a:t>= { sim, não } = {1 , 0}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820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6bbb6de5d_0_178"/>
          <p:cNvSpPr/>
          <p:nvPr/>
        </p:nvSpPr>
        <p:spPr>
          <a:xfrm>
            <a:off x="-79475" y="0"/>
            <a:ext cx="707700" cy="5143500"/>
          </a:xfrm>
          <a:prstGeom prst="rect">
            <a:avLst/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1e6bbb6de5d_0_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150" y="4171500"/>
            <a:ext cx="997851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e6bbb6de5d_0_178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Atributos discretos (qualitativos)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e6bbb6de5d_0_178"/>
          <p:cNvSpPr txBox="1"/>
          <p:nvPr/>
        </p:nvSpPr>
        <p:spPr>
          <a:xfrm>
            <a:off x="1298275" y="1343175"/>
            <a:ext cx="6485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C5459"/>
                </a:solidFill>
              </a:rPr>
              <a:t>Ordinais</a:t>
            </a:r>
            <a:endParaRPr b="1">
              <a:solidFill>
                <a:srgbClr val="EC54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Valores do atributo nominal podem ser colocados em uma ordem significativa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A diferença entre estados sucessivos não é necessariamente a mesma, então não tem significado quantitativo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Ponderação arbitrária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" name="Google Shape;211;g1e6bbb6de5d_0_178"/>
          <p:cNvSpPr txBox="1"/>
          <p:nvPr/>
        </p:nvSpPr>
        <p:spPr>
          <a:xfrm>
            <a:off x="1976500" y="3731500"/>
            <a:ext cx="508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Temperatura </a:t>
            </a:r>
            <a:r>
              <a:rPr lang="en">
                <a:solidFill>
                  <a:schemeClr val="lt1"/>
                </a:solidFill>
              </a:rPr>
              <a:t>= {quente, médio, frio}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Grau Instrução </a:t>
            </a:r>
            <a:r>
              <a:rPr lang="en">
                <a:solidFill>
                  <a:schemeClr val="lt1"/>
                </a:solidFill>
              </a:rPr>
              <a:t>= { fundamental , médio, superior }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820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6bbb6de5d_0_200"/>
          <p:cNvSpPr/>
          <p:nvPr/>
        </p:nvSpPr>
        <p:spPr>
          <a:xfrm>
            <a:off x="-79475" y="0"/>
            <a:ext cx="707700" cy="5143500"/>
          </a:xfrm>
          <a:prstGeom prst="rect">
            <a:avLst/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g1e6bbb6de5d_0_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150" y="4171500"/>
            <a:ext cx="997851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1e6bbb6de5d_0_200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Atributos contínuos (quantitativos)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1e6bbb6de5d_0_200"/>
          <p:cNvSpPr txBox="1"/>
          <p:nvPr/>
        </p:nvSpPr>
        <p:spPr>
          <a:xfrm>
            <a:off x="1298275" y="1343175"/>
            <a:ext cx="6485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C5459"/>
                </a:solidFill>
              </a:rPr>
              <a:t>Valores de escala intervalar (interval scaled)</a:t>
            </a:r>
            <a:endParaRPr b="1">
              <a:solidFill>
                <a:srgbClr val="EC54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A diferença entre dois valores é significativa, mas a razão entre eles não é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Não há um ponto nulo natural ou uma unidade natural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g1e6bbb6de5d_0_200"/>
          <p:cNvSpPr txBox="1"/>
          <p:nvPr/>
        </p:nvSpPr>
        <p:spPr>
          <a:xfrm>
            <a:off x="1976500" y="3426700"/>
            <a:ext cx="5082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Temperatura: </a:t>
            </a:r>
            <a:r>
              <a:rPr lang="en">
                <a:solidFill>
                  <a:schemeClr val="lt1"/>
                </a:solidFill>
              </a:rPr>
              <a:t>Se você está com o ar condicionado em 16 graus e lá fora está 32 graus, você pode dizer que dentro de sua sala está 16 graus mais frio, porém não pode dizer que está 2 vezes mais frio, pois existem temperaturas negativas e em diferentes unidades (celsius, farenheit)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820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6bbb6de5d_0_208"/>
          <p:cNvSpPr/>
          <p:nvPr/>
        </p:nvSpPr>
        <p:spPr>
          <a:xfrm>
            <a:off x="-79475" y="0"/>
            <a:ext cx="707700" cy="5143500"/>
          </a:xfrm>
          <a:prstGeom prst="rect">
            <a:avLst/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g1e6bbb6de5d_0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150" y="4171500"/>
            <a:ext cx="997851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1e6bbb6de5d_0_208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Atributos contínuos (quantitativos)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1e6bbb6de5d_0_208"/>
          <p:cNvSpPr txBox="1"/>
          <p:nvPr/>
        </p:nvSpPr>
        <p:spPr>
          <a:xfrm>
            <a:off x="1298275" y="1343175"/>
            <a:ext cx="6485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C5459"/>
                </a:solidFill>
              </a:rPr>
              <a:t>Valores de escala radial (ratio scaled)</a:t>
            </a:r>
            <a:endParaRPr b="1">
              <a:solidFill>
                <a:srgbClr val="EC54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A proporção entre dois valores é significativa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É possível calcular diferença e quociente entre medidas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g1e6bbb6de5d_0_208"/>
          <p:cNvSpPr txBox="1"/>
          <p:nvPr/>
        </p:nvSpPr>
        <p:spPr>
          <a:xfrm>
            <a:off x="1976500" y="3426700"/>
            <a:ext cx="5082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Idade: </a:t>
            </a:r>
            <a:r>
              <a:rPr lang="en">
                <a:solidFill>
                  <a:schemeClr val="lt1"/>
                </a:solidFill>
              </a:rPr>
              <a:t>uma pessoa de 20 anos é duas vezes mais nova que uma pessoa de 40 anos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Peso: </a:t>
            </a:r>
            <a:r>
              <a:rPr lang="en">
                <a:solidFill>
                  <a:schemeClr val="lt1"/>
                </a:solidFill>
              </a:rPr>
              <a:t>uma caixa que pesa 10kg é duas vezes mais pesada que uma caixa que pesa 5kg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820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150" y="4171500"/>
            <a:ext cx="997851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6"/>
          <p:cNvPicPr preferRelativeResize="0"/>
          <p:nvPr/>
        </p:nvPicPr>
        <p:blipFill rotWithShape="1">
          <a:blip r:embed="rId4">
            <a:alphaModFix/>
          </a:blip>
          <a:srcRect b="0" l="0" r="13035" t="0"/>
          <a:stretch/>
        </p:blipFill>
        <p:spPr>
          <a:xfrm>
            <a:off x="832425" y="638400"/>
            <a:ext cx="3273200" cy="38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6"/>
          <p:cNvSpPr txBox="1"/>
          <p:nvPr/>
        </p:nvSpPr>
        <p:spPr>
          <a:xfrm>
            <a:off x="5212200" y="1396525"/>
            <a:ext cx="3048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Tempo: </a:t>
            </a:r>
            <a:r>
              <a:rPr lang="en">
                <a:solidFill>
                  <a:schemeClr val="lt1"/>
                </a:solidFill>
              </a:rPr>
              <a:t>discreta nominal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Temperatura:</a:t>
            </a:r>
            <a:r>
              <a:rPr lang="en">
                <a:solidFill>
                  <a:schemeClr val="lt1"/>
                </a:solidFill>
              </a:rPr>
              <a:t> contínua intervalar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Umidade:</a:t>
            </a:r>
            <a:r>
              <a:rPr lang="en">
                <a:solidFill>
                  <a:schemeClr val="lt1"/>
                </a:solidFill>
              </a:rPr>
              <a:t> contínua radial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Vento:</a:t>
            </a:r>
            <a:r>
              <a:rPr lang="en">
                <a:solidFill>
                  <a:schemeClr val="lt1"/>
                </a:solidFill>
              </a:rPr>
              <a:t> discreta ordinal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8" name="Google Shape;238;p6"/>
          <p:cNvSpPr txBox="1"/>
          <p:nvPr/>
        </p:nvSpPr>
        <p:spPr>
          <a:xfrm>
            <a:off x="4975600" y="227500"/>
            <a:ext cx="38733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Tipo dos atributos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6bbb6de5d_0_239"/>
          <p:cNvSpPr/>
          <p:nvPr/>
        </p:nvSpPr>
        <p:spPr>
          <a:xfrm>
            <a:off x="-758525" y="0"/>
            <a:ext cx="9015600" cy="910200"/>
          </a:xfrm>
          <a:prstGeom prst="parallelogram">
            <a:avLst>
              <a:gd fmla="val 58732" name="adj"/>
            </a:avLst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e6bbb6de5d_0_239"/>
          <p:cNvSpPr/>
          <p:nvPr/>
        </p:nvSpPr>
        <p:spPr>
          <a:xfrm>
            <a:off x="7953625" y="0"/>
            <a:ext cx="1834800" cy="910200"/>
          </a:xfrm>
          <a:prstGeom prst="parallelogram">
            <a:avLst>
              <a:gd fmla="val 61116" name="adj"/>
            </a:avLst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e6bbb6de5d_0_239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Medidas de proximidade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g1e6bbb6de5d_0_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11950"/>
            <a:ext cx="8839201" cy="2832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150" y="7850"/>
            <a:ext cx="9144000" cy="1104600"/>
          </a:xfrm>
          <a:prstGeom prst="rect">
            <a:avLst/>
          </a:prstGeom>
          <a:solidFill>
            <a:srgbClr val="1018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0" y="910175"/>
            <a:ext cx="9144000" cy="47100"/>
          </a:xfrm>
          <a:prstGeom prst="rect">
            <a:avLst/>
          </a:prstGeom>
          <a:solidFill>
            <a:srgbClr val="EC545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Contexto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0" y="987875"/>
            <a:ext cx="9144000" cy="47100"/>
          </a:xfrm>
          <a:prstGeom prst="rect">
            <a:avLst/>
          </a:prstGeom>
          <a:solidFill>
            <a:srgbClr val="EC545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150" y="4171500"/>
            <a:ext cx="997851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/>
          <p:nvPr/>
        </p:nvSpPr>
        <p:spPr>
          <a:xfrm>
            <a:off x="4674300" y="987875"/>
            <a:ext cx="3930000" cy="3930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INTELIGÊNCIA ARTIFICIAL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5300100" y="2045200"/>
            <a:ext cx="2678400" cy="2678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APRENDIZADO DE MÁQUINA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69" name="Google Shape;6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0165" y="3105950"/>
            <a:ext cx="1738275" cy="136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400" y="1280125"/>
            <a:ext cx="3239661" cy="372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6bbb6de5d_0_256"/>
          <p:cNvSpPr/>
          <p:nvPr/>
        </p:nvSpPr>
        <p:spPr>
          <a:xfrm>
            <a:off x="-758525" y="0"/>
            <a:ext cx="9015600" cy="910200"/>
          </a:xfrm>
          <a:prstGeom prst="parallelogram">
            <a:avLst>
              <a:gd fmla="val 58732" name="adj"/>
            </a:avLst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e6bbb6de5d_0_256"/>
          <p:cNvSpPr/>
          <p:nvPr/>
        </p:nvSpPr>
        <p:spPr>
          <a:xfrm>
            <a:off x="7953625" y="0"/>
            <a:ext cx="1834800" cy="910200"/>
          </a:xfrm>
          <a:prstGeom prst="parallelogram">
            <a:avLst>
              <a:gd fmla="val 61116" name="adj"/>
            </a:avLst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e6bbb6de5d_0_256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Algoritmos de agrupamento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g1e6bbb6de5d_0_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63" y="1187825"/>
            <a:ext cx="8448076" cy="352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e6bbb6de5d_0_264"/>
          <p:cNvSpPr/>
          <p:nvPr/>
        </p:nvSpPr>
        <p:spPr>
          <a:xfrm>
            <a:off x="-758525" y="0"/>
            <a:ext cx="9015600" cy="910200"/>
          </a:xfrm>
          <a:prstGeom prst="parallelogram">
            <a:avLst>
              <a:gd fmla="val 58732" name="adj"/>
            </a:avLst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1e6bbb6de5d_0_264"/>
          <p:cNvSpPr/>
          <p:nvPr/>
        </p:nvSpPr>
        <p:spPr>
          <a:xfrm>
            <a:off x="7953625" y="0"/>
            <a:ext cx="1834800" cy="910200"/>
          </a:xfrm>
          <a:prstGeom prst="parallelogram">
            <a:avLst>
              <a:gd fmla="val 61116" name="adj"/>
            </a:avLst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e6bbb6de5d_0_264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Agrupamento particional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g1e6bbb6de5d_0_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63" y="1179025"/>
            <a:ext cx="8058875" cy="366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6bbb6de5d_0_272"/>
          <p:cNvSpPr/>
          <p:nvPr/>
        </p:nvSpPr>
        <p:spPr>
          <a:xfrm>
            <a:off x="-758525" y="0"/>
            <a:ext cx="9015600" cy="910200"/>
          </a:xfrm>
          <a:prstGeom prst="parallelogram">
            <a:avLst>
              <a:gd fmla="val 58732" name="adj"/>
            </a:avLst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1e6bbb6de5d_0_272"/>
          <p:cNvSpPr/>
          <p:nvPr/>
        </p:nvSpPr>
        <p:spPr>
          <a:xfrm>
            <a:off x="7953625" y="0"/>
            <a:ext cx="1834800" cy="910200"/>
          </a:xfrm>
          <a:prstGeom prst="parallelogram">
            <a:avLst>
              <a:gd fmla="val 61116" name="adj"/>
            </a:avLst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e6bbb6de5d_0_272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Agrupamento particional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g1e6bbb6de5d_0_272"/>
          <p:cNvPicPr preferRelativeResize="0"/>
          <p:nvPr/>
        </p:nvPicPr>
        <p:blipFill rotWithShape="1">
          <a:blip r:embed="rId3">
            <a:alphaModFix/>
          </a:blip>
          <a:srcRect b="16128" l="0" r="0" t="0"/>
          <a:stretch/>
        </p:blipFill>
        <p:spPr>
          <a:xfrm>
            <a:off x="152400" y="1062600"/>
            <a:ext cx="8839199" cy="31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1e6bbb6de5d_0_272"/>
          <p:cNvSpPr txBox="1"/>
          <p:nvPr/>
        </p:nvSpPr>
        <p:spPr>
          <a:xfrm>
            <a:off x="628225" y="4334350"/>
            <a:ext cx="4395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Exemplo: K-Means</a:t>
            </a:r>
            <a:endParaRPr b="1" sz="1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e6bbb6de5d_0_349"/>
          <p:cNvSpPr/>
          <p:nvPr/>
        </p:nvSpPr>
        <p:spPr>
          <a:xfrm>
            <a:off x="-758525" y="0"/>
            <a:ext cx="9015600" cy="910200"/>
          </a:xfrm>
          <a:prstGeom prst="parallelogram">
            <a:avLst>
              <a:gd fmla="val 58732" name="adj"/>
            </a:avLst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1e6bbb6de5d_0_349"/>
          <p:cNvSpPr/>
          <p:nvPr/>
        </p:nvSpPr>
        <p:spPr>
          <a:xfrm>
            <a:off x="7953625" y="0"/>
            <a:ext cx="1834800" cy="910200"/>
          </a:xfrm>
          <a:prstGeom prst="parallelogram">
            <a:avLst>
              <a:gd fmla="val 61116" name="adj"/>
            </a:avLst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e6bbb6de5d_0_349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Agrupamento hierárquico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g1e6bbb6de5d_0_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675" y="956050"/>
            <a:ext cx="6477625" cy="37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e6bbb6de5d_0_288"/>
          <p:cNvSpPr/>
          <p:nvPr/>
        </p:nvSpPr>
        <p:spPr>
          <a:xfrm>
            <a:off x="-758525" y="0"/>
            <a:ext cx="9015600" cy="910200"/>
          </a:xfrm>
          <a:prstGeom prst="parallelogram">
            <a:avLst>
              <a:gd fmla="val 58732" name="adj"/>
            </a:avLst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e6bbb6de5d_0_288"/>
          <p:cNvSpPr/>
          <p:nvPr/>
        </p:nvSpPr>
        <p:spPr>
          <a:xfrm>
            <a:off x="7953625" y="0"/>
            <a:ext cx="1834800" cy="910200"/>
          </a:xfrm>
          <a:prstGeom prst="parallelogram">
            <a:avLst>
              <a:gd fmla="val 61116" name="adj"/>
            </a:avLst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e6bbb6de5d_0_288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Agrupamento hierárquico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g1e6bbb6de5d_0_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2600"/>
            <a:ext cx="8839199" cy="375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6bbb6de5d_0_322"/>
          <p:cNvSpPr/>
          <p:nvPr/>
        </p:nvSpPr>
        <p:spPr>
          <a:xfrm>
            <a:off x="-758525" y="0"/>
            <a:ext cx="9015600" cy="910200"/>
          </a:xfrm>
          <a:prstGeom prst="parallelogram">
            <a:avLst>
              <a:gd fmla="val 58732" name="adj"/>
            </a:avLst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e6bbb6de5d_0_322"/>
          <p:cNvSpPr/>
          <p:nvPr/>
        </p:nvSpPr>
        <p:spPr>
          <a:xfrm>
            <a:off x="7953625" y="0"/>
            <a:ext cx="1834800" cy="910200"/>
          </a:xfrm>
          <a:prstGeom prst="parallelogram">
            <a:avLst>
              <a:gd fmla="val 61116" name="adj"/>
            </a:avLst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e6bbb6de5d_0_322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Agrupamento baseado em densidade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g1e6bbb6de5d_0_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75" y="1070225"/>
            <a:ext cx="8582645" cy="39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1e6bbb6de5d_0_322"/>
          <p:cNvSpPr/>
          <p:nvPr/>
        </p:nvSpPr>
        <p:spPr>
          <a:xfrm>
            <a:off x="6653066" y="3327250"/>
            <a:ext cx="2000825" cy="1744200"/>
          </a:xfrm>
          <a:custGeom>
            <a:rect b="b" l="l" r="r" t="t"/>
            <a:pathLst>
              <a:path extrusionOk="0" h="69768" w="80033">
                <a:moveTo>
                  <a:pt x="4025" y="0"/>
                </a:moveTo>
                <a:cubicBezTo>
                  <a:pt x="4381" y="11091"/>
                  <a:pt x="-6506" y="56675"/>
                  <a:pt x="6162" y="66545"/>
                </a:cubicBezTo>
                <a:cubicBezTo>
                  <a:pt x="18830" y="76415"/>
                  <a:pt x="67721" y="60440"/>
                  <a:pt x="80033" y="5921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7" name="Google Shape;297;g1e6bbb6de5d_0_322"/>
          <p:cNvSpPr/>
          <p:nvPr/>
        </p:nvSpPr>
        <p:spPr>
          <a:xfrm>
            <a:off x="6626909" y="3291895"/>
            <a:ext cx="241275" cy="149825"/>
          </a:xfrm>
          <a:custGeom>
            <a:rect b="b" l="l" r="r" t="t"/>
            <a:pathLst>
              <a:path extrusionOk="0" h="5993" w="9651">
                <a:moveTo>
                  <a:pt x="1714" y="1414"/>
                </a:moveTo>
                <a:cubicBezTo>
                  <a:pt x="1686" y="1524"/>
                  <a:pt x="-562" y="5993"/>
                  <a:pt x="188" y="5993"/>
                </a:cubicBezTo>
                <a:cubicBezTo>
                  <a:pt x="2590" y="5993"/>
                  <a:pt x="2183" y="952"/>
                  <a:pt x="4462" y="193"/>
                </a:cubicBezTo>
                <a:cubicBezTo>
                  <a:pt x="6783" y="-580"/>
                  <a:pt x="9651" y="2936"/>
                  <a:pt x="9651" y="538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8" name="Google Shape;298;g1e6bbb6de5d_0_322"/>
          <p:cNvSpPr/>
          <p:nvPr/>
        </p:nvSpPr>
        <p:spPr>
          <a:xfrm>
            <a:off x="8646275" y="4731400"/>
            <a:ext cx="194725" cy="160275"/>
          </a:xfrm>
          <a:custGeom>
            <a:rect b="b" l="l" r="r" t="t"/>
            <a:pathLst>
              <a:path extrusionOk="0" h="6411" w="7789">
                <a:moveTo>
                  <a:pt x="0" y="0"/>
                </a:moveTo>
                <a:cubicBezTo>
                  <a:pt x="2544" y="1018"/>
                  <a:pt x="6405" y="603"/>
                  <a:pt x="7631" y="3053"/>
                </a:cubicBezTo>
                <a:cubicBezTo>
                  <a:pt x="8670" y="5130"/>
                  <a:pt x="3168" y="4769"/>
                  <a:pt x="1526" y="641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9" name="Google Shape;299;g1e6bbb6de5d_0_322"/>
          <p:cNvSpPr/>
          <p:nvPr/>
        </p:nvSpPr>
        <p:spPr>
          <a:xfrm>
            <a:off x="8066300" y="3670650"/>
            <a:ext cx="149700" cy="149700"/>
          </a:xfrm>
          <a:prstGeom prst="ellipse">
            <a:avLst/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e6bbb6de5d_0_322"/>
          <p:cNvSpPr/>
          <p:nvPr/>
        </p:nvSpPr>
        <p:spPr>
          <a:xfrm>
            <a:off x="8218700" y="3823050"/>
            <a:ext cx="149700" cy="149700"/>
          </a:xfrm>
          <a:prstGeom prst="ellipse">
            <a:avLst/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1e6bbb6de5d_0_322"/>
          <p:cNvSpPr/>
          <p:nvPr/>
        </p:nvSpPr>
        <p:spPr>
          <a:xfrm>
            <a:off x="8371100" y="3975450"/>
            <a:ext cx="149700" cy="149700"/>
          </a:xfrm>
          <a:prstGeom prst="ellipse">
            <a:avLst/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1e6bbb6de5d_0_322"/>
          <p:cNvSpPr/>
          <p:nvPr/>
        </p:nvSpPr>
        <p:spPr>
          <a:xfrm>
            <a:off x="8523500" y="4127850"/>
            <a:ext cx="149700" cy="149700"/>
          </a:xfrm>
          <a:prstGeom prst="ellipse">
            <a:avLst/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e6bbb6de5d_0_322"/>
          <p:cNvSpPr/>
          <p:nvPr/>
        </p:nvSpPr>
        <p:spPr>
          <a:xfrm>
            <a:off x="7650175" y="3670650"/>
            <a:ext cx="149700" cy="149700"/>
          </a:xfrm>
          <a:prstGeom prst="ellipse">
            <a:avLst/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e6bbb6de5d_0_322"/>
          <p:cNvSpPr/>
          <p:nvPr/>
        </p:nvSpPr>
        <p:spPr>
          <a:xfrm>
            <a:off x="7802575" y="3823050"/>
            <a:ext cx="149700" cy="149700"/>
          </a:xfrm>
          <a:prstGeom prst="ellipse">
            <a:avLst/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1e6bbb6de5d_0_322"/>
          <p:cNvSpPr/>
          <p:nvPr/>
        </p:nvSpPr>
        <p:spPr>
          <a:xfrm>
            <a:off x="7858225" y="3632475"/>
            <a:ext cx="149700" cy="149700"/>
          </a:xfrm>
          <a:prstGeom prst="ellipse">
            <a:avLst/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e6bbb6de5d_0_322"/>
          <p:cNvSpPr/>
          <p:nvPr/>
        </p:nvSpPr>
        <p:spPr>
          <a:xfrm>
            <a:off x="7292400" y="3861225"/>
            <a:ext cx="149700" cy="149700"/>
          </a:xfrm>
          <a:prstGeom prst="ellipse">
            <a:avLst/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e6bbb6de5d_0_322"/>
          <p:cNvSpPr/>
          <p:nvPr/>
        </p:nvSpPr>
        <p:spPr>
          <a:xfrm>
            <a:off x="7444800" y="4013625"/>
            <a:ext cx="149700" cy="149700"/>
          </a:xfrm>
          <a:prstGeom prst="ellipse">
            <a:avLst/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e6bbb6de5d_0_322"/>
          <p:cNvSpPr/>
          <p:nvPr/>
        </p:nvSpPr>
        <p:spPr>
          <a:xfrm>
            <a:off x="7500463" y="3768975"/>
            <a:ext cx="149700" cy="149700"/>
          </a:xfrm>
          <a:prstGeom prst="ellipse">
            <a:avLst/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e6bbb6de5d_0_322"/>
          <p:cNvSpPr/>
          <p:nvPr/>
        </p:nvSpPr>
        <p:spPr>
          <a:xfrm>
            <a:off x="7742200" y="4013625"/>
            <a:ext cx="149700" cy="149700"/>
          </a:xfrm>
          <a:prstGeom prst="ellipse">
            <a:avLst/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e6bbb6de5d_0_322"/>
          <p:cNvSpPr/>
          <p:nvPr/>
        </p:nvSpPr>
        <p:spPr>
          <a:xfrm>
            <a:off x="7891900" y="4353875"/>
            <a:ext cx="149700" cy="149700"/>
          </a:xfrm>
          <a:prstGeom prst="ellipse">
            <a:avLst/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1e6bbb6de5d_0_322"/>
          <p:cNvSpPr/>
          <p:nvPr/>
        </p:nvSpPr>
        <p:spPr>
          <a:xfrm>
            <a:off x="7708525" y="4467875"/>
            <a:ext cx="149700" cy="149700"/>
          </a:xfrm>
          <a:prstGeom prst="ellipse">
            <a:avLst/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e6bbb6de5d_0_322"/>
          <p:cNvSpPr/>
          <p:nvPr/>
        </p:nvSpPr>
        <p:spPr>
          <a:xfrm>
            <a:off x="7953625" y="4467875"/>
            <a:ext cx="149700" cy="149700"/>
          </a:xfrm>
          <a:prstGeom prst="ellipse">
            <a:avLst/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e6bbb6de5d_0_322"/>
          <p:cNvSpPr/>
          <p:nvPr/>
        </p:nvSpPr>
        <p:spPr>
          <a:xfrm>
            <a:off x="8218700" y="4013625"/>
            <a:ext cx="149700" cy="149700"/>
          </a:xfrm>
          <a:prstGeom prst="ellipse">
            <a:avLst/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1e6bbb6de5d_0_322"/>
          <p:cNvSpPr/>
          <p:nvPr/>
        </p:nvSpPr>
        <p:spPr>
          <a:xfrm>
            <a:off x="7858225" y="4617575"/>
            <a:ext cx="149700" cy="149700"/>
          </a:xfrm>
          <a:prstGeom prst="ellipse">
            <a:avLst/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1e6bbb6de5d_0_322"/>
          <p:cNvSpPr/>
          <p:nvPr/>
        </p:nvSpPr>
        <p:spPr>
          <a:xfrm>
            <a:off x="8496575" y="4318175"/>
            <a:ext cx="149700" cy="149700"/>
          </a:xfrm>
          <a:prstGeom prst="ellipse">
            <a:avLst/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1e6bbb6de5d_0_322"/>
          <p:cNvSpPr/>
          <p:nvPr/>
        </p:nvSpPr>
        <p:spPr>
          <a:xfrm>
            <a:off x="8371100" y="4166025"/>
            <a:ext cx="149700" cy="149700"/>
          </a:xfrm>
          <a:prstGeom prst="ellipse">
            <a:avLst/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e6bbb6de5d_0_322"/>
          <p:cNvSpPr/>
          <p:nvPr/>
        </p:nvSpPr>
        <p:spPr>
          <a:xfrm>
            <a:off x="8010638" y="3861225"/>
            <a:ext cx="149700" cy="149700"/>
          </a:xfrm>
          <a:prstGeom prst="ellipse">
            <a:avLst/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1e6bbb6de5d_0_322"/>
          <p:cNvSpPr/>
          <p:nvPr/>
        </p:nvSpPr>
        <p:spPr>
          <a:xfrm>
            <a:off x="6868175" y="4767275"/>
            <a:ext cx="149700" cy="149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e6bbb6de5d_0_393"/>
          <p:cNvSpPr/>
          <p:nvPr/>
        </p:nvSpPr>
        <p:spPr>
          <a:xfrm>
            <a:off x="-758525" y="0"/>
            <a:ext cx="9015600" cy="910200"/>
          </a:xfrm>
          <a:prstGeom prst="parallelogram">
            <a:avLst>
              <a:gd fmla="val 58732" name="adj"/>
            </a:avLst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e6bbb6de5d_0_393"/>
          <p:cNvSpPr/>
          <p:nvPr/>
        </p:nvSpPr>
        <p:spPr>
          <a:xfrm>
            <a:off x="7953625" y="0"/>
            <a:ext cx="1834800" cy="910200"/>
          </a:xfrm>
          <a:prstGeom prst="parallelogram">
            <a:avLst>
              <a:gd fmla="val 61116" name="adj"/>
            </a:avLst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e6bbb6de5d_0_393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Agrupamento baseado em densidade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g1e6bbb6de5d_0_3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375" y="1246750"/>
            <a:ext cx="3623251" cy="35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e6bbb6de5d_0_418"/>
          <p:cNvSpPr/>
          <p:nvPr/>
        </p:nvSpPr>
        <p:spPr>
          <a:xfrm>
            <a:off x="-758525" y="0"/>
            <a:ext cx="9015600" cy="910200"/>
          </a:xfrm>
          <a:prstGeom prst="parallelogram">
            <a:avLst>
              <a:gd fmla="val 58732" name="adj"/>
            </a:avLst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1e6bbb6de5d_0_418"/>
          <p:cNvSpPr/>
          <p:nvPr/>
        </p:nvSpPr>
        <p:spPr>
          <a:xfrm>
            <a:off x="7953625" y="0"/>
            <a:ext cx="1834800" cy="910200"/>
          </a:xfrm>
          <a:prstGeom prst="parallelogram">
            <a:avLst>
              <a:gd fmla="val 61116" name="adj"/>
            </a:avLst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1e6bbb6de5d_0_418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Agrupamento baseado em grafos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g1e6bbb6de5d_0_4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2600"/>
            <a:ext cx="8823533" cy="392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820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e6bbb6de5d_0_448"/>
          <p:cNvSpPr/>
          <p:nvPr/>
        </p:nvSpPr>
        <p:spPr>
          <a:xfrm>
            <a:off x="-79475" y="0"/>
            <a:ext cx="707700" cy="5143500"/>
          </a:xfrm>
          <a:prstGeom prst="rect">
            <a:avLst/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g1e6bbb6de5d_0_4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150" y="4171500"/>
            <a:ext cx="997851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1e6bbb6de5d_0_448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Etapas do processo de agrupamento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e6bbb6de5d_0_448"/>
          <p:cNvSpPr/>
          <p:nvPr/>
        </p:nvSpPr>
        <p:spPr>
          <a:xfrm>
            <a:off x="2771075" y="1192075"/>
            <a:ext cx="1418400" cy="4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Análise exploratória dos dados</a:t>
            </a:r>
            <a:endParaRPr sz="1000"/>
          </a:p>
        </p:txBody>
      </p:sp>
      <p:sp>
        <p:nvSpPr>
          <p:cNvPr id="343" name="Google Shape;343;g1e6bbb6de5d_0_448"/>
          <p:cNvSpPr/>
          <p:nvPr/>
        </p:nvSpPr>
        <p:spPr>
          <a:xfrm>
            <a:off x="1541525" y="1091275"/>
            <a:ext cx="488400" cy="633300"/>
          </a:xfrm>
          <a:prstGeom prst="flowChartMagneticDisk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Base</a:t>
            </a:r>
            <a:endParaRPr sz="900"/>
          </a:p>
        </p:txBody>
      </p:sp>
      <p:cxnSp>
        <p:nvCxnSpPr>
          <p:cNvPr id="344" name="Google Shape;344;g1e6bbb6de5d_0_448"/>
          <p:cNvCxnSpPr>
            <a:stCxn id="343" idx="4"/>
            <a:endCxn id="342" idx="1"/>
          </p:cNvCxnSpPr>
          <p:nvPr/>
        </p:nvCxnSpPr>
        <p:spPr>
          <a:xfrm>
            <a:off x="2029925" y="1407925"/>
            <a:ext cx="741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820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e6bbb6de5d_0_426"/>
          <p:cNvSpPr/>
          <p:nvPr/>
        </p:nvSpPr>
        <p:spPr>
          <a:xfrm>
            <a:off x="-79475" y="0"/>
            <a:ext cx="707700" cy="5143500"/>
          </a:xfrm>
          <a:prstGeom prst="rect">
            <a:avLst/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g1e6bbb6de5d_0_4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150" y="4171500"/>
            <a:ext cx="997851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1e6bbb6de5d_0_426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Etapas do processo de agrupamento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e6bbb6de5d_0_426"/>
          <p:cNvSpPr/>
          <p:nvPr/>
        </p:nvSpPr>
        <p:spPr>
          <a:xfrm>
            <a:off x="2771075" y="1192075"/>
            <a:ext cx="1418400" cy="4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Análise exploratória dos dados</a:t>
            </a:r>
            <a:endParaRPr sz="1000"/>
          </a:p>
        </p:txBody>
      </p:sp>
      <p:sp>
        <p:nvSpPr>
          <p:cNvPr id="353" name="Google Shape;353;g1e6bbb6de5d_0_426"/>
          <p:cNvSpPr/>
          <p:nvPr/>
        </p:nvSpPr>
        <p:spPr>
          <a:xfrm>
            <a:off x="1541525" y="1091275"/>
            <a:ext cx="488400" cy="633300"/>
          </a:xfrm>
          <a:prstGeom prst="flowChartMagneticDisk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Base</a:t>
            </a:r>
            <a:endParaRPr sz="900"/>
          </a:p>
        </p:txBody>
      </p:sp>
      <p:cxnSp>
        <p:nvCxnSpPr>
          <p:cNvPr id="354" name="Google Shape;354;g1e6bbb6de5d_0_426"/>
          <p:cNvCxnSpPr>
            <a:stCxn id="353" idx="4"/>
            <a:endCxn id="352" idx="1"/>
          </p:cNvCxnSpPr>
          <p:nvPr/>
        </p:nvCxnSpPr>
        <p:spPr>
          <a:xfrm>
            <a:off x="2029925" y="1407925"/>
            <a:ext cx="741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g1e6bbb6de5d_0_426"/>
          <p:cNvSpPr/>
          <p:nvPr/>
        </p:nvSpPr>
        <p:spPr>
          <a:xfrm>
            <a:off x="2771075" y="2023425"/>
            <a:ext cx="1418400" cy="4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Preparação (Pré processamento)</a:t>
            </a:r>
            <a:endParaRPr sz="1000"/>
          </a:p>
        </p:txBody>
      </p:sp>
      <p:cxnSp>
        <p:nvCxnSpPr>
          <p:cNvPr id="356" name="Google Shape;356;g1e6bbb6de5d_0_426"/>
          <p:cNvCxnSpPr>
            <a:stCxn id="352" idx="2"/>
            <a:endCxn id="355" idx="0"/>
          </p:cNvCxnSpPr>
          <p:nvPr/>
        </p:nvCxnSpPr>
        <p:spPr>
          <a:xfrm>
            <a:off x="3480275" y="1623775"/>
            <a:ext cx="0" cy="39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g1e6bbb6de5d_0_426"/>
          <p:cNvSpPr/>
          <p:nvPr/>
        </p:nvSpPr>
        <p:spPr>
          <a:xfrm>
            <a:off x="4572225" y="1480225"/>
            <a:ext cx="930900" cy="31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8FF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Estatísticas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358" name="Google Shape;358;g1e6bbb6de5d_0_426"/>
          <p:cNvCxnSpPr>
            <a:stCxn id="357" idx="1"/>
          </p:cNvCxnSpPr>
          <p:nvPr/>
        </p:nvCxnSpPr>
        <p:spPr>
          <a:xfrm flipH="1">
            <a:off x="3495225" y="1636675"/>
            <a:ext cx="1077000" cy="16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82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/>
          <p:nvPr/>
        </p:nvSpPr>
        <p:spPr>
          <a:xfrm>
            <a:off x="242025" y="0"/>
            <a:ext cx="47100" cy="5143500"/>
          </a:xfrm>
          <a:prstGeom prst="rect">
            <a:avLst/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328950" y="0"/>
            <a:ext cx="47100" cy="5143500"/>
          </a:xfrm>
          <a:prstGeom prst="rect">
            <a:avLst/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150" y="4171500"/>
            <a:ext cx="997851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2650" y="152400"/>
            <a:ext cx="48386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820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e6bbb6de5d_0_461"/>
          <p:cNvSpPr/>
          <p:nvPr/>
        </p:nvSpPr>
        <p:spPr>
          <a:xfrm>
            <a:off x="-79475" y="0"/>
            <a:ext cx="707700" cy="5143500"/>
          </a:xfrm>
          <a:prstGeom prst="rect">
            <a:avLst/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g1e6bbb6de5d_0_4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150" y="4171500"/>
            <a:ext cx="997851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1e6bbb6de5d_0_461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Etapas do processo de agrupamento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1e6bbb6de5d_0_461"/>
          <p:cNvSpPr/>
          <p:nvPr/>
        </p:nvSpPr>
        <p:spPr>
          <a:xfrm>
            <a:off x="2771075" y="1192075"/>
            <a:ext cx="1418400" cy="4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Análise exploratória dos dados</a:t>
            </a:r>
            <a:endParaRPr sz="1000"/>
          </a:p>
        </p:txBody>
      </p:sp>
      <p:sp>
        <p:nvSpPr>
          <p:cNvPr id="367" name="Google Shape;367;g1e6bbb6de5d_0_461"/>
          <p:cNvSpPr/>
          <p:nvPr/>
        </p:nvSpPr>
        <p:spPr>
          <a:xfrm>
            <a:off x="1541525" y="1091275"/>
            <a:ext cx="488400" cy="633300"/>
          </a:xfrm>
          <a:prstGeom prst="flowChartMagneticDisk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Base</a:t>
            </a:r>
            <a:endParaRPr sz="900"/>
          </a:p>
        </p:txBody>
      </p:sp>
      <p:cxnSp>
        <p:nvCxnSpPr>
          <p:cNvPr id="368" name="Google Shape;368;g1e6bbb6de5d_0_461"/>
          <p:cNvCxnSpPr>
            <a:stCxn id="367" idx="4"/>
            <a:endCxn id="366" idx="1"/>
          </p:cNvCxnSpPr>
          <p:nvPr/>
        </p:nvCxnSpPr>
        <p:spPr>
          <a:xfrm>
            <a:off x="2029925" y="1407925"/>
            <a:ext cx="741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g1e6bbb6de5d_0_461"/>
          <p:cNvSpPr/>
          <p:nvPr/>
        </p:nvSpPr>
        <p:spPr>
          <a:xfrm>
            <a:off x="2771075" y="2023425"/>
            <a:ext cx="1418400" cy="4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Preparação (Pré processamento)</a:t>
            </a:r>
            <a:endParaRPr sz="1000"/>
          </a:p>
        </p:txBody>
      </p:sp>
      <p:cxnSp>
        <p:nvCxnSpPr>
          <p:cNvPr id="370" name="Google Shape;370;g1e6bbb6de5d_0_461"/>
          <p:cNvCxnSpPr>
            <a:stCxn id="366" idx="2"/>
            <a:endCxn id="369" idx="0"/>
          </p:cNvCxnSpPr>
          <p:nvPr/>
        </p:nvCxnSpPr>
        <p:spPr>
          <a:xfrm>
            <a:off x="3480275" y="1623775"/>
            <a:ext cx="0" cy="39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g1e6bbb6de5d_0_461"/>
          <p:cNvSpPr/>
          <p:nvPr/>
        </p:nvSpPr>
        <p:spPr>
          <a:xfrm>
            <a:off x="4572225" y="1480225"/>
            <a:ext cx="930900" cy="31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8FF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Estatísticas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372" name="Google Shape;372;g1e6bbb6de5d_0_461"/>
          <p:cNvCxnSpPr>
            <a:stCxn id="371" idx="1"/>
          </p:cNvCxnSpPr>
          <p:nvPr/>
        </p:nvCxnSpPr>
        <p:spPr>
          <a:xfrm flipH="1">
            <a:off x="3495225" y="1636675"/>
            <a:ext cx="1077000" cy="16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g1e6bbb6de5d_0_461"/>
          <p:cNvSpPr/>
          <p:nvPr/>
        </p:nvSpPr>
        <p:spPr>
          <a:xfrm>
            <a:off x="4381275" y="2571750"/>
            <a:ext cx="13128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Proximidade</a:t>
            </a:r>
            <a:endParaRPr sz="1000"/>
          </a:p>
        </p:txBody>
      </p:sp>
      <p:sp>
        <p:nvSpPr>
          <p:cNvPr id="374" name="Google Shape;374;g1e6bbb6de5d_0_461"/>
          <p:cNvSpPr/>
          <p:nvPr/>
        </p:nvSpPr>
        <p:spPr>
          <a:xfrm>
            <a:off x="2823875" y="3227800"/>
            <a:ext cx="13128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Agrupamento</a:t>
            </a:r>
            <a:endParaRPr sz="1000"/>
          </a:p>
        </p:txBody>
      </p:sp>
      <p:cxnSp>
        <p:nvCxnSpPr>
          <p:cNvPr id="375" name="Google Shape;375;g1e6bbb6de5d_0_461"/>
          <p:cNvCxnSpPr>
            <a:stCxn id="369" idx="2"/>
            <a:endCxn id="374" idx="0"/>
          </p:cNvCxnSpPr>
          <p:nvPr/>
        </p:nvCxnSpPr>
        <p:spPr>
          <a:xfrm>
            <a:off x="3480275" y="2455125"/>
            <a:ext cx="0" cy="772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g1e6bbb6de5d_0_461"/>
          <p:cNvCxnSpPr>
            <a:stCxn id="373" idx="2"/>
            <a:endCxn id="374" idx="3"/>
          </p:cNvCxnSpPr>
          <p:nvPr/>
        </p:nvCxnSpPr>
        <p:spPr>
          <a:xfrm flipH="1">
            <a:off x="4136775" y="2971350"/>
            <a:ext cx="900900" cy="456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g1e6bbb6de5d_0_461"/>
          <p:cNvSpPr/>
          <p:nvPr/>
        </p:nvSpPr>
        <p:spPr>
          <a:xfrm>
            <a:off x="5136700" y="3227800"/>
            <a:ext cx="930900" cy="31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8FF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Medida de similaridade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378" name="Google Shape;378;g1e6bbb6de5d_0_461"/>
          <p:cNvCxnSpPr/>
          <p:nvPr/>
        </p:nvCxnSpPr>
        <p:spPr>
          <a:xfrm rot="10800000">
            <a:off x="4739200" y="3174550"/>
            <a:ext cx="397500" cy="20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820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e6bbb6de5d_0_479"/>
          <p:cNvSpPr/>
          <p:nvPr/>
        </p:nvSpPr>
        <p:spPr>
          <a:xfrm>
            <a:off x="-79475" y="0"/>
            <a:ext cx="707700" cy="5143500"/>
          </a:xfrm>
          <a:prstGeom prst="rect">
            <a:avLst/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g1e6bbb6de5d_0_4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150" y="4171500"/>
            <a:ext cx="997851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1e6bbb6de5d_0_479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Etapas do processo de agrupamento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1e6bbb6de5d_0_479"/>
          <p:cNvSpPr/>
          <p:nvPr/>
        </p:nvSpPr>
        <p:spPr>
          <a:xfrm>
            <a:off x="2771075" y="1192075"/>
            <a:ext cx="1418400" cy="4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Análise exploratória dos dados</a:t>
            </a:r>
            <a:endParaRPr sz="1000"/>
          </a:p>
        </p:txBody>
      </p:sp>
      <p:sp>
        <p:nvSpPr>
          <p:cNvPr id="387" name="Google Shape;387;g1e6bbb6de5d_0_479"/>
          <p:cNvSpPr/>
          <p:nvPr/>
        </p:nvSpPr>
        <p:spPr>
          <a:xfrm>
            <a:off x="1541525" y="1091275"/>
            <a:ext cx="488400" cy="633300"/>
          </a:xfrm>
          <a:prstGeom prst="flowChartMagneticDisk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Base</a:t>
            </a:r>
            <a:endParaRPr sz="900"/>
          </a:p>
        </p:txBody>
      </p:sp>
      <p:cxnSp>
        <p:nvCxnSpPr>
          <p:cNvPr id="388" name="Google Shape;388;g1e6bbb6de5d_0_479"/>
          <p:cNvCxnSpPr>
            <a:stCxn id="387" idx="4"/>
            <a:endCxn id="386" idx="1"/>
          </p:cNvCxnSpPr>
          <p:nvPr/>
        </p:nvCxnSpPr>
        <p:spPr>
          <a:xfrm>
            <a:off x="2029925" y="1407925"/>
            <a:ext cx="741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g1e6bbb6de5d_0_479"/>
          <p:cNvSpPr/>
          <p:nvPr/>
        </p:nvSpPr>
        <p:spPr>
          <a:xfrm>
            <a:off x="2771075" y="2023425"/>
            <a:ext cx="1418400" cy="4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Preparação (Pré processamento)</a:t>
            </a:r>
            <a:endParaRPr sz="1000"/>
          </a:p>
        </p:txBody>
      </p:sp>
      <p:cxnSp>
        <p:nvCxnSpPr>
          <p:cNvPr id="390" name="Google Shape;390;g1e6bbb6de5d_0_479"/>
          <p:cNvCxnSpPr>
            <a:stCxn id="386" idx="2"/>
            <a:endCxn id="389" idx="0"/>
          </p:cNvCxnSpPr>
          <p:nvPr/>
        </p:nvCxnSpPr>
        <p:spPr>
          <a:xfrm>
            <a:off x="3480275" y="1623775"/>
            <a:ext cx="0" cy="39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g1e6bbb6de5d_0_479"/>
          <p:cNvSpPr/>
          <p:nvPr/>
        </p:nvSpPr>
        <p:spPr>
          <a:xfrm>
            <a:off x="4572225" y="1480225"/>
            <a:ext cx="930900" cy="31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8FF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Estatísticas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392" name="Google Shape;392;g1e6bbb6de5d_0_479"/>
          <p:cNvCxnSpPr>
            <a:stCxn id="391" idx="1"/>
          </p:cNvCxnSpPr>
          <p:nvPr/>
        </p:nvCxnSpPr>
        <p:spPr>
          <a:xfrm flipH="1">
            <a:off x="3495225" y="1636675"/>
            <a:ext cx="1077000" cy="16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g1e6bbb6de5d_0_479"/>
          <p:cNvSpPr/>
          <p:nvPr/>
        </p:nvSpPr>
        <p:spPr>
          <a:xfrm>
            <a:off x="4381275" y="2571750"/>
            <a:ext cx="13128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Proximidade</a:t>
            </a:r>
            <a:endParaRPr sz="1000"/>
          </a:p>
        </p:txBody>
      </p:sp>
      <p:sp>
        <p:nvSpPr>
          <p:cNvPr id="394" name="Google Shape;394;g1e6bbb6de5d_0_479"/>
          <p:cNvSpPr/>
          <p:nvPr/>
        </p:nvSpPr>
        <p:spPr>
          <a:xfrm>
            <a:off x="2823875" y="3227800"/>
            <a:ext cx="13128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Agrupamento</a:t>
            </a:r>
            <a:endParaRPr sz="1000"/>
          </a:p>
        </p:txBody>
      </p:sp>
      <p:cxnSp>
        <p:nvCxnSpPr>
          <p:cNvPr id="395" name="Google Shape;395;g1e6bbb6de5d_0_479"/>
          <p:cNvCxnSpPr>
            <a:stCxn id="389" idx="2"/>
            <a:endCxn id="394" idx="0"/>
          </p:cNvCxnSpPr>
          <p:nvPr/>
        </p:nvCxnSpPr>
        <p:spPr>
          <a:xfrm>
            <a:off x="3480275" y="2455125"/>
            <a:ext cx="0" cy="772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g1e6bbb6de5d_0_479"/>
          <p:cNvCxnSpPr>
            <a:stCxn id="393" idx="2"/>
            <a:endCxn id="394" idx="3"/>
          </p:cNvCxnSpPr>
          <p:nvPr/>
        </p:nvCxnSpPr>
        <p:spPr>
          <a:xfrm flipH="1">
            <a:off x="4136775" y="2971350"/>
            <a:ext cx="900900" cy="456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g1e6bbb6de5d_0_479"/>
          <p:cNvSpPr/>
          <p:nvPr/>
        </p:nvSpPr>
        <p:spPr>
          <a:xfrm>
            <a:off x="5136700" y="3227800"/>
            <a:ext cx="930900" cy="31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8FF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Medida de similaridade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98" name="Google Shape;398;g1e6bbb6de5d_0_479"/>
          <p:cNvSpPr/>
          <p:nvPr/>
        </p:nvSpPr>
        <p:spPr>
          <a:xfrm>
            <a:off x="2823875" y="3983075"/>
            <a:ext cx="13128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Validação</a:t>
            </a:r>
            <a:endParaRPr sz="1000"/>
          </a:p>
        </p:txBody>
      </p:sp>
      <p:cxnSp>
        <p:nvCxnSpPr>
          <p:cNvPr id="399" name="Google Shape;399;g1e6bbb6de5d_0_479"/>
          <p:cNvCxnSpPr>
            <a:stCxn id="394" idx="2"/>
            <a:endCxn id="398" idx="0"/>
          </p:cNvCxnSpPr>
          <p:nvPr/>
        </p:nvCxnSpPr>
        <p:spPr>
          <a:xfrm>
            <a:off x="3480275" y="3627400"/>
            <a:ext cx="0" cy="355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g1e6bbb6de5d_0_479"/>
          <p:cNvCxnSpPr>
            <a:stCxn id="397" idx="1"/>
          </p:cNvCxnSpPr>
          <p:nvPr/>
        </p:nvCxnSpPr>
        <p:spPr>
          <a:xfrm rot="10800000">
            <a:off x="4739200" y="3174550"/>
            <a:ext cx="397500" cy="20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g1e6bbb6de5d_0_479"/>
          <p:cNvSpPr/>
          <p:nvPr/>
        </p:nvSpPr>
        <p:spPr>
          <a:xfrm>
            <a:off x="1481075" y="3648850"/>
            <a:ext cx="930900" cy="31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8FF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Clusters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402" name="Google Shape;402;g1e6bbb6de5d_0_479"/>
          <p:cNvCxnSpPr>
            <a:stCxn id="401" idx="3"/>
          </p:cNvCxnSpPr>
          <p:nvPr/>
        </p:nvCxnSpPr>
        <p:spPr>
          <a:xfrm flipH="1" rot="10800000">
            <a:off x="2411975" y="3769900"/>
            <a:ext cx="1068000" cy="35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820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e6bbb6de5d_0_507"/>
          <p:cNvSpPr/>
          <p:nvPr/>
        </p:nvSpPr>
        <p:spPr>
          <a:xfrm>
            <a:off x="-79475" y="0"/>
            <a:ext cx="707700" cy="5143500"/>
          </a:xfrm>
          <a:prstGeom prst="rect">
            <a:avLst/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g1e6bbb6de5d_0_5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150" y="4171500"/>
            <a:ext cx="997851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1e6bbb6de5d_0_507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Etapas do processo de agrupamento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1e6bbb6de5d_0_507"/>
          <p:cNvSpPr/>
          <p:nvPr/>
        </p:nvSpPr>
        <p:spPr>
          <a:xfrm>
            <a:off x="2771075" y="1192075"/>
            <a:ext cx="1418400" cy="4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Análise exploratória dos dados</a:t>
            </a:r>
            <a:endParaRPr sz="1000"/>
          </a:p>
        </p:txBody>
      </p:sp>
      <p:sp>
        <p:nvSpPr>
          <p:cNvPr id="411" name="Google Shape;411;g1e6bbb6de5d_0_507"/>
          <p:cNvSpPr/>
          <p:nvPr/>
        </p:nvSpPr>
        <p:spPr>
          <a:xfrm>
            <a:off x="1541525" y="1091275"/>
            <a:ext cx="488400" cy="633300"/>
          </a:xfrm>
          <a:prstGeom prst="flowChartMagneticDisk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Base</a:t>
            </a:r>
            <a:endParaRPr sz="900"/>
          </a:p>
        </p:txBody>
      </p:sp>
      <p:cxnSp>
        <p:nvCxnSpPr>
          <p:cNvPr id="412" name="Google Shape;412;g1e6bbb6de5d_0_507"/>
          <p:cNvCxnSpPr>
            <a:stCxn id="411" idx="4"/>
            <a:endCxn id="410" idx="1"/>
          </p:cNvCxnSpPr>
          <p:nvPr/>
        </p:nvCxnSpPr>
        <p:spPr>
          <a:xfrm>
            <a:off x="2029925" y="1407925"/>
            <a:ext cx="741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g1e6bbb6de5d_0_507"/>
          <p:cNvSpPr/>
          <p:nvPr/>
        </p:nvSpPr>
        <p:spPr>
          <a:xfrm>
            <a:off x="2771075" y="2023425"/>
            <a:ext cx="1418400" cy="4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Preparação (Pré processamento)</a:t>
            </a:r>
            <a:endParaRPr sz="1000"/>
          </a:p>
        </p:txBody>
      </p:sp>
      <p:cxnSp>
        <p:nvCxnSpPr>
          <p:cNvPr id="414" name="Google Shape;414;g1e6bbb6de5d_0_507"/>
          <p:cNvCxnSpPr>
            <a:stCxn id="410" idx="2"/>
            <a:endCxn id="413" idx="0"/>
          </p:cNvCxnSpPr>
          <p:nvPr/>
        </p:nvCxnSpPr>
        <p:spPr>
          <a:xfrm>
            <a:off x="3480275" y="1623775"/>
            <a:ext cx="0" cy="39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g1e6bbb6de5d_0_507"/>
          <p:cNvSpPr/>
          <p:nvPr/>
        </p:nvSpPr>
        <p:spPr>
          <a:xfrm>
            <a:off x="4572225" y="1480225"/>
            <a:ext cx="930900" cy="31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8FF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Estatísticas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416" name="Google Shape;416;g1e6bbb6de5d_0_507"/>
          <p:cNvCxnSpPr>
            <a:stCxn id="415" idx="1"/>
          </p:cNvCxnSpPr>
          <p:nvPr/>
        </p:nvCxnSpPr>
        <p:spPr>
          <a:xfrm flipH="1">
            <a:off x="3495225" y="1636675"/>
            <a:ext cx="1077000" cy="16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g1e6bbb6de5d_0_507"/>
          <p:cNvSpPr/>
          <p:nvPr/>
        </p:nvSpPr>
        <p:spPr>
          <a:xfrm>
            <a:off x="4381275" y="2571750"/>
            <a:ext cx="13128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Proximidade</a:t>
            </a:r>
            <a:endParaRPr sz="1000"/>
          </a:p>
        </p:txBody>
      </p:sp>
      <p:sp>
        <p:nvSpPr>
          <p:cNvPr id="418" name="Google Shape;418;g1e6bbb6de5d_0_507"/>
          <p:cNvSpPr/>
          <p:nvPr/>
        </p:nvSpPr>
        <p:spPr>
          <a:xfrm>
            <a:off x="2823875" y="3227800"/>
            <a:ext cx="13128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Agrupamento</a:t>
            </a:r>
            <a:endParaRPr sz="1000"/>
          </a:p>
        </p:txBody>
      </p:sp>
      <p:cxnSp>
        <p:nvCxnSpPr>
          <p:cNvPr id="419" name="Google Shape;419;g1e6bbb6de5d_0_507"/>
          <p:cNvCxnSpPr>
            <a:stCxn id="413" idx="2"/>
            <a:endCxn id="418" idx="0"/>
          </p:cNvCxnSpPr>
          <p:nvPr/>
        </p:nvCxnSpPr>
        <p:spPr>
          <a:xfrm>
            <a:off x="3480275" y="2455125"/>
            <a:ext cx="0" cy="772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g1e6bbb6de5d_0_507"/>
          <p:cNvCxnSpPr>
            <a:stCxn id="417" idx="2"/>
            <a:endCxn id="418" idx="3"/>
          </p:cNvCxnSpPr>
          <p:nvPr/>
        </p:nvCxnSpPr>
        <p:spPr>
          <a:xfrm flipH="1">
            <a:off x="4136775" y="2971350"/>
            <a:ext cx="900900" cy="456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g1e6bbb6de5d_0_507"/>
          <p:cNvSpPr/>
          <p:nvPr/>
        </p:nvSpPr>
        <p:spPr>
          <a:xfrm>
            <a:off x="5136700" y="3227800"/>
            <a:ext cx="930900" cy="31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8FF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Medida de similaridade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22" name="Google Shape;422;g1e6bbb6de5d_0_507"/>
          <p:cNvSpPr/>
          <p:nvPr/>
        </p:nvSpPr>
        <p:spPr>
          <a:xfrm>
            <a:off x="2823875" y="3983075"/>
            <a:ext cx="13128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Validação</a:t>
            </a:r>
            <a:endParaRPr sz="1000"/>
          </a:p>
        </p:txBody>
      </p:sp>
      <p:sp>
        <p:nvSpPr>
          <p:cNvPr id="423" name="Google Shape;423;g1e6bbb6de5d_0_507"/>
          <p:cNvSpPr/>
          <p:nvPr/>
        </p:nvSpPr>
        <p:spPr>
          <a:xfrm>
            <a:off x="4572225" y="3983075"/>
            <a:ext cx="13128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Interpretação</a:t>
            </a:r>
            <a:endParaRPr sz="1000"/>
          </a:p>
        </p:txBody>
      </p:sp>
      <p:cxnSp>
        <p:nvCxnSpPr>
          <p:cNvPr id="424" name="Google Shape;424;g1e6bbb6de5d_0_507"/>
          <p:cNvCxnSpPr>
            <a:stCxn id="418" idx="2"/>
            <a:endCxn id="422" idx="0"/>
          </p:cNvCxnSpPr>
          <p:nvPr/>
        </p:nvCxnSpPr>
        <p:spPr>
          <a:xfrm>
            <a:off x="3480275" y="3627400"/>
            <a:ext cx="0" cy="355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g1e6bbb6de5d_0_507"/>
          <p:cNvCxnSpPr>
            <a:stCxn id="422" idx="3"/>
            <a:endCxn id="423" idx="1"/>
          </p:cNvCxnSpPr>
          <p:nvPr/>
        </p:nvCxnSpPr>
        <p:spPr>
          <a:xfrm>
            <a:off x="4136675" y="4182875"/>
            <a:ext cx="43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g1e6bbb6de5d_0_507"/>
          <p:cNvCxnSpPr>
            <a:stCxn id="421" idx="1"/>
          </p:cNvCxnSpPr>
          <p:nvPr/>
        </p:nvCxnSpPr>
        <p:spPr>
          <a:xfrm rot="10800000">
            <a:off x="4739200" y="3174550"/>
            <a:ext cx="397500" cy="20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7" name="Google Shape;427;g1e6bbb6de5d_0_507"/>
          <p:cNvSpPr/>
          <p:nvPr/>
        </p:nvSpPr>
        <p:spPr>
          <a:xfrm>
            <a:off x="1481075" y="3648850"/>
            <a:ext cx="930900" cy="31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8FF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Clusters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428" name="Google Shape;428;g1e6bbb6de5d_0_507"/>
          <p:cNvCxnSpPr>
            <a:stCxn id="427" idx="3"/>
          </p:cNvCxnSpPr>
          <p:nvPr/>
        </p:nvCxnSpPr>
        <p:spPr>
          <a:xfrm flipH="1" rot="10800000">
            <a:off x="2411975" y="3769900"/>
            <a:ext cx="1068000" cy="35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g1e6bbb6de5d_0_507"/>
          <p:cNvSpPr/>
          <p:nvPr/>
        </p:nvSpPr>
        <p:spPr>
          <a:xfrm>
            <a:off x="3808300" y="4663525"/>
            <a:ext cx="930900" cy="31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8FF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Clusters validados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430" name="Google Shape;430;g1e6bbb6de5d_0_507"/>
          <p:cNvCxnSpPr>
            <a:stCxn id="429" idx="0"/>
          </p:cNvCxnSpPr>
          <p:nvPr/>
        </p:nvCxnSpPr>
        <p:spPr>
          <a:xfrm flipH="1" rot="10800000">
            <a:off x="4273750" y="4204825"/>
            <a:ext cx="22800" cy="45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g1e6bbb6de5d_0_507"/>
          <p:cNvSpPr/>
          <p:nvPr/>
        </p:nvSpPr>
        <p:spPr>
          <a:xfrm>
            <a:off x="6282800" y="4026425"/>
            <a:ext cx="930900" cy="312900"/>
          </a:xfrm>
          <a:prstGeom prst="roundRect">
            <a:avLst>
              <a:gd fmla="val 16667" name="adj"/>
            </a:avLst>
          </a:prstGeom>
          <a:solidFill>
            <a:srgbClr val="EC5459"/>
          </a:solidFill>
          <a:ln cap="flat" cmpd="sng" w="9525">
            <a:solidFill>
              <a:srgbClr val="EC54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Significado dos clusters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432" name="Google Shape;432;g1e6bbb6de5d_0_507"/>
          <p:cNvCxnSpPr>
            <a:stCxn id="423" idx="3"/>
            <a:endCxn id="431" idx="1"/>
          </p:cNvCxnSpPr>
          <p:nvPr/>
        </p:nvCxnSpPr>
        <p:spPr>
          <a:xfrm>
            <a:off x="5885025" y="4182875"/>
            <a:ext cx="39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e6bf22593a_0_0"/>
          <p:cNvSpPr/>
          <p:nvPr/>
        </p:nvSpPr>
        <p:spPr>
          <a:xfrm>
            <a:off x="-758525" y="0"/>
            <a:ext cx="9015600" cy="910200"/>
          </a:xfrm>
          <a:prstGeom prst="parallelogram">
            <a:avLst>
              <a:gd fmla="val 58732" name="adj"/>
            </a:avLst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1e6bf22593a_0_0"/>
          <p:cNvSpPr/>
          <p:nvPr/>
        </p:nvSpPr>
        <p:spPr>
          <a:xfrm>
            <a:off x="7953625" y="0"/>
            <a:ext cx="1834800" cy="910200"/>
          </a:xfrm>
          <a:prstGeom prst="parallelogram">
            <a:avLst>
              <a:gd fmla="val 61116" name="adj"/>
            </a:avLst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1e6bf22593a_0_0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Regras de associação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" name="Google Shape;440;g1e6bf22593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424" y="1881900"/>
            <a:ext cx="6375200" cy="288787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g1e6bf22593a_0_0"/>
          <p:cNvSpPr txBox="1"/>
          <p:nvPr/>
        </p:nvSpPr>
        <p:spPr>
          <a:xfrm>
            <a:off x="1397725" y="1038900"/>
            <a:ext cx="66435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Processo que identifica associações entre atributos dos dados, com base na frequência com que ocorrem juntos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e6bf22593a_0_27"/>
          <p:cNvSpPr/>
          <p:nvPr/>
        </p:nvSpPr>
        <p:spPr>
          <a:xfrm>
            <a:off x="702300" y="1236275"/>
            <a:ext cx="2121600" cy="139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1e6bf22593a_0_27"/>
          <p:cNvSpPr/>
          <p:nvPr/>
        </p:nvSpPr>
        <p:spPr>
          <a:xfrm>
            <a:off x="-758525" y="0"/>
            <a:ext cx="9015600" cy="910200"/>
          </a:xfrm>
          <a:prstGeom prst="parallelogram">
            <a:avLst>
              <a:gd fmla="val 58732" name="adj"/>
            </a:avLst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1e6bf22593a_0_27"/>
          <p:cNvSpPr/>
          <p:nvPr/>
        </p:nvSpPr>
        <p:spPr>
          <a:xfrm>
            <a:off x="7953625" y="0"/>
            <a:ext cx="1834800" cy="910200"/>
          </a:xfrm>
          <a:prstGeom prst="parallelogram">
            <a:avLst>
              <a:gd fmla="val 61116" name="adj"/>
            </a:avLst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1e6bf22593a_0_27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Regras de associação - Apriori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1e6bf22593a_0_27"/>
          <p:cNvSpPr/>
          <p:nvPr/>
        </p:nvSpPr>
        <p:spPr>
          <a:xfrm>
            <a:off x="839675" y="1350725"/>
            <a:ext cx="1834800" cy="33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Leite, pão, ovo, açúcar</a:t>
            </a:r>
            <a:endParaRPr sz="1000"/>
          </a:p>
        </p:txBody>
      </p:sp>
      <p:sp>
        <p:nvSpPr>
          <p:cNvPr id="451" name="Google Shape;451;g1e6bf22593a_0_27"/>
          <p:cNvSpPr/>
          <p:nvPr/>
        </p:nvSpPr>
        <p:spPr>
          <a:xfrm>
            <a:off x="839675" y="1755175"/>
            <a:ext cx="1834800" cy="33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Pão, ovo, manteiga</a:t>
            </a:r>
            <a:endParaRPr sz="1000"/>
          </a:p>
        </p:txBody>
      </p:sp>
      <p:sp>
        <p:nvSpPr>
          <p:cNvPr id="452" name="Google Shape;452;g1e6bf22593a_0_27"/>
          <p:cNvSpPr/>
          <p:nvPr/>
        </p:nvSpPr>
        <p:spPr>
          <a:xfrm>
            <a:off x="839675" y="2159625"/>
            <a:ext cx="1834800" cy="33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Leite, ovo</a:t>
            </a:r>
            <a:endParaRPr sz="1000"/>
          </a:p>
        </p:txBody>
      </p:sp>
      <p:sp>
        <p:nvSpPr>
          <p:cNvPr id="453" name="Google Shape;453;g1e6bf22593a_0_27"/>
          <p:cNvSpPr/>
          <p:nvPr/>
        </p:nvSpPr>
        <p:spPr>
          <a:xfrm>
            <a:off x="3319850" y="1236275"/>
            <a:ext cx="2121600" cy="139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4" name="Google Shape;454;g1e6bf22593a_0_27"/>
          <p:cNvCxnSpPr/>
          <p:nvPr/>
        </p:nvCxnSpPr>
        <p:spPr>
          <a:xfrm>
            <a:off x="3327700" y="1503375"/>
            <a:ext cx="212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g1e6bf22593a_0_27"/>
          <p:cNvCxnSpPr>
            <a:stCxn id="453" idx="0"/>
            <a:endCxn id="453" idx="2"/>
          </p:cNvCxnSpPr>
          <p:nvPr/>
        </p:nvCxnSpPr>
        <p:spPr>
          <a:xfrm>
            <a:off x="4380650" y="1236275"/>
            <a:ext cx="0" cy="13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g1e6bf22593a_0_27"/>
          <p:cNvSpPr txBox="1"/>
          <p:nvPr/>
        </p:nvSpPr>
        <p:spPr>
          <a:xfrm>
            <a:off x="3472675" y="1617450"/>
            <a:ext cx="794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Leite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Pão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Ovo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Açúcar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Manteiga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457" name="Google Shape;457;g1e6bf22593a_0_27"/>
          <p:cNvSpPr txBox="1"/>
          <p:nvPr/>
        </p:nvSpPr>
        <p:spPr>
          <a:xfrm>
            <a:off x="4494225" y="1617450"/>
            <a:ext cx="794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1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1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458" name="Google Shape;458;g1e6bf22593a_0_27"/>
          <p:cNvSpPr txBox="1"/>
          <p:nvPr/>
        </p:nvSpPr>
        <p:spPr>
          <a:xfrm>
            <a:off x="3365850" y="1236275"/>
            <a:ext cx="207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Item			Suporte</a:t>
            </a:r>
            <a:endParaRPr sz="1000"/>
          </a:p>
        </p:txBody>
      </p:sp>
      <p:sp>
        <p:nvSpPr>
          <p:cNvPr id="459" name="Google Shape;459;g1e6bf22593a_0_27"/>
          <p:cNvSpPr/>
          <p:nvPr/>
        </p:nvSpPr>
        <p:spPr>
          <a:xfrm>
            <a:off x="5929300" y="1236275"/>
            <a:ext cx="2121600" cy="139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0" name="Google Shape;460;g1e6bf22593a_0_27"/>
          <p:cNvCxnSpPr/>
          <p:nvPr/>
        </p:nvCxnSpPr>
        <p:spPr>
          <a:xfrm>
            <a:off x="5937150" y="1503375"/>
            <a:ext cx="212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g1e6bf22593a_0_27"/>
          <p:cNvCxnSpPr>
            <a:stCxn id="459" idx="0"/>
            <a:endCxn id="459" idx="2"/>
          </p:cNvCxnSpPr>
          <p:nvPr/>
        </p:nvCxnSpPr>
        <p:spPr>
          <a:xfrm>
            <a:off x="6990100" y="1236275"/>
            <a:ext cx="0" cy="13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g1e6bf22593a_0_27"/>
          <p:cNvSpPr txBox="1"/>
          <p:nvPr/>
        </p:nvSpPr>
        <p:spPr>
          <a:xfrm>
            <a:off x="6082125" y="1617450"/>
            <a:ext cx="79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Leite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Pão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Ovo</a:t>
            </a:r>
            <a:endParaRPr sz="1000"/>
          </a:p>
        </p:txBody>
      </p:sp>
      <p:sp>
        <p:nvSpPr>
          <p:cNvPr id="463" name="Google Shape;463;g1e6bf22593a_0_27"/>
          <p:cNvSpPr txBox="1"/>
          <p:nvPr/>
        </p:nvSpPr>
        <p:spPr>
          <a:xfrm>
            <a:off x="7103675" y="1617450"/>
            <a:ext cx="79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</a:t>
            </a:r>
            <a:endParaRPr sz="1000"/>
          </a:p>
        </p:txBody>
      </p:sp>
      <p:sp>
        <p:nvSpPr>
          <p:cNvPr id="464" name="Google Shape;464;g1e6bf22593a_0_27"/>
          <p:cNvSpPr txBox="1"/>
          <p:nvPr/>
        </p:nvSpPr>
        <p:spPr>
          <a:xfrm>
            <a:off x="5975300" y="1236275"/>
            <a:ext cx="207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Item			Suporte</a:t>
            </a:r>
            <a:endParaRPr sz="1000"/>
          </a:p>
        </p:txBody>
      </p:sp>
      <p:sp>
        <p:nvSpPr>
          <p:cNvPr id="465" name="Google Shape;465;g1e6bf22593a_0_27"/>
          <p:cNvSpPr/>
          <p:nvPr/>
        </p:nvSpPr>
        <p:spPr>
          <a:xfrm>
            <a:off x="5925375" y="2958850"/>
            <a:ext cx="2121600" cy="139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6" name="Google Shape;466;g1e6bf22593a_0_27"/>
          <p:cNvCxnSpPr/>
          <p:nvPr/>
        </p:nvCxnSpPr>
        <p:spPr>
          <a:xfrm>
            <a:off x="5933225" y="3225950"/>
            <a:ext cx="212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g1e6bf22593a_0_27"/>
          <p:cNvCxnSpPr>
            <a:stCxn id="465" idx="0"/>
            <a:endCxn id="465" idx="2"/>
          </p:cNvCxnSpPr>
          <p:nvPr/>
        </p:nvCxnSpPr>
        <p:spPr>
          <a:xfrm>
            <a:off x="6986175" y="2958850"/>
            <a:ext cx="0" cy="13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g1e6bf22593a_0_27"/>
          <p:cNvSpPr txBox="1"/>
          <p:nvPr/>
        </p:nvSpPr>
        <p:spPr>
          <a:xfrm>
            <a:off x="6078200" y="3340025"/>
            <a:ext cx="79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Leite, pão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Leite, ovo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Pão, ovo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469" name="Google Shape;469;g1e6bf22593a_0_27"/>
          <p:cNvSpPr txBox="1"/>
          <p:nvPr/>
        </p:nvSpPr>
        <p:spPr>
          <a:xfrm>
            <a:off x="7099750" y="3340025"/>
            <a:ext cx="79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1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1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470" name="Google Shape;470;g1e6bf22593a_0_27"/>
          <p:cNvSpPr txBox="1"/>
          <p:nvPr/>
        </p:nvSpPr>
        <p:spPr>
          <a:xfrm>
            <a:off x="5971375" y="2958850"/>
            <a:ext cx="207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Item			Suporte</a:t>
            </a:r>
            <a:endParaRPr sz="1000"/>
          </a:p>
        </p:txBody>
      </p:sp>
      <p:sp>
        <p:nvSpPr>
          <p:cNvPr id="471" name="Google Shape;471;g1e6bf22593a_0_27"/>
          <p:cNvSpPr/>
          <p:nvPr/>
        </p:nvSpPr>
        <p:spPr>
          <a:xfrm>
            <a:off x="3327700" y="2958850"/>
            <a:ext cx="2121600" cy="139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2" name="Google Shape;472;g1e6bf22593a_0_27"/>
          <p:cNvCxnSpPr/>
          <p:nvPr/>
        </p:nvCxnSpPr>
        <p:spPr>
          <a:xfrm>
            <a:off x="3335550" y="3225950"/>
            <a:ext cx="212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g1e6bf22593a_0_27"/>
          <p:cNvCxnSpPr>
            <a:stCxn id="471" idx="0"/>
            <a:endCxn id="471" idx="2"/>
          </p:cNvCxnSpPr>
          <p:nvPr/>
        </p:nvCxnSpPr>
        <p:spPr>
          <a:xfrm>
            <a:off x="4388500" y="2958850"/>
            <a:ext cx="0" cy="13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g1e6bf22593a_0_27"/>
          <p:cNvSpPr txBox="1"/>
          <p:nvPr/>
        </p:nvSpPr>
        <p:spPr>
          <a:xfrm>
            <a:off x="3480525" y="3340025"/>
            <a:ext cx="79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Leite, ovo</a:t>
            </a:r>
            <a:endParaRPr sz="1000"/>
          </a:p>
        </p:txBody>
      </p:sp>
      <p:sp>
        <p:nvSpPr>
          <p:cNvPr id="475" name="Google Shape;475;g1e6bf22593a_0_27"/>
          <p:cNvSpPr txBox="1"/>
          <p:nvPr/>
        </p:nvSpPr>
        <p:spPr>
          <a:xfrm>
            <a:off x="4502075" y="3340025"/>
            <a:ext cx="79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endParaRPr sz="1000"/>
          </a:p>
        </p:txBody>
      </p:sp>
      <p:sp>
        <p:nvSpPr>
          <p:cNvPr id="476" name="Google Shape;476;g1e6bf22593a_0_27"/>
          <p:cNvSpPr txBox="1"/>
          <p:nvPr/>
        </p:nvSpPr>
        <p:spPr>
          <a:xfrm>
            <a:off x="3373700" y="2958850"/>
            <a:ext cx="207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Item			Suporte</a:t>
            </a:r>
            <a:endParaRPr sz="1000"/>
          </a:p>
        </p:txBody>
      </p:sp>
      <p:cxnSp>
        <p:nvCxnSpPr>
          <p:cNvPr id="477" name="Google Shape;477;g1e6bf22593a_0_27"/>
          <p:cNvCxnSpPr>
            <a:stCxn id="446" idx="3"/>
            <a:endCxn id="453" idx="1"/>
          </p:cNvCxnSpPr>
          <p:nvPr/>
        </p:nvCxnSpPr>
        <p:spPr>
          <a:xfrm>
            <a:off x="2823900" y="1934525"/>
            <a:ext cx="49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g1e6bf22593a_0_27"/>
          <p:cNvCxnSpPr>
            <a:stCxn id="453" idx="3"/>
            <a:endCxn id="459" idx="1"/>
          </p:cNvCxnSpPr>
          <p:nvPr/>
        </p:nvCxnSpPr>
        <p:spPr>
          <a:xfrm>
            <a:off x="5441450" y="1934525"/>
            <a:ext cx="48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" name="Google Shape;479;g1e6bf22593a_0_27"/>
          <p:cNvCxnSpPr>
            <a:stCxn id="459" idx="2"/>
            <a:endCxn id="470" idx="0"/>
          </p:cNvCxnSpPr>
          <p:nvPr/>
        </p:nvCxnSpPr>
        <p:spPr>
          <a:xfrm>
            <a:off x="6990100" y="2632775"/>
            <a:ext cx="19200" cy="3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g1e6bf22593a_0_27"/>
          <p:cNvCxnSpPr>
            <a:stCxn id="465" idx="1"/>
            <a:endCxn id="471" idx="3"/>
          </p:cNvCxnSpPr>
          <p:nvPr/>
        </p:nvCxnSpPr>
        <p:spPr>
          <a:xfrm rot="10800000">
            <a:off x="5449275" y="3657100"/>
            <a:ext cx="47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e6bf22593a_0_11"/>
          <p:cNvSpPr/>
          <p:nvPr/>
        </p:nvSpPr>
        <p:spPr>
          <a:xfrm>
            <a:off x="-758525" y="0"/>
            <a:ext cx="9015600" cy="910200"/>
          </a:xfrm>
          <a:prstGeom prst="parallelogram">
            <a:avLst>
              <a:gd fmla="val 58732" name="adj"/>
            </a:avLst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1e6bf22593a_0_11"/>
          <p:cNvSpPr/>
          <p:nvPr/>
        </p:nvSpPr>
        <p:spPr>
          <a:xfrm>
            <a:off x="7953625" y="0"/>
            <a:ext cx="1834800" cy="910200"/>
          </a:xfrm>
          <a:prstGeom prst="parallelogram">
            <a:avLst>
              <a:gd fmla="val 61116" name="adj"/>
            </a:avLst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1e6bf22593a_0_11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Associação e agrupamento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g1e6bf22593a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2600"/>
            <a:ext cx="8839200" cy="347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/>
          <p:nvPr/>
        </p:nvSpPr>
        <p:spPr>
          <a:xfrm>
            <a:off x="-758525" y="0"/>
            <a:ext cx="9015600" cy="910200"/>
          </a:xfrm>
          <a:prstGeom prst="parallelogram">
            <a:avLst>
              <a:gd fmla="val 58732" name="adj"/>
            </a:avLst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7953625" y="0"/>
            <a:ext cx="1834800" cy="910200"/>
          </a:xfrm>
          <a:prstGeom prst="parallelogram">
            <a:avLst>
              <a:gd fmla="val 61116" name="adj"/>
            </a:avLst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635450" y="125250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Supervisionado x Não supervisionado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150" y="4171500"/>
            <a:ext cx="997851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04750"/>
            <a:ext cx="8839199" cy="2875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6bbb6de5d_0_40"/>
          <p:cNvSpPr/>
          <p:nvPr/>
        </p:nvSpPr>
        <p:spPr>
          <a:xfrm>
            <a:off x="-758525" y="0"/>
            <a:ext cx="9015600" cy="910200"/>
          </a:xfrm>
          <a:prstGeom prst="parallelogram">
            <a:avLst>
              <a:gd fmla="val 58732" name="adj"/>
            </a:avLst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e6bbb6de5d_0_40"/>
          <p:cNvSpPr/>
          <p:nvPr/>
        </p:nvSpPr>
        <p:spPr>
          <a:xfrm>
            <a:off x="7953625" y="0"/>
            <a:ext cx="1834800" cy="910200"/>
          </a:xfrm>
          <a:prstGeom prst="parallelogram">
            <a:avLst>
              <a:gd fmla="val 61116" name="adj"/>
            </a:avLst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e6bbb6de5d_0_40"/>
          <p:cNvSpPr txBox="1"/>
          <p:nvPr/>
        </p:nvSpPr>
        <p:spPr>
          <a:xfrm>
            <a:off x="635450" y="125250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" sz="2200">
                <a:solidFill>
                  <a:schemeClr val="lt1"/>
                </a:solidFill>
              </a:rPr>
              <a:t>Supervisionado x Não supervisionado</a:t>
            </a:r>
            <a:endParaRPr b="1" sz="2200">
              <a:solidFill>
                <a:srgbClr val="FFFFFF"/>
              </a:solidFill>
            </a:endParaRPr>
          </a:p>
        </p:txBody>
      </p:sp>
      <p:pic>
        <p:nvPicPr>
          <p:cNvPr id="95" name="Google Shape;95;g1e6bbb6de5d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450" y="1039700"/>
            <a:ext cx="5005669" cy="392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g1e6bbb6de5d_0_40"/>
          <p:cNvCxnSpPr/>
          <p:nvPr/>
        </p:nvCxnSpPr>
        <p:spPr>
          <a:xfrm>
            <a:off x="3861450" y="1656000"/>
            <a:ext cx="26481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g1e6bbb6de5d_0_40"/>
          <p:cNvSpPr txBox="1"/>
          <p:nvPr/>
        </p:nvSpPr>
        <p:spPr>
          <a:xfrm>
            <a:off x="6610475" y="1488100"/>
            <a:ext cx="2480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Cada ponto representa um exemplo da minha 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Representada no plano cartesiano, por duas variáveis. (ex. Temperatura vs. umidade)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6bbb6de5d_0_50"/>
          <p:cNvSpPr/>
          <p:nvPr/>
        </p:nvSpPr>
        <p:spPr>
          <a:xfrm>
            <a:off x="-758525" y="0"/>
            <a:ext cx="9015600" cy="910200"/>
          </a:xfrm>
          <a:prstGeom prst="parallelogram">
            <a:avLst>
              <a:gd fmla="val 58732" name="adj"/>
            </a:avLst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e6bbb6de5d_0_50"/>
          <p:cNvSpPr/>
          <p:nvPr/>
        </p:nvSpPr>
        <p:spPr>
          <a:xfrm>
            <a:off x="7953625" y="0"/>
            <a:ext cx="1834800" cy="910200"/>
          </a:xfrm>
          <a:prstGeom prst="parallelogram">
            <a:avLst>
              <a:gd fmla="val 61116" name="adj"/>
            </a:avLst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e6bbb6de5d_0_50"/>
          <p:cNvSpPr txBox="1"/>
          <p:nvPr/>
        </p:nvSpPr>
        <p:spPr>
          <a:xfrm>
            <a:off x="635450" y="125250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" sz="2200">
                <a:solidFill>
                  <a:schemeClr val="lt1"/>
                </a:solidFill>
              </a:rPr>
              <a:t>Supervisionado x Não supervisionado</a:t>
            </a:r>
            <a:endParaRPr b="1" sz="2200">
              <a:solidFill>
                <a:srgbClr val="FFFFFF"/>
              </a:solidFill>
            </a:endParaRPr>
          </a:p>
        </p:txBody>
      </p:sp>
      <p:pic>
        <p:nvPicPr>
          <p:cNvPr id="105" name="Google Shape;105;g1e6bbb6de5d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450" y="1632875"/>
            <a:ext cx="3714751" cy="29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e6bbb6de5d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575" y="1632875"/>
            <a:ext cx="3714751" cy="29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e6bbb6de5d_0_50"/>
          <p:cNvSpPr txBox="1"/>
          <p:nvPr/>
        </p:nvSpPr>
        <p:spPr>
          <a:xfrm>
            <a:off x="5015575" y="1090500"/>
            <a:ext cx="40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2: dados </a:t>
            </a:r>
            <a:r>
              <a:rPr b="1" lang="en"/>
              <a:t>não </a:t>
            </a:r>
            <a:r>
              <a:rPr lang="en"/>
              <a:t>possuem classe pré definida</a:t>
            </a:r>
            <a:endParaRPr/>
          </a:p>
        </p:txBody>
      </p:sp>
      <p:sp>
        <p:nvSpPr>
          <p:cNvPr id="108" name="Google Shape;108;g1e6bbb6de5d_0_50"/>
          <p:cNvSpPr txBox="1"/>
          <p:nvPr/>
        </p:nvSpPr>
        <p:spPr>
          <a:xfrm>
            <a:off x="635450" y="1090500"/>
            <a:ext cx="36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1: dados possuem classe pré definida</a:t>
            </a:r>
            <a:endParaRPr/>
          </a:p>
        </p:txBody>
      </p:sp>
      <p:sp>
        <p:nvSpPr>
          <p:cNvPr id="109" name="Google Shape;109;g1e6bbb6de5d_0_50"/>
          <p:cNvSpPr/>
          <p:nvPr/>
        </p:nvSpPr>
        <p:spPr>
          <a:xfrm>
            <a:off x="2370650" y="2319900"/>
            <a:ext cx="183000" cy="183000"/>
          </a:xfrm>
          <a:prstGeom prst="ellipse">
            <a:avLst/>
          </a:prstGeom>
          <a:solidFill>
            <a:srgbClr val="E729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72983"/>
              </a:highlight>
            </a:endParaRPr>
          </a:p>
        </p:txBody>
      </p:sp>
      <p:sp>
        <p:nvSpPr>
          <p:cNvPr id="110" name="Google Shape;110;g1e6bbb6de5d_0_50"/>
          <p:cNvSpPr/>
          <p:nvPr/>
        </p:nvSpPr>
        <p:spPr>
          <a:xfrm>
            <a:off x="2156750" y="1884700"/>
            <a:ext cx="183000" cy="183000"/>
          </a:xfrm>
          <a:prstGeom prst="ellipse">
            <a:avLst/>
          </a:prstGeom>
          <a:solidFill>
            <a:srgbClr val="E729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72983"/>
              </a:highlight>
            </a:endParaRPr>
          </a:p>
        </p:txBody>
      </p:sp>
      <p:sp>
        <p:nvSpPr>
          <p:cNvPr id="111" name="Google Shape;111;g1e6bbb6de5d_0_50"/>
          <p:cNvSpPr/>
          <p:nvPr/>
        </p:nvSpPr>
        <p:spPr>
          <a:xfrm>
            <a:off x="2652550" y="2067700"/>
            <a:ext cx="183000" cy="183000"/>
          </a:xfrm>
          <a:prstGeom prst="ellipse">
            <a:avLst/>
          </a:prstGeom>
          <a:solidFill>
            <a:srgbClr val="E729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72983"/>
              </a:highlight>
            </a:endParaRPr>
          </a:p>
        </p:txBody>
      </p:sp>
      <p:sp>
        <p:nvSpPr>
          <p:cNvPr id="112" name="Google Shape;112;g1e6bbb6de5d_0_50"/>
          <p:cNvSpPr/>
          <p:nvPr/>
        </p:nvSpPr>
        <p:spPr>
          <a:xfrm>
            <a:off x="2927050" y="2006425"/>
            <a:ext cx="183000" cy="183000"/>
          </a:xfrm>
          <a:prstGeom prst="ellipse">
            <a:avLst/>
          </a:prstGeom>
          <a:solidFill>
            <a:srgbClr val="E729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72983"/>
              </a:highlight>
            </a:endParaRPr>
          </a:p>
        </p:txBody>
      </p:sp>
      <p:sp>
        <p:nvSpPr>
          <p:cNvPr id="113" name="Google Shape;113;g1e6bbb6de5d_0_50"/>
          <p:cNvSpPr/>
          <p:nvPr/>
        </p:nvSpPr>
        <p:spPr>
          <a:xfrm>
            <a:off x="3140487" y="2189425"/>
            <a:ext cx="183000" cy="183000"/>
          </a:xfrm>
          <a:prstGeom prst="ellipse">
            <a:avLst/>
          </a:prstGeom>
          <a:solidFill>
            <a:srgbClr val="E729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72983"/>
              </a:highlight>
            </a:endParaRPr>
          </a:p>
        </p:txBody>
      </p:sp>
      <p:sp>
        <p:nvSpPr>
          <p:cNvPr id="114" name="Google Shape;114;g1e6bbb6de5d_0_50"/>
          <p:cNvSpPr/>
          <p:nvPr/>
        </p:nvSpPr>
        <p:spPr>
          <a:xfrm>
            <a:off x="2904156" y="2341900"/>
            <a:ext cx="183000" cy="183000"/>
          </a:xfrm>
          <a:prstGeom prst="ellipse">
            <a:avLst/>
          </a:prstGeom>
          <a:solidFill>
            <a:srgbClr val="E729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72983"/>
              </a:highlight>
            </a:endParaRPr>
          </a:p>
        </p:txBody>
      </p:sp>
      <p:sp>
        <p:nvSpPr>
          <p:cNvPr id="115" name="Google Shape;115;g1e6bbb6de5d_0_50"/>
          <p:cNvSpPr/>
          <p:nvPr/>
        </p:nvSpPr>
        <p:spPr>
          <a:xfrm>
            <a:off x="1560819" y="2495512"/>
            <a:ext cx="183000" cy="183000"/>
          </a:xfrm>
          <a:prstGeom prst="ellipse">
            <a:avLst/>
          </a:prstGeom>
          <a:solidFill>
            <a:srgbClr val="E729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72983"/>
              </a:highlight>
            </a:endParaRPr>
          </a:p>
        </p:txBody>
      </p:sp>
      <p:sp>
        <p:nvSpPr>
          <p:cNvPr id="116" name="Google Shape;116;g1e6bbb6de5d_0_50"/>
          <p:cNvSpPr/>
          <p:nvPr/>
        </p:nvSpPr>
        <p:spPr>
          <a:xfrm>
            <a:off x="1728481" y="2609756"/>
            <a:ext cx="183000" cy="183000"/>
          </a:xfrm>
          <a:prstGeom prst="ellipse">
            <a:avLst/>
          </a:prstGeom>
          <a:solidFill>
            <a:srgbClr val="E729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72983"/>
              </a:highlight>
            </a:endParaRPr>
          </a:p>
        </p:txBody>
      </p:sp>
      <p:sp>
        <p:nvSpPr>
          <p:cNvPr id="117" name="Google Shape;117;g1e6bbb6de5d_0_50"/>
          <p:cNvSpPr/>
          <p:nvPr/>
        </p:nvSpPr>
        <p:spPr>
          <a:xfrm>
            <a:off x="1575629" y="2777418"/>
            <a:ext cx="183000" cy="183000"/>
          </a:xfrm>
          <a:prstGeom prst="ellipse">
            <a:avLst/>
          </a:prstGeom>
          <a:solidFill>
            <a:srgbClr val="E729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72983"/>
              </a:highlight>
            </a:endParaRPr>
          </a:p>
        </p:txBody>
      </p:sp>
      <p:sp>
        <p:nvSpPr>
          <p:cNvPr id="118" name="Google Shape;118;g1e6bbb6de5d_0_50"/>
          <p:cNvSpPr/>
          <p:nvPr/>
        </p:nvSpPr>
        <p:spPr>
          <a:xfrm>
            <a:off x="1789080" y="2876399"/>
            <a:ext cx="183000" cy="183000"/>
          </a:xfrm>
          <a:prstGeom prst="ellipse">
            <a:avLst/>
          </a:prstGeom>
          <a:solidFill>
            <a:srgbClr val="E729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72983"/>
              </a:highlight>
            </a:endParaRPr>
          </a:p>
        </p:txBody>
      </p:sp>
      <p:sp>
        <p:nvSpPr>
          <p:cNvPr id="119" name="Google Shape;119;g1e6bbb6de5d_0_50"/>
          <p:cNvSpPr/>
          <p:nvPr/>
        </p:nvSpPr>
        <p:spPr>
          <a:xfrm>
            <a:off x="1704909" y="3097481"/>
            <a:ext cx="183000" cy="183000"/>
          </a:xfrm>
          <a:prstGeom prst="ellipse">
            <a:avLst/>
          </a:prstGeom>
          <a:solidFill>
            <a:srgbClr val="E729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72983"/>
              </a:highlight>
            </a:endParaRPr>
          </a:p>
        </p:txBody>
      </p:sp>
      <p:sp>
        <p:nvSpPr>
          <p:cNvPr id="120" name="Google Shape;120;g1e6bbb6de5d_0_50"/>
          <p:cNvSpPr/>
          <p:nvPr/>
        </p:nvSpPr>
        <p:spPr>
          <a:xfrm>
            <a:off x="2177824" y="2868316"/>
            <a:ext cx="183000" cy="183000"/>
          </a:xfrm>
          <a:prstGeom prst="ellipse">
            <a:avLst/>
          </a:prstGeom>
          <a:solidFill>
            <a:srgbClr val="E729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72983"/>
              </a:highlight>
            </a:endParaRPr>
          </a:p>
        </p:txBody>
      </p:sp>
      <p:sp>
        <p:nvSpPr>
          <p:cNvPr id="121" name="Google Shape;121;g1e6bbb6de5d_0_50"/>
          <p:cNvSpPr/>
          <p:nvPr/>
        </p:nvSpPr>
        <p:spPr>
          <a:xfrm>
            <a:off x="2835474" y="3096268"/>
            <a:ext cx="183000" cy="183000"/>
          </a:xfrm>
          <a:prstGeom prst="ellipse">
            <a:avLst/>
          </a:prstGeom>
          <a:solidFill>
            <a:srgbClr val="7F8F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7F8FF1"/>
              </a:highlight>
            </a:endParaRPr>
          </a:p>
        </p:txBody>
      </p:sp>
      <p:sp>
        <p:nvSpPr>
          <p:cNvPr id="122" name="Google Shape;122;g1e6bbb6de5d_0_50"/>
          <p:cNvSpPr/>
          <p:nvPr/>
        </p:nvSpPr>
        <p:spPr>
          <a:xfrm>
            <a:off x="2644466" y="3302088"/>
            <a:ext cx="183000" cy="183000"/>
          </a:xfrm>
          <a:prstGeom prst="ellipse">
            <a:avLst/>
          </a:prstGeom>
          <a:solidFill>
            <a:srgbClr val="7F8F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7F8FF1"/>
              </a:highlight>
            </a:endParaRPr>
          </a:p>
        </p:txBody>
      </p:sp>
      <p:sp>
        <p:nvSpPr>
          <p:cNvPr id="123" name="Google Shape;123;g1e6bbb6de5d_0_50"/>
          <p:cNvSpPr/>
          <p:nvPr/>
        </p:nvSpPr>
        <p:spPr>
          <a:xfrm>
            <a:off x="2522139" y="3469750"/>
            <a:ext cx="183000" cy="183000"/>
          </a:xfrm>
          <a:prstGeom prst="ellipse">
            <a:avLst/>
          </a:prstGeom>
          <a:solidFill>
            <a:srgbClr val="7F8F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7F8FF1"/>
              </a:highlight>
            </a:endParaRPr>
          </a:p>
        </p:txBody>
      </p:sp>
      <p:sp>
        <p:nvSpPr>
          <p:cNvPr id="124" name="Google Shape;124;g1e6bbb6de5d_0_50"/>
          <p:cNvSpPr/>
          <p:nvPr/>
        </p:nvSpPr>
        <p:spPr>
          <a:xfrm>
            <a:off x="2941634" y="3500049"/>
            <a:ext cx="183000" cy="183000"/>
          </a:xfrm>
          <a:prstGeom prst="ellipse">
            <a:avLst/>
          </a:prstGeom>
          <a:solidFill>
            <a:srgbClr val="7F8F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7F8FF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6bbb6de5d_0_29"/>
          <p:cNvSpPr/>
          <p:nvPr/>
        </p:nvSpPr>
        <p:spPr>
          <a:xfrm>
            <a:off x="-758525" y="0"/>
            <a:ext cx="9015600" cy="910200"/>
          </a:xfrm>
          <a:prstGeom prst="parallelogram">
            <a:avLst>
              <a:gd fmla="val 58732" name="adj"/>
            </a:avLst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e6bbb6de5d_0_29"/>
          <p:cNvSpPr/>
          <p:nvPr/>
        </p:nvSpPr>
        <p:spPr>
          <a:xfrm>
            <a:off x="7953625" y="0"/>
            <a:ext cx="1834800" cy="910200"/>
          </a:xfrm>
          <a:prstGeom prst="parallelogram">
            <a:avLst>
              <a:gd fmla="val 61116" name="adj"/>
            </a:avLst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1e6bbb6de5d_0_29"/>
          <p:cNvPicPr preferRelativeResize="0"/>
          <p:nvPr/>
        </p:nvPicPr>
        <p:blipFill rotWithShape="1">
          <a:blip r:embed="rId3">
            <a:alphaModFix/>
          </a:blip>
          <a:srcRect b="0" l="-520" r="520" t="0"/>
          <a:stretch/>
        </p:blipFill>
        <p:spPr>
          <a:xfrm>
            <a:off x="152400" y="1382775"/>
            <a:ext cx="8839197" cy="3254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e6bbb6de5d_0_29"/>
          <p:cNvSpPr txBox="1"/>
          <p:nvPr/>
        </p:nvSpPr>
        <p:spPr>
          <a:xfrm>
            <a:off x="635450" y="125250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" sz="2200">
                <a:solidFill>
                  <a:schemeClr val="lt1"/>
                </a:solidFill>
              </a:rPr>
              <a:t>Supervisionado x Não supervisionado</a:t>
            </a:r>
            <a:endParaRPr b="1"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6bbb6de5d_0_21"/>
          <p:cNvSpPr/>
          <p:nvPr/>
        </p:nvSpPr>
        <p:spPr>
          <a:xfrm>
            <a:off x="-758525" y="0"/>
            <a:ext cx="9015600" cy="910200"/>
          </a:xfrm>
          <a:prstGeom prst="parallelogram">
            <a:avLst>
              <a:gd fmla="val 58732" name="adj"/>
            </a:avLst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e6bbb6de5d_0_21"/>
          <p:cNvSpPr/>
          <p:nvPr/>
        </p:nvSpPr>
        <p:spPr>
          <a:xfrm>
            <a:off x="7953625" y="0"/>
            <a:ext cx="1834800" cy="910200"/>
          </a:xfrm>
          <a:prstGeom prst="parallelogram">
            <a:avLst>
              <a:gd fmla="val 61116" name="adj"/>
            </a:avLst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1e6bbb6de5d_0_21"/>
          <p:cNvPicPr preferRelativeResize="0"/>
          <p:nvPr/>
        </p:nvPicPr>
        <p:blipFill rotWithShape="1">
          <a:blip r:embed="rId3">
            <a:alphaModFix/>
          </a:blip>
          <a:srcRect b="0" l="53358" r="0" t="0"/>
          <a:stretch/>
        </p:blipFill>
        <p:spPr>
          <a:xfrm>
            <a:off x="635450" y="1199925"/>
            <a:ext cx="4122825" cy="3254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1e6bbb6de5d_0_21"/>
          <p:cNvSpPr txBox="1"/>
          <p:nvPr/>
        </p:nvSpPr>
        <p:spPr>
          <a:xfrm>
            <a:off x="5761675" y="1725150"/>
            <a:ext cx="3006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Descreve, de forma concisa, </a:t>
            </a:r>
            <a:r>
              <a:rPr lang="en">
                <a:solidFill>
                  <a:srgbClr val="EC5459"/>
                </a:solidFill>
              </a:rPr>
              <a:t>estruturas </a:t>
            </a:r>
            <a:r>
              <a:rPr lang="en"/>
              <a:t>ou </a:t>
            </a:r>
            <a:r>
              <a:rPr lang="en">
                <a:solidFill>
                  <a:srgbClr val="EC5459"/>
                </a:solidFill>
              </a:rPr>
              <a:t>relacionamentos </a:t>
            </a:r>
            <a:r>
              <a:rPr lang="en"/>
              <a:t>encontrados nos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 na identificação de </a:t>
            </a:r>
            <a:r>
              <a:rPr lang="en">
                <a:solidFill>
                  <a:srgbClr val="EC5459"/>
                </a:solidFill>
              </a:rPr>
              <a:t>comportamentos intrínsecos</a:t>
            </a:r>
            <a:r>
              <a:rPr lang="en"/>
              <a:t> do conjunto de dados</a:t>
            </a:r>
            <a:endParaRPr/>
          </a:p>
        </p:txBody>
      </p:sp>
      <p:sp>
        <p:nvSpPr>
          <p:cNvPr id="141" name="Google Shape;141;g1e6bbb6de5d_0_21"/>
          <p:cNvSpPr txBox="1"/>
          <p:nvPr/>
        </p:nvSpPr>
        <p:spPr>
          <a:xfrm>
            <a:off x="635450" y="125250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" sz="2200">
                <a:solidFill>
                  <a:schemeClr val="lt1"/>
                </a:solidFill>
              </a:rPr>
              <a:t>Supervisionado x Não supervisionado</a:t>
            </a:r>
            <a:endParaRPr b="1"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82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/>
          <p:nvPr/>
        </p:nvSpPr>
        <p:spPr>
          <a:xfrm>
            <a:off x="-79475" y="0"/>
            <a:ext cx="707700" cy="5143500"/>
          </a:xfrm>
          <a:prstGeom prst="rect">
            <a:avLst/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628225" y="219875"/>
            <a:ext cx="81174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Agrupamento de dados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1277850" y="1863738"/>
            <a:ext cx="6588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rgbClr val="FFFFFF"/>
                </a:solidFill>
              </a:rPr>
              <a:t>Agrupar objetos em </a:t>
            </a:r>
            <a:r>
              <a:rPr b="1" lang="en" sz="1600">
                <a:solidFill>
                  <a:srgbClr val="EC5459"/>
                </a:solidFill>
              </a:rPr>
              <a:t>clusters </a:t>
            </a:r>
            <a:r>
              <a:rPr lang="en" sz="1600">
                <a:solidFill>
                  <a:srgbClr val="FFFFFF"/>
                </a:solidFill>
              </a:rPr>
              <a:t>(grupos) de modo que objetos pertencentes a um mesmo cluster são </a:t>
            </a:r>
            <a:r>
              <a:rPr b="1" lang="en" sz="1600">
                <a:solidFill>
                  <a:srgbClr val="EC5459"/>
                </a:solidFill>
              </a:rPr>
              <a:t>mais similares</a:t>
            </a:r>
            <a:r>
              <a:rPr lang="en" sz="1600">
                <a:solidFill>
                  <a:srgbClr val="FFFFFF"/>
                </a:solidFill>
              </a:rPr>
              <a:t> entre si de acordo com alguma </a:t>
            </a:r>
            <a:r>
              <a:rPr b="1" lang="en" sz="1600">
                <a:solidFill>
                  <a:srgbClr val="EC5459"/>
                </a:solidFill>
              </a:rPr>
              <a:t>medida de similaridade</a:t>
            </a:r>
            <a:r>
              <a:rPr lang="en" sz="1600">
                <a:solidFill>
                  <a:srgbClr val="FFFFFF"/>
                </a:solidFill>
              </a:rPr>
              <a:t> pré-definida, enquanto que objetos pertencentes a clusters diferentes têm uma </a:t>
            </a:r>
            <a:r>
              <a:rPr b="1" lang="en" sz="1600">
                <a:solidFill>
                  <a:srgbClr val="EC5459"/>
                </a:solidFill>
              </a:rPr>
              <a:t>similaridade menor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150" y="4171500"/>
            <a:ext cx="997851" cy="9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