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Tahom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08">
          <p15:clr>
            <a:srgbClr val="A4A3A4"/>
          </p15:clr>
        </p15:guide>
        <p15:guide id="2" pos="334">
          <p15:clr>
            <a:srgbClr val="A4A3A4"/>
          </p15:clr>
        </p15:guide>
        <p15:guide id="3" orient="horz" pos="648">
          <p15:clr>
            <a:srgbClr val="9AA0A6"/>
          </p15:clr>
        </p15:guide>
        <p15:guide id="4" pos="5426">
          <p15:clr>
            <a:srgbClr val="9AA0A6"/>
          </p15:clr>
        </p15:guide>
        <p15:guide id="5" orient="horz" pos="696">
          <p15:clr>
            <a:srgbClr val="9AA0A6"/>
          </p15:clr>
        </p15:guide>
        <p15:guide id="6" pos="478">
          <p15:clr>
            <a:srgbClr val="9AA0A6"/>
          </p15:clr>
        </p15:guide>
        <p15:guide id="7" pos="3355">
          <p15:clr>
            <a:srgbClr val="9AA0A6"/>
          </p15:clr>
        </p15:guide>
        <p15:guide id="8" orient="horz" pos="1368">
          <p15:clr>
            <a:srgbClr val="9AA0A6"/>
          </p15:clr>
        </p15:guide>
      </p15:sldGuideLst>
    </p:ext>
    <p:ext uri="http://customooxmlschemas.google.com/">
      <go:slidesCustomData xmlns:go="http://customooxmlschemas.google.com/" r:id="rId54" roundtripDataSignature="AMtx7miqCRHK/WX5HZ4C8d1VFyrdLmB6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08" orient="horz"/>
        <p:guide pos="334"/>
        <p:guide pos="648" orient="horz"/>
        <p:guide pos="5426"/>
        <p:guide pos="696" orient="horz"/>
        <p:guide pos="478"/>
        <p:guide pos="3355"/>
        <p:guide pos="136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665232139_0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22665232139_0_5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665232139_0_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2665232139_0_5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665232139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2665232139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665232139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2665232139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665232139_0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2665232139_0_4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665232139_0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2665232139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665232139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22665232139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665232139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22665232139_0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665232139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22665232139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132a9b1e4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e132a9b1e4_0_7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665232139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2665232139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e132a9b1e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e132a9b1e4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e132a9b1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e132a9b1e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132a9b1e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1e132a9b1e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e132a9b1e4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1e132a9b1e4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132a9b1e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e132a9b1e4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132a9b1e4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e132a9b1e4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132a9b1e4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1e132a9b1e4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e132a9b1e4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1e132a9b1e4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132a9b1e4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g1e132a9b1e4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132a9b1e4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g1e132a9b1e4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66523213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2665232139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132a9b1e4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1e132a9b1e4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132a9b1e4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1e132a9b1e4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e132a9b1e4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g1e132a9b1e4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132a9b1e4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g1e132a9b1e4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e132a9b1e4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g1e132a9b1e4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e132a9b1e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e132a9b1e4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e132a9b1e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e132a9b1e4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e132a9b1e4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g1e132a9b1e4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e132a9b1e4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1e132a9b1e4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e132a9b1e4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6" name="Google Shape;446;g1e132a9b1e4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665232139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22665232139_0_4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e132a9b1e4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7" name="Google Shape;457;g1e132a9b1e4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e132a9b1e4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g1e132a9b1e4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e132a9b1e4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1e132a9b1e4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e132a9b1e4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1e132a9b1e4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e132a9b1e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1e132a9b1e4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e140778b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e140778b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e132a9b1e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1e132a9b1e4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665232139_0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22665232139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665232139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22665232139_0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665232139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2665232139_0_4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665232139_0_4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22665232139_0_4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665232139_0_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22665232139_0_4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4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4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4" name="Google Shape;5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3" name="Shape 13"/>
        <p:cNvGrpSpPr/>
        <p:nvPr/>
      </p:nvGrpSpPr>
      <p:grpSpPr>
        <a:xfrm>
          <a:off x="0" y="0"/>
          <a:ext cx="0" cy="0"/>
          <a:chOff x="0" y="0"/>
          <a:chExt cx="0" cy="0"/>
        </a:xfrm>
      </p:grpSpPr>
      <p:sp>
        <p:nvSpPr>
          <p:cNvPr id="14" name="Google Shape;14;p39"/>
          <p:cNvSpPr txBox="1"/>
          <p:nvPr>
            <p:ph type="title"/>
          </p:nvPr>
        </p:nvSpPr>
        <p:spPr>
          <a:xfrm>
            <a:off x="768096" y="438912"/>
            <a:ext cx="7290000" cy="11247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9"/>
          <p:cNvSpPr txBox="1"/>
          <p:nvPr>
            <p:ph idx="1" type="body"/>
          </p:nvPr>
        </p:nvSpPr>
        <p:spPr>
          <a:xfrm>
            <a:off x="768096" y="1714500"/>
            <a:ext cx="7290000" cy="3017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 name="Google Shape;16;p39"/>
          <p:cNvSpPr txBox="1"/>
          <p:nvPr>
            <p:ph idx="10" type="dt"/>
          </p:nvPr>
        </p:nvSpPr>
        <p:spPr>
          <a:xfrm>
            <a:off x="768097" y="4853028"/>
            <a:ext cx="1615500" cy="205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9"/>
          <p:cNvSpPr txBox="1"/>
          <p:nvPr>
            <p:ph idx="11" type="ftr"/>
          </p:nvPr>
        </p:nvSpPr>
        <p:spPr>
          <a:xfrm>
            <a:off x="3632200" y="4853028"/>
            <a:ext cx="4426200" cy="205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39"/>
          <p:cNvSpPr txBox="1"/>
          <p:nvPr>
            <p:ph idx="12" type="sldNum"/>
          </p:nvPr>
        </p:nvSpPr>
        <p:spPr>
          <a:xfrm>
            <a:off x="8128000" y="4853028"/>
            <a:ext cx="730200" cy="205800"/>
          </a:xfrm>
          <a:prstGeom prst="rect">
            <a:avLst/>
          </a:prstGeom>
          <a:noFill/>
          <a:ln>
            <a:noFill/>
          </a:ln>
        </p:spPr>
        <p:txBody>
          <a:bodyPr anchorCtr="0" anchor="ctr" bIns="45700" lIns="91425" spcFirstLastPara="1" rIns="91425" wrap="square" tIns="45700">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19" name="Shape 19"/>
        <p:cNvGrpSpPr/>
        <p:nvPr/>
      </p:nvGrpSpPr>
      <p:grpSpPr>
        <a:xfrm>
          <a:off x="0" y="0"/>
          <a:ext cx="0" cy="0"/>
          <a:chOff x="0" y="0"/>
          <a:chExt cx="0" cy="0"/>
        </a:xfrm>
      </p:grpSpPr>
      <p:sp>
        <p:nvSpPr>
          <p:cNvPr id="20" name="Google Shape;20;g1e132a9b1e4_0_331"/>
          <p:cNvSpPr txBox="1"/>
          <p:nvPr>
            <p:ph type="title"/>
          </p:nvPr>
        </p:nvSpPr>
        <p:spPr>
          <a:xfrm>
            <a:off x="1150938" y="228600"/>
            <a:ext cx="7793100" cy="7227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g1e132a9b1e4_0_331"/>
          <p:cNvSpPr txBox="1"/>
          <p:nvPr>
            <p:ph idx="1" type="body"/>
          </p:nvPr>
        </p:nvSpPr>
        <p:spPr>
          <a:xfrm>
            <a:off x="1187450" y="1383506"/>
            <a:ext cx="3810000" cy="3200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g1e132a9b1e4_0_331"/>
          <p:cNvSpPr txBox="1"/>
          <p:nvPr>
            <p:ph idx="2" type="body"/>
          </p:nvPr>
        </p:nvSpPr>
        <p:spPr>
          <a:xfrm>
            <a:off x="5149850" y="1383506"/>
            <a:ext cx="3810000" cy="3200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g1e132a9b1e4_0_331"/>
          <p:cNvSpPr txBox="1"/>
          <p:nvPr>
            <p:ph idx="12" type="sldNum"/>
          </p:nvPr>
        </p:nvSpPr>
        <p:spPr>
          <a:xfrm>
            <a:off x="8128000" y="4853028"/>
            <a:ext cx="730200" cy="205800"/>
          </a:xfrm>
          <a:prstGeom prst="rect">
            <a:avLst/>
          </a:prstGeom>
          <a:noFill/>
          <a:ln>
            <a:noFill/>
          </a:ln>
        </p:spPr>
        <p:txBody>
          <a:bodyPr anchorCtr="0" anchor="ctr" bIns="45700" lIns="91425" spcFirstLastPara="1" rIns="91425" wrap="square" tIns="45700">
            <a:normAutofit/>
          </a:bodyPr>
          <a:lstStyle>
            <a:lvl1pPr indent="0" lvl="0"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81"/>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 name="Google Shape;3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4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4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drive/u/1/folders/1IGblPbLjml6gEQRGxDVdnTCh9blVeqo2"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pic>
        <p:nvPicPr>
          <p:cNvPr id="65" name="Google Shape;65;p1"/>
          <p:cNvPicPr preferRelativeResize="0"/>
          <p:nvPr/>
        </p:nvPicPr>
        <p:blipFill rotWithShape="1">
          <a:blip r:embed="rId3">
            <a:alphaModFix/>
          </a:blip>
          <a:srcRect b="0" l="0" r="0" t="0"/>
          <a:stretch/>
        </p:blipFill>
        <p:spPr>
          <a:xfrm>
            <a:off x="4493246" y="1423303"/>
            <a:ext cx="4398100" cy="2296900"/>
          </a:xfrm>
          <a:prstGeom prst="rect">
            <a:avLst/>
          </a:prstGeom>
          <a:noFill/>
          <a:ln>
            <a:noFill/>
          </a:ln>
        </p:spPr>
      </p:pic>
      <p:sp>
        <p:nvSpPr>
          <p:cNvPr id="66" name="Google Shape;66;p1"/>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txBox="1"/>
          <p:nvPr/>
        </p:nvSpPr>
        <p:spPr>
          <a:xfrm>
            <a:off x="565400" y="1371150"/>
            <a:ext cx="33453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900"/>
              <a:buFont typeface="Arial"/>
              <a:buNone/>
            </a:pPr>
            <a:r>
              <a:rPr b="0" i="0" lang="en" sz="3900" u="none" cap="none" strike="noStrike">
                <a:solidFill>
                  <a:srgbClr val="EC5459"/>
                </a:solidFill>
                <a:latin typeface="Arial"/>
                <a:ea typeface="Arial"/>
                <a:cs typeface="Arial"/>
                <a:sym typeface="Arial"/>
              </a:rPr>
              <a:t>Padrões de Projeto</a:t>
            </a:r>
            <a:endParaRPr b="0" i="0" sz="39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EC5459"/>
                </a:solidFill>
                <a:latin typeface="Arial"/>
                <a:ea typeface="Arial"/>
                <a:cs typeface="Arial"/>
                <a:sym typeface="Arial"/>
              </a:rPr>
              <a:t>Unidade 1</a:t>
            </a:r>
            <a:endParaRPr b="0" i="0" sz="31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EC5459"/>
                </a:solidFill>
                <a:latin typeface="Arial"/>
                <a:ea typeface="Arial"/>
                <a:cs typeface="Arial"/>
                <a:sym typeface="Arial"/>
              </a:rPr>
              <a:t>Aula 2</a:t>
            </a:r>
            <a:br>
              <a:rPr b="0" i="0" lang="en" sz="3100" u="none" cap="none" strike="noStrike">
                <a:solidFill>
                  <a:srgbClr val="EC5459"/>
                </a:solidFill>
                <a:latin typeface="Arial"/>
                <a:ea typeface="Arial"/>
                <a:cs typeface="Arial"/>
                <a:sym typeface="Arial"/>
              </a:rPr>
            </a:br>
            <a:r>
              <a:rPr b="0" i="1" lang="en" sz="1900" u="none" cap="none" strike="noStrike">
                <a:solidFill>
                  <a:srgbClr val="EC5459"/>
                </a:solidFill>
                <a:latin typeface="Arial"/>
                <a:ea typeface="Arial"/>
                <a:cs typeface="Arial"/>
                <a:sym typeface="Arial"/>
              </a:rPr>
              <a:t>Edison Silva e </a:t>
            </a:r>
            <a:endParaRPr b="0" i="1" sz="19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1" lang="en" sz="1900" u="none" cap="none" strike="noStrike">
                <a:solidFill>
                  <a:srgbClr val="EC5459"/>
                </a:solidFill>
                <a:latin typeface="Arial"/>
                <a:ea typeface="Arial"/>
                <a:cs typeface="Arial"/>
                <a:sym typeface="Arial"/>
              </a:rPr>
              <a:t>Valter Camargo</a:t>
            </a:r>
            <a:endParaRPr b="0" i="1" sz="1900" u="none" cap="none" strike="noStrike">
              <a:solidFill>
                <a:srgbClr val="EC54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2665232139_0_509"/>
          <p:cNvSpPr txBox="1"/>
          <p:nvPr/>
        </p:nvSpPr>
        <p:spPr>
          <a:xfrm>
            <a:off x="282300" y="1225550"/>
            <a:ext cx="50445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import</a:t>
            </a:r>
            <a:r>
              <a:rPr b="0" i="0" lang="en" sz="900" u="none" cap="none" strike="noStrike">
                <a:solidFill>
                  <a:schemeClr val="dk1"/>
                </a:solidFill>
                <a:highlight>
                  <a:srgbClr val="FFFFFF"/>
                </a:highlight>
                <a:latin typeface="Courier New"/>
                <a:ea typeface="Courier New"/>
                <a:cs typeface="Courier New"/>
                <a:sym typeface="Courier New"/>
              </a:rPr>
              <a:t> logging</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import</a:t>
            </a:r>
            <a:r>
              <a:rPr b="0" i="0" lang="en" sz="900" u="none" cap="none" strike="noStrike">
                <a:solidFill>
                  <a:schemeClr val="dk1"/>
                </a:solidFill>
                <a:highlight>
                  <a:srgbClr val="FFFFFF"/>
                </a:highlight>
                <a:latin typeface="Courier New"/>
                <a:ea typeface="Courier New"/>
                <a:cs typeface="Courier New"/>
                <a:sym typeface="Courier New"/>
              </a:rPr>
              <a:t> sys</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chemeClr val="dk1"/>
                </a:solidFill>
                <a:highlight>
                  <a:schemeClr val="accent6"/>
                </a:highlight>
                <a:latin typeface="Courier New"/>
                <a:ea typeface="Courier New"/>
                <a:cs typeface="Courier New"/>
                <a:sym typeface="Courier New"/>
              </a:rPr>
              <a:t>Logger</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log(self) -&gt; </a:t>
            </a:r>
            <a:r>
              <a:rPr b="0" i="0" lang="en" sz="900" u="none" cap="none" strike="noStrike">
                <a:solidFill>
                  <a:srgbClr val="0000FF"/>
                </a:solidFill>
                <a:highlight>
                  <a:srgbClr val="FFFFFF"/>
                </a:highlight>
                <a:latin typeface="Courier New"/>
                <a:ea typeface="Courier New"/>
                <a:cs typeface="Courier New"/>
                <a:sym typeface="Courier New"/>
              </a:rPr>
              <a:t>None</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raise</a:t>
            </a:r>
            <a:r>
              <a:rPr b="0" i="0" lang="en" sz="900" u="none" cap="none" strike="noStrike">
                <a:solidFill>
                  <a:schemeClr val="dk1"/>
                </a:solidFill>
                <a:highlight>
                  <a:srgbClr val="FFFFFF"/>
                </a:highlight>
                <a:latin typeface="Courier New"/>
                <a:ea typeface="Courier New"/>
                <a:cs typeface="Courier New"/>
                <a:sym typeface="Courier New"/>
              </a:rPr>
              <a:t> NotImplementedError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FileLogger(Logger):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_filePath: </a:t>
            </a:r>
            <a:r>
              <a:rPr b="0" i="0" lang="en" sz="900" u="none" cap="none" strike="noStrike">
                <a:solidFill>
                  <a:srgbClr val="0000FF"/>
                </a:solidFill>
                <a:highlight>
                  <a:srgbClr val="FFFFFF"/>
                </a:highlight>
                <a:latin typeface="Courier New"/>
                <a:ea typeface="Courier New"/>
                <a:cs typeface="Courier New"/>
                <a:sym typeface="Courier New"/>
              </a:rPr>
              <a:t>None</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__init__(self, filePath: str) -&gt; </a:t>
            </a:r>
            <a:r>
              <a:rPr b="0" i="0" lang="en" sz="900" u="none" cap="none" strike="noStrike">
                <a:solidFill>
                  <a:srgbClr val="0000FF"/>
                </a:solidFill>
                <a:highlight>
                  <a:srgbClr val="FFFFFF"/>
                </a:highlight>
                <a:latin typeface="Courier New"/>
                <a:ea typeface="Courier New"/>
                <a:cs typeface="Courier New"/>
                <a:sym typeface="Courier New"/>
              </a:rPr>
              <a:t>None</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self</a:t>
            </a:r>
            <a:r>
              <a:rPr b="0" i="0" lang="en" sz="900" u="none" cap="none" strike="noStrike">
                <a:solidFill>
                  <a:schemeClr val="dk1"/>
                </a:solidFill>
                <a:highlight>
                  <a:srgbClr val="FFFFFF"/>
                </a:highlight>
                <a:latin typeface="Courier New"/>
                <a:ea typeface="Courier New"/>
                <a:cs typeface="Courier New"/>
                <a:sym typeface="Courier New"/>
              </a:rPr>
              <a:t>._filePath = filePath</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log(self) -&gt; </a:t>
            </a:r>
            <a:r>
              <a:rPr b="0" i="0" lang="en" sz="900" u="none" cap="none" strike="noStrike">
                <a:solidFill>
                  <a:srgbClr val="0000FF"/>
                </a:solidFill>
                <a:highlight>
                  <a:srgbClr val="FFFFFF"/>
                </a:highlight>
                <a:latin typeface="Courier New"/>
                <a:ea typeface="Courier New"/>
                <a:cs typeface="Courier New"/>
                <a:sym typeface="Courier New"/>
              </a:rPr>
              <a:t>None</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logging.basicConfig()</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logging.info(</a:t>
            </a:r>
            <a:r>
              <a:rPr b="0" i="0" lang="en" sz="900" u="none" cap="none" strike="noStrike">
                <a:solidFill>
                  <a:srgbClr val="A31515"/>
                </a:solidFill>
                <a:highlight>
                  <a:srgbClr val="FFFFFF"/>
                </a:highlight>
                <a:latin typeface="Courier New"/>
                <a:ea typeface="Courier New"/>
                <a:cs typeface="Courier New"/>
                <a:sym typeface="Courier New"/>
              </a:rPr>
              <a:t>'This message will get logged on to a file'</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StdoutLogger(Logger):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log(self) -&gt; </a:t>
            </a:r>
            <a:r>
              <a:rPr b="0" i="0" lang="en" sz="900" u="none" cap="none" strike="noStrike">
                <a:solidFill>
                  <a:srgbClr val="0000FF"/>
                </a:solidFill>
                <a:highlight>
                  <a:srgbClr val="FFFFFF"/>
                </a:highlight>
                <a:latin typeface="Courier New"/>
                <a:ea typeface="Courier New"/>
                <a:cs typeface="Courier New"/>
                <a:sym typeface="Courier New"/>
              </a:rPr>
              <a:t>None</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handler = logging.getLogger()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handler.setLevel(logging.INFO)</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ch = logging.StreamHandler(sys.stdout)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handler.info(</a:t>
            </a:r>
            <a:r>
              <a:rPr b="0" i="0" lang="en" sz="900" u="none" cap="none" strike="noStrike">
                <a:solidFill>
                  <a:srgbClr val="A31515"/>
                </a:solidFill>
                <a:highlight>
                  <a:srgbClr val="FFFFFF"/>
                </a:highlight>
                <a:latin typeface="Courier New"/>
                <a:ea typeface="Courier New"/>
                <a:cs typeface="Courier New"/>
                <a:sym typeface="Courier New"/>
              </a:rPr>
              <a:t>'This message will get logged on to a stdout'</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grpSp>
        <p:nvGrpSpPr>
          <p:cNvPr id="172" name="Google Shape;172;g22665232139_0_509"/>
          <p:cNvGrpSpPr/>
          <p:nvPr/>
        </p:nvGrpSpPr>
        <p:grpSpPr>
          <a:xfrm>
            <a:off x="-75" y="0"/>
            <a:ext cx="9144150" cy="1104600"/>
            <a:chOff x="0" y="7850"/>
            <a:chExt cx="9144150" cy="1104600"/>
          </a:xfrm>
        </p:grpSpPr>
        <p:sp>
          <p:nvSpPr>
            <p:cNvPr id="173" name="Google Shape;173;g22665232139_0_50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22665232139_0_50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2665232139_0_50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g22665232139_0_50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 IN PYTHON</a:t>
            </a:r>
            <a:endParaRPr>
              <a:solidFill>
                <a:schemeClr val="lt1"/>
              </a:solidFill>
            </a:endParaRPr>
          </a:p>
        </p:txBody>
      </p:sp>
      <p:sp>
        <p:nvSpPr>
          <p:cNvPr id="177" name="Google Shape;177;g22665232139_0_509"/>
          <p:cNvSpPr txBox="1"/>
          <p:nvPr/>
        </p:nvSpPr>
        <p:spPr>
          <a:xfrm>
            <a:off x="5259750" y="1368300"/>
            <a:ext cx="3884400" cy="337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LoggerFactory:</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createLogger(self) -&gt; </a:t>
            </a:r>
            <a:r>
              <a:rPr b="0" i="0" lang="en" sz="900" u="none" cap="none" strike="noStrike">
                <a:solidFill>
                  <a:schemeClr val="dk1"/>
                </a:solidFill>
                <a:highlight>
                  <a:schemeClr val="accent6"/>
                </a:highlight>
                <a:latin typeface="Courier New"/>
                <a:ea typeface="Courier New"/>
                <a:cs typeface="Courier New"/>
                <a:sym typeface="Courier New"/>
              </a:rPr>
              <a:t>Logger</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raise</a:t>
            </a:r>
            <a:r>
              <a:rPr b="0" i="0" lang="en" sz="900" u="none" cap="none" strike="noStrike">
                <a:solidFill>
                  <a:schemeClr val="dk1"/>
                </a:solidFill>
                <a:highlight>
                  <a:srgbClr val="FFFFFF"/>
                </a:highlight>
                <a:latin typeface="Courier New"/>
                <a:ea typeface="Courier New"/>
                <a:cs typeface="Courier New"/>
                <a:sym typeface="Courier New"/>
              </a:rPr>
              <a:t> NotImplementedError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FileLoggerFactory(LoggerFactory):</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createLogger(self) -&gt; </a:t>
            </a:r>
            <a:r>
              <a:rPr b="0" i="0" lang="en" sz="900" u="none" cap="none" strike="noStrike">
                <a:solidFill>
                  <a:schemeClr val="dk1"/>
                </a:solidFill>
                <a:highlight>
                  <a:schemeClr val="accent6"/>
                </a:highlight>
                <a:latin typeface="Courier New"/>
                <a:ea typeface="Courier New"/>
                <a:cs typeface="Courier New"/>
                <a:sym typeface="Courier New"/>
              </a:rPr>
              <a:t>Logger</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return</a:t>
            </a:r>
            <a:r>
              <a:rPr b="0" i="0" lang="en" sz="900" u="none" cap="none" strike="noStrike">
                <a:solidFill>
                  <a:schemeClr val="dk1"/>
                </a:solidFill>
                <a:highlight>
                  <a:srgbClr val="FFFFFF"/>
                </a:highlight>
                <a:latin typeface="Courier New"/>
                <a:ea typeface="Courier New"/>
                <a:cs typeface="Courier New"/>
                <a:sym typeface="Courier New"/>
              </a:rPr>
              <a:t> FileLogger(</a:t>
            </a:r>
            <a:r>
              <a:rPr b="0" i="0" lang="en" sz="900" u="none" cap="none" strike="noStrike">
                <a:solidFill>
                  <a:srgbClr val="A31515"/>
                </a:solidFill>
                <a:highlight>
                  <a:srgbClr val="FFFFFF"/>
                </a:highlight>
                <a:latin typeface="Courier New"/>
                <a:ea typeface="Courier New"/>
                <a:cs typeface="Courier New"/>
                <a:sym typeface="Courier New"/>
              </a:rPr>
              <a:t>'file.log'</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StdoutLoggerFactory(LoggerFactory):</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def</a:t>
            </a:r>
            <a:r>
              <a:rPr b="0" i="0" lang="en" sz="900" u="none" cap="none" strike="noStrike">
                <a:solidFill>
                  <a:schemeClr val="dk1"/>
                </a:solidFill>
                <a:highlight>
                  <a:srgbClr val="FFFFFF"/>
                </a:highlight>
                <a:latin typeface="Courier New"/>
                <a:ea typeface="Courier New"/>
                <a:cs typeface="Courier New"/>
                <a:sym typeface="Courier New"/>
              </a:rPr>
              <a:t> createLogger(self) -&gt; 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r>
              <a:rPr b="0" i="0" lang="en" sz="900" u="none" cap="none" strike="noStrike">
                <a:solidFill>
                  <a:srgbClr val="0000FF"/>
                </a:solidFill>
                <a:highlight>
                  <a:srgbClr val="FFFFFF"/>
                </a:highlight>
                <a:latin typeface="Courier New"/>
                <a:ea typeface="Courier New"/>
                <a:cs typeface="Courier New"/>
                <a:sym typeface="Courier New"/>
              </a:rPr>
              <a:t>return</a:t>
            </a:r>
            <a:r>
              <a:rPr b="0" i="0" lang="en" sz="900" u="none" cap="none" strike="noStrike">
                <a:solidFill>
                  <a:schemeClr val="dk1"/>
                </a:solidFill>
                <a:highlight>
                  <a:srgbClr val="FFFFFF"/>
                </a:highlight>
                <a:latin typeface="Courier New"/>
                <a:ea typeface="Courier New"/>
                <a:cs typeface="Courier New"/>
                <a:sym typeface="Courier New"/>
              </a:rPr>
              <a:t> StdoutLogger()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if</a:t>
            </a:r>
            <a:r>
              <a:rPr b="0" i="0" lang="en" sz="900" u="none" cap="none" strike="noStrike">
                <a:solidFill>
                  <a:schemeClr val="dk1"/>
                </a:solidFill>
                <a:highlight>
                  <a:srgbClr val="FFFFFF"/>
                </a:highlight>
                <a:latin typeface="Courier New"/>
                <a:ea typeface="Courier New"/>
                <a:cs typeface="Courier New"/>
                <a:sym typeface="Courier New"/>
              </a:rPr>
              <a:t> __name__ == </a:t>
            </a:r>
            <a:r>
              <a:rPr b="0" i="0" lang="en" sz="900" u="none" cap="none" strike="noStrike">
                <a:solidFill>
                  <a:srgbClr val="A31515"/>
                </a:solidFill>
                <a:highlight>
                  <a:srgbClr val="FFFFFF"/>
                </a:highlight>
                <a:latin typeface="Courier New"/>
                <a:ea typeface="Courier New"/>
                <a:cs typeface="Courier New"/>
                <a:sym typeface="Courier New"/>
              </a:rPr>
              <a:t>"__main__"</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fileLogger = FileLoggerFactory().createLogger()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fileLogger.log()</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stdoutLogger = StdoutLoggerFactory().createLogger()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stdoutLogger.log()</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78" name="Google Shape;178;g22665232139_0_509"/>
          <p:cNvSpPr/>
          <p:nvPr/>
        </p:nvSpPr>
        <p:spPr>
          <a:xfrm>
            <a:off x="5786150" y="2990600"/>
            <a:ext cx="1600200" cy="1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2665232139_0_509"/>
          <p:cNvSpPr/>
          <p:nvPr/>
        </p:nvSpPr>
        <p:spPr>
          <a:xfrm>
            <a:off x="5833775" y="2428625"/>
            <a:ext cx="2106000" cy="1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2665232139_0_509"/>
          <p:cNvSpPr/>
          <p:nvPr/>
        </p:nvSpPr>
        <p:spPr>
          <a:xfrm>
            <a:off x="5029125" y="3322300"/>
            <a:ext cx="4048200" cy="1728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2665232139_0_509"/>
          <p:cNvSpPr txBox="1"/>
          <p:nvPr/>
        </p:nvSpPr>
        <p:spPr>
          <a:xfrm>
            <a:off x="7386350" y="4522975"/>
            <a:ext cx="150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code !</a:t>
            </a:r>
            <a:endParaRPr b="0" i="0" sz="1400" u="none" cap="none" strike="noStrike">
              <a:solidFill>
                <a:srgbClr val="000000"/>
              </a:solidFill>
              <a:latin typeface="Arial"/>
              <a:ea typeface="Arial"/>
              <a:cs typeface="Arial"/>
              <a:sym typeface="Arial"/>
            </a:endParaRPr>
          </a:p>
        </p:txBody>
      </p:sp>
      <p:sp>
        <p:nvSpPr>
          <p:cNvPr id="182" name="Google Shape;182;g22665232139_0_509"/>
          <p:cNvSpPr txBox="1"/>
          <p:nvPr/>
        </p:nvSpPr>
        <p:spPr>
          <a:xfrm>
            <a:off x="8266125" y="2545200"/>
            <a:ext cx="7716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new()</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Veja que isto é uma delegação…</a:t>
            </a:r>
            <a:endParaRPr b="0" i="0" sz="900" u="none" cap="none" strike="noStrike">
              <a:solidFill>
                <a:srgbClr val="000000"/>
              </a:solidFill>
              <a:latin typeface="Arial"/>
              <a:ea typeface="Arial"/>
              <a:cs typeface="Arial"/>
              <a:sym typeface="Arial"/>
            </a:endParaRPr>
          </a:p>
        </p:txBody>
      </p:sp>
      <p:cxnSp>
        <p:nvCxnSpPr>
          <p:cNvPr id="183" name="Google Shape;183;g22665232139_0_509"/>
          <p:cNvCxnSpPr>
            <a:stCxn id="182" idx="1"/>
            <a:endCxn id="179" idx="3"/>
          </p:cNvCxnSpPr>
          <p:nvPr/>
        </p:nvCxnSpPr>
        <p:spPr>
          <a:xfrm rot="10800000">
            <a:off x="7939725" y="2509650"/>
            <a:ext cx="326400" cy="512700"/>
          </a:xfrm>
          <a:prstGeom prst="straightConnector1">
            <a:avLst/>
          </a:prstGeom>
          <a:noFill/>
          <a:ln cap="flat" cmpd="sng" w="9525">
            <a:solidFill>
              <a:schemeClr val="dk2"/>
            </a:solidFill>
            <a:prstDash val="solid"/>
            <a:round/>
            <a:headEnd len="sm" w="sm" type="none"/>
            <a:tailEnd len="med" w="med" type="triangle"/>
          </a:ln>
        </p:spPr>
      </p:cxnSp>
      <p:cxnSp>
        <p:nvCxnSpPr>
          <p:cNvPr id="184" name="Google Shape;184;g22665232139_0_509"/>
          <p:cNvCxnSpPr>
            <a:stCxn id="182" idx="1"/>
            <a:endCxn id="178" idx="3"/>
          </p:cNvCxnSpPr>
          <p:nvPr/>
        </p:nvCxnSpPr>
        <p:spPr>
          <a:xfrm flipH="1">
            <a:off x="7386225" y="3022350"/>
            <a:ext cx="879900" cy="49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2665232139_0_526"/>
          <p:cNvSpPr txBox="1"/>
          <p:nvPr/>
        </p:nvSpPr>
        <p:spPr>
          <a:xfrm>
            <a:off x="53700" y="1225550"/>
            <a:ext cx="4880400" cy="378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chemeClr val="accent6"/>
                </a:highlight>
                <a:latin typeface="Courier New"/>
                <a:ea typeface="Courier New"/>
                <a:cs typeface="Courier New"/>
                <a:sym typeface="Courier New"/>
              </a:rPr>
              <a:t>abstract </a:t>
            </a: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Logger:</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public void </a:t>
            </a:r>
            <a:r>
              <a:rPr b="0" i="0" lang="en" sz="900" u="none" cap="none" strike="noStrike">
                <a:solidFill>
                  <a:schemeClr val="dk1"/>
                </a:solidFill>
                <a:highlight>
                  <a:schemeClr val="accent6"/>
                </a:highlight>
                <a:latin typeface="Courier New"/>
                <a:ea typeface="Courier New"/>
                <a:cs typeface="Courier New"/>
                <a:sym typeface="Courier New"/>
              </a:rPr>
              <a:t>abstract log(Logger)</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FileLogger extends Logger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private String filePath</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public FileLogger(String filePath){</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this.filePath = filePath;</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    public void log (Logger</a:t>
            </a: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logging.basicConfig()</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logging.info(</a:t>
            </a:r>
            <a:r>
              <a:rPr b="0" i="0" lang="en" sz="900" u="none" cap="none" strike="noStrike">
                <a:solidFill>
                  <a:srgbClr val="A31515"/>
                </a:solidFill>
                <a:highlight>
                  <a:srgbClr val="FFFFFF"/>
                </a:highlight>
                <a:latin typeface="Courier New"/>
                <a:ea typeface="Courier New"/>
                <a:cs typeface="Courier New"/>
                <a:sym typeface="Courier New"/>
              </a:rPr>
              <a:t>'This message will get logged on to a file'</a:t>
            </a: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class</a:t>
            </a:r>
            <a:r>
              <a:rPr b="0" i="0" lang="en" sz="900" u="none" cap="none" strike="noStrike">
                <a:solidFill>
                  <a:schemeClr val="dk1"/>
                </a:solidFill>
                <a:highlight>
                  <a:srgbClr val="FFFFFF"/>
                </a:highlight>
                <a:latin typeface="Courier New"/>
                <a:ea typeface="Courier New"/>
                <a:cs typeface="Courier New"/>
                <a:sym typeface="Courier New"/>
              </a:rPr>
              <a:t> StdoutLogger extends Logger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public void log(Logger)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Sustem.out.println(“This message will be logged to a stdout”)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grpSp>
        <p:nvGrpSpPr>
          <p:cNvPr id="190" name="Google Shape;190;g22665232139_0_526"/>
          <p:cNvGrpSpPr/>
          <p:nvPr/>
        </p:nvGrpSpPr>
        <p:grpSpPr>
          <a:xfrm>
            <a:off x="-75" y="0"/>
            <a:ext cx="9144150" cy="1104600"/>
            <a:chOff x="0" y="7850"/>
            <a:chExt cx="9144150" cy="1104600"/>
          </a:xfrm>
        </p:grpSpPr>
        <p:sp>
          <p:nvSpPr>
            <p:cNvPr id="191" name="Google Shape;191;g22665232139_0_526"/>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2665232139_0_526"/>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2665232139_0_526"/>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g22665232139_0_526"/>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 IN JAVA</a:t>
            </a:r>
            <a:endParaRPr>
              <a:solidFill>
                <a:schemeClr val="lt1"/>
              </a:solidFill>
            </a:endParaRPr>
          </a:p>
        </p:txBody>
      </p:sp>
      <p:sp>
        <p:nvSpPr>
          <p:cNvPr id="195" name="Google Shape;195;g22665232139_0_526"/>
          <p:cNvSpPr/>
          <p:nvPr/>
        </p:nvSpPr>
        <p:spPr>
          <a:xfrm>
            <a:off x="6443375" y="2171450"/>
            <a:ext cx="2106000" cy="1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2665232139_0_526"/>
          <p:cNvSpPr txBox="1"/>
          <p:nvPr/>
        </p:nvSpPr>
        <p:spPr>
          <a:xfrm>
            <a:off x="5000625" y="1244475"/>
            <a:ext cx="4143300" cy="378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public abstract class</a:t>
            </a:r>
            <a:r>
              <a:rPr b="0" i="0" lang="en" sz="900" u="none" cap="none" strike="noStrike">
                <a:solidFill>
                  <a:schemeClr val="dk1"/>
                </a:solidFill>
                <a:highlight>
                  <a:srgbClr val="FFFFFF"/>
                </a:highlight>
                <a:latin typeface="Courier New"/>
                <a:ea typeface="Courier New"/>
                <a:cs typeface="Courier New"/>
                <a:sym typeface="Courier New"/>
              </a:rPr>
              <a:t> LoggerFactory:</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public abstract Logger createLogger()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public class</a:t>
            </a:r>
            <a:r>
              <a:rPr b="0" i="0" lang="en" sz="900" u="none" cap="none" strike="noStrike">
                <a:solidFill>
                  <a:schemeClr val="dk1"/>
                </a:solidFill>
                <a:highlight>
                  <a:srgbClr val="FFFFFF"/>
                </a:highlight>
                <a:latin typeface="Courier New"/>
                <a:ea typeface="Courier New"/>
                <a:cs typeface="Courier New"/>
                <a:sym typeface="Courier New"/>
              </a:rPr>
              <a:t> FileLoggerFactory extends LoggerFactory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public Logger createLogger()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return </a:t>
            </a:r>
            <a:r>
              <a:rPr b="0" i="0" lang="en" sz="900" u="none" cap="none" strike="noStrike">
                <a:solidFill>
                  <a:schemeClr val="dk1"/>
                </a:solidFill>
                <a:highlight>
                  <a:schemeClr val="accent6"/>
                </a:highlight>
                <a:latin typeface="Courier New"/>
                <a:ea typeface="Courier New"/>
                <a:cs typeface="Courier New"/>
                <a:sym typeface="Courier New"/>
              </a:rPr>
              <a:t>new FileLogger();</a:t>
            </a:r>
            <a:endParaRPr b="0" i="0" sz="900" u="none" cap="none" strike="noStrike">
              <a:solidFill>
                <a:schemeClr val="dk1"/>
              </a:solidFill>
              <a:highlight>
                <a:schemeClr val="accent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FF"/>
                </a:solidFill>
                <a:highlight>
                  <a:srgbClr val="FFFFFF"/>
                </a:highlight>
                <a:latin typeface="Courier New"/>
                <a:ea typeface="Courier New"/>
                <a:cs typeface="Courier New"/>
                <a:sym typeface="Courier New"/>
              </a:rPr>
              <a:t>public class</a:t>
            </a:r>
            <a:r>
              <a:rPr b="0" i="0" lang="en" sz="900" u="none" cap="none" strike="noStrike">
                <a:solidFill>
                  <a:schemeClr val="dk1"/>
                </a:solidFill>
                <a:highlight>
                  <a:srgbClr val="FFFFFF"/>
                </a:highlight>
                <a:latin typeface="Courier New"/>
                <a:ea typeface="Courier New"/>
                <a:cs typeface="Courier New"/>
                <a:sym typeface="Courier New"/>
              </a:rPr>
              <a:t> StdoutLoggerFactory extends LoggerFactory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public Logger createLogger()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Return </a:t>
            </a:r>
            <a:r>
              <a:rPr b="0" i="0" lang="en" sz="900" u="none" cap="none" strike="noStrike">
                <a:solidFill>
                  <a:schemeClr val="dk1"/>
                </a:solidFill>
                <a:highlight>
                  <a:schemeClr val="accent6"/>
                </a:highlight>
                <a:latin typeface="Courier New"/>
                <a:ea typeface="Courier New"/>
                <a:cs typeface="Courier New"/>
                <a:sym typeface="Courier New"/>
              </a:rPr>
              <a:t>new StdoutLogger();</a:t>
            </a:r>
            <a:endParaRPr b="0" i="0" sz="900" u="none" cap="none" strike="noStrike">
              <a:solidFill>
                <a:schemeClr val="dk1"/>
              </a:solidFill>
              <a:highlight>
                <a:schemeClr val="accent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public class main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	…</a:t>
            </a:r>
            <a:endParaRPr b="0" i="0" sz="9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Logger logger = FileLoggerFactory.createLogger();</a:t>
            </a:r>
            <a:endParaRPr b="0" i="0" sz="9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logger.log();	</a:t>
            </a:r>
            <a:endParaRPr b="0" i="0" sz="9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a:t>
            </a:r>
            <a:endParaRPr b="0" i="0" sz="9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logger = StdoutLoggerFactory.createLogger();</a:t>
            </a:r>
            <a:endParaRPr b="0" i="0" sz="9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highlight>
                  <a:srgbClr val="FFFFFF"/>
                </a:highlight>
                <a:latin typeface="Courier New"/>
                <a:ea typeface="Courier New"/>
                <a:cs typeface="Courier New"/>
                <a:sym typeface="Courier New"/>
              </a:rPr>
              <a:t>logger.log();</a:t>
            </a:r>
            <a:endParaRPr b="0" i="0" sz="9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97" name="Google Shape;197;g22665232139_0_526"/>
          <p:cNvSpPr/>
          <p:nvPr/>
        </p:nvSpPr>
        <p:spPr>
          <a:xfrm>
            <a:off x="6471950" y="2990600"/>
            <a:ext cx="1848900" cy="1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2665232139_0_526"/>
          <p:cNvSpPr txBox="1"/>
          <p:nvPr/>
        </p:nvSpPr>
        <p:spPr>
          <a:xfrm>
            <a:off x="6583250" y="3503300"/>
            <a:ext cx="150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 code !</a:t>
            </a:r>
            <a:endParaRPr b="0" i="0" sz="1400" u="none" cap="none" strike="noStrike">
              <a:solidFill>
                <a:srgbClr val="000000"/>
              </a:solidFill>
              <a:latin typeface="Arial"/>
              <a:ea typeface="Arial"/>
              <a:cs typeface="Arial"/>
              <a:sym typeface="Arial"/>
            </a:endParaRPr>
          </a:p>
        </p:txBody>
      </p:sp>
      <p:sp>
        <p:nvSpPr>
          <p:cNvPr id="199" name="Google Shape;199;g22665232139_0_526"/>
          <p:cNvSpPr/>
          <p:nvPr/>
        </p:nvSpPr>
        <p:spPr>
          <a:xfrm>
            <a:off x="2964000" y="1339500"/>
            <a:ext cx="1599900" cy="93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Visibilidade de pacote (se possível)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2665232139_0_540"/>
          <p:cNvSpPr txBox="1"/>
          <p:nvPr>
            <p:ph type="title"/>
          </p:nvPr>
        </p:nvSpPr>
        <p:spPr>
          <a:xfrm>
            <a:off x="768096" y="438912"/>
            <a:ext cx="72900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1800"/>
              <a:buNone/>
            </a:pPr>
            <a:r>
              <a:rPr lang="en"/>
              <a:t>Exercício para os grupos</a:t>
            </a:r>
            <a:endParaRPr/>
          </a:p>
        </p:txBody>
      </p:sp>
      <p:sp>
        <p:nvSpPr>
          <p:cNvPr id="205" name="Google Shape;205;g22665232139_0_540"/>
          <p:cNvSpPr txBox="1"/>
          <p:nvPr>
            <p:ph idx="1" type="body"/>
          </p:nvPr>
        </p:nvSpPr>
        <p:spPr>
          <a:xfrm>
            <a:off x="768096" y="1714500"/>
            <a:ext cx="7290000" cy="3017400"/>
          </a:xfrm>
          <a:prstGeom prst="rect">
            <a:avLst/>
          </a:prstGeom>
          <a:noFill/>
          <a:ln>
            <a:noFill/>
          </a:ln>
        </p:spPr>
        <p:txBody>
          <a:bodyPr anchorCtr="0" anchor="t" bIns="45700" lIns="45700" spcFirstLastPara="1" rIns="45700" wrap="square" tIns="45700">
            <a:normAutofit fontScale="77500" lnSpcReduction="10000"/>
          </a:bodyPr>
          <a:lstStyle/>
          <a:p>
            <a:pPr indent="-332070" lvl="0" marL="457200" rtl="0" algn="l">
              <a:lnSpc>
                <a:spcPct val="150000"/>
              </a:lnSpc>
              <a:spcBef>
                <a:spcPts val="1200"/>
              </a:spcBef>
              <a:spcAft>
                <a:spcPts val="0"/>
              </a:spcAft>
              <a:buSzPct val="100000"/>
              <a:buChar char="-"/>
            </a:pPr>
            <a:r>
              <a:rPr lang="en" sz="2100"/>
              <a:t>Imagine a existência de um sistema de gerenciamento de clientes que possui dois tipos de clientes: Físico e Jurídico.</a:t>
            </a:r>
            <a:endParaRPr sz="2100"/>
          </a:p>
          <a:p>
            <a:pPr indent="-332070" lvl="0" marL="457200" rtl="0" algn="l">
              <a:lnSpc>
                <a:spcPct val="150000"/>
              </a:lnSpc>
              <a:spcBef>
                <a:spcPts val="0"/>
              </a:spcBef>
              <a:spcAft>
                <a:spcPts val="0"/>
              </a:spcAft>
              <a:buSzPct val="100000"/>
              <a:buChar char="-"/>
            </a:pPr>
            <a:r>
              <a:rPr lang="en" sz="2100"/>
              <a:t>Existe um código cliente que não deve conhecer os tipos de clientes, mas que deve ser capaz de criar objetos deles</a:t>
            </a:r>
            <a:endParaRPr sz="2100"/>
          </a:p>
          <a:p>
            <a:pPr indent="-332070" lvl="0" marL="457200" rtl="0" algn="l">
              <a:lnSpc>
                <a:spcPct val="150000"/>
              </a:lnSpc>
              <a:spcBef>
                <a:spcPts val="0"/>
              </a:spcBef>
              <a:spcAft>
                <a:spcPts val="0"/>
              </a:spcAft>
              <a:buSzPct val="100000"/>
              <a:buChar char="-"/>
            </a:pPr>
            <a:r>
              <a:rPr b="1" lang="en" sz="2100"/>
              <a:t>Forma de resolução</a:t>
            </a:r>
            <a:endParaRPr b="1" sz="2100"/>
          </a:p>
          <a:p>
            <a:pPr indent="-332070" lvl="1" marL="914400" rtl="0" algn="l">
              <a:lnSpc>
                <a:spcPct val="150000"/>
              </a:lnSpc>
              <a:spcBef>
                <a:spcPts val="0"/>
              </a:spcBef>
              <a:spcAft>
                <a:spcPts val="0"/>
              </a:spcAft>
              <a:buSzPct val="100000"/>
              <a:buChar char="-"/>
            </a:pPr>
            <a:r>
              <a:rPr lang="en" sz="2100"/>
              <a:t>Criar um diagrama de classes UML</a:t>
            </a:r>
            <a:endParaRPr sz="2100"/>
          </a:p>
          <a:p>
            <a:pPr indent="-332070" lvl="1" marL="914400" rtl="0" algn="l">
              <a:lnSpc>
                <a:spcPct val="150000"/>
              </a:lnSpc>
              <a:spcBef>
                <a:spcPts val="0"/>
              </a:spcBef>
              <a:spcAft>
                <a:spcPts val="0"/>
              </a:spcAft>
              <a:buSzPct val="100000"/>
              <a:buChar char="-"/>
            </a:pPr>
            <a:r>
              <a:rPr lang="en" sz="2100"/>
              <a:t>Acrescentar trechos de código nas partes importantes do padrão.</a:t>
            </a:r>
            <a:endParaRPr sz="2100"/>
          </a:p>
          <a:p>
            <a:pPr indent="0" lvl="0" marL="0" rtl="0" algn="l">
              <a:lnSpc>
                <a:spcPct val="150000"/>
              </a:lnSpc>
              <a:spcBef>
                <a:spcPts val="1200"/>
              </a:spcBef>
              <a:spcAft>
                <a:spcPts val="0"/>
              </a:spcAft>
              <a:buSzPct val="110599"/>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pic>
        <p:nvPicPr>
          <p:cNvPr id="210" name="Google Shape;210;g22665232139_0_415"/>
          <p:cNvPicPr preferRelativeResize="0"/>
          <p:nvPr/>
        </p:nvPicPr>
        <p:blipFill rotWithShape="1">
          <a:blip r:embed="rId3">
            <a:alphaModFix/>
          </a:blip>
          <a:srcRect b="0" l="0" r="0" t="0"/>
          <a:stretch/>
        </p:blipFill>
        <p:spPr>
          <a:xfrm>
            <a:off x="4493246" y="1423303"/>
            <a:ext cx="4398100" cy="2296900"/>
          </a:xfrm>
          <a:prstGeom prst="rect">
            <a:avLst/>
          </a:prstGeom>
          <a:noFill/>
          <a:ln>
            <a:noFill/>
          </a:ln>
        </p:spPr>
      </p:pic>
      <p:sp>
        <p:nvSpPr>
          <p:cNvPr id="211" name="Google Shape;211;g22665232139_0_415"/>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2665232139_0_415"/>
          <p:cNvSpPr txBox="1"/>
          <p:nvPr/>
        </p:nvSpPr>
        <p:spPr>
          <a:xfrm>
            <a:off x="424050" y="1423300"/>
            <a:ext cx="3345300" cy="223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rPr b="0" i="0" lang="en" sz="5700" u="none" cap="none" strike="noStrike">
                <a:solidFill>
                  <a:srgbClr val="EC5459"/>
                </a:solidFill>
                <a:latin typeface="Arial"/>
                <a:ea typeface="Arial"/>
                <a:cs typeface="Arial"/>
                <a:sym typeface="Arial"/>
              </a:rPr>
              <a:t>Template Method</a:t>
            </a:r>
            <a:br>
              <a:rPr b="0" i="0" lang="en" sz="3100" u="none" cap="none" strike="noStrike">
                <a:solidFill>
                  <a:srgbClr val="EC5459"/>
                </a:solidFill>
                <a:latin typeface="Arial"/>
                <a:ea typeface="Arial"/>
                <a:cs typeface="Arial"/>
                <a:sym typeface="Arial"/>
              </a:rPr>
            </a:br>
            <a:endParaRPr b="0" i="1" sz="1900" u="none" cap="none" strike="noStrike">
              <a:solidFill>
                <a:srgbClr val="EC545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2665232139_0_421"/>
          <p:cNvSpPr txBox="1"/>
          <p:nvPr>
            <p:ph type="title"/>
          </p:nvPr>
        </p:nvSpPr>
        <p:spPr>
          <a:xfrm>
            <a:off x="112300" y="329175"/>
            <a:ext cx="79458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TEMPLATE METHOD</a:t>
            </a:r>
            <a:endParaRPr/>
          </a:p>
        </p:txBody>
      </p:sp>
      <p:sp>
        <p:nvSpPr>
          <p:cNvPr id="218" name="Google Shape;218;g22665232139_0_421"/>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0"/>
              </a:spcBef>
              <a:spcAft>
                <a:spcPts val="0"/>
              </a:spcAft>
              <a:buSzPts val="1800"/>
              <a:buNone/>
            </a:pPr>
            <a:r>
              <a:t/>
            </a:r>
            <a:endParaRPr sz="2400">
              <a:solidFill>
                <a:schemeClr val="dk1"/>
              </a:solidFill>
              <a:highlight>
                <a:srgbClr val="FFFFFF"/>
              </a:highlight>
            </a:endParaRPr>
          </a:p>
          <a:p>
            <a:pPr indent="0" lvl="0" marL="0" rtl="0" algn="ctr">
              <a:lnSpc>
                <a:spcPct val="90000"/>
              </a:lnSpc>
              <a:spcBef>
                <a:spcPts val="0"/>
              </a:spcBef>
              <a:spcAft>
                <a:spcPts val="0"/>
              </a:spcAft>
              <a:buSzPts val="1800"/>
              <a:buNone/>
            </a:pPr>
            <a:r>
              <a:rPr b="1" lang="en" sz="2400">
                <a:solidFill>
                  <a:schemeClr val="dk1"/>
                </a:solidFill>
              </a:rPr>
              <a:t>When to use? </a:t>
            </a:r>
            <a:endParaRPr b="1" sz="2400">
              <a:solidFill>
                <a:schemeClr val="dk1"/>
              </a:solidFill>
            </a:endParaRPr>
          </a:p>
          <a:p>
            <a:pPr indent="0" lvl="0" marL="0" rtl="0" algn="ctr">
              <a:lnSpc>
                <a:spcPct val="90000"/>
              </a:lnSpc>
              <a:spcBef>
                <a:spcPts val="0"/>
              </a:spcBef>
              <a:spcAft>
                <a:spcPts val="0"/>
              </a:spcAft>
              <a:buClr>
                <a:schemeClr val="dk1"/>
              </a:buClr>
              <a:buSzPts val="1100"/>
              <a:buFont typeface="Arial"/>
              <a:buNone/>
            </a:pPr>
            <a:r>
              <a:t/>
            </a:r>
            <a:endParaRPr b="1" sz="2400">
              <a:solidFill>
                <a:schemeClr val="dk1"/>
              </a:solidFill>
            </a:endParaRPr>
          </a:p>
          <a:p>
            <a:pPr indent="0" lvl="0" marL="0" rtl="0" algn="ctr">
              <a:lnSpc>
                <a:spcPct val="90000"/>
              </a:lnSpc>
              <a:spcBef>
                <a:spcPts val="0"/>
              </a:spcBef>
              <a:spcAft>
                <a:spcPts val="0"/>
              </a:spcAft>
              <a:buSzPts val="1800"/>
              <a:buNone/>
            </a:pPr>
            <a:r>
              <a:rPr lang="en" sz="2400">
                <a:solidFill>
                  <a:schemeClr val="dk1"/>
                </a:solidFill>
                <a:highlight>
                  <a:srgbClr val="FFFFFF"/>
                </a:highlight>
              </a:rPr>
              <a:t>This pattern must be used when you are creating a solution that will e used for others. Besides, this solution (program) requires details that only the final user knows.</a:t>
            </a:r>
            <a:endParaRPr sz="3200">
              <a:solidFill>
                <a:schemeClr val="dk1"/>
              </a:solidFill>
            </a:endParaRPr>
          </a:p>
        </p:txBody>
      </p:sp>
      <p:pic>
        <p:nvPicPr>
          <p:cNvPr id="219" name="Google Shape;219;g22665232139_0_421"/>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2665232139_0_427"/>
          <p:cNvSpPr txBox="1"/>
          <p:nvPr>
            <p:ph type="title"/>
          </p:nvPr>
        </p:nvSpPr>
        <p:spPr>
          <a:xfrm>
            <a:off x="112300" y="329175"/>
            <a:ext cx="79458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TEMPLATE METHOD</a:t>
            </a:r>
            <a:endParaRPr/>
          </a:p>
        </p:txBody>
      </p:sp>
      <p:sp>
        <p:nvSpPr>
          <p:cNvPr id="225" name="Google Shape;225;g22665232139_0_427"/>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0"/>
              </a:spcBef>
              <a:spcAft>
                <a:spcPts val="0"/>
              </a:spcAft>
              <a:buSzPts val="1800"/>
              <a:buNone/>
            </a:pPr>
            <a:r>
              <a:t/>
            </a:r>
            <a:endParaRPr sz="2400">
              <a:solidFill>
                <a:schemeClr val="dk1"/>
              </a:solidFill>
              <a:highlight>
                <a:srgbClr val="FFFFFF"/>
              </a:highlight>
            </a:endParaRPr>
          </a:p>
          <a:p>
            <a:pPr indent="0" lvl="0" marL="0" rtl="0" algn="ctr">
              <a:lnSpc>
                <a:spcPct val="90000"/>
              </a:lnSpc>
              <a:spcBef>
                <a:spcPts val="0"/>
              </a:spcBef>
              <a:spcAft>
                <a:spcPts val="0"/>
              </a:spcAft>
              <a:buSzPts val="1800"/>
              <a:buNone/>
            </a:pPr>
            <a:r>
              <a:rPr b="1" lang="en" sz="2400">
                <a:solidFill>
                  <a:schemeClr val="dk1"/>
                </a:solidFill>
              </a:rPr>
              <a:t>Example</a:t>
            </a:r>
            <a:endParaRPr b="1" sz="2400">
              <a:solidFill>
                <a:schemeClr val="dk1"/>
              </a:solidFill>
            </a:endParaRPr>
          </a:p>
          <a:p>
            <a:pPr indent="0" lvl="0" marL="0" rtl="0" algn="ctr">
              <a:lnSpc>
                <a:spcPct val="90000"/>
              </a:lnSpc>
              <a:spcBef>
                <a:spcPts val="0"/>
              </a:spcBef>
              <a:spcAft>
                <a:spcPts val="0"/>
              </a:spcAft>
              <a:buClr>
                <a:schemeClr val="dk1"/>
              </a:buClr>
              <a:buSzPts val="1100"/>
              <a:buFont typeface="Arial"/>
              <a:buNone/>
            </a:pPr>
            <a:r>
              <a:t/>
            </a:r>
            <a:endParaRPr b="1" sz="2400">
              <a:solidFill>
                <a:schemeClr val="dk1"/>
              </a:solidFill>
            </a:endParaRPr>
          </a:p>
          <a:p>
            <a:pPr indent="0" lvl="0" marL="0" rtl="0" algn="ctr">
              <a:lnSpc>
                <a:spcPct val="90000"/>
              </a:lnSpc>
              <a:spcBef>
                <a:spcPts val="0"/>
              </a:spcBef>
              <a:spcAft>
                <a:spcPts val="0"/>
              </a:spcAft>
              <a:buSzPts val="1800"/>
              <a:buNone/>
            </a:pPr>
            <a:r>
              <a:rPr lang="en" sz="2400">
                <a:solidFill>
                  <a:schemeClr val="dk1"/>
                </a:solidFill>
                <a:highlight>
                  <a:srgbClr val="FFFFFF"/>
                </a:highlight>
              </a:rPr>
              <a:t>This pattern is used in frameworks, where the user can define application-specific details.</a:t>
            </a:r>
            <a:endParaRPr sz="3200">
              <a:solidFill>
                <a:schemeClr val="dk1"/>
              </a:solidFill>
            </a:endParaRPr>
          </a:p>
        </p:txBody>
      </p:sp>
      <p:pic>
        <p:nvPicPr>
          <p:cNvPr id="226" name="Google Shape;226;g22665232139_0_427"/>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2665232139_0_304"/>
          <p:cNvSpPr txBox="1"/>
          <p:nvPr>
            <p:ph type="title"/>
          </p:nvPr>
        </p:nvSpPr>
        <p:spPr>
          <a:xfrm>
            <a:off x="768096" y="32918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GENERAL STRUCTURE</a:t>
            </a:r>
            <a:endParaRPr/>
          </a:p>
        </p:txBody>
      </p:sp>
      <p:pic>
        <p:nvPicPr>
          <p:cNvPr descr="Class diagram for the classic implementation of the Template Method pattern (Template Method  design pattern). " id="232" name="Google Shape;232;g22665232139_0_304"/>
          <p:cNvPicPr preferRelativeResize="0"/>
          <p:nvPr/>
        </p:nvPicPr>
        <p:blipFill rotWithShape="1">
          <a:blip r:embed="rId3">
            <a:alphaModFix/>
          </a:blip>
          <a:srcRect b="0" l="0" r="0" t="0"/>
          <a:stretch/>
        </p:blipFill>
        <p:spPr>
          <a:xfrm>
            <a:off x="1085850" y="1383618"/>
            <a:ext cx="5251045" cy="34626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2665232139_0_309"/>
          <p:cNvSpPr txBox="1"/>
          <p:nvPr>
            <p:ph type="title"/>
          </p:nvPr>
        </p:nvSpPr>
        <p:spPr>
          <a:xfrm>
            <a:off x="768096" y="32918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TEMPLATE METHOD - EXAMPLE</a:t>
            </a:r>
            <a:endParaRPr/>
          </a:p>
        </p:txBody>
      </p:sp>
      <p:sp>
        <p:nvSpPr>
          <p:cNvPr id="238" name="Google Shape;238;g22665232139_0_309"/>
          <p:cNvSpPr/>
          <p:nvPr/>
        </p:nvSpPr>
        <p:spPr>
          <a:xfrm>
            <a:off x="611560" y="1270810"/>
            <a:ext cx="7632900" cy="394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public abstract class OdbcConnection extends ConnectionManager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private String currentJdbc;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public OdbcConnection(){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a:t>
            </a:r>
            <a:r>
              <a:rPr b="0" i="0" lang="en" sz="1600" u="none" cap="none" strike="noStrike">
                <a:solidFill>
                  <a:schemeClr val="dk1"/>
                </a:solidFill>
                <a:highlight>
                  <a:srgbClr val="FFFF00"/>
                </a:highlight>
                <a:latin typeface="Twentieth Century"/>
                <a:ea typeface="Twentieth Century"/>
                <a:cs typeface="Twentieth Century"/>
                <a:sym typeface="Twentieth Century"/>
              </a:rPr>
              <a:t>this.currentJdbc = "jdbc:odbc:" + </a:t>
            </a:r>
            <a:r>
              <a:rPr b="1" i="0" lang="en" sz="1600" u="none" cap="none" strike="noStrike">
                <a:solidFill>
                  <a:schemeClr val="dk1"/>
                </a:solidFill>
                <a:highlight>
                  <a:srgbClr val="FFFF00"/>
                </a:highlight>
                <a:latin typeface="Twentieth Century"/>
                <a:ea typeface="Twentieth Century"/>
                <a:cs typeface="Twentieth Century"/>
                <a:sym typeface="Twentieth Century"/>
              </a:rPr>
              <a:t>setDSN()</a:t>
            </a:r>
            <a:r>
              <a:rPr b="0" i="0" lang="en" sz="1600" u="none" cap="none" strike="noStrike">
                <a:solidFill>
                  <a:schemeClr val="dk1"/>
                </a:solidFill>
                <a:highlight>
                  <a:srgbClr val="FFFF00"/>
                </a:highlight>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this.driver = "sun.jdbc.odbc.JdbcOdbcDriver";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a:t>
            </a:r>
            <a:r>
              <a:rPr b="1" i="0" lang="en" sz="1600" u="none" cap="none" strike="noStrike">
                <a:solidFill>
                  <a:schemeClr val="dk1"/>
                </a:solidFill>
                <a:latin typeface="Twentieth Century"/>
                <a:ea typeface="Twentieth Century"/>
                <a:cs typeface="Twentieth Century"/>
                <a:sym typeface="Twentieth Century"/>
              </a:rPr>
              <a:t>public abstract String setDSN();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public void connect(){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try</a:t>
            </a:r>
            <a:endParaRPr b="0" i="0" sz="16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Class.forName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System.out.println ( "JDBC of this Application: " + </a:t>
            </a:r>
            <a:r>
              <a:rPr b="0" i="0" lang="en" sz="1600" u="none" cap="none" strike="noStrike">
                <a:solidFill>
                  <a:schemeClr val="dk1"/>
                </a:solidFill>
                <a:highlight>
                  <a:srgbClr val="FFFF00"/>
                </a:highlight>
                <a:latin typeface="Twentieth Century"/>
                <a:ea typeface="Twentieth Century"/>
                <a:cs typeface="Twentieth Century"/>
                <a:sym typeface="Twentieth Century"/>
              </a:rPr>
              <a:t>currentJdbc</a:t>
            </a:r>
            <a:r>
              <a:rPr b="0" i="0" lang="en" sz="16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con = DriverManager.getConnection (</a:t>
            </a:r>
            <a:r>
              <a:rPr b="0" i="0" lang="en" sz="1600" u="none" cap="none" strike="noStrike">
                <a:solidFill>
                  <a:schemeClr val="dk1"/>
                </a:solidFill>
                <a:highlight>
                  <a:srgbClr val="FFFF00"/>
                </a:highlight>
                <a:latin typeface="Twentieth Century"/>
                <a:ea typeface="Twentieth Century"/>
                <a:cs typeface="Twentieth Century"/>
                <a:sym typeface="Twentieth Century"/>
              </a:rPr>
              <a:t>currentJdbc</a:t>
            </a:r>
            <a:r>
              <a:rPr b="0" i="0" lang="en" sz="1600" u="none" cap="none" strike="noStrike">
                <a:solidFill>
                  <a:schemeClr val="dk1"/>
                </a:solidFill>
                <a:latin typeface="Twentieth Century"/>
                <a:ea typeface="Twentieth Century"/>
                <a:cs typeface="Twentieth Century"/>
                <a:sym typeface="Twentieth Century"/>
              </a:rPr>
              <a:t>, userName, password);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        lastJDBC = </a:t>
            </a:r>
            <a:r>
              <a:rPr b="0" i="0" lang="en" sz="1600" u="none" cap="none" strike="noStrike">
                <a:solidFill>
                  <a:schemeClr val="dk1"/>
                </a:solidFill>
                <a:highlight>
                  <a:srgbClr val="FFFF00"/>
                </a:highlight>
                <a:latin typeface="Twentieth Century"/>
                <a:ea typeface="Twentieth Century"/>
                <a:cs typeface="Twentieth Century"/>
                <a:sym typeface="Twentieth Century"/>
              </a:rPr>
              <a:t>currentJdbc</a:t>
            </a:r>
            <a:r>
              <a:rPr b="0" i="0" lang="en" sz="16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239" name="Google Shape;239;g22665232139_0_309"/>
          <p:cNvSpPr/>
          <p:nvPr/>
        </p:nvSpPr>
        <p:spPr>
          <a:xfrm>
            <a:off x="6156176" y="2369575"/>
            <a:ext cx="2736300" cy="16062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Classes pertencente ao Framework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Quem desenvolve é o engenheiro do framework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665232139_0_315"/>
          <p:cNvSpPr txBox="1"/>
          <p:nvPr>
            <p:ph type="title"/>
          </p:nvPr>
        </p:nvSpPr>
        <p:spPr>
          <a:xfrm>
            <a:off x="768096" y="32918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TEMPLATE METHOD - EXAMPLE</a:t>
            </a:r>
            <a:endParaRPr/>
          </a:p>
        </p:txBody>
      </p:sp>
      <p:sp>
        <p:nvSpPr>
          <p:cNvPr id="245" name="Google Shape;245;g22665232139_0_315"/>
          <p:cNvSpPr/>
          <p:nvPr/>
        </p:nvSpPr>
        <p:spPr>
          <a:xfrm>
            <a:off x="683568" y="1268197"/>
            <a:ext cx="7848900" cy="297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package persistence.instantiation;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import persistence.connection.*;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public class myConnectionVariabilities extends OdbcConnection</a:t>
            </a:r>
            <a:endParaRPr b="0" i="0" sz="1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       </a:t>
            </a:r>
            <a:r>
              <a:rPr b="1" i="0" lang="en" sz="1800" u="none" cap="none" strike="noStrike">
                <a:solidFill>
                  <a:schemeClr val="dk1"/>
                </a:solidFill>
                <a:latin typeface="Twentieth Century"/>
                <a:ea typeface="Twentieth Century"/>
                <a:cs typeface="Twentieth Century"/>
                <a:sym typeface="Twentieth Century"/>
              </a:rPr>
              <a:t>public String setDSN()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wentieth Century"/>
                <a:ea typeface="Twentieth Century"/>
                <a:cs typeface="Twentieth Century"/>
                <a:sym typeface="Twentieth Century"/>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wentieth Century"/>
                <a:ea typeface="Twentieth Century"/>
                <a:cs typeface="Twentieth Century"/>
                <a:sym typeface="Twentieth Century"/>
              </a:rPr>
              <a:t>                return "Workshop";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246" name="Google Shape;246;g22665232139_0_315"/>
          <p:cNvSpPr/>
          <p:nvPr/>
        </p:nvSpPr>
        <p:spPr>
          <a:xfrm>
            <a:off x="5940152" y="2571750"/>
            <a:ext cx="2736300" cy="1404300"/>
          </a:xfrm>
          <a:prstGeom prst="roundRect">
            <a:avLst>
              <a:gd fmla="val 16667" name="adj"/>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Classe pertencente à aplicação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Quem desenvolve é o engenheiro da aplicação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e132a9b1e4_0_716"/>
          <p:cNvSpPr txBox="1"/>
          <p:nvPr>
            <p:ph type="title"/>
          </p:nvPr>
        </p:nvSpPr>
        <p:spPr>
          <a:xfrm>
            <a:off x="768096" y="438912"/>
            <a:ext cx="72900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1800"/>
              <a:buNone/>
            </a:pPr>
            <a:r>
              <a:rPr lang="en"/>
              <a:t>Atividade para os Grupos</a:t>
            </a:r>
            <a:endParaRPr/>
          </a:p>
        </p:txBody>
      </p:sp>
      <p:sp>
        <p:nvSpPr>
          <p:cNvPr id="252" name="Google Shape;252;g1e132a9b1e4_0_716"/>
          <p:cNvSpPr txBox="1"/>
          <p:nvPr>
            <p:ph idx="1" type="body"/>
          </p:nvPr>
        </p:nvSpPr>
        <p:spPr>
          <a:xfrm>
            <a:off x="768096" y="1714500"/>
            <a:ext cx="7290000" cy="3017400"/>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1200"/>
              </a:spcBef>
              <a:spcAft>
                <a:spcPts val="0"/>
              </a:spcAft>
              <a:buSzPts val="688"/>
              <a:buNone/>
            </a:pPr>
            <a:r>
              <a:rPr lang="en" sz="1225"/>
              <a:t>Você é responsável pela implementação de um software de mineração de dados. A funcionalidade do seu código é que ele seja capaz de</a:t>
            </a:r>
            <a:r>
              <a:rPr b="1" lang="en" sz="1225"/>
              <a:t> analisar dados</a:t>
            </a:r>
            <a:r>
              <a:rPr lang="en" sz="1225"/>
              <a:t> e </a:t>
            </a:r>
            <a:r>
              <a:rPr b="1" lang="en" sz="1225"/>
              <a:t>enviar um relatório dessa análise</a:t>
            </a:r>
            <a:r>
              <a:rPr lang="en" sz="1225"/>
              <a:t>;</a:t>
            </a:r>
            <a:endParaRPr sz="1225"/>
          </a:p>
          <a:p>
            <a:pPr indent="0" lvl="0" marL="0" rtl="0" algn="l">
              <a:lnSpc>
                <a:spcPct val="80000"/>
              </a:lnSpc>
              <a:spcBef>
                <a:spcPts val="1200"/>
              </a:spcBef>
              <a:spcAft>
                <a:spcPts val="0"/>
              </a:spcAft>
              <a:buSzPts val="688"/>
              <a:buNone/>
            </a:pPr>
            <a:r>
              <a:rPr lang="en" sz="1225"/>
              <a:t>Em princípio, não se sabe o formato dos dados a serem processados… inclusive, podem existir n tipos de dados - </a:t>
            </a:r>
            <a:r>
              <a:rPr i="1" lang="en" sz="1225"/>
              <a:t>até mesmo formatos que sejam específicos de determinados clientes</a:t>
            </a:r>
            <a:r>
              <a:rPr lang="en" sz="1225"/>
              <a:t>. </a:t>
            </a:r>
            <a:endParaRPr sz="1225"/>
          </a:p>
          <a:p>
            <a:pPr indent="0" lvl="0" marL="0" rtl="0" algn="l">
              <a:lnSpc>
                <a:spcPct val="80000"/>
              </a:lnSpc>
              <a:spcBef>
                <a:spcPts val="1200"/>
              </a:spcBef>
              <a:spcAft>
                <a:spcPts val="0"/>
              </a:spcAft>
              <a:buSzPts val="688"/>
              <a:buNone/>
            </a:pPr>
            <a:r>
              <a:rPr lang="en" sz="1225"/>
              <a:t>Independentemente do formato, o seu código deve estar preparado para </a:t>
            </a:r>
            <a:r>
              <a:rPr b="1" lang="en" sz="1225"/>
              <a:t>fazer a análise</a:t>
            </a:r>
            <a:r>
              <a:rPr lang="en" sz="1225"/>
              <a:t> e </a:t>
            </a:r>
            <a:r>
              <a:rPr b="1" lang="en" sz="1225"/>
              <a:t>enviar o relatório</a:t>
            </a:r>
            <a:r>
              <a:rPr lang="en" sz="1225"/>
              <a:t>.</a:t>
            </a:r>
            <a:endParaRPr sz="1225"/>
          </a:p>
          <a:p>
            <a:pPr indent="0" lvl="0" marL="0" rtl="0" algn="l">
              <a:lnSpc>
                <a:spcPct val="80000"/>
              </a:lnSpc>
              <a:spcBef>
                <a:spcPts val="1200"/>
              </a:spcBef>
              <a:spcAft>
                <a:spcPts val="0"/>
              </a:spcAft>
              <a:buSzPts val="688"/>
              <a:buNone/>
            </a:pPr>
            <a:r>
              <a:rPr lang="en" sz="1225"/>
              <a:t>Neste contexto, o que pode variar e que não tem como você prever é (específico de cada cliente):</a:t>
            </a:r>
            <a:endParaRPr sz="1225"/>
          </a:p>
          <a:p>
            <a:pPr indent="-306387" lvl="0" marL="457200" rtl="0" algn="l">
              <a:lnSpc>
                <a:spcPct val="80000"/>
              </a:lnSpc>
              <a:spcBef>
                <a:spcPts val="1200"/>
              </a:spcBef>
              <a:spcAft>
                <a:spcPts val="0"/>
              </a:spcAft>
              <a:buSzPts val="1225"/>
              <a:buChar char="-"/>
            </a:pPr>
            <a:r>
              <a:rPr lang="en" sz="1225"/>
              <a:t>Como abrir o arquivo dos dados a serem analisados</a:t>
            </a:r>
            <a:endParaRPr sz="1225"/>
          </a:p>
          <a:p>
            <a:pPr indent="-306387" lvl="0" marL="457200" rtl="0" algn="l">
              <a:lnSpc>
                <a:spcPct val="80000"/>
              </a:lnSpc>
              <a:spcBef>
                <a:spcPts val="0"/>
              </a:spcBef>
              <a:spcAft>
                <a:spcPts val="0"/>
              </a:spcAft>
              <a:buSzPts val="1225"/>
              <a:buChar char="-"/>
            </a:pPr>
            <a:r>
              <a:rPr lang="en" sz="1225"/>
              <a:t>Como extrair os dados do arquivo</a:t>
            </a:r>
            <a:endParaRPr sz="1225"/>
          </a:p>
          <a:p>
            <a:pPr indent="-306387" lvl="0" marL="457200" rtl="0" algn="l">
              <a:lnSpc>
                <a:spcPct val="80000"/>
              </a:lnSpc>
              <a:spcBef>
                <a:spcPts val="0"/>
              </a:spcBef>
              <a:spcAft>
                <a:spcPts val="0"/>
              </a:spcAft>
              <a:buSzPts val="1225"/>
              <a:buChar char="-"/>
            </a:pPr>
            <a:r>
              <a:rPr lang="en" sz="1225"/>
              <a:t>Como fazer o parser dos dados</a:t>
            </a:r>
            <a:endParaRPr sz="1225"/>
          </a:p>
          <a:p>
            <a:pPr indent="-306387" lvl="0" marL="457200" rtl="0" algn="l">
              <a:lnSpc>
                <a:spcPct val="80000"/>
              </a:lnSpc>
              <a:spcBef>
                <a:spcPts val="0"/>
              </a:spcBef>
              <a:spcAft>
                <a:spcPts val="0"/>
              </a:spcAft>
              <a:buSzPts val="1225"/>
              <a:buChar char="-"/>
            </a:pPr>
            <a:r>
              <a:rPr lang="en" sz="1225"/>
              <a:t>Como fechar o arquivo</a:t>
            </a:r>
            <a:endParaRPr sz="1225"/>
          </a:p>
          <a:p>
            <a:pPr indent="0" lvl="0" marL="0" rtl="0" algn="l">
              <a:lnSpc>
                <a:spcPct val="80000"/>
              </a:lnSpc>
              <a:spcBef>
                <a:spcPts val="1200"/>
              </a:spcBef>
              <a:spcAft>
                <a:spcPts val="0"/>
              </a:spcAft>
              <a:buSzPts val="688"/>
              <a:buNone/>
            </a:pPr>
            <a:r>
              <a:rPr lang="en" sz="1225"/>
              <a:t>O seu código deve ser capaz de trabalhar levando em conta essas variações possíveis</a:t>
            </a:r>
            <a:endParaRPr sz="1225"/>
          </a:p>
          <a:p>
            <a:pPr indent="0" lvl="0" marL="0" rtl="0" algn="l">
              <a:lnSpc>
                <a:spcPct val="80000"/>
              </a:lnSpc>
              <a:spcBef>
                <a:spcPts val="1200"/>
              </a:spcBef>
              <a:spcAft>
                <a:spcPts val="0"/>
              </a:spcAft>
              <a:buSzPts val="688"/>
              <a:buNone/>
            </a:pPr>
            <a:r>
              <a:t/>
            </a:r>
            <a:endParaRPr sz="1225"/>
          </a:p>
          <a:p>
            <a:pPr indent="0" lvl="0" marL="0" rtl="0" algn="l">
              <a:lnSpc>
                <a:spcPct val="80000"/>
              </a:lnSpc>
              <a:spcBef>
                <a:spcPts val="1200"/>
              </a:spcBef>
              <a:spcAft>
                <a:spcPts val="0"/>
              </a:spcAft>
              <a:buSzPts val="688"/>
              <a:buNone/>
            </a:pPr>
            <a:r>
              <a:t/>
            </a:r>
            <a:endParaRPr sz="12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2665232139_0_545"/>
          <p:cNvSpPr txBox="1"/>
          <p:nvPr>
            <p:ph idx="1" type="body"/>
          </p:nvPr>
        </p:nvSpPr>
        <p:spPr>
          <a:xfrm>
            <a:off x="296975" y="1261100"/>
            <a:ext cx="8623200" cy="3675600"/>
          </a:xfrm>
          <a:prstGeom prst="rect">
            <a:avLst/>
          </a:prstGeom>
          <a:noFill/>
          <a:ln>
            <a:noFill/>
          </a:ln>
        </p:spPr>
        <p:txBody>
          <a:bodyPr anchorCtr="0" anchor="t" bIns="45700" lIns="45700" spcFirstLastPara="1" rIns="45700" wrap="square" tIns="45700">
            <a:normAutofit fontScale="77500" lnSpcReduction="20000"/>
          </a:bodyPr>
          <a:lstStyle/>
          <a:p>
            <a:pPr indent="-312289" lvl="0" marL="457200" rtl="0" algn="l">
              <a:lnSpc>
                <a:spcPct val="115000"/>
              </a:lnSpc>
              <a:spcBef>
                <a:spcPts val="200"/>
              </a:spcBef>
              <a:spcAft>
                <a:spcPts val="0"/>
              </a:spcAft>
              <a:buClr>
                <a:schemeClr val="dk1"/>
              </a:buClr>
              <a:buSzPct val="89473"/>
              <a:buChar char="-"/>
            </a:pPr>
            <a:r>
              <a:rPr b="1" lang="en" sz="1900"/>
              <a:t>Período da Manhã</a:t>
            </a:r>
            <a:r>
              <a:rPr lang="en" sz="1900"/>
              <a:t> → Padrões : Factory e Template Method</a:t>
            </a:r>
            <a:endParaRPr sz="1900"/>
          </a:p>
          <a:p>
            <a:pPr indent="-322134" lvl="0" marL="457200" rtl="0" algn="l">
              <a:lnSpc>
                <a:spcPct val="115000"/>
              </a:lnSpc>
              <a:spcBef>
                <a:spcPts val="0"/>
              </a:spcBef>
              <a:spcAft>
                <a:spcPts val="0"/>
              </a:spcAft>
              <a:buSzPct val="100000"/>
              <a:buChar char="-"/>
            </a:pPr>
            <a:r>
              <a:rPr b="1" lang="en" sz="1900"/>
              <a:t>Período da Tarde</a:t>
            </a:r>
            <a:r>
              <a:rPr lang="en" sz="1900"/>
              <a:t>   →  Padrões: State, Observer …</a:t>
            </a:r>
            <a:endParaRPr sz="1900"/>
          </a:p>
          <a:p>
            <a:pPr indent="-322134" lvl="0" marL="457200" rtl="0" algn="l">
              <a:lnSpc>
                <a:spcPct val="115000"/>
              </a:lnSpc>
              <a:spcBef>
                <a:spcPts val="0"/>
              </a:spcBef>
              <a:spcAft>
                <a:spcPts val="0"/>
              </a:spcAft>
              <a:buSzPct val="100000"/>
              <a:buChar char="-"/>
            </a:pPr>
            <a:r>
              <a:rPr lang="en" sz="1900"/>
              <a:t>Teremos ao longo do dia as seguintes atividades:</a:t>
            </a:r>
            <a:endParaRPr sz="1900"/>
          </a:p>
          <a:p>
            <a:pPr indent="-322134" lvl="1" marL="914400" rtl="0" algn="l">
              <a:lnSpc>
                <a:spcPct val="115000"/>
              </a:lnSpc>
              <a:spcBef>
                <a:spcPts val="0"/>
              </a:spcBef>
              <a:spcAft>
                <a:spcPts val="0"/>
              </a:spcAft>
              <a:buSzPct val="100000"/>
              <a:buChar char="-"/>
            </a:pPr>
            <a:r>
              <a:rPr lang="en" sz="1900"/>
              <a:t>Atividade com padrão Factory</a:t>
            </a:r>
            <a:endParaRPr sz="1900"/>
          </a:p>
          <a:p>
            <a:pPr indent="-322134" lvl="1" marL="914400" rtl="0" algn="l">
              <a:lnSpc>
                <a:spcPct val="115000"/>
              </a:lnSpc>
              <a:spcBef>
                <a:spcPts val="0"/>
              </a:spcBef>
              <a:spcAft>
                <a:spcPts val="0"/>
              </a:spcAft>
              <a:buSzPct val="100000"/>
              <a:buChar char="-"/>
            </a:pPr>
            <a:r>
              <a:rPr lang="en" sz="1900"/>
              <a:t>Atividade com padrão Template Method</a:t>
            </a:r>
            <a:endParaRPr sz="1900"/>
          </a:p>
          <a:p>
            <a:pPr indent="-322134" lvl="1" marL="914400" rtl="0" algn="l">
              <a:lnSpc>
                <a:spcPct val="115000"/>
              </a:lnSpc>
              <a:spcBef>
                <a:spcPts val="0"/>
              </a:spcBef>
              <a:spcAft>
                <a:spcPts val="0"/>
              </a:spcAft>
              <a:buSzPct val="100000"/>
              <a:buChar char="-"/>
            </a:pPr>
            <a:r>
              <a:rPr lang="en" sz="1900"/>
              <a:t>Atividade com padrões Observer e State</a:t>
            </a:r>
            <a:endParaRPr sz="1900"/>
          </a:p>
          <a:p>
            <a:pPr indent="-322134" lvl="0" marL="457200" rtl="0" algn="l">
              <a:lnSpc>
                <a:spcPct val="115000"/>
              </a:lnSpc>
              <a:spcBef>
                <a:spcPts val="0"/>
              </a:spcBef>
              <a:spcAft>
                <a:spcPts val="0"/>
              </a:spcAft>
              <a:buSzPct val="100000"/>
              <a:buChar char="-"/>
            </a:pPr>
            <a:r>
              <a:rPr lang="en" sz="1900"/>
              <a:t>Astah para UML </a:t>
            </a:r>
            <a:endParaRPr sz="1900"/>
          </a:p>
          <a:p>
            <a:pPr indent="-322134" lvl="1" marL="914400" rtl="0" algn="l">
              <a:lnSpc>
                <a:spcPct val="115000"/>
              </a:lnSpc>
              <a:spcBef>
                <a:spcPts val="0"/>
              </a:spcBef>
              <a:spcAft>
                <a:spcPts val="0"/>
              </a:spcAft>
              <a:buSzPct val="100000"/>
              <a:buChar char="-"/>
            </a:pPr>
            <a:r>
              <a:rPr lang="en" sz="1900" u="sng">
                <a:solidFill>
                  <a:schemeClr val="hlink"/>
                </a:solidFill>
                <a:hlinkClick r:id="rId3"/>
              </a:rPr>
              <a:t>https://drive.google.com/drive/u/1/folders/1IGblPbLjml6gEQRGxDVdnTCh9blVeqo2</a:t>
            </a:r>
            <a:endParaRPr sz="1900"/>
          </a:p>
          <a:p>
            <a:pPr indent="-322103" lvl="0" marL="457200" rtl="0" algn="l">
              <a:lnSpc>
                <a:spcPct val="115000"/>
              </a:lnSpc>
              <a:spcBef>
                <a:spcPts val="0"/>
              </a:spcBef>
              <a:spcAft>
                <a:spcPts val="0"/>
              </a:spcAft>
              <a:buSzPct val="100000"/>
              <a:buChar char="-"/>
            </a:pPr>
            <a:r>
              <a:rPr lang="en" sz="1900"/>
              <a:t>Slides</a:t>
            </a:r>
            <a:endParaRPr sz="1900"/>
          </a:p>
          <a:p>
            <a:pPr indent="-322103" lvl="1" marL="914400" rtl="0" algn="l">
              <a:lnSpc>
                <a:spcPct val="115000"/>
              </a:lnSpc>
              <a:spcBef>
                <a:spcPts val="0"/>
              </a:spcBef>
              <a:spcAft>
                <a:spcPts val="0"/>
              </a:spcAft>
              <a:buSzPct val="100000"/>
              <a:buChar char="-"/>
            </a:pPr>
            <a:r>
              <a:rPr lang="en" sz="1900"/>
              <a:t>https://drive.google.com/drive/u/1/folders/1fSQ7Ec8G354PjGoPr05dFj1QWjsU7ivQ</a:t>
            </a:r>
            <a:endParaRPr sz="1900"/>
          </a:p>
          <a:p>
            <a:pPr indent="0" lvl="0" marL="0" rtl="0" algn="l">
              <a:lnSpc>
                <a:spcPct val="115000"/>
              </a:lnSpc>
              <a:spcBef>
                <a:spcPts val="200"/>
              </a:spcBef>
              <a:spcAft>
                <a:spcPts val="0"/>
              </a:spcAft>
              <a:buSzPct val="122241"/>
              <a:buNone/>
            </a:pPr>
            <a:r>
              <a:rPr b="1" lang="en" sz="1900"/>
              <a:t>Grupos</a:t>
            </a:r>
            <a:endParaRPr b="1" sz="1900"/>
          </a:p>
          <a:p>
            <a:pPr indent="0" lvl="0" marL="0" rtl="0" algn="l">
              <a:lnSpc>
                <a:spcPct val="115000"/>
              </a:lnSpc>
              <a:spcBef>
                <a:spcPts val="200"/>
              </a:spcBef>
              <a:spcAft>
                <a:spcPts val="0"/>
              </a:spcAft>
              <a:buSzPct val="122241"/>
              <a:buNone/>
            </a:pPr>
            <a:r>
              <a:rPr lang="en" sz="1900"/>
              <a:t>→ Grupos de 4 alunos</a:t>
            </a:r>
            <a:endParaRPr sz="1900"/>
          </a:p>
          <a:p>
            <a:pPr indent="0" lvl="0" marL="0" rtl="0" algn="l">
              <a:lnSpc>
                <a:spcPct val="115000"/>
              </a:lnSpc>
              <a:spcBef>
                <a:spcPts val="200"/>
              </a:spcBef>
              <a:spcAft>
                <a:spcPts val="0"/>
              </a:spcAft>
              <a:buSzPct val="122241"/>
              <a:buNone/>
            </a:pPr>
            <a:r>
              <a:rPr lang="en" sz="1900"/>
              <a:t>→ Grupos trabalham em atividades relacionadas com padrões</a:t>
            </a:r>
            <a:endParaRPr sz="1900"/>
          </a:p>
          <a:p>
            <a:pPr indent="0" lvl="0" marL="0" rtl="0" algn="l">
              <a:lnSpc>
                <a:spcPct val="115000"/>
              </a:lnSpc>
              <a:spcBef>
                <a:spcPts val="200"/>
              </a:spcBef>
              <a:spcAft>
                <a:spcPts val="0"/>
              </a:spcAft>
              <a:buSzPct val="122241"/>
              <a:buNone/>
            </a:pPr>
            <a:r>
              <a:rPr lang="en" sz="1900"/>
              <a:t>→ Cada professor escolhe um grupo para apresentar o resultado para a turma toda para cada atividade. Assim, sempre dois grupos apresentam a solução.</a:t>
            </a:r>
            <a:endParaRPr sz="1900"/>
          </a:p>
          <a:p>
            <a:pPr indent="0" lvl="0" marL="0" rtl="0" algn="l">
              <a:lnSpc>
                <a:spcPct val="115000"/>
              </a:lnSpc>
              <a:spcBef>
                <a:spcPts val="200"/>
              </a:spcBef>
              <a:spcAft>
                <a:spcPts val="200"/>
              </a:spcAft>
              <a:buSzPct val="136622"/>
              <a:buNone/>
            </a:pPr>
            <a:r>
              <a:t/>
            </a:r>
            <a:endParaRPr sz="1700">
              <a:solidFill>
                <a:schemeClr val="dk1"/>
              </a:solidFill>
            </a:endParaRPr>
          </a:p>
        </p:txBody>
      </p:sp>
      <p:pic>
        <p:nvPicPr>
          <p:cNvPr id="73" name="Google Shape;73;g22665232139_0_545"/>
          <p:cNvPicPr preferRelativeResize="0"/>
          <p:nvPr/>
        </p:nvPicPr>
        <p:blipFill rotWithShape="1">
          <a:blip r:embed="rId4">
            <a:alphaModFix/>
          </a:blip>
          <a:srcRect b="0" l="0" r="0" t="0"/>
          <a:stretch/>
        </p:blipFill>
        <p:spPr>
          <a:xfrm>
            <a:off x="7967977" y="-1"/>
            <a:ext cx="1176025" cy="614175"/>
          </a:xfrm>
          <a:prstGeom prst="rect">
            <a:avLst/>
          </a:prstGeom>
          <a:noFill/>
          <a:ln>
            <a:noFill/>
          </a:ln>
        </p:spPr>
      </p:pic>
      <p:sp>
        <p:nvSpPr>
          <p:cNvPr id="74" name="Google Shape;74;g22665232139_0_545"/>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75" name="Google Shape;75;g22665232139_0_545"/>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76" name="Google Shape;76;g22665232139_0_545"/>
          <p:cNvPicPr preferRelativeResize="0"/>
          <p:nvPr/>
        </p:nvPicPr>
        <p:blipFill rotWithShape="1">
          <a:blip r:embed="rId4">
            <a:alphaModFix/>
          </a:blip>
          <a:srcRect b="0" l="0" r="0" t="0"/>
          <a:stretch/>
        </p:blipFill>
        <p:spPr>
          <a:xfrm>
            <a:off x="7967977" y="-1"/>
            <a:ext cx="1176025" cy="614175"/>
          </a:xfrm>
          <a:prstGeom prst="rect">
            <a:avLst/>
          </a:prstGeom>
          <a:noFill/>
          <a:ln>
            <a:noFill/>
          </a:ln>
        </p:spPr>
      </p:pic>
      <p:sp>
        <p:nvSpPr>
          <p:cNvPr id="77" name="Google Shape;77;g22665232139_0_545"/>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78" name="Google Shape;78;g22665232139_0_545"/>
          <p:cNvPicPr preferRelativeResize="0"/>
          <p:nvPr/>
        </p:nvPicPr>
        <p:blipFill rotWithShape="1">
          <a:blip r:embed="rId4">
            <a:alphaModFix/>
          </a:blip>
          <a:srcRect b="0" l="0" r="0" t="0"/>
          <a:stretch/>
        </p:blipFill>
        <p:spPr>
          <a:xfrm>
            <a:off x="7967977" y="-1"/>
            <a:ext cx="1176025" cy="614175"/>
          </a:xfrm>
          <a:prstGeom prst="rect">
            <a:avLst/>
          </a:prstGeom>
          <a:noFill/>
          <a:ln>
            <a:noFill/>
          </a:ln>
        </p:spPr>
      </p:pic>
      <p:grpSp>
        <p:nvGrpSpPr>
          <p:cNvPr id="79" name="Google Shape;79;g22665232139_0_545"/>
          <p:cNvGrpSpPr/>
          <p:nvPr/>
        </p:nvGrpSpPr>
        <p:grpSpPr>
          <a:xfrm>
            <a:off x="-75" y="0"/>
            <a:ext cx="9144150" cy="1104600"/>
            <a:chOff x="0" y="7850"/>
            <a:chExt cx="9144150" cy="1104600"/>
          </a:xfrm>
        </p:grpSpPr>
        <p:sp>
          <p:nvSpPr>
            <p:cNvPr id="80" name="Google Shape;80;g22665232139_0_545"/>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2665232139_0_545"/>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2665232139_0_545"/>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g22665232139_0_545"/>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Agenda para Hoje</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pic>
        <p:nvPicPr>
          <p:cNvPr id="257" name="Google Shape;257;g1e132a9b1e4_0_336"/>
          <p:cNvPicPr preferRelativeResize="0"/>
          <p:nvPr/>
        </p:nvPicPr>
        <p:blipFill rotWithShape="1">
          <a:blip r:embed="rId3">
            <a:alphaModFix/>
          </a:blip>
          <a:srcRect b="0" l="0" r="0" t="0"/>
          <a:stretch/>
        </p:blipFill>
        <p:spPr>
          <a:xfrm>
            <a:off x="4493246" y="1423303"/>
            <a:ext cx="4398100" cy="2296900"/>
          </a:xfrm>
          <a:prstGeom prst="rect">
            <a:avLst/>
          </a:prstGeom>
          <a:noFill/>
          <a:ln>
            <a:noFill/>
          </a:ln>
        </p:spPr>
      </p:pic>
      <p:sp>
        <p:nvSpPr>
          <p:cNvPr id="258" name="Google Shape;258;g1e132a9b1e4_0_336"/>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e132a9b1e4_0_336"/>
          <p:cNvSpPr txBox="1"/>
          <p:nvPr/>
        </p:nvSpPr>
        <p:spPr>
          <a:xfrm>
            <a:off x="565400" y="1371150"/>
            <a:ext cx="33453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900"/>
              <a:buFont typeface="Arial"/>
              <a:buNone/>
            </a:pPr>
            <a:r>
              <a:rPr b="0" i="0" lang="en" sz="3900" u="none" cap="none" strike="noStrike">
                <a:solidFill>
                  <a:srgbClr val="EC5459"/>
                </a:solidFill>
                <a:latin typeface="Arial"/>
                <a:ea typeface="Arial"/>
                <a:cs typeface="Arial"/>
                <a:sym typeface="Arial"/>
              </a:rPr>
              <a:t>Padrões de Projeto</a:t>
            </a:r>
            <a:endParaRPr b="0" i="0" sz="39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EC5459"/>
                </a:solidFill>
                <a:latin typeface="Arial"/>
                <a:ea typeface="Arial"/>
                <a:cs typeface="Arial"/>
                <a:sym typeface="Arial"/>
              </a:rPr>
              <a:t>Unidade 2</a:t>
            </a:r>
            <a:endParaRPr b="0" i="0" sz="31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 sz="3100" u="none" cap="none" strike="noStrike">
                <a:solidFill>
                  <a:srgbClr val="EC5459"/>
                </a:solidFill>
                <a:latin typeface="Arial"/>
                <a:ea typeface="Arial"/>
                <a:cs typeface="Arial"/>
                <a:sym typeface="Arial"/>
              </a:rPr>
              <a:t>Aula 3</a:t>
            </a:r>
            <a:br>
              <a:rPr b="0" i="0" lang="en" sz="3100" u="none" cap="none" strike="noStrike">
                <a:solidFill>
                  <a:srgbClr val="EC5459"/>
                </a:solidFill>
                <a:latin typeface="Arial"/>
                <a:ea typeface="Arial"/>
                <a:cs typeface="Arial"/>
                <a:sym typeface="Arial"/>
              </a:rPr>
            </a:br>
            <a:r>
              <a:rPr b="0" i="1" lang="en" sz="1900" u="none" cap="none" strike="noStrike">
                <a:solidFill>
                  <a:srgbClr val="EC5459"/>
                </a:solidFill>
                <a:latin typeface="Arial"/>
                <a:ea typeface="Arial"/>
                <a:cs typeface="Arial"/>
                <a:sym typeface="Arial"/>
              </a:rPr>
              <a:t>Edison Silva e </a:t>
            </a:r>
            <a:endParaRPr b="0" i="1" sz="19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1" lang="en" sz="1900" u="none" cap="none" strike="noStrike">
                <a:solidFill>
                  <a:srgbClr val="EC5459"/>
                </a:solidFill>
                <a:latin typeface="Arial"/>
                <a:ea typeface="Arial"/>
                <a:cs typeface="Arial"/>
                <a:sym typeface="Arial"/>
              </a:rPr>
              <a:t>Valter Camargo</a:t>
            </a:r>
            <a:endParaRPr b="0" i="1" sz="1900" u="none" cap="none" strike="noStrike">
              <a:solidFill>
                <a:srgbClr val="EC545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pic>
        <p:nvPicPr>
          <p:cNvPr id="264" name="Google Shape;264;g1e132a9b1e4_0_15"/>
          <p:cNvPicPr preferRelativeResize="0"/>
          <p:nvPr/>
        </p:nvPicPr>
        <p:blipFill rotWithShape="1">
          <a:blip r:embed="rId3">
            <a:alphaModFix/>
          </a:blip>
          <a:srcRect b="0" l="0" r="0" t="0"/>
          <a:stretch/>
        </p:blipFill>
        <p:spPr>
          <a:xfrm>
            <a:off x="4493246" y="1423303"/>
            <a:ext cx="4398100" cy="2296900"/>
          </a:xfrm>
          <a:prstGeom prst="rect">
            <a:avLst/>
          </a:prstGeom>
          <a:noFill/>
          <a:ln>
            <a:noFill/>
          </a:ln>
        </p:spPr>
      </p:pic>
      <p:sp>
        <p:nvSpPr>
          <p:cNvPr id="265" name="Google Shape;265;g1e132a9b1e4_0_15"/>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e132a9b1e4_0_15"/>
          <p:cNvSpPr txBox="1"/>
          <p:nvPr/>
        </p:nvSpPr>
        <p:spPr>
          <a:xfrm>
            <a:off x="424050" y="1423300"/>
            <a:ext cx="3345300" cy="224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rPr b="0" i="0" lang="en" sz="5700" u="none" cap="none" strike="noStrike">
                <a:solidFill>
                  <a:srgbClr val="EC5459"/>
                </a:solidFill>
                <a:latin typeface="Arial"/>
                <a:ea typeface="Arial"/>
                <a:cs typeface="Arial"/>
                <a:sym typeface="Arial"/>
              </a:rPr>
              <a:t>State</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700" u="none" cap="none" strike="noStrike">
                <a:solidFill>
                  <a:srgbClr val="EC5459"/>
                </a:solidFill>
                <a:latin typeface="Arial"/>
                <a:ea typeface="Arial"/>
                <a:cs typeface="Arial"/>
                <a:sym typeface="Arial"/>
              </a:rPr>
              <a:t>(behavior pattern)</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br>
              <a:rPr b="0" i="0" lang="en" sz="3100" u="none" cap="none" strike="noStrike">
                <a:solidFill>
                  <a:srgbClr val="EC5459"/>
                </a:solidFill>
                <a:latin typeface="Arial"/>
                <a:ea typeface="Arial"/>
                <a:cs typeface="Arial"/>
                <a:sym typeface="Arial"/>
              </a:rPr>
            </a:br>
            <a:endParaRPr b="0" i="1" sz="1900" u="none" cap="none" strike="noStrike">
              <a:solidFill>
                <a:srgbClr val="EC5459"/>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e132a9b1e4_0_21"/>
          <p:cNvSpPr txBox="1"/>
          <p:nvPr>
            <p:ph idx="1" type="body"/>
          </p:nvPr>
        </p:nvSpPr>
        <p:spPr>
          <a:xfrm>
            <a:off x="369825" y="1440300"/>
            <a:ext cx="8059800" cy="3017400"/>
          </a:xfrm>
          <a:prstGeom prst="rect">
            <a:avLst/>
          </a:prstGeom>
          <a:noFill/>
          <a:ln>
            <a:noFill/>
          </a:ln>
        </p:spPr>
        <p:txBody>
          <a:bodyPr anchorCtr="0" anchor="t" bIns="45700" lIns="45700" spcFirstLastPara="1" rIns="45700" wrap="square" tIns="45700">
            <a:noAutofit/>
          </a:bodyPr>
          <a:lstStyle/>
          <a:p>
            <a:pPr indent="-336232" lvl="0" marL="457200" rtl="0" algn="l">
              <a:lnSpc>
                <a:spcPct val="150000"/>
              </a:lnSpc>
              <a:spcBef>
                <a:spcPts val="0"/>
              </a:spcBef>
              <a:spcAft>
                <a:spcPts val="0"/>
              </a:spcAft>
              <a:buClr>
                <a:schemeClr val="dk1"/>
              </a:buClr>
              <a:buSzPts val="1695"/>
              <a:buChar char="●"/>
            </a:pPr>
            <a:r>
              <a:rPr lang="en" sz="1695">
                <a:solidFill>
                  <a:schemeClr val="dk1"/>
                </a:solidFill>
              </a:rPr>
              <a:t>O que são “estados” ? </a:t>
            </a:r>
            <a:endParaRPr sz="1695">
              <a:solidFill>
                <a:schemeClr val="dk1"/>
              </a:solidFill>
            </a:endParaRPr>
          </a:p>
          <a:p>
            <a:pPr indent="-336232" lvl="0" marL="457200" rtl="0" algn="l">
              <a:lnSpc>
                <a:spcPct val="150000"/>
              </a:lnSpc>
              <a:spcBef>
                <a:spcPts val="0"/>
              </a:spcBef>
              <a:spcAft>
                <a:spcPts val="0"/>
              </a:spcAft>
              <a:buClr>
                <a:schemeClr val="dk1"/>
              </a:buClr>
              <a:buSzPts val="1695"/>
              <a:buChar char="●"/>
            </a:pPr>
            <a:r>
              <a:rPr lang="en" sz="1695">
                <a:solidFill>
                  <a:schemeClr val="dk1"/>
                </a:solidFill>
              </a:rPr>
              <a:t>O que significa dizer que um “objeto está em um determinado estado” ? </a:t>
            </a:r>
            <a:endParaRPr sz="1695">
              <a:solidFill>
                <a:schemeClr val="dk1"/>
              </a:solidFill>
            </a:endParaRPr>
          </a:p>
          <a:p>
            <a:pPr indent="-336232" lvl="0" marL="457200" rtl="0" algn="l">
              <a:lnSpc>
                <a:spcPct val="150000"/>
              </a:lnSpc>
              <a:spcBef>
                <a:spcPts val="0"/>
              </a:spcBef>
              <a:spcAft>
                <a:spcPts val="0"/>
              </a:spcAft>
              <a:buClr>
                <a:schemeClr val="dk1"/>
              </a:buClr>
              <a:buSzPts val="1695"/>
              <a:buChar char="●"/>
            </a:pPr>
            <a:r>
              <a:rPr lang="en" sz="1695">
                <a:solidFill>
                  <a:schemeClr val="dk1"/>
                </a:solidFill>
              </a:rPr>
              <a:t>Faz sentido dizer que o Sistema tem “estado” ?</a:t>
            </a:r>
            <a:endParaRPr sz="1695">
              <a:solidFill>
                <a:schemeClr val="dk1"/>
              </a:solidFill>
            </a:endParaRPr>
          </a:p>
          <a:p>
            <a:pPr indent="-336232" lvl="0" marL="457200" rtl="0" algn="l">
              <a:lnSpc>
                <a:spcPct val="150000"/>
              </a:lnSpc>
              <a:spcBef>
                <a:spcPts val="0"/>
              </a:spcBef>
              <a:spcAft>
                <a:spcPts val="0"/>
              </a:spcAft>
              <a:buClr>
                <a:schemeClr val="dk1"/>
              </a:buClr>
              <a:buSzPts val="1695"/>
              <a:buChar char="●"/>
            </a:pPr>
            <a:r>
              <a:rPr lang="en" sz="1695">
                <a:solidFill>
                  <a:schemeClr val="dk1"/>
                </a:solidFill>
              </a:rPr>
              <a:t>Este padrão (em seu formato original) só é aplicável para situações em que o objeto possui estados mutuamente exclusivos. </a:t>
            </a:r>
            <a:endParaRPr sz="1695">
              <a:solidFill>
                <a:schemeClr val="dk1"/>
              </a:solidFill>
            </a:endParaRPr>
          </a:p>
          <a:p>
            <a:pPr indent="-336232" lvl="0" marL="457200" rtl="0" algn="l">
              <a:lnSpc>
                <a:spcPct val="150000"/>
              </a:lnSpc>
              <a:spcBef>
                <a:spcPts val="0"/>
              </a:spcBef>
              <a:spcAft>
                <a:spcPts val="0"/>
              </a:spcAft>
              <a:buClr>
                <a:schemeClr val="dk1"/>
              </a:buClr>
              <a:buSzPts val="1695"/>
              <a:buChar char="●"/>
            </a:pPr>
            <a:r>
              <a:rPr lang="en" sz="1695">
                <a:solidFill>
                  <a:schemeClr val="dk1"/>
                </a:solidFill>
              </a:rPr>
              <a:t>Se um objeto pode estar em vários estados ao mesmo tempo, este padrão precisa ser estendido/modificado</a:t>
            </a:r>
            <a:endParaRPr sz="1385">
              <a:solidFill>
                <a:schemeClr val="dk1"/>
              </a:solidFill>
            </a:endParaRPr>
          </a:p>
        </p:txBody>
      </p:sp>
      <p:grpSp>
        <p:nvGrpSpPr>
          <p:cNvPr id="272" name="Google Shape;272;g1e132a9b1e4_0_21"/>
          <p:cNvGrpSpPr/>
          <p:nvPr/>
        </p:nvGrpSpPr>
        <p:grpSpPr>
          <a:xfrm>
            <a:off x="-75" y="0"/>
            <a:ext cx="9144150" cy="1104600"/>
            <a:chOff x="0" y="7850"/>
            <a:chExt cx="9144150" cy="1104600"/>
          </a:xfrm>
        </p:grpSpPr>
        <p:sp>
          <p:nvSpPr>
            <p:cNvPr id="273" name="Google Shape;273;g1e132a9b1e4_0_21"/>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e132a9b1e4_0_21"/>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e132a9b1e4_0_21"/>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g1e132a9b1e4_0_21"/>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e132a9b1e4_0_30"/>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fontScale="85000" lnSpcReduction="20000"/>
          </a:bodyPr>
          <a:lstStyle/>
          <a:p>
            <a:pPr indent="0" lvl="0" marL="0" rtl="0" algn="ctr">
              <a:lnSpc>
                <a:spcPct val="90000"/>
              </a:lnSpc>
              <a:spcBef>
                <a:spcPts val="0"/>
              </a:spcBef>
              <a:spcAft>
                <a:spcPts val="0"/>
              </a:spcAft>
              <a:buSzPct val="88235"/>
              <a:buNone/>
            </a:pPr>
            <a:r>
              <a:t/>
            </a:r>
            <a:endParaRPr sz="2400">
              <a:solidFill>
                <a:schemeClr val="dk1"/>
              </a:solidFill>
            </a:endParaRPr>
          </a:p>
          <a:p>
            <a:pPr indent="0" lvl="0" marL="0" rtl="0" algn="ctr">
              <a:lnSpc>
                <a:spcPct val="90000"/>
              </a:lnSpc>
              <a:spcBef>
                <a:spcPts val="0"/>
              </a:spcBef>
              <a:spcAft>
                <a:spcPts val="0"/>
              </a:spcAft>
              <a:buSzPct val="88235"/>
              <a:buNone/>
            </a:pPr>
            <a:r>
              <a:rPr b="1" lang="en" sz="2400">
                <a:solidFill>
                  <a:schemeClr val="dk1"/>
                </a:solidFill>
              </a:rPr>
              <a:t>When to use? </a:t>
            </a:r>
            <a:endParaRPr b="1" sz="2400">
              <a:solidFill>
                <a:schemeClr val="dk1"/>
              </a:solidFill>
            </a:endParaRPr>
          </a:p>
          <a:p>
            <a:pPr indent="0" lvl="0" marL="0" rtl="0" algn="ctr">
              <a:lnSpc>
                <a:spcPct val="90000"/>
              </a:lnSpc>
              <a:spcBef>
                <a:spcPts val="0"/>
              </a:spcBef>
              <a:spcAft>
                <a:spcPts val="0"/>
              </a:spcAft>
              <a:buSzPct val="88235"/>
              <a:buNone/>
            </a:pPr>
            <a:r>
              <a:t/>
            </a:r>
            <a:endParaRPr b="1" sz="2400">
              <a:solidFill>
                <a:schemeClr val="dk1"/>
              </a:solidFill>
            </a:endParaRPr>
          </a:p>
          <a:p>
            <a:pPr indent="0" lvl="0" marL="0" rtl="0" algn="ctr">
              <a:lnSpc>
                <a:spcPct val="150000"/>
              </a:lnSpc>
              <a:spcBef>
                <a:spcPts val="400"/>
              </a:spcBef>
              <a:spcAft>
                <a:spcPts val="0"/>
              </a:spcAft>
              <a:buSzPct val="88235"/>
              <a:buNone/>
            </a:pPr>
            <a:r>
              <a:rPr lang="en">
                <a:solidFill>
                  <a:schemeClr val="dk1"/>
                </a:solidFill>
              </a:rPr>
              <a:t>When you wish to represent clearly the states of an object/class in the system, so that you can handle them explicitly </a:t>
            </a:r>
            <a:endParaRPr b="1" sz="2400">
              <a:solidFill>
                <a:schemeClr val="dk1"/>
              </a:solidFill>
            </a:endParaRPr>
          </a:p>
          <a:p>
            <a:pPr indent="0" lvl="0" marL="0" rtl="0" algn="ctr">
              <a:lnSpc>
                <a:spcPct val="90000"/>
              </a:lnSpc>
              <a:spcBef>
                <a:spcPts val="0"/>
              </a:spcBef>
              <a:spcAft>
                <a:spcPts val="0"/>
              </a:spcAft>
              <a:buSzPct val="88235"/>
              <a:buNone/>
            </a:pPr>
            <a:r>
              <a:t/>
            </a:r>
            <a:endParaRPr b="1" sz="2400">
              <a:solidFill>
                <a:schemeClr val="dk1"/>
              </a:solidFill>
            </a:endParaRPr>
          </a:p>
          <a:p>
            <a:pPr indent="0" lvl="0" marL="0" rtl="0" algn="ctr">
              <a:lnSpc>
                <a:spcPct val="90000"/>
              </a:lnSpc>
              <a:spcBef>
                <a:spcPts val="0"/>
              </a:spcBef>
              <a:spcAft>
                <a:spcPts val="0"/>
              </a:spcAft>
              <a:buSzPct val="88235"/>
              <a:buNone/>
            </a:pPr>
            <a:r>
              <a:t/>
            </a:r>
            <a:endParaRPr b="1" sz="2400">
              <a:solidFill>
                <a:schemeClr val="dk1"/>
              </a:solidFill>
            </a:endParaRPr>
          </a:p>
          <a:p>
            <a:pPr indent="0" lvl="0" marL="0" rtl="0" algn="ctr">
              <a:lnSpc>
                <a:spcPct val="90000"/>
              </a:lnSpc>
              <a:spcBef>
                <a:spcPts val="0"/>
              </a:spcBef>
              <a:spcAft>
                <a:spcPts val="0"/>
              </a:spcAft>
              <a:buSzPct val="88235"/>
              <a:buNone/>
            </a:pPr>
            <a:r>
              <a:rPr b="1" lang="en" sz="2400">
                <a:solidFill>
                  <a:schemeClr val="dk1"/>
                </a:solidFill>
              </a:rPr>
              <a:t>Intention</a:t>
            </a:r>
            <a:endParaRPr b="1" sz="2400">
              <a:solidFill>
                <a:schemeClr val="dk1"/>
              </a:solidFill>
            </a:endParaRPr>
          </a:p>
          <a:p>
            <a:pPr indent="0" lvl="0" marL="0" rtl="0" algn="ctr">
              <a:lnSpc>
                <a:spcPct val="90000"/>
              </a:lnSpc>
              <a:spcBef>
                <a:spcPts val="400"/>
              </a:spcBef>
              <a:spcAft>
                <a:spcPts val="0"/>
              </a:spcAft>
              <a:buSzPct val="117647"/>
              <a:buNone/>
            </a:pPr>
            <a:r>
              <a:t/>
            </a:r>
            <a:endParaRPr>
              <a:solidFill>
                <a:schemeClr val="dk1"/>
              </a:solidFill>
            </a:endParaRPr>
          </a:p>
          <a:p>
            <a:pPr indent="0" lvl="0" marL="0" rtl="0" algn="ctr">
              <a:lnSpc>
                <a:spcPct val="150000"/>
              </a:lnSpc>
              <a:spcBef>
                <a:spcPts val="400"/>
              </a:spcBef>
              <a:spcAft>
                <a:spcPts val="0"/>
              </a:spcAft>
              <a:buSzPct val="88235"/>
              <a:buNone/>
            </a:pPr>
            <a:r>
              <a:rPr lang="en">
                <a:solidFill>
                  <a:schemeClr val="dk1"/>
                </a:solidFill>
              </a:rPr>
              <a:t>Making the behavior of an object be dependent on the state it is in a specific moment, i.e., the behavior will be different according to the state it is</a:t>
            </a:r>
            <a:endParaRPr b="1" sz="2400">
              <a:solidFill>
                <a:schemeClr val="dk1"/>
              </a:solidFill>
            </a:endParaRPr>
          </a:p>
          <a:p>
            <a:pPr indent="0" lvl="0" marL="0" rtl="0" algn="ctr">
              <a:lnSpc>
                <a:spcPct val="90000"/>
              </a:lnSpc>
              <a:spcBef>
                <a:spcPts val="0"/>
              </a:spcBef>
              <a:spcAft>
                <a:spcPts val="0"/>
              </a:spcAft>
              <a:buSzPct val="88235"/>
              <a:buNone/>
            </a:pPr>
            <a:r>
              <a:t/>
            </a:r>
            <a:endParaRPr b="1" sz="2400">
              <a:solidFill>
                <a:schemeClr val="dk1"/>
              </a:solidFill>
            </a:endParaRPr>
          </a:p>
          <a:p>
            <a:pPr indent="457200" lvl="0" marL="0" rtl="0" algn="ctr">
              <a:lnSpc>
                <a:spcPct val="90000"/>
              </a:lnSpc>
              <a:spcBef>
                <a:spcPts val="0"/>
              </a:spcBef>
              <a:spcAft>
                <a:spcPts val="0"/>
              </a:spcAft>
              <a:buSzPct val="88235"/>
              <a:buNone/>
            </a:pPr>
            <a:r>
              <a:rPr lang="en" sz="2400">
                <a:solidFill>
                  <a:schemeClr val="dk1"/>
                </a:solidFill>
              </a:rPr>
              <a:t> </a:t>
            </a:r>
            <a:endParaRPr sz="2400">
              <a:solidFill>
                <a:schemeClr val="dk1"/>
              </a:solidFill>
            </a:endParaRPr>
          </a:p>
        </p:txBody>
      </p:sp>
      <p:grpSp>
        <p:nvGrpSpPr>
          <p:cNvPr id="282" name="Google Shape;282;g1e132a9b1e4_0_30"/>
          <p:cNvGrpSpPr/>
          <p:nvPr/>
        </p:nvGrpSpPr>
        <p:grpSpPr>
          <a:xfrm>
            <a:off x="-75" y="0"/>
            <a:ext cx="9144150" cy="1104600"/>
            <a:chOff x="0" y="7850"/>
            <a:chExt cx="9144150" cy="1104600"/>
          </a:xfrm>
        </p:grpSpPr>
        <p:sp>
          <p:nvSpPr>
            <p:cNvPr id="283" name="Google Shape;283;g1e132a9b1e4_0_30"/>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e132a9b1e4_0_30"/>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e132a9b1e4_0_30"/>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g1e132a9b1e4_0_30"/>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e132a9b1e4_0_39"/>
          <p:cNvSpPr txBox="1"/>
          <p:nvPr>
            <p:ph idx="12" type="sldNum"/>
          </p:nvPr>
        </p:nvSpPr>
        <p:spPr>
          <a:xfrm>
            <a:off x="8128000" y="4853028"/>
            <a:ext cx="730200" cy="205800"/>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SzPct val="116959"/>
              <a:buNone/>
            </a:pPr>
            <a:fld id="{00000000-1234-1234-1234-123412341234}" type="slidenum">
              <a:rPr b="0" i="0" lang="en" sz="1800" u="none" cap="none" strike="noStrike">
                <a:solidFill>
                  <a:schemeClr val="dk1"/>
                </a:solidFill>
                <a:latin typeface="Tahoma"/>
                <a:ea typeface="Tahoma"/>
                <a:cs typeface="Tahoma"/>
                <a:sym typeface="Tahoma"/>
              </a:rPr>
              <a:t>‹#›</a:t>
            </a:fld>
            <a:endParaRPr b="0" i="0" sz="1800" u="none" cap="none" strike="noStrike">
              <a:solidFill>
                <a:schemeClr val="dk1"/>
              </a:solidFill>
              <a:latin typeface="Tahoma"/>
              <a:ea typeface="Tahoma"/>
              <a:cs typeface="Tahoma"/>
              <a:sym typeface="Tahoma"/>
            </a:endParaRPr>
          </a:p>
        </p:txBody>
      </p:sp>
      <p:pic>
        <p:nvPicPr>
          <p:cNvPr id="292" name="Google Shape;292;g1e132a9b1e4_0_39"/>
          <p:cNvPicPr preferRelativeResize="0"/>
          <p:nvPr/>
        </p:nvPicPr>
        <p:blipFill rotWithShape="1">
          <a:blip r:embed="rId3">
            <a:alphaModFix/>
          </a:blip>
          <a:srcRect b="0" l="0" r="0" t="0"/>
          <a:stretch/>
        </p:blipFill>
        <p:spPr>
          <a:xfrm>
            <a:off x="179399" y="1160851"/>
            <a:ext cx="6323408" cy="3897975"/>
          </a:xfrm>
          <a:prstGeom prst="rect">
            <a:avLst/>
          </a:prstGeom>
          <a:noFill/>
          <a:ln>
            <a:noFill/>
          </a:ln>
        </p:spPr>
      </p:pic>
      <p:sp>
        <p:nvSpPr>
          <p:cNvPr id="293" name="Google Shape;293;g1e132a9b1e4_0_39"/>
          <p:cNvSpPr txBox="1"/>
          <p:nvPr/>
        </p:nvSpPr>
        <p:spPr>
          <a:xfrm>
            <a:off x="323850" y="4569619"/>
            <a:ext cx="17985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ahoma"/>
                <a:ea typeface="Tahoma"/>
                <a:cs typeface="Tahoma"/>
                <a:sym typeface="Tahoma"/>
              </a:rPr>
              <a:t>Eventos reflexivos</a:t>
            </a:r>
            <a:endParaRPr b="0" i="0" sz="1600" u="none" cap="none" strike="noStrike">
              <a:solidFill>
                <a:schemeClr val="dk1"/>
              </a:solidFill>
              <a:latin typeface="Tahoma"/>
              <a:ea typeface="Tahoma"/>
              <a:cs typeface="Tahoma"/>
              <a:sym typeface="Tahoma"/>
            </a:endParaRPr>
          </a:p>
        </p:txBody>
      </p:sp>
      <p:cxnSp>
        <p:nvCxnSpPr>
          <p:cNvPr id="294" name="Google Shape;294;g1e132a9b1e4_0_39"/>
          <p:cNvCxnSpPr/>
          <p:nvPr/>
        </p:nvCxnSpPr>
        <p:spPr>
          <a:xfrm flipH="1" rot="10800000">
            <a:off x="2051050" y="4521544"/>
            <a:ext cx="916800" cy="210000"/>
          </a:xfrm>
          <a:prstGeom prst="straightConnector1">
            <a:avLst/>
          </a:prstGeom>
          <a:noFill/>
          <a:ln cap="flat" cmpd="sng" w="9525">
            <a:solidFill>
              <a:schemeClr val="dk1"/>
            </a:solidFill>
            <a:prstDash val="solid"/>
            <a:miter lim="800000"/>
            <a:headEnd len="sm" w="sm" type="none"/>
            <a:tailEnd len="med" w="med" type="triangle"/>
          </a:ln>
        </p:spPr>
      </p:cxnSp>
      <p:sp>
        <p:nvSpPr>
          <p:cNvPr id="295" name="Google Shape;295;g1e132a9b1e4_0_39"/>
          <p:cNvSpPr txBox="1"/>
          <p:nvPr/>
        </p:nvSpPr>
        <p:spPr>
          <a:xfrm>
            <a:off x="5584825" y="2650331"/>
            <a:ext cx="20511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ahoma"/>
                <a:ea typeface="Tahoma"/>
                <a:cs typeface="Tahoma"/>
                <a:sym typeface="Tahoma"/>
              </a:rPr>
              <a:t>Eventos de mudança</a:t>
            </a:r>
            <a:endParaRPr b="0" i="0" sz="1600" u="none" cap="none" strike="noStrike">
              <a:solidFill>
                <a:schemeClr val="dk1"/>
              </a:solidFill>
              <a:latin typeface="Tahoma"/>
              <a:ea typeface="Tahoma"/>
              <a:cs typeface="Tahoma"/>
              <a:sym typeface="Tahoma"/>
            </a:endParaRPr>
          </a:p>
        </p:txBody>
      </p:sp>
      <p:cxnSp>
        <p:nvCxnSpPr>
          <p:cNvPr id="296" name="Google Shape;296;g1e132a9b1e4_0_39"/>
          <p:cNvCxnSpPr/>
          <p:nvPr/>
        </p:nvCxnSpPr>
        <p:spPr>
          <a:xfrm flipH="1">
            <a:off x="4792650" y="2867025"/>
            <a:ext cx="865200" cy="270300"/>
          </a:xfrm>
          <a:prstGeom prst="straightConnector1">
            <a:avLst/>
          </a:prstGeom>
          <a:noFill/>
          <a:ln cap="flat" cmpd="sng" w="9525">
            <a:solidFill>
              <a:schemeClr val="dk1"/>
            </a:solidFill>
            <a:prstDash val="solid"/>
            <a:miter lim="800000"/>
            <a:headEnd len="sm" w="sm" type="none"/>
            <a:tailEnd len="med" w="med" type="triangle"/>
          </a:ln>
        </p:spPr>
      </p:cxnSp>
      <p:sp>
        <p:nvSpPr>
          <p:cNvPr id="297" name="Google Shape;297;g1e132a9b1e4_0_39"/>
          <p:cNvSpPr txBox="1"/>
          <p:nvPr/>
        </p:nvSpPr>
        <p:spPr>
          <a:xfrm>
            <a:off x="5249863" y="4552950"/>
            <a:ext cx="1708200" cy="338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ahoma"/>
                <a:ea typeface="Tahoma"/>
                <a:cs typeface="Tahoma"/>
                <a:sym typeface="Tahoma"/>
              </a:rPr>
              <a:t>Evento Temporal</a:t>
            </a:r>
            <a:endParaRPr b="0" i="0" sz="1600" u="none" cap="none" strike="noStrike">
              <a:solidFill>
                <a:schemeClr val="dk1"/>
              </a:solidFill>
              <a:latin typeface="Tahoma"/>
              <a:ea typeface="Tahoma"/>
              <a:cs typeface="Tahoma"/>
              <a:sym typeface="Tahoma"/>
            </a:endParaRPr>
          </a:p>
        </p:txBody>
      </p:sp>
      <p:cxnSp>
        <p:nvCxnSpPr>
          <p:cNvPr id="298" name="Google Shape;298;g1e132a9b1e4_0_39"/>
          <p:cNvCxnSpPr>
            <a:stCxn id="297" idx="1"/>
          </p:cNvCxnSpPr>
          <p:nvPr/>
        </p:nvCxnSpPr>
        <p:spPr>
          <a:xfrm flipH="1">
            <a:off x="3834163" y="4722300"/>
            <a:ext cx="1415700" cy="178200"/>
          </a:xfrm>
          <a:prstGeom prst="straightConnector1">
            <a:avLst/>
          </a:prstGeom>
          <a:noFill/>
          <a:ln cap="flat" cmpd="sng" w="9525">
            <a:solidFill>
              <a:schemeClr val="dk1"/>
            </a:solidFill>
            <a:prstDash val="solid"/>
            <a:miter lim="800000"/>
            <a:headEnd len="sm" w="sm" type="none"/>
            <a:tailEnd len="med" w="med" type="triangle"/>
          </a:ln>
        </p:spPr>
      </p:cxnSp>
      <p:sp>
        <p:nvSpPr>
          <p:cNvPr id="299" name="Google Shape;299;g1e132a9b1e4_0_39"/>
          <p:cNvSpPr txBox="1"/>
          <p:nvPr/>
        </p:nvSpPr>
        <p:spPr>
          <a:xfrm>
            <a:off x="26988" y="2606279"/>
            <a:ext cx="19701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ahoma"/>
                <a:ea typeface="Tahoma"/>
                <a:cs typeface="Tahoma"/>
                <a:sym typeface="Tahoma"/>
              </a:rPr>
              <a:t>Condição de guarda</a:t>
            </a:r>
            <a:endParaRPr b="0" i="0" sz="1600" u="none" cap="none" strike="noStrike">
              <a:solidFill>
                <a:schemeClr val="dk1"/>
              </a:solidFill>
              <a:latin typeface="Tahoma"/>
              <a:ea typeface="Tahoma"/>
              <a:cs typeface="Tahoma"/>
              <a:sym typeface="Tahoma"/>
            </a:endParaRPr>
          </a:p>
        </p:txBody>
      </p:sp>
      <p:cxnSp>
        <p:nvCxnSpPr>
          <p:cNvPr id="300" name="Google Shape;300;g1e132a9b1e4_0_39"/>
          <p:cNvCxnSpPr/>
          <p:nvPr/>
        </p:nvCxnSpPr>
        <p:spPr>
          <a:xfrm>
            <a:off x="1035050" y="2822972"/>
            <a:ext cx="631800" cy="415500"/>
          </a:xfrm>
          <a:prstGeom prst="straightConnector1">
            <a:avLst/>
          </a:prstGeom>
          <a:noFill/>
          <a:ln cap="flat" cmpd="sng" w="9525">
            <a:solidFill>
              <a:schemeClr val="dk1"/>
            </a:solidFill>
            <a:prstDash val="solid"/>
            <a:miter lim="800000"/>
            <a:headEnd len="sm" w="sm" type="none"/>
            <a:tailEnd len="med" w="med" type="triangle"/>
          </a:ln>
        </p:spPr>
      </p:cxnSp>
      <p:grpSp>
        <p:nvGrpSpPr>
          <p:cNvPr id="301" name="Google Shape;301;g1e132a9b1e4_0_39"/>
          <p:cNvGrpSpPr/>
          <p:nvPr/>
        </p:nvGrpSpPr>
        <p:grpSpPr>
          <a:xfrm>
            <a:off x="-75" y="0"/>
            <a:ext cx="9144150" cy="1104600"/>
            <a:chOff x="0" y="7850"/>
            <a:chExt cx="9144150" cy="1104600"/>
          </a:xfrm>
        </p:grpSpPr>
        <p:sp>
          <p:nvSpPr>
            <p:cNvPr id="302" name="Google Shape;302;g1e132a9b1e4_0_3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e132a9b1e4_0_3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e132a9b1e4_0_3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g1e132a9b1e4_0_3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 - EXAMPLE</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g1e132a9b1e4_0_57"/>
          <p:cNvPicPr preferRelativeResize="0"/>
          <p:nvPr/>
        </p:nvPicPr>
        <p:blipFill rotWithShape="1">
          <a:blip r:embed="rId3">
            <a:alphaModFix/>
          </a:blip>
          <a:srcRect b="0" l="0" r="0" t="0"/>
          <a:stretch/>
        </p:blipFill>
        <p:spPr>
          <a:xfrm>
            <a:off x="691950" y="1545623"/>
            <a:ext cx="7290000" cy="3115164"/>
          </a:xfrm>
          <a:prstGeom prst="rect">
            <a:avLst/>
          </a:prstGeom>
          <a:noFill/>
          <a:ln>
            <a:noFill/>
          </a:ln>
        </p:spPr>
      </p:pic>
      <p:grpSp>
        <p:nvGrpSpPr>
          <p:cNvPr id="311" name="Google Shape;311;g1e132a9b1e4_0_57"/>
          <p:cNvGrpSpPr/>
          <p:nvPr/>
        </p:nvGrpSpPr>
        <p:grpSpPr>
          <a:xfrm>
            <a:off x="-75" y="0"/>
            <a:ext cx="9144150" cy="1104600"/>
            <a:chOff x="0" y="7850"/>
            <a:chExt cx="9144150" cy="1104600"/>
          </a:xfrm>
        </p:grpSpPr>
        <p:sp>
          <p:nvSpPr>
            <p:cNvPr id="312" name="Google Shape;312;g1e132a9b1e4_0_57"/>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e132a9b1e4_0_57"/>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e132a9b1e4_0_57"/>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g1e132a9b1e4_0_57"/>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 - Generic</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g1e132a9b1e4_0_66"/>
          <p:cNvPicPr preferRelativeResize="0"/>
          <p:nvPr/>
        </p:nvPicPr>
        <p:blipFill rotWithShape="1">
          <a:blip r:embed="rId3">
            <a:alphaModFix/>
          </a:blip>
          <a:srcRect b="0" l="0" r="0" t="0"/>
          <a:stretch/>
        </p:blipFill>
        <p:spPr>
          <a:xfrm>
            <a:off x="552101" y="1063976"/>
            <a:ext cx="7887049" cy="3915875"/>
          </a:xfrm>
          <a:prstGeom prst="rect">
            <a:avLst/>
          </a:prstGeom>
          <a:noFill/>
          <a:ln>
            <a:noFill/>
          </a:ln>
        </p:spPr>
      </p:pic>
      <p:grpSp>
        <p:nvGrpSpPr>
          <p:cNvPr id="321" name="Google Shape;321;g1e132a9b1e4_0_66"/>
          <p:cNvGrpSpPr/>
          <p:nvPr/>
        </p:nvGrpSpPr>
        <p:grpSpPr>
          <a:xfrm>
            <a:off x="-75" y="0"/>
            <a:ext cx="9144150" cy="1104600"/>
            <a:chOff x="0" y="7850"/>
            <a:chExt cx="9144150" cy="1104600"/>
          </a:xfrm>
        </p:grpSpPr>
        <p:sp>
          <p:nvSpPr>
            <p:cNvPr id="322" name="Google Shape;322;g1e132a9b1e4_0_66"/>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e132a9b1e4_0_66"/>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e132a9b1e4_0_66"/>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g1e132a9b1e4_0_66"/>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 - Electronic Gate</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g1e132a9b1e4_0_75"/>
          <p:cNvPicPr preferRelativeResize="0"/>
          <p:nvPr/>
        </p:nvPicPr>
        <p:blipFill rotWithShape="1">
          <a:blip r:embed="rId3">
            <a:alphaModFix/>
          </a:blip>
          <a:srcRect b="0" l="0" r="0" t="0"/>
          <a:stretch/>
        </p:blipFill>
        <p:spPr>
          <a:xfrm>
            <a:off x="827584" y="1221600"/>
            <a:ext cx="5897921" cy="3424218"/>
          </a:xfrm>
          <a:prstGeom prst="rect">
            <a:avLst/>
          </a:prstGeom>
          <a:noFill/>
          <a:ln>
            <a:noFill/>
          </a:ln>
        </p:spPr>
      </p:pic>
      <p:sp>
        <p:nvSpPr>
          <p:cNvPr id="331" name="Google Shape;331;g1e132a9b1e4_0_75"/>
          <p:cNvSpPr/>
          <p:nvPr/>
        </p:nvSpPr>
        <p:spPr>
          <a:xfrm>
            <a:off x="6661745" y="3082491"/>
            <a:ext cx="1296000" cy="432000"/>
          </a:xfrm>
          <a:prstGeom prst="wedgeRectCallout">
            <a:avLst>
              <a:gd fmla="val -81201" name="adj1"/>
              <a:gd fmla="val 144725"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Events</a:t>
            </a:r>
            <a:endParaRPr b="0" i="0" sz="1400" u="none" cap="none" strike="noStrike">
              <a:solidFill>
                <a:srgbClr val="000000"/>
              </a:solidFill>
              <a:latin typeface="Arial"/>
              <a:ea typeface="Arial"/>
              <a:cs typeface="Arial"/>
              <a:sym typeface="Arial"/>
            </a:endParaRPr>
          </a:p>
        </p:txBody>
      </p:sp>
      <p:sp>
        <p:nvSpPr>
          <p:cNvPr id="332" name="Google Shape;332;g1e132a9b1e4_0_75"/>
          <p:cNvSpPr/>
          <p:nvPr/>
        </p:nvSpPr>
        <p:spPr>
          <a:xfrm>
            <a:off x="150168" y="4134966"/>
            <a:ext cx="1296000" cy="432000"/>
          </a:xfrm>
          <a:prstGeom prst="wedgeRectCallout">
            <a:avLst>
              <a:gd fmla="val 294668" name="adj1"/>
              <a:gd fmla="val -97277"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States</a:t>
            </a:r>
            <a:endParaRPr b="0" i="0" sz="1400" u="none" cap="none" strike="noStrike">
              <a:solidFill>
                <a:srgbClr val="000000"/>
              </a:solidFill>
              <a:latin typeface="Arial"/>
              <a:ea typeface="Arial"/>
              <a:cs typeface="Arial"/>
              <a:sym typeface="Arial"/>
            </a:endParaRPr>
          </a:p>
        </p:txBody>
      </p:sp>
      <p:grpSp>
        <p:nvGrpSpPr>
          <p:cNvPr id="333" name="Google Shape;333;g1e132a9b1e4_0_75"/>
          <p:cNvGrpSpPr/>
          <p:nvPr/>
        </p:nvGrpSpPr>
        <p:grpSpPr>
          <a:xfrm>
            <a:off x="-75" y="0"/>
            <a:ext cx="9144150" cy="1104600"/>
            <a:chOff x="0" y="7850"/>
            <a:chExt cx="9144150" cy="1104600"/>
          </a:xfrm>
        </p:grpSpPr>
        <p:sp>
          <p:nvSpPr>
            <p:cNvPr id="334" name="Google Shape;334;g1e132a9b1e4_0_75"/>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e132a9b1e4_0_75"/>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e132a9b1e4_0_75"/>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7" name="Google Shape;337;g1e132a9b1e4_0_75"/>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 - Eletronic Gate</a:t>
            </a:r>
            <a:endParaRPr>
              <a:solidFill>
                <a:schemeClr val="lt1"/>
              </a:solidFill>
            </a:endParaRPr>
          </a:p>
        </p:txBody>
      </p:sp>
      <p:pic>
        <p:nvPicPr>
          <p:cNvPr id="338" name="Google Shape;338;g1e132a9b1e4_0_75"/>
          <p:cNvPicPr preferRelativeResize="0"/>
          <p:nvPr/>
        </p:nvPicPr>
        <p:blipFill rotWithShape="1">
          <a:blip r:embed="rId4">
            <a:alphaModFix/>
          </a:blip>
          <a:srcRect b="0" l="0" r="0" t="0"/>
          <a:stretch/>
        </p:blipFill>
        <p:spPr>
          <a:xfrm>
            <a:off x="5629925" y="1168673"/>
            <a:ext cx="3433424" cy="1467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g1e132a9b1e4_0_87"/>
          <p:cNvPicPr preferRelativeResize="0"/>
          <p:nvPr/>
        </p:nvPicPr>
        <p:blipFill rotWithShape="1">
          <a:blip r:embed="rId3">
            <a:alphaModFix/>
          </a:blip>
          <a:srcRect b="0" l="0" r="0" t="0"/>
          <a:stretch/>
        </p:blipFill>
        <p:spPr>
          <a:xfrm>
            <a:off x="1280104" y="0"/>
            <a:ext cx="5897921" cy="3424218"/>
          </a:xfrm>
          <a:prstGeom prst="rect">
            <a:avLst/>
          </a:prstGeom>
          <a:noFill/>
          <a:ln>
            <a:noFill/>
          </a:ln>
        </p:spPr>
      </p:pic>
      <p:sp>
        <p:nvSpPr>
          <p:cNvPr id="344" name="Google Shape;344;g1e132a9b1e4_0_87"/>
          <p:cNvSpPr/>
          <p:nvPr/>
        </p:nvSpPr>
        <p:spPr>
          <a:xfrm>
            <a:off x="0" y="1707654"/>
            <a:ext cx="2987700" cy="3255000"/>
          </a:xfrm>
          <a:prstGeom prst="rect">
            <a:avLst/>
          </a:prstGeom>
          <a:solidFill>
            <a:srgbClr val="7C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class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private State currentState;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private State previousState;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this.currentState = new Closed();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this.previousState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buttonPressed()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this.currentState.buttonPressed(this);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sensorActivated()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this.currentState.sensorActivated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345" name="Google Shape;345;g1e132a9b1e4_0_87"/>
          <p:cNvSpPr/>
          <p:nvPr/>
        </p:nvSpPr>
        <p:spPr>
          <a:xfrm>
            <a:off x="3131840" y="3111810"/>
            <a:ext cx="4572000" cy="200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wentieth Century"/>
                <a:ea typeface="Twentieth Century"/>
                <a:cs typeface="Twentieth Century"/>
                <a:sym typeface="Twentieth Century"/>
              </a:rPr>
              <a:t>public class Closed extends State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wentieth Century"/>
                <a:ea typeface="Twentieth Century"/>
                <a:cs typeface="Twentieth Century"/>
                <a:sym typeface="Twentieth Century"/>
              </a:rPr>
              <a:t>public void buttonPressed(EletronicGate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     eletronicGate.setCurrentState(</a:t>
            </a:r>
            <a:r>
              <a:rPr b="1" i="0" lang="en" sz="1400" u="none" cap="none" strike="noStrike">
                <a:solidFill>
                  <a:schemeClr val="dk1"/>
                </a:solidFill>
                <a:latin typeface="Twentieth Century"/>
                <a:ea typeface="Twentieth Century"/>
                <a:cs typeface="Twentieth Century"/>
                <a:sym typeface="Twentieth Century"/>
              </a:rPr>
              <a:t>new Opening());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     eletronicGate.setPreviousState(</a:t>
            </a:r>
            <a:r>
              <a:rPr b="1" i="0" lang="en" sz="1400" u="none" cap="none" strike="noStrike">
                <a:solidFill>
                  <a:schemeClr val="dk1"/>
                </a:solidFill>
                <a:latin typeface="Twentieth Century"/>
                <a:ea typeface="Twentieth Century"/>
                <a:cs typeface="Twentieth Century"/>
                <a:sym typeface="Twentieth Century"/>
              </a:rPr>
              <a:t>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wentieth Century"/>
                <a:ea typeface="Twentieth Century"/>
                <a:cs typeface="Twentieth Century"/>
                <a:sym typeface="Twentieth Century"/>
              </a:rPr>
              <a:t>public void sensorActivated(EletronicGate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     //nothing....</a:t>
            </a:r>
            <a:endParaRPr b="1" i="0" sz="14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346" name="Google Shape;346;g1e132a9b1e4_0_87"/>
          <p:cNvSpPr/>
          <p:nvPr/>
        </p:nvSpPr>
        <p:spPr>
          <a:xfrm>
            <a:off x="7771656" y="4106112"/>
            <a:ext cx="1296000" cy="432000"/>
          </a:xfrm>
          <a:prstGeom prst="wedgeRectCallout">
            <a:avLst>
              <a:gd fmla="val -119367" name="adj1"/>
              <a:gd fmla="val -84266"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Twentieth Century"/>
                <a:ea typeface="Twentieth Century"/>
                <a:cs typeface="Twentieth Century"/>
                <a:sym typeface="Twentieth Century"/>
              </a:rPr>
              <a:t>State Transition</a:t>
            </a:r>
            <a:endParaRPr b="0" i="0" sz="1100" u="none" cap="none" strike="noStrike">
              <a:solidFill>
                <a:srgbClr val="000000"/>
              </a:solidFill>
              <a:latin typeface="Arial"/>
              <a:ea typeface="Arial"/>
              <a:cs typeface="Arial"/>
              <a:sym typeface="Arial"/>
            </a:endParaRPr>
          </a:p>
        </p:txBody>
      </p:sp>
      <p:sp>
        <p:nvSpPr>
          <p:cNvPr id="347" name="Google Shape;347;g1e132a9b1e4_0_87"/>
          <p:cNvSpPr/>
          <p:nvPr/>
        </p:nvSpPr>
        <p:spPr>
          <a:xfrm>
            <a:off x="971409" y="4477363"/>
            <a:ext cx="2016300" cy="270000"/>
          </a:xfrm>
          <a:prstGeom prst="wedgeRectCallout">
            <a:avLst>
              <a:gd fmla="val -18209" name="adj1"/>
              <a:gd fmla="val -9954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Delegation</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g1e132a9b1e4_0_95"/>
          <p:cNvPicPr preferRelativeResize="0"/>
          <p:nvPr/>
        </p:nvPicPr>
        <p:blipFill rotWithShape="1">
          <a:blip r:embed="rId3">
            <a:alphaModFix/>
          </a:blip>
          <a:srcRect b="0" l="0" r="0" t="0"/>
          <a:stretch/>
        </p:blipFill>
        <p:spPr>
          <a:xfrm>
            <a:off x="1280104" y="0"/>
            <a:ext cx="5897921" cy="3424218"/>
          </a:xfrm>
          <a:prstGeom prst="rect">
            <a:avLst/>
          </a:prstGeom>
          <a:noFill/>
          <a:ln>
            <a:noFill/>
          </a:ln>
        </p:spPr>
      </p:pic>
      <p:sp>
        <p:nvSpPr>
          <p:cNvPr id="353" name="Google Shape;353;g1e132a9b1e4_0_95"/>
          <p:cNvSpPr/>
          <p:nvPr/>
        </p:nvSpPr>
        <p:spPr>
          <a:xfrm>
            <a:off x="0" y="1707654"/>
            <a:ext cx="2987700" cy="3255000"/>
          </a:xfrm>
          <a:prstGeom prst="rect">
            <a:avLst/>
          </a:prstGeom>
          <a:solidFill>
            <a:srgbClr val="7C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class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private State currentState;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private State previousState;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this.currentState = new Closed();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this.previousState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buttonPressed()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this.currentState.buttonPressed(this);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sensorActivated()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this.currentState.sensorActivated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354" name="Google Shape;354;g1e132a9b1e4_0_95"/>
          <p:cNvSpPr/>
          <p:nvPr/>
        </p:nvSpPr>
        <p:spPr>
          <a:xfrm>
            <a:off x="3131840" y="3111810"/>
            <a:ext cx="4572000" cy="200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wentieth Century"/>
                <a:ea typeface="Twentieth Century"/>
                <a:cs typeface="Twentieth Century"/>
                <a:sym typeface="Twentieth Century"/>
              </a:rPr>
              <a:t>public class Opened extends State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wentieth Century"/>
                <a:ea typeface="Twentieth Century"/>
                <a:cs typeface="Twentieth Century"/>
                <a:sym typeface="Twentieth Century"/>
              </a:rPr>
              <a:t>public void buttonPressed(EletronicGate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     eletronicGate.setCurrentState(</a:t>
            </a:r>
            <a:r>
              <a:rPr b="1" i="0" lang="en" sz="1400" u="none" cap="none" strike="noStrike">
                <a:solidFill>
                  <a:schemeClr val="dk1"/>
                </a:solidFill>
                <a:latin typeface="Twentieth Century"/>
                <a:ea typeface="Twentieth Century"/>
                <a:cs typeface="Twentieth Century"/>
                <a:sym typeface="Twentieth Century"/>
              </a:rPr>
              <a:t>new Closing());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     eletronicGate.setPreviousState(</a:t>
            </a:r>
            <a:r>
              <a:rPr b="1" i="0" lang="en" sz="1400" u="none" cap="none" strike="noStrike">
                <a:solidFill>
                  <a:schemeClr val="dk1"/>
                </a:solidFill>
                <a:latin typeface="Twentieth Century"/>
                <a:ea typeface="Twentieth Century"/>
                <a:cs typeface="Twentieth Century"/>
                <a:sym typeface="Twentieth Century"/>
              </a:rPr>
              <a:t>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Twentieth Century"/>
                <a:ea typeface="Twentieth Century"/>
                <a:cs typeface="Twentieth Century"/>
                <a:sym typeface="Twentieth Century"/>
              </a:rPr>
              <a:t>public void sensorActivated(EletronicGate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     //nothing....</a:t>
            </a:r>
            <a:endParaRPr b="1" i="0" sz="14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355" name="Google Shape;355;g1e132a9b1e4_0_95"/>
          <p:cNvSpPr/>
          <p:nvPr/>
        </p:nvSpPr>
        <p:spPr>
          <a:xfrm>
            <a:off x="7771656" y="4106112"/>
            <a:ext cx="1296000" cy="432000"/>
          </a:xfrm>
          <a:prstGeom prst="wedgeRectCallout">
            <a:avLst>
              <a:gd fmla="val -119367" name="adj1"/>
              <a:gd fmla="val -84266"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Twentieth Century"/>
                <a:ea typeface="Twentieth Century"/>
                <a:cs typeface="Twentieth Century"/>
                <a:sym typeface="Twentieth Century"/>
              </a:rPr>
              <a:t>State Transition</a:t>
            </a:r>
            <a:endParaRPr b="0" i="0" sz="1100" u="none" cap="none" strike="noStrike">
              <a:solidFill>
                <a:srgbClr val="000000"/>
              </a:solidFill>
              <a:latin typeface="Arial"/>
              <a:ea typeface="Arial"/>
              <a:cs typeface="Arial"/>
              <a:sym typeface="Arial"/>
            </a:endParaRPr>
          </a:p>
        </p:txBody>
      </p:sp>
      <p:sp>
        <p:nvSpPr>
          <p:cNvPr id="356" name="Google Shape;356;g1e132a9b1e4_0_95"/>
          <p:cNvSpPr/>
          <p:nvPr/>
        </p:nvSpPr>
        <p:spPr>
          <a:xfrm>
            <a:off x="971409" y="4477363"/>
            <a:ext cx="2016300" cy="270000"/>
          </a:xfrm>
          <a:prstGeom prst="wedgeRectCallout">
            <a:avLst>
              <a:gd fmla="val -18209" name="adj1"/>
              <a:gd fmla="val -9954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Delegation</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pic>
        <p:nvPicPr>
          <p:cNvPr id="88" name="Google Shape;88;g22665232139_0_433"/>
          <p:cNvPicPr preferRelativeResize="0"/>
          <p:nvPr/>
        </p:nvPicPr>
        <p:blipFill rotWithShape="1">
          <a:blip r:embed="rId3">
            <a:alphaModFix/>
          </a:blip>
          <a:srcRect b="0" l="0" r="0" t="0"/>
          <a:stretch/>
        </p:blipFill>
        <p:spPr>
          <a:xfrm>
            <a:off x="4493246" y="1423303"/>
            <a:ext cx="4398100" cy="2296900"/>
          </a:xfrm>
          <a:prstGeom prst="rect">
            <a:avLst/>
          </a:prstGeom>
          <a:noFill/>
          <a:ln>
            <a:noFill/>
          </a:ln>
        </p:spPr>
      </p:pic>
      <p:sp>
        <p:nvSpPr>
          <p:cNvPr id="89" name="Google Shape;89;g22665232139_0_433"/>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2665232139_0_433"/>
          <p:cNvSpPr txBox="1"/>
          <p:nvPr/>
        </p:nvSpPr>
        <p:spPr>
          <a:xfrm>
            <a:off x="424050" y="1423300"/>
            <a:ext cx="3345300" cy="224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rPr b="0" i="0" lang="en" sz="5700" u="none" cap="none" strike="noStrike">
                <a:solidFill>
                  <a:srgbClr val="EC5459"/>
                </a:solidFill>
                <a:latin typeface="Arial"/>
                <a:ea typeface="Arial"/>
                <a:cs typeface="Arial"/>
                <a:sym typeface="Arial"/>
              </a:rPr>
              <a:t>Factory</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700" u="none" cap="none" strike="noStrike">
                <a:solidFill>
                  <a:srgbClr val="EC5459"/>
                </a:solidFill>
                <a:latin typeface="Arial"/>
                <a:ea typeface="Arial"/>
                <a:cs typeface="Arial"/>
                <a:sym typeface="Arial"/>
              </a:rPr>
              <a:t>(Creational pattern)</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br>
              <a:rPr b="0" i="0" lang="en" sz="3100" u="none" cap="none" strike="noStrike">
                <a:solidFill>
                  <a:srgbClr val="EC5459"/>
                </a:solidFill>
                <a:latin typeface="Arial"/>
                <a:ea typeface="Arial"/>
                <a:cs typeface="Arial"/>
                <a:sym typeface="Arial"/>
              </a:rPr>
            </a:br>
            <a:endParaRPr b="0" i="1" sz="1900" u="none" cap="none" strike="noStrike">
              <a:solidFill>
                <a:srgbClr val="EC5459"/>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g1e132a9b1e4_0_103"/>
          <p:cNvPicPr preferRelativeResize="0"/>
          <p:nvPr/>
        </p:nvPicPr>
        <p:blipFill rotWithShape="1">
          <a:blip r:embed="rId3">
            <a:alphaModFix/>
          </a:blip>
          <a:srcRect b="0" l="0" r="0" t="0"/>
          <a:stretch/>
        </p:blipFill>
        <p:spPr>
          <a:xfrm>
            <a:off x="1280104" y="0"/>
            <a:ext cx="5897921" cy="3424218"/>
          </a:xfrm>
          <a:prstGeom prst="rect">
            <a:avLst/>
          </a:prstGeom>
          <a:noFill/>
          <a:ln>
            <a:noFill/>
          </a:ln>
        </p:spPr>
      </p:pic>
      <p:sp>
        <p:nvSpPr>
          <p:cNvPr id="362" name="Google Shape;362;g1e132a9b1e4_0_103"/>
          <p:cNvSpPr/>
          <p:nvPr/>
        </p:nvSpPr>
        <p:spPr>
          <a:xfrm>
            <a:off x="0" y="1707654"/>
            <a:ext cx="2987700" cy="3255000"/>
          </a:xfrm>
          <a:prstGeom prst="rect">
            <a:avLst/>
          </a:prstGeom>
          <a:solidFill>
            <a:srgbClr val="7C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class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private State currentState;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private State previousState;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this.currentState = new Closed();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this.previousState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buttonPressed()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this.currentState.buttonPressed(this);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sensorActivated()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this.currentState.sensorActivated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363" name="Google Shape;363;g1e132a9b1e4_0_103"/>
          <p:cNvSpPr/>
          <p:nvPr/>
        </p:nvSpPr>
        <p:spPr>
          <a:xfrm>
            <a:off x="3059832" y="3186284"/>
            <a:ext cx="4572000" cy="18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class Stoped extends State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public void buttonPressed(EletronicGate eletronicGate)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Twentieth Century"/>
                <a:ea typeface="Twentieth Century"/>
                <a:cs typeface="Twentieth Century"/>
                <a:sym typeface="Twentieth Century"/>
              </a:rPr>
              <a:t>     if (eletronicGate.getPreviousState().indexOf("Opening") &gt;=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               eletronicGate.setCurrentState(</a:t>
            </a:r>
            <a:r>
              <a:rPr b="1" i="0" lang="en" sz="1200" u="none" cap="none" strike="noStrike">
                <a:solidFill>
                  <a:schemeClr val="dk1"/>
                </a:solidFill>
                <a:latin typeface="Twentieth Century"/>
                <a:ea typeface="Twentieth Century"/>
                <a:cs typeface="Twentieth Century"/>
                <a:sym typeface="Twentieth Century"/>
              </a:rPr>
              <a:t>new Closing());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      } </a:t>
            </a:r>
            <a:r>
              <a:rPr b="1" i="0" lang="en" sz="1200" u="none" cap="none" strike="noStrike">
                <a:solidFill>
                  <a:schemeClr val="dk1"/>
                </a:solidFill>
                <a:latin typeface="Twentieth Century"/>
                <a:ea typeface="Twentieth Century"/>
                <a:cs typeface="Twentieth Century"/>
                <a:sym typeface="Twentieth Century"/>
              </a:rPr>
              <a:t>else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                eletronicGate.setCurrentState(</a:t>
            </a:r>
            <a:r>
              <a:rPr b="1" i="0" lang="en" sz="1200" u="none" cap="none" strike="noStrike">
                <a:solidFill>
                  <a:schemeClr val="dk1"/>
                </a:solidFill>
                <a:latin typeface="Twentieth Century"/>
                <a:ea typeface="Twentieth Century"/>
                <a:cs typeface="Twentieth Century"/>
                <a:sym typeface="Twentieth Century"/>
              </a:rPr>
              <a:t>new Opening());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      eletronicGate.setPreviousState(</a:t>
            </a:r>
            <a:r>
              <a:rPr b="1" i="0" lang="en" sz="1200" u="none" cap="none" strike="noStrike">
                <a:solidFill>
                  <a:schemeClr val="dk1"/>
                </a:solidFill>
                <a:latin typeface="Twentieth Century"/>
                <a:ea typeface="Twentieth Century"/>
                <a:cs typeface="Twentieth Century"/>
                <a:sym typeface="Twentieth Century"/>
              </a:rPr>
              <a:t>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364" name="Google Shape;364;g1e132a9b1e4_0_103"/>
          <p:cNvSpPr/>
          <p:nvPr/>
        </p:nvSpPr>
        <p:spPr>
          <a:xfrm>
            <a:off x="7847856" y="3057804"/>
            <a:ext cx="1296000" cy="432000"/>
          </a:xfrm>
          <a:prstGeom prst="wedgeRectCallout">
            <a:avLst>
              <a:gd fmla="val -73461" name="adj1"/>
              <a:gd fmla="val 95456"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Guards</a:t>
            </a:r>
            <a:endParaRPr b="0" i="0" sz="1400" u="none" cap="none" strike="noStrike">
              <a:solidFill>
                <a:srgbClr val="000000"/>
              </a:solidFill>
              <a:latin typeface="Arial"/>
              <a:ea typeface="Arial"/>
              <a:cs typeface="Arial"/>
              <a:sym typeface="Arial"/>
            </a:endParaRPr>
          </a:p>
        </p:txBody>
      </p:sp>
      <p:sp>
        <p:nvSpPr>
          <p:cNvPr id="365" name="Google Shape;365;g1e132a9b1e4_0_103"/>
          <p:cNvSpPr/>
          <p:nvPr/>
        </p:nvSpPr>
        <p:spPr>
          <a:xfrm>
            <a:off x="7847856" y="4711452"/>
            <a:ext cx="1296000" cy="432000"/>
          </a:xfrm>
          <a:prstGeom prst="wedgeRectCallout">
            <a:avLst>
              <a:gd fmla="val -176355" name="adj1"/>
              <a:gd fmla="val -214572"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Transição</a:t>
            </a:r>
            <a:endParaRPr b="0" i="0" sz="1400" u="none" cap="none" strike="noStrike">
              <a:solidFill>
                <a:srgbClr val="000000"/>
              </a:solidFill>
              <a:latin typeface="Arial"/>
              <a:ea typeface="Arial"/>
              <a:cs typeface="Arial"/>
              <a:sym typeface="Arial"/>
            </a:endParaRPr>
          </a:p>
        </p:txBody>
      </p:sp>
      <p:sp>
        <p:nvSpPr>
          <p:cNvPr id="366" name="Google Shape;366;g1e132a9b1e4_0_103"/>
          <p:cNvSpPr/>
          <p:nvPr/>
        </p:nvSpPr>
        <p:spPr>
          <a:xfrm>
            <a:off x="7850971" y="4700469"/>
            <a:ext cx="1296000" cy="432000"/>
          </a:xfrm>
          <a:prstGeom prst="wedgeRectCallout">
            <a:avLst>
              <a:gd fmla="val -148279" name="adj1"/>
              <a:gd fmla="val -123299"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Twentieth Century"/>
                <a:ea typeface="Twentieth Century"/>
                <a:cs typeface="Twentieth Century"/>
                <a:sym typeface="Twentieth Century"/>
              </a:rPr>
              <a:t>Transitions</a:t>
            </a:r>
            <a:endParaRPr b="0" i="0" sz="1300" u="none" cap="none" strike="noStrike">
              <a:solidFill>
                <a:srgbClr val="000000"/>
              </a:solidFill>
              <a:latin typeface="Arial"/>
              <a:ea typeface="Arial"/>
              <a:cs typeface="Arial"/>
              <a:sym typeface="Arial"/>
            </a:endParaRPr>
          </a:p>
        </p:txBody>
      </p:sp>
      <p:sp>
        <p:nvSpPr>
          <p:cNvPr id="367" name="Google Shape;367;g1e132a9b1e4_0_103"/>
          <p:cNvSpPr/>
          <p:nvPr/>
        </p:nvSpPr>
        <p:spPr>
          <a:xfrm>
            <a:off x="3059832" y="141480"/>
            <a:ext cx="2016300" cy="702000"/>
          </a:xfrm>
          <a:prstGeom prst="wedgeRectCallout">
            <a:avLst>
              <a:gd fmla="val -95465" name="adj1"/>
              <a:gd fmla="val 43459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Behavior depends on the current state</a:t>
            </a:r>
            <a:endParaRPr b="0" i="0" sz="1400" u="none" cap="none" strike="noStrike">
              <a:solidFill>
                <a:srgbClr val="000000"/>
              </a:solidFill>
              <a:latin typeface="Arial"/>
              <a:ea typeface="Arial"/>
              <a:cs typeface="Arial"/>
              <a:sym typeface="Arial"/>
            </a:endParaRPr>
          </a:p>
        </p:txBody>
      </p:sp>
      <p:sp>
        <p:nvSpPr>
          <p:cNvPr id="368" name="Google Shape;368;g1e132a9b1e4_0_103"/>
          <p:cNvSpPr/>
          <p:nvPr/>
        </p:nvSpPr>
        <p:spPr>
          <a:xfrm>
            <a:off x="6214800" y="243025"/>
            <a:ext cx="2667000" cy="181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Embora os métodos nas classe de estado estejam sem parâmetros, elas possuem, como está no código-fonte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g1e132a9b1e4_0_114"/>
          <p:cNvPicPr preferRelativeResize="0"/>
          <p:nvPr/>
        </p:nvPicPr>
        <p:blipFill rotWithShape="1">
          <a:blip r:embed="rId3">
            <a:alphaModFix/>
          </a:blip>
          <a:srcRect b="0" l="0" r="0" t="0"/>
          <a:stretch/>
        </p:blipFill>
        <p:spPr>
          <a:xfrm>
            <a:off x="827584" y="1221600"/>
            <a:ext cx="5897921" cy="3424218"/>
          </a:xfrm>
          <a:prstGeom prst="rect">
            <a:avLst/>
          </a:prstGeom>
          <a:noFill/>
          <a:ln>
            <a:noFill/>
          </a:ln>
        </p:spPr>
      </p:pic>
      <p:sp>
        <p:nvSpPr>
          <p:cNvPr id="374" name="Google Shape;374;g1e132a9b1e4_0_114"/>
          <p:cNvSpPr/>
          <p:nvPr/>
        </p:nvSpPr>
        <p:spPr>
          <a:xfrm>
            <a:off x="6661745" y="3082491"/>
            <a:ext cx="1296000" cy="432000"/>
          </a:xfrm>
          <a:prstGeom prst="wedgeRectCallout">
            <a:avLst>
              <a:gd fmla="val -81201" name="adj1"/>
              <a:gd fmla="val 144725"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Events</a:t>
            </a:r>
            <a:endParaRPr b="0" i="0" sz="1400" u="none" cap="none" strike="noStrike">
              <a:solidFill>
                <a:srgbClr val="000000"/>
              </a:solidFill>
              <a:latin typeface="Arial"/>
              <a:ea typeface="Arial"/>
              <a:cs typeface="Arial"/>
              <a:sym typeface="Arial"/>
            </a:endParaRPr>
          </a:p>
        </p:txBody>
      </p:sp>
      <p:sp>
        <p:nvSpPr>
          <p:cNvPr id="375" name="Google Shape;375;g1e132a9b1e4_0_114"/>
          <p:cNvSpPr/>
          <p:nvPr/>
        </p:nvSpPr>
        <p:spPr>
          <a:xfrm>
            <a:off x="150168" y="4134966"/>
            <a:ext cx="1296000" cy="432000"/>
          </a:xfrm>
          <a:prstGeom prst="wedgeRectCallout">
            <a:avLst>
              <a:gd fmla="val 294668" name="adj1"/>
              <a:gd fmla="val -97277"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States</a:t>
            </a:r>
            <a:endParaRPr b="0" i="0" sz="1400" u="none" cap="none" strike="noStrike">
              <a:solidFill>
                <a:srgbClr val="000000"/>
              </a:solidFill>
              <a:latin typeface="Arial"/>
              <a:ea typeface="Arial"/>
              <a:cs typeface="Arial"/>
              <a:sym typeface="Arial"/>
            </a:endParaRPr>
          </a:p>
        </p:txBody>
      </p:sp>
      <p:grpSp>
        <p:nvGrpSpPr>
          <p:cNvPr id="376" name="Google Shape;376;g1e132a9b1e4_0_114"/>
          <p:cNvGrpSpPr/>
          <p:nvPr/>
        </p:nvGrpSpPr>
        <p:grpSpPr>
          <a:xfrm>
            <a:off x="-75" y="0"/>
            <a:ext cx="9144150" cy="1104600"/>
            <a:chOff x="0" y="7850"/>
            <a:chExt cx="9144150" cy="1104600"/>
          </a:xfrm>
        </p:grpSpPr>
        <p:sp>
          <p:nvSpPr>
            <p:cNvPr id="377" name="Google Shape;377;g1e132a9b1e4_0_114"/>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e132a9b1e4_0_114"/>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e132a9b1e4_0_114"/>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g1e132a9b1e4_0_114"/>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STATE PATTERN - Eletronic Gate Python</a:t>
            </a: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g1e132a9b1e4_0_125"/>
          <p:cNvPicPr preferRelativeResize="0"/>
          <p:nvPr/>
        </p:nvPicPr>
        <p:blipFill rotWithShape="1">
          <a:blip r:embed="rId3">
            <a:alphaModFix/>
          </a:blip>
          <a:srcRect b="0" l="0" r="0" t="0"/>
          <a:stretch/>
        </p:blipFill>
        <p:spPr>
          <a:xfrm>
            <a:off x="2987704" y="0"/>
            <a:ext cx="5897921" cy="3424218"/>
          </a:xfrm>
          <a:prstGeom prst="rect">
            <a:avLst/>
          </a:prstGeom>
          <a:noFill/>
          <a:ln>
            <a:noFill/>
          </a:ln>
        </p:spPr>
      </p:pic>
      <p:sp>
        <p:nvSpPr>
          <p:cNvPr id="386" name="Google Shape;386;g1e132a9b1e4_0_125"/>
          <p:cNvSpPr/>
          <p:nvPr/>
        </p:nvSpPr>
        <p:spPr>
          <a:xfrm>
            <a:off x="0" y="1707650"/>
            <a:ext cx="4072500" cy="3255000"/>
          </a:xfrm>
          <a:prstGeom prst="rect">
            <a:avLst/>
          </a:prstGeom>
          <a:solidFill>
            <a:srgbClr val="7C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7CE1E7"/>
                </a:highlight>
                <a:latin typeface="Courier New"/>
                <a:ea typeface="Courier New"/>
                <a:cs typeface="Courier New"/>
                <a:sym typeface="Courier New"/>
              </a:rPr>
              <a:t>class</a:t>
            </a:r>
            <a:r>
              <a:rPr b="0" i="0" lang="en" sz="1050" u="none" cap="none" strike="noStrike">
                <a:solidFill>
                  <a:schemeClr val="dk1"/>
                </a:solidFill>
                <a:highlight>
                  <a:srgbClr val="7CE1E7"/>
                </a:highlight>
                <a:latin typeface="Courier New"/>
                <a:ea typeface="Courier New"/>
                <a:cs typeface="Courier New"/>
                <a:sym typeface="Courier New"/>
              </a:rPr>
              <a:t> EletronicGate():</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_currentState: State</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_previousState: State</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def</a:t>
            </a:r>
            <a:r>
              <a:rPr b="0" i="0" lang="en" sz="1050" u="none" cap="none" strike="noStrike">
                <a:solidFill>
                  <a:schemeClr val="dk1"/>
                </a:solidFill>
                <a:highlight>
                  <a:srgbClr val="7CE1E7"/>
                </a:highlight>
                <a:latin typeface="Courier New"/>
                <a:ea typeface="Courier New"/>
                <a:cs typeface="Courier New"/>
                <a:sym typeface="Courier New"/>
              </a:rPr>
              <a:t> __init__(self) -&gt; </a:t>
            </a:r>
            <a:r>
              <a:rPr b="0" i="0" lang="en" sz="1050" u="none" cap="none" strike="noStrike">
                <a:solidFill>
                  <a:srgbClr val="0000FF"/>
                </a:solidFill>
                <a:highlight>
                  <a:srgbClr val="7CE1E7"/>
                </a:highlight>
                <a:latin typeface="Courier New"/>
                <a:ea typeface="Courier New"/>
                <a:cs typeface="Courier New"/>
                <a:sym typeface="Courier New"/>
              </a:rPr>
              <a:t>None</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._currentState = Closed()</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._previousState = </a:t>
            </a:r>
            <a:r>
              <a:rPr b="0" i="0" lang="en" sz="1050" u="none" cap="none" strike="noStrike">
                <a:solidFill>
                  <a:srgbClr val="0000FF"/>
                </a:solidFill>
                <a:highlight>
                  <a:srgbClr val="7CE1E7"/>
                </a:highlight>
                <a:latin typeface="Courier New"/>
                <a:ea typeface="Courier New"/>
                <a:cs typeface="Courier New"/>
                <a:sym typeface="Courier New"/>
              </a:rPr>
              <a:t>None</a:t>
            </a:r>
            <a:endParaRPr b="0" i="0" sz="1050" u="none" cap="none" strike="noStrike">
              <a:solidFill>
                <a:srgbClr val="0000FF"/>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pass</a:t>
            </a:r>
            <a:endParaRPr b="0" i="0" sz="1050" u="none" cap="none" strike="noStrike">
              <a:solidFill>
                <a:srgbClr val="0000FF"/>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def</a:t>
            </a:r>
            <a:r>
              <a:rPr b="0" i="0" lang="en" sz="1050" u="none" cap="none" strike="noStrike">
                <a:solidFill>
                  <a:schemeClr val="dk1"/>
                </a:solidFill>
                <a:highlight>
                  <a:srgbClr val="7CE1E7"/>
                </a:highlight>
                <a:latin typeface="Courier New"/>
                <a:ea typeface="Courier New"/>
                <a:cs typeface="Courier New"/>
                <a:sym typeface="Courier New"/>
              </a:rPr>
              <a:t> buttonPressed(self) -&gt; </a:t>
            </a:r>
            <a:r>
              <a:rPr b="0" i="0" lang="en" sz="1050" u="none" cap="none" strike="noStrike">
                <a:solidFill>
                  <a:srgbClr val="0000FF"/>
                </a:solidFill>
                <a:highlight>
                  <a:srgbClr val="7CE1E7"/>
                </a:highlight>
                <a:latin typeface="Courier New"/>
                <a:ea typeface="Courier New"/>
                <a:cs typeface="Courier New"/>
                <a:sym typeface="Courier New"/>
              </a:rPr>
              <a:t>None</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._currentState.buttonPressed(</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def</a:t>
            </a:r>
            <a:r>
              <a:rPr b="0" i="0" lang="en" sz="1050" u="none" cap="none" strike="noStrike">
                <a:solidFill>
                  <a:schemeClr val="dk1"/>
                </a:solidFill>
                <a:highlight>
                  <a:srgbClr val="7CE1E7"/>
                </a:highlight>
                <a:latin typeface="Courier New"/>
                <a:ea typeface="Courier New"/>
                <a:cs typeface="Courier New"/>
                <a:sym typeface="Courier New"/>
              </a:rPr>
              <a:t> sensorActivated(self) -&gt; </a:t>
            </a:r>
            <a:r>
              <a:rPr b="0" i="0" lang="en" sz="1050" u="none" cap="none" strike="noStrike">
                <a:solidFill>
                  <a:srgbClr val="0000FF"/>
                </a:solidFill>
                <a:highlight>
                  <a:srgbClr val="7CE1E7"/>
                </a:highlight>
                <a:latin typeface="Courier New"/>
                <a:ea typeface="Courier New"/>
                <a:cs typeface="Courier New"/>
                <a:sym typeface="Courier New"/>
              </a:rPr>
              <a:t>None</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._currentState.sendorActivated(</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7CE1E7"/>
              </a:highlight>
              <a:latin typeface="Twentieth Century"/>
              <a:ea typeface="Twentieth Century"/>
              <a:cs typeface="Twentieth Century"/>
              <a:sym typeface="Twentieth Century"/>
            </a:endParaRPr>
          </a:p>
        </p:txBody>
      </p:sp>
      <p:sp>
        <p:nvSpPr>
          <p:cNvPr id="387" name="Google Shape;387;g1e132a9b1e4_0_125"/>
          <p:cNvSpPr/>
          <p:nvPr/>
        </p:nvSpPr>
        <p:spPr>
          <a:xfrm>
            <a:off x="4031050" y="3135000"/>
            <a:ext cx="5112900" cy="200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Closed(State):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__init__(self)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super().__init__()</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buttonPressed(self, eletronicGate: EletronicGate)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eletronicGate.setCurrentState(Opening())</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eletronicGate.setPreviousState(</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sensorActivated(self, eletronicGate: EletornicGate)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pass</a:t>
            </a:r>
            <a:endParaRPr b="0" i="0" sz="10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wentieth Century"/>
              <a:ea typeface="Twentieth Century"/>
              <a:cs typeface="Twentieth Century"/>
              <a:sym typeface="Twentieth Century"/>
            </a:endParaRPr>
          </a:p>
        </p:txBody>
      </p:sp>
      <p:sp>
        <p:nvSpPr>
          <p:cNvPr id="388" name="Google Shape;388;g1e132a9b1e4_0_125"/>
          <p:cNvSpPr/>
          <p:nvPr/>
        </p:nvSpPr>
        <p:spPr>
          <a:xfrm>
            <a:off x="8159650" y="3033125"/>
            <a:ext cx="907200" cy="682200"/>
          </a:xfrm>
          <a:prstGeom prst="wedgeRectCallout">
            <a:avLst>
              <a:gd fmla="val -91003" name="adj1"/>
              <a:gd fmla="val -58487"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chemeClr val="lt1"/>
                </a:solidFill>
                <a:latin typeface="Twentieth Century"/>
                <a:ea typeface="Twentieth Century"/>
                <a:cs typeface="Twentieth Century"/>
                <a:sym typeface="Twentieth Century"/>
              </a:rPr>
              <a:t>State Transition</a:t>
            </a:r>
            <a:endParaRPr b="0" i="0" sz="1100" u="none" cap="none" strike="noStrike">
              <a:solidFill>
                <a:srgbClr val="000000"/>
              </a:solidFill>
              <a:latin typeface="Arial"/>
              <a:ea typeface="Arial"/>
              <a:cs typeface="Arial"/>
              <a:sym typeface="Arial"/>
            </a:endParaRPr>
          </a:p>
        </p:txBody>
      </p:sp>
      <p:sp>
        <p:nvSpPr>
          <p:cNvPr id="389" name="Google Shape;389;g1e132a9b1e4_0_125"/>
          <p:cNvSpPr/>
          <p:nvPr/>
        </p:nvSpPr>
        <p:spPr>
          <a:xfrm>
            <a:off x="971409" y="4477363"/>
            <a:ext cx="2016300" cy="270000"/>
          </a:xfrm>
          <a:prstGeom prst="wedgeRectCallout">
            <a:avLst>
              <a:gd fmla="val -18209" name="adj1"/>
              <a:gd fmla="val -99540"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Delegation</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g1e132a9b1e4_0_133"/>
          <p:cNvPicPr preferRelativeResize="0"/>
          <p:nvPr/>
        </p:nvPicPr>
        <p:blipFill rotWithShape="1">
          <a:blip r:embed="rId3">
            <a:alphaModFix/>
          </a:blip>
          <a:srcRect b="-5339" l="0" r="0" t="5339"/>
          <a:stretch/>
        </p:blipFill>
        <p:spPr>
          <a:xfrm>
            <a:off x="4627050" y="2793100"/>
            <a:ext cx="4048375" cy="2350401"/>
          </a:xfrm>
          <a:prstGeom prst="rect">
            <a:avLst/>
          </a:prstGeom>
          <a:noFill/>
          <a:ln>
            <a:noFill/>
          </a:ln>
        </p:spPr>
      </p:pic>
      <p:sp>
        <p:nvSpPr>
          <p:cNvPr id="395" name="Google Shape;395;g1e132a9b1e4_0_133"/>
          <p:cNvSpPr/>
          <p:nvPr/>
        </p:nvSpPr>
        <p:spPr>
          <a:xfrm>
            <a:off x="0" y="1707650"/>
            <a:ext cx="4217100" cy="3255000"/>
          </a:xfrm>
          <a:prstGeom prst="rect">
            <a:avLst/>
          </a:prstGeom>
          <a:solidFill>
            <a:srgbClr val="7CE1E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rgbClr val="0000FF"/>
                </a:solidFill>
                <a:highlight>
                  <a:srgbClr val="7CE1E7"/>
                </a:highlight>
                <a:latin typeface="Courier New"/>
                <a:ea typeface="Courier New"/>
                <a:cs typeface="Courier New"/>
                <a:sym typeface="Courier New"/>
              </a:rPr>
              <a:t>class</a:t>
            </a:r>
            <a:r>
              <a:rPr b="0" i="0" lang="en" sz="1050" u="none" cap="none" strike="noStrike">
                <a:solidFill>
                  <a:schemeClr val="dk1"/>
                </a:solidFill>
                <a:highlight>
                  <a:srgbClr val="7CE1E7"/>
                </a:highlight>
                <a:latin typeface="Courier New"/>
                <a:ea typeface="Courier New"/>
                <a:cs typeface="Courier New"/>
                <a:sym typeface="Courier New"/>
              </a:rPr>
              <a:t> EletronicGate():</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_currentState: State</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_previousState: State</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def</a:t>
            </a:r>
            <a:r>
              <a:rPr b="0" i="0" lang="en" sz="1050" u="none" cap="none" strike="noStrike">
                <a:solidFill>
                  <a:schemeClr val="dk1"/>
                </a:solidFill>
                <a:highlight>
                  <a:srgbClr val="7CE1E7"/>
                </a:highlight>
                <a:latin typeface="Courier New"/>
                <a:ea typeface="Courier New"/>
                <a:cs typeface="Courier New"/>
                <a:sym typeface="Courier New"/>
              </a:rPr>
              <a:t> __init__(self) -&gt; </a:t>
            </a:r>
            <a:r>
              <a:rPr b="0" i="0" lang="en" sz="1050" u="none" cap="none" strike="noStrike">
                <a:solidFill>
                  <a:srgbClr val="0000FF"/>
                </a:solidFill>
                <a:highlight>
                  <a:srgbClr val="7CE1E7"/>
                </a:highlight>
                <a:latin typeface="Courier New"/>
                <a:ea typeface="Courier New"/>
                <a:cs typeface="Courier New"/>
                <a:sym typeface="Courier New"/>
              </a:rPr>
              <a:t>None</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._currentState = Closed()</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._previousState = </a:t>
            </a:r>
            <a:r>
              <a:rPr b="0" i="0" lang="en" sz="1050" u="none" cap="none" strike="noStrike">
                <a:solidFill>
                  <a:srgbClr val="0000FF"/>
                </a:solidFill>
                <a:highlight>
                  <a:srgbClr val="7CE1E7"/>
                </a:highlight>
                <a:latin typeface="Courier New"/>
                <a:ea typeface="Courier New"/>
                <a:cs typeface="Courier New"/>
                <a:sym typeface="Courier New"/>
              </a:rPr>
              <a:t>None</a:t>
            </a:r>
            <a:endParaRPr b="0" i="0" sz="1050" u="none" cap="none" strike="noStrike">
              <a:solidFill>
                <a:srgbClr val="0000FF"/>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pass</a:t>
            </a:r>
            <a:endParaRPr b="0" i="0" sz="1050" u="none" cap="none" strike="noStrike">
              <a:solidFill>
                <a:srgbClr val="0000FF"/>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def</a:t>
            </a:r>
            <a:r>
              <a:rPr b="0" i="0" lang="en" sz="1050" u="none" cap="none" strike="noStrike">
                <a:solidFill>
                  <a:schemeClr val="dk1"/>
                </a:solidFill>
                <a:highlight>
                  <a:srgbClr val="7CE1E7"/>
                </a:highlight>
                <a:latin typeface="Courier New"/>
                <a:ea typeface="Courier New"/>
                <a:cs typeface="Courier New"/>
                <a:sym typeface="Courier New"/>
              </a:rPr>
              <a:t> buttonPressed(self) -&gt; </a:t>
            </a:r>
            <a:r>
              <a:rPr b="0" i="0" lang="en" sz="1050" u="none" cap="none" strike="noStrike">
                <a:solidFill>
                  <a:srgbClr val="0000FF"/>
                </a:solidFill>
                <a:highlight>
                  <a:srgbClr val="7CE1E7"/>
                </a:highlight>
                <a:latin typeface="Courier New"/>
                <a:ea typeface="Courier New"/>
                <a:cs typeface="Courier New"/>
                <a:sym typeface="Courier New"/>
              </a:rPr>
              <a:t>None</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._currentState.buttonPressed(</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def</a:t>
            </a:r>
            <a:r>
              <a:rPr b="0" i="0" lang="en" sz="1050" u="none" cap="none" strike="noStrike">
                <a:solidFill>
                  <a:schemeClr val="dk1"/>
                </a:solidFill>
                <a:highlight>
                  <a:srgbClr val="7CE1E7"/>
                </a:highlight>
                <a:latin typeface="Courier New"/>
                <a:ea typeface="Courier New"/>
                <a:cs typeface="Courier New"/>
                <a:sym typeface="Courier New"/>
              </a:rPr>
              <a:t> sensorActivated(self) -&gt; </a:t>
            </a:r>
            <a:r>
              <a:rPr b="0" i="0" lang="en" sz="1050" u="none" cap="none" strike="noStrike">
                <a:solidFill>
                  <a:srgbClr val="0000FF"/>
                </a:solidFill>
                <a:highlight>
                  <a:srgbClr val="7CE1E7"/>
                </a:highlight>
                <a:latin typeface="Courier New"/>
                <a:ea typeface="Courier New"/>
                <a:cs typeface="Courier New"/>
                <a:sym typeface="Courier New"/>
              </a:rPr>
              <a:t>None</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7CE1E7"/>
                </a:highlight>
                <a:latin typeface="Courier New"/>
                <a:ea typeface="Courier New"/>
                <a:cs typeface="Courier New"/>
                <a:sym typeface="Courier New"/>
              </a:rPr>
              <a:t>        </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._currentState.sendorActivated(</a:t>
            </a:r>
            <a:r>
              <a:rPr b="0" i="0" lang="en" sz="1050" u="none" cap="none" strike="noStrike">
                <a:solidFill>
                  <a:srgbClr val="0000FF"/>
                </a:solidFill>
                <a:highlight>
                  <a:srgbClr val="7CE1E7"/>
                </a:highlight>
                <a:latin typeface="Courier New"/>
                <a:ea typeface="Courier New"/>
                <a:cs typeface="Courier New"/>
                <a:sym typeface="Courier New"/>
              </a:rPr>
              <a:t>self</a:t>
            </a:r>
            <a:r>
              <a:rPr b="0" i="0" lang="en" sz="1050" u="none" cap="none" strike="noStrike">
                <a:solidFill>
                  <a:schemeClr val="dk1"/>
                </a:solidFill>
                <a:highlight>
                  <a:srgbClr val="7CE1E7"/>
                </a:highlight>
                <a:latin typeface="Courier New"/>
                <a:ea typeface="Courier New"/>
                <a:cs typeface="Courier New"/>
                <a:sym typeface="Courier New"/>
              </a:rPr>
              <a:t>)</a:t>
            </a:r>
            <a:endParaRPr b="0" i="0" sz="1050" u="none" cap="none" strike="noStrike">
              <a:solidFill>
                <a:schemeClr val="dk1"/>
              </a:solidFill>
              <a:highlight>
                <a:srgbClr val="7CE1E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7CE1E7"/>
              </a:highlight>
              <a:latin typeface="Twentieth Century"/>
              <a:ea typeface="Twentieth Century"/>
              <a:cs typeface="Twentieth Century"/>
              <a:sym typeface="Twentieth Century"/>
            </a:endParaRPr>
          </a:p>
        </p:txBody>
      </p:sp>
      <p:sp>
        <p:nvSpPr>
          <p:cNvPr id="396" name="Google Shape;396;g1e132a9b1e4_0_133"/>
          <p:cNvSpPr/>
          <p:nvPr/>
        </p:nvSpPr>
        <p:spPr>
          <a:xfrm>
            <a:off x="3184575" y="100425"/>
            <a:ext cx="5898000" cy="2350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Stoped(State):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__init__(self)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super().__init__()</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buttonPressed(self, eletronicGate: EletornicGate)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if</a:t>
            </a:r>
            <a:r>
              <a:rPr b="0" i="0" lang="en" sz="1050" u="none" cap="none" strike="noStrike">
                <a:solidFill>
                  <a:schemeClr val="dk1"/>
                </a:solidFill>
                <a:highlight>
                  <a:srgbClr val="FFFFFF"/>
                </a:highlight>
                <a:latin typeface="Courier New"/>
                <a:ea typeface="Courier New"/>
                <a:cs typeface="Courier New"/>
                <a:sym typeface="Courier New"/>
              </a:rPr>
              <a:t> (eletronicGate.getPreviousState().indexOf(</a:t>
            </a:r>
            <a:r>
              <a:rPr b="0" i="0" lang="en" sz="1050" u="none" cap="none" strike="noStrike">
                <a:solidFill>
                  <a:srgbClr val="A31515"/>
                </a:solidFill>
                <a:highlight>
                  <a:srgbClr val="FFFFFF"/>
                </a:highlight>
                <a:latin typeface="Courier New"/>
                <a:ea typeface="Courier New"/>
                <a:cs typeface="Courier New"/>
                <a:sym typeface="Courier New"/>
              </a:rPr>
              <a:t>"Opening"</a:t>
            </a:r>
            <a:r>
              <a:rPr b="0" i="0" lang="en" sz="1050" u="none" cap="none" strike="noStrike">
                <a:solidFill>
                  <a:schemeClr val="dk1"/>
                </a:solidFill>
                <a:highlight>
                  <a:srgbClr val="FFFFFF"/>
                </a:highlight>
                <a:latin typeface="Courier New"/>
                <a:ea typeface="Courier New"/>
                <a:cs typeface="Courier New"/>
                <a:sym typeface="Courier New"/>
              </a:rPr>
              <a:t>) &gt;= </a:t>
            </a:r>
            <a:r>
              <a:rPr b="0" i="0" lang="en" sz="1050" u="none" cap="none" strike="noStrike">
                <a:solidFill>
                  <a:srgbClr val="098658"/>
                </a:solidFill>
                <a:highlight>
                  <a:srgbClr val="FFFFFF"/>
                </a:highlight>
                <a:latin typeface="Courier New"/>
                <a:ea typeface="Courier New"/>
                <a:cs typeface="Courier New"/>
                <a:sym typeface="Courier New"/>
              </a:rPr>
              <a:t>1</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eletronicGate.setCurrentState(Closing())</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else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eletronicGate.setCurrentState(Opening())</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eletronicGate.setPreviousState(</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sensorActivated(self, eletronicGate: EletornicGate)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pass</a:t>
            </a:r>
            <a:endParaRPr b="0" i="0" sz="10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t/>
            </a:r>
            <a:endParaRPr b="0" i="0" sz="10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Twentieth Century"/>
              <a:ea typeface="Twentieth Century"/>
              <a:cs typeface="Twentieth Century"/>
              <a:sym typeface="Twentieth Century"/>
            </a:endParaRPr>
          </a:p>
        </p:txBody>
      </p:sp>
      <p:sp>
        <p:nvSpPr>
          <p:cNvPr id="397" name="Google Shape;397;g1e132a9b1e4_0_133"/>
          <p:cNvSpPr/>
          <p:nvPr/>
        </p:nvSpPr>
        <p:spPr>
          <a:xfrm>
            <a:off x="212307" y="332030"/>
            <a:ext cx="2016300" cy="702000"/>
          </a:xfrm>
          <a:prstGeom prst="wedgeRectCallout">
            <a:avLst>
              <a:gd fmla="val 110332" name="adj1"/>
              <a:gd fmla="val 409949"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Behavior depends on the current state</a:t>
            </a:r>
            <a:endParaRPr b="0" i="0" sz="1400" u="none" cap="none" strike="noStrike">
              <a:solidFill>
                <a:srgbClr val="000000"/>
              </a:solidFill>
              <a:latin typeface="Arial"/>
              <a:ea typeface="Arial"/>
              <a:cs typeface="Arial"/>
              <a:sym typeface="Arial"/>
            </a:endParaRPr>
          </a:p>
        </p:txBody>
      </p:sp>
      <p:sp>
        <p:nvSpPr>
          <p:cNvPr id="398" name="Google Shape;398;g1e132a9b1e4_0_133"/>
          <p:cNvSpPr/>
          <p:nvPr/>
        </p:nvSpPr>
        <p:spPr>
          <a:xfrm>
            <a:off x="7532521" y="2596744"/>
            <a:ext cx="1296000" cy="432000"/>
          </a:xfrm>
          <a:prstGeom prst="wedgeRectCallout">
            <a:avLst>
              <a:gd fmla="val -66057" name="adj1"/>
              <a:gd fmla="val -360705"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Twentieth Century"/>
                <a:ea typeface="Twentieth Century"/>
                <a:cs typeface="Twentieth Century"/>
                <a:sym typeface="Twentieth Century"/>
              </a:rPr>
              <a:t>Transitions</a:t>
            </a:r>
            <a:endParaRPr b="0" i="0" sz="1300" u="none" cap="none" strike="noStrike">
              <a:solidFill>
                <a:srgbClr val="000000"/>
              </a:solidFill>
              <a:latin typeface="Arial"/>
              <a:ea typeface="Arial"/>
              <a:cs typeface="Arial"/>
              <a:sym typeface="Arial"/>
            </a:endParaRPr>
          </a:p>
        </p:txBody>
      </p:sp>
      <p:sp>
        <p:nvSpPr>
          <p:cNvPr id="399" name="Google Shape;399;g1e132a9b1e4_0_133"/>
          <p:cNvSpPr/>
          <p:nvPr/>
        </p:nvSpPr>
        <p:spPr>
          <a:xfrm>
            <a:off x="7532521" y="2596744"/>
            <a:ext cx="1296000" cy="432000"/>
          </a:xfrm>
          <a:prstGeom prst="wedgeRectCallout">
            <a:avLst>
              <a:gd fmla="val -82438" name="adj1"/>
              <a:gd fmla="val -273581"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chemeClr val="lt1"/>
                </a:solidFill>
                <a:latin typeface="Twentieth Century"/>
                <a:ea typeface="Twentieth Century"/>
                <a:cs typeface="Twentieth Century"/>
                <a:sym typeface="Twentieth Century"/>
              </a:rPr>
              <a:t>Transitions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e132a9b1e4_0_142"/>
          <p:cNvSpPr txBox="1"/>
          <p:nvPr>
            <p:ph idx="1" type="body"/>
          </p:nvPr>
        </p:nvSpPr>
        <p:spPr>
          <a:xfrm>
            <a:off x="377100" y="1495200"/>
            <a:ext cx="8467800" cy="3419700"/>
          </a:xfrm>
          <a:prstGeom prst="rect">
            <a:avLst/>
          </a:prstGeom>
          <a:noFill/>
          <a:ln>
            <a:noFill/>
          </a:ln>
        </p:spPr>
        <p:txBody>
          <a:bodyPr anchorCtr="0" anchor="t" bIns="45700" lIns="45700" spcFirstLastPara="1" rIns="45700" wrap="square" tIns="45700">
            <a:normAutofit lnSpcReduction="10000"/>
          </a:bodyPr>
          <a:lstStyle/>
          <a:p>
            <a:pPr indent="0" lvl="0" marL="0" rtl="0" algn="l">
              <a:lnSpc>
                <a:spcPct val="90000"/>
              </a:lnSpc>
              <a:spcBef>
                <a:spcPts val="0"/>
              </a:spcBef>
              <a:spcAft>
                <a:spcPts val="0"/>
              </a:spcAft>
              <a:buSzPts val="1800"/>
              <a:buNone/>
            </a:pPr>
            <a:r>
              <a:rPr lang="en" sz="2400">
                <a:solidFill>
                  <a:schemeClr val="dk1"/>
                </a:solidFill>
              </a:rPr>
              <a:t>Você recebeu a incumbência de desenvolver um </a:t>
            </a:r>
            <a:r>
              <a:rPr lang="en" sz="2400">
                <a:solidFill>
                  <a:schemeClr val="dk1"/>
                </a:solidFill>
                <a:extLst>
                  <a:ext uri="http://customooxmlschemas.google.com/">
                    <go:slidesCustomData xmlns:go="http://customooxmlschemas.google.com/" textRoundtripDataId="0"/>
                  </a:ext>
                </a:extLst>
              </a:rPr>
              <a:t>sistema </a:t>
            </a:r>
            <a:r>
              <a:rPr lang="en" sz="2400">
                <a:solidFill>
                  <a:schemeClr val="dk1"/>
                </a:solidFill>
              </a:rPr>
              <a:t>para gerenciamento de elevadores. São elevadores básicos, que sobem, descem, páram no andar desejado, emperram e ficam ociosos em manutenção de vez em quando… </a:t>
            </a:r>
            <a:endParaRPr sz="2400">
              <a:solidFill>
                <a:schemeClr val="dk1"/>
              </a:solidFill>
            </a:endParaRPr>
          </a:p>
          <a:p>
            <a:pPr indent="0" lvl="0" marL="0" rtl="0" algn="l">
              <a:lnSpc>
                <a:spcPct val="90000"/>
              </a:lnSpc>
              <a:spcBef>
                <a:spcPts val="0"/>
              </a:spcBef>
              <a:spcAft>
                <a:spcPts val="0"/>
              </a:spcAft>
              <a:buSzPts val="1800"/>
              <a:buNone/>
            </a:pPr>
            <a:r>
              <a:t/>
            </a:r>
            <a:endParaRPr sz="2400">
              <a:solidFill>
                <a:schemeClr val="dk1"/>
              </a:solidFill>
            </a:endParaRPr>
          </a:p>
          <a:p>
            <a:pPr indent="0" lvl="0" marL="0" rtl="0" algn="l">
              <a:lnSpc>
                <a:spcPct val="90000"/>
              </a:lnSpc>
              <a:spcBef>
                <a:spcPts val="0"/>
              </a:spcBef>
              <a:spcAft>
                <a:spcPts val="0"/>
              </a:spcAft>
              <a:buSzPts val="1800"/>
              <a:buNone/>
            </a:pPr>
            <a:r>
              <a:rPr lang="en" sz="2400">
                <a:solidFill>
                  <a:schemeClr val="dk1"/>
                </a:solidFill>
              </a:rPr>
              <a:t>Desenvolva uma solução para isso por meio de :</a:t>
            </a:r>
            <a:endParaRPr sz="2400">
              <a:solidFill>
                <a:schemeClr val="dk1"/>
              </a:solidFill>
            </a:endParaRPr>
          </a:p>
          <a:p>
            <a:pPr indent="-381000" lvl="0" marL="457200" rtl="0" algn="l">
              <a:lnSpc>
                <a:spcPct val="90000"/>
              </a:lnSpc>
              <a:spcBef>
                <a:spcPts val="0"/>
              </a:spcBef>
              <a:spcAft>
                <a:spcPts val="0"/>
              </a:spcAft>
              <a:buClr>
                <a:schemeClr val="dk1"/>
              </a:buClr>
              <a:buSzPts val="2400"/>
              <a:buChar char="-"/>
            </a:pPr>
            <a:r>
              <a:rPr lang="en" sz="2400">
                <a:solidFill>
                  <a:schemeClr val="dk1"/>
                </a:solidFill>
              </a:rPr>
              <a:t>Diagrama de classes</a:t>
            </a:r>
            <a:endParaRPr sz="2400">
              <a:solidFill>
                <a:schemeClr val="dk1"/>
              </a:solidFill>
            </a:endParaRPr>
          </a:p>
          <a:p>
            <a:pPr indent="-381000" lvl="0" marL="457200" rtl="0" algn="l">
              <a:lnSpc>
                <a:spcPct val="90000"/>
              </a:lnSpc>
              <a:spcBef>
                <a:spcPts val="0"/>
              </a:spcBef>
              <a:spcAft>
                <a:spcPts val="0"/>
              </a:spcAft>
              <a:buClr>
                <a:schemeClr val="dk1"/>
              </a:buClr>
              <a:buSzPts val="2400"/>
              <a:buChar char="-"/>
            </a:pPr>
            <a:r>
              <a:rPr lang="en" sz="2400">
                <a:solidFill>
                  <a:schemeClr val="dk1"/>
                </a:solidFill>
              </a:rPr>
              <a:t>Trechos de código em Java/Python para este sistema.</a:t>
            </a:r>
            <a:endParaRPr sz="2400">
              <a:solidFill>
                <a:schemeClr val="dk1"/>
              </a:solidFill>
            </a:endParaRPr>
          </a:p>
          <a:p>
            <a:pPr indent="0" lvl="0" marL="0" rtl="0" algn="ctr">
              <a:lnSpc>
                <a:spcPct val="90000"/>
              </a:lnSpc>
              <a:spcBef>
                <a:spcPts val="0"/>
              </a:spcBef>
              <a:spcAft>
                <a:spcPts val="0"/>
              </a:spcAft>
              <a:buSzPts val="1800"/>
              <a:buNone/>
            </a:pPr>
            <a:r>
              <a:t/>
            </a:r>
            <a:endParaRPr sz="2400">
              <a:solidFill>
                <a:schemeClr val="dk1"/>
              </a:solidFill>
            </a:endParaRPr>
          </a:p>
          <a:p>
            <a:pPr indent="0" lvl="0" marL="0" rtl="0" algn="ctr">
              <a:lnSpc>
                <a:spcPct val="90000"/>
              </a:lnSpc>
              <a:spcBef>
                <a:spcPts val="0"/>
              </a:spcBef>
              <a:spcAft>
                <a:spcPts val="0"/>
              </a:spcAft>
              <a:buSzPts val="1800"/>
              <a:buNone/>
            </a:pPr>
            <a:r>
              <a:t/>
            </a:r>
            <a:endParaRPr b="1" sz="2400">
              <a:solidFill>
                <a:schemeClr val="dk1"/>
              </a:solidFill>
            </a:endParaRPr>
          </a:p>
          <a:p>
            <a:pPr indent="457200" lvl="0" marL="0" rtl="0" algn="ctr">
              <a:lnSpc>
                <a:spcPct val="90000"/>
              </a:lnSpc>
              <a:spcBef>
                <a:spcPts val="0"/>
              </a:spcBef>
              <a:spcAft>
                <a:spcPts val="0"/>
              </a:spcAft>
              <a:buSzPts val="1800"/>
              <a:buNone/>
            </a:pPr>
            <a:r>
              <a:rPr lang="en" sz="2400">
                <a:solidFill>
                  <a:schemeClr val="dk1"/>
                </a:solidFill>
              </a:rPr>
              <a:t> </a:t>
            </a:r>
            <a:endParaRPr sz="2400">
              <a:solidFill>
                <a:schemeClr val="dk1"/>
              </a:solidFill>
            </a:endParaRPr>
          </a:p>
        </p:txBody>
      </p:sp>
      <p:grpSp>
        <p:nvGrpSpPr>
          <p:cNvPr id="405" name="Google Shape;405;g1e132a9b1e4_0_142"/>
          <p:cNvGrpSpPr/>
          <p:nvPr/>
        </p:nvGrpSpPr>
        <p:grpSpPr>
          <a:xfrm>
            <a:off x="-75" y="0"/>
            <a:ext cx="9144150" cy="1104600"/>
            <a:chOff x="0" y="7850"/>
            <a:chExt cx="9144150" cy="1104600"/>
          </a:xfrm>
        </p:grpSpPr>
        <p:sp>
          <p:nvSpPr>
            <p:cNvPr id="406" name="Google Shape;406;g1e132a9b1e4_0_14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e132a9b1e4_0_14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e132a9b1e4_0_14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9" name="Google Shape;409;g1e132a9b1e4_0_142"/>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ACTIVITY</a:t>
            </a:r>
            <a:endParaRPr>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g1e132a9b1e4_0_151"/>
          <p:cNvPicPr preferRelativeResize="0"/>
          <p:nvPr/>
        </p:nvPicPr>
        <p:blipFill rotWithShape="1">
          <a:blip r:embed="rId3">
            <a:alphaModFix/>
          </a:blip>
          <a:srcRect b="0" l="0" r="0" t="0"/>
          <a:stretch/>
        </p:blipFill>
        <p:spPr>
          <a:xfrm>
            <a:off x="225150" y="2486150"/>
            <a:ext cx="3910400" cy="2603199"/>
          </a:xfrm>
          <a:prstGeom prst="rect">
            <a:avLst/>
          </a:prstGeom>
          <a:noFill/>
          <a:ln>
            <a:noFill/>
          </a:ln>
        </p:spPr>
      </p:pic>
      <p:pic>
        <p:nvPicPr>
          <p:cNvPr id="415" name="Google Shape;415;g1e132a9b1e4_0_151"/>
          <p:cNvPicPr preferRelativeResize="0"/>
          <p:nvPr/>
        </p:nvPicPr>
        <p:blipFill rotWithShape="1">
          <a:blip r:embed="rId3">
            <a:alphaModFix/>
          </a:blip>
          <a:srcRect b="0" l="0" r="0" t="0"/>
          <a:stretch/>
        </p:blipFill>
        <p:spPr>
          <a:xfrm>
            <a:off x="2814525" y="159925"/>
            <a:ext cx="3910399" cy="2603199"/>
          </a:xfrm>
          <a:prstGeom prst="rect">
            <a:avLst/>
          </a:prstGeom>
          <a:noFill/>
          <a:ln>
            <a:noFill/>
          </a:ln>
        </p:spPr>
      </p:pic>
      <p:pic>
        <p:nvPicPr>
          <p:cNvPr id="416" name="Google Shape;416;g1e132a9b1e4_0_151"/>
          <p:cNvPicPr preferRelativeResize="0"/>
          <p:nvPr/>
        </p:nvPicPr>
        <p:blipFill rotWithShape="1">
          <a:blip r:embed="rId3">
            <a:alphaModFix/>
          </a:blip>
          <a:srcRect b="0" l="0" r="0" t="0"/>
          <a:stretch/>
        </p:blipFill>
        <p:spPr>
          <a:xfrm>
            <a:off x="5124675" y="2617800"/>
            <a:ext cx="3910399" cy="26031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0" name="Shape 420"/>
        <p:cNvGrpSpPr/>
        <p:nvPr/>
      </p:nvGrpSpPr>
      <p:grpSpPr>
        <a:xfrm>
          <a:off x="0" y="0"/>
          <a:ext cx="0" cy="0"/>
          <a:chOff x="0" y="0"/>
          <a:chExt cx="0" cy="0"/>
        </a:xfrm>
      </p:grpSpPr>
      <p:pic>
        <p:nvPicPr>
          <p:cNvPr id="421" name="Google Shape;421;g1e132a9b1e4_0_157"/>
          <p:cNvPicPr preferRelativeResize="0"/>
          <p:nvPr/>
        </p:nvPicPr>
        <p:blipFill rotWithShape="1">
          <a:blip r:embed="rId3">
            <a:alphaModFix/>
          </a:blip>
          <a:srcRect b="0" l="0" r="0" t="0"/>
          <a:stretch/>
        </p:blipFill>
        <p:spPr>
          <a:xfrm>
            <a:off x="4493246" y="1423303"/>
            <a:ext cx="4398100" cy="2296900"/>
          </a:xfrm>
          <a:prstGeom prst="rect">
            <a:avLst/>
          </a:prstGeom>
          <a:noFill/>
          <a:ln>
            <a:noFill/>
          </a:ln>
        </p:spPr>
      </p:pic>
      <p:sp>
        <p:nvSpPr>
          <p:cNvPr id="422" name="Google Shape;422;g1e132a9b1e4_0_157"/>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e132a9b1e4_0_157"/>
          <p:cNvSpPr txBox="1"/>
          <p:nvPr/>
        </p:nvSpPr>
        <p:spPr>
          <a:xfrm>
            <a:off x="424050" y="1423300"/>
            <a:ext cx="3345300" cy="224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rPr b="0" i="0" lang="en" sz="5700" u="none" cap="none" strike="noStrike">
                <a:solidFill>
                  <a:srgbClr val="EC5459"/>
                </a:solidFill>
                <a:latin typeface="Arial"/>
                <a:ea typeface="Arial"/>
                <a:cs typeface="Arial"/>
                <a:sym typeface="Arial"/>
              </a:rPr>
              <a:t>Observer</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700" u="none" cap="none" strike="noStrike">
                <a:solidFill>
                  <a:srgbClr val="EC5459"/>
                </a:solidFill>
                <a:latin typeface="Arial"/>
                <a:ea typeface="Arial"/>
                <a:cs typeface="Arial"/>
                <a:sym typeface="Arial"/>
              </a:rPr>
              <a:t>(behavior pattern)</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br>
              <a:rPr b="0" i="0" lang="en" sz="3100" u="none" cap="none" strike="noStrike">
                <a:solidFill>
                  <a:srgbClr val="EC5459"/>
                </a:solidFill>
                <a:latin typeface="Arial"/>
                <a:ea typeface="Arial"/>
                <a:cs typeface="Arial"/>
                <a:sym typeface="Arial"/>
              </a:rPr>
            </a:br>
            <a:endParaRPr b="0" i="1" sz="1900" u="none" cap="none" strike="noStrike">
              <a:solidFill>
                <a:srgbClr val="EC5459"/>
              </a:solidFill>
              <a:latin typeface="Arial"/>
              <a:ea typeface="Arial"/>
              <a:cs typeface="Arial"/>
              <a:sym typeface="Arial"/>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1e132a9b1e4_0_163"/>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0"/>
              </a:spcBef>
              <a:spcAft>
                <a:spcPts val="0"/>
              </a:spcAft>
              <a:buSzPts val="1800"/>
              <a:buNone/>
            </a:pPr>
            <a:r>
              <a:t/>
            </a:r>
            <a:endParaRPr sz="2400">
              <a:solidFill>
                <a:schemeClr val="dk1"/>
              </a:solidFill>
            </a:endParaRPr>
          </a:p>
          <a:p>
            <a:pPr indent="0" lvl="0" marL="0" rtl="0" algn="ctr">
              <a:lnSpc>
                <a:spcPct val="90000"/>
              </a:lnSpc>
              <a:spcBef>
                <a:spcPts val="0"/>
              </a:spcBef>
              <a:spcAft>
                <a:spcPts val="0"/>
              </a:spcAft>
              <a:buSzPts val="1800"/>
              <a:buNone/>
            </a:pPr>
            <a:r>
              <a:rPr b="1" lang="en" sz="2400">
                <a:solidFill>
                  <a:schemeClr val="dk1"/>
                </a:solidFill>
              </a:rPr>
              <a:t>When to use? </a:t>
            </a:r>
            <a:endParaRPr b="1" sz="2400">
              <a:solidFill>
                <a:schemeClr val="dk1"/>
              </a:solidFill>
            </a:endParaRPr>
          </a:p>
          <a:p>
            <a:pPr indent="0" lvl="0" marL="0" rtl="0" algn="ctr">
              <a:lnSpc>
                <a:spcPct val="90000"/>
              </a:lnSpc>
              <a:spcBef>
                <a:spcPts val="0"/>
              </a:spcBef>
              <a:spcAft>
                <a:spcPts val="0"/>
              </a:spcAft>
              <a:buSzPts val="1800"/>
              <a:buNone/>
            </a:pPr>
            <a:r>
              <a:t/>
            </a:r>
            <a:endParaRPr b="1" sz="2400">
              <a:solidFill>
                <a:schemeClr val="dk1"/>
              </a:solidFill>
            </a:endParaRPr>
          </a:p>
          <a:p>
            <a:pPr indent="457200" lvl="0" marL="0" rtl="0" algn="ctr">
              <a:lnSpc>
                <a:spcPct val="90000"/>
              </a:lnSpc>
              <a:spcBef>
                <a:spcPts val="0"/>
              </a:spcBef>
              <a:spcAft>
                <a:spcPts val="0"/>
              </a:spcAft>
              <a:buSzPts val="1800"/>
              <a:buNone/>
            </a:pPr>
            <a:r>
              <a:rPr lang="en" sz="2400">
                <a:solidFill>
                  <a:schemeClr val="dk1"/>
                </a:solidFill>
              </a:rPr>
              <a:t> Use the Observer pattern when changes to the state of one object may require changing other objects, and the actual set of objects is unknown beforehand or changes dynamically. </a:t>
            </a:r>
            <a:endParaRPr sz="2400">
              <a:solidFill>
                <a:schemeClr val="dk1"/>
              </a:solidFill>
            </a:endParaRPr>
          </a:p>
        </p:txBody>
      </p:sp>
      <p:grpSp>
        <p:nvGrpSpPr>
          <p:cNvPr id="429" name="Google Shape;429;g1e132a9b1e4_0_163"/>
          <p:cNvGrpSpPr/>
          <p:nvPr/>
        </p:nvGrpSpPr>
        <p:grpSpPr>
          <a:xfrm>
            <a:off x="-75" y="0"/>
            <a:ext cx="9144150" cy="1104600"/>
            <a:chOff x="0" y="7850"/>
            <a:chExt cx="9144150" cy="1104600"/>
          </a:xfrm>
        </p:grpSpPr>
        <p:sp>
          <p:nvSpPr>
            <p:cNvPr id="430" name="Google Shape;430;g1e132a9b1e4_0_163"/>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e132a9b1e4_0_163"/>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e132a9b1e4_0_163"/>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3" name="Google Shape;433;g1e132a9b1e4_0_163"/>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OBSERVER</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e132a9b1e4_0_172"/>
          <p:cNvSpPr txBox="1"/>
          <p:nvPr>
            <p:ph idx="1" type="body"/>
          </p:nvPr>
        </p:nvSpPr>
        <p:spPr>
          <a:xfrm>
            <a:off x="377100" y="1723800"/>
            <a:ext cx="8467800" cy="1406700"/>
          </a:xfrm>
          <a:prstGeom prst="rect">
            <a:avLst/>
          </a:prstGeom>
          <a:noFill/>
          <a:ln>
            <a:noFill/>
          </a:ln>
        </p:spPr>
        <p:txBody>
          <a:bodyPr anchorCtr="0" anchor="t" bIns="45700" lIns="45700" spcFirstLastPara="1" rIns="45700" wrap="square" tIns="45700">
            <a:noAutofit/>
          </a:bodyPr>
          <a:lstStyle/>
          <a:p>
            <a:pPr indent="0" lvl="0" marL="139700" marR="139700" rtl="0" algn="ctr">
              <a:lnSpc>
                <a:spcPct val="115000"/>
              </a:lnSpc>
              <a:spcBef>
                <a:spcPts val="0"/>
              </a:spcBef>
              <a:spcAft>
                <a:spcPts val="0"/>
              </a:spcAft>
              <a:buSzPts val="1800"/>
              <a:buNone/>
            </a:pPr>
            <a:r>
              <a:rPr b="1" lang="en" sz="2400">
                <a:solidFill>
                  <a:schemeClr val="dk1"/>
                </a:solidFill>
                <a:highlight>
                  <a:srgbClr val="FFFFFF"/>
                </a:highlight>
              </a:rPr>
              <a:t>Example:</a:t>
            </a:r>
            <a:endParaRPr b="1" sz="2400">
              <a:solidFill>
                <a:schemeClr val="dk1"/>
              </a:solidFill>
              <a:highlight>
                <a:srgbClr val="FFFFFF"/>
              </a:highlight>
            </a:endParaRPr>
          </a:p>
          <a:p>
            <a:pPr indent="0" lvl="0" marL="139700" marR="139700" rtl="0" algn="ctr">
              <a:lnSpc>
                <a:spcPct val="115000"/>
              </a:lnSpc>
              <a:spcBef>
                <a:spcPts val="1200"/>
              </a:spcBef>
              <a:spcAft>
                <a:spcPts val="0"/>
              </a:spcAft>
              <a:buSzPts val="1800"/>
              <a:buNone/>
            </a:pPr>
            <a:br>
              <a:rPr lang="en">
                <a:solidFill>
                  <a:schemeClr val="dk1"/>
                </a:solidFill>
                <a:highlight>
                  <a:srgbClr val="FFFFFF"/>
                </a:highlight>
              </a:rPr>
            </a:br>
            <a:r>
              <a:rPr lang="en">
                <a:solidFill>
                  <a:schemeClr val="dk1"/>
                </a:solidFill>
                <a:highlight>
                  <a:srgbClr val="FFFFFF"/>
                </a:highlight>
              </a:rPr>
              <a:t>If you subscribe to a newspaper or magazine, you no longer need to go to the store to check if the next issue is available. Instead, the publisher sends new issues directly to your mailbox right after publication or even in advance.</a:t>
            </a:r>
            <a:endParaRPr>
              <a:solidFill>
                <a:schemeClr val="dk1"/>
              </a:solidFill>
              <a:highlight>
                <a:srgbClr val="FFFFFF"/>
              </a:highlight>
            </a:endParaRPr>
          </a:p>
          <a:p>
            <a:pPr indent="0" lvl="0" marL="139700" marR="139700" rtl="0" algn="ctr">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The </a:t>
            </a:r>
            <a:r>
              <a:rPr b="1" lang="en">
                <a:solidFill>
                  <a:schemeClr val="dk1"/>
                </a:solidFill>
                <a:highlight>
                  <a:srgbClr val="FFFFFF"/>
                </a:highlight>
              </a:rPr>
              <a:t>publisher </a:t>
            </a:r>
            <a:r>
              <a:rPr lang="en">
                <a:solidFill>
                  <a:schemeClr val="dk1"/>
                </a:solidFill>
                <a:highlight>
                  <a:srgbClr val="FFFFFF"/>
                </a:highlight>
              </a:rPr>
              <a:t>maintains a list of </a:t>
            </a:r>
            <a:r>
              <a:rPr lang="en">
                <a:solidFill>
                  <a:schemeClr val="dk1"/>
                </a:solidFill>
                <a:highlight>
                  <a:schemeClr val="accent6"/>
                </a:highlight>
              </a:rPr>
              <a:t>subscribers </a:t>
            </a:r>
            <a:r>
              <a:rPr lang="en">
                <a:solidFill>
                  <a:schemeClr val="dk1"/>
                </a:solidFill>
                <a:highlight>
                  <a:srgbClr val="FFFFFF"/>
                </a:highlight>
              </a:rPr>
              <a:t>and knows which magazines they’re interested in. </a:t>
            </a:r>
            <a:r>
              <a:rPr b="1" lang="en">
                <a:solidFill>
                  <a:schemeClr val="dk1"/>
                </a:solidFill>
                <a:highlight>
                  <a:srgbClr val="FFFFFF"/>
                </a:highlight>
              </a:rPr>
              <a:t>Subscribers </a:t>
            </a:r>
            <a:r>
              <a:rPr lang="en">
                <a:solidFill>
                  <a:schemeClr val="dk1"/>
                </a:solidFill>
                <a:highlight>
                  <a:srgbClr val="FFFFFF"/>
                </a:highlight>
              </a:rPr>
              <a:t>can leave the list at any time when they wish to stop the publisher sending new magazine issues to them.</a:t>
            </a:r>
            <a:endParaRPr>
              <a:solidFill>
                <a:schemeClr val="dk1"/>
              </a:solidFill>
              <a:highlight>
                <a:srgbClr val="FFFFFF"/>
              </a:highlight>
            </a:endParaRPr>
          </a:p>
          <a:p>
            <a:pPr indent="0" lvl="0" marL="139700" marR="139700" rtl="0" algn="ctr">
              <a:lnSpc>
                <a:spcPct val="115000"/>
              </a:lnSpc>
              <a:spcBef>
                <a:spcPts val="1200"/>
              </a:spcBef>
              <a:spcAft>
                <a:spcPts val="1200"/>
              </a:spcAft>
              <a:buSzPts val="1800"/>
              <a:buNone/>
            </a:pPr>
            <a:r>
              <a:t/>
            </a:r>
            <a:endParaRPr>
              <a:solidFill>
                <a:schemeClr val="dk1"/>
              </a:solidFill>
              <a:highlight>
                <a:srgbClr val="FFFFFF"/>
              </a:highlight>
            </a:endParaRPr>
          </a:p>
        </p:txBody>
      </p:sp>
      <p:grpSp>
        <p:nvGrpSpPr>
          <p:cNvPr id="439" name="Google Shape;439;g1e132a9b1e4_0_172"/>
          <p:cNvGrpSpPr/>
          <p:nvPr/>
        </p:nvGrpSpPr>
        <p:grpSpPr>
          <a:xfrm>
            <a:off x="-75" y="0"/>
            <a:ext cx="9144150" cy="1104600"/>
            <a:chOff x="0" y="7850"/>
            <a:chExt cx="9144150" cy="1104600"/>
          </a:xfrm>
        </p:grpSpPr>
        <p:sp>
          <p:nvSpPr>
            <p:cNvPr id="440" name="Google Shape;440;g1e132a9b1e4_0_17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e132a9b1e4_0_17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1e132a9b1e4_0_17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g1e132a9b1e4_0_172"/>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OBSERVER</a:t>
            </a:r>
            <a:endParaRPr>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grpSp>
        <p:nvGrpSpPr>
          <p:cNvPr id="448" name="Google Shape;448;g1e132a9b1e4_0_181"/>
          <p:cNvGrpSpPr/>
          <p:nvPr/>
        </p:nvGrpSpPr>
        <p:grpSpPr>
          <a:xfrm>
            <a:off x="-75" y="0"/>
            <a:ext cx="9144150" cy="1104600"/>
            <a:chOff x="0" y="7850"/>
            <a:chExt cx="9144150" cy="1104600"/>
          </a:xfrm>
        </p:grpSpPr>
        <p:sp>
          <p:nvSpPr>
            <p:cNvPr id="449" name="Google Shape;449;g1e132a9b1e4_0_181"/>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1e132a9b1e4_0_181"/>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1e132a9b1e4_0_181"/>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g1e132a9b1e4_0_181"/>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OBSERVER</a:t>
            </a:r>
            <a:endParaRPr>
              <a:solidFill>
                <a:schemeClr val="lt1"/>
              </a:solidFill>
            </a:endParaRPr>
          </a:p>
        </p:txBody>
      </p:sp>
      <p:pic>
        <p:nvPicPr>
          <p:cNvPr id="453" name="Google Shape;453;g1e132a9b1e4_0_181"/>
          <p:cNvPicPr preferRelativeResize="0"/>
          <p:nvPr/>
        </p:nvPicPr>
        <p:blipFill rotWithShape="1">
          <a:blip r:embed="rId3">
            <a:alphaModFix/>
          </a:blip>
          <a:srcRect b="0" l="0" r="0" t="0"/>
          <a:stretch/>
        </p:blipFill>
        <p:spPr>
          <a:xfrm>
            <a:off x="320750" y="1214577"/>
            <a:ext cx="8726749" cy="3410225"/>
          </a:xfrm>
          <a:prstGeom prst="rect">
            <a:avLst/>
          </a:prstGeom>
          <a:noFill/>
          <a:ln>
            <a:noFill/>
          </a:ln>
        </p:spPr>
      </p:pic>
      <p:pic>
        <p:nvPicPr>
          <p:cNvPr id="454" name="Google Shape;454;g1e132a9b1e4_0_181"/>
          <p:cNvPicPr preferRelativeResize="0"/>
          <p:nvPr/>
        </p:nvPicPr>
        <p:blipFill rotWithShape="1">
          <a:blip r:embed="rId4">
            <a:alphaModFix/>
          </a:blip>
          <a:srcRect b="0" l="0" r="0" t="0"/>
          <a:stretch/>
        </p:blipFill>
        <p:spPr>
          <a:xfrm>
            <a:off x="7871477" y="4457699"/>
            <a:ext cx="1176025" cy="61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2665232139_0_439"/>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lnSpcReduction="20000"/>
          </a:bodyPr>
          <a:lstStyle/>
          <a:p>
            <a:pPr indent="0" lvl="0" marL="0" rtl="0" algn="ctr">
              <a:lnSpc>
                <a:spcPct val="90000"/>
              </a:lnSpc>
              <a:spcBef>
                <a:spcPts val="0"/>
              </a:spcBef>
              <a:spcAft>
                <a:spcPts val="0"/>
              </a:spcAft>
              <a:buSzPts val="1800"/>
              <a:buNone/>
            </a:pPr>
            <a:r>
              <a:t/>
            </a:r>
            <a:endParaRPr sz="2400">
              <a:solidFill>
                <a:schemeClr val="dk1"/>
              </a:solidFill>
            </a:endParaRPr>
          </a:p>
          <a:p>
            <a:pPr indent="0" lvl="0" marL="0" rtl="0" algn="ctr">
              <a:lnSpc>
                <a:spcPct val="90000"/>
              </a:lnSpc>
              <a:spcBef>
                <a:spcPts val="0"/>
              </a:spcBef>
              <a:spcAft>
                <a:spcPts val="0"/>
              </a:spcAft>
              <a:buSzPts val="1800"/>
              <a:buNone/>
            </a:pPr>
            <a:r>
              <a:rPr b="1" lang="en" sz="2400">
                <a:solidFill>
                  <a:schemeClr val="dk1"/>
                </a:solidFill>
              </a:rPr>
              <a:t>When to use? </a:t>
            </a:r>
            <a:endParaRPr b="1" sz="2400">
              <a:solidFill>
                <a:schemeClr val="dk1"/>
              </a:solidFill>
            </a:endParaRPr>
          </a:p>
          <a:p>
            <a:pPr indent="0" lvl="0" marL="0" rtl="0" algn="ctr">
              <a:lnSpc>
                <a:spcPct val="90000"/>
              </a:lnSpc>
              <a:spcBef>
                <a:spcPts val="0"/>
              </a:spcBef>
              <a:spcAft>
                <a:spcPts val="0"/>
              </a:spcAft>
              <a:buSzPts val="1800"/>
              <a:buNone/>
            </a:pPr>
            <a:r>
              <a:t/>
            </a:r>
            <a:endParaRPr b="1" sz="2400">
              <a:solidFill>
                <a:schemeClr val="dk1"/>
              </a:solidFill>
            </a:endParaRPr>
          </a:p>
          <a:p>
            <a:pPr indent="0" lvl="0" marL="0" marR="38100" rtl="0" algn="ctr">
              <a:lnSpc>
                <a:spcPct val="128571"/>
              </a:lnSpc>
              <a:spcBef>
                <a:spcPts val="0"/>
              </a:spcBef>
              <a:spcAft>
                <a:spcPts val="0"/>
              </a:spcAft>
              <a:buSzPts val="1800"/>
              <a:buNone/>
            </a:pPr>
            <a:r>
              <a:rPr lang="en" sz="2100">
                <a:solidFill>
                  <a:srgbClr val="202124"/>
                </a:solidFill>
                <a:highlight>
                  <a:schemeClr val="lt1"/>
                </a:highlight>
              </a:rPr>
              <a:t>Two situations:</a:t>
            </a:r>
            <a:endParaRPr sz="2100">
              <a:solidFill>
                <a:srgbClr val="202124"/>
              </a:solidFill>
              <a:highlight>
                <a:schemeClr val="lt1"/>
              </a:highlight>
            </a:endParaRPr>
          </a:p>
          <a:p>
            <a:pPr indent="-361950" lvl="0" marL="457200" marR="38100" rtl="0" algn="l">
              <a:lnSpc>
                <a:spcPct val="128571"/>
              </a:lnSpc>
              <a:spcBef>
                <a:spcPts val="0"/>
              </a:spcBef>
              <a:spcAft>
                <a:spcPts val="0"/>
              </a:spcAft>
              <a:buClr>
                <a:srgbClr val="202124"/>
              </a:buClr>
              <a:buSzPts val="2100"/>
              <a:buAutoNum type="arabicPeriod"/>
            </a:pPr>
            <a:r>
              <a:rPr lang="en" sz="2100">
                <a:solidFill>
                  <a:srgbClr val="202124"/>
                </a:solidFill>
                <a:highlight>
                  <a:schemeClr val="lt1"/>
                </a:highlight>
              </a:rPr>
              <a:t>Use Factory Method when you don't know in advance the exact types and dependencies of the objects your code should work with.</a:t>
            </a:r>
            <a:endParaRPr sz="2100">
              <a:solidFill>
                <a:srgbClr val="202124"/>
              </a:solidFill>
              <a:highlight>
                <a:schemeClr val="lt1"/>
              </a:highlight>
            </a:endParaRPr>
          </a:p>
          <a:p>
            <a:pPr indent="-361950" lvl="0" marL="457200" marR="38100" rtl="0" algn="l">
              <a:lnSpc>
                <a:spcPct val="128571"/>
              </a:lnSpc>
              <a:spcBef>
                <a:spcPts val="0"/>
              </a:spcBef>
              <a:spcAft>
                <a:spcPts val="0"/>
              </a:spcAft>
              <a:buClr>
                <a:srgbClr val="202124"/>
              </a:buClr>
              <a:buSzPts val="2100"/>
              <a:buAutoNum type="arabicPeriod"/>
            </a:pPr>
            <a:r>
              <a:rPr lang="en" sz="2100">
                <a:solidFill>
                  <a:srgbClr val="202124"/>
                </a:solidFill>
                <a:highlight>
                  <a:schemeClr val="lt1"/>
                </a:highlight>
              </a:rPr>
              <a:t>Use Factory Method when you want to make the </a:t>
            </a:r>
            <a:r>
              <a:rPr lang="en" sz="2100">
                <a:solidFill>
                  <a:srgbClr val="202124"/>
                </a:solidFill>
                <a:highlight>
                  <a:schemeClr val="accent6"/>
                </a:highlight>
              </a:rPr>
              <a:t>client code</a:t>
            </a:r>
            <a:r>
              <a:rPr lang="en" sz="2100">
                <a:solidFill>
                  <a:srgbClr val="202124"/>
                </a:solidFill>
                <a:highlight>
                  <a:schemeClr val="lt1"/>
                </a:highlight>
              </a:rPr>
              <a:t> independent (unconsciousness) of the concrete objects it uses</a:t>
            </a:r>
            <a:endParaRPr sz="2100">
              <a:solidFill>
                <a:srgbClr val="202124"/>
              </a:solidFill>
              <a:highlight>
                <a:schemeClr val="lt1"/>
              </a:highlight>
            </a:endParaRPr>
          </a:p>
          <a:p>
            <a:pPr indent="457200" lvl="0" marL="0" rtl="0" algn="l">
              <a:lnSpc>
                <a:spcPct val="90000"/>
              </a:lnSpc>
              <a:spcBef>
                <a:spcPts val="0"/>
              </a:spcBef>
              <a:spcAft>
                <a:spcPts val="0"/>
              </a:spcAft>
              <a:buSzPts val="1800"/>
              <a:buNone/>
            </a:pPr>
            <a:r>
              <a:t/>
            </a:r>
            <a:endParaRPr sz="2400">
              <a:solidFill>
                <a:schemeClr val="dk1"/>
              </a:solidFill>
            </a:endParaRPr>
          </a:p>
        </p:txBody>
      </p:sp>
      <p:grpSp>
        <p:nvGrpSpPr>
          <p:cNvPr id="96" name="Google Shape;96;g22665232139_0_439"/>
          <p:cNvGrpSpPr/>
          <p:nvPr/>
        </p:nvGrpSpPr>
        <p:grpSpPr>
          <a:xfrm>
            <a:off x="-75" y="0"/>
            <a:ext cx="9144150" cy="1104600"/>
            <a:chOff x="0" y="7850"/>
            <a:chExt cx="9144150" cy="1104600"/>
          </a:xfrm>
        </p:grpSpPr>
        <p:sp>
          <p:nvSpPr>
            <p:cNvPr id="97" name="Google Shape;97;g22665232139_0_43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22665232139_0_43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2665232139_0_43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2665232139_0_43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a:t>
            </a:r>
            <a:endParaRPr>
              <a:solidFill>
                <a:schemeClr val="lt1"/>
              </a:solidFill>
            </a:endParaRPr>
          </a:p>
        </p:txBody>
      </p:sp>
      <p:sp>
        <p:nvSpPr>
          <p:cNvPr id="101" name="Google Shape;101;g22665232139_0_439"/>
          <p:cNvSpPr/>
          <p:nvPr/>
        </p:nvSpPr>
        <p:spPr>
          <a:xfrm>
            <a:off x="5057925" y="247725"/>
            <a:ext cx="3833400" cy="16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Hoje você sabe quais são os tipos que o seu código cliente deve trabalhar, mas você também sabe que novos tipos irão aparecer no futuro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g1e132a9b1e4_0_191"/>
          <p:cNvGrpSpPr/>
          <p:nvPr/>
        </p:nvGrpSpPr>
        <p:grpSpPr>
          <a:xfrm>
            <a:off x="-75" y="0"/>
            <a:ext cx="9144150" cy="1104600"/>
            <a:chOff x="0" y="7850"/>
            <a:chExt cx="9144150" cy="1104600"/>
          </a:xfrm>
        </p:grpSpPr>
        <p:sp>
          <p:nvSpPr>
            <p:cNvPr id="460" name="Google Shape;460;g1e132a9b1e4_0_191"/>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e132a9b1e4_0_191"/>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e132a9b1e4_0_191"/>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3" name="Google Shape;463;g1e132a9b1e4_0_191"/>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OBSERVER</a:t>
            </a:r>
            <a:endParaRPr>
              <a:solidFill>
                <a:schemeClr val="lt1"/>
              </a:solidFill>
            </a:endParaRPr>
          </a:p>
        </p:txBody>
      </p:sp>
      <p:sp>
        <p:nvSpPr>
          <p:cNvPr id="464" name="Google Shape;464;g1e132a9b1e4_0_191"/>
          <p:cNvSpPr txBox="1"/>
          <p:nvPr/>
        </p:nvSpPr>
        <p:spPr>
          <a:xfrm>
            <a:off x="243250" y="1284475"/>
            <a:ext cx="8337600" cy="35787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Subject():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attach(self, observer: Observer)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raise</a:t>
            </a:r>
            <a:r>
              <a:rPr b="0" i="0" lang="en" sz="1050" u="none" cap="none" strike="noStrike">
                <a:solidFill>
                  <a:schemeClr val="dk1"/>
                </a:solidFill>
                <a:highlight>
                  <a:srgbClr val="FFFFFF"/>
                </a:highlight>
                <a:latin typeface="Courier New"/>
                <a:ea typeface="Courier New"/>
                <a:cs typeface="Courier New"/>
                <a:sym typeface="Courier New"/>
              </a:rPr>
              <a:t> NotImplementedError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detach(self, observer: Observer)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raise</a:t>
            </a:r>
            <a:r>
              <a:rPr b="0" i="0" lang="en" sz="1050" u="none" cap="none" strike="noStrike">
                <a:solidFill>
                  <a:schemeClr val="dk1"/>
                </a:solidFill>
                <a:highlight>
                  <a:srgbClr val="FFFFFF"/>
                </a:highlight>
                <a:latin typeface="Courier New"/>
                <a:ea typeface="Courier New"/>
                <a:cs typeface="Courier New"/>
                <a:sym typeface="Courier New"/>
              </a:rPr>
              <a:t> NotImplementedError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notify(self)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raise</a:t>
            </a:r>
            <a:r>
              <a:rPr b="0" i="0" lang="en" sz="1050" u="none" cap="none" strike="noStrike">
                <a:solidFill>
                  <a:schemeClr val="dk1"/>
                </a:solidFill>
                <a:highlight>
                  <a:srgbClr val="FFFFFF"/>
                </a:highlight>
                <a:latin typeface="Courier New"/>
                <a:ea typeface="Courier New"/>
                <a:cs typeface="Courier New"/>
                <a:sym typeface="Courier New"/>
              </a:rPr>
              <a:t> NotImplementedError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chemeClr val="dk1"/>
                </a:solidFill>
                <a:highlight>
                  <a:srgbClr val="7CE1E7"/>
                </a:highlight>
                <a:latin typeface="Courier New"/>
                <a:ea typeface="Courier New"/>
                <a:cs typeface="Courier New"/>
                <a:sym typeface="Courier New"/>
              </a:rPr>
              <a:t>ConcreteSubject</a:t>
            </a:r>
            <a:r>
              <a:rPr b="0" i="0" lang="en" sz="1050" u="none" cap="none" strike="noStrike">
                <a:solidFill>
                  <a:schemeClr val="dk1"/>
                </a:solidFill>
                <a:highlight>
                  <a:srgbClr val="FFFFFF"/>
                </a:highlight>
                <a:latin typeface="Courier New"/>
                <a:ea typeface="Courier New"/>
                <a:cs typeface="Courier New"/>
                <a:sym typeface="Courier New"/>
              </a:rPr>
              <a:t>(Subject):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_state: int = </a:t>
            </a:r>
            <a:r>
              <a:rPr b="0" i="0" lang="en" sz="1050" u="none" cap="none" strike="noStrike">
                <a:solidFill>
                  <a:srgbClr val="0000FF"/>
                </a:solidFill>
                <a:highlight>
                  <a:srgbClr val="FFFFFF"/>
                </a:highlight>
                <a:latin typeface="Courier New"/>
                <a:ea typeface="Courier New"/>
                <a:cs typeface="Courier New"/>
                <a:sym typeface="Courier New"/>
              </a:rPr>
              <a:t>None</a:t>
            </a:r>
            <a:endParaRPr b="0" i="0" sz="10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_observers: List[Observer] =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attach(self, observer: Observer)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print(</a:t>
            </a:r>
            <a:r>
              <a:rPr b="0" i="0" lang="en" sz="1050" u="none" cap="none" strike="noStrike">
                <a:solidFill>
                  <a:srgbClr val="A31515"/>
                </a:solidFill>
                <a:highlight>
                  <a:srgbClr val="FFFFFF"/>
                </a:highlight>
                <a:latin typeface="Courier New"/>
                <a:ea typeface="Courier New"/>
                <a:cs typeface="Courier New"/>
                <a:sym typeface="Courier New"/>
              </a:rPr>
              <a:t>"Subject: Attached an observer."</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._observers.append(observer)</a:t>
            </a:r>
            <a:endParaRPr b="0" i="0" sz="1400" u="none" cap="none" strike="noStrike">
              <a:solidFill>
                <a:srgbClr val="000000"/>
              </a:solidFill>
              <a:latin typeface="Arial"/>
              <a:ea typeface="Arial"/>
              <a:cs typeface="Arial"/>
              <a:sym typeface="Arial"/>
            </a:endParaRPr>
          </a:p>
        </p:txBody>
      </p:sp>
      <p:sp>
        <p:nvSpPr>
          <p:cNvPr id="465" name="Google Shape;465;g1e132a9b1e4_0_191"/>
          <p:cNvSpPr txBox="1"/>
          <p:nvPr/>
        </p:nvSpPr>
        <p:spPr>
          <a:xfrm>
            <a:off x="4649350" y="1360675"/>
            <a:ext cx="4532700" cy="330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detach(self, observer: Observer)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._observers.remove(observer)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notify(self)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print(</a:t>
            </a:r>
            <a:r>
              <a:rPr b="0" i="0" lang="en" sz="1050" u="none" cap="none" strike="noStrike">
                <a:solidFill>
                  <a:srgbClr val="A31515"/>
                </a:solidFill>
                <a:highlight>
                  <a:srgbClr val="FFFFFF"/>
                </a:highlight>
                <a:latin typeface="Courier New"/>
                <a:ea typeface="Courier New"/>
                <a:cs typeface="Courier New"/>
                <a:sym typeface="Courier New"/>
              </a:rPr>
              <a:t>"Subject: Notifying observers..."</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chemeClr val="accent6"/>
                </a:highlight>
                <a:latin typeface="Courier New"/>
                <a:ea typeface="Courier New"/>
                <a:cs typeface="Courier New"/>
                <a:sym typeface="Courier New"/>
              </a:rPr>
              <a:t>for</a:t>
            </a:r>
            <a:r>
              <a:rPr b="0" i="0" lang="en" sz="1050" u="none" cap="none" strike="noStrike">
                <a:solidFill>
                  <a:schemeClr val="dk1"/>
                </a:solidFill>
                <a:highlight>
                  <a:schemeClr val="accent6"/>
                </a:highlight>
                <a:latin typeface="Courier New"/>
                <a:ea typeface="Courier New"/>
                <a:cs typeface="Courier New"/>
                <a:sym typeface="Courier New"/>
              </a:rPr>
              <a:t> observer </a:t>
            </a:r>
            <a:r>
              <a:rPr b="0" i="0" lang="en" sz="1050" u="none" cap="none" strike="noStrike">
                <a:solidFill>
                  <a:srgbClr val="0000FF"/>
                </a:solidFill>
                <a:highlight>
                  <a:schemeClr val="accent6"/>
                </a:highlight>
                <a:latin typeface="Courier New"/>
                <a:ea typeface="Courier New"/>
                <a:cs typeface="Courier New"/>
                <a:sym typeface="Courier New"/>
              </a:rPr>
              <a:t>in</a:t>
            </a:r>
            <a:r>
              <a:rPr b="0" i="0" lang="en" sz="1050" u="none" cap="none" strike="noStrike">
                <a:solidFill>
                  <a:schemeClr val="dk1"/>
                </a:solidFill>
                <a:highlight>
                  <a:schemeClr val="accent6"/>
                </a:highlight>
                <a:latin typeface="Courier New"/>
                <a:ea typeface="Courier New"/>
                <a:cs typeface="Courier New"/>
                <a:sym typeface="Courier New"/>
              </a:rPr>
              <a:t> </a:t>
            </a:r>
            <a:r>
              <a:rPr b="0" i="0" lang="en" sz="1050" u="none" cap="none" strike="noStrike">
                <a:solidFill>
                  <a:srgbClr val="0000FF"/>
                </a:solidFill>
                <a:highlight>
                  <a:schemeClr val="accent6"/>
                </a:highlight>
                <a:latin typeface="Courier New"/>
                <a:ea typeface="Courier New"/>
                <a:cs typeface="Courier New"/>
                <a:sym typeface="Courier New"/>
              </a:rPr>
              <a:t>self</a:t>
            </a:r>
            <a:r>
              <a:rPr b="0" i="0" lang="en" sz="1050" u="none" cap="none" strike="noStrike">
                <a:solidFill>
                  <a:schemeClr val="dk1"/>
                </a:solidFill>
                <a:highlight>
                  <a:schemeClr val="accent6"/>
                </a:highlight>
                <a:latin typeface="Courier New"/>
                <a:ea typeface="Courier New"/>
                <a:cs typeface="Courier New"/>
                <a:sym typeface="Courier New"/>
              </a:rPr>
              <a:t>._observers:</a:t>
            </a:r>
            <a:endParaRPr b="0" i="0" sz="1050" u="none" cap="none" strike="noStrike">
              <a:solidFill>
                <a:schemeClr val="dk1"/>
              </a:solidFill>
              <a:highlight>
                <a:schemeClr val="accent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chemeClr val="accent6"/>
                </a:highlight>
                <a:latin typeface="Courier New"/>
                <a:ea typeface="Courier New"/>
                <a:cs typeface="Courier New"/>
                <a:sym typeface="Courier New"/>
              </a:rPr>
              <a:t>            observer.update(</a:t>
            </a:r>
            <a:r>
              <a:rPr b="0" i="0" lang="en" sz="1050" u="none" cap="none" strike="noStrike">
                <a:solidFill>
                  <a:srgbClr val="0000FF"/>
                </a:solidFill>
                <a:highlight>
                  <a:schemeClr val="accent6"/>
                </a:highlight>
                <a:latin typeface="Courier New"/>
                <a:ea typeface="Courier New"/>
                <a:cs typeface="Courier New"/>
                <a:sym typeface="Courier New"/>
              </a:rPr>
              <a:t>self</a:t>
            </a:r>
            <a:r>
              <a:rPr b="0" i="0" lang="en" sz="1050" u="none" cap="none" strike="noStrike">
                <a:solidFill>
                  <a:schemeClr val="dk1"/>
                </a:solidFill>
                <a:highlight>
                  <a:schemeClr val="accent6"/>
                </a:highlight>
                <a:latin typeface="Courier New"/>
                <a:ea typeface="Courier New"/>
                <a:cs typeface="Courier New"/>
                <a:sym typeface="Courier New"/>
              </a:rPr>
              <a:t>)</a:t>
            </a:r>
            <a:endParaRPr b="0" i="0" sz="1050" u="none" cap="none" strike="noStrike">
              <a:solidFill>
                <a:schemeClr val="dk1"/>
              </a:solidFill>
              <a:highlight>
                <a:schemeClr val="accent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some_business_logic(self)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print(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A31515"/>
                </a:solidFill>
                <a:highlight>
                  <a:srgbClr val="FFFFFF"/>
                </a:highlight>
                <a:latin typeface="Courier New"/>
                <a:ea typeface="Courier New"/>
                <a:cs typeface="Courier New"/>
                <a:sym typeface="Courier New"/>
              </a:rPr>
              <a:t>         "\nSubject: I'm doing something important."</a:t>
            </a:r>
            <a:endParaRPr b="0" i="0" sz="105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._state = randrange(</a:t>
            </a:r>
            <a:r>
              <a:rPr b="0" i="0" lang="en" sz="1050" u="none" cap="none" strike="noStrike">
                <a:solidFill>
                  <a:srgbClr val="098658"/>
                </a:solidFill>
                <a:highlight>
                  <a:srgbClr val="FFFFFF"/>
                </a:highlight>
                <a:latin typeface="Courier New"/>
                <a:ea typeface="Courier New"/>
                <a:cs typeface="Courier New"/>
                <a:sym typeface="Courier New"/>
              </a:rPr>
              <a:t>0</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98658"/>
                </a:solidFill>
                <a:highlight>
                  <a:srgbClr val="FFFFFF"/>
                </a:highlight>
                <a:latin typeface="Courier New"/>
                <a:ea typeface="Courier New"/>
                <a:cs typeface="Courier New"/>
                <a:sym typeface="Courier New"/>
              </a:rPr>
              <a:t>10</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print(</a:t>
            </a:r>
            <a:r>
              <a:rPr b="0" i="0" lang="en" sz="1050" u="none" cap="none" strike="noStrike">
                <a:solidFill>
                  <a:srgbClr val="0000FF"/>
                </a:solidFill>
                <a:highlight>
                  <a:srgbClr val="FFFFFF"/>
                </a:highlight>
                <a:latin typeface="Courier New"/>
                <a:ea typeface="Courier New"/>
                <a:cs typeface="Courier New"/>
                <a:sym typeface="Courier New"/>
              </a:rPr>
              <a:t>f</a:t>
            </a:r>
            <a:r>
              <a:rPr b="0" i="0" lang="en" sz="1050" u="none" cap="none" strike="noStrike">
                <a:solidFill>
                  <a:srgbClr val="A31515"/>
                </a:solidFill>
                <a:highlight>
                  <a:srgbClr val="FFFFFF"/>
                </a:highlight>
                <a:latin typeface="Courier New"/>
                <a:ea typeface="Courier New"/>
                <a:cs typeface="Courier New"/>
                <a:sym typeface="Courier New"/>
              </a:rPr>
              <a:t>"Subject: My state has just changed </a:t>
            </a:r>
            <a:endParaRPr b="0" i="0" sz="105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A31515"/>
                </a:solidFill>
                <a:highlight>
                  <a:srgbClr val="FFFFFF"/>
                </a:highlight>
                <a:latin typeface="Courier New"/>
                <a:ea typeface="Courier New"/>
                <a:cs typeface="Courier New"/>
                <a:sym typeface="Courier New"/>
              </a:rPr>
              <a:t>              to: </a:t>
            </a:r>
            <a:r>
              <a:rPr b="0" i="0" lang="en" sz="1050" u="none" cap="none" strike="noStrike">
                <a:solidFill>
                  <a:schemeClr val="dk1"/>
                </a:solidFill>
                <a:highlight>
                  <a:srgbClr val="FFFFFF"/>
                </a:highlight>
                <a:latin typeface="Courier New"/>
                <a:ea typeface="Courier New"/>
                <a:cs typeface="Courier New"/>
                <a:sym typeface="Courier New"/>
              </a:rPr>
              <a:t>{</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._state}</a:t>
            </a:r>
            <a:r>
              <a:rPr b="0" i="0" lang="en" sz="1050" u="none" cap="none" strike="noStrike">
                <a:solidFill>
                  <a:srgbClr val="A31515"/>
                </a:solidFill>
                <a:highlight>
                  <a:srgbClr val="FFFFFF"/>
                </a:highlight>
                <a:latin typeface="Courier New"/>
                <a:ea typeface="Courier New"/>
                <a:cs typeface="Courier New"/>
                <a:sym typeface="Courier New"/>
              </a:rPr>
              <a:t>"</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self</a:t>
            </a:r>
            <a:r>
              <a:rPr b="0" i="0" lang="en" sz="1050" u="none" cap="none" strike="noStrike">
                <a:solidFill>
                  <a:schemeClr val="dk1"/>
                </a:solidFill>
                <a:highlight>
                  <a:srgbClr val="FFFFFF"/>
                </a:highlight>
                <a:latin typeface="Courier New"/>
                <a:ea typeface="Courier New"/>
                <a:cs typeface="Courier New"/>
                <a:sym typeface="Courier New"/>
              </a:rPr>
              <a:t>.notify()</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6" name="Google Shape;466;g1e132a9b1e4_0_191"/>
          <p:cNvPicPr preferRelativeResize="0"/>
          <p:nvPr/>
        </p:nvPicPr>
        <p:blipFill rotWithShape="1">
          <a:blip r:embed="rId3">
            <a:alphaModFix/>
          </a:blip>
          <a:srcRect b="0" l="0" r="0" t="0"/>
          <a:stretch/>
        </p:blipFill>
        <p:spPr>
          <a:xfrm>
            <a:off x="7871477" y="4457699"/>
            <a:ext cx="1176025" cy="614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g1e132a9b1e4_0_202"/>
          <p:cNvGrpSpPr/>
          <p:nvPr/>
        </p:nvGrpSpPr>
        <p:grpSpPr>
          <a:xfrm>
            <a:off x="-75" y="0"/>
            <a:ext cx="9144150" cy="1104600"/>
            <a:chOff x="0" y="7850"/>
            <a:chExt cx="9144150" cy="1104600"/>
          </a:xfrm>
        </p:grpSpPr>
        <p:sp>
          <p:nvSpPr>
            <p:cNvPr id="472" name="Google Shape;472;g1e132a9b1e4_0_20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1e132a9b1e4_0_20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1e132a9b1e4_0_20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g1e132a9b1e4_0_202"/>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OBSERVER</a:t>
            </a:r>
            <a:endParaRPr>
              <a:solidFill>
                <a:schemeClr val="lt1"/>
              </a:solidFill>
            </a:endParaRPr>
          </a:p>
        </p:txBody>
      </p:sp>
      <p:sp>
        <p:nvSpPr>
          <p:cNvPr id="476" name="Google Shape;476;g1e132a9b1e4_0_202"/>
          <p:cNvSpPr txBox="1"/>
          <p:nvPr/>
        </p:nvSpPr>
        <p:spPr>
          <a:xfrm>
            <a:off x="395650" y="1360675"/>
            <a:ext cx="833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1e132a9b1e4_0_202"/>
          <p:cNvSpPr txBox="1"/>
          <p:nvPr/>
        </p:nvSpPr>
        <p:spPr>
          <a:xfrm>
            <a:off x="403200" y="1471025"/>
            <a:ext cx="8337600" cy="330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Observer():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update(self, subject: Subject)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raise</a:t>
            </a:r>
            <a:r>
              <a:rPr b="0" i="0" lang="en" sz="1050" u="none" cap="none" strike="noStrike">
                <a:solidFill>
                  <a:schemeClr val="dk1"/>
                </a:solidFill>
                <a:highlight>
                  <a:srgbClr val="FFFFFF"/>
                </a:highlight>
                <a:latin typeface="Courier New"/>
                <a:ea typeface="Courier New"/>
                <a:cs typeface="Courier New"/>
                <a:sym typeface="Courier New"/>
              </a:rPr>
              <a:t> NotImplementedError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ConcreteObserverA(Observer):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update(self, subject: Subject)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if</a:t>
            </a:r>
            <a:r>
              <a:rPr b="0" i="0" lang="en" sz="1050" u="none" cap="none" strike="noStrike">
                <a:solidFill>
                  <a:schemeClr val="dk1"/>
                </a:solidFill>
                <a:highlight>
                  <a:srgbClr val="FFFFFF"/>
                </a:highlight>
                <a:latin typeface="Courier New"/>
                <a:ea typeface="Courier New"/>
                <a:cs typeface="Courier New"/>
                <a:sym typeface="Courier New"/>
              </a:rPr>
              <a:t> subject._state &lt; </a:t>
            </a:r>
            <a:r>
              <a:rPr b="0" i="0" lang="en" sz="1050" u="none" cap="none" strike="noStrike">
                <a:solidFill>
                  <a:srgbClr val="098658"/>
                </a:solidFill>
                <a:highlight>
                  <a:srgbClr val="FFFFFF"/>
                </a:highlight>
                <a:latin typeface="Courier New"/>
                <a:ea typeface="Courier New"/>
                <a:cs typeface="Courier New"/>
                <a:sym typeface="Courier New"/>
              </a:rPr>
              <a:t>3</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print(</a:t>
            </a:r>
            <a:r>
              <a:rPr b="0" i="0" lang="en" sz="1050" u="none" cap="none" strike="noStrike">
                <a:solidFill>
                  <a:srgbClr val="A31515"/>
                </a:solidFill>
                <a:highlight>
                  <a:srgbClr val="FFFFFF"/>
                </a:highlight>
                <a:latin typeface="Courier New"/>
                <a:ea typeface="Courier New"/>
                <a:cs typeface="Courier New"/>
                <a:sym typeface="Courier New"/>
              </a:rPr>
              <a:t>"ConcreteObserverA: Reacted to the event"</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ConcreteObserverB(Observer):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def</a:t>
            </a:r>
            <a:r>
              <a:rPr b="0" i="0" lang="en" sz="1050" u="none" cap="none" strike="noStrike">
                <a:solidFill>
                  <a:schemeClr val="dk1"/>
                </a:solidFill>
                <a:highlight>
                  <a:srgbClr val="FFFFFF"/>
                </a:highlight>
                <a:latin typeface="Courier New"/>
                <a:ea typeface="Courier New"/>
                <a:cs typeface="Courier New"/>
                <a:sym typeface="Courier New"/>
              </a:rPr>
              <a:t> update(self, subject: Subject) -&gt; </a:t>
            </a:r>
            <a:r>
              <a:rPr b="0" i="0" lang="en" sz="1050" u="none" cap="none" strike="noStrike">
                <a:solidFill>
                  <a:srgbClr val="0000FF"/>
                </a:solidFill>
                <a:highlight>
                  <a:srgbClr val="FFFFFF"/>
                </a:highlight>
                <a:latin typeface="Courier New"/>
                <a:ea typeface="Courier New"/>
                <a:cs typeface="Courier New"/>
                <a:sym typeface="Courier New"/>
              </a:rPr>
              <a:t>None</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if</a:t>
            </a:r>
            <a:r>
              <a:rPr b="0" i="0" lang="en" sz="1050" u="none" cap="none" strike="noStrike">
                <a:solidFill>
                  <a:schemeClr val="dk1"/>
                </a:solidFill>
                <a:highlight>
                  <a:srgbClr val="FFFFFF"/>
                </a:highlight>
                <a:latin typeface="Courier New"/>
                <a:ea typeface="Courier New"/>
                <a:cs typeface="Courier New"/>
                <a:sym typeface="Courier New"/>
              </a:rPr>
              <a:t> subject._state == </a:t>
            </a:r>
            <a:r>
              <a:rPr b="0" i="0" lang="en" sz="1050" u="none" cap="none" strike="noStrike">
                <a:solidFill>
                  <a:srgbClr val="098658"/>
                </a:solidFill>
                <a:highlight>
                  <a:srgbClr val="FFFFFF"/>
                </a:highlight>
                <a:latin typeface="Courier New"/>
                <a:ea typeface="Courier New"/>
                <a:cs typeface="Courier New"/>
                <a:sym typeface="Courier New"/>
              </a:rPr>
              <a:t>0</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or</a:t>
            </a:r>
            <a:r>
              <a:rPr b="0" i="0" lang="en" sz="1050" u="none" cap="none" strike="noStrike">
                <a:solidFill>
                  <a:schemeClr val="dk1"/>
                </a:solidFill>
                <a:highlight>
                  <a:srgbClr val="FFFFFF"/>
                </a:highlight>
                <a:latin typeface="Courier New"/>
                <a:ea typeface="Courier New"/>
                <a:cs typeface="Courier New"/>
                <a:sym typeface="Courier New"/>
              </a:rPr>
              <a:t> subject._state &gt;= </a:t>
            </a:r>
            <a:r>
              <a:rPr b="0" i="0" lang="en" sz="1050" u="none" cap="none" strike="noStrike">
                <a:solidFill>
                  <a:srgbClr val="098658"/>
                </a:solidFill>
                <a:highlight>
                  <a:srgbClr val="FFFFFF"/>
                </a:highlight>
                <a:latin typeface="Courier New"/>
                <a:ea typeface="Courier New"/>
                <a:cs typeface="Courier New"/>
                <a:sym typeface="Courier New"/>
              </a:rPr>
              <a:t>2</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print(</a:t>
            </a:r>
            <a:r>
              <a:rPr b="0" i="0" lang="en" sz="1050" u="none" cap="none" strike="noStrike">
                <a:solidFill>
                  <a:srgbClr val="A31515"/>
                </a:solidFill>
                <a:highlight>
                  <a:srgbClr val="FFFFFF"/>
                </a:highlight>
                <a:latin typeface="Courier New"/>
                <a:ea typeface="Courier New"/>
                <a:cs typeface="Courier New"/>
                <a:sym typeface="Courier New"/>
              </a:rPr>
              <a:t>"ConcreteObserverB: Reacted to the event"</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8" name="Google Shape;478;g1e132a9b1e4_0_202"/>
          <p:cNvPicPr preferRelativeResize="0"/>
          <p:nvPr/>
        </p:nvPicPr>
        <p:blipFill rotWithShape="1">
          <a:blip r:embed="rId3">
            <a:alphaModFix/>
          </a:blip>
          <a:srcRect b="0" l="0" r="0" t="0"/>
          <a:stretch/>
        </p:blipFill>
        <p:spPr>
          <a:xfrm>
            <a:off x="7871477" y="4457699"/>
            <a:ext cx="1176025" cy="614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e132a9b1e4_0_213"/>
          <p:cNvSpPr txBox="1"/>
          <p:nvPr>
            <p:ph idx="1" type="body"/>
          </p:nvPr>
        </p:nvSpPr>
        <p:spPr>
          <a:xfrm>
            <a:off x="224275" y="1255600"/>
            <a:ext cx="8726400" cy="3719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45700" spcFirstLastPara="1" rIns="45700" wrap="square" tIns="45700">
            <a:normAutofit fontScale="85000" lnSpcReduction="20000"/>
          </a:bodyPr>
          <a:lstStyle/>
          <a:p>
            <a:pPr indent="-91440" lvl="0" marL="91440" rtl="0" algn="l">
              <a:lnSpc>
                <a:spcPct val="90000"/>
              </a:lnSpc>
              <a:spcBef>
                <a:spcPts val="0"/>
              </a:spcBef>
              <a:spcAft>
                <a:spcPts val="0"/>
              </a:spcAft>
              <a:buSzPct val="100000"/>
              <a:buNone/>
            </a:pPr>
            <a:r>
              <a:rPr lang="en" sz="1600">
                <a:solidFill>
                  <a:srgbClr val="000000"/>
                </a:solidFill>
                <a:latin typeface="Courier New"/>
                <a:ea typeface="Courier New"/>
                <a:cs typeface="Courier New"/>
                <a:sym typeface="Courier New"/>
              </a:rPr>
              <a:t>public class TestProgram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public static void main(String[] args){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TestProgramm a = new TestProgramm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a.go();</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public void go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MyLightListener lightListener = new MyLightListener (); </a:t>
            </a:r>
            <a:r>
              <a:rPr b="1" lang="en" sz="1600">
                <a:solidFill>
                  <a:srgbClr val="000000"/>
                </a:solidFill>
                <a:latin typeface="Courier New"/>
                <a:ea typeface="Courier New"/>
                <a:cs typeface="Courier New"/>
                <a:sym typeface="Courier New"/>
              </a:rPr>
              <a:t>//concrete observer</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MyTouchListener touchListener = new MyTouchListener (); </a:t>
            </a:r>
            <a:r>
              <a:rPr b="1" lang="en" sz="1600">
                <a:solidFill>
                  <a:schemeClr val="dk1"/>
                </a:solidFill>
                <a:latin typeface="Courier New"/>
                <a:ea typeface="Courier New"/>
                <a:cs typeface="Courier New"/>
                <a:sym typeface="Courier New"/>
              </a:rPr>
              <a:t>//concrete observer</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LightSensor light = new LightSensor (SensorPort.S1);</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TouchSensor touch = new TouchSensor (SensorPort.S2);</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SensorPort.S1.addSensorPortListener(lightListener);  </a:t>
            </a:r>
            <a:r>
              <a:rPr b="1" lang="en" sz="1600">
                <a:solidFill>
                  <a:srgbClr val="000000"/>
                </a:solidFill>
                <a:latin typeface="Courier New"/>
                <a:ea typeface="Courier New"/>
                <a:cs typeface="Courier New"/>
                <a:sym typeface="Courier New"/>
              </a:rPr>
              <a:t>//ATTACH</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SensorPort.S2.addSensorPortListener(touchListener);  </a:t>
            </a:r>
            <a:r>
              <a:rPr b="1" lang="en" sz="1600">
                <a:solidFill>
                  <a:srgbClr val="000000"/>
                </a:solidFill>
                <a:latin typeface="Courier New"/>
                <a:ea typeface="Courier New"/>
                <a:cs typeface="Courier New"/>
                <a:sym typeface="Courier New"/>
              </a:rPr>
              <a:t>//ATTACH</a:t>
            </a: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LCD.drawString("LightListener:", 0, 1);</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LCD.drawString("TouchListener:", 0, 4);</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Button.waitForPress();</a:t>
            </a:r>
            <a:br>
              <a:rPr lang="en" sz="1600">
                <a:solidFill>
                  <a:srgbClr val="000000"/>
                </a:solidFill>
                <a:latin typeface="Courier New"/>
                <a:ea typeface="Courier New"/>
                <a:cs typeface="Courier New"/>
                <a:sym typeface="Courier New"/>
              </a:rPr>
            </a:br>
            <a:r>
              <a:rPr lang="en" sz="1600">
                <a:solidFill>
                  <a:srgbClr val="000000"/>
                </a:solidFill>
                <a:latin typeface="Courier New"/>
                <a:ea typeface="Courier New"/>
                <a:cs typeface="Courier New"/>
                <a:sym typeface="Courier New"/>
              </a:rPr>
              <a:t> }</a:t>
            </a:r>
            <a:endParaRPr>
              <a:latin typeface="Courier New"/>
              <a:ea typeface="Courier New"/>
              <a:cs typeface="Courier New"/>
              <a:sym typeface="Courier New"/>
            </a:endParaRPr>
          </a:p>
        </p:txBody>
      </p:sp>
      <p:sp>
        <p:nvSpPr>
          <p:cNvPr id="484" name="Google Shape;484;g1e132a9b1e4_0_213"/>
          <p:cNvSpPr txBox="1"/>
          <p:nvPr>
            <p:ph idx="12" type="sldNum"/>
          </p:nvPr>
        </p:nvSpPr>
        <p:spPr>
          <a:xfrm>
            <a:off x="8128000" y="3639771"/>
            <a:ext cx="730200" cy="154500"/>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lnSpc>
                <a:spcPct val="100000"/>
              </a:lnSpc>
              <a:spcBef>
                <a:spcPts val="0"/>
              </a:spcBef>
              <a:spcAft>
                <a:spcPts val="0"/>
              </a:spcAft>
              <a:buClr>
                <a:srgbClr val="000000"/>
              </a:buClr>
              <a:buSzPct val="100000"/>
              <a:buFont typeface="Arial"/>
              <a:buNone/>
            </a:pPr>
            <a:fld id="{00000000-1234-1234-1234-123412341234}" type="slidenum">
              <a:rPr lang="en"/>
              <a:t>‹#›</a:t>
            </a:fld>
            <a:endParaRPr/>
          </a:p>
        </p:txBody>
      </p:sp>
      <p:grpSp>
        <p:nvGrpSpPr>
          <p:cNvPr id="485" name="Google Shape;485;g1e132a9b1e4_0_213"/>
          <p:cNvGrpSpPr/>
          <p:nvPr/>
        </p:nvGrpSpPr>
        <p:grpSpPr>
          <a:xfrm>
            <a:off x="-75" y="0"/>
            <a:ext cx="9144150" cy="1104600"/>
            <a:chOff x="0" y="7850"/>
            <a:chExt cx="9144150" cy="1104600"/>
          </a:xfrm>
        </p:grpSpPr>
        <p:sp>
          <p:nvSpPr>
            <p:cNvPr id="486" name="Google Shape;486;g1e132a9b1e4_0_213"/>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1e132a9b1e4_0_213"/>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1e132a9b1e4_0_213"/>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g1e132a9b1e4_0_213"/>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EXEMPLO DE OBSERVER/LISTENERS...</a:t>
            </a:r>
            <a:endParaRPr>
              <a:solidFill>
                <a:schemeClr val="lt1"/>
              </a:solidFill>
            </a:endParaRPr>
          </a:p>
        </p:txBody>
      </p:sp>
      <p:sp>
        <p:nvSpPr>
          <p:cNvPr id="490" name="Google Shape;490;g1e132a9b1e4_0_213"/>
          <p:cNvSpPr/>
          <p:nvPr/>
        </p:nvSpPr>
        <p:spPr>
          <a:xfrm>
            <a:off x="5132275" y="3818325"/>
            <a:ext cx="3885600" cy="12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When the state of the subjects (sensors/ports) change, the listeners will be automatically notified...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1e132a9b1e4_0_224"/>
          <p:cNvSpPr txBox="1"/>
          <p:nvPr>
            <p:ph idx="12" type="sldNum"/>
          </p:nvPr>
        </p:nvSpPr>
        <p:spPr>
          <a:xfrm>
            <a:off x="8128000" y="3639771"/>
            <a:ext cx="730200" cy="154500"/>
          </a:xfrm>
          <a:prstGeom prst="rect">
            <a:avLst/>
          </a:prstGeom>
          <a:noFill/>
          <a:ln>
            <a:noFill/>
          </a:ln>
        </p:spPr>
        <p:txBody>
          <a:bodyPr anchorCtr="0" anchor="ctr" bIns="45700" lIns="91425" spcFirstLastPara="1" rIns="91425" wrap="square" tIns="45700">
            <a:normAutofit fontScale="47500" lnSpcReduction="20000"/>
          </a:bodyPr>
          <a:lstStyle/>
          <a:p>
            <a:pPr indent="0" lvl="0" marL="0" rtl="0" algn="l">
              <a:lnSpc>
                <a:spcPct val="100000"/>
              </a:lnSpc>
              <a:spcBef>
                <a:spcPts val="0"/>
              </a:spcBef>
              <a:spcAft>
                <a:spcPts val="0"/>
              </a:spcAft>
              <a:buClr>
                <a:srgbClr val="000000"/>
              </a:buClr>
              <a:buSzPct val="100000"/>
              <a:buFont typeface="Arial"/>
              <a:buNone/>
            </a:pPr>
            <a:fld id="{00000000-1234-1234-1234-123412341234}" type="slidenum">
              <a:rPr lang="en"/>
              <a:t>‹#›</a:t>
            </a:fld>
            <a:endParaRPr/>
          </a:p>
        </p:txBody>
      </p:sp>
      <p:sp>
        <p:nvSpPr>
          <p:cNvPr id="496" name="Google Shape;496;g1e132a9b1e4_0_224"/>
          <p:cNvSpPr txBox="1"/>
          <p:nvPr/>
        </p:nvSpPr>
        <p:spPr>
          <a:xfrm>
            <a:off x="179675" y="1257925"/>
            <a:ext cx="8770800" cy="34155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57175" lvl="0" marL="257175"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class MyLightListener implements SensorPortListener { </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@overrides</a:t>
            </a:r>
            <a:endParaRPr b="0" i="0" sz="1400" u="none" cap="none" strike="noStrike">
              <a:solidFill>
                <a:srgbClr val="000000"/>
              </a:solidFill>
              <a:latin typeface="Courier New"/>
              <a:ea typeface="Courier New"/>
              <a:cs typeface="Courier New"/>
              <a:sym typeface="Courier New"/>
            </a:endParaRPr>
          </a:p>
          <a:p>
            <a:pPr indent="-257175" lvl="0" marL="257175" marR="0" rtl="0" algn="l">
              <a:lnSpc>
                <a:spcPct val="100000"/>
              </a:lnSpc>
              <a:spcBef>
                <a:spcPts val="90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	 public void stateChanged(SensorPort source, int oldValue, int newValue) {</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LCD.drawString("alt: "+ oldValue + "   neu: " + newValue, 0, 2);</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  </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Courier New"/>
              <a:ea typeface="Courier New"/>
              <a:cs typeface="Courier New"/>
              <a:sym typeface="Courier New"/>
            </a:endParaRPr>
          </a:p>
          <a:p>
            <a:pPr indent="-257175" lvl="0" marL="257175" marR="0" rtl="0" algn="l">
              <a:lnSpc>
                <a:spcPct val="100000"/>
              </a:lnSpc>
              <a:spcBef>
                <a:spcPts val="90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class MyTouchListener implements SensorPortListener {</a:t>
            </a:r>
            <a:endParaRPr b="0" i="0" sz="1000" u="none" cap="none" strike="noStrike">
              <a:solidFill>
                <a:srgbClr val="000000"/>
              </a:solidFill>
              <a:latin typeface="Courier New"/>
              <a:ea typeface="Courier New"/>
              <a:cs typeface="Courier New"/>
              <a:sym typeface="Courier New"/>
            </a:endParaRPr>
          </a:p>
          <a:p>
            <a:pPr indent="-257175" lvl="0" marL="257175" marR="0" rtl="0" algn="l">
              <a:lnSpc>
                <a:spcPct val="100000"/>
              </a:lnSpc>
              <a:spcBef>
                <a:spcPts val="90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    @overrides</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public void stateChanged (SensorPort source, int oldValue, int newValue){</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LCD.drawString("alt: " + oldValue + "   neu: " + newValue, 0, 5);</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Courier New"/>
              <a:ea typeface="Courier New"/>
              <a:cs typeface="Courier New"/>
              <a:sym typeface="Courier New"/>
            </a:endParaRPr>
          </a:p>
          <a:p>
            <a:pPr indent="-257175" lvl="0" marL="257175" marR="0" rtl="0" algn="l">
              <a:lnSpc>
                <a:spcPct val="100000"/>
              </a:lnSpc>
              <a:spcBef>
                <a:spcPts val="90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endParaRPr b="0" i="0" sz="1000" u="none" cap="none" strike="noStrike">
              <a:solidFill>
                <a:srgbClr val="000000"/>
              </a:solidFill>
              <a:latin typeface="Courier New"/>
              <a:ea typeface="Courier New"/>
              <a:cs typeface="Courier New"/>
              <a:sym typeface="Courier New"/>
            </a:endParaRPr>
          </a:p>
        </p:txBody>
      </p:sp>
      <p:grpSp>
        <p:nvGrpSpPr>
          <p:cNvPr id="497" name="Google Shape;497;g1e132a9b1e4_0_224"/>
          <p:cNvGrpSpPr/>
          <p:nvPr/>
        </p:nvGrpSpPr>
        <p:grpSpPr>
          <a:xfrm>
            <a:off x="-75" y="0"/>
            <a:ext cx="9144150" cy="1104600"/>
            <a:chOff x="0" y="7850"/>
            <a:chExt cx="9144150" cy="1104600"/>
          </a:xfrm>
        </p:grpSpPr>
        <p:sp>
          <p:nvSpPr>
            <p:cNvPr id="498" name="Google Shape;498;g1e132a9b1e4_0_224"/>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1e132a9b1e4_0_224"/>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1e132a9b1e4_0_224"/>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g1e132a9b1e4_0_224"/>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EXEMPLO DE OBSERVER/LISTENERS...</a:t>
            </a:r>
            <a:endParaRPr>
              <a:solidFill>
                <a:schemeClr val="lt1"/>
              </a:solidFill>
            </a:endParaRPr>
          </a:p>
        </p:txBody>
      </p:sp>
      <p:sp>
        <p:nvSpPr>
          <p:cNvPr id="502" name="Google Shape;502;g1e132a9b1e4_0_224"/>
          <p:cNvSpPr/>
          <p:nvPr/>
        </p:nvSpPr>
        <p:spPr>
          <a:xfrm>
            <a:off x="6109300" y="875975"/>
            <a:ext cx="2841300" cy="70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These are the “update” methods !</a:t>
            </a:r>
            <a:endParaRPr b="0" i="0" sz="1400" u="none" cap="none" strike="noStrike">
              <a:solidFill>
                <a:srgbClr val="000000"/>
              </a:solidFill>
              <a:latin typeface="Arial"/>
              <a:ea typeface="Arial"/>
              <a:cs typeface="Arial"/>
              <a:sym typeface="Arial"/>
            </a:endParaRPr>
          </a:p>
        </p:txBody>
      </p:sp>
      <p:cxnSp>
        <p:nvCxnSpPr>
          <p:cNvPr id="503" name="Google Shape;503;g1e132a9b1e4_0_224"/>
          <p:cNvCxnSpPr>
            <a:stCxn id="502" idx="2"/>
          </p:cNvCxnSpPr>
          <p:nvPr/>
        </p:nvCxnSpPr>
        <p:spPr>
          <a:xfrm flipH="1">
            <a:off x="2526850" y="1583375"/>
            <a:ext cx="5003100" cy="280800"/>
          </a:xfrm>
          <a:prstGeom prst="straightConnector1">
            <a:avLst/>
          </a:prstGeom>
          <a:noFill/>
          <a:ln cap="flat" cmpd="sng" w="9525">
            <a:solidFill>
              <a:schemeClr val="dk2"/>
            </a:solidFill>
            <a:prstDash val="solid"/>
            <a:round/>
            <a:headEnd len="sm" w="sm" type="none"/>
            <a:tailEnd len="sm" w="sm" type="none"/>
          </a:ln>
        </p:spPr>
      </p:cxnSp>
      <p:cxnSp>
        <p:nvCxnSpPr>
          <p:cNvPr id="504" name="Google Shape;504;g1e132a9b1e4_0_224"/>
          <p:cNvCxnSpPr>
            <a:stCxn id="502" idx="2"/>
          </p:cNvCxnSpPr>
          <p:nvPr/>
        </p:nvCxnSpPr>
        <p:spPr>
          <a:xfrm flipH="1">
            <a:off x="2852650" y="1583375"/>
            <a:ext cx="4677300" cy="1819500"/>
          </a:xfrm>
          <a:prstGeom prst="straightConnector1">
            <a:avLst/>
          </a:prstGeom>
          <a:noFill/>
          <a:ln cap="flat" cmpd="sng" w="9525">
            <a:solidFill>
              <a:schemeClr val="dk2"/>
            </a:solidFill>
            <a:prstDash val="solid"/>
            <a:round/>
            <a:headEnd len="sm" w="sm" type="none"/>
            <a:tailEnd len="sm" w="sm" type="none"/>
          </a:ln>
        </p:spPr>
      </p:cxnSp>
      <p:sp>
        <p:nvSpPr>
          <p:cNvPr id="505" name="Google Shape;505;g1e132a9b1e4_0_224"/>
          <p:cNvSpPr/>
          <p:nvPr/>
        </p:nvSpPr>
        <p:spPr>
          <a:xfrm>
            <a:off x="1134275" y="4076625"/>
            <a:ext cx="7602900" cy="88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Notice that there is no need to implement the </a:t>
            </a:r>
            <a:r>
              <a:rPr b="1" i="0" lang="en" sz="1400" u="none" cap="none" strike="noStrike">
                <a:solidFill>
                  <a:srgbClr val="000000"/>
                </a:solidFill>
                <a:latin typeface="Arial"/>
                <a:ea typeface="Arial"/>
                <a:cs typeface="Arial"/>
                <a:sym typeface="Arial"/>
              </a:rPr>
              <a:t>notify()</a:t>
            </a:r>
            <a:r>
              <a:rPr b="0" i="0" lang="en" sz="1400" u="none" cap="none" strike="noStrike">
                <a:solidFill>
                  <a:srgbClr val="000000"/>
                </a:solidFill>
                <a:latin typeface="Arial"/>
                <a:ea typeface="Arial"/>
                <a:cs typeface="Arial"/>
                <a:sym typeface="Arial"/>
              </a:rPr>
              <a:t> operation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g1e132a9b1e4_0_238"/>
          <p:cNvPicPr preferRelativeResize="0"/>
          <p:nvPr/>
        </p:nvPicPr>
        <p:blipFill rotWithShape="1">
          <a:blip r:embed="rId3">
            <a:alphaModFix/>
          </a:blip>
          <a:srcRect b="0" l="0" r="0" t="0"/>
          <a:stretch/>
        </p:blipFill>
        <p:spPr>
          <a:xfrm>
            <a:off x="417438" y="1615113"/>
            <a:ext cx="8467725" cy="3000375"/>
          </a:xfrm>
          <a:prstGeom prst="rect">
            <a:avLst/>
          </a:prstGeom>
          <a:noFill/>
          <a:ln>
            <a:noFill/>
          </a:ln>
        </p:spPr>
      </p:pic>
      <p:grpSp>
        <p:nvGrpSpPr>
          <p:cNvPr id="511" name="Google Shape;511;g1e132a9b1e4_0_238"/>
          <p:cNvGrpSpPr/>
          <p:nvPr/>
        </p:nvGrpSpPr>
        <p:grpSpPr>
          <a:xfrm>
            <a:off x="-75" y="0"/>
            <a:ext cx="9144150" cy="1104600"/>
            <a:chOff x="0" y="7850"/>
            <a:chExt cx="9144150" cy="1104600"/>
          </a:xfrm>
        </p:grpSpPr>
        <p:sp>
          <p:nvSpPr>
            <p:cNvPr id="512" name="Google Shape;512;g1e132a9b1e4_0_238"/>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g1e132a9b1e4_0_238"/>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1e132a9b1e4_0_238"/>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5" name="Google Shape;515;g1e132a9b1e4_0_238"/>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EXEMPLO DE OBSERVER/LISTENERS...</a:t>
            </a:r>
            <a:endParaRPr>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e140778bcb_0_0"/>
          <p:cNvSpPr txBox="1"/>
          <p:nvPr>
            <p:ph type="title"/>
          </p:nvPr>
        </p:nvSpPr>
        <p:spPr>
          <a:xfrm>
            <a:off x="705175" y="70229"/>
            <a:ext cx="7290000" cy="7482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SzPts val="1800"/>
              <a:buNone/>
            </a:pPr>
            <a:r>
              <a:rPr lang="en"/>
              <a:t>Atividade</a:t>
            </a:r>
            <a:endParaRPr/>
          </a:p>
        </p:txBody>
      </p:sp>
      <p:sp>
        <p:nvSpPr>
          <p:cNvPr id="521" name="Google Shape;521;g1e140778bcb_0_0"/>
          <p:cNvSpPr txBox="1"/>
          <p:nvPr>
            <p:ph idx="1" type="body"/>
          </p:nvPr>
        </p:nvSpPr>
        <p:spPr>
          <a:xfrm>
            <a:off x="363450" y="818425"/>
            <a:ext cx="8529900" cy="4289100"/>
          </a:xfrm>
          <a:prstGeom prst="rect">
            <a:avLst/>
          </a:prstGeom>
          <a:noFill/>
          <a:ln>
            <a:noFill/>
          </a:ln>
        </p:spPr>
        <p:txBody>
          <a:bodyPr anchorCtr="0" anchor="t" bIns="45700" lIns="45700" spcFirstLastPara="1" rIns="45700" wrap="square" tIns="45700">
            <a:normAutofit lnSpcReduction="10000"/>
          </a:bodyPr>
          <a:lstStyle/>
          <a:p>
            <a:pPr indent="0" lvl="0" marL="0" rtl="0" algn="just">
              <a:lnSpc>
                <a:spcPct val="105000"/>
              </a:lnSpc>
              <a:spcBef>
                <a:spcPts val="6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Requisito Funcional:</a:t>
            </a:r>
            <a:endParaRPr b="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Um novo empreendimento imobiliário está com intenção de desenvolver um sistema inteligente de </a:t>
            </a:r>
            <a:r>
              <a:rPr b="1" i="1" lang="en" sz="1100">
                <a:solidFill>
                  <a:schemeClr val="dk1"/>
                </a:solidFill>
                <a:latin typeface="Times New Roman"/>
                <a:ea typeface="Times New Roman"/>
                <a:cs typeface="Times New Roman"/>
                <a:sym typeface="Times New Roman"/>
              </a:rPr>
              <a:t>monitoramento </a:t>
            </a:r>
            <a:r>
              <a:rPr i="1" lang="en" sz="1100">
                <a:solidFill>
                  <a:schemeClr val="dk1"/>
                </a:solidFill>
                <a:latin typeface="Times New Roman"/>
                <a:ea typeface="Times New Roman"/>
                <a:cs typeface="Times New Roman"/>
                <a:sym typeface="Times New Roman"/>
              </a:rPr>
              <a:t>de elevadores. Você foi incumbido de projetar uma solução computacional que gerencia o controle de movimentação dos vários elevadores do edifício. Os elevadores são convencionais, podendo </a:t>
            </a:r>
            <a:r>
              <a:rPr b="1" i="1" lang="en" sz="1100">
                <a:solidFill>
                  <a:schemeClr val="dk1"/>
                </a:solidFill>
                <a:latin typeface="Times New Roman"/>
                <a:ea typeface="Times New Roman"/>
                <a:cs typeface="Times New Roman"/>
                <a:sym typeface="Times New Roman"/>
              </a:rPr>
              <a:t>subir</a:t>
            </a:r>
            <a:r>
              <a:rPr i="1" lang="en" sz="1100">
                <a:solidFill>
                  <a:schemeClr val="dk1"/>
                </a:solidFill>
                <a:latin typeface="Times New Roman"/>
                <a:ea typeface="Times New Roman"/>
                <a:cs typeface="Times New Roman"/>
                <a:sym typeface="Times New Roman"/>
              </a:rPr>
              <a:t>, </a:t>
            </a:r>
            <a:r>
              <a:rPr b="1" i="1" lang="en" sz="1100">
                <a:solidFill>
                  <a:schemeClr val="dk1"/>
                </a:solidFill>
                <a:latin typeface="Times New Roman"/>
                <a:ea typeface="Times New Roman"/>
                <a:cs typeface="Times New Roman"/>
                <a:sym typeface="Times New Roman"/>
              </a:rPr>
              <a:t>descer</a:t>
            </a:r>
            <a:r>
              <a:rPr i="1" lang="en" sz="1100">
                <a:solidFill>
                  <a:schemeClr val="dk1"/>
                </a:solidFill>
                <a:latin typeface="Times New Roman"/>
                <a:ea typeface="Times New Roman"/>
                <a:cs typeface="Times New Roman"/>
                <a:sym typeface="Times New Roman"/>
              </a:rPr>
              <a:t> e </a:t>
            </a:r>
            <a:r>
              <a:rPr b="1" i="1" lang="en" sz="1100">
                <a:solidFill>
                  <a:schemeClr val="dk1"/>
                </a:solidFill>
                <a:latin typeface="Times New Roman"/>
                <a:ea typeface="Times New Roman"/>
                <a:cs typeface="Times New Roman"/>
                <a:sym typeface="Times New Roman"/>
              </a:rPr>
              <a:t>parar</a:t>
            </a:r>
            <a:r>
              <a:rPr i="1" lang="en" sz="1100">
                <a:solidFill>
                  <a:schemeClr val="dk1"/>
                </a:solidFill>
                <a:latin typeface="Times New Roman"/>
                <a:ea typeface="Times New Roman"/>
                <a:cs typeface="Times New Roman"/>
                <a:sym typeface="Times New Roman"/>
              </a:rPr>
              <a:t> nos andares solicitados.</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A inteligência do sistema está no fato de que o edifício deve </a:t>
            </a:r>
            <a:r>
              <a:rPr b="1" i="1" lang="en" sz="1100">
                <a:solidFill>
                  <a:schemeClr val="dk1"/>
                </a:solidFill>
                <a:latin typeface="Times New Roman"/>
                <a:ea typeface="Times New Roman"/>
                <a:cs typeface="Times New Roman"/>
                <a:sym typeface="Times New Roman"/>
              </a:rPr>
              <a:t>monitorar </a:t>
            </a:r>
            <a:r>
              <a:rPr i="1" lang="en" sz="1100">
                <a:solidFill>
                  <a:schemeClr val="dk1"/>
                </a:solidFill>
                <a:latin typeface="Times New Roman"/>
                <a:ea typeface="Times New Roman"/>
                <a:cs typeface="Times New Roman"/>
                <a:sym typeface="Times New Roman"/>
              </a:rPr>
              <a:t>o funcionamento dos elevadores para proporcionar mais segurança e também uma experiência de uso mais agradável para os moradores. As ações que o sistema pode tomar variam desde ações de segurança até mesmo a ações de entretenimento, como reprodução de músicas dentro do elevador.</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Exemplos:</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 Se um determinado elevador </a:t>
            </a:r>
            <a:r>
              <a:rPr b="1" i="1" lang="en" sz="1100">
                <a:solidFill>
                  <a:schemeClr val="dk1"/>
                </a:solidFill>
                <a:latin typeface="Times New Roman"/>
                <a:ea typeface="Times New Roman"/>
                <a:cs typeface="Times New Roman"/>
                <a:sym typeface="Times New Roman"/>
              </a:rPr>
              <a:t>emperrar</a:t>
            </a:r>
            <a:r>
              <a:rPr i="1" lang="en" sz="1100">
                <a:solidFill>
                  <a:schemeClr val="dk1"/>
                </a:solidFill>
                <a:latin typeface="Times New Roman"/>
                <a:ea typeface="Times New Roman"/>
                <a:cs typeface="Times New Roman"/>
                <a:sym typeface="Times New Roman"/>
              </a:rPr>
              <a:t> durante seu funcionamento, o sistema deve perceber e automaticamente invocar a equipe de manutenção e segurança. Enquanto isso uma música agradável pode começar a ser reproduzida naquele elevador específico para acalmar o usuário.</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 Se um determinado elevador </a:t>
            </a:r>
            <a:r>
              <a:rPr b="1" i="1" lang="en" sz="1100">
                <a:solidFill>
                  <a:schemeClr val="dk1"/>
                </a:solidFill>
                <a:latin typeface="Times New Roman"/>
                <a:ea typeface="Times New Roman"/>
                <a:cs typeface="Times New Roman"/>
                <a:sym typeface="Times New Roman"/>
              </a:rPr>
              <a:t>estiver em manutenção</a:t>
            </a:r>
            <a:r>
              <a:rPr i="1" lang="en" sz="1100">
                <a:solidFill>
                  <a:schemeClr val="dk1"/>
                </a:solidFill>
                <a:latin typeface="Times New Roman"/>
                <a:ea typeface="Times New Roman"/>
                <a:cs typeface="Times New Roman"/>
                <a:sym typeface="Times New Roman"/>
              </a:rPr>
              <a:t>, o sistema pode, entre outras ações, interferir na velocidade de deslocamento dos outros elevadores.</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 Se um determinado elevador estiver em movimentação (subindo ou descendo), dependendo do peso interno a velocidade do elevador pode ser alterada </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Requisitos Não-Funcionais:</a:t>
            </a:r>
            <a:endParaRPr b="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 O código cliente que manipula os elevadores deve ser o mais inconsciente possível dos objetos concretos existentes</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 Nesta primeira versão do sistema, um elevador nunca estará em dois estados ao mesmo tempo.</a:t>
            </a:r>
            <a:endParaRPr i="1" sz="1100">
              <a:solidFill>
                <a:schemeClr val="dk1"/>
              </a:solidFill>
              <a:latin typeface="Times New Roman"/>
              <a:ea typeface="Times New Roman"/>
              <a:cs typeface="Times New Roman"/>
              <a:sym typeface="Times New Roman"/>
            </a:endParaRPr>
          </a:p>
          <a:p>
            <a:pPr indent="0" lvl="0" marL="0" rtl="0" algn="just">
              <a:lnSpc>
                <a:spcPct val="105000"/>
              </a:lnSpc>
              <a:spcBef>
                <a:spcPts val="600"/>
              </a:spcBef>
              <a:spcAft>
                <a:spcPts val="0"/>
              </a:spcAft>
              <a:buClr>
                <a:schemeClr val="dk1"/>
              </a:buClr>
              <a:buSzPts val="1100"/>
              <a:buFont typeface="Arial"/>
              <a:buNone/>
            </a:pPr>
            <a:r>
              <a:rPr i="1" lang="en" sz="1100">
                <a:solidFill>
                  <a:schemeClr val="dk1"/>
                </a:solidFill>
                <a:latin typeface="Times New Roman"/>
                <a:ea typeface="Times New Roman"/>
                <a:cs typeface="Times New Roman"/>
                <a:sym typeface="Times New Roman"/>
              </a:rPr>
              <a:t>- Embora não haja limitação de memória na infraestrutura computacional usada, deve-se prezar para que não haja </a:t>
            </a:r>
            <a:r>
              <a:rPr b="1" i="1" lang="en" sz="1100">
                <a:solidFill>
                  <a:schemeClr val="dk1"/>
                </a:solidFill>
                <a:latin typeface="Times New Roman"/>
                <a:ea typeface="Times New Roman"/>
                <a:cs typeface="Times New Roman"/>
                <a:sym typeface="Times New Roman"/>
              </a:rPr>
              <a:t>criação desnecessária de objetos em memória</a:t>
            </a:r>
            <a:r>
              <a:rPr i="1" lang="en" sz="1100">
                <a:solidFill>
                  <a:schemeClr val="dk1"/>
                </a:solidFill>
                <a:latin typeface="Times New Roman"/>
                <a:ea typeface="Times New Roman"/>
                <a:cs typeface="Times New Roman"/>
                <a:sym typeface="Times New Roman"/>
              </a:rPr>
              <a:t>.</a:t>
            </a:r>
            <a:endParaRPr i="1" sz="11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g1e132a9b1e4_0_268"/>
          <p:cNvPicPr preferRelativeResize="0"/>
          <p:nvPr/>
        </p:nvPicPr>
        <p:blipFill rotWithShape="1">
          <a:blip r:embed="rId3">
            <a:alphaModFix/>
          </a:blip>
          <a:srcRect b="0" l="0" r="0" t="0"/>
          <a:stretch/>
        </p:blipFill>
        <p:spPr>
          <a:xfrm>
            <a:off x="225150" y="2486150"/>
            <a:ext cx="3910400" cy="2603199"/>
          </a:xfrm>
          <a:prstGeom prst="rect">
            <a:avLst/>
          </a:prstGeom>
          <a:noFill/>
          <a:ln>
            <a:noFill/>
          </a:ln>
        </p:spPr>
      </p:pic>
      <p:pic>
        <p:nvPicPr>
          <p:cNvPr id="527" name="Google Shape;527;g1e132a9b1e4_0_268"/>
          <p:cNvPicPr preferRelativeResize="0"/>
          <p:nvPr/>
        </p:nvPicPr>
        <p:blipFill rotWithShape="1">
          <a:blip r:embed="rId3">
            <a:alphaModFix/>
          </a:blip>
          <a:srcRect b="0" l="0" r="0" t="0"/>
          <a:stretch/>
        </p:blipFill>
        <p:spPr>
          <a:xfrm>
            <a:off x="292550" y="70100"/>
            <a:ext cx="3910400" cy="2603199"/>
          </a:xfrm>
          <a:prstGeom prst="rect">
            <a:avLst/>
          </a:prstGeom>
          <a:noFill/>
          <a:ln>
            <a:noFill/>
          </a:ln>
        </p:spPr>
      </p:pic>
      <p:pic>
        <p:nvPicPr>
          <p:cNvPr id="528" name="Google Shape;528;g1e132a9b1e4_0_268"/>
          <p:cNvPicPr preferRelativeResize="0"/>
          <p:nvPr/>
        </p:nvPicPr>
        <p:blipFill rotWithShape="1">
          <a:blip r:embed="rId3">
            <a:alphaModFix/>
          </a:blip>
          <a:srcRect b="0" l="0" r="0" t="0"/>
          <a:stretch/>
        </p:blipFill>
        <p:spPr>
          <a:xfrm>
            <a:off x="5124675" y="2617800"/>
            <a:ext cx="3910399" cy="2603199"/>
          </a:xfrm>
          <a:prstGeom prst="rect">
            <a:avLst/>
          </a:prstGeom>
          <a:noFill/>
          <a:ln>
            <a:noFill/>
          </a:ln>
        </p:spPr>
      </p:pic>
      <p:pic>
        <p:nvPicPr>
          <p:cNvPr id="529" name="Google Shape;529;g1e132a9b1e4_0_268"/>
          <p:cNvPicPr preferRelativeResize="0"/>
          <p:nvPr/>
        </p:nvPicPr>
        <p:blipFill rotWithShape="1">
          <a:blip r:embed="rId3">
            <a:alphaModFix/>
          </a:blip>
          <a:srcRect b="0" l="0" r="0" t="0"/>
          <a:stretch/>
        </p:blipFill>
        <p:spPr>
          <a:xfrm>
            <a:off x="5079750" y="70100"/>
            <a:ext cx="3910399" cy="2603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2665232139_0_449"/>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0"/>
              </a:spcBef>
              <a:spcAft>
                <a:spcPts val="0"/>
              </a:spcAft>
              <a:buSzPts val="1800"/>
              <a:buNone/>
            </a:pPr>
            <a:r>
              <a:t/>
            </a:r>
            <a:endParaRPr sz="2400">
              <a:solidFill>
                <a:schemeClr val="dk1"/>
              </a:solidFill>
            </a:endParaRPr>
          </a:p>
          <a:p>
            <a:pPr indent="0" lvl="0" marL="0" rtl="0" algn="ctr">
              <a:lnSpc>
                <a:spcPct val="90000"/>
              </a:lnSpc>
              <a:spcBef>
                <a:spcPts val="0"/>
              </a:spcBef>
              <a:spcAft>
                <a:spcPts val="0"/>
              </a:spcAft>
              <a:buSzPts val="1800"/>
              <a:buNone/>
            </a:pPr>
            <a:r>
              <a:rPr b="1" lang="en" sz="2400">
                <a:solidFill>
                  <a:schemeClr val="dk1"/>
                </a:solidFill>
              </a:rPr>
              <a:t>Example </a:t>
            </a:r>
            <a:endParaRPr b="1" sz="2400">
              <a:solidFill>
                <a:schemeClr val="dk1"/>
              </a:solidFill>
            </a:endParaRPr>
          </a:p>
          <a:p>
            <a:pPr indent="0" lvl="0" marL="0" rtl="0" algn="ctr">
              <a:lnSpc>
                <a:spcPct val="90000"/>
              </a:lnSpc>
              <a:spcBef>
                <a:spcPts val="0"/>
              </a:spcBef>
              <a:spcAft>
                <a:spcPts val="0"/>
              </a:spcAft>
              <a:buSzPts val="1800"/>
              <a:buNone/>
            </a:pPr>
            <a:r>
              <a:t/>
            </a:r>
            <a:endParaRPr b="1" sz="1400">
              <a:solidFill>
                <a:schemeClr val="dk1"/>
              </a:solidFill>
            </a:endParaRPr>
          </a:p>
          <a:p>
            <a:pPr indent="0" lvl="0" marL="0" marR="38100" rtl="0" algn="ctr">
              <a:lnSpc>
                <a:spcPct val="128571"/>
              </a:lnSpc>
              <a:spcBef>
                <a:spcPts val="0"/>
              </a:spcBef>
              <a:spcAft>
                <a:spcPts val="0"/>
              </a:spcAft>
              <a:buClr>
                <a:schemeClr val="dk1"/>
              </a:buClr>
              <a:buSzPts val="1100"/>
              <a:buFont typeface="Arial"/>
              <a:buNone/>
            </a:pPr>
            <a:r>
              <a:rPr lang="en" sz="1400">
                <a:solidFill>
                  <a:schemeClr val="dk1"/>
                </a:solidFill>
                <a:highlight>
                  <a:srgbClr val="FFFFFF"/>
                </a:highlight>
              </a:rPr>
              <a:t>Consider the case of a class for managing employees…  one of the responsibilities of this class is </a:t>
            </a:r>
            <a:r>
              <a:rPr b="1" lang="en" sz="1400">
                <a:solidFill>
                  <a:schemeClr val="dk1"/>
                </a:solidFill>
                <a:highlight>
                  <a:srgbClr val="FFFFFF"/>
                </a:highlight>
              </a:rPr>
              <a:t>to calculate the salaries of each employee type</a:t>
            </a:r>
            <a:r>
              <a:rPr lang="en" sz="1400">
                <a:solidFill>
                  <a:schemeClr val="dk1"/>
                </a:solidFill>
                <a:highlight>
                  <a:srgbClr val="FFFFFF"/>
                </a:highlight>
              </a:rPr>
              <a:t> (secretaries, sales person, managers, technical leaders, etc). </a:t>
            </a:r>
            <a:endParaRPr sz="1400">
              <a:solidFill>
                <a:schemeClr val="dk1"/>
              </a:solidFill>
              <a:highlight>
                <a:srgbClr val="FFFFFF"/>
              </a:highlight>
            </a:endParaRPr>
          </a:p>
          <a:p>
            <a:pPr indent="0" lvl="0" marL="0" marR="38100" rtl="0" algn="ctr">
              <a:lnSpc>
                <a:spcPct val="128571"/>
              </a:lnSpc>
              <a:spcBef>
                <a:spcPts val="0"/>
              </a:spcBef>
              <a:spcAft>
                <a:spcPts val="0"/>
              </a:spcAft>
              <a:buClr>
                <a:schemeClr val="dk1"/>
              </a:buClr>
              <a:buSzPts val="1100"/>
              <a:buFont typeface="Arial"/>
              <a:buNone/>
            </a:pPr>
            <a:r>
              <a:rPr lang="en" sz="1400">
                <a:solidFill>
                  <a:schemeClr val="dk1"/>
                </a:solidFill>
                <a:highlight>
                  <a:srgbClr val="FFFFFF"/>
                </a:highlight>
              </a:rPr>
              <a:t>It </a:t>
            </a:r>
            <a:r>
              <a:rPr lang="en" sz="1400">
                <a:solidFill>
                  <a:schemeClr val="dk1"/>
                </a:solidFill>
                <a:highlight>
                  <a:schemeClr val="accent6"/>
                </a:highlight>
              </a:rPr>
              <a:t>would be good</a:t>
            </a:r>
            <a:r>
              <a:rPr lang="en" sz="1400">
                <a:solidFill>
                  <a:schemeClr val="dk1"/>
                </a:solidFill>
                <a:highlight>
                  <a:srgbClr val="FFFFFF"/>
                </a:highlight>
              </a:rPr>
              <a:t> if this class (EmployeeManager (client code)) </a:t>
            </a:r>
            <a:r>
              <a:rPr lang="en" sz="1400">
                <a:solidFill>
                  <a:schemeClr val="dk1"/>
                </a:solidFill>
                <a:highlight>
                  <a:schemeClr val="accent6"/>
                </a:highlight>
              </a:rPr>
              <a:t>did not know</a:t>
            </a:r>
            <a:r>
              <a:rPr lang="en" sz="1400">
                <a:solidFill>
                  <a:schemeClr val="dk1"/>
                </a:solidFill>
                <a:highlight>
                  <a:srgbClr val="FFFFFF"/>
                </a:highlight>
              </a:rPr>
              <a:t> the </a:t>
            </a:r>
            <a:r>
              <a:rPr lang="en" sz="1400">
                <a:solidFill>
                  <a:schemeClr val="dk1"/>
                </a:solidFill>
                <a:highlight>
                  <a:schemeClr val="accent6"/>
                </a:highlight>
              </a:rPr>
              <a:t>specific types</a:t>
            </a:r>
            <a:r>
              <a:rPr lang="en" sz="1400">
                <a:solidFill>
                  <a:schemeClr val="dk1"/>
                </a:solidFill>
                <a:highlight>
                  <a:srgbClr val="FFFFFF"/>
                </a:highlight>
              </a:rPr>
              <a:t> the employees it manipulates…</a:t>
            </a:r>
            <a:endParaRPr sz="1400">
              <a:solidFill>
                <a:schemeClr val="dk1"/>
              </a:solidFill>
              <a:highlight>
                <a:schemeClr val="lt1"/>
              </a:highlight>
            </a:endParaRPr>
          </a:p>
          <a:p>
            <a:pPr indent="457200" lvl="0" marL="0" rtl="0" algn="ctr">
              <a:lnSpc>
                <a:spcPct val="90000"/>
              </a:lnSpc>
              <a:spcBef>
                <a:spcPts val="0"/>
              </a:spcBef>
              <a:spcAft>
                <a:spcPts val="0"/>
              </a:spcAft>
              <a:buSzPts val="1800"/>
              <a:buNone/>
            </a:pPr>
            <a:r>
              <a:t/>
            </a:r>
            <a:endParaRPr sz="2400">
              <a:solidFill>
                <a:schemeClr val="dk1"/>
              </a:solidFill>
            </a:endParaRPr>
          </a:p>
        </p:txBody>
      </p:sp>
      <p:grpSp>
        <p:nvGrpSpPr>
          <p:cNvPr id="107" name="Google Shape;107;g22665232139_0_449"/>
          <p:cNvGrpSpPr/>
          <p:nvPr/>
        </p:nvGrpSpPr>
        <p:grpSpPr>
          <a:xfrm>
            <a:off x="-75" y="0"/>
            <a:ext cx="9144150" cy="1104600"/>
            <a:chOff x="0" y="7850"/>
            <a:chExt cx="9144150" cy="1104600"/>
          </a:xfrm>
        </p:grpSpPr>
        <p:sp>
          <p:nvSpPr>
            <p:cNvPr id="108" name="Google Shape;108;g22665232139_0_44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2665232139_0_44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2665232139_0_44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g22665232139_0_44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665232139_0_458"/>
          <p:cNvSpPr txBox="1"/>
          <p:nvPr>
            <p:ph idx="1" type="body"/>
          </p:nvPr>
        </p:nvSpPr>
        <p:spPr>
          <a:xfrm>
            <a:off x="78350" y="217125"/>
            <a:ext cx="8832000" cy="4810200"/>
          </a:xfrm>
          <a:prstGeom prst="rect">
            <a:avLst/>
          </a:prstGeom>
          <a:noFill/>
          <a:ln>
            <a:noFill/>
          </a:ln>
        </p:spPr>
        <p:txBody>
          <a:bodyPr anchorCtr="0" anchor="t" bIns="45700" lIns="45700" spcFirstLastPara="1" rIns="45700" wrap="square" tIns="45700">
            <a:noAutofit/>
          </a:bodyPr>
          <a:lstStyle/>
          <a:p>
            <a:pPr indent="0" lvl="0" marL="0" rtl="0" algn="l">
              <a:lnSpc>
                <a:spcPct val="70000"/>
              </a:lnSpc>
              <a:spcBef>
                <a:spcPts val="0"/>
              </a:spcBef>
              <a:spcAft>
                <a:spcPts val="0"/>
              </a:spcAft>
              <a:buSzPts val="523"/>
              <a:buNone/>
            </a:pPr>
            <a:r>
              <a:rPr lang="en" sz="2740">
                <a:solidFill>
                  <a:schemeClr val="dk1"/>
                </a:solidFill>
              </a:rPr>
              <a:t>class EmployeesManager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public calculateSalaries()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Employee e1 = new Secretary();</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Employee e2 = new SalesPerson();</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a:t>
            </a:r>
            <a:endParaRPr sz="2740">
              <a:solidFill>
                <a:schemeClr val="dk1"/>
              </a:solidFill>
            </a:endParaRPr>
          </a:p>
          <a:p>
            <a:pPr indent="457200" lvl="0" marL="457200" rtl="0" algn="l">
              <a:lnSpc>
                <a:spcPct val="70000"/>
              </a:lnSpc>
              <a:spcBef>
                <a:spcPts val="0"/>
              </a:spcBef>
              <a:spcAft>
                <a:spcPts val="0"/>
              </a:spcAft>
              <a:buSzPts val="523"/>
              <a:buNone/>
            </a:pPr>
            <a:r>
              <a:rPr lang="en" sz="2740">
                <a:solidFill>
                  <a:schemeClr val="dk1"/>
                </a:solidFill>
              </a:rPr>
              <a:t>		</a:t>
            </a:r>
            <a:endParaRPr sz="2740">
              <a:solidFill>
                <a:schemeClr val="dk1"/>
              </a:solidFill>
            </a:endParaRPr>
          </a:p>
          <a:p>
            <a:pPr indent="0" lvl="0" marL="0" rtl="0" algn="l">
              <a:lnSpc>
                <a:spcPct val="70000"/>
              </a:lnSpc>
              <a:spcBef>
                <a:spcPts val="0"/>
              </a:spcBef>
              <a:spcAft>
                <a:spcPts val="0"/>
              </a:spcAft>
              <a:buSzPts val="523"/>
              <a:buNone/>
            </a:pPr>
            <a:r>
              <a:t/>
            </a:r>
            <a:endParaRPr sz="24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      }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rPr lang="en" sz="2740">
                <a:solidFill>
                  <a:schemeClr val="dk1"/>
                </a:solidFill>
              </a:rPr>
              <a:t>}</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a:p>
            <a:pPr indent="0" lvl="0" marL="0" rtl="0" algn="l">
              <a:lnSpc>
                <a:spcPct val="70000"/>
              </a:lnSpc>
              <a:spcBef>
                <a:spcPts val="0"/>
              </a:spcBef>
              <a:spcAft>
                <a:spcPts val="0"/>
              </a:spcAft>
              <a:buSzPts val="523"/>
              <a:buNone/>
            </a:pPr>
            <a:r>
              <a:t/>
            </a:r>
            <a:endParaRPr sz="2740">
              <a:solidFill>
                <a:schemeClr val="dk1"/>
              </a:solidFill>
            </a:endParaRPr>
          </a:p>
        </p:txBody>
      </p:sp>
      <p:pic>
        <p:nvPicPr>
          <p:cNvPr id="117" name="Google Shape;117;g22665232139_0_458"/>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118" name="Google Shape;118;g22665232139_0_458"/>
          <p:cNvSpPr/>
          <p:nvPr/>
        </p:nvSpPr>
        <p:spPr>
          <a:xfrm>
            <a:off x="6936050" y="614177"/>
            <a:ext cx="2207952" cy="208310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is not good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My </a:t>
            </a:r>
            <a:r>
              <a:rPr b="1" i="0" lang="en" sz="1400" u="none" cap="none" strike="noStrike">
                <a:solidFill>
                  <a:srgbClr val="000000"/>
                </a:solidFill>
                <a:latin typeface="Arial"/>
                <a:ea typeface="Arial"/>
                <a:cs typeface="Arial"/>
                <a:sym typeface="Arial"/>
              </a:rPr>
              <a:t>client code</a:t>
            </a:r>
            <a:r>
              <a:rPr b="0" i="0" lang="en" sz="1400" u="none" cap="none" strike="noStrike">
                <a:solidFill>
                  <a:srgbClr val="000000"/>
                </a:solidFill>
                <a:latin typeface="Arial"/>
                <a:ea typeface="Arial"/>
                <a:cs typeface="Arial"/>
                <a:sym typeface="Arial"/>
              </a:rPr>
              <a:t> will be very dependent on the employee types..</a:t>
            </a:r>
            <a:endParaRPr b="0" i="0" sz="1400" u="none" cap="none" strike="noStrike">
              <a:solidFill>
                <a:srgbClr val="000000"/>
              </a:solidFill>
              <a:latin typeface="Arial"/>
              <a:ea typeface="Arial"/>
              <a:cs typeface="Arial"/>
              <a:sym typeface="Arial"/>
            </a:endParaRPr>
          </a:p>
        </p:txBody>
      </p:sp>
      <p:sp>
        <p:nvSpPr>
          <p:cNvPr id="119" name="Google Shape;119;g22665232139_0_458"/>
          <p:cNvSpPr/>
          <p:nvPr/>
        </p:nvSpPr>
        <p:spPr>
          <a:xfrm>
            <a:off x="3442100" y="1754325"/>
            <a:ext cx="3208200" cy="1688400"/>
          </a:xfrm>
          <a:prstGeom prst="rect">
            <a:avLst/>
          </a:prstGeom>
          <a:noFill/>
          <a:ln cap="flat" cmpd="sng" w="28575">
            <a:solidFill>
              <a:srgbClr val="CD31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g22665232139_0_458"/>
          <p:cNvPicPr preferRelativeResize="0"/>
          <p:nvPr/>
        </p:nvPicPr>
        <p:blipFill rotWithShape="1">
          <a:blip r:embed="rId4">
            <a:alphaModFix/>
          </a:blip>
          <a:srcRect b="0" l="0" r="0" t="0"/>
          <a:stretch/>
        </p:blipFill>
        <p:spPr>
          <a:xfrm>
            <a:off x="6968463" y="2773975"/>
            <a:ext cx="2143125" cy="213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g22665232139_0_466"/>
          <p:cNvGrpSpPr/>
          <p:nvPr/>
        </p:nvGrpSpPr>
        <p:grpSpPr>
          <a:xfrm>
            <a:off x="-75" y="0"/>
            <a:ext cx="9144150" cy="1104600"/>
            <a:chOff x="0" y="7850"/>
            <a:chExt cx="9144150" cy="1104600"/>
          </a:xfrm>
        </p:grpSpPr>
        <p:sp>
          <p:nvSpPr>
            <p:cNvPr id="126" name="Google Shape;126;g22665232139_0_466"/>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2665232139_0_466"/>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22665232139_0_466"/>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9" name="Google Shape;129;g22665232139_0_466"/>
          <p:cNvPicPr preferRelativeResize="0"/>
          <p:nvPr/>
        </p:nvPicPr>
        <p:blipFill rotWithShape="1">
          <a:blip r:embed="rId3">
            <a:alphaModFix/>
          </a:blip>
          <a:srcRect b="0" l="0" r="0" t="0"/>
          <a:stretch/>
        </p:blipFill>
        <p:spPr>
          <a:xfrm>
            <a:off x="7919727" y="4439049"/>
            <a:ext cx="1176025" cy="614175"/>
          </a:xfrm>
          <a:prstGeom prst="rect">
            <a:avLst/>
          </a:prstGeom>
          <a:noFill/>
          <a:ln>
            <a:noFill/>
          </a:ln>
        </p:spPr>
      </p:pic>
      <p:sp>
        <p:nvSpPr>
          <p:cNvPr id="130" name="Google Shape;130;g22665232139_0_466"/>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a:t>
            </a:r>
            <a:endParaRPr>
              <a:solidFill>
                <a:schemeClr val="lt1"/>
              </a:solidFill>
            </a:endParaRPr>
          </a:p>
        </p:txBody>
      </p:sp>
      <p:pic>
        <p:nvPicPr>
          <p:cNvPr id="131" name="Google Shape;131;g22665232139_0_466"/>
          <p:cNvPicPr preferRelativeResize="0"/>
          <p:nvPr/>
        </p:nvPicPr>
        <p:blipFill rotWithShape="1">
          <a:blip r:embed="rId4">
            <a:alphaModFix/>
          </a:blip>
          <a:srcRect b="0" l="0" r="0" t="0"/>
          <a:stretch/>
        </p:blipFill>
        <p:spPr>
          <a:xfrm>
            <a:off x="3097050" y="1296650"/>
            <a:ext cx="5323400" cy="2462075"/>
          </a:xfrm>
          <a:prstGeom prst="rect">
            <a:avLst/>
          </a:prstGeom>
          <a:noFill/>
          <a:ln>
            <a:noFill/>
          </a:ln>
        </p:spPr>
      </p:pic>
      <p:sp>
        <p:nvSpPr>
          <p:cNvPr id="132" name="Google Shape;132;g22665232139_0_466"/>
          <p:cNvSpPr/>
          <p:nvPr/>
        </p:nvSpPr>
        <p:spPr>
          <a:xfrm>
            <a:off x="265050" y="1683938"/>
            <a:ext cx="1579200" cy="16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2665232139_0_466"/>
          <p:cNvSpPr txBox="1"/>
          <p:nvPr/>
        </p:nvSpPr>
        <p:spPr>
          <a:xfrm>
            <a:off x="287700" y="2327588"/>
            <a:ext cx="153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Código Cliente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(EmployeesManager)</a:t>
            </a:r>
            <a:endParaRPr b="0" i="0" sz="1400" u="none" cap="none" strike="noStrike">
              <a:solidFill>
                <a:srgbClr val="000000"/>
              </a:solidFill>
              <a:latin typeface="Arial"/>
              <a:ea typeface="Arial"/>
              <a:cs typeface="Arial"/>
              <a:sym typeface="Arial"/>
            </a:endParaRPr>
          </a:p>
        </p:txBody>
      </p:sp>
      <p:cxnSp>
        <p:nvCxnSpPr>
          <p:cNvPr id="134" name="Google Shape;134;g22665232139_0_466"/>
          <p:cNvCxnSpPr>
            <a:stCxn id="133" idx="3"/>
          </p:cNvCxnSpPr>
          <p:nvPr/>
        </p:nvCxnSpPr>
        <p:spPr>
          <a:xfrm>
            <a:off x="1821600" y="2743238"/>
            <a:ext cx="1300800" cy="764700"/>
          </a:xfrm>
          <a:prstGeom prst="straightConnector1">
            <a:avLst/>
          </a:prstGeom>
          <a:noFill/>
          <a:ln cap="flat" cmpd="sng" w="9525">
            <a:solidFill>
              <a:schemeClr val="dk2"/>
            </a:solidFill>
            <a:prstDash val="solid"/>
            <a:round/>
            <a:headEnd len="sm" w="sm" type="none"/>
            <a:tailEnd len="med" w="med" type="triangle"/>
          </a:ln>
        </p:spPr>
      </p:cxnSp>
      <p:sp>
        <p:nvSpPr>
          <p:cNvPr id="135" name="Google Shape;135;g22665232139_0_466"/>
          <p:cNvSpPr txBox="1"/>
          <p:nvPr/>
        </p:nvSpPr>
        <p:spPr>
          <a:xfrm>
            <a:off x="2205150" y="2892200"/>
            <a:ext cx="53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usa</a:t>
            </a:r>
            <a:endParaRPr b="0" i="0" sz="1400" u="none" cap="none" strike="noStrike">
              <a:solidFill>
                <a:srgbClr val="000000"/>
              </a:solidFill>
              <a:latin typeface="Arial"/>
              <a:ea typeface="Arial"/>
              <a:cs typeface="Arial"/>
              <a:sym typeface="Arial"/>
            </a:endParaRPr>
          </a:p>
        </p:txBody>
      </p:sp>
      <p:sp>
        <p:nvSpPr>
          <p:cNvPr id="136" name="Google Shape;136;g22665232139_0_466"/>
          <p:cNvSpPr txBox="1"/>
          <p:nvPr/>
        </p:nvSpPr>
        <p:spPr>
          <a:xfrm>
            <a:off x="287700" y="3891325"/>
            <a:ext cx="6539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 código cliente usaria (</a:t>
            </a:r>
            <a:r>
              <a:rPr b="0" i="0" lang="en" sz="1400" u="none" cap="none" strike="noStrike">
                <a:solidFill>
                  <a:srgbClr val="000000"/>
                </a:solidFill>
                <a:highlight>
                  <a:schemeClr val="accent6"/>
                </a:highlight>
                <a:latin typeface="Arial"/>
                <a:ea typeface="Arial"/>
                <a:cs typeface="Arial"/>
                <a:sym typeface="Arial"/>
              </a:rPr>
              <a:t>se não usar o padrão</a:t>
            </a:r>
            <a:r>
              <a:rPr b="0" i="0" lang="en" sz="1400" u="none" cap="none" strike="noStrike">
                <a:solidFill>
                  <a:srgbClr val="000000"/>
                </a:solidFill>
                <a:latin typeface="Arial"/>
                <a:ea typeface="Arial"/>
                <a:cs typeface="Arial"/>
                <a:sym typeface="Arial"/>
              </a:rPr>
              <a:t>) diretamente o produto concreto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Note que, a intenção do padrão Factory fica mais clara e evidente quando pensamos em um sistema distribuído, em que classes precisam se comunicar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sem saberem de antemão quem usará os seus métodos e quais métodos serão chamados.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2665232139_0_481"/>
          <p:cNvSpPr txBox="1"/>
          <p:nvPr/>
        </p:nvSpPr>
        <p:spPr>
          <a:xfrm>
            <a:off x="5326800" y="1433350"/>
            <a:ext cx="35469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class</a:t>
            </a:r>
            <a:r>
              <a:rPr b="0" i="0" lang="en" sz="1000" u="none" cap="none" strike="noStrike">
                <a:solidFill>
                  <a:schemeClr val="dk1"/>
                </a:solidFill>
                <a:highlight>
                  <a:schemeClr val="lt1"/>
                </a:highlight>
                <a:latin typeface="Courier New"/>
                <a:ea typeface="Courier New"/>
                <a:cs typeface="Courier New"/>
                <a:sym typeface="Courier New"/>
              </a:rPr>
              <a:t> Creator: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def</a:t>
            </a:r>
            <a:r>
              <a:rPr b="0" i="0" lang="en" sz="1000" u="none" cap="none" strike="noStrike">
                <a:solidFill>
                  <a:schemeClr val="dk1"/>
                </a:solidFill>
                <a:highlight>
                  <a:schemeClr val="lt1"/>
                </a:highlight>
                <a:latin typeface="Courier New"/>
                <a:ea typeface="Courier New"/>
                <a:cs typeface="Courier New"/>
                <a:sym typeface="Courier New"/>
              </a:rPr>
              <a:t> factoryMethod(self) -&gt; </a:t>
            </a:r>
            <a:r>
              <a:rPr b="0" i="0" lang="en" sz="1000" u="none" cap="none" strike="noStrike">
                <a:solidFill>
                  <a:schemeClr val="dk1"/>
                </a:solidFill>
                <a:highlight>
                  <a:schemeClr val="accent6"/>
                </a:highlight>
                <a:latin typeface="Courier New"/>
                <a:ea typeface="Courier New"/>
                <a:cs typeface="Courier New"/>
                <a:sym typeface="Courier New"/>
              </a:rPr>
              <a:t>Product</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raise</a:t>
            </a:r>
            <a:r>
              <a:rPr b="0" i="0" lang="en" sz="1000" u="none" cap="none" strike="noStrike">
                <a:solidFill>
                  <a:schemeClr val="dk1"/>
                </a:solidFill>
                <a:highlight>
                  <a:schemeClr val="lt1"/>
                </a:highlight>
                <a:latin typeface="Courier New"/>
                <a:ea typeface="Courier New"/>
                <a:cs typeface="Courier New"/>
                <a:sym typeface="Courier New"/>
              </a:rPr>
              <a:t> NotImplementedError</a:t>
            </a:r>
            <a:endParaRPr b="0" i="0" sz="1000" u="none" cap="none" strike="noStrike">
              <a:solidFill>
                <a:srgbClr val="0000FF"/>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Product: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def</a:t>
            </a:r>
            <a:r>
              <a:rPr b="0" i="0" lang="en" sz="1000" u="none" cap="none" strike="noStrike">
                <a:solidFill>
                  <a:schemeClr val="dk1"/>
                </a:solidFill>
                <a:highlight>
                  <a:srgbClr val="FFFFFF"/>
                </a:highlight>
                <a:latin typeface="Courier New"/>
                <a:ea typeface="Courier New"/>
                <a:cs typeface="Courier New"/>
                <a:sym typeface="Courier New"/>
              </a:rPr>
              <a:t> doStuff(self) -&gt; </a:t>
            </a:r>
            <a:r>
              <a:rPr b="0" i="0" lang="en" sz="1000" u="none" cap="none" strike="noStrike">
                <a:solidFill>
                  <a:srgbClr val="0000FF"/>
                </a:solidFill>
                <a:highlight>
                  <a:srgbClr val="FFFFFF"/>
                </a:highlight>
                <a:latin typeface="Courier New"/>
                <a:ea typeface="Courier New"/>
                <a:cs typeface="Courier New"/>
                <a:sym typeface="Courier New"/>
              </a:rPr>
              <a:t>None</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raise</a:t>
            </a:r>
            <a:r>
              <a:rPr b="0" i="0" lang="en" sz="1000" u="none" cap="none" strike="noStrike">
                <a:solidFill>
                  <a:schemeClr val="dk1"/>
                </a:solidFill>
                <a:highlight>
                  <a:srgbClr val="FFFFFF"/>
                </a:highlight>
                <a:latin typeface="Courier New"/>
                <a:ea typeface="Courier New"/>
                <a:cs typeface="Courier New"/>
                <a:sym typeface="Courier New"/>
              </a:rPr>
              <a:t> NotImplementedError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class</a:t>
            </a:r>
            <a:r>
              <a:rPr b="0" i="0" lang="en" sz="1000" u="none" cap="none" strike="noStrike">
                <a:solidFill>
                  <a:schemeClr val="dk1"/>
                </a:solidFill>
                <a:highlight>
                  <a:schemeClr val="lt1"/>
                </a:highlight>
                <a:latin typeface="Courier New"/>
                <a:ea typeface="Courier New"/>
                <a:cs typeface="Courier New"/>
                <a:sym typeface="Courier New"/>
              </a:rPr>
              <a:t> ConcreteCreator(Creator):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def</a:t>
            </a:r>
            <a:r>
              <a:rPr b="0" i="0" lang="en" sz="1000" u="none" cap="none" strike="noStrike">
                <a:solidFill>
                  <a:schemeClr val="dk1"/>
                </a:solidFill>
                <a:highlight>
                  <a:schemeClr val="lt1"/>
                </a:highlight>
                <a:latin typeface="Courier New"/>
                <a:ea typeface="Courier New"/>
                <a:cs typeface="Courier New"/>
                <a:sym typeface="Courier New"/>
              </a:rPr>
              <a:t> factoryMethod(self) -&gt; </a:t>
            </a:r>
            <a:r>
              <a:rPr b="0" i="0" lang="en" sz="1000" u="none" cap="none" strike="noStrike">
                <a:solidFill>
                  <a:schemeClr val="dk1"/>
                </a:solidFill>
                <a:highlight>
                  <a:schemeClr val="accent6"/>
                </a:highlight>
                <a:latin typeface="Courier New"/>
                <a:ea typeface="Courier New"/>
                <a:cs typeface="Courier New"/>
                <a:sym typeface="Courier New"/>
              </a:rPr>
              <a:t>Product</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return</a:t>
            </a: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chemeClr val="dk1"/>
                </a:solidFill>
                <a:highlight>
                  <a:schemeClr val="accent6"/>
                </a:highlight>
                <a:latin typeface="Courier New"/>
                <a:ea typeface="Courier New"/>
                <a:cs typeface="Courier New"/>
                <a:sym typeface="Courier New"/>
              </a:rPr>
              <a:t>ConcreteProduct()</a:t>
            </a:r>
            <a:endParaRPr b="0" i="0" sz="1000" u="none" cap="none" strike="noStrike">
              <a:solidFill>
                <a:schemeClr val="dk1"/>
              </a:solidFill>
              <a:highlight>
                <a:schemeClr val="accent6"/>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highlight>
                <a:schemeClr val="accent6"/>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ConcreteProduct(</a:t>
            </a:r>
            <a:r>
              <a:rPr b="0" i="0" lang="en" sz="1000" u="none" cap="none" strike="noStrike">
                <a:solidFill>
                  <a:schemeClr val="dk1"/>
                </a:solidFill>
                <a:highlight>
                  <a:schemeClr val="accent6"/>
                </a:highlight>
                <a:latin typeface="Courier New"/>
                <a:ea typeface="Courier New"/>
                <a:cs typeface="Courier New"/>
                <a:sym typeface="Courier New"/>
              </a:rPr>
              <a:t>Product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def</a:t>
            </a:r>
            <a:r>
              <a:rPr b="0" i="0" lang="en" sz="1000" u="none" cap="none" strike="noStrike">
                <a:solidFill>
                  <a:schemeClr val="dk1"/>
                </a:solidFill>
                <a:highlight>
                  <a:srgbClr val="FFFFFF"/>
                </a:highlight>
                <a:latin typeface="Courier New"/>
                <a:ea typeface="Courier New"/>
                <a:cs typeface="Courier New"/>
                <a:sym typeface="Courier New"/>
              </a:rPr>
              <a:t> doStuff(self) -&gt;  </a:t>
            </a:r>
            <a:r>
              <a:rPr b="0" i="0" lang="en" sz="1000" u="none" cap="none" strike="noStrike">
                <a:solidFill>
                  <a:srgbClr val="0000FF"/>
                </a:solidFill>
                <a:highlight>
                  <a:srgbClr val="FFFFFF"/>
                </a:highlight>
                <a:latin typeface="Courier New"/>
                <a:ea typeface="Courier New"/>
                <a:cs typeface="Courier New"/>
                <a:sym typeface="Courier New"/>
              </a:rPr>
              <a:t>None</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pass</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142" name="Google Shape;142;g22665232139_0_481"/>
          <p:cNvPicPr preferRelativeResize="0"/>
          <p:nvPr/>
        </p:nvPicPr>
        <p:blipFill rotWithShape="1">
          <a:blip r:embed="rId3">
            <a:alphaModFix/>
          </a:blip>
          <a:srcRect b="0" l="0" r="0" t="0"/>
          <a:stretch/>
        </p:blipFill>
        <p:spPr>
          <a:xfrm>
            <a:off x="758450" y="1904563"/>
            <a:ext cx="3890850" cy="1799525"/>
          </a:xfrm>
          <a:prstGeom prst="rect">
            <a:avLst/>
          </a:prstGeom>
          <a:noFill/>
          <a:ln>
            <a:noFill/>
          </a:ln>
        </p:spPr>
      </p:pic>
      <p:grpSp>
        <p:nvGrpSpPr>
          <p:cNvPr id="143" name="Google Shape;143;g22665232139_0_481"/>
          <p:cNvGrpSpPr/>
          <p:nvPr/>
        </p:nvGrpSpPr>
        <p:grpSpPr>
          <a:xfrm>
            <a:off x="-75" y="0"/>
            <a:ext cx="9144150" cy="1104600"/>
            <a:chOff x="0" y="7850"/>
            <a:chExt cx="9144150" cy="1104600"/>
          </a:xfrm>
        </p:grpSpPr>
        <p:sp>
          <p:nvSpPr>
            <p:cNvPr id="144" name="Google Shape;144;g22665232139_0_481"/>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2665232139_0_481"/>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2665232139_0_481"/>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g22665232139_0_481"/>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a:t>
            </a:r>
            <a:endParaRPr>
              <a:solidFill>
                <a:schemeClr val="lt1"/>
              </a:solidFill>
            </a:endParaRPr>
          </a:p>
        </p:txBody>
      </p:sp>
      <p:sp>
        <p:nvSpPr>
          <p:cNvPr id="148" name="Google Shape;148;g22665232139_0_481"/>
          <p:cNvSpPr txBox="1"/>
          <p:nvPr/>
        </p:nvSpPr>
        <p:spPr>
          <a:xfrm>
            <a:off x="3090175" y="1480700"/>
            <a:ext cx="180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2665232139_0_481"/>
          <p:cNvSpPr/>
          <p:nvPr/>
        </p:nvSpPr>
        <p:spPr>
          <a:xfrm>
            <a:off x="3090175" y="2916650"/>
            <a:ext cx="1768600" cy="1933700"/>
          </a:xfrm>
          <a:prstGeom prst="flowChartProcess">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2665232139_0_481"/>
          <p:cNvSpPr txBox="1"/>
          <p:nvPr/>
        </p:nvSpPr>
        <p:spPr>
          <a:xfrm>
            <a:off x="3211875" y="3890200"/>
            <a:ext cx="1437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Classe que já existiria na app de qq forma…</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2665232139_0_494"/>
          <p:cNvPicPr preferRelativeResize="0"/>
          <p:nvPr/>
        </p:nvPicPr>
        <p:blipFill rotWithShape="1">
          <a:blip r:embed="rId3">
            <a:alphaModFix/>
          </a:blip>
          <a:srcRect b="0" l="0" r="0" t="0"/>
          <a:stretch/>
        </p:blipFill>
        <p:spPr>
          <a:xfrm>
            <a:off x="3184800" y="2357025"/>
            <a:ext cx="5909274" cy="2743375"/>
          </a:xfrm>
          <a:prstGeom prst="rect">
            <a:avLst/>
          </a:prstGeom>
          <a:noFill/>
          <a:ln>
            <a:noFill/>
          </a:ln>
        </p:spPr>
      </p:pic>
      <p:sp>
        <p:nvSpPr>
          <p:cNvPr id="156" name="Google Shape;156;g22665232139_0_494"/>
          <p:cNvSpPr txBox="1"/>
          <p:nvPr/>
        </p:nvSpPr>
        <p:spPr>
          <a:xfrm>
            <a:off x="265850" y="1433350"/>
            <a:ext cx="860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nvGrpSpPr>
          <p:cNvPr id="157" name="Google Shape;157;g22665232139_0_494"/>
          <p:cNvGrpSpPr/>
          <p:nvPr/>
        </p:nvGrpSpPr>
        <p:grpSpPr>
          <a:xfrm>
            <a:off x="-75" y="0"/>
            <a:ext cx="9144150" cy="1104600"/>
            <a:chOff x="0" y="7850"/>
            <a:chExt cx="9144150" cy="1104600"/>
          </a:xfrm>
        </p:grpSpPr>
        <p:sp>
          <p:nvSpPr>
            <p:cNvPr id="158" name="Google Shape;158;g22665232139_0_494"/>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2665232139_0_494"/>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2665232139_0_494"/>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g22665232139_0_494"/>
          <p:cNvSpPr txBox="1"/>
          <p:nvPr>
            <p:ph idx="1" type="body"/>
          </p:nvPr>
        </p:nvSpPr>
        <p:spPr>
          <a:xfrm>
            <a:off x="145450" y="1257075"/>
            <a:ext cx="5549700" cy="4034100"/>
          </a:xfrm>
          <a:prstGeom prst="rect">
            <a:avLst/>
          </a:prstGeom>
          <a:noFill/>
          <a:ln>
            <a:noFill/>
          </a:ln>
        </p:spPr>
        <p:txBody>
          <a:bodyPr anchorCtr="0" anchor="t" bIns="45700" lIns="45700" spcFirstLastPara="1" rIns="45700" wrap="square" tIns="45700">
            <a:noAutofit/>
          </a:bodyPr>
          <a:lstStyle/>
          <a:p>
            <a:pPr indent="0" lvl="0" marL="139700" marR="139700" rtl="0" algn="l">
              <a:lnSpc>
                <a:spcPct val="115000"/>
              </a:lnSpc>
              <a:spcBef>
                <a:spcPts val="0"/>
              </a:spcBef>
              <a:spcAft>
                <a:spcPts val="0"/>
              </a:spcAft>
              <a:buSzPts val="1800"/>
              <a:buNone/>
            </a:pPr>
            <a:r>
              <a:rPr lang="en" sz="1600">
                <a:solidFill>
                  <a:schemeClr val="dk1"/>
                </a:solidFill>
                <a:highlight>
                  <a:srgbClr val="FFFFFF"/>
                </a:highlight>
              </a:rPr>
              <a:t>Context:</a:t>
            </a:r>
            <a:endParaRPr sz="1600">
              <a:solidFill>
                <a:schemeClr val="dk1"/>
              </a:solidFill>
              <a:highlight>
                <a:srgbClr val="FFFFFF"/>
              </a:highlight>
            </a:endParaRPr>
          </a:p>
          <a:p>
            <a:pPr indent="-330200" lvl="0" marL="457200" marR="139700" rtl="0" algn="l">
              <a:lnSpc>
                <a:spcPct val="115000"/>
              </a:lnSpc>
              <a:spcBef>
                <a:spcPts val="1200"/>
              </a:spcBef>
              <a:spcAft>
                <a:spcPts val="0"/>
              </a:spcAft>
              <a:buClr>
                <a:schemeClr val="dk1"/>
              </a:buClr>
              <a:buSzPts val="1600"/>
              <a:buChar char="-"/>
            </a:pPr>
            <a:r>
              <a:rPr lang="en" sz="1600">
                <a:solidFill>
                  <a:schemeClr val="dk1"/>
                </a:solidFill>
                <a:highlight>
                  <a:srgbClr val="FFFFFF"/>
                </a:highlight>
              </a:rPr>
              <a:t>You system must have way to log (register) the execution of the system. There must be two kinds of logs, but others can appear in the future…</a:t>
            </a:r>
            <a:endParaRPr sz="1600">
              <a:solidFill>
                <a:schemeClr val="dk1"/>
              </a:solidFill>
              <a:highlight>
                <a:srgbClr val="FFFFFF"/>
              </a:highlight>
            </a:endParaRPr>
          </a:p>
          <a:p>
            <a:pPr indent="-330200" lvl="0" marL="457200" marR="1397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You wouldn´t like to make your client code dependent on the types of loggers...</a:t>
            </a:r>
            <a:endParaRPr sz="1600">
              <a:solidFill>
                <a:schemeClr val="dk1"/>
              </a:solidFill>
              <a:highlight>
                <a:srgbClr val="FFFFFF"/>
              </a:highlight>
            </a:endParaRPr>
          </a:p>
        </p:txBody>
      </p:sp>
      <p:sp>
        <p:nvSpPr>
          <p:cNvPr id="162" name="Google Shape;162;g22665232139_0_494"/>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FACTORY METHOD</a:t>
            </a:r>
            <a:endParaRPr>
              <a:solidFill>
                <a:schemeClr val="lt1"/>
              </a:solidFill>
            </a:endParaRPr>
          </a:p>
        </p:txBody>
      </p:sp>
      <p:sp>
        <p:nvSpPr>
          <p:cNvPr id="163" name="Google Shape;163;g22665232139_0_494"/>
          <p:cNvSpPr txBox="1"/>
          <p:nvPr/>
        </p:nvSpPr>
        <p:spPr>
          <a:xfrm>
            <a:off x="6254175" y="1530713"/>
            <a:ext cx="243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Funcionalidade a ser usada </a:t>
            </a:r>
            <a:endParaRPr b="0" i="0" sz="1400" u="none" cap="none" strike="noStrike">
              <a:solidFill>
                <a:srgbClr val="000000"/>
              </a:solidFill>
              <a:latin typeface="Arial"/>
              <a:ea typeface="Arial"/>
              <a:cs typeface="Arial"/>
              <a:sym typeface="Arial"/>
            </a:endParaRPr>
          </a:p>
        </p:txBody>
      </p:sp>
      <p:cxnSp>
        <p:nvCxnSpPr>
          <p:cNvPr id="164" name="Google Shape;164;g22665232139_0_494"/>
          <p:cNvCxnSpPr>
            <a:stCxn id="163" idx="2"/>
          </p:cNvCxnSpPr>
          <p:nvPr/>
        </p:nvCxnSpPr>
        <p:spPr>
          <a:xfrm>
            <a:off x="7469775" y="1930913"/>
            <a:ext cx="225000" cy="945300"/>
          </a:xfrm>
          <a:prstGeom prst="straightConnector1">
            <a:avLst/>
          </a:prstGeom>
          <a:noFill/>
          <a:ln cap="flat" cmpd="sng" w="9525">
            <a:solidFill>
              <a:schemeClr val="dk2"/>
            </a:solidFill>
            <a:prstDash val="solid"/>
            <a:round/>
            <a:headEnd len="sm" w="sm" type="none"/>
            <a:tailEnd len="med" w="med" type="triangle"/>
          </a:ln>
        </p:spPr>
      </p:cxnSp>
      <p:cxnSp>
        <p:nvCxnSpPr>
          <p:cNvPr id="165" name="Google Shape;165;g22665232139_0_494"/>
          <p:cNvCxnSpPr>
            <a:stCxn id="163" idx="2"/>
          </p:cNvCxnSpPr>
          <p:nvPr/>
        </p:nvCxnSpPr>
        <p:spPr>
          <a:xfrm>
            <a:off x="7469775" y="1930913"/>
            <a:ext cx="233100" cy="1983600"/>
          </a:xfrm>
          <a:prstGeom prst="straightConnector1">
            <a:avLst/>
          </a:prstGeom>
          <a:noFill/>
          <a:ln cap="flat" cmpd="sng" w="9525">
            <a:solidFill>
              <a:schemeClr val="dk2"/>
            </a:solidFill>
            <a:prstDash val="solid"/>
            <a:round/>
            <a:headEnd len="sm" w="sm" type="none"/>
            <a:tailEnd len="med" w="med" type="triangle"/>
          </a:ln>
        </p:spPr>
      </p:cxnSp>
      <p:cxnSp>
        <p:nvCxnSpPr>
          <p:cNvPr id="166" name="Google Shape;166;g22665232139_0_494"/>
          <p:cNvCxnSpPr>
            <a:stCxn id="163" idx="2"/>
          </p:cNvCxnSpPr>
          <p:nvPr/>
        </p:nvCxnSpPr>
        <p:spPr>
          <a:xfrm>
            <a:off x="7469775" y="1930913"/>
            <a:ext cx="922500" cy="2876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