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60"/>
  </p:notesMasterIdLst>
  <p:sldIdLst>
    <p:sldId id="470" r:id="rId2"/>
    <p:sldId id="471" r:id="rId3"/>
    <p:sldId id="467" r:id="rId4"/>
    <p:sldId id="468" r:id="rId5"/>
    <p:sldId id="531" r:id="rId6"/>
    <p:sldId id="469" r:id="rId7"/>
    <p:sldId id="532" r:id="rId8"/>
    <p:sldId id="287" r:id="rId9"/>
    <p:sldId id="358" r:id="rId10"/>
    <p:sldId id="359" r:id="rId11"/>
    <p:sldId id="360" r:id="rId12"/>
    <p:sldId id="365" r:id="rId13"/>
    <p:sldId id="377" r:id="rId14"/>
    <p:sldId id="397" r:id="rId15"/>
    <p:sldId id="378" r:id="rId16"/>
    <p:sldId id="367" r:id="rId17"/>
    <p:sldId id="439" r:id="rId18"/>
    <p:sldId id="472" r:id="rId19"/>
    <p:sldId id="329" r:id="rId20"/>
    <p:sldId id="380" r:id="rId21"/>
    <p:sldId id="386" r:id="rId22"/>
    <p:sldId id="330" r:id="rId23"/>
    <p:sldId id="331" r:id="rId24"/>
    <p:sldId id="384" r:id="rId25"/>
    <p:sldId id="332" r:id="rId26"/>
    <p:sldId id="333" r:id="rId27"/>
    <p:sldId id="393" r:id="rId28"/>
    <p:sldId id="395" r:id="rId29"/>
    <p:sldId id="334" r:id="rId30"/>
    <p:sldId id="336" r:id="rId31"/>
    <p:sldId id="338" r:id="rId32"/>
    <p:sldId id="339" r:id="rId33"/>
    <p:sldId id="342" r:id="rId34"/>
    <p:sldId id="343" r:id="rId35"/>
    <p:sldId id="344" r:id="rId36"/>
    <p:sldId id="346" r:id="rId37"/>
    <p:sldId id="347" r:id="rId38"/>
    <p:sldId id="348" r:id="rId39"/>
    <p:sldId id="349" r:id="rId40"/>
    <p:sldId id="350" r:id="rId41"/>
    <p:sldId id="351" r:id="rId42"/>
    <p:sldId id="352" r:id="rId43"/>
    <p:sldId id="381" r:id="rId44"/>
    <p:sldId id="382" r:id="rId45"/>
    <p:sldId id="415" r:id="rId46"/>
    <p:sldId id="440" r:id="rId47"/>
    <p:sldId id="441" r:id="rId48"/>
    <p:sldId id="473" r:id="rId49"/>
    <p:sldId id="485" r:id="rId50"/>
    <p:sldId id="486" r:id="rId51"/>
    <p:sldId id="487" r:id="rId52"/>
    <p:sldId id="488" r:id="rId53"/>
    <p:sldId id="355" r:id="rId54"/>
    <p:sldId id="356" r:id="rId55"/>
    <p:sldId id="396" r:id="rId56"/>
    <p:sldId id="399" r:id="rId57"/>
    <p:sldId id="490" r:id="rId58"/>
    <p:sldId id="27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85248" autoAdjust="0"/>
  </p:normalViewPr>
  <p:slideViewPr>
    <p:cSldViewPr>
      <p:cViewPr varScale="1">
        <p:scale>
          <a:sx n="68" d="100"/>
          <a:sy n="68" d="100"/>
        </p:scale>
        <p:origin x="1838" y="62"/>
      </p:cViewPr>
      <p:guideLst>
        <p:guide orient="horz" pos="2160"/>
        <p:guide pos="2880"/>
      </p:guideLst>
    </p:cSldViewPr>
  </p:slideViewPr>
  <p:notesTextViewPr>
    <p:cViewPr>
      <p:scale>
        <a:sx n="1" d="1"/>
        <a:sy n="1" d="1"/>
      </p:scale>
      <p:origin x="0" y="0"/>
    </p:cViewPr>
  </p:notesTextViewPr>
  <p:sorterViewPr>
    <p:cViewPr>
      <p:scale>
        <a:sx n="100" d="100"/>
        <a:sy n="100" d="100"/>
      </p:scale>
      <p:origin x="0" y="2554"/>
    </p:cViewPr>
  </p:sorterViewPr>
  <p:notesViewPr>
    <p:cSldViewPr>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AD6B9B-3C83-4F96-A465-2FD5A0E568D0}" type="datetimeFigureOut">
              <a:rPr lang="en-US" smtClean="0"/>
              <a:pPr/>
              <a:t>8/8/2024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964BDF-6AD2-402A-B423-7A9AD9A3ECF3}" type="slidenum">
              <a:rPr lang="en-US" smtClean="0"/>
              <a:pPr/>
              <a:t>‹#›</a:t>
            </a:fld>
            <a:endParaRPr lang="en-US"/>
          </a:p>
        </p:txBody>
      </p:sp>
    </p:spTree>
    <p:extLst>
      <p:ext uri="{BB962C8B-B14F-4D97-AF65-F5344CB8AC3E}">
        <p14:creationId xmlns:p14="http://schemas.microsoft.com/office/powerpoint/2010/main" val="427525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F9FA50-DE9C-4D8D-83F0-2DAE97AB172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D6211-9A69-4675-A3B2-892047B9273C}" type="slidenum">
              <a:rPr lang="en-US" smtClean="0"/>
              <a:pPr/>
              <a:t>‹#›</a:t>
            </a:fld>
            <a:endParaRPr lang="en-US"/>
          </a:p>
        </p:txBody>
      </p:sp>
    </p:spTree>
    <p:extLst>
      <p:ext uri="{BB962C8B-B14F-4D97-AF65-F5344CB8AC3E}">
        <p14:creationId xmlns:p14="http://schemas.microsoft.com/office/powerpoint/2010/main" val="2459669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9FA50-DE9C-4D8D-83F0-2DAE97AB172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D6211-9A69-4675-A3B2-892047B9273C}" type="slidenum">
              <a:rPr lang="en-US" smtClean="0"/>
              <a:pPr/>
              <a:t>‹#›</a:t>
            </a:fld>
            <a:endParaRPr lang="en-US"/>
          </a:p>
        </p:txBody>
      </p:sp>
    </p:spTree>
    <p:extLst>
      <p:ext uri="{BB962C8B-B14F-4D97-AF65-F5344CB8AC3E}">
        <p14:creationId xmlns:p14="http://schemas.microsoft.com/office/powerpoint/2010/main" val="103165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9FA50-DE9C-4D8D-83F0-2DAE97AB172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D6211-9A69-4675-A3B2-892047B9273C}" type="slidenum">
              <a:rPr lang="en-US" smtClean="0"/>
              <a:pPr/>
              <a:t>‹#›</a:t>
            </a:fld>
            <a:endParaRPr lang="en-US"/>
          </a:p>
        </p:txBody>
      </p:sp>
    </p:spTree>
    <p:extLst>
      <p:ext uri="{BB962C8B-B14F-4D97-AF65-F5344CB8AC3E}">
        <p14:creationId xmlns:p14="http://schemas.microsoft.com/office/powerpoint/2010/main" val="266057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9FA50-DE9C-4D8D-83F0-2DAE97AB172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D6211-9A69-4675-A3B2-892047B9273C}" type="slidenum">
              <a:rPr lang="en-US" smtClean="0"/>
              <a:pPr/>
              <a:t>‹#›</a:t>
            </a:fld>
            <a:endParaRPr lang="en-US"/>
          </a:p>
        </p:txBody>
      </p:sp>
    </p:spTree>
    <p:extLst>
      <p:ext uri="{BB962C8B-B14F-4D97-AF65-F5344CB8AC3E}">
        <p14:creationId xmlns:p14="http://schemas.microsoft.com/office/powerpoint/2010/main" val="401320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9FA50-DE9C-4D8D-83F0-2DAE97AB172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D6211-9A69-4675-A3B2-892047B9273C}" type="slidenum">
              <a:rPr lang="en-US" smtClean="0"/>
              <a:pPr/>
              <a:t>‹#›</a:t>
            </a:fld>
            <a:endParaRPr lang="en-US"/>
          </a:p>
        </p:txBody>
      </p:sp>
    </p:spTree>
    <p:extLst>
      <p:ext uri="{BB962C8B-B14F-4D97-AF65-F5344CB8AC3E}">
        <p14:creationId xmlns:p14="http://schemas.microsoft.com/office/powerpoint/2010/main" val="138866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F9FA50-DE9C-4D8D-83F0-2DAE97AB172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D6211-9A69-4675-A3B2-892047B9273C}" type="slidenum">
              <a:rPr lang="en-US" smtClean="0"/>
              <a:pPr/>
              <a:t>‹#›</a:t>
            </a:fld>
            <a:endParaRPr lang="en-US"/>
          </a:p>
        </p:txBody>
      </p:sp>
    </p:spTree>
    <p:extLst>
      <p:ext uri="{BB962C8B-B14F-4D97-AF65-F5344CB8AC3E}">
        <p14:creationId xmlns:p14="http://schemas.microsoft.com/office/powerpoint/2010/main" val="174688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F9FA50-DE9C-4D8D-83F0-2DAE97AB1729}" type="datetimeFigureOut">
              <a:rPr lang="en-US" smtClean="0"/>
              <a:pPr/>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7D6211-9A69-4675-A3B2-892047B9273C}" type="slidenum">
              <a:rPr lang="en-US" smtClean="0"/>
              <a:pPr/>
              <a:t>‹#›</a:t>
            </a:fld>
            <a:endParaRPr lang="en-US"/>
          </a:p>
        </p:txBody>
      </p:sp>
    </p:spTree>
    <p:extLst>
      <p:ext uri="{BB962C8B-B14F-4D97-AF65-F5344CB8AC3E}">
        <p14:creationId xmlns:p14="http://schemas.microsoft.com/office/powerpoint/2010/main" val="210776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F9FA50-DE9C-4D8D-83F0-2DAE97AB1729}" type="datetimeFigureOut">
              <a:rPr lang="en-US" smtClean="0"/>
              <a:pPr/>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7D6211-9A69-4675-A3B2-892047B9273C}" type="slidenum">
              <a:rPr lang="en-US" smtClean="0"/>
              <a:pPr/>
              <a:t>‹#›</a:t>
            </a:fld>
            <a:endParaRPr lang="en-US"/>
          </a:p>
        </p:txBody>
      </p:sp>
    </p:spTree>
    <p:extLst>
      <p:ext uri="{BB962C8B-B14F-4D97-AF65-F5344CB8AC3E}">
        <p14:creationId xmlns:p14="http://schemas.microsoft.com/office/powerpoint/2010/main" val="401211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9FA50-DE9C-4D8D-83F0-2DAE97AB1729}" type="datetimeFigureOut">
              <a:rPr lang="en-US" smtClean="0"/>
              <a:pPr/>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7D6211-9A69-4675-A3B2-892047B9273C}" type="slidenum">
              <a:rPr lang="en-US" smtClean="0"/>
              <a:pPr/>
              <a:t>‹#›</a:t>
            </a:fld>
            <a:endParaRPr lang="en-US"/>
          </a:p>
        </p:txBody>
      </p:sp>
    </p:spTree>
    <p:extLst>
      <p:ext uri="{BB962C8B-B14F-4D97-AF65-F5344CB8AC3E}">
        <p14:creationId xmlns:p14="http://schemas.microsoft.com/office/powerpoint/2010/main" val="350442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9FA50-DE9C-4D8D-83F0-2DAE97AB172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D6211-9A69-4675-A3B2-892047B9273C}" type="slidenum">
              <a:rPr lang="en-US" smtClean="0"/>
              <a:pPr/>
              <a:t>‹#›</a:t>
            </a:fld>
            <a:endParaRPr lang="en-US"/>
          </a:p>
        </p:txBody>
      </p:sp>
    </p:spTree>
    <p:extLst>
      <p:ext uri="{BB962C8B-B14F-4D97-AF65-F5344CB8AC3E}">
        <p14:creationId xmlns:p14="http://schemas.microsoft.com/office/powerpoint/2010/main" val="24565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9FA50-DE9C-4D8D-83F0-2DAE97AB172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D6211-9A69-4675-A3B2-892047B9273C}" type="slidenum">
              <a:rPr lang="en-US" smtClean="0"/>
              <a:pPr/>
              <a:t>‹#›</a:t>
            </a:fld>
            <a:endParaRPr lang="en-US"/>
          </a:p>
        </p:txBody>
      </p:sp>
    </p:spTree>
    <p:extLst>
      <p:ext uri="{BB962C8B-B14F-4D97-AF65-F5344CB8AC3E}">
        <p14:creationId xmlns:p14="http://schemas.microsoft.com/office/powerpoint/2010/main" val="3469421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9FA50-DE9C-4D8D-83F0-2DAE97AB1729}" type="datetimeFigureOut">
              <a:rPr lang="en-US" smtClean="0"/>
              <a:pPr/>
              <a:t>8/8/2024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D6211-9A69-4675-A3B2-892047B9273C}" type="slidenum">
              <a:rPr lang="en-US" smtClean="0"/>
              <a:pPr/>
              <a:t>‹#›</a:t>
            </a:fld>
            <a:endParaRPr lang="en-US"/>
          </a:p>
        </p:txBody>
      </p:sp>
    </p:spTree>
    <p:extLst>
      <p:ext uri="{BB962C8B-B14F-4D97-AF65-F5344CB8AC3E}">
        <p14:creationId xmlns:p14="http://schemas.microsoft.com/office/powerpoint/2010/main" val="9181121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rstudio.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defcom17/NSL_KD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courses.washington.edu/css490/2012.Winter/lecture_slides/02_math_essentials.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280" y="172720"/>
            <a:ext cx="6169446" cy="6564999"/>
          </a:xfrm>
          <a:prstGeom prst="rect">
            <a:avLst/>
          </a:prstGeom>
        </p:spPr>
      </p:pic>
    </p:spTree>
    <p:extLst>
      <p:ext uri="{BB962C8B-B14F-4D97-AF65-F5344CB8AC3E}">
        <p14:creationId xmlns:p14="http://schemas.microsoft.com/office/powerpoint/2010/main" val="3544740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R with R-Studio</a:t>
            </a:r>
          </a:p>
        </p:txBody>
      </p:sp>
      <p:sp>
        <p:nvSpPr>
          <p:cNvPr id="3" name="Content Placeholder 2"/>
          <p:cNvSpPr>
            <a:spLocks noGrp="1"/>
          </p:cNvSpPr>
          <p:nvPr>
            <p:ph idx="1"/>
          </p:nvPr>
        </p:nvSpPr>
        <p:spPr/>
        <p:txBody>
          <a:bodyPr>
            <a:normAutofit fontScale="92500" lnSpcReduction="10000"/>
          </a:bodyPr>
          <a:lstStyle/>
          <a:p>
            <a:r>
              <a:rPr lang="en-US" dirty="0"/>
              <a:t>set up the R environment and integrated development environment, </a:t>
            </a:r>
            <a:r>
              <a:rPr lang="en-US" dirty="0" err="1"/>
              <a:t>RStudio</a:t>
            </a:r>
            <a:r>
              <a:rPr lang="en-US" dirty="0"/>
              <a:t>. </a:t>
            </a:r>
          </a:p>
          <a:p>
            <a:r>
              <a:rPr lang="en-US" dirty="0"/>
              <a:t>Official website (http://www.rproject.org/). </a:t>
            </a:r>
          </a:p>
          <a:p>
            <a:r>
              <a:rPr lang="en-US" dirty="0"/>
              <a:t>You may select the mirror location closest to you.</a:t>
            </a:r>
          </a:p>
          <a:p>
            <a:r>
              <a:rPr lang="en-US" i="1" dirty="0">
                <a:hlinkClick r:id="rId2"/>
              </a:rPr>
              <a:t>https://www.rstudio.com/</a:t>
            </a:r>
            <a:endParaRPr lang="en-US" i="1" dirty="0"/>
          </a:p>
          <a:p>
            <a:r>
              <a:rPr lang="en-US" dirty="0" err="1"/>
              <a:t>RStudio</a:t>
            </a:r>
            <a:r>
              <a:rPr lang="en-US" dirty="0"/>
              <a:t> provides comprehensive facilities for software development. Built-in features such as syntax highlighting, code completion, and smart indentation help maximize productivity.</a:t>
            </a:r>
          </a:p>
          <a:p>
            <a:pPr marL="0" indent="0">
              <a:buNone/>
            </a:pPr>
            <a:endParaRPr lang="en-US" dirty="0"/>
          </a:p>
        </p:txBody>
      </p:sp>
    </p:spTree>
    <p:extLst>
      <p:ext uri="{BB962C8B-B14F-4D97-AF65-F5344CB8AC3E}">
        <p14:creationId xmlns:p14="http://schemas.microsoft.com/office/powerpoint/2010/main" val="86089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5791200"/>
            <a:ext cx="8382000" cy="646331"/>
          </a:xfrm>
          <a:prstGeom prst="rect">
            <a:avLst/>
          </a:prstGeom>
        </p:spPr>
        <p:txBody>
          <a:bodyPr wrap="square">
            <a:spAutoFit/>
          </a:bodyPr>
          <a:lstStyle/>
          <a:p>
            <a:r>
              <a:rPr lang="en-US" dirty="0"/>
              <a:t>Console Pane/Script Pane/History Pane/Environment Pane/Plots Pane</a:t>
            </a:r>
          </a:p>
          <a:p>
            <a:r>
              <a:rPr lang="en-US" dirty="0"/>
              <a:t>Run section of script/Source tab to run entire script</a:t>
            </a:r>
          </a:p>
        </p:txBody>
      </p:sp>
    </p:spTree>
    <p:extLst>
      <p:ext uri="{BB962C8B-B14F-4D97-AF65-F5344CB8AC3E}">
        <p14:creationId xmlns:p14="http://schemas.microsoft.com/office/powerpoint/2010/main" val="325071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Just Start</a:t>
            </a:r>
          </a:p>
        </p:txBody>
      </p:sp>
      <p:sp>
        <p:nvSpPr>
          <p:cNvPr id="3" name="Content Placeholder 2"/>
          <p:cNvSpPr>
            <a:spLocks noGrp="1"/>
          </p:cNvSpPr>
          <p:nvPr>
            <p:ph idx="1"/>
          </p:nvPr>
        </p:nvSpPr>
        <p:spPr/>
        <p:txBody>
          <a:bodyPr>
            <a:normAutofit fontScale="77500" lnSpcReduction="20000"/>
          </a:bodyPr>
          <a:lstStyle/>
          <a:p>
            <a:r>
              <a:rPr lang="en-US" dirty="0"/>
              <a:t>To load a list of installed packages:</a:t>
            </a:r>
          </a:p>
          <a:p>
            <a:r>
              <a:rPr lang="en-US" b="1" dirty="0"/>
              <a:t>&gt; library()</a:t>
            </a:r>
          </a:p>
          <a:p>
            <a:r>
              <a:rPr lang="en-US" dirty="0"/>
              <a:t>2. Setting the default CRAN (Comprehensive R Archive Network) mirror:</a:t>
            </a:r>
          </a:p>
          <a:p>
            <a:r>
              <a:rPr lang="en-US" b="1" dirty="0"/>
              <a:t>&gt; </a:t>
            </a:r>
            <a:r>
              <a:rPr lang="en-US" b="1" dirty="0" err="1"/>
              <a:t>chooseCRANmirror</a:t>
            </a:r>
            <a:r>
              <a:rPr lang="en-US" b="1" dirty="0"/>
              <a:t>()</a:t>
            </a:r>
          </a:p>
          <a:p>
            <a:r>
              <a:rPr lang="en-US" dirty="0"/>
              <a:t>R will return a list of CRAN mirrors, and then ask the user to either type a mirror ID to select it, or enter zero to exit:</a:t>
            </a:r>
          </a:p>
          <a:p>
            <a:r>
              <a:rPr lang="en-US" dirty="0"/>
              <a:t>Install a package from CRAN; take package “e1071” as an example:</a:t>
            </a:r>
          </a:p>
          <a:p>
            <a:r>
              <a:rPr lang="en-US" b="1" dirty="0"/>
              <a:t>&gt; </a:t>
            </a:r>
            <a:r>
              <a:rPr lang="en-US" b="1" dirty="0" err="1"/>
              <a:t>install.packages</a:t>
            </a:r>
            <a:r>
              <a:rPr lang="en-US" b="1" dirty="0"/>
              <a:t>("e1071")</a:t>
            </a:r>
          </a:p>
          <a:p>
            <a:r>
              <a:rPr lang="en-US" b="1" dirty="0"/>
              <a:t>e1071 -</a:t>
            </a:r>
            <a:r>
              <a:rPr lang="en-US" dirty="0" err="1"/>
              <a:t>Misc</a:t>
            </a:r>
            <a:r>
              <a:rPr lang="en-US" dirty="0"/>
              <a:t> Functions of the Department of Statistics, Probability Theory </a:t>
            </a:r>
            <a:endParaRPr lang="en-US" b="1" dirty="0"/>
          </a:p>
        </p:txBody>
      </p:sp>
    </p:spTree>
    <p:extLst>
      <p:ext uri="{BB962C8B-B14F-4D97-AF65-F5344CB8AC3E}">
        <p14:creationId xmlns:p14="http://schemas.microsoft.com/office/powerpoint/2010/main" val="421780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Load library</a:t>
            </a:r>
          </a:p>
        </p:txBody>
      </p:sp>
      <p:sp>
        <p:nvSpPr>
          <p:cNvPr id="3" name="Content Placeholder 2"/>
          <p:cNvSpPr>
            <a:spLocks noGrp="1"/>
          </p:cNvSpPr>
          <p:nvPr>
            <p:ph idx="1"/>
          </p:nvPr>
        </p:nvSpPr>
        <p:spPr>
          <a:xfrm>
            <a:off x="152400" y="1600200"/>
            <a:ext cx="4495800" cy="4525963"/>
          </a:xfrm>
        </p:spPr>
        <p:txBody>
          <a:bodyPr>
            <a:normAutofit fontScale="85000" lnSpcReduction="20000"/>
          </a:bodyPr>
          <a:lstStyle/>
          <a:p>
            <a:r>
              <a:rPr lang="en-US" dirty="0"/>
              <a:t>Update a package from CRAN; take package e1071 as an example:</a:t>
            </a:r>
          </a:p>
          <a:p>
            <a:r>
              <a:rPr lang="en-US" b="1" dirty="0"/>
              <a:t>&gt; </a:t>
            </a:r>
            <a:r>
              <a:rPr lang="en-US" b="1" dirty="0" err="1"/>
              <a:t>update.packages</a:t>
            </a:r>
            <a:r>
              <a:rPr lang="en-US" b="1" dirty="0"/>
              <a:t>("e1071")</a:t>
            </a:r>
          </a:p>
          <a:p>
            <a:r>
              <a:rPr lang="en-US" dirty="0"/>
              <a:t>Load the package the package:</a:t>
            </a:r>
          </a:p>
          <a:p>
            <a:r>
              <a:rPr lang="en-US" b="1" dirty="0"/>
              <a:t>&gt; library(e1071)</a:t>
            </a:r>
          </a:p>
          <a:p>
            <a:r>
              <a:rPr lang="en-US" dirty="0"/>
              <a:t>To view the documentation of the package, </a:t>
            </a:r>
          </a:p>
          <a:p>
            <a:r>
              <a:rPr lang="en-US" b="1" dirty="0"/>
              <a:t>&gt; help(package="e1071")</a:t>
            </a:r>
          </a:p>
          <a:p>
            <a:endParaRPr lang="en-US" b="1" dirty="0"/>
          </a:p>
          <a:p>
            <a:endParaRPr lang="en-US" b="1" dirty="0"/>
          </a:p>
          <a:p>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475" y="1600200"/>
            <a:ext cx="4507423" cy="306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72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609600"/>
            <a:ext cx="8610600" cy="5417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99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Help</a:t>
            </a: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a:t>To view the documentation of the function, you can use the help function:</a:t>
            </a:r>
          </a:p>
          <a:p>
            <a:r>
              <a:rPr lang="en-US" b="1" dirty="0"/>
              <a:t>&gt; help(</a:t>
            </a:r>
            <a:r>
              <a:rPr lang="en-US" b="1" dirty="0" err="1"/>
              <a:t>svm</a:t>
            </a:r>
            <a:r>
              <a:rPr lang="en-US" b="1" dirty="0"/>
              <a:t>, e1071)</a:t>
            </a:r>
          </a:p>
          <a:p>
            <a:r>
              <a:rPr lang="en-US" b="1" dirty="0"/>
              <a:t>&gt; ?e1071::</a:t>
            </a:r>
            <a:r>
              <a:rPr lang="en-US" b="1" dirty="0" err="1"/>
              <a:t>svm</a:t>
            </a:r>
            <a:endParaRPr lang="en-US" b="1" dirty="0"/>
          </a:p>
          <a:p>
            <a:r>
              <a:rPr lang="en-US" b="1" dirty="0"/>
              <a:t>&gt; ??</a:t>
            </a:r>
            <a:r>
              <a:rPr lang="en-US" b="1" dirty="0" err="1"/>
              <a:t>svm</a:t>
            </a:r>
            <a:r>
              <a:rPr lang="en-US" b="1" dirty="0"/>
              <a:t> (in some versions)</a:t>
            </a:r>
          </a:p>
          <a:p>
            <a:r>
              <a:rPr lang="en-US" dirty="0"/>
              <a:t>to know the argument taken for the lm function:</a:t>
            </a:r>
          </a:p>
          <a:p>
            <a:r>
              <a:rPr lang="en-US" b="1" dirty="0"/>
              <a:t>&gt; </a:t>
            </a:r>
            <a:r>
              <a:rPr lang="en-US" b="1" dirty="0" err="1"/>
              <a:t>args</a:t>
            </a:r>
            <a:r>
              <a:rPr lang="en-US" b="1" dirty="0"/>
              <a:t>(lm)</a:t>
            </a:r>
          </a:p>
          <a:p>
            <a:r>
              <a:rPr lang="en-US" dirty="0"/>
              <a:t>To view an example or demo. </a:t>
            </a:r>
          </a:p>
          <a:p>
            <a:r>
              <a:rPr lang="en-US" b="1" dirty="0"/>
              <a:t>&gt; example(lm)</a:t>
            </a:r>
          </a:p>
          <a:p>
            <a:r>
              <a:rPr lang="en-US" b="1" dirty="0"/>
              <a:t>&gt; demo(graphics)</a:t>
            </a:r>
          </a:p>
          <a:p>
            <a:r>
              <a:rPr lang="en-US" dirty="0"/>
              <a:t>To view all the available demos</a:t>
            </a:r>
          </a:p>
          <a:p>
            <a:r>
              <a:rPr lang="en-US" dirty="0"/>
              <a:t>library(help = "graphics")</a:t>
            </a:r>
          </a:p>
          <a:p>
            <a:r>
              <a:rPr lang="en-US" b="1" dirty="0"/>
              <a:t>&gt; demo()</a:t>
            </a:r>
            <a:endParaRPr lang="en-US" dirty="0"/>
          </a:p>
          <a:p>
            <a:endParaRPr lang="en-US" b="1" dirty="0"/>
          </a:p>
          <a:p>
            <a:endParaRPr lang="en-US" dirty="0"/>
          </a:p>
        </p:txBody>
      </p:sp>
    </p:spTree>
    <p:extLst>
      <p:ext uri="{BB962C8B-B14F-4D97-AF65-F5344CB8AC3E}">
        <p14:creationId xmlns:p14="http://schemas.microsoft.com/office/powerpoint/2010/main" val="3541057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Set directory path</a:t>
            </a:r>
          </a:p>
        </p:txBody>
      </p:sp>
      <p:sp>
        <p:nvSpPr>
          <p:cNvPr id="3" name="Content Placeholder 2"/>
          <p:cNvSpPr>
            <a:spLocks noGrp="1"/>
          </p:cNvSpPr>
          <p:nvPr>
            <p:ph idx="1"/>
          </p:nvPr>
        </p:nvSpPr>
        <p:spPr/>
        <p:txBody>
          <a:bodyPr>
            <a:normAutofit fontScale="92500" lnSpcReduction="20000"/>
          </a:bodyPr>
          <a:lstStyle/>
          <a:p>
            <a:r>
              <a:rPr lang="en-US" dirty="0"/>
              <a:t>Create your own directory say “</a:t>
            </a:r>
            <a:r>
              <a:rPr lang="en-US" dirty="0" err="1"/>
              <a:t>PML_Lab_Assignments</a:t>
            </a:r>
            <a:r>
              <a:rPr lang="en-US" dirty="0"/>
              <a:t>” </a:t>
            </a:r>
          </a:p>
          <a:p>
            <a:r>
              <a:rPr lang="en-US" dirty="0"/>
              <a:t>type </a:t>
            </a:r>
            <a:r>
              <a:rPr lang="en-US" dirty="0" err="1"/>
              <a:t>getwd</a:t>
            </a:r>
            <a:r>
              <a:rPr lang="en-US" dirty="0"/>
              <a:t>() in the R session to obtain the current working directory location. </a:t>
            </a:r>
          </a:p>
          <a:p>
            <a:r>
              <a:rPr lang="en-US" dirty="0"/>
              <a:t>change the current working directory,</a:t>
            </a:r>
          </a:p>
          <a:p>
            <a:r>
              <a:rPr lang="en-US" dirty="0" err="1"/>
              <a:t>setwd</a:t>
            </a:r>
            <a:r>
              <a:rPr lang="en-US" dirty="0"/>
              <a:t>("&lt;path&gt;"), where &lt;path&gt; can be replaced as your desired path, to specify the working directory.</a:t>
            </a:r>
          </a:p>
          <a:p>
            <a:r>
              <a:rPr lang="en-US" dirty="0" err="1"/>
              <a:t>getwd</a:t>
            </a:r>
            <a:r>
              <a:rPr lang="en-US" dirty="0"/>
              <a:t>() </a:t>
            </a:r>
          </a:p>
          <a:p>
            <a:r>
              <a:rPr lang="en-US" dirty="0"/>
              <a:t>To run script file: source('</a:t>
            </a:r>
            <a:r>
              <a:rPr lang="en-US" dirty="0" err="1"/>
              <a:t>R_basics.R</a:t>
            </a:r>
            <a:r>
              <a:rPr lang="en-US" dirty="0"/>
              <a:t>')</a:t>
            </a:r>
          </a:p>
        </p:txBody>
      </p:sp>
    </p:spTree>
    <p:extLst>
      <p:ext uri="{BB962C8B-B14F-4D97-AF65-F5344CB8AC3E}">
        <p14:creationId xmlns:p14="http://schemas.microsoft.com/office/powerpoint/2010/main" val="292437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rgbClr val="0070C0"/>
                </a:solidFill>
              </a:rPr>
              <a:t>DATA TYPES IN R</a:t>
            </a:r>
            <a:br>
              <a:rPr lang="en-US" b="1" dirty="0"/>
            </a:br>
            <a:endParaRPr lang="en-US" dirty="0"/>
          </a:p>
        </p:txBody>
      </p:sp>
      <p:sp>
        <p:nvSpPr>
          <p:cNvPr id="3" name="Content Placeholder 2"/>
          <p:cNvSpPr>
            <a:spLocks noGrp="1"/>
          </p:cNvSpPr>
          <p:nvPr>
            <p:ph idx="1"/>
          </p:nvPr>
        </p:nvSpPr>
        <p:spPr>
          <a:xfrm>
            <a:off x="457200" y="990600"/>
            <a:ext cx="8229600" cy="5638800"/>
          </a:xfrm>
        </p:spPr>
        <p:txBody>
          <a:bodyPr>
            <a:normAutofit fontScale="85000" lnSpcReduction="20000"/>
          </a:bodyPr>
          <a:lstStyle/>
          <a:p>
            <a:r>
              <a:rPr lang="en-US" dirty="0"/>
              <a:t>The </a:t>
            </a:r>
            <a:r>
              <a:rPr lang="en-US" i="1" dirty="0"/>
              <a:t>logical</a:t>
            </a:r>
            <a:r>
              <a:rPr lang="en-US" dirty="0"/>
              <a:t> data type is a simple binary variable that may have only two values: TRUE or FALSE. also commonly referred to as </a:t>
            </a:r>
            <a:r>
              <a:rPr lang="en-US" i="1" dirty="0"/>
              <a:t>flags</a:t>
            </a:r>
            <a:r>
              <a:rPr lang="en-US" dirty="0"/>
              <a:t>. E.g. Married Variable.</a:t>
            </a:r>
          </a:p>
          <a:p>
            <a:r>
              <a:rPr lang="en-US" dirty="0"/>
              <a:t>The </a:t>
            </a:r>
            <a:r>
              <a:rPr lang="en-US" i="1" dirty="0"/>
              <a:t>numeric</a:t>
            </a:r>
            <a:r>
              <a:rPr lang="en-US" dirty="0"/>
              <a:t> data type stores decimal numbers, while the </a:t>
            </a:r>
            <a:r>
              <a:rPr lang="en-US" i="1" dirty="0"/>
              <a:t>integer</a:t>
            </a:r>
            <a:r>
              <a:rPr lang="en-US" dirty="0"/>
              <a:t> data type stores integers. </a:t>
            </a:r>
          </a:p>
          <a:p>
            <a:r>
              <a:rPr lang="en-US" dirty="0"/>
              <a:t>If you create a variable containing a number without specifying a data type, R will store it as </a:t>
            </a:r>
            <a:r>
              <a:rPr lang="en-US" dirty="0">
                <a:solidFill>
                  <a:srgbClr val="FF0000"/>
                </a:solidFill>
              </a:rPr>
              <a:t>numeric by default</a:t>
            </a:r>
            <a:r>
              <a:rPr lang="en-US" dirty="0"/>
              <a:t>. However, R can usually automatically convert between the numeric and integer data types as needed. </a:t>
            </a:r>
          </a:p>
          <a:p>
            <a:r>
              <a:rPr lang="en-US" dirty="0"/>
              <a:t>R also calls the </a:t>
            </a:r>
            <a:r>
              <a:rPr lang="en-US" dirty="0">
                <a:solidFill>
                  <a:srgbClr val="FF0000"/>
                </a:solidFill>
              </a:rPr>
              <a:t>numeric data type double</a:t>
            </a:r>
            <a:r>
              <a:rPr lang="en-US" dirty="0"/>
              <a:t>, which is short for a double-precision floating-point number. The terms numeric and </a:t>
            </a:r>
            <a:r>
              <a:rPr lang="en-US" i="1" dirty="0"/>
              <a:t>double</a:t>
            </a:r>
            <a:r>
              <a:rPr lang="en-US" dirty="0"/>
              <a:t> are interchangeable.</a:t>
            </a:r>
          </a:p>
          <a:p>
            <a:r>
              <a:rPr lang="en-US" dirty="0"/>
              <a:t>The </a:t>
            </a:r>
            <a:r>
              <a:rPr lang="en-US" i="1" dirty="0"/>
              <a:t>character</a:t>
            </a:r>
            <a:r>
              <a:rPr lang="en-US" dirty="0"/>
              <a:t> data type is used to store text strings of up to 65,535 characters each.</a:t>
            </a:r>
          </a:p>
          <a:p>
            <a:endParaRPr lang="en-US" dirty="0"/>
          </a:p>
          <a:p>
            <a:endParaRPr lang="en-US" dirty="0"/>
          </a:p>
          <a:p>
            <a:endParaRPr lang="en-US" dirty="0"/>
          </a:p>
        </p:txBody>
      </p:sp>
    </p:spTree>
    <p:extLst>
      <p:ext uri="{BB962C8B-B14F-4D97-AF65-F5344CB8AC3E}">
        <p14:creationId xmlns:p14="http://schemas.microsoft.com/office/powerpoint/2010/main" val="624892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70C0"/>
                </a:solidFill>
              </a:rPr>
              <a:t>DATA TYPES IN R</a:t>
            </a:r>
            <a:br>
              <a:rPr lang="en-US"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457200" y="990600"/>
            <a:ext cx="8229600" cy="5638800"/>
          </a:xfrm>
        </p:spPr>
        <p:txBody>
          <a:bodyPr>
            <a:normAutofit fontScale="92500" lnSpcReduction="20000"/>
          </a:bodyPr>
          <a:lstStyle/>
          <a:p>
            <a:r>
              <a:rPr lang="en-US" dirty="0"/>
              <a:t>The </a:t>
            </a:r>
            <a:r>
              <a:rPr lang="en-US" i="1" dirty="0"/>
              <a:t>factor</a:t>
            </a:r>
            <a:r>
              <a:rPr lang="en-US" dirty="0"/>
              <a:t> data type is used to store categorical values. Each possible value of a factor is known as a </a:t>
            </a:r>
            <a:r>
              <a:rPr lang="en-US" i="1" dirty="0"/>
              <a:t>level</a:t>
            </a:r>
            <a:r>
              <a:rPr lang="en-US" dirty="0"/>
              <a:t>. For example </a:t>
            </a:r>
            <a:r>
              <a:rPr lang="en-US" dirty="0" err="1"/>
              <a:t>indian</a:t>
            </a:r>
            <a:r>
              <a:rPr lang="en-US" dirty="0"/>
              <a:t> states</a:t>
            </a:r>
          </a:p>
          <a:p>
            <a:r>
              <a:rPr lang="en-US" dirty="0"/>
              <a:t>The </a:t>
            </a:r>
            <a:r>
              <a:rPr lang="en-US" i="1" dirty="0"/>
              <a:t>ordered factor</a:t>
            </a:r>
            <a:r>
              <a:rPr lang="en-US" dirty="0"/>
              <a:t> data type is a special case of the factor data type where the order of the levels is significant. For example, risk ratings of Low, Medium, and High</a:t>
            </a:r>
          </a:p>
          <a:p>
            <a:r>
              <a:rPr lang="en-US" dirty="0"/>
              <a:t>There is also a special number </a:t>
            </a:r>
            <a:r>
              <a:rPr lang="en-US" dirty="0" err="1"/>
              <a:t>Inf</a:t>
            </a:r>
            <a:r>
              <a:rPr lang="en-US" dirty="0"/>
              <a:t> which represents infinity. This allows us to represent entities like 1/0. This way, </a:t>
            </a:r>
            <a:r>
              <a:rPr lang="en-US" dirty="0" err="1"/>
              <a:t>Inf</a:t>
            </a:r>
            <a:r>
              <a:rPr lang="en-US" dirty="0"/>
              <a:t> can be used in ordinary calculations; e.g. 1/</a:t>
            </a:r>
            <a:r>
              <a:rPr lang="en-US" dirty="0" err="1"/>
              <a:t>Inf</a:t>
            </a:r>
            <a:r>
              <a:rPr lang="en-US" dirty="0"/>
              <a:t> is 0.</a:t>
            </a:r>
          </a:p>
          <a:p>
            <a:r>
              <a:rPr lang="en-US" dirty="0"/>
              <a:t>The value </a:t>
            </a:r>
            <a:r>
              <a:rPr lang="en-US" dirty="0" err="1"/>
              <a:t>NaN</a:t>
            </a:r>
            <a:r>
              <a:rPr lang="en-US" dirty="0"/>
              <a:t> represents an undefined value (“not a number”); e.g. 0/0; </a:t>
            </a:r>
            <a:r>
              <a:rPr lang="en-US" dirty="0" err="1"/>
              <a:t>NaN</a:t>
            </a:r>
            <a:r>
              <a:rPr lang="en-US" dirty="0"/>
              <a:t> can also be thought of as a missing value.</a:t>
            </a:r>
          </a:p>
          <a:p>
            <a:endParaRPr lang="en-US" dirty="0"/>
          </a:p>
          <a:p>
            <a:endParaRPr lang="en-US" dirty="0"/>
          </a:p>
          <a:p>
            <a:endParaRPr lang="en-US" dirty="0"/>
          </a:p>
        </p:txBody>
      </p:sp>
    </p:spTree>
    <p:extLst>
      <p:ext uri="{BB962C8B-B14F-4D97-AF65-F5344CB8AC3E}">
        <p14:creationId xmlns:p14="http://schemas.microsoft.com/office/powerpoint/2010/main" val="2396267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70C0"/>
                </a:solidFill>
              </a:rPr>
              <a:t>Try some commands</a:t>
            </a:r>
          </a:p>
        </p:txBody>
      </p:sp>
      <p:sp>
        <p:nvSpPr>
          <p:cNvPr id="3" name="Content Placeholder 2"/>
          <p:cNvSpPr>
            <a:spLocks noGrp="1"/>
          </p:cNvSpPr>
          <p:nvPr>
            <p:ph idx="1"/>
          </p:nvPr>
        </p:nvSpPr>
        <p:spPr>
          <a:xfrm>
            <a:off x="457200" y="1219200"/>
            <a:ext cx="8229600" cy="5181600"/>
          </a:xfrm>
        </p:spPr>
        <p:txBody>
          <a:bodyPr>
            <a:normAutofit fontScale="77500" lnSpcReduction="20000"/>
          </a:bodyPr>
          <a:lstStyle/>
          <a:p>
            <a:r>
              <a:rPr lang="en-US" dirty="0"/>
              <a:t>&gt; x &lt;- 1</a:t>
            </a:r>
          </a:p>
          <a:p>
            <a:r>
              <a:rPr lang="en-US" dirty="0"/>
              <a:t>&gt; print(x)</a:t>
            </a:r>
          </a:p>
          <a:p>
            <a:r>
              <a:rPr lang="en-US" dirty="0"/>
              <a:t>[1] 1</a:t>
            </a:r>
          </a:p>
          <a:p>
            <a:r>
              <a:rPr lang="en-US" dirty="0"/>
              <a:t>&gt; x</a:t>
            </a:r>
          </a:p>
          <a:p>
            <a:r>
              <a:rPr lang="en-US" dirty="0"/>
              <a:t>[1] 1</a:t>
            </a:r>
          </a:p>
          <a:p>
            <a:r>
              <a:rPr lang="en-US" dirty="0"/>
              <a:t>&gt; class(x) </a:t>
            </a:r>
          </a:p>
          <a:p>
            <a:r>
              <a:rPr lang="en-US" dirty="0"/>
              <a:t>[1] "numeric“</a:t>
            </a:r>
          </a:p>
          <a:p>
            <a:r>
              <a:rPr lang="en-US" dirty="0"/>
              <a:t>&gt; x='hello' </a:t>
            </a:r>
          </a:p>
          <a:p>
            <a:r>
              <a:rPr lang="en-US" dirty="0"/>
              <a:t>&gt; class(x) </a:t>
            </a:r>
          </a:p>
          <a:p>
            <a:r>
              <a:rPr lang="en-US" dirty="0"/>
              <a:t>[1] "character“</a:t>
            </a:r>
          </a:p>
          <a:p>
            <a:r>
              <a:rPr lang="en-US" dirty="0"/>
              <a:t>&gt; x=FALSE </a:t>
            </a:r>
          </a:p>
          <a:p>
            <a:r>
              <a:rPr lang="en-US" dirty="0"/>
              <a:t>&gt; class(x) </a:t>
            </a:r>
          </a:p>
          <a:p>
            <a:r>
              <a:rPr lang="en-US" dirty="0"/>
              <a:t>[1] "logical“</a:t>
            </a:r>
          </a:p>
          <a:p>
            <a:endParaRPr lang="en-US" dirty="0"/>
          </a:p>
        </p:txBody>
      </p:sp>
    </p:spTree>
    <p:extLst>
      <p:ext uri="{BB962C8B-B14F-4D97-AF65-F5344CB8AC3E}">
        <p14:creationId xmlns:p14="http://schemas.microsoft.com/office/powerpoint/2010/main" val="88019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1284" y="1981200"/>
            <a:ext cx="8372716" cy="1470025"/>
          </a:xfrm>
        </p:spPr>
        <p:txBody>
          <a:bodyPr>
            <a:normAutofit fontScale="90000"/>
          </a:bodyPr>
          <a:lstStyle/>
          <a:p>
            <a:r>
              <a:rPr lang="en-US" b="1" dirty="0">
                <a:solidFill>
                  <a:srgbClr val="0070C0"/>
                </a:solidFill>
              </a:rPr>
              <a:t>Machine Learning for Cyber Security (CS-602)</a:t>
            </a:r>
            <a:br>
              <a:rPr lang="en-US" dirty="0"/>
            </a:br>
            <a:r>
              <a:rPr lang="en-US" dirty="0">
                <a:solidFill>
                  <a:srgbClr val="0070C0"/>
                </a:solidFill>
              </a:rPr>
              <a:t>L#02</a:t>
            </a:r>
          </a:p>
        </p:txBody>
      </p:sp>
      <p:sp>
        <p:nvSpPr>
          <p:cNvPr id="3" name="Subtitle 2"/>
          <p:cNvSpPr>
            <a:spLocks noGrp="1"/>
          </p:cNvSpPr>
          <p:nvPr>
            <p:ph type="subTitle" idx="1"/>
          </p:nvPr>
        </p:nvSpPr>
        <p:spPr>
          <a:xfrm>
            <a:off x="1066800" y="3962400"/>
            <a:ext cx="7620000" cy="2514600"/>
          </a:xfrm>
        </p:spPr>
        <p:txBody>
          <a:bodyPr>
            <a:normAutofit/>
          </a:bodyPr>
          <a:lstStyle/>
          <a:p>
            <a:pPr defTabSz="785813">
              <a:lnSpc>
                <a:spcPct val="80000"/>
              </a:lnSpc>
              <a:buClr>
                <a:srgbClr val="CC3300"/>
              </a:buClr>
            </a:pPr>
            <a:r>
              <a:rPr lang="en-US" b="1" dirty="0">
                <a:solidFill>
                  <a:srgbClr val="FF0000"/>
                </a:solidFill>
              </a:rPr>
              <a:t>Introduction – R Programming</a:t>
            </a:r>
          </a:p>
          <a:p>
            <a:pPr defTabSz="785813">
              <a:lnSpc>
                <a:spcPct val="80000"/>
              </a:lnSpc>
              <a:buClr>
                <a:srgbClr val="CC3300"/>
              </a:buClr>
            </a:pPr>
            <a:endParaRPr lang="en-US" b="1" dirty="0">
              <a:solidFill>
                <a:srgbClr val="FF0000"/>
              </a:solidFill>
            </a:endParaRPr>
          </a:p>
          <a:p>
            <a:r>
              <a:rPr lang="en-US" b="1" dirty="0">
                <a:solidFill>
                  <a:srgbClr val="0070C0"/>
                </a:solidFill>
              </a:rPr>
              <a:t>By</a:t>
            </a:r>
          </a:p>
          <a:p>
            <a:r>
              <a:rPr lang="en-US" b="1" dirty="0" err="1">
                <a:solidFill>
                  <a:srgbClr val="0070C0"/>
                </a:solidFill>
              </a:rPr>
              <a:t>Dr</a:t>
            </a:r>
            <a:r>
              <a:rPr lang="en-US" b="1" dirty="0">
                <a:solidFill>
                  <a:srgbClr val="0070C0"/>
                </a:solidFill>
              </a:rPr>
              <a:t> </a:t>
            </a:r>
            <a:r>
              <a:rPr lang="en-US" b="1" dirty="0" err="1">
                <a:solidFill>
                  <a:srgbClr val="0070C0"/>
                </a:solidFill>
              </a:rPr>
              <a:t>Sunita</a:t>
            </a:r>
            <a:r>
              <a:rPr lang="en-US" b="1" dirty="0">
                <a:solidFill>
                  <a:srgbClr val="0070C0"/>
                </a:solidFill>
              </a:rPr>
              <a:t> </a:t>
            </a:r>
            <a:r>
              <a:rPr lang="en-US" b="1" dirty="0" err="1">
                <a:solidFill>
                  <a:srgbClr val="0070C0"/>
                </a:solidFill>
              </a:rPr>
              <a:t>Dhavale</a:t>
            </a:r>
            <a:endParaRPr lang="en-US" b="1" dirty="0">
              <a:solidFill>
                <a:srgbClr val="0070C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4" y="0"/>
            <a:ext cx="1597445" cy="1699865"/>
          </a:xfrm>
          <a:prstGeom prst="rect">
            <a:avLst/>
          </a:prstGeom>
        </p:spPr>
      </p:pic>
    </p:spTree>
    <p:extLst>
      <p:ext uri="{BB962C8B-B14F-4D97-AF65-F5344CB8AC3E}">
        <p14:creationId xmlns:p14="http://schemas.microsoft.com/office/powerpoint/2010/main" val="91639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Commands </a:t>
            </a:r>
          </a:p>
        </p:txBody>
      </p:sp>
      <p:sp>
        <p:nvSpPr>
          <p:cNvPr id="3" name="Content Placeholder 2"/>
          <p:cNvSpPr>
            <a:spLocks noGrp="1"/>
          </p:cNvSpPr>
          <p:nvPr>
            <p:ph idx="1"/>
          </p:nvPr>
        </p:nvSpPr>
        <p:spPr/>
        <p:txBody>
          <a:bodyPr>
            <a:normAutofit fontScale="92500" lnSpcReduction="20000"/>
          </a:bodyPr>
          <a:lstStyle/>
          <a:p>
            <a:r>
              <a:rPr lang="sv-SE" dirty="0"/>
              <a:t>&gt; x=integer(3) </a:t>
            </a:r>
          </a:p>
          <a:p>
            <a:r>
              <a:rPr lang="sv-SE" dirty="0"/>
              <a:t>&gt; class(x) </a:t>
            </a:r>
          </a:p>
          <a:p>
            <a:r>
              <a:rPr lang="sv-SE" dirty="0"/>
              <a:t>[1] "integer”</a:t>
            </a:r>
          </a:p>
          <a:p>
            <a:r>
              <a:rPr lang="sv-SE" dirty="0"/>
              <a:t>&gt; print(x) </a:t>
            </a:r>
          </a:p>
          <a:p>
            <a:r>
              <a:rPr lang="sv-SE" dirty="0"/>
              <a:t>[1] 0 0 0</a:t>
            </a:r>
          </a:p>
          <a:p>
            <a:r>
              <a:rPr lang="en-US" dirty="0"/>
              <a:t>x &lt;- 10:30</a:t>
            </a:r>
          </a:p>
          <a:p>
            <a:r>
              <a:rPr lang="en-US" dirty="0"/>
              <a:t>Print(x)</a:t>
            </a:r>
          </a:p>
          <a:p>
            <a:r>
              <a:rPr lang="en-US" dirty="0" err="1"/>
              <a:t>rm</a:t>
            </a:r>
            <a:r>
              <a:rPr lang="en-US" dirty="0"/>
              <a:t>(list = </a:t>
            </a:r>
            <a:r>
              <a:rPr lang="en-US" dirty="0" err="1"/>
              <a:t>ls</a:t>
            </a:r>
            <a:r>
              <a:rPr lang="en-US" dirty="0"/>
              <a:t>()) //clears all workspace</a:t>
            </a:r>
          </a:p>
          <a:p>
            <a:r>
              <a:rPr lang="en-US" dirty="0" err="1"/>
              <a:t>rm</a:t>
            </a:r>
            <a:r>
              <a:rPr lang="en-US" dirty="0"/>
              <a:t>(</a:t>
            </a:r>
            <a:r>
              <a:rPr lang="en-US" dirty="0" err="1"/>
              <a:t>objectname</a:t>
            </a:r>
            <a:r>
              <a:rPr lang="en-US" dirty="0"/>
              <a:t>)</a:t>
            </a:r>
          </a:p>
          <a:p>
            <a:endParaRPr lang="en-US" dirty="0"/>
          </a:p>
          <a:p>
            <a:endParaRPr lang="en-US" dirty="0"/>
          </a:p>
        </p:txBody>
      </p:sp>
    </p:spTree>
    <p:extLst>
      <p:ext uri="{BB962C8B-B14F-4D97-AF65-F5344CB8AC3E}">
        <p14:creationId xmlns:p14="http://schemas.microsoft.com/office/powerpoint/2010/main" val="2205053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Add/Sub/</a:t>
            </a:r>
            <a:r>
              <a:rPr lang="en-US" dirty="0" err="1">
                <a:solidFill>
                  <a:srgbClr val="0070C0"/>
                </a:solidFill>
              </a:rPr>
              <a:t>Mul</a:t>
            </a:r>
            <a:r>
              <a:rPr lang="en-US" dirty="0">
                <a:solidFill>
                  <a:srgbClr val="0070C0"/>
                </a:solidFill>
              </a:rPr>
              <a:t>/</a:t>
            </a:r>
            <a:r>
              <a:rPr lang="en-US" dirty="0" err="1">
                <a:solidFill>
                  <a:srgbClr val="0070C0"/>
                </a:solidFill>
              </a:rPr>
              <a:t>Div</a:t>
            </a:r>
            <a:endParaRPr lang="en-US" dirty="0">
              <a:solidFill>
                <a:srgbClr val="0070C0"/>
              </a:solidFill>
            </a:endParaRPr>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r>
              <a:rPr lang="en-US" dirty="0"/>
              <a:t>2+3</a:t>
            </a:r>
          </a:p>
          <a:p>
            <a:r>
              <a:rPr lang="en-US" dirty="0"/>
              <a:t>2*3</a:t>
            </a:r>
          </a:p>
          <a:p>
            <a:r>
              <a:rPr lang="en-US" dirty="0"/>
              <a:t>2**3</a:t>
            </a:r>
          </a:p>
          <a:p>
            <a:r>
              <a:rPr lang="en-US" dirty="0"/>
              <a:t>10/3</a:t>
            </a:r>
          </a:p>
          <a:p>
            <a:r>
              <a:rPr lang="en-US" dirty="0"/>
              <a:t>7^3</a:t>
            </a:r>
          </a:p>
          <a:p>
            <a:r>
              <a:rPr lang="en-US" dirty="0"/>
              <a:t>10 %% 2</a:t>
            </a:r>
          </a:p>
          <a:p>
            <a:r>
              <a:rPr lang="en-US" dirty="0"/>
              <a:t>10 %% 3</a:t>
            </a:r>
          </a:p>
          <a:p>
            <a:r>
              <a:rPr lang="en-US" dirty="0"/>
              <a:t>10 %/% 3</a:t>
            </a:r>
          </a:p>
          <a:p>
            <a:r>
              <a:rPr lang="en-US" dirty="0"/>
              <a:t>10 %/% 2</a:t>
            </a:r>
          </a:p>
          <a:p>
            <a:r>
              <a:rPr lang="en-US" dirty="0"/>
              <a:t>floor(10/3)</a:t>
            </a:r>
          </a:p>
          <a:p>
            <a:r>
              <a:rPr lang="en-US" dirty="0"/>
              <a:t>ceiling(10/3)</a:t>
            </a:r>
          </a:p>
          <a:p>
            <a:r>
              <a:rPr lang="en-US" dirty="0" err="1"/>
              <a:t>Sqrt</a:t>
            </a:r>
            <a:r>
              <a:rPr lang="en-US" dirty="0"/>
              <a:t>(4)</a:t>
            </a:r>
          </a:p>
          <a:p>
            <a:r>
              <a:rPr lang="en-US" dirty="0" err="1"/>
              <a:t>Sqrt</a:t>
            </a:r>
            <a:r>
              <a:rPr lang="en-US" dirty="0"/>
              <a:t>(-1)</a:t>
            </a:r>
          </a:p>
          <a:p>
            <a:r>
              <a:rPr lang="en-US" dirty="0" err="1"/>
              <a:t>Exp</a:t>
            </a:r>
            <a:r>
              <a:rPr lang="en-US" dirty="0"/>
              <a:t>(1)</a:t>
            </a:r>
          </a:p>
          <a:p>
            <a:r>
              <a:rPr lang="en-US" dirty="0"/>
              <a:t>log2(8)</a:t>
            </a:r>
          </a:p>
          <a:p>
            <a:r>
              <a:rPr lang="en-US" dirty="0"/>
              <a:t>Pi</a:t>
            </a:r>
          </a:p>
          <a:p>
            <a:endParaRPr lang="en-US" dirty="0"/>
          </a:p>
          <a:p>
            <a:endParaRPr lang="en-US" dirty="0"/>
          </a:p>
        </p:txBody>
      </p:sp>
    </p:spTree>
    <p:extLst>
      <p:ext uri="{BB962C8B-B14F-4D97-AF65-F5344CB8AC3E}">
        <p14:creationId xmlns:p14="http://schemas.microsoft.com/office/powerpoint/2010/main" val="2467507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0070C0"/>
                </a:solidFill>
              </a:rPr>
              <a:t>Vector</a:t>
            </a:r>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r>
              <a:rPr lang="en-US" dirty="0"/>
              <a:t>The most basic type of R object is a vector. Empty vectors can be created with the vector() function.</a:t>
            </a:r>
          </a:p>
          <a:p>
            <a:r>
              <a:rPr lang="en-US" b="1" dirty="0">
                <a:solidFill>
                  <a:srgbClr val="FF0000"/>
                </a:solidFill>
              </a:rPr>
              <a:t>A vector can only contain objects of the same class</a:t>
            </a:r>
            <a:r>
              <a:rPr lang="en-US" dirty="0">
                <a:solidFill>
                  <a:srgbClr val="FF0000"/>
                </a:solidFill>
              </a:rPr>
              <a:t>.</a:t>
            </a:r>
          </a:p>
          <a:p>
            <a:r>
              <a:rPr lang="en-US" dirty="0"/>
              <a:t>The </a:t>
            </a:r>
            <a:r>
              <a:rPr lang="en-US" dirty="0">
                <a:solidFill>
                  <a:srgbClr val="FF0000"/>
                </a:solidFill>
              </a:rPr>
              <a:t>c() function can be used to create vectors of objects by concatenating things together</a:t>
            </a:r>
            <a:r>
              <a:rPr lang="en-US" dirty="0"/>
              <a:t>.</a:t>
            </a:r>
          </a:p>
          <a:p>
            <a:r>
              <a:rPr lang="en-US" dirty="0"/>
              <a:t>&gt; x &lt;- c(0.5, 0.6) </a:t>
            </a:r>
            <a:r>
              <a:rPr lang="en-US" i="1" dirty="0"/>
              <a:t>## numeric</a:t>
            </a:r>
          </a:p>
          <a:p>
            <a:r>
              <a:rPr lang="en-US" dirty="0"/>
              <a:t>&gt; x &lt;- c(</a:t>
            </a:r>
            <a:r>
              <a:rPr lang="en-US" b="1" dirty="0"/>
              <a:t>TRUE</a:t>
            </a:r>
            <a:r>
              <a:rPr lang="en-US" dirty="0"/>
              <a:t>, </a:t>
            </a:r>
            <a:r>
              <a:rPr lang="en-US" b="1" dirty="0"/>
              <a:t>FALSE</a:t>
            </a:r>
            <a:r>
              <a:rPr lang="en-US" dirty="0"/>
              <a:t>) </a:t>
            </a:r>
            <a:r>
              <a:rPr lang="en-US" i="1" dirty="0"/>
              <a:t>## logical</a:t>
            </a:r>
          </a:p>
          <a:p>
            <a:r>
              <a:rPr lang="en-US" dirty="0"/>
              <a:t>&gt; x &lt;- c(</a:t>
            </a:r>
            <a:r>
              <a:rPr lang="en-US" b="1" dirty="0"/>
              <a:t>T</a:t>
            </a:r>
            <a:r>
              <a:rPr lang="en-US" dirty="0"/>
              <a:t>, </a:t>
            </a:r>
            <a:r>
              <a:rPr lang="en-US" b="1" dirty="0"/>
              <a:t>F</a:t>
            </a:r>
            <a:r>
              <a:rPr lang="en-US" dirty="0"/>
              <a:t>) </a:t>
            </a:r>
            <a:r>
              <a:rPr lang="en-US" i="1" dirty="0"/>
              <a:t>## logical</a:t>
            </a:r>
          </a:p>
          <a:p>
            <a:r>
              <a:rPr lang="en-US" dirty="0"/>
              <a:t>&gt; x &lt;- c("a", "b", "c") </a:t>
            </a:r>
            <a:r>
              <a:rPr lang="en-US" i="1" dirty="0"/>
              <a:t>## character</a:t>
            </a:r>
          </a:p>
          <a:p>
            <a:r>
              <a:rPr lang="en-US" dirty="0"/>
              <a:t>x &lt;- vector("numeric", length = 10)</a:t>
            </a:r>
          </a:p>
          <a:p>
            <a:r>
              <a:rPr lang="en-US" dirty="0"/>
              <a:t>&gt; x</a:t>
            </a:r>
          </a:p>
          <a:p>
            <a:r>
              <a:rPr lang="en-US" dirty="0"/>
              <a:t>[1] 0 0 0 0 0 0 0 0 0 0</a:t>
            </a:r>
          </a:p>
          <a:p>
            <a:r>
              <a:rPr lang="en-US" dirty="0">
                <a:solidFill>
                  <a:srgbClr val="FF0000"/>
                </a:solidFill>
              </a:rPr>
              <a:t>If you explicitly want an integer, you need to specify the L suffix</a:t>
            </a:r>
            <a:r>
              <a:rPr lang="en-US" dirty="0"/>
              <a:t>. So entering 1 in R gives you a numeric object; entering 1L explicitly gives you an integer object.</a:t>
            </a:r>
          </a:p>
          <a:p>
            <a:r>
              <a:rPr lang="en-US" dirty="0" err="1"/>
              <a:t>seq</a:t>
            </a:r>
            <a:r>
              <a:rPr lang="en-US" dirty="0"/>
              <a:t>(from = 2, by = -0.1, </a:t>
            </a:r>
            <a:r>
              <a:rPr lang="en-US" dirty="0" err="1"/>
              <a:t>length.out</a:t>
            </a:r>
            <a:r>
              <a:rPr lang="en-US" dirty="0"/>
              <a:t> = 4) //sequence of numbers</a:t>
            </a:r>
          </a:p>
          <a:p>
            <a:r>
              <a:rPr lang="en-US" dirty="0" err="1"/>
              <a:t>Seq</a:t>
            </a:r>
            <a:r>
              <a:rPr lang="en-US" dirty="0"/>
              <a:t>(1,10,0.5)</a:t>
            </a:r>
          </a:p>
        </p:txBody>
      </p:sp>
    </p:spTree>
    <p:extLst>
      <p:ext uri="{BB962C8B-B14F-4D97-AF65-F5344CB8AC3E}">
        <p14:creationId xmlns:p14="http://schemas.microsoft.com/office/powerpoint/2010/main" val="44361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a:solidFill>
                  <a:srgbClr val="0070C0"/>
                </a:solidFill>
              </a:rPr>
              <a:t>List</a:t>
            </a:r>
          </a:p>
        </p:txBody>
      </p:sp>
      <p:sp>
        <p:nvSpPr>
          <p:cNvPr id="3" name="Content Placeholder 2"/>
          <p:cNvSpPr>
            <a:spLocks noGrp="1"/>
          </p:cNvSpPr>
          <p:nvPr>
            <p:ph idx="1"/>
          </p:nvPr>
        </p:nvSpPr>
        <p:spPr>
          <a:xfrm>
            <a:off x="457200" y="1036637"/>
            <a:ext cx="8229600" cy="5135563"/>
          </a:xfrm>
        </p:spPr>
        <p:txBody>
          <a:bodyPr>
            <a:normAutofit fontScale="85000" lnSpcReduction="20000"/>
          </a:bodyPr>
          <a:lstStyle/>
          <a:p>
            <a:r>
              <a:rPr lang="en-US" dirty="0">
                <a:solidFill>
                  <a:srgbClr val="FF0000"/>
                </a:solidFill>
              </a:rPr>
              <a:t>A list is represented as a vector but can contain objects of different classes. </a:t>
            </a:r>
          </a:p>
          <a:p>
            <a:r>
              <a:rPr lang="en-US" dirty="0"/>
              <a:t>&gt; y &lt;- c(1.7, "a") </a:t>
            </a:r>
            <a:r>
              <a:rPr lang="en-US" i="1" dirty="0"/>
              <a:t>## character</a:t>
            </a:r>
          </a:p>
          <a:p>
            <a:r>
              <a:rPr lang="en-US" dirty="0"/>
              <a:t>&gt; y &lt;- c(</a:t>
            </a:r>
            <a:r>
              <a:rPr lang="en-US" b="1" dirty="0"/>
              <a:t>TRUE</a:t>
            </a:r>
            <a:r>
              <a:rPr lang="en-US" dirty="0"/>
              <a:t>, 2) </a:t>
            </a:r>
            <a:r>
              <a:rPr lang="en-US" i="1" dirty="0"/>
              <a:t>## numeric</a:t>
            </a:r>
          </a:p>
          <a:p>
            <a:r>
              <a:rPr lang="en-US" dirty="0"/>
              <a:t>&gt; y &lt;- c("a", </a:t>
            </a:r>
            <a:r>
              <a:rPr lang="en-US" b="1" dirty="0"/>
              <a:t>TRUE</a:t>
            </a:r>
            <a:r>
              <a:rPr lang="en-US" dirty="0"/>
              <a:t>) </a:t>
            </a:r>
            <a:r>
              <a:rPr lang="en-US" i="1" dirty="0"/>
              <a:t>## character</a:t>
            </a:r>
          </a:p>
          <a:p>
            <a:r>
              <a:rPr lang="en-US" dirty="0"/>
              <a:t>cars &lt;-list(name =c("</a:t>
            </a:r>
            <a:r>
              <a:rPr lang="en-US" dirty="0" err="1"/>
              <a:t>Honda","BMW","Ferrari</a:t>
            </a:r>
            <a:r>
              <a:rPr lang="en-US" dirty="0"/>
              <a:t>"),color =c("</a:t>
            </a:r>
            <a:r>
              <a:rPr lang="en-US" dirty="0" err="1"/>
              <a:t>Black","Blue","Red</a:t>
            </a:r>
            <a:r>
              <a:rPr lang="en-US" dirty="0"/>
              <a:t>"), cc =c(2000,3400,4000))</a:t>
            </a:r>
          </a:p>
          <a:p>
            <a:r>
              <a:rPr lang="en-US" dirty="0" err="1"/>
              <a:t>cars$name</a:t>
            </a:r>
            <a:endParaRPr lang="en-US" dirty="0"/>
          </a:p>
          <a:p>
            <a:r>
              <a:rPr lang="en-US" dirty="0"/>
              <a:t># character indicates a comment. Anything to the right of the # (including the # itself) is ignored. </a:t>
            </a:r>
          </a:p>
          <a:p>
            <a:r>
              <a:rPr lang="en-US" dirty="0"/>
              <a:t>This is the only comment character in R. Unlike some other languages, R does not support multi-line comments or comment blocks</a:t>
            </a:r>
          </a:p>
          <a:p>
            <a:endParaRPr lang="en-US" dirty="0"/>
          </a:p>
          <a:p>
            <a:endParaRPr lang="en-US" dirty="0"/>
          </a:p>
        </p:txBody>
      </p:sp>
    </p:spTree>
    <p:extLst>
      <p:ext uri="{BB962C8B-B14F-4D97-AF65-F5344CB8AC3E}">
        <p14:creationId xmlns:p14="http://schemas.microsoft.com/office/powerpoint/2010/main" val="645768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Indexing</a:t>
            </a:r>
          </a:p>
        </p:txBody>
      </p:sp>
      <p:sp>
        <p:nvSpPr>
          <p:cNvPr id="3" name="Content Placeholder 2"/>
          <p:cNvSpPr>
            <a:spLocks noGrp="1"/>
          </p:cNvSpPr>
          <p:nvPr>
            <p:ph idx="1"/>
          </p:nvPr>
        </p:nvSpPr>
        <p:spPr>
          <a:xfrm>
            <a:off x="457200" y="1219200"/>
            <a:ext cx="8229600" cy="5334000"/>
          </a:xfrm>
        </p:spPr>
        <p:txBody>
          <a:bodyPr>
            <a:normAutofit fontScale="70000" lnSpcReduction="20000"/>
          </a:bodyPr>
          <a:lstStyle/>
          <a:p>
            <a:r>
              <a:rPr lang="en-US" dirty="0"/>
              <a:t>x=</a:t>
            </a:r>
            <a:r>
              <a:rPr lang="en-US" dirty="0" err="1"/>
              <a:t>seq</a:t>
            </a:r>
            <a:r>
              <a:rPr lang="en-US" dirty="0"/>
              <a:t>(from = 2, by = -0.1, </a:t>
            </a:r>
            <a:r>
              <a:rPr lang="en-US" dirty="0" err="1"/>
              <a:t>length.out</a:t>
            </a:r>
            <a:r>
              <a:rPr lang="en-US" dirty="0"/>
              <a:t> = 4)</a:t>
            </a:r>
          </a:p>
          <a:p>
            <a:r>
              <a:rPr lang="en-US" dirty="0"/>
              <a:t>x[1]</a:t>
            </a:r>
          </a:p>
          <a:p>
            <a:r>
              <a:rPr lang="en-US" dirty="0"/>
              <a:t>x[2:3]</a:t>
            </a:r>
          </a:p>
          <a:p>
            <a:r>
              <a:rPr lang="en-US" dirty="0"/>
              <a:t>x[c(2,1)]</a:t>
            </a:r>
          </a:p>
          <a:p>
            <a:r>
              <a:rPr lang="en-US" dirty="0"/>
              <a:t>y=x&gt;=1.9</a:t>
            </a:r>
          </a:p>
          <a:p>
            <a:r>
              <a:rPr lang="en-US" dirty="0"/>
              <a:t>y</a:t>
            </a:r>
          </a:p>
          <a:p>
            <a:r>
              <a:rPr lang="en-US" dirty="0"/>
              <a:t>x[y]</a:t>
            </a:r>
          </a:p>
          <a:p>
            <a:r>
              <a:rPr lang="en-US" dirty="0"/>
              <a:t>x=c(x,19) #append</a:t>
            </a:r>
          </a:p>
          <a:p>
            <a:r>
              <a:rPr lang="en-US" dirty="0"/>
              <a:t>Vectors are basic objects in R and they can be </a:t>
            </a:r>
            <a:r>
              <a:rPr lang="en-US" dirty="0" err="1"/>
              <a:t>subsetted</a:t>
            </a:r>
            <a:r>
              <a:rPr lang="en-US" dirty="0"/>
              <a:t> using the [ operator.</a:t>
            </a:r>
          </a:p>
          <a:p>
            <a:r>
              <a:rPr lang="pt-BR" dirty="0"/>
              <a:t>x &lt;- c("a", "b", "c", "c", "d", "a")</a:t>
            </a:r>
          </a:p>
          <a:p>
            <a:r>
              <a:rPr lang="en-US" dirty="0"/>
              <a:t>The sequence does not have to be in order; you can specify any arbitrary integer vector.</a:t>
            </a:r>
          </a:p>
          <a:p>
            <a:r>
              <a:rPr lang="en-US" dirty="0"/>
              <a:t>&gt; x[c(1, 3, 4)]</a:t>
            </a:r>
          </a:p>
          <a:p>
            <a:r>
              <a:rPr lang="en-US" dirty="0"/>
              <a:t>[1] "a" "c" "c“</a:t>
            </a:r>
          </a:p>
          <a:p>
            <a:endParaRPr lang="en-US" dirty="0"/>
          </a:p>
          <a:p>
            <a:endParaRPr lang="en-US" dirty="0"/>
          </a:p>
          <a:p>
            <a:endParaRPr lang="en-US" dirty="0"/>
          </a:p>
        </p:txBody>
      </p:sp>
    </p:spTree>
    <p:extLst>
      <p:ext uri="{BB962C8B-B14F-4D97-AF65-F5344CB8AC3E}">
        <p14:creationId xmlns:p14="http://schemas.microsoft.com/office/powerpoint/2010/main" val="3448484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Typecast</a:t>
            </a:r>
          </a:p>
        </p:txBody>
      </p:sp>
      <p:sp>
        <p:nvSpPr>
          <p:cNvPr id="3" name="Content Placeholder 2"/>
          <p:cNvSpPr>
            <a:spLocks noGrp="1"/>
          </p:cNvSpPr>
          <p:nvPr>
            <p:ph idx="1"/>
          </p:nvPr>
        </p:nvSpPr>
        <p:spPr/>
        <p:txBody>
          <a:bodyPr>
            <a:normAutofit fontScale="70000" lnSpcReduction="20000"/>
          </a:bodyPr>
          <a:lstStyle/>
          <a:p>
            <a:r>
              <a:rPr lang="en-US" dirty="0"/>
              <a:t>Objects can be explicitly coerced from one class to another using the as.* functions, if available.</a:t>
            </a:r>
          </a:p>
          <a:p>
            <a:r>
              <a:rPr lang="en-US" dirty="0"/>
              <a:t>&gt; x &lt;- 0:6</a:t>
            </a:r>
          </a:p>
          <a:p>
            <a:r>
              <a:rPr lang="en-US" dirty="0"/>
              <a:t>&gt; class(x)</a:t>
            </a:r>
          </a:p>
          <a:p>
            <a:r>
              <a:rPr lang="en-US" dirty="0"/>
              <a:t>[1] "integer"</a:t>
            </a:r>
          </a:p>
          <a:p>
            <a:r>
              <a:rPr lang="en-US" dirty="0"/>
              <a:t>&gt; y=</a:t>
            </a:r>
            <a:r>
              <a:rPr lang="en-US" dirty="0" err="1"/>
              <a:t>as.numeric</a:t>
            </a:r>
            <a:r>
              <a:rPr lang="en-US" dirty="0"/>
              <a:t>(x)</a:t>
            </a:r>
          </a:p>
          <a:p>
            <a:r>
              <a:rPr lang="en-US" dirty="0"/>
              <a:t>[1] 0 1 2 3 4 5 6</a:t>
            </a:r>
          </a:p>
          <a:p>
            <a:r>
              <a:rPr lang="en-US" dirty="0" err="1"/>
              <a:t>is.numeric</a:t>
            </a:r>
            <a:r>
              <a:rPr lang="en-US" dirty="0"/>
              <a:t>(x)</a:t>
            </a:r>
          </a:p>
          <a:p>
            <a:r>
              <a:rPr lang="en-US" dirty="0"/>
              <a:t>class(y)</a:t>
            </a:r>
          </a:p>
          <a:p>
            <a:r>
              <a:rPr lang="en-US" dirty="0"/>
              <a:t>&gt; </a:t>
            </a:r>
            <a:r>
              <a:rPr lang="en-US" dirty="0" err="1"/>
              <a:t>as.logical</a:t>
            </a:r>
            <a:r>
              <a:rPr lang="en-US" dirty="0"/>
              <a:t>(x)</a:t>
            </a:r>
          </a:p>
          <a:p>
            <a:r>
              <a:rPr lang="en-US" dirty="0"/>
              <a:t>[1] </a:t>
            </a:r>
            <a:r>
              <a:rPr lang="en-US" b="1" dirty="0"/>
              <a:t>FALSE TRUE </a:t>
            </a:r>
            <a:r>
              <a:rPr lang="en-US" b="1" dirty="0" err="1"/>
              <a:t>TRUE</a:t>
            </a:r>
            <a:r>
              <a:rPr lang="en-US" b="1" dirty="0"/>
              <a:t> </a:t>
            </a:r>
            <a:r>
              <a:rPr lang="en-US" b="1" dirty="0" err="1"/>
              <a:t>TRUE</a:t>
            </a:r>
            <a:r>
              <a:rPr lang="en-US" b="1" dirty="0"/>
              <a:t> </a:t>
            </a:r>
            <a:r>
              <a:rPr lang="en-US" b="1" dirty="0" err="1"/>
              <a:t>TRUE</a:t>
            </a:r>
            <a:r>
              <a:rPr lang="en-US" b="1" dirty="0"/>
              <a:t> </a:t>
            </a:r>
            <a:r>
              <a:rPr lang="en-US" b="1" dirty="0" err="1"/>
              <a:t>TRUE</a:t>
            </a:r>
            <a:r>
              <a:rPr lang="en-US" b="1" dirty="0"/>
              <a:t> </a:t>
            </a:r>
            <a:r>
              <a:rPr lang="en-US" b="1" dirty="0" err="1"/>
              <a:t>TRUE</a:t>
            </a:r>
            <a:endParaRPr lang="en-US" b="1" dirty="0"/>
          </a:p>
          <a:p>
            <a:r>
              <a:rPr lang="en-US" dirty="0"/>
              <a:t>&gt; </a:t>
            </a:r>
            <a:r>
              <a:rPr lang="en-US" dirty="0" err="1"/>
              <a:t>as.character</a:t>
            </a:r>
            <a:r>
              <a:rPr lang="en-US" dirty="0"/>
              <a:t>(x)</a:t>
            </a:r>
          </a:p>
          <a:p>
            <a:r>
              <a:rPr lang="en-US" dirty="0"/>
              <a:t>[1] "0" "1" "2" "3" "4" "5" "6"</a:t>
            </a:r>
          </a:p>
        </p:txBody>
      </p:sp>
    </p:spTree>
    <p:extLst>
      <p:ext uri="{BB962C8B-B14F-4D97-AF65-F5344CB8AC3E}">
        <p14:creationId xmlns:p14="http://schemas.microsoft.com/office/powerpoint/2010/main" val="2555539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a:bodyPr>
          <a:lstStyle/>
          <a:p>
            <a:r>
              <a:rPr lang="en-US" dirty="0">
                <a:solidFill>
                  <a:srgbClr val="0070C0"/>
                </a:solidFill>
              </a:rPr>
              <a:t>Matrix</a:t>
            </a:r>
          </a:p>
        </p:txBody>
      </p:sp>
      <p:sp>
        <p:nvSpPr>
          <p:cNvPr id="3" name="Content Placeholder 2"/>
          <p:cNvSpPr>
            <a:spLocks noGrp="1"/>
          </p:cNvSpPr>
          <p:nvPr>
            <p:ph idx="1"/>
          </p:nvPr>
        </p:nvSpPr>
        <p:spPr>
          <a:xfrm>
            <a:off x="457200" y="1066800"/>
            <a:ext cx="4267200" cy="5257800"/>
          </a:xfrm>
        </p:spPr>
        <p:txBody>
          <a:bodyPr>
            <a:normAutofit fontScale="85000" lnSpcReduction="20000"/>
          </a:bodyPr>
          <a:lstStyle/>
          <a:p>
            <a:r>
              <a:rPr lang="en-US" dirty="0"/>
              <a:t>m &lt;- matrix(</a:t>
            </a:r>
            <a:r>
              <a:rPr lang="en-US" dirty="0" err="1"/>
              <a:t>nrow</a:t>
            </a:r>
            <a:r>
              <a:rPr lang="en-US" dirty="0"/>
              <a:t> = 2, </a:t>
            </a:r>
            <a:r>
              <a:rPr lang="en-US" dirty="0" err="1"/>
              <a:t>ncol</a:t>
            </a:r>
            <a:r>
              <a:rPr lang="en-US" dirty="0"/>
              <a:t> = 3)</a:t>
            </a:r>
          </a:p>
          <a:p>
            <a:r>
              <a:rPr lang="en-US" dirty="0"/>
              <a:t>dim(m)</a:t>
            </a:r>
          </a:p>
          <a:p>
            <a:r>
              <a:rPr lang="en-US" dirty="0"/>
              <a:t>[1] 2 3</a:t>
            </a:r>
          </a:p>
          <a:p>
            <a:r>
              <a:rPr lang="en-US" dirty="0"/>
              <a:t>attributes(m)</a:t>
            </a:r>
          </a:p>
          <a:p>
            <a:r>
              <a:rPr lang="en-US" dirty="0"/>
              <a:t>$dim</a:t>
            </a:r>
          </a:p>
          <a:p>
            <a:r>
              <a:rPr lang="en-US" dirty="0"/>
              <a:t>[1] 2 3</a:t>
            </a:r>
          </a:p>
          <a:p>
            <a:r>
              <a:rPr lang="en-US" dirty="0"/>
              <a:t>m &lt;- matrix(1:6, </a:t>
            </a:r>
            <a:r>
              <a:rPr lang="en-US" dirty="0" err="1"/>
              <a:t>nrow</a:t>
            </a:r>
            <a:r>
              <a:rPr lang="en-US" dirty="0"/>
              <a:t> = 2, </a:t>
            </a:r>
            <a:r>
              <a:rPr lang="en-US" dirty="0" err="1"/>
              <a:t>ncol</a:t>
            </a:r>
            <a:r>
              <a:rPr lang="en-US" dirty="0"/>
              <a:t> = 3)</a:t>
            </a:r>
          </a:p>
          <a:p>
            <a:r>
              <a:rPr lang="en-US" dirty="0"/>
              <a:t>m</a:t>
            </a:r>
          </a:p>
          <a:p>
            <a:r>
              <a:rPr lang="en-US" dirty="0"/>
              <a:t>[,1] [,2] [,3]</a:t>
            </a:r>
          </a:p>
          <a:p>
            <a:r>
              <a:rPr lang="en-US" dirty="0"/>
              <a:t>[1,] 1 3 5</a:t>
            </a:r>
          </a:p>
          <a:p>
            <a:r>
              <a:rPr lang="en-US" dirty="0"/>
              <a:t>[2,] 2 4 6</a:t>
            </a:r>
          </a:p>
        </p:txBody>
      </p:sp>
      <p:sp>
        <p:nvSpPr>
          <p:cNvPr id="4" name="Rectangle 3"/>
          <p:cNvSpPr/>
          <p:nvPr/>
        </p:nvSpPr>
        <p:spPr>
          <a:xfrm>
            <a:off x="4800600" y="1066800"/>
            <a:ext cx="4038600" cy="4247317"/>
          </a:xfrm>
          <a:prstGeom prst="rect">
            <a:avLst/>
          </a:prstGeom>
        </p:spPr>
        <p:txBody>
          <a:bodyPr wrap="square">
            <a:spAutoFit/>
          </a:bodyPr>
          <a:lstStyle/>
          <a:p>
            <a:pPr marL="457200" indent="-457200">
              <a:buFont typeface="Arial" pitchFamily="34" charset="0"/>
              <a:buChar char="•"/>
            </a:pPr>
            <a:r>
              <a:rPr lang="pt-BR" sz="2700" dirty="0"/>
              <a:t>&gt; m &lt;- 1:10</a:t>
            </a:r>
          </a:p>
          <a:p>
            <a:pPr marL="457200" indent="-457200">
              <a:buFont typeface="Arial" pitchFamily="34" charset="0"/>
              <a:buChar char="•"/>
            </a:pPr>
            <a:r>
              <a:rPr lang="pt-BR" sz="2700" dirty="0"/>
              <a:t>&gt; m</a:t>
            </a:r>
          </a:p>
          <a:p>
            <a:pPr marL="457200" indent="-457200">
              <a:buFont typeface="Arial" pitchFamily="34" charset="0"/>
              <a:buChar char="•"/>
            </a:pPr>
            <a:r>
              <a:rPr lang="pt-BR" sz="2700" dirty="0"/>
              <a:t>[1] 1 2 3 4 5 6 7 8 9 10</a:t>
            </a:r>
          </a:p>
          <a:p>
            <a:pPr marL="457200" indent="-457200">
              <a:buFont typeface="Arial" pitchFamily="34" charset="0"/>
              <a:buChar char="•"/>
            </a:pPr>
            <a:r>
              <a:rPr lang="pt-BR" sz="2700" dirty="0"/>
              <a:t>&gt; dim(m) &lt;- c(2, 5)</a:t>
            </a:r>
          </a:p>
          <a:p>
            <a:pPr marL="457200" indent="-457200">
              <a:buFont typeface="Arial" pitchFamily="34" charset="0"/>
              <a:buChar char="•"/>
            </a:pPr>
            <a:r>
              <a:rPr lang="pt-BR" sz="2700" dirty="0"/>
              <a:t>&gt; m</a:t>
            </a:r>
          </a:p>
          <a:p>
            <a:pPr marL="457200" indent="-457200">
              <a:buFont typeface="Arial" pitchFamily="34" charset="0"/>
              <a:buChar char="•"/>
            </a:pPr>
            <a:r>
              <a:rPr lang="pt-BR" sz="2700" dirty="0"/>
              <a:t>[,1] [,2] [,3] [,4] [,5]</a:t>
            </a:r>
          </a:p>
          <a:p>
            <a:pPr marL="457200" indent="-457200">
              <a:buFont typeface="Arial" pitchFamily="34" charset="0"/>
              <a:buChar char="•"/>
            </a:pPr>
            <a:r>
              <a:rPr lang="pt-BR" sz="2700" dirty="0"/>
              <a:t>[1,] 1 3 5 7 9</a:t>
            </a:r>
          </a:p>
          <a:p>
            <a:pPr marL="457200" indent="-457200">
              <a:buFont typeface="Arial" pitchFamily="34" charset="0"/>
              <a:buChar char="•"/>
            </a:pPr>
            <a:r>
              <a:rPr lang="pt-BR" sz="2700" dirty="0"/>
              <a:t>[2,] 2 4 6 8 10</a:t>
            </a:r>
          </a:p>
          <a:p>
            <a:pPr marL="457200" indent="-457200">
              <a:buFont typeface="Arial" pitchFamily="34" charset="0"/>
              <a:buChar char="•"/>
            </a:pPr>
            <a:r>
              <a:rPr lang="pt-BR" sz="2700" dirty="0"/>
              <a:t>C(m) #convert to 1D vector </a:t>
            </a:r>
            <a:endParaRPr lang="en-US" sz="2700" dirty="0"/>
          </a:p>
        </p:txBody>
      </p:sp>
    </p:spTree>
    <p:extLst>
      <p:ext uri="{BB962C8B-B14F-4D97-AF65-F5344CB8AC3E}">
        <p14:creationId xmlns:p14="http://schemas.microsoft.com/office/powerpoint/2010/main" val="2747337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a:solidFill>
                  <a:srgbClr val="0070C0"/>
                </a:solidFill>
              </a:rPr>
              <a:t>Matrix</a:t>
            </a:r>
          </a:p>
        </p:txBody>
      </p:sp>
      <p:sp>
        <p:nvSpPr>
          <p:cNvPr id="3" name="Content Placeholder 2"/>
          <p:cNvSpPr>
            <a:spLocks noGrp="1"/>
          </p:cNvSpPr>
          <p:nvPr>
            <p:ph idx="1"/>
          </p:nvPr>
        </p:nvSpPr>
        <p:spPr>
          <a:xfrm>
            <a:off x="457200" y="838200"/>
            <a:ext cx="4495800" cy="6019800"/>
          </a:xfrm>
        </p:spPr>
        <p:txBody>
          <a:bodyPr>
            <a:normAutofit fontScale="77500" lnSpcReduction="20000"/>
          </a:bodyPr>
          <a:lstStyle/>
          <a:p>
            <a:r>
              <a:rPr lang="en-US" dirty="0"/>
              <a:t>Matrix to vector: </a:t>
            </a:r>
            <a:r>
              <a:rPr lang="en-US" dirty="0" err="1"/>
              <a:t>as.vector</a:t>
            </a:r>
            <a:r>
              <a:rPr lang="en-US" dirty="0"/>
              <a:t>(m)</a:t>
            </a:r>
          </a:p>
          <a:p>
            <a:r>
              <a:rPr lang="en-US" dirty="0"/>
              <a:t>m &lt;- matrix(1:6, </a:t>
            </a:r>
            <a:r>
              <a:rPr lang="en-US" dirty="0" err="1"/>
              <a:t>nrow</a:t>
            </a:r>
            <a:r>
              <a:rPr lang="en-US" dirty="0"/>
              <a:t> = 2, </a:t>
            </a:r>
            <a:r>
              <a:rPr lang="en-US" dirty="0" err="1"/>
              <a:t>ncol</a:t>
            </a:r>
            <a:r>
              <a:rPr lang="en-US" dirty="0"/>
              <a:t> = 3)</a:t>
            </a:r>
          </a:p>
          <a:p>
            <a:r>
              <a:rPr lang="pt-BR" dirty="0"/>
              <a:t>n &lt;- matrix(10:15, nrow = 2, ncol = 3)</a:t>
            </a:r>
          </a:p>
          <a:p>
            <a:r>
              <a:rPr lang="pt-BR" dirty="0"/>
              <a:t>M+n</a:t>
            </a:r>
          </a:p>
          <a:p>
            <a:r>
              <a:rPr lang="pt-BR" dirty="0"/>
              <a:t>M-n</a:t>
            </a:r>
          </a:p>
          <a:p>
            <a:r>
              <a:rPr lang="pt-BR" dirty="0"/>
              <a:t>M*n (dot product)</a:t>
            </a:r>
          </a:p>
          <a:p>
            <a:r>
              <a:rPr lang="pt-BR" dirty="0"/>
              <a:t>t(n)</a:t>
            </a:r>
          </a:p>
          <a:p>
            <a:r>
              <a:rPr lang="en-US" dirty="0"/>
              <a:t>m %*% t(n)</a:t>
            </a:r>
          </a:p>
          <a:p>
            <a:r>
              <a:rPr lang="en-US" dirty="0" err="1"/>
              <a:t>crossprod</a:t>
            </a:r>
            <a:r>
              <a:rPr lang="en-US" dirty="0"/>
              <a:t>(</a:t>
            </a:r>
            <a:r>
              <a:rPr lang="en-US" dirty="0" err="1"/>
              <a:t>m,n</a:t>
            </a:r>
            <a:r>
              <a:rPr lang="en-US" dirty="0"/>
              <a:t>) #same as t(m)%*%n</a:t>
            </a:r>
          </a:p>
          <a:p>
            <a:pPr marL="457200" indent="-457200"/>
            <a:r>
              <a:rPr lang="en-US" dirty="0" err="1"/>
              <a:t>rowMeans</a:t>
            </a:r>
            <a:r>
              <a:rPr lang="en-US" dirty="0"/>
              <a:t>(m)</a:t>
            </a:r>
          </a:p>
          <a:p>
            <a:pPr marL="457200" indent="-457200"/>
            <a:r>
              <a:rPr lang="en-US" dirty="0" err="1"/>
              <a:t>rowSums</a:t>
            </a:r>
            <a:r>
              <a:rPr lang="en-US" dirty="0"/>
              <a:t>(m)</a:t>
            </a:r>
          </a:p>
          <a:p>
            <a:pPr marL="457200" indent="-457200"/>
            <a:r>
              <a:rPr lang="en-US" dirty="0" err="1"/>
              <a:t>colSums</a:t>
            </a:r>
            <a:r>
              <a:rPr lang="en-US" dirty="0"/>
              <a:t>(m)</a:t>
            </a:r>
          </a:p>
          <a:p>
            <a:pPr marL="457200" indent="-457200"/>
            <a:r>
              <a:rPr lang="en-US" dirty="0" err="1"/>
              <a:t>colMeans</a:t>
            </a:r>
            <a:r>
              <a:rPr lang="en-US" dirty="0"/>
              <a:t>(m)</a:t>
            </a:r>
          </a:p>
        </p:txBody>
      </p:sp>
      <p:sp>
        <p:nvSpPr>
          <p:cNvPr id="4" name="Rectangle 3"/>
          <p:cNvSpPr/>
          <p:nvPr/>
        </p:nvSpPr>
        <p:spPr>
          <a:xfrm>
            <a:off x="5486400" y="1066800"/>
            <a:ext cx="3352800" cy="4832092"/>
          </a:xfrm>
          <a:prstGeom prst="rect">
            <a:avLst/>
          </a:prstGeom>
        </p:spPr>
        <p:txBody>
          <a:bodyPr wrap="square">
            <a:spAutoFit/>
          </a:bodyPr>
          <a:lstStyle/>
          <a:p>
            <a:pPr marL="457200" indent="-457200">
              <a:buFont typeface="Arial" pitchFamily="34" charset="0"/>
              <a:buChar char="•"/>
            </a:pPr>
            <a:r>
              <a:rPr lang="en-US" sz="3000" dirty="0"/>
              <a:t>n1=c(1,2,3) </a:t>
            </a:r>
          </a:p>
          <a:p>
            <a:pPr marL="457200" indent="-457200">
              <a:buFont typeface="Arial" pitchFamily="34" charset="0"/>
              <a:buChar char="•"/>
            </a:pPr>
            <a:r>
              <a:rPr lang="en-US" sz="3000" dirty="0"/>
              <a:t>n2=c(10,20,30)</a:t>
            </a:r>
          </a:p>
          <a:p>
            <a:pPr marL="457200" indent="-457200">
              <a:buFont typeface="Arial" pitchFamily="34" charset="0"/>
              <a:buChar char="•"/>
            </a:pPr>
            <a:r>
              <a:rPr lang="en-US" sz="3000" dirty="0"/>
              <a:t>n1*n2</a:t>
            </a:r>
          </a:p>
          <a:p>
            <a:pPr marL="457200" indent="-457200">
              <a:buFont typeface="Arial" pitchFamily="34" charset="0"/>
              <a:buChar char="•"/>
            </a:pPr>
            <a:r>
              <a:rPr lang="en-US" sz="3000" dirty="0"/>
              <a:t>n1 %*% n2 (</a:t>
            </a:r>
            <a:r>
              <a:rPr lang="en-US" sz="3200" dirty="0"/>
              <a:t>matrix multiplication)/</a:t>
            </a:r>
            <a:r>
              <a:rPr lang="en-US" sz="3200" dirty="0" err="1"/>
              <a:t>crossprod</a:t>
            </a:r>
            <a:r>
              <a:rPr lang="en-US" sz="3200" dirty="0"/>
              <a:t>(n1, n2)</a:t>
            </a:r>
            <a:endParaRPr lang="en-US" sz="3000" dirty="0"/>
          </a:p>
          <a:p>
            <a:pPr marL="457200" indent="-457200">
              <a:buFont typeface="Arial" pitchFamily="34" charset="0"/>
              <a:buChar char="•"/>
            </a:pPr>
            <a:r>
              <a:rPr lang="en-US" sz="3000" dirty="0"/>
              <a:t>n1%o%n2 (outer product)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srcRect/>
          <a:stretch>
            <a:fillRect/>
          </a:stretch>
        </p:blipFill>
        <p:spPr bwMode="auto">
          <a:xfrm>
            <a:off x="381000" y="228600"/>
            <a:ext cx="8534400" cy="62484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0C0"/>
                </a:solidFill>
              </a:rPr>
              <a:t>Cbind</a:t>
            </a:r>
            <a:r>
              <a:rPr lang="en-US" dirty="0">
                <a:solidFill>
                  <a:srgbClr val="0070C0"/>
                </a:solidFill>
              </a:rPr>
              <a:t>/</a:t>
            </a:r>
            <a:r>
              <a:rPr lang="en-US" dirty="0" err="1">
                <a:solidFill>
                  <a:srgbClr val="0070C0"/>
                </a:solidFill>
              </a:rPr>
              <a:t>rbind</a:t>
            </a:r>
            <a:endParaRPr lang="en-US" dirty="0">
              <a:solidFill>
                <a:srgbClr val="0070C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a:t>x = 1:3</a:t>
            </a:r>
          </a:p>
          <a:p>
            <a:r>
              <a:rPr lang="en-US" dirty="0"/>
              <a:t>y = 10:12</a:t>
            </a:r>
          </a:p>
          <a:p>
            <a:r>
              <a:rPr lang="en-US" dirty="0" err="1"/>
              <a:t>cbind</a:t>
            </a:r>
            <a:r>
              <a:rPr lang="en-US" dirty="0"/>
              <a:t>(x, y)</a:t>
            </a:r>
          </a:p>
          <a:p>
            <a:r>
              <a:rPr lang="en-US" dirty="0"/>
              <a:t>x y</a:t>
            </a:r>
          </a:p>
          <a:p>
            <a:pPr lvl="1"/>
            <a:r>
              <a:rPr lang="en-US" dirty="0"/>
              <a:t>[1,] 1 10</a:t>
            </a:r>
          </a:p>
          <a:p>
            <a:pPr lvl="1"/>
            <a:r>
              <a:rPr lang="en-US" dirty="0"/>
              <a:t>[2,] 2 11</a:t>
            </a:r>
          </a:p>
          <a:p>
            <a:pPr lvl="1"/>
            <a:r>
              <a:rPr lang="en-US" dirty="0"/>
              <a:t>[3,] 3 12</a:t>
            </a:r>
          </a:p>
          <a:p>
            <a:r>
              <a:rPr lang="en-US" dirty="0" err="1"/>
              <a:t>rbind</a:t>
            </a:r>
            <a:r>
              <a:rPr lang="en-US" dirty="0"/>
              <a:t>(x, y)</a:t>
            </a:r>
          </a:p>
          <a:p>
            <a:pPr lvl="1"/>
            <a:r>
              <a:rPr lang="en-US" dirty="0"/>
              <a:t>[,1] [,2] [,3]</a:t>
            </a:r>
          </a:p>
          <a:p>
            <a:pPr lvl="1"/>
            <a:r>
              <a:rPr lang="en-US" dirty="0"/>
              <a:t>x 1 2 3</a:t>
            </a:r>
          </a:p>
          <a:p>
            <a:pPr lvl="1"/>
            <a:r>
              <a:rPr lang="en-US" dirty="0"/>
              <a:t>y 10 11 12</a:t>
            </a:r>
          </a:p>
        </p:txBody>
      </p:sp>
    </p:spTree>
    <p:extLst>
      <p:ext uri="{BB962C8B-B14F-4D97-AF65-F5344CB8AC3E}">
        <p14:creationId xmlns:p14="http://schemas.microsoft.com/office/powerpoint/2010/main" val="250835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Syllabus</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lgn="just"/>
            <a:r>
              <a:rPr lang="en-IN" dirty="0"/>
              <a:t>Data Analytics Foundations: R programming, Python Basics -Expressions and Variables, String Operations, Lists and Tuples, Sets, Dictionaries Conditions and Branching, Loops, Functions, Objects and Classes, Reading/Writing files, Hand ling data with Pandas, </a:t>
            </a:r>
            <a:r>
              <a:rPr lang="en-IN" dirty="0" err="1"/>
              <a:t>Scikit</a:t>
            </a:r>
            <a:r>
              <a:rPr lang="en-IN" dirty="0"/>
              <a:t> Library, </a:t>
            </a:r>
            <a:r>
              <a:rPr lang="en-IN" dirty="0" err="1"/>
              <a:t>Numpy</a:t>
            </a:r>
            <a:r>
              <a:rPr lang="en-IN" dirty="0"/>
              <a:t> Library, </a:t>
            </a:r>
            <a:r>
              <a:rPr lang="en-IN" dirty="0" err="1"/>
              <a:t>Matplotlib</a:t>
            </a:r>
            <a:r>
              <a:rPr lang="en-IN" dirty="0"/>
              <a:t>, </a:t>
            </a:r>
            <a:r>
              <a:rPr lang="en-IN" dirty="0" err="1"/>
              <a:t>scikit</a:t>
            </a:r>
            <a:r>
              <a:rPr lang="en-IN" dirty="0"/>
              <a:t> programming for data analysis, setting up lab environment, study of standard datasets. Introduction to Machine Learning- Applications of Machine Learning, Supervised, unsupervised classification and regression analysis</a:t>
            </a:r>
          </a:p>
          <a:p>
            <a:pPr algn="just"/>
            <a:r>
              <a:rPr lang="en-IN" dirty="0"/>
              <a:t>Python libraries suitable for Machine Learning Feature Extraction. Data pre-processing, feature analysis etc., Dimensionality Reduction &amp; Feature Selection Methods, Linear Discriminant Analysis and Principal Component Analysis, tackle data class imbalance problem</a:t>
            </a:r>
            <a:endParaRPr lang="en-US" dirty="0"/>
          </a:p>
        </p:txBody>
      </p:sp>
    </p:spTree>
    <p:extLst>
      <p:ext uri="{BB962C8B-B14F-4D97-AF65-F5344CB8AC3E}">
        <p14:creationId xmlns:p14="http://schemas.microsoft.com/office/powerpoint/2010/main" val="2288143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solidFill>
                  <a:srgbClr val="0070C0"/>
                </a:solidFill>
              </a:rPr>
              <a:t>Factors</a:t>
            </a:r>
          </a:p>
        </p:txBody>
      </p:sp>
      <p:sp>
        <p:nvSpPr>
          <p:cNvPr id="3" name="Content Placeholder 2"/>
          <p:cNvSpPr>
            <a:spLocks noGrp="1"/>
          </p:cNvSpPr>
          <p:nvPr>
            <p:ph idx="1"/>
          </p:nvPr>
        </p:nvSpPr>
        <p:spPr>
          <a:xfrm>
            <a:off x="457200" y="1066800"/>
            <a:ext cx="8229600" cy="5334000"/>
          </a:xfrm>
        </p:spPr>
        <p:txBody>
          <a:bodyPr>
            <a:normAutofit fontScale="77500" lnSpcReduction="20000"/>
          </a:bodyPr>
          <a:lstStyle/>
          <a:p>
            <a:r>
              <a:rPr lang="en-US" dirty="0"/>
              <a:t>Factors are used to represent categorical data. </a:t>
            </a:r>
          </a:p>
          <a:p>
            <a:r>
              <a:rPr lang="en-US" dirty="0"/>
              <a:t>Having a variable that has values “Male” and “Female” is better than a variable that has values 1 and 2.</a:t>
            </a:r>
          </a:p>
          <a:p>
            <a:r>
              <a:rPr lang="en-US" dirty="0"/>
              <a:t>Factor objects can be created with the factor() function.</a:t>
            </a:r>
          </a:p>
          <a:p>
            <a:r>
              <a:rPr lang="en-US" dirty="0"/>
              <a:t>x = factor(c("yes", "yes", "no", "yes", "no"))</a:t>
            </a:r>
          </a:p>
          <a:p>
            <a:r>
              <a:rPr lang="en-US" dirty="0"/>
              <a:t>x</a:t>
            </a:r>
          </a:p>
          <a:p>
            <a:pPr lvl="1"/>
            <a:r>
              <a:rPr lang="en-US" dirty="0"/>
              <a:t>[1] yes </a:t>
            </a:r>
            <a:r>
              <a:rPr lang="en-US" dirty="0" err="1"/>
              <a:t>yes</a:t>
            </a:r>
            <a:r>
              <a:rPr lang="en-US" dirty="0"/>
              <a:t> no yes no</a:t>
            </a:r>
          </a:p>
          <a:p>
            <a:pPr lvl="1"/>
            <a:r>
              <a:rPr lang="en-US" dirty="0"/>
              <a:t>Levels: no yes</a:t>
            </a:r>
          </a:p>
          <a:p>
            <a:r>
              <a:rPr lang="en-US" dirty="0"/>
              <a:t>table(x)</a:t>
            </a:r>
          </a:p>
          <a:p>
            <a:pPr lvl="1"/>
            <a:r>
              <a:rPr lang="en-US" dirty="0"/>
              <a:t>no yes</a:t>
            </a:r>
          </a:p>
          <a:p>
            <a:pPr lvl="1"/>
            <a:r>
              <a:rPr lang="en-US" dirty="0"/>
              <a:t> 2    3</a:t>
            </a:r>
          </a:p>
          <a:p>
            <a:r>
              <a:rPr lang="en-US" i="1" dirty="0"/>
              <a:t>## See the underlying representation of factor</a:t>
            </a:r>
          </a:p>
          <a:p>
            <a:r>
              <a:rPr lang="en-US" dirty="0" err="1"/>
              <a:t>unclass</a:t>
            </a:r>
            <a:r>
              <a:rPr lang="en-US" dirty="0"/>
              <a:t>(x)</a:t>
            </a:r>
          </a:p>
          <a:p>
            <a:pPr lvl="1"/>
            <a:r>
              <a:rPr lang="en-US" dirty="0"/>
              <a:t>[1] 2 2 1 2 1</a:t>
            </a:r>
          </a:p>
          <a:p>
            <a:pPr marL="0" indent="0">
              <a:buNone/>
            </a:pPr>
            <a:endParaRPr lang="en-US" dirty="0"/>
          </a:p>
        </p:txBody>
      </p:sp>
    </p:spTree>
    <p:extLst>
      <p:ext uri="{BB962C8B-B14F-4D97-AF65-F5344CB8AC3E}">
        <p14:creationId xmlns:p14="http://schemas.microsoft.com/office/powerpoint/2010/main" val="503002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solidFill>
                  <a:srgbClr val="0070C0"/>
                </a:solidFill>
              </a:rPr>
              <a:t>NA and </a:t>
            </a:r>
            <a:r>
              <a:rPr lang="en-US" dirty="0" err="1">
                <a:solidFill>
                  <a:srgbClr val="0070C0"/>
                </a:solidFill>
              </a:rPr>
              <a:t>NaN</a:t>
            </a:r>
            <a:endParaRPr lang="en-US" dirty="0">
              <a:solidFill>
                <a:srgbClr val="0070C0"/>
              </a:solidFill>
            </a:endParaRPr>
          </a:p>
        </p:txBody>
      </p:sp>
      <p:sp>
        <p:nvSpPr>
          <p:cNvPr id="3" name="Content Placeholder 2"/>
          <p:cNvSpPr>
            <a:spLocks noGrp="1"/>
          </p:cNvSpPr>
          <p:nvPr>
            <p:ph idx="1"/>
          </p:nvPr>
        </p:nvSpPr>
        <p:spPr>
          <a:xfrm>
            <a:off x="457200" y="914400"/>
            <a:ext cx="8534400" cy="5562600"/>
          </a:xfrm>
        </p:spPr>
        <p:txBody>
          <a:bodyPr>
            <a:normAutofit fontScale="70000" lnSpcReduction="20000"/>
          </a:bodyPr>
          <a:lstStyle/>
          <a:p>
            <a:r>
              <a:rPr lang="en-US" dirty="0"/>
              <a:t>Missing values are denoted by NA (Not Available, declared in advance) or </a:t>
            </a:r>
            <a:r>
              <a:rPr lang="en-US" dirty="0" err="1"/>
              <a:t>NaN</a:t>
            </a:r>
            <a:r>
              <a:rPr lang="en-US" dirty="0"/>
              <a:t> (Not a Number i.e. 0/0).</a:t>
            </a:r>
          </a:p>
          <a:p>
            <a:r>
              <a:rPr lang="en-US" dirty="0"/>
              <a:t>is.na() is used to test objects if they are NA</a:t>
            </a:r>
          </a:p>
          <a:p>
            <a:r>
              <a:rPr lang="en-US" dirty="0" err="1"/>
              <a:t>is.nan</a:t>
            </a:r>
            <a:r>
              <a:rPr lang="en-US" dirty="0"/>
              <a:t>() is used to test for </a:t>
            </a:r>
            <a:r>
              <a:rPr lang="en-US" dirty="0" err="1"/>
              <a:t>NaN</a:t>
            </a:r>
            <a:endParaRPr lang="en-US" dirty="0"/>
          </a:p>
          <a:p>
            <a:r>
              <a:rPr lang="en-US" dirty="0"/>
              <a:t>NA values have a class also, so there are integer NA, character NA, etc.</a:t>
            </a:r>
          </a:p>
          <a:p>
            <a:r>
              <a:rPr lang="en-US" dirty="0"/>
              <a:t>A </a:t>
            </a:r>
            <a:r>
              <a:rPr lang="en-US" dirty="0" err="1"/>
              <a:t>NaN</a:t>
            </a:r>
            <a:r>
              <a:rPr lang="en-US" dirty="0"/>
              <a:t> value is also NA but the converse is not true</a:t>
            </a:r>
          </a:p>
          <a:p>
            <a:r>
              <a:rPr lang="en-US" i="1" dirty="0"/>
              <a:t>## Create a vector with NAs in it</a:t>
            </a:r>
          </a:p>
          <a:p>
            <a:r>
              <a:rPr lang="pl-PL" dirty="0"/>
              <a:t>x </a:t>
            </a:r>
            <a:r>
              <a:rPr lang="en-US" dirty="0"/>
              <a:t>=</a:t>
            </a:r>
            <a:r>
              <a:rPr lang="pl-PL" dirty="0"/>
              <a:t> c(1, 2, </a:t>
            </a:r>
            <a:r>
              <a:rPr lang="pl-PL" b="1" dirty="0"/>
              <a:t>NA</a:t>
            </a:r>
            <a:r>
              <a:rPr lang="pl-PL" dirty="0"/>
              <a:t>, 10, 3)</a:t>
            </a:r>
            <a:endParaRPr lang="en-US" dirty="0"/>
          </a:p>
          <a:p>
            <a:r>
              <a:rPr lang="en-US" dirty="0" err="1"/>
              <a:t>complete.cases</a:t>
            </a:r>
            <a:r>
              <a:rPr lang="en-US" dirty="0"/>
              <a:t>(x) </a:t>
            </a:r>
          </a:p>
          <a:p>
            <a:r>
              <a:rPr lang="en-US" dirty="0"/>
              <a:t>y=x[</a:t>
            </a:r>
            <a:r>
              <a:rPr lang="en-US" dirty="0" err="1"/>
              <a:t>complete.cases</a:t>
            </a:r>
            <a:r>
              <a:rPr lang="en-US" dirty="0"/>
              <a:t>(x)]</a:t>
            </a:r>
          </a:p>
          <a:p>
            <a:r>
              <a:rPr lang="en-US" dirty="0"/>
              <a:t>is.na(x)</a:t>
            </a:r>
          </a:p>
          <a:p>
            <a:r>
              <a:rPr lang="pl-PL" dirty="0"/>
              <a:t>x </a:t>
            </a:r>
            <a:r>
              <a:rPr lang="en-US" dirty="0"/>
              <a:t>=</a:t>
            </a:r>
            <a:r>
              <a:rPr lang="pl-PL" dirty="0"/>
              <a:t> c(1, 2, </a:t>
            </a:r>
            <a:r>
              <a:rPr lang="pl-PL" b="1" dirty="0"/>
              <a:t>NaN</a:t>
            </a:r>
            <a:r>
              <a:rPr lang="pl-PL" dirty="0"/>
              <a:t>, </a:t>
            </a:r>
            <a:r>
              <a:rPr lang="pl-PL" b="1" dirty="0"/>
              <a:t>NA</a:t>
            </a:r>
            <a:r>
              <a:rPr lang="pl-PL" dirty="0"/>
              <a:t>, 4)</a:t>
            </a:r>
          </a:p>
          <a:p>
            <a:r>
              <a:rPr lang="en-US" dirty="0"/>
              <a:t>is.na(x)</a:t>
            </a:r>
          </a:p>
          <a:p>
            <a:pPr lvl="1"/>
            <a:r>
              <a:rPr lang="da-DK" dirty="0"/>
              <a:t>[1] </a:t>
            </a:r>
            <a:r>
              <a:rPr lang="da-DK" b="1" dirty="0"/>
              <a:t>FALSE FALSE TRUE TRUE FALSE</a:t>
            </a:r>
          </a:p>
          <a:p>
            <a:r>
              <a:rPr lang="en-US" dirty="0" err="1"/>
              <a:t>is.nan</a:t>
            </a:r>
            <a:r>
              <a:rPr lang="en-US" dirty="0"/>
              <a:t>(x)</a:t>
            </a:r>
          </a:p>
          <a:p>
            <a:pPr lvl="1"/>
            <a:r>
              <a:rPr lang="da-DK" dirty="0"/>
              <a:t>[1] </a:t>
            </a:r>
            <a:r>
              <a:rPr lang="da-DK" b="1" dirty="0"/>
              <a:t>FALSE FALSE TRUE FALSE FALSE</a:t>
            </a:r>
            <a:endParaRPr lang="en-US" dirty="0"/>
          </a:p>
        </p:txBody>
      </p:sp>
    </p:spTree>
    <p:extLst>
      <p:ext uri="{BB962C8B-B14F-4D97-AF65-F5344CB8AC3E}">
        <p14:creationId xmlns:p14="http://schemas.microsoft.com/office/powerpoint/2010/main" val="2026196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0C0"/>
                </a:solidFill>
              </a:rPr>
              <a:t>Dataframes</a:t>
            </a:r>
            <a:endParaRPr lang="en-US" dirty="0">
              <a:solidFill>
                <a:srgbClr val="0070C0"/>
              </a:solidFill>
            </a:endParaRPr>
          </a:p>
        </p:txBody>
      </p:sp>
      <p:sp>
        <p:nvSpPr>
          <p:cNvPr id="3" name="Content Placeholder 2"/>
          <p:cNvSpPr>
            <a:spLocks noGrp="1"/>
          </p:cNvSpPr>
          <p:nvPr>
            <p:ph idx="1"/>
          </p:nvPr>
        </p:nvSpPr>
        <p:spPr>
          <a:xfrm>
            <a:off x="457200" y="1295400"/>
            <a:ext cx="8229600" cy="5257800"/>
          </a:xfrm>
        </p:spPr>
        <p:txBody>
          <a:bodyPr>
            <a:normAutofit fontScale="70000" lnSpcReduction="20000"/>
          </a:bodyPr>
          <a:lstStyle/>
          <a:p>
            <a:r>
              <a:rPr lang="en-US" dirty="0"/>
              <a:t>used to store tabular data in R.</a:t>
            </a:r>
          </a:p>
          <a:p>
            <a:r>
              <a:rPr lang="en-US" dirty="0"/>
              <a:t>Unlike matrices, data frames can store different classes of objects in each column. Matrices must have every element be the same class (e.g. all integers or all numeric).</a:t>
            </a:r>
          </a:p>
          <a:p>
            <a:r>
              <a:rPr lang="en-US" dirty="0"/>
              <a:t>In addition to column names, indicating the names of the variables or predictors, data frames have a special attribute called </a:t>
            </a:r>
            <a:r>
              <a:rPr lang="en-US" dirty="0" err="1"/>
              <a:t>row.names</a:t>
            </a:r>
            <a:r>
              <a:rPr lang="en-US" dirty="0"/>
              <a:t> which indicate information about each row of the data frame. </a:t>
            </a:r>
          </a:p>
          <a:p>
            <a:r>
              <a:rPr lang="en-US" dirty="0"/>
              <a:t>Data frames are usually created by reading in a dataset using the </a:t>
            </a:r>
            <a:r>
              <a:rPr lang="en-US" dirty="0" err="1"/>
              <a:t>read.table</a:t>
            </a:r>
            <a:r>
              <a:rPr lang="en-US" dirty="0"/>
              <a:t>() or read.csv().</a:t>
            </a:r>
          </a:p>
          <a:p>
            <a:r>
              <a:rPr lang="en-US" dirty="0"/>
              <a:t>x = </a:t>
            </a:r>
            <a:r>
              <a:rPr lang="en-US" dirty="0" err="1"/>
              <a:t>data.frame</a:t>
            </a:r>
            <a:r>
              <a:rPr lang="en-US" dirty="0"/>
              <a:t>(foo = 1:4, bar = c(T, T, F, F))</a:t>
            </a:r>
          </a:p>
          <a:p>
            <a:r>
              <a:rPr lang="en-US" dirty="0" err="1"/>
              <a:t>nrow</a:t>
            </a:r>
            <a:r>
              <a:rPr lang="en-US" dirty="0"/>
              <a:t>(x)</a:t>
            </a:r>
          </a:p>
          <a:p>
            <a:r>
              <a:rPr lang="en-US" dirty="0" err="1"/>
              <a:t>ncol</a:t>
            </a:r>
            <a:r>
              <a:rPr lang="en-US" dirty="0"/>
              <a:t>(x)</a:t>
            </a:r>
          </a:p>
          <a:p>
            <a:r>
              <a:rPr lang="en-US" dirty="0"/>
              <a:t>class(</a:t>
            </a:r>
            <a:r>
              <a:rPr lang="en-US" dirty="0" err="1"/>
              <a:t>x$foo</a:t>
            </a:r>
            <a:r>
              <a:rPr lang="en-US" dirty="0"/>
              <a:t>)</a:t>
            </a:r>
          </a:p>
          <a:p>
            <a:r>
              <a:rPr lang="en-US" dirty="0"/>
              <a:t>names &lt;- c('Mike', 'Renee', 'Richard', 'Matthew', 'Christopher') </a:t>
            </a:r>
          </a:p>
          <a:p>
            <a:r>
              <a:rPr lang="en-US" dirty="0"/>
              <a:t>scores &lt;- c(85, 92, 95, 97, 96)</a:t>
            </a:r>
          </a:p>
          <a:p>
            <a:r>
              <a:rPr lang="en-US" dirty="0"/>
              <a:t>x &lt;- </a:t>
            </a:r>
            <a:r>
              <a:rPr lang="en-US" dirty="0" err="1"/>
              <a:t>data.frame</a:t>
            </a:r>
            <a:r>
              <a:rPr lang="en-US" dirty="0"/>
              <a:t>(names, scores)</a:t>
            </a:r>
          </a:p>
          <a:p>
            <a:endParaRPr lang="en-US" dirty="0"/>
          </a:p>
          <a:p>
            <a:endParaRPr lang="en-US" dirty="0"/>
          </a:p>
        </p:txBody>
      </p:sp>
    </p:spTree>
    <p:extLst>
      <p:ext uri="{BB962C8B-B14F-4D97-AF65-F5344CB8AC3E}">
        <p14:creationId xmlns:p14="http://schemas.microsoft.com/office/powerpoint/2010/main" val="3777117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a:bodyPr>
          <a:lstStyle/>
          <a:p>
            <a:r>
              <a:rPr lang="en-US" dirty="0">
                <a:solidFill>
                  <a:srgbClr val="0070C0"/>
                </a:solidFill>
              </a:rPr>
              <a:t>Reading data</a:t>
            </a:r>
          </a:p>
        </p:txBody>
      </p:sp>
      <p:sp>
        <p:nvSpPr>
          <p:cNvPr id="3" name="Content Placeholder 2"/>
          <p:cNvSpPr>
            <a:spLocks noGrp="1"/>
          </p:cNvSpPr>
          <p:nvPr>
            <p:ph idx="1"/>
          </p:nvPr>
        </p:nvSpPr>
        <p:spPr>
          <a:xfrm>
            <a:off x="457200" y="1143000"/>
            <a:ext cx="8534400" cy="5486400"/>
          </a:xfrm>
        </p:spPr>
        <p:txBody>
          <a:bodyPr>
            <a:normAutofit fontScale="70000" lnSpcReduction="20000"/>
          </a:bodyPr>
          <a:lstStyle/>
          <a:p>
            <a:r>
              <a:rPr lang="en-US" dirty="0"/>
              <a:t>There are a few principal functions reading data into R.</a:t>
            </a:r>
          </a:p>
          <a:p>
            <a:r>
              <a:rPr lang="en-US" dirty="0" err="1"/>
              <a:t>read.table</a:t>
            </a:r>
            <a:r>
              <a:rPr lang="en-US" dirty="0"/>
              <a:t>, read.csv, for reading tabular data</a:t>
            </a:r>
          </a:p>
          <a:p>
            <a:r>
              <a:rPr lang="en-US" dirty="0"/>
              <a:t>x = </a:t>
            </a:r>
            <a:r>
              <a:rPr lang="en-US" dirty="0" err="1"/>
              <a:t>read.table</a:t>
            </a:r>
            <a:r>
              <a:rPr lang="en-US" dirty="0"/>
              <a:t>("test1.csv",header=T)</a:t>
            </a:r>
          </a:p>
          <a:p>
            <a:r>
              <a:rPr lang="en-US" dirty="0" err="1"/>
              <a:t>is.data.frame</a:t>
            </a:r>
            <a:r>
              <a:rPr lang="en-US" dirty="0"/>
              <a:t>(x)</a:t>
            </a:r>
          </a:p>
          <a:p>
            <a:r>
              <a:rPr lang="en-US" dirty="0" err="1"/>
              <a:t>readLines</a:t>
            </a:r>
            <a:r>
              <a:rPr lang="en-US" dirty="0"/>
              <a:t>, for reading lines of a text file source, for reading in R code files (inverse of dump)</a:t>
            </a:r>
          </a:p>
          <a:p>
            <a:r>
              <a:rPr lang="en-US" dirty="0" err="1"/>
              <a:t>dget</a:t>
            </a:r>
            <a:r>
              <a:rPr lang="en-US" dirty="0"/>
              <a:t>, for reading in R code files (inverse of </a:t>
            </a:r>
            <a:r>
              <a:rPr lang="en-US" dirty="0" err="1"/>
              <a:t>dput</a:t>
            </a:r>
            <a:r>
              <a:rPr lang="en-US" dirty="0"/>
              <a:t>)</a:t>
            </a:r>
          </a:p>
          <a:p>
            <a:r>
              <a:rPr lang="en-US" dirty="0"/>
              <a:t>load, for reading in saved workspaces</a:t>
            </a:r>
          </a:p>
          <a:p>
            <a:r>
              <a:rPr lang="en-US" dirty="0" err="1"/>
              <a:t>unserialize</a:t>
            </a:r>
            <a:r>
              <a:rPr lang="en-US" dirty="0"/>
              <a:t>, for reading single R objects in binary form</a:t>
            </a:r>
          </a:p>
          <a:p>
            <a:r>
              <a:rPr lang="en-US" dirty="0"/>
              <a:t>y=read.csv('E:/NTROcourse_2019/</a:t>
            </a:r>
            <a:r>
              <a:rPr lang="en-US" dirty="0" err="1"/>
              <a:t>R_ppts</a:t>
            </a:r>
            <a:r>
              <a:rPr lang="en-US" dirty="0"/>
              <a:t>/test1.csv')</a:t>
            </a:r>
          </a:p>
          <a:p>
            <a:r>
              <a:rPr lang="en-US" dirty="0"/>
              <a:t>#</a:t>
            </a:r>
            <a:r>
              <a:rPr lang="en-US" dirty="0">
                <a:hlinkClick r:id="rId2"/>
              </a:rPr>
              <a:t> https://github.com/defcom17/NSL_KDD</a:t>
            </a:r>
            <a:endParaRPr lang="en-US" dirty="0"/>
          </a:p>
          <a:p>
            <a:r>
              <a:rPr lang="en-US" dirty="0"/>
              <a:t>#</a:t>
            </a:r>
            <a:r>
              <a:rPr lang="en-US" dirty="0" err="1"/>
              <a:t>nsl</a:t>
            </a:r>
            <a:r>
              <a:rPr lang="en-US" dirty="0"/>
              <a:t> </a:t>
            </a:r>
            <a:r>
              <a:rPr lang="en-US" dirty="0" err="1"/>
              <a:t>kdd</a:t>
            </a:r>
            <a:r>
              <a:rPr lang="en-US" dirty="0"/>
              <a:t> dataset</a:t>
            </a:r>
          </a:p>
          <a:p>
            <a:r>
              <a:rPr lang="en-US" dirty="0"/>
              <a:t>X=read.csv('Small Training Set.csv')</a:t>
            </a:r>
          </a:p>
          <a:p>
            <a:r>
              <a:rPr lang="en-US" dirty="0"/>
              <a:t>X=read.csv(‘test2.csv')</a:t>
            </a:r>
          </a:p>
          <a:p>
            <a:r>
              <a:rPr lang="en-US" dirty="0"/>
              <a:t>head(X)</a:t>
            </a:r>
          </a:p>
        </p:txBody>
      </p:sp>
    </p:spTree>
    <p:extLst>
      <p:ext uri="{BB962C8B-B14F-4D97-AF65-F5344CB8AC3E}">
        <p14:creationId xmlns:p14="http://schemas.microsoft.com/office/powerpoint/2010/main" val="46885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Writing data</a:t>
            </a:r>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dirty="0" err="1"/>
              <a:t>write.table</a:t>
            </a:r>
            <a:r>
              <a:rPr lang="en-US" dirty="0"/>
              <a:t>, for writing tabular data to text files (i.e. CSV) or connections</a:t>
            </a:r>
          </a:p>
          <a:p>
            <a:r>
              <a:rPr lang="en-US" dirty="0" err="1"/>
              <a:t>writeLines</a:t>
            </a:r>
            <a:r>
              <a:rPr lang="en-US" dirty="0"/>
              <a:t>, for writing character data line-by-line to a file or connection</a:t>
            </a:r>
          </a:p>
          <a:p>
            <a:r>
              <a:rPr lang="en-US" dirty="0"/>
              <a:t>dump, for dumping a textual representation of multiple R objects</a:t>
            </a:r>
          </a:p>
          <a:p>
            <a:r>
              <a:rPr lang="en-US" dirty="0" err="1"/>
              <a:t>dput</a:t>
            </a:r>
            <a:r>
              <a:rPr lang="en-US" dirty="0"/>
              <a:t>, for outputting a textual representation of an R object</a:t>
            </a:r>
          </a:p>
          <a:p>
            <a:r>
              <a:rPr lang="en-US" dirty="0"/>
              <a:t>save, for saving an arbitrary number of R objects in binary format (possibly compressed) to a file.</a:t>
            </a:r>
          </a:p>
          <a:p>
            <a:r>
              <a:rPr lang="en-US" dirty="0"/>
              <a:t>serialize, for converting an R object into a binary format for outputting to a connection (or file).</a:t>
            </a:r>
          </a:p>
          <a:p>
            <a:r>
              <a:rPr lang="en-US" dirty="0"/>
              <a:t>save(</a:t>
            </a:r>
            <a:r>
              <a:rPr lang="en-US" dirty="0" err="1"/>
              <a:t>m,n,file</a:t>
            </a:r>
            <a:r>
              <a:rPr lang="en-US" dirty="0"/>
              <a:t>="</a:t>
            </a:r>
            <a:r>
              <a:rPr lang="en-US" dirty="0" err="1"/>
              <a:t>ab.Rdata</a:t>
            </a:r>
            <a:r>
              <a:rPr lang="en-US" dirty="0"/>
              <a:t>")</a:t>
            </a:r>
          </a:p>
          <a:p>
            <a:r>
              <a:rPr lang="en-US" dirty="0" err="1"/>
              <a:t>Ls</a:t>
            </a:r>
            <a:r>
              <a:rPr lang="en-US" dirty="0"/>
              <a:t>()</a:t>
            </a:r>
          </a:p>
          <a:p>
            <a:r>
              <a:rPr lang="en-US" dirty="0" err="1"/>
              <a:t>Rm</a:t>
            </a:r>
            <a:r>
              <a:rPr lang="en-US" dirty="0"/>
              <a:t>(</a:t>
            </a:r>
            <a:r>
              <a:rPr lang="en-US" dirty="0" err="1"/>
              <a:t>x,y</a:t>
            </a:r>
            <a:r>
              <a:rPr lang="en-US" dirty="0"/>
              <a:t>)</a:t>
            </a:r>
          </a:p>
          <a:p>
            <a:r>
              <a:rPr lang="en-US" dirty="0"/>
              <a:t>#</a:t>
            </a:r>
            <a:r>
              <a:rPr lang="en-US" dirty="0" err="1"/>
              <a:t>cntr</a:t>
            </a:r>
            <a:r>
              <a:rPr lang="en-US" dirty="0"/>
              <a:t>-L and </a:t>
            </a:r>
            <a:r>
              <a:rPr lang="en-US" dirty="0" err="1"/>
              <a:t>rm</a:t>
            </a:r>
            <a:r>
              <a:rPr lang="en-US" dirty="0"/>
              <a:t>(list=</a:t>
            </a:r>
            <a:r>
              <a:rPr lang="en-US" dirty="0" err="1"/>
              <a:t>ls</a:t>
            </a:r>
            <a:r>
              <a:rPr lang="en-US" dirty="0"/>
              <a:t>())</a:t>
            </a:r>
          </a:p>
          <a:p>
            <a:r>
              <a:rPr lang="en-US" dirty="0"/>
              <a:t>load(“</a:t>
            </a:r>
            <a:r>
              <a:rPr lang="en-US" dirty="0" err="1"/>
              <a:t>ab.RData</a:t>
            </a:r>
            <a:r>
              <a:rPr lang="en-US" dirty="0"/>
              <a:t>")</a:t>
            </a:r>
          </a:p>
          <a:p>
            <a:r>
              <a:rPr lang="en-US" dirty="0" err="1"/>
              <a:t>write.table</a:t>
            </a:r>
            <a:r>
              <a:rPr lang="en-US" dirty="0"/>
              <a:t>(</a:t>
            </a:r>
            <a:r>
              <a:rPr lang="en-US" dirty="0" err="1"/>
              <a:t>iris,file</a:t>
            </a:r>
            <a:r>
              <a:rPr lang="en-US" dirty="0"/>
              <a:t>="test2.csv")</a:t>
            </a:r>
          </a:p>
          <a:p>
            <a:r>
              <a:rPr lang="en-US" dirty="0"/>
              <a:t>m=</a:t>
            </a:r>
            <a:r>
              <a:rPr lang="en-US" dirty="0" err="1"/>
              <a:t>read.table</a:t>
            </a:r>
            <a:r>
              <a:rPr lang="en-US" dirty="0"/>
              <a:t>("test2.csv")</a:t>
            </a:r>
          </a:p>
          <a:p>
            <a:r>
              <a:rPr lang="en-US" dirty="0"/>
              <a:t>Head(m)</a:t>
            </a:r>
          </a:p>
        </p:txBody>
      </p:sp>
    </p:spTree>
    <p:extLst>
      <p:ext uri="{BB962C8B-B14F-4D97-AF65-F5344CB8AC3E}">
        <p14:creationId xmlns:p14="http://schemas.microsoft.com/office/powerpoint/2010/main" val="949941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Examples </a:t>
            </a:r>
          </a:p>
        </p:txBody>
      </p:sp>
      <p:sp>
        <p:nvSpPr>
          <p:cNvPr id="3" name="Content Placeholder 2"/>
          <p:cNvSpPr>
            <a:spLocks noGrp="1"/>
          </p:cNvSpPr>
          <p:nvPr>
            <p:ph idx="1"/>
          </p:nvPr>
        </p:nvSpPr>
        <p:spPr/>
        <p:txBody>
          <a:bodyPr>
            <a:normAutofit fontScale="77500" lnSpcReduction="20000"/>
          </a:bodyPr>
          <a:lstStyle/>
          <a:p>
            <a:r>
              <a:rPr lang="en-US" dirty="0"/>
              <a:t>initial &lt;- </a:t>
            </a:r>
            <a:r>
              <a:rPr lang="en-US" dirty="0" err="1"/>
              <a:t>read.table</a:t>
            </a:r>
            <a:r>
              <a:rPr lang="en-US" dirty="0"/>
              <a:t>(“test2.csv")</a:t>
            </a:r>
          </a:p>
          <a:p>
            <a:r>
              <a:rPr lang="en-US" dirty="0"/>
              <a:t>classes &lt;- </a:t>
            </a:r>
            <a:r>
              <a:rPr lang="en-US" dirty="0" err="1"/>
              <a:t>sapply</a:t>
            </a:r>
            <a:r>
              <a:rPr lang="en-US" dirty="0"/>
              <a:t>(initial, class)</a:t>
            </a:r>
          </a:p>
          <a:p>
            <a:r>
              <a:rPr lang="en-US" dirty="0"/>
              <a:t>Classes</a:t>
            </a:r>
          </a:p>
          <a:p>
            <a:r>
              <a:rPr lang="en-US" dirty="0"/>
              <a:t>when using R with larger datasets, it’s also useful to know a few things about your system.</a:t>
            </a:r>
          </a:p>
          <a:p>
            <a:r>
              <a:rPr lang="en-US" dirty="0"/>
              <a:t>How much memory is available on your system?</a:t>
            </a:r>
          </a:p>
          <a:p>
            <a:r>
              <a:rPr lang="en-US" dirty="0"/>
              <a:t>What other applications are in use? Can you close any of them?</a:t>
            </a:r>
          </a:p>
          <a:p>
            <a:r>
              <a:rPr lang="en-US" dirty="0"/>
              <a:t>Are there other users logged into the same system?</a:t>
            </a:r>
          </a:p>
          <a:p>
            <a:r>
              <a:rPr lang="en-US" dirty="0"/>
              <a:t>What operating system are you using? Some operating systems can limit the amount of memory a single process can access.</a:t>
            </a:r>
          </a:p>
        </p:txBody>
      </p:sp>
    </p:spTree>
    <p:extLst>
      <p:ext uri="{BB962C8B-B14F-4D97-AF65-F5344CB8AC3E}">
        <p14:creationId xmlns:p14="http://schemas.microsoft.com/office/powerpoint/2010/main" val="4288170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Examples</a:t>
            </a:r>
          </a:p>
        </p:txBody>
      </p:sp>
      <p:sp>
        <p:nvSpPr>
          <p:cNvPr id="3" name="Content Placeholder 2"/>
          <p:cNvSpPr>
            <a:spLocks noGrp="1"/>
          </p:cNvSpPr>
          <p:nvPr>
            <p:ph idx="1"/>
          </p:nvPr>
        </p:nvSpPr>
        <p:spPr/>
        <p:txBody>
          <a:bodyPr>
            <a:normAutofit fontScale="62500" lnSpcReduction="20000"/>
          </a:bodyPr>
          <a:lstStyle/>
          <a:p>
            <a:r>
              <a:rPr lang="en-US" dirty="0"/>
              <a:t>x &lt;- "foo"</a:t>
            </a:r>
          </a:p>
          <a:p>
            <a:r>
              <a:rPr lang="en-US" dirty="0"/>
              <a:t>y &lt;- </a:t>
            </a:r>
            <a:r>
              <a:rPr lang="en-US" dirty="0" err="1"/>
              <a:t>data.frame</a:t>
            </a:r>
            <a:r>
              <a:rPr lang="en-US" dirty="0"/>
              <a:t>(a = 1L, b = "a")</a:t>
            </a:r>
          </a:p>
          <a:p>
            <a:r>
              <a:rPr lang="en-US" dirty="0"/>
              <a:t>We can dump() R objects to a file by passing a character vector of their names.</a:t>
            </a:r>
          </a:p>
          <a:p>
            <a:r>
              <a:rPr lang="en-US" dirty="0"/>
              <a:t>dump(c("x", "y"), file = "</a:t>
            </a:r>
            <a:r>
              <a:rPr lang="en-US" dirty="0" err="1"/>
              <a:t>data.R</a:t>
            </a:r>
            <a:r>
              <a:rPr lang="en-US" dirty="0"/>
              <a:t>")</a:t>
            </a:r>
          </a:p>
          <a:p>
            <a:r>
              <a:rPr lang="en-US" dirty="0" err="1"/>
              <a:t>rm</a:t>
            </a:r>
            <a:r>
              <a:rPr lang="en-US" dirty="0"/>
              <a:t>(x, y)</a:t>
            </a:r>
          </a:p>
          <a:p>
            <a:r>
              <a:rPr lang="en-US" dirty="0"/>
              <a:t>The inverse of dump() is source().</a:t>
            </a:r>
          </a:p>
          <a:p>
            <a:r>
              <a:rPr lang="en-US" dirty="0"/>
              <a:t>source("</a:t>
            </a:r>
            <a:r>
              <a:rPr lang="en-US" dirty="0" err="1"/>
              <a:t>data.R</a:t>
            </a:r>
            <a:r>
              <a:rPr lang="en-US" dirty="0"/>
              <a:t>")</a:t>
            </a:r>
          </a:p>
          <a:p>
            <a:r>
              <a:rPr lang="en-US" dirty="0" err="1"/>
              <a:t>str</a:t>
            </a:r>
            <a:r>
              <a:rPr lang="en-US" dirty="0"/>
              <a:t>(y)</a:t>
            </a:r>
          </a:p>
          <a:p>
            <a:pPr lvl="1"/>
            <a:r>
              <a:rPr lang="en-US" dirty="0"/>
              <a:t>'</a:t>
            </a:r>
            <a:r>
              <a:rPr lang="en-US" dirty="0" err="1"/>
              <a:t>data.frame</a:t>
            </a:r>
            <a:r>
              <a:rPr lang="en-US" dirty="0"/>
              <a:t>': 1 obs. of 2 variables:</a:t>
            </a:r>
          </a:p>
          <a:p>
            <a:pPr lvl="1"/>
            <a:r>
              <a:rPr lang="en-US" dirty="0"/>
              <a:t>$ a: </a:t>
            </a:r>
            <a:r>
              <a:rPr lang="en-US" dirty="0" err="1"/>
              <a:t>int</a:t>
            </a:r>
            <a:r>
              <a:rPr lang="en-US" dirty="0"/>
              <a:t> 1</a:t>
            </a:r>
          </a:p>
          <a:p>
            <a:pPr lvl="1"/>
            <a:r>
              <a:rPr lang="en-US" dirty="0"/>
              <a:t>$ b: Factor w/ 1 level "a": 1</a:t>
            </a:r>
          </a:p>
          <a:p>
            <a:r>
              <a:rPr lang="en-US" dirty="0"/>
              <a:t>x</a:t>
            </a:r>
          </a:p>
          <a:p>
            <a:pPr lvl="1"/>
            <a:r>
              <a:rPr lang="en-US" dirty="0"/>
              <a:t>[1] "foo"</a:t>
            </a:r>
          </a:p>
        </p:txBody>
      </p:sp>
    </p:spTree>
    <p:extLst>
      <p:ext uri="{BB962C8B-B14F-4D97-AF65-F5344CB8AC3E}">
        <p14:creationId xmlns:p14="http://schemas.microsoft.com/office/powerpoint/2010/main" val="912989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Examples</a:t>
            </a:r>
            <a:r>
              <a:rPr lang="en-US" dirty="0"/>
              <a:t> </a:t>
            </a: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a:t>key functions for converting R objects into a binary format are save(), </a:t>
            </a:r>
            <a:r>
              <a:rPr lang="en-US" dirty="0" err="1"/>
              <a:t>save.image</a:t>
            </a:r>
            <a:r>
              <a:rPr lang="en-US" dirty="0"/>
              <a:t>(), and</a:t>
            </a:r>
          </a:p>
          <a:p>
            <a:r>
              <a:rPr lang="en-US" dirty="0"/>
              <a:t>serialize(). Individual R objects can be saved to a file using the save() function.</a:t>
            </a:r>
          </a:p>
          <a:p>
            <a:r>
              <a:rPr lang="en-US" dirty="0"/>
              <a:t>a &lt;- </a:t>
            </a:r>
            <a:r>
              <a:rPr lang="en-US" dirty="0" err="1"/>
              <a:t>data.frame</a:t>
            </a:r>
            <a:r>
              <a:rPr lang="en-US" dirty="0"/>
              <a:t>(x = </a:t>
            </a:r>
            <a:r>
              <a:rPr lang="en-US" dirty="0" err="1"/>
              <a:t>rnorm</a:t>
            </a:r>
            <a:r>
              <a:rPr lang="en-US" dirty="0"/>
              <a:t>(100), y = </a:t>
            </a:r>
            <a:r>
              <a:rPr lang="en-US" dirty="0" err="1"/>
              <a:t>runif</a:t>
            </a:r>
            <a:r>
              <a:rPr lang="en-US" dirty="0"/>
              <a:t>(100))</a:t>
            </a:r>
          </a:p>
          <a:p>
            <a:r>
              <a:rPr lang="pl-PL" dirty="0"/>
              <a:t>b &lt;- c(3, 4.4, 1 / 3)</a:t>
            </a:r>
          </a:p>
          <a:p>
            <a:r>
              <a:rPr lang="en-US" i="1" dirty="0"/>
              <a:t>## Save 'a' and 'b' to a file</a:t>
            </a:r>
          </a:p>
          <a:p>
            <a:r>
              <a:rPr lang="en-US" dirty="0"/>
              <a:t>save(a, b, file = "</a:t>
            </a:r>
            <a:r>
              <a:rPr lang="en-US" dirty="0" err="1"/>
              <a:t>mydata.rda</a:t>
            </a:r>
            <a:r>
              <a:rPr lang="en-US" dirty="0"/>
              <a:t>")</a:t>
            </a:r>
          </a:p>
          <a:p>
            <a:r>
              <a:rPr lang="en-US" i="1" dirty="0"/>
              <a:t>## Load 'a' and 'b' into your workspace</a:t>
            </a:r>
          </a:p>
          <a:p>
            <a:r>
              <a:rPr lang="en-US" dirty="0"/>
              <a:t>load("</a:t>
            </a:r>
            <a:r>
              <a:rPr lang="en-US" dirty="0" err="1"/>
              <a:t>mydata.rda</a:t>
            </a:r>
            <a:r>
              <a:rPr lang="en-US" dirty="0"/>
              <a:t>")</a:t>
            </a:r>
          </a:p>
          <a:p>
            <a:r>
              <a:rPr lang="en-US" dirty="0"/>
              <a:t>If you have a lot of objects that you want to save to a file, you can save all objects in your workspace using the </a:t>
            </a:r>
            <a:r>
              <a:rPr lang="en-US" dirty="0" err="1"/>
              <a:t>save.image</a:t>
            </a:r>
            <a:r>
              <a:rPr lang="en-US" dirty="0"/>
              <a:t>() function. </a:t>
            </a:r>
          </a:p>
          <a:p>
            <a:r>
              <a:rPr lang="en-US" dirty="0" err="1"/>
              <a:t>save.image</a:t>
            </a:r>
            <a:r>
              <a:rPr lang="en-US" dirty="0"/>
              <a:t>(file = "</a:t>
            </a:r>
            <a:r>
              <a:rPr lang="en-US" dirty="0" err="1"/>
              <a:t>mydata.RData</a:t>
            </a:r>
            <a:r>
              <a:rPr lang="en-US" dirty="0"/>
              <a:t>")</a:t>
            </a:r>
          </a:p>
          <a:p>
            <a:r>
              <a:rPr lang="en-US" i="1" dirty="0"/>
              <a:t>## load all objects in this file</a:t>
            </a:r>
          </a:p>
          <a:p>
            <a:r>
              <a:rPr lang="en-US" dirty="0"/>
              <a:t>load("</a:t>
            </a:r>
            <a:r>
              <a:rPr lang="en-US" dirty="0" err="1"/>
              <a:t>mydata.RData</a:t>
            </a:r>
            <a:r>
              <a:rPr lang="en-US" dirty="0"/>
              <a:t>") </a:t>
            </a:r>
          </a:p>
        </p:txBody>
      </p:sp>
    </p:spTree>
    <p:extLst>
      <p:ext uri="{BB962C8B-B14F-4D97-AF65-F5344CB8AC3E}">
        <p14:creationId xmlns:p14="http://schemas.microsoft.com/office/powerpoint/2010/main" val="788039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solidFill>
                  <a:srgbClr val="0070C0"/>
                </a:solidFill>
              </a:rPr>
              <a:t>Reading special data</a:t>
            </a:r>
          </a:p>
        </p:txBody>
      </p:sp>
      <p:sp>
        <p:nvSpPr>
          <p:cNvPr id="3" name="Content Placeholder 2"/>
          <p:cNvSpPr>
            <a:spLocks noGrp="1"/>
          </p:cNvSpPr>
          <p:nvPr>
            <p:ph idx="1"/>
          </p:nvPr>
        </p:nvSpPr>
        <p:spPr>
          <a:xfrm>
            <a:off x="457200" y="990600"/>
            <a:ext cx="8229600" cy="5638800"/>
          </a:xfrm>
        </p:spPr>
        <p:txBody>
          <a:bodyPr>
            <a:normAutofit fontScale="62500" lnSpcReduction="20000"/>
          </a:bodyPr>
          <a:lstStyle/>
          <a:p>
            <a:r>
              <a:rPr lang="en-US" dirty="0"/>
              <a:t>con &lt;- </a:t>
            </a:r>
            <a:r>
              <a:rPr lang="en-US" dirty="0" err="1"/>
              <a:t>gzfile</a:t>
            </a:r>
            <a:r>
              <a:rPr lang="en-US" dirty="0"/>
              <a:t>("words.gz")</a:t>
            </a:r>
          </a:p>
          <a:p>
            <a:r>
              <a:rPr lang="en-US" dirty="0"/>
              <a:t>x &lt;- </a:t>
            </a:r>
            <a:r>
              <a:rPr lang="en-US" dirty="0" err="1"/>
              <a:t>readLines</a:t>
            </a:r>
            <a:r>
              <a:rPr lang="en-US" dirty="0"/>
              <a:t>(con, 10)</a:t>
            </a:r>
          </a:p>
          <a:p>
            <a:r>
              <a:rPr lang="en-US" dirty="0"/>
              <a:t>x</a:t>
            </a:r>
          </a:p>
          <a:p>
            <a:pPr lvl="1"/>
            <a:r>
              <a:rPr lang="en-US" dirty="0"/>
              <a:t>[1] "1080" "10-point" "10th" "11-point" "12-point" "16-point"</a:t>
            </a:r>
          </a:p>
          <a:p>
            <a:pPr lvl="1"/>
            <a:r>
              <a:rPr lang="en-US" dirty="0"/>
              <a:t>[7] "18-point" "1st" "2" "20-point"</a:t>
            </a:r>
          </a:p>
          <a:p>
            <a:r>
              <a:rPr lang="en-US" dirty="0"/>
              <a:t>For more structured text data like CSV files or tab-delimited files, there are other functions like read.csv() or </a:t>
            </a:r>
            <a:r>
              <a:rPr lang="en-US" dirty="0" err="1"/>
              <a:t>read.table</a:t>
            </a:r>
            <a:r>
              <a:rPr lang="en-US" dirty="0"/>
              <a:t>(). &gt; </a:t>
            </a:r>
            <a:r>
              <a:rPr lang="en-US" i="1" dirty="0"/>
              <a:t>## Open a URL connection for reading</a:t>
            </a:r>
          </a:p>
          <a:p>
            <a:r>
              <a:rPr lang="en-US" dirty="0"/>
              <a:t>con &lt;- </a:t>
            </a:r>
            <a:r>
              <a:rPr lang="en-US" dirty="0" err="1"/>
              <a:t>url</a:t>
            </a:r>
            <a:r>
              <a:rPr lang="en-US" dirty="0"/>
              <a:t>("http://www.vit.ac.in", "r")</a:t>
            </a:r>
          </a:p>
          <a:p>
            <a:r>
              <a:rPr lang="en-US" i="1" dirty="0"/>
              <a:t>## Read the web page</a:t>
            </a:r>
          </a:p>
          <a:p>
            <a:r>
              <a:rPr lang="en-US" dirty="0"/>
              <a:t>x &lt;- </a:t>
            </a:r>
            <a:r>
              <a:rPr lang="en-US" dirty="0" err="1"/>
              <a:t>readLines</a:t>
            </a:r>
            <a:r>
              <a:rPr lang="en-US" dirty="0"/>
              <a:t>(con)</a:t>
            </a:r>
          </a:p>
          <a:p>
            <a:r>
              <a:rPr lang="en-US" i="1" dirty="0"/>
              <a:t>## Print out the first few lines</a:t>
            </a:r>
          </a:p>
          <a:p>
            <a:r>
              <a:rPr lang="en-US" dirty="0"/>
              <a:t>head(x)</a:t>
            </a:r>
          </a:p>
          <a:p>
            <a:pPr lvl="1"/>
            <a:r>
              <a:rPr lang="en-US" dirty="0"/>
              <a:t>[1] "&lt;!DOCTYPE html&gt;"</a:t>
            </a:r>
          </a:p>
          <a:p>
            <a:pPr lvl="1"/>
            <a:r>
              <a:rPr lang="en-US" dirty="0"/>
              <a:t>[2] "&lt;html </a:t>
            </a:r>
            <a:r>
              <a:rPr lang="en-US" dirty="0" err="1"/>
              <a:t>lang</a:t>
            </a:r>
            <a:r>
              <a:rPr lang="en-US" dirty="0"/>
              <a:t>=\"en\"&gt;"</a:t>
            </a:r>
          </a:p>
          <a:p>
            <a:pPr lvl="1"/>
            <a:r>
              <a:rPr lang="en-US" dirty="0"/>
              <a:t>[3] ""</a:t>
            </a:r>
          </a:p>
          <a:p>
            <a:pPr lvl="1"/>
            <a:r>
              <a:rPr lang="en-US" dirty="0"/>
              <a:t>[4] "&lt;head&gt;"</a:t>
            </a:r>
          </a:p>
          <a:p>
            <a:pPr lvl="1"/>
            <a:r>
              <a:rPr lang="en-US" dirty="0"/>
              <a:t>[5] "&lt;meta charset=\"utf-8\" /&gt;"</a:t>
            </a:r>
          </a:p>
          <a:p>
            <a:pPr lvl="1"/>
            <a:r>
              <a:rPr lang="en-US" dirty="0"/>
              <a:t>[6] "&lt;title&gt;Johns Hopkins Bloomberg School of Public Health&lt;/title&gt;"</a:t>
            </a:r>
          </a:p>
        </p:txBody>
      </p:sp>
    </p:spTree>
    <p:extLst>
      <p:ext uri="{BB962C8B-B14F-4D97-AF65-F5344CB8AC3E}">
        <p14:creationId xmlns:p14="http://schemas.microsoft.com/office/powerpoint/2010/main" val="3049859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solidFill>
                  <a:srgbClr val="0070C0"/>
                </a:solidFill>
              </a:rPr>
              <a:t>Example</a:t>
            </a:r>
          </a:p>
        </p:txBody>
      </p:sp>
      <p:sp>
        <p:nvSpPr>
          <p:cNvPr id="3" name="Content Placeholder 2"/>
          <p:cNvSpPr>
            <a:spLocks noGrp="1"/>
          </p:cNvSpPr>
          <p:nvPr>
            <p:ph idx="1"/>
          </p:nvPr>
        </p:nvSpPr>
        <p:spPr>
          <a:xfrm>
            <a:off x="457200" y="838200"/>
            <a:ext cx="8229600" cy="5943600"/>
          </a:xfrm>
        </p:spPr>
        <p:txBody>
          <a:bodyPr>
            <a:normAutofit fontScale="70000" lnSpcReduction="20000"/>
          </a:bodyPr>
          <a:lstStyle/>
          <a:p>
            <a:r>
              <a:rPr lang="en-US" dirty="0"/>
              <a:t>x &lt;- matrix(1:6, 2, 3)</a:t>
            </a:r>
          </a:p>
          <a:p>
            <a:r>
              <a:rPr lang="en-US" dirty="0"/>
              <a:t>x</a:t>
            </a:r>
          </a:p>
          <a:p>
            <a:pPr lvl="1"/>
            <a:r>
              <a:rPr lang="en-US" dirty="0"/>
              <a:t>[,1] [,2] [,3]</a:t>
            </a:r>
          </a:p>
          <a:p>
            <a:pPr lvl="1"/>
            <a:r>
              <a:rPr lang="en-US" dirty="0"/>
              <a:t>[1,] 1 3 5</a:t>
            </a:r>
          </a:p>
          <a:p>
            <a:pPr lvl="1"/>
            <a:r>
              <a:rPr lang="en-US" dirty="0"/>
              <a:t>[2,] 2 4 6</a:t>
            </a:r>
          </a:p>
          <a:p>
            <a:r>
              <a:rPr lang="en-US" dirty="0"/>
              <a:t>We can access the $(1, 2)$ or the $(2, 1)$ element of this matrix using the appropriate indices.</a:t>
            </a:r>
          </a:p>
          <a:p>
            <a:r>
              <a:rPr lang="en-US" dirty="0"/>
              <a:t>x[1, 2]</a:t>
            </a:r>
          </a:p>
          <a:p>
            <a:pPr lvl="1"/>
            <a:r>
              <a:rPr lang="en-US" dirty="0"/>
              <a:t>[1] 3</a:t>
            </a:r>
          </a:p>
          <a:p>
            <a:r>
              <a:rPr lang="en-US" dirty="0"/>
              <a:t>x[2, 1]</a:t>
            </a:r>
          </a:p>
          <a:p>
            <a:pPr lvl="1"/>
            <a:r>
              <a:rPr lang="en-US" dirty="0"/>
              <a:t>[1] 2</a:t>
            </a:r>
          </a:p>
          <a:p>
            <a:r>
              <a:rPr lang="en-US" dirty="0"/>
              <a:t>Indices can also be missing. This behavior is used to access entire rows or columns of a matrix.</a:t>
            </a:r>
          </a:p>
          <a:p>
            <a:r>
              <a:rPr lang="en-US" dirty="0"/>
              <a:t>x[1, ] </a:t>
            </a:r>
            <a:r>
              <a:rPr lang="en-US" i="1" dirty="0"/>
              <a:t>## Extract the first row</a:t>
            </a:r>
          </a:p>
          <a:p>
            <a:pPr lvl="1"/>
            <a:r>
              <a:rPr lang="en-US" dirty="0"/>
              <a:t>[1] 1 3 5</a:t>
            </a:r>
          </a:p>
          <a:p>
            <a:r>
              <a:rPr lang="en-US" dirty="0"/>
              <a:t>x[, 2] </a:t>
            </a:r>
            <a:r>
              <a:rPr lang="en-US" i="1" dirty="0"/>
              <a:t>## Extract the second column</a:t>
            </a:r>
          </a:p>
          <a:p>
            <a:pPr lvl="1"/>
            <a:r>
              <a:rPr lang="en-US" dirty="0"/>
              <a:t>[1] 3 4</a:t>
            </a:r>
          </a:p>
        </p:txBody>
      </p:sp>
    </p:spTree>
    <p:extLst>
      <p:ext uri="{BB962C8B-B14F-4D97-AF65-F5344CB8AC3E}">
        <p14:creationId xmlns:p14="http://schemas.microsoft.com/office/powerpoint/2010/main" val="177727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Syllabus</a:t>
            </a:r>
          </a:p>
        </p:txBody>
      </p:sp>
      <p:sp>
        <p:nvSpPr>
          <p:cNvPr id="3" name="Content Placeholder 2"/>
          <p:cNvSpPr>
            <a:spLocks noGrp="1"/>
          </p:cNvSpPr>
          <p:nvPr>
            <p:ph idx="1"/>
          </p:nvPr>
        </p:nvSpPr>
        <p:spPr>
          <a:xfrm>
            <a:off x="0" y="1600200"/>
            <a:ext cx="9144000" cy="4983162"/>
          </a:xfrm>
        </p:spPr>
        <p:txBody>
          <a:bodyPr>
            <a:normAutofit fontScale="77500" lnSpcReduction="20000"/>
          </a:bodyPr>
          <a:lstStyle/>
          <a:p>
            <a:pPr algn="just"/>
            <a:r>
              <a:rPr lang="en-IN" dirty="0"/>
              <a:t>Supervised and regression analysis, Regression, Linear Regression, Non-linear Regression, Model evaluation methods, Classification, K-Nearest </a:t>
            </a:r>
            <a:r>
              <a:rPr lang="en-IN" dirty="0" err="1"/>
              <a:t>Neighbor</a:t>
            </a:r>
            <a:r>
              <a:rPr lang="en-IN" dirty="0"/>
              <a:t>, Naïve Bayes, Decision Trees, Logistic Regression, Support Vector Machines, Artificial Neural Networks, Model Evaluation.</a:t>
            </a:r>
            <a:r>
              <a:rPr lang="en-US" dirty="0"/>
              <a:t> Ensemble Learning, Convolutional Neural Networks, Spectral Embedding, Manifold detection and Anomaly Detection</a:t>
            </a:r>
            <a:endParaRPr lang="en-IN" dirty="0"/>
          </a:p>
          <a:p>
            <a:pPr algn="just"/>
            <a:r>
              <a:rPr lang="en-IN" dirty="0"/>
              <a:t>Unsupervised classification K-Means Clustering, Hierarchical Clustering, Density-Based Clustering, Recommender Systems- Content-based recommender systems, Collaborative Filtering, machine learning techniques for standard dataset, ML applications, </a:t>
            </a:r>
            <a:r>
              <a:rPr lang="en-US" dirty="0"/>
              <a:t>Case studies on Cyber Security problems that can be solved using Machine learning like Malware Analysis, Intrusion Detection, Spam detection, Phishing detection, Financial Fraud detection, Denial of Service Detection.</a:t>
            </a:r>
          </a:p>
        </p:txBody>
      </p:sp>
    </p:spTree>
    <p:extLst>
      <p:ext uri="{BB962C8B-B14F-4D97-AF65-F5344CB8AC3E}">
        <p14:creationId xmlns:p14="http://schemas.microsoft.com/office/powerpoint/2010/main" val="3726896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Access items</a:t>
            </a:r>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r>
              <a:rPr lang="en-US" dirty="0"/>
              <a:t>&gt; x &lt;- list(foo = 1:4, bar = 0.6)</a:t>
            </a:r>
          </a:p>
          <a:p>
            <a:r>
              <a:rPr lang="en-US" dirty="0"/>
              <a:t>&gt; x</a:t>
            </a:r>
          </a:p>
          <a:p>
            <a:r>
              <a:rPr lang="en-US" dirty="0"/>
              <a:t>$foo</a:t>
            </a:r>
          </a:p>
          <a:p>
            <a:r>
              <a:rPr lang="en-US" dirty="0"/>
              <a:t>[1] 1 2 3 4</a:t>
            </a:r>
          </a:p>
          <a:p>
            <a:r>
              <a:rPr lang="en-US" dirty="0"/>
              <a:t>$bar</a:t>
            </a:r>
          </a:p>
          <a:p>
            <a:r>
              <a:rPr lang="en-US" dirty="0"/>
              <a:t>[1] 0.6</a:t>
            </a:r>
          </a:p>
          <a:p>
            <a:r>
              <a:rPr lang="en-US" dirty="0"/>
              <a:t>The [[ operator can be used to extract </a:t>
            </a:r>
            <a:r>
              <a:rPr lang="en-US" i="1" dirty="0"/>
              <a:t>single </a:t>
            </a:r>
            <a:r>
              <a:rPr lang="en-US" dirty="0"/>
              <a:t>elements from a list. Here we extract the first element of the list.</a:t>
            </a:r>
          </a:p>
          <a:p>
            <a:r>
              <a:rPr lang="en-US" dirty="0"/>
              <a:t>&gt; x[[1]]</a:t>
            </a:r>
          </a:p>
          <a:p>
            <a:r>
              <a:rPr lang="en-US" dirty="0"/>
              <a:t>[1] 1 2 3 4</a:t>
            </a:r>
          </a:p>
          <a:p>
            <a:r>
              <a:rPr lang="en-US" dirty="0"/>
              <a:t>The [[ operator can also use named indices so that you don’t have to remember the exact ordering of every element of the list. You can also use the $ operator to extract elements by name.</a:t>
            </a:r>
          </a:p>
          <a:p>
            <a:r>
              <a:rPr lang="en-US" dirty="0"/>
              <a:t>&gt; x[["bar"]]</a:t>
            </a:r>
          </a:p>
          <a:p>
            <a:r>
              <a:rPr lang="en-US" dirty="0"/>
              <a:t>[1] 0.6</a:t>
            </a:r>
          </a:p>
          <a:p>
            <a:r>
              <a:rPr lang="en-US" dirty="0"/>
              <a:t>&gt; </a:t>
            </a:r>
            <a:r>
              <a:rPr lang="en-US" dirty="0" err="1"/>
              <a:t>x$bar</a:t>
            </a:r>
            <a:endParaRPr lang="en-US" dirty="0"/>
          </a:p>
          <a:p>
            <a:r>
              <a:rPr lang="en-US" dirty="0"/>
              <a:t>[1] 0.6</a:t>
            </a:r>
          </a:p>
        </p:txBody>
      </p:sp>
    </p:spTree>
    <p:extLst>
      <p:ext uri="{BB962C8B-B14F-4D97-AF65-F5344CB8AC3E}">
        <p14:creationId xmlns:p14="http://schemas.microsoft.com/office/powerpoint/2010/main" val="1743006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removing missing values</a:t>
            </a:r>
          </a:p>
        </p:txBody>
      </p:sp>
      <p:sp>
        <p:nvSpPr>
          <p:cNvPr id="3" name="Content Placeholder 2"/>
          <p:cNvSpPr>
            <a:spLocks noGrp="1"/>
          </p:cNvSpPr>
          <p:nvPr>
            <p:ph idx="1"/>
          </p:nvPr>
        </p:nvSpPr>
        <p:spPr>
          <a:xfrm>
            <a:off x="457200" y="1600200"/>
            <a:ext cx="8229600" cy="4876800"/>
          </a:xfrm>
        </p:spPr>
        <p:txBody>
          <a:bodyPr>
            <a:normAutofit fontScale="55000" lnSpcReduction="20000"/>
          </a:bodyPr>
          <a:lstStyle/>
          <a:p>
            <a:r>
              <a:rPr lang="pl-PL" dirty="0"/>
              <a:t>&gt; x &lt;- c(1, 2, </a:t>
            </a:r>
            <a:r>
              <a:rPr lang="pl-PL" b="1" dirty="0"/>
              <a:t>NA</a:t>
            </a:r>
            <a:r>
              <a:rPr lang="pl-PL" dirty="0"/>
              <a:t>, 4, </a:t>
            </a:r>
            <a:r>
              <a:rPr lang="pl-PL" b="1" dirty="0"/>
              <a:t>NA</a:t>
            </a:r>
            <a:r>
              <a:rPr lang="pl-PL" dirty="0"/>
              <a:t>, 5)</a:t>
            </a:r>
          </a:p>
          <a:p>
            <a:r>
              <a:rPr lang="en-US" dirty="0"/>
              <a:t>&gt; bad &lt;- is.na(x)</a:t>
            </a:r>
          </a:p>
          <a:p>
            <a:r>
              <a:rPr lang="en-US" dirty="0"/>
              <a:t>&gt; print(bad)</a:t>
            </a:r>
          </a:p>
          <a:p>
            <a:r>
              <a:rPr lang="da-DK" dirty="0"/>
              <a:t>[1] </a:t>
            </a:r>
            <a:r>
              <a:rPr lang="da-DK" b="1" dirty="0"/>
              <a:t>FALSE FALSE TRUE FALSE TRUE FALSE</a:t>
            </a:r>
          </a:p>
          <a:p>
            <a:r>
              <a:rPr lang="en-US" dirty="0"/>
              <a:t>&gt; x[!bad]</a:t>
            </a:r>
          </a:p>
          <a:p>
            <a:r>
              <a:rPr lang="en-US" dirty="0"/>
              <a:t>[1] 1 2 4 5</a:t>
            </a:r>
          </a:p>
          <a:p>
            <a:r>
              <a:rPr lang="pl-PL" dirty="0"/>
              <a:t>&gt; x &lt;- c(1, 2, </a:t>
            </a:r>
            <a:r>
              <a:rPr lang="pl-PL" b="1" dirty="0"/>
              <a:t>NA</a:t>
            </a:r>
            <a:r>
              <a:rPr lang="pl-PL" dirty="0"/>
              <a:t>, 4, </a:t>
            </a:r>
            <a:r>
              <a:rPr lang="pl-PL" b="1" dirty="0"/>
              <a:t>NA</a:t>
            </a:r>
            <a:r>
              <a:rPr lang="pl-PL" dirty="0"/>
              <a:t>, 5)</a:t>
            </a:r>
          </a:p>
          <a:p>
            <a:r>
              <a:rPr lang="pl-PL" dirty="0"/>
              <a:t>&gt; y &lt;- c("a", "b", </a:t>
            </a:r>
            <a:r>
              <a:rPr lang="pl-PL" b="1" dirty="0"/>
              <a:t>NA</a:t>
            </a:r>
            <a:r>
              <a:rPr lang="pl-PL" dirty="0"/>
              <a:t>, "d", </a:t>
            </a:r>
            <a:r>
              <a:rPr lang="pl-PL" b="1" dirty="0"/>
              <a:t>NA</a:t>
            </a:r>
            <a:r>
              <a:rPr lang="pl-PL" dirty="0"/>
              <a:t>, "f")</a:t>
            </a:r>
          </a:p>
          <a:p>
            <a:r>
              <a:rPr lang="en-US" dirty="0"/>
              <a:t>&gt; good &lt;- </a:t>
            </a:r>
            <a:r>
              <a:rPr lang="en-US" dirty="0" err="1"/>
              <a:t>complete.cases</a:t>
            </a:r>
            <a:r>
              <a:rPr lang="en-US" dirty="0"/>
              <a:t>(x, y)</a:t>
            </a:r>
          </a:p>
          <a:p>
            <a:r>
              <a:rPr lang="en-US" dirty="0"/>
              <a:t>&gt; good</a:t>
            </a:r>
          </a:p>
          <a:p>
            <a:r>
              <a:rPr lang="da-DK" dirty="0"/>
              <a:t>[1] </a:t>
            </a:r>
            <a:r>
              <a:rPr lang="da-DK" b="1" dirty="0"/>
              <a:t>TRUE TRUE FALSE TRUE FALSE TRUE</a:t>
            </a:r>
          </a:p>
          <a:p>
            <a:r>
              <a:rPr lang="en-US" dirty="0"/>
              <a:t>&gt; x[good]</a:t>
            </a:r>
          </a:p>
          <a:p>
            <a:r>
              <a:rPr lang="en-US" dirty="0"/>
              <a:t>[1] 1 2 4 5</a:t>
            </a:r>
          </a:p>
          <a:p>
            <a:r>
              <a:rPr lang="en-US" dirty="0"/>
              <a:t>&gt; y[good]</a:t>
            </a:r>
          </a:p>
          <a:p>
            <a:r>
              <a:rPr lang="en-US" dirty="0"/>
              <a:t>[1] "a" "b" "d" "f"</a:t>
            </a:r>
          </a:p>
          <a:p>
            <a:r>
              <a:rPr lang="en-US" dirty="0"/>
              <a:t>You can use </a:t>
            </a:r>
            <a:r>
              <a:rPr lang="en-US" dirty="0" err="1"/>
              <a:t>complete.cases</a:t>
            </a:r>
            <a:r>
              <a:rPr lang="en-US" dirty="0"/>
              <a:t> on data frames too.</a:t>
            </a:r>
          </a:p>
        </p:txBody>
      </p:sp>
    </p:spTree>
    <p:extLst>
      <p:ext uri="{BB962C8B-B14F-4D97-AF65-F5344CB8AC3E}">
        <p14:creationId xmlns:p14="http://schemas.microsoft.com/office/powerpoint/2010/main" val="658950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Accessing inbuilt datasets</a:t>
            </a:r>
          </a:p>
        </p:txBody>
      </p:sp>
      <p:sp>
        <p:nvSpPr>
          <p:cNvPr id="3" name="Content Placeholder 2"/>
          <p:cNvSpPr>
            <a:spLocks noGrp="1"/>
          </p:cNvSpPr>
          <p:nvPr>
            <p:ph idx="1"/>
          </p:nvPr>
        </p:nvSpPr>
        <p:spPr/>
        <p:txBody>
          <a:bodyPr>
            <a:normAutofit fontScale="55000" lnSpcReduction="20000"/>
          </a:bodyPr>
          <a:lstStyle/>
          <a:p>
            <a:r>
              <a:rPr lang="en-US" dirty="0"/>
              <a:t>&gt; head(</a:t>
            </a:r>
            <a:r>
              <a:rPr lang="en-US" dirty="0" err="1"/>
              <a:t>airquality</a:t>
            </a:r>
            <a:r>
              <a:rPr lang="en-US" dirty="0"/>
              <a:t>)</a:t>
            </a:r>
          </a:p>
          <a:p>
            <a:pPr lvl="1"/>
            <a:r>
              <a:rPr lang="en-US" dirty="0"/>
              <a:t>Ozone </a:t>
            </a:r>
            <a:r>
              <a:rPr lang="en-US" dirty="0" err="1"/>
              <a:t>Solar.R</a:t>
            </a:r>
            <a:r>
              <a:rPr lang="en-US" dirty="0"/>
              <a:t> Wind Temp Month Day</a:t>
            </a:r>
          </a:p>
          <a:p>
            <a:pPr lvl="1"/>
            <a:r>
              <a:rPr lang="en-US" dirty="0"/>
              <a:t>1 41 190 7.4 67 5 1</a:t>
            </a:r>
          </a:p>
          <a:p>
            <a:pPr lvl="1"/>
            <a:r>
              <a:rPr lang="en-US" dirty="0"/>
              <a:t>2 36 118 8.0 72 5 2</a:t>
            </a:r>
          </a:p>
          <a:p>
            <a:pPr lvl="1"/>
            <a:r>
              <a:rPr lang="en-US" dirty="0"/>
              <a:t>3 12 149 12.6 74 5 3</a:t>
            </a:r>
          </a:p>
          <a:p>
            <a:pPr lvl="1"/>
            <a:r>
              <a:rPr lang="en-US" dirty="0"/>
              <a:t>4 18 313 11.5 62 5 4</a:t>
            </a:r>
          </a:p>
          <a:p>
            <a:pPr lvl="1"/>
            <a:r>
              <a:rPr lang="pl-PL" dirty="0"/>
              <a:t>5 </a:t>
            </a:r>
            <a:r>
              <a:rPr lang="pl-PL" b="1" dirty="0"/>
              <a:t>NA NA </a:t>
            </a:r>
            <a:r>
              <a:rPr lang="pl-PL" dirty="0"/>
              <a:t>14.3 56 5 5</a:t>
            </a:r>
          </a:p>
          <a:p>
            <a:pPr lvl="1"/>
            <a:r>
              <a:rPr lang="pl-PL" dirty="0"/>
              <a:t>6 28 </a:t>
            </a:r>
            <a:r>
              <a:rPr lang="pl-PL" b="1" dirty="0"/>
              <a:t>NA </a:t>
            </a:r>
            <a:r>
              <a:rPr lang="pl-PL" dirty="0"/>
              <a:t>14.9 66 5 6</a:t>
            </a:r>
          </a:p>
          <a:p>
            <a:r>
              <a:rPr lang="en-US" dirty="0"/>
              <a:t>&gt; good &lt;- </a:t>
            </a:r>
            <a:r>
              <a:rPr lang="en-US" dirty="0" err="1"/>
              <a:t>complete.cases</a:t>
            </a:r>
            <a:r>
              <a:rPr lang="en-US" dirty="0"/>
              <a:t>(</a:t>
            </a:r>
            <a:r>
              <a:rPr lang="en-US" dirty="0" err="1"/>
              <a:t>airquality</a:t>
            </a:r>
            <a:r>
              <a:rPr lang="en-US" dirty="0"/>
              <a:t>)</a:t>
            </a:r>
          </a:p>
          <a:p>
            <a:r>
              <a:rPr lang="en-US" dirty="0"/>
              <a:t>&gt; head(</a:t>
            </a:r>
            <a:r>
              <a:rPr lang="en-US" dirty="0" err="1"/>
              <a:t>airquality</a:t>
            </a:r>
            <a:r>
              <a:rPr lang="en-US" dirty="0"/>
              <a:t>[good, ])</a:t>
            </a:r>
          </a:p>
          <a:p>
            <a:pPr lvl="1"/>
            <a:r>
              <a:rPr lang="en-US" dirty="0"/>
              <a:t>Ozone </a:t>
            </a:r>
            <a:r>
              <a:rPr lang="en-US" dirty="0" err="1"/>
              <a:t>Solar.R</a:t>
            </a:r>
            <a:r>
              <a:rPr lang="en-US" dirty="0"/>
              <a:t> Wind Temp Month Day</a:t>
            </a:r>
          </a:p>
          <a:p>
            <a:pPr lvl="1"/>
            <a:r>
              <a:rPr lang="en-US" dirty="0"/>
              <a:t>1 41 190 7.4 67 5 1</a:t>
            </a:r>
          </a:p>
          <a:p>
            <a:pPr lvl="1"/>
            <a:r>
              <a:rPr lang="en-US" dirty="0"/>
              <a:t>2 36 118 8.0 72 5 2</a:t>
            </a:r>
          </a:p>
          <a:p>
            <a:pPr lvl="1"/>
            <a:r>
              <a:rPr lang="en-US" dirty="0"/>
              <a:t>3 12 149 12.6 74 5 3</a:t>
            </a:r>
          </a:p>
          <a:p>
            <a:pPr lvl="1"/>
            <a:r>
              <a:rPr lang="en-US" dirty="0"/>
              <a:t>4 18 313 11.5 62 5 4</a:t>
            </a:r>
          </a:p>
          <a:p>
            <a:pPr lvl="1"/>
            <a:r>
              <a:rPr lang="en-US" dirty="0"/>
              <a:t>7 23 299 8.6 65 5 7</a:t>
            </a:r>
          </a:p>
          <a:p>
            <a:pPr lvl="1"/>
            <a:r>
              <a:rPr lang="en-US" dirty="0"/>
              <a:t>8 19 99 13.8 59 5 8</a:t>
            </a:r>
          </a:p>
        </p:txBody>
      </p:sp>
    </p:spTree>
    <p:extLst>
      <p:ext uri="{BB962C8B-B14F-4D97-AF65-F5344CB8AC3E}">
        <p14:creationId xmlns:p14="http://schemas.microsoft.com/office/powerpoint/2010/main" val="1691626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ext Box 5"/>
          <p:cNvSpPr txBox="1">
            <a:spLocks noChangeArrowheads="1"/>
          </p:cNvSpPr>
          <p:nvPr/>
        </p:nvSpPr>
        <p:spPr bwMode="auto">
          <a:xfrm>
            <a:off x="1676400" y="228600"/>
            <a:ext cx="5867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5400" dirty="0">
                <a:solidFill>
                  <a:srgbClr val="0070C0"/>
                </a:solidFill>
                <a:effectLst>
                  <a:outerShdw blurRad="63500" dist="38100" dir="5400000" algn="t" rotWithShape="0">
                    <a:prstClr val="black">
                      <a:alpha val="25000"/>
                    </a:prstClr>
                  </a:outerShdw>
                </a:effectLst>
                <a:latin typeface="+mn-lt"/>
                <a:ea typeface="+mj-ea"/>
                <a:cs typeface="+mj-cs"/>
              </a:rPr>
              <a:t>Iris Dataset</a:t>
            </a:r>
          </a:p>
        </p:txBody>
      </p:sp>
      <p:pic>
        <p:nvPicPr>
          <p:cNvPr id="116738" name="Picture 2" descr="setosa_iris.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219200"/>
            <a:ext cx="37338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39" name="Picture 3" descr="iris_virginica_virginica_l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4953000"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Rectangle 6"/>
          <p:cNvSpPr>
            <a:spLocks noChangeArrowheads="1"/>
          </p:cNvSpPr>
          <p:nvPr/>
        </p:nvSpPr>
        <p:spPr bwMode="auto">
          <a:xfrm>
            <a:off x="6705600" y="50292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Calibri" pitchFamily="34" charset="0"/>
                <a:cs typeface="Calibri" pitchFamily="34" charset="0"/>
              </a:rPr>
              <a:t>setosa</a:t>
            </a:r>
            <a:endParaRPr lang="en-US"/>
          </a:p>
        </p:txBody>
      </p:sp>
      <p:sp>
        <p:nvSpPr>
          <p:cNvPr id="116741" name="Rectangle 8"/>
          <p:cNvSpPr>
            <a:spLocks noChangeArrowheads="1"/>
          </p:cNvSpPr>
          <p:nvPr/>
        </p:nvSpPr>
        <p:spPr bwMode="auto">
          <a:xfrm>
            <a:off x="1897063" y="5029200"/>
            <a:ext cx="1227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Calibri" pitchFamily="34" charset="0"/>
                <a:cs typeface="Calibri" pitchFamily="34" charset="0"/>
              </a:rPr>
              <a:t>virginica</a:t>
            </a:r>
            <a:endParaRPr lang="en-US"/>
          </a:p>
        </p:txBody>
      </p:sp>
      <p:sp>
        <p:nvSpPr>
          <p:cNvPr id="116742" name="Rectangle 9"/>
          <p:cNvSpPr>
            <a:spLocks noChangeArrowheads="1"/>
          </p:cNvSpPr>
          <p:nvPr/>
        </p:nvSpPr>
        <p:spPr bwMode="auto">
          <a:xfrm>
            <a:off x="556217" y="5534706"/>
            <a:ext cx="39088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latin typeface="Courier New" pitchFamily="49" charset="0"/>
                <a:cs typeface="Courier New" pitchFamily="49" charset="0"/>
              </a:rPr>
              <a:t>data()</a:t>
            </a:r>
            <a:r>
              <a:rPr lang="en-US" dirty="0">
                <a:latin typeface="Calibri" pitchFamily="34" charset="0"/>
                <a:cs typeface="Calibri" pitchFamily="34" charset="0"/>
              </a:rPr>
              <a:t> yields many built-in data files. </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284584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ext Box 5"/>
          <p:cNvSpPr txBox="1">
            <a:spLocks noChangeArrowheads="1"/>
          </p:cNvSpPr>
          <p:nvPr/>
        </p:nvSpPr>
        <p:spPr bwMode="auto">
          <a:xfrm>
            <a:off x="1676400" y="228600"/>
            <a:ext cx="5867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a:spcBef>
                <a:spcPct val="50000"/>
              </a:spcBef>
            </a:pPr>
            <a:r>
              <a:rPr lang="en-US" sz="4000" dirty="0">
                <a:solidFill>
                  <a:srgbClr val="0070C0"/>
                </a:solidFill>
              </a:rPr>
              <a:t>Iris data</a:t>
            </a:r>
          </a:p>
        </p:txBody>
      </p:sp>
      <p:sp>
        <p:nvSpPr>
          <p:cNvPr id="117762" name="Rectangle 4"/>
          <p:cNvSpPr>
            <a:spLocks noChangeArrowheads="1"/>
          </p:cNvSpPr>
          <p:nvPr/>
        </p:nvSpPr>
        <p:spPr bwMode="auto">
          <a:xfrm>
            <a:off x="990600" y="6019800"/>
            <a:ext cx="723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atin typeface="Calibri" pitchFamily="34" charset="0"/>
                <a:cs typeface="Calibri" pitchFamily="34" charset="0"/>
              </a:rPr>
              <a:t>As with vectors, you can "subset" data frames.</a:t>
            </a:r>
            <a:endParaRPr lang="en-US" i="1">
              <a:latin typeface="Calibri" pitchFamily="34" charset="0"/>
              <a:cs typeface="Calibri" pitchFamily="34" charset="0"/>
            </a:endParaRPr>
          </a:p>
        </p:txBody>
      </p:sp>
      <p:pic>
        <p:nvPicPr>
          <p:cNvPr id="117763" name="Picture 2" descr="Screen shot 2013-01-28 at 5.23.04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92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Rectangle 6"/>
          <p:cNvSpPr>
            <a:spLocks noChangeArrowheads="1"/>
          </p:cNvSpPr>
          <p:nvPr/>
        </p:nvSpPr>
        <p:spPr bwMode="auto">
          <a:xfrm>
            <a:off x="5638800" y="13716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solidFill>
                  <a:srgbClr val="FF0000"/>
                </a:solidFill>
                <a:latin typeface="Calibri" pitchFamily="34" charset="0"/>
                <a:cs typeface="Calibri" pitchFamily="34" charset="0"/>
              </a:rPr>
              <a:t>df[rows,cols]</a:t>
            </a:r>
            <a:endParaRPr lang="en-US" i="1">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2010359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8077200" cy="4401205"/>
          </a:xfrm>
          <a:prstGeom prst="rect">
            <a:avLst/>
          </a:prstGeom>
        </p:spPr>
        <p:txBody>
          <a:bodyPr wrap="square">
            <a:spAutoFit/>
          </a:bodyPr>
          <a:lstStyle/>
          <a:p>
            <a:r>
              <a:rPr lang="en-US" sz="2800" dirty="0"/>
              <a:t>If a feature represents a characteristic measured in numbers, it is unsurprisingly called </a:t>
            </a:r>
            <a:r>
              <a:rPr lang="en-US" sz="2800" b="1" dirty="0"/>
              <a:t>numeric</a:t>
            </a:r>
            <a:r>
              <a:rPr lang="en-US" sz="2800" dirty="0"/>
              <a:t>. </a:t>
            </a:r>
          </a:p>
          <a:p>
            <a:r>
              <a:rPr lang="en-US" sz="2800" dirty="0"/>
              <a:t>Alternatively, if a feature is an attribute that consists of a set of categories, the feature is called </a:t>
            </a:r>
            <a:r>
              <a:rPr lang="en-US" sz="2800" b="1" dirty="0"/>
              <a:t>categorical </a:t>
            </a:r>
            <a:r>
              <a:rPr lang="en-US" sz="2800" dirty="0"/>
              <a:t>or </a:t>
            </a:r>
            <a:r>
              <a:rPr lang="en-US" sz="2800" b="1" dirty="0"/>
              <a:t>nominal</a:t>
            </a:r>
            <a:r>
              <a:rPr lang="en-US" sz="2800" dirty="0"/>
              <a:t>. </a:t>
            </a:r>
          </a:p>
          <a:p>
            <a:r>
              <a:rPr lang="en-US" sz="2800" dirty="0"/>
              <a:t>A special case of categorical variables is called </a:t>
            </a:r>
            <a:r>
              <a:rPr lang="en-US" sz="2800" b="1" dirty="0"/>
              <a:t>ordinal</a:t>
            </a:r>
            <a:r>
              <a:rPr lang="en-US" sz="2800" dirty="0"/>
              <a:t>, which designates a nominal variable with categories falling in an ordered list.</a:t>
            </a:r>
          </a:p>
          <a:p>
            <a:r>
              <a:rPr lang="en-US" sz="2800" dirty="0"/>
              <a:t>Ordinal variables include  such as small, medium, and large</a:t>
            </a:r>
          </a:p>
        </p:txBody>
      </p:sp>
    </p:spTree>
    <p:extLst>
      <p:ext uri="{BB962C8B-B14F-4D97-AF65-F5344CB8AC3E}">
        <p14:creationId xmlns:p14="http://schemas.microsoft.com/office/powerpoint/2010/main" val="1024857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images.books24x7.com/bookimages/id_151073/c03f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958" y="685800"/>
            <a:ext cx="7543800" cy="321012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527958" y="-11112"/>
            <a:ext cx="8229600" cy="5715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rPr>
              <a:t>Describing the Data</a:t>
            </a:r>
          </a:p>
        </p:txBody>
      </p:sp>
      <p:sp>
        <p:nvSpPr>
          <p:cNvPr id="2" name="Rectangle 1"/>
          <p:cNvSpPr/>
          <p:nvPr/>
        </p:nvSpPr>
        <p:spPr>
          <a:xfrm>
            <a:off x="299358" y="3895928"/>
            <a:ext cx="8692242" cy="2554545"/>
          </a:xfrm>
          <a:prstGeom prst="rect">
            <a:avLst/>
          </a:prstGeom>
        </p:spPr>
        <p:txBody>
          <a:bodyPr wrap="square">
            <a:spAutoFit/>
          </a:bodyPr>
          <a:lstStyle/>
          <a:p>
            <a:pPr marL="285750" indent="-285750" algn="just">
              <a:buFont typeface="Arial" pitchFamily="34" charset="0"/>
              <a:buChar char="•"/>
            </a:pPr>
            <a:r>
              <a:rPr lang="en-US" sz="2000" b="1" dirty="0"/>
              <a:t>An instance is a row of data. It is described by a set of attributes or features. A dataset consists of several instances/records/examples/observations.</a:t>
            </a:r>
          </a:p>
          <a:p>
            <a:pPr marL="285750" indent="-285750" algn="just">
              <a:buFont typeface="Arial" pitchFamily="34" charset="0"/>
              <a:buChar char="•"/>
            </a:pPr>
            <a:r>
              <a:rPr lang="en-US" sz="2000" b="1" dirty="0"/>
              <a:t>A feature is a column of data. It is the property or characteristic of an instance. Each instance consists of several features. sometimes refer to features as columns or variables and can be described as either a discrete feature or a continuous feature.</a:t>
            </a:r>
          </a:p>
          <a:p>
            <a:pPr marL="285750" indent="-285750" algn="just">
              <a:buFont typeface="Arial" pitchFamily="34" charset="0"/>
              <a:buChar char="•"/>
            </a:pPr>
            <a:r>
              <a:rPr lang="en-US" sz="2000" b="1" dirty="0"/>
              <a:t>The </a:t>
            </a:r>
            <a:r>
              <a:rPr lang="en-US" sz="2000" b="1" i="1" dirty="0"/>
              <a:t>dimensionality</a:t>
            </a:r>
            <a:r>
              <a:rPr lang="en-US" sz="2000" b="1" dirty="0"/>
              <a:t> of a dataset represents the number of features in the dataset. </a:t>
            </a:r>
          </a:p>
        </p:txBody>
      </p:sp>
    </p:spTree>
    <p:extLst>
      <p:ext uri="{BB962C8B-B14F-4D97-AF65-F5344CB8AC3E}">
        <p14:creationId xmlns:p14="http://schemas.microsoft.com/office/powerpoint/2010/main" val="842861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057400"/>
            <a:ext cx="8458200" cy="3816429"/>
          </a:xfrm>
          <a:prstGeom prst="rect">
            <a:avLst/>
          </a:prstGeom>
        </p:spPr>
        <p:txBody>
          <a:bodyPr wrap="square">
            <a:spAutoFit/>
          </a:bodyPr>
          <a:lstStyle/>
          <a:p>
            <a:pPr marL="285750" indent="-285750">
              <a:buFont typeface="Arial" pitchFamily="34" charset="0"/>
              <a:buChar char="•"/>
            </a:pPr>
            <a:r>
              <a:rPr lang="en-US" sz="2800" dirty="0"/>
              <a:t>frequency of a feature value tells us how often the value occurs, and the mode of the feature tells us which value occurs the most for that feature. </a:t>
            </a:r>
          </a:p>
          <a:p>
            <a:pPr marL="285750" indent="-285750">
              <a:buFont typeface="Arial" pitchFamily="34" charset="0"/>
              <a:buChar char="•"/>
            </a:pPr>
            <a:r>
              <a:rPr lang="en-US" sz="2800" dirty="0"/>
              <a:t>Frequency and mode are typically used to describe categorical data. </a:t>
            </a:r>
          </a:p>
          <a:p>
            <a:pPr marL="285750" indent="-285750">
              <a:buFont typeface="Arial" pitchFamily="34" charset="0"/>
              <a:buChar char="•"/>
            </a:pPr>
            <a:r>
              <a:rPr lang="en-US" sz="2800" dirty="0"/>
              <a:t>For continuous data, measures such as mean and median are often used to describe the properties of the data.</a:t>
            </a:r>
          </a:p>
          <a:p>
            <a:pPr marL="285750" indent="-285750">
              <a:buFont typeface="Wingdings"/>
              <a:buChar char="Ø"/>
            </a:pPr>
            <a:endParaRPr lang="en-US" dirty="0"/>
          </a:p>
        </p:txBody>
      </p:sp>
      <p:sp>
        <p:nvSpPr>
          <p:cNvPr id="4" name="Title 1"/>
          <p:cNvSpPr txBox="1">
            <a:spLocks/>
          </p:cNvSpPr>
          <p:nvPr/>
        </p:nvSpPr>
        <p:spPr>
          <a:xfrm>
            <a:off x="304800" y="288019"/>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US" b="1" dirty="0">
                <a:solidFill>
                  <a:srgbClr val="0070C0"/>
                </a:solidFill>
              </a:rPr>
              <a:t>Descriptive/summary statistics for data exploration/understanding</a:t>
            </a:r>
          </a:p>
        </p:txBody>
      </p:sp>
    </p:spTree>
    <p:extLst>
      <p:ext uri="{BB962C8B-B14F-4D97-AF65-F5344CB8AC3E}">
        <p14:creationId xmlns:p14="http://schemas.microsoft.com/office/powerpoint/2010/main" val="2519949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057" y="1295400"/>
            <a:ext cx="8763000" cy="4955203"/>
          </a:xfrm>
          <a:prstGeom prst="rect">
            <a:avLst/>
          </a:prstGeom>
        </p:spPr>
        <p:txBody>
          <a:bodyPr wrap="square">
            <a:spAutoFit/>
          </a:bodyPr>
          <a:lstStyle/>
          <a:p>
            <a:pPr marL="285750" indent="-285750">
              <a:buFont typeface="Arial" pitchFamily="34" charset="0"/>
              <a:buChar char="•"/>
            </a:pPr>
            <a:r>
              <a:rPr lang="en-US" sz="2000" dirty="0" err="1">
                <a:solidFill>
                  <a:srgbClr val="FF0000"/>
                </a:solidFill>
              </a:rPr>
              <a:t>install.packages</a:t>
            </a:r>
            <a:r>
              <a:rPr lang="en-US" sz="2000" dirty="0">
                <a:solidFill>
                  <a:srgbClr val="FF0000"/>
                </a:solidFill>
              </a:rPr>
              <a:t>("</a:t>
            </a:r>
            <a:r>
              <a:rPr lang="en-US" sz="2000" dirty="0" err="1">
                <a:solidFill>
                  <a:srgbClr val="FF0000"/>
                </a:solidFill>
              </a:rPr>
              <a:t>tidyverse</a:t>
            </a:r>
            <a:r>
              <a:rPr lang="en-US" sz="2000" dirty="0">
                <a:solidFill>
                  <a:srgbClr val="FF0000"/>
                </a:solidFill>
              </a:rPr>
              <a:t>").</a:t>
            </a:r>
          </a:p>
          <a:p>
            <a:pPr marL="285750" indent="-285750">
              <a:buFont typeface="Arial" pitchFamily="34" charset="0"/>
              <a:buChar char="•"/>
            </a:pPr>
            <a:r>
              <a:rPr lang="en-US" sz="2000" dirty="0">
                <a:solidFill>
                  <a:srgbClr val="FF0000"/>
                </a:solidFill>
              </a:rPr>
              <a:t>library(</a:t>
            </a:r>
            <a:r>
              <a:rPr lang="en-US" sz="2000" dirty="0" err="1">
                <a:solidFill>
                  <a:srgbClr val="FF0000"/>
                </a:solidFill>
              </a:rPr>
              <a:t>tidyverse</a:t>
            </a:r>
            <a:r>
              <a:rPr lang="en-US" sz="2000" dirty="0">
                <a:solidFill>
                  <a:srgbClr val="FF0000"/>
                </a:solidFill>
              </a:rPr>
              <a:t>) </a:t>
            </a:r>
          </a:p>
          <a:p>
            <a:pPr marL="285750" indent="-285750">
              <a:buFont typeface="Arial" pitchFamily="34" charset="0"/>
              <a:buChar char="•"/>
            </a:pPr>
            <a:r>
              <a:rPr lang="en-US" sz="2000" dirty="0"/>
              <a:t>includes the packages that you’re likely to use in everyday data analyses</a:t>
            </a:r>
          </a:p>
          <a:p>
            <a:pPr marL="285750" indent="-285750">
              <a:buFont typeface="Arial" pitchFamily="34" charset="0"/>
              <a:buChar char="•"/>
            </a:pPr>
            <a:r>
              <a:rPr lang="en-US" sz="2000" i="1" dirty="0" err="1"/>
              <a:t>dplyr</a:t>
            </a:r>
            <a:r>
              <a:rPr lang="en-US" sz="2000" dirty="0"/>
              <a:t> is a package in the </a:t>
            </a:r>
            <a:r>
              <a:rPr lang="en-US" sz="2000" dirty="0" err="1"/>
              <a:t>tidyverse</a:t>
            </a:r>
            <a:r>
              <a:rPr lang="en-US" sz="2000" dirty="0"/>
              <a:t> that is used for data exploration and manipulation</a:t>
            </a:r>
          </a:p>
          <a:p>
            <a:pPr marL="285750" indent="-285750">
              <a:buFont typeface="Arial" pitchFamily="34" charset="0"/>
              <a:buChar char="•"/>
            </a:pPr>
            <a:r>
              <a:rPr lang="en-US" sz="2000" dirty="0"/>
              <a:t>ggplot2  package for declaratively creating graphics, based on The Grammar of Graphics</a:t>
            </a:r>
          </a:p>
          <a:p>
            <a:pPr marL="285750" indent="-285750">
              <a:buFont typeface="Arial" pitchFamily="34" charset="0"/>
              <a:buChar char="•"/>
            </a:pPr>
            <a:r>
              <a:rPr lang="en-US" sz="2000" dirty="0" err="1"/>
              <a:t>tidyr</a:t>
            </a:r>
            <a:r>
              <a:rPr lang="en-US" sz="2000" dirty="0"/>
              <a:t> provides a set of functions that help you get to tidy data. Tidy data is data with a consistent form: in brief, every variable goes in a column, and every column is a variable</a:t>
            </a:r>
          </a:p>
          <a:p>
            <a:pPr marL="285750" indent="-285750">
              <a:buFont typeface="Arial" pitchFamily="34" charset="0"/>
              <a:buChar char="•"/>
            </a:pPr>
            <a:r>
              <a:rPr lang="en-US" sz="2000" dirty="0" err="1"/>
              <a:t>readr</a:t>
            </a:r>
            <a:r>
              <a:rPr lang="en-US" sz="2000" dirty="0"/>
              <a:t> provides a fast and friendly way to read rectangular data (like </a:t>
            </a:r>
            <a:r>
              <a:rPr lang="en-US" sz="2000" dirty="0" err="1"/>
              <a:t>csv</a:t>
            </a:r>
            <a:r>
              <a:rPr lang="en-US" sz="2000" dirty="0"/>
              <a:t>)</a:t>
            </a:r>
          </a:p>
          <a:p>
            <a:pPr marL="285750" indent="-285750">
              <a:buFont typeface="Arial" pitchFamily="34" charset="0"/>
              <a:buChar char="•"/>
            </a:pPr>
            <a:r>
              <a:rPr lang="en-US" sz="2000" dirty="0" err="1"/>
              <a:t>purrr</a:t>
            </a:r>
            <a:r>
              <a:rPr lang="en-US" sz="2000" dirty="0"/>
              <a:t> - set of tools for working with functions and vectors. allows you to replace many for loops with code that is easier to write and more expressive.</a:t>
            </a:r>
          </a:p>
          <a:p>
            <a:pPr marL="285750" indent="-285750">
              <a:buFont typeface="Arial" pitchFamily="34" charset="0"/>
              <a:buChar char="•"/>
            </a:pPr>
            <a:r>
              <a:rPr lang="en-US" sz="2000" dirty="0"/>
              <a:t>Other packages are </a:t>
            </a:r>
            <a:r>
              <a:rPr lang="en-US" sz="2000" dirty="0" err="1"/>
              <a:t>tibble</a:t>
            </a:r>
            <a:r>
              <a:rPr lang="en-US" sz="2000" dirty="0"/>
              <a:t> , </a:t>
            </a:r>
            <a:r>
              <a:rPr lang="en-US" sz="2000" dirty="0" err="1"/>
              <a:t>stringr</a:t>
            </a:r>
            <a:r>
              <a:rPr lang="en-US" sz="2000" dirty="0"/>
              <a:t>, </a:t>
            </a:r>
            <a:r>
              <a:rPr lang="en-US" sz="2000" dirty="0" err="1"/>
              <a:t>forcats</a:t>
            </a:r>
            <a:r>
              <a:rPr lang="en-US" sz="2800" dirty="0"/>
              <a:t> </a:t>
            </a:r>
          </a:p>
          <a:p>
            <a:pPr marL="285750" indent="-285750">
              <a:buFont typeface="Arial" pitchFamily="34" charset="0"/>
              <a:buChar char="•"/>
            </a:pPr>
            <a:endParaRPr lang="en-US" sz="2800" dirty="0"/>
          </a:p>
        </p:txBody>
      </p:sp>
      <p:sp>
        <p:nvSpPr>
          <p:cNvPr id="3" name="Title 1"/>
          <p:cNvSpPr txBox="1">
            <a:spLocks/>
          </p:cNvSpPr>
          <p:nvPr/>
        </p:nvSpPr>
        <p:spPr>
          <a:xfrm>
            <a:off x="419100" y="1524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err="1">
                <a:solidFill>
                  <a:srgbClr val="0070C0"/>
                </a:solidFill>
              </a:rPr>
              <a:t>Tidyverse</a:t>
            </a:r>
            <a:r>
              <a:rPr lang="en-US" b="1" dirty="0">
                <a:solidFill>
                  <a:srgbClr val="0070C0"/>
                </a:solidFill>
              </a:rPr>
              <a:t>- collection of packages</a:t>
            </a:r>
          </a:p>
        </p:txBody>
      </p:sp>
    </p:spTree>
    <p:extLst>
      <p:ext uri="{BB962C8B-B14F-4D97-AF65-F5344CB8AC3E}">
        <p14:creationId xmlns:p14="http://schemas.microsoft.com/office/powerpoint/2010/main" val="336698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00200"/>
            <a:ext cx="8763000" cy="3108543"/>
          </a:xfrm>
          <a:prstGeom prst="rect">
            <a:avLst/>
          </a:prstGeom>
        </p:spPr>
        <p:txBody>
          <a:bodyPr wrap="square">
            <a:spAutoFit/>
          </a:bodyPr>
          <a:lstStyle/>
          <a:p>
            <a:pPr marL="285750" indent="-285750">
              <a:buFont typeface="Arial" pitchFamily="34" charset="0"/>
              <a:buChar char="•"/>
            </a:pPr>
            <a:r>
              <a:rPr lang="en-US" sz="2800" dirty="0"/>
              <a:t># load the library</a:t>
            </a:r>
          </a:p>
          <a:p>
            <a:pPr marL="285750" indent="-285750">
              <a:buFont typeface="Arial" pitchFamily="34" charset="0"/>
              <a:buChar char="•"/>
            </a:pPr>
            <a:r>
              <a:rPr lang="en-US" sz="2800" dirty="0"/>
              <a:t>library("ggplot2")</a:t>
            </a:r>
          </a:p>
          <a:p>
            <a:pPr marL="285750" indent="-285750">
              <a:buFont typeface="Arial" pitchFamily="34" charset="0"/>
              <a:buChar char="•"/>
            </a:pPr>
            <a:r>
              <a:rPr lang="en-US" sz="2800" dirty="0"/>
              <a:t># create the </a:t>
            </a:r>
            <a:r>
              <a:rPr lang="en-US" sz="2800" dirty="0" err="1"/>
              <a:t>dataframe</a:t>
            </a:r>
            <a:r>
              <a:rPr lang="en-US" sz="2800" dirty="0"/>
              <a:t> with letters and numbers</a:t>
            </a:r>
          </a:p>
          <a:p>
            <a:pPr marL="285750" indent="-285750">
              <a:buFont typeface="Arial" pitchFamily="34" charset="0"/>
              <a:buChar char="•"/>
            </a:pPr>
            <a:r>
              <a:rPr lang="en-US" sz="2800" dirty="0" err="1"/>
              <a:t>gfg</a:t>
            </a:r>
            <a:r>
              <a:rPr lang="en-US" sz="2800" dirty="0"/>
              <a:t> =</a:t>
            </a:r>
            <a:r>
              <a:rPr lang="en-US" sz="2800" dirty="0" err="1"/>
              <a:t>data.frame</a:t>
            </a:r>
            <a:r>
              <a:rPr lang="en-US" sz="2800" dirty="0"/>
              <a:t>(x=c('</a:t>
            </a:r>
            <a:r>
              <a:rPr lang="en-US" sz="2800" dirty="0" err="1"/>
              <a:t>Amit</a:t>
            </a:r>
            <a:r>
              <a:rPr lang="en-US" sz="2800" dirty="0"/>
              <a:t>', ‘</a:t>
            </a:r>
            <a:r>
              <a:rPr lang="en-US" sz="2800" dirty="0" err="1"/>
              <a:t>Aditi</a:t>
            </a:r>
            <a:r>
              <a:rPr lang="en-US" sz="2800" dirty="0"/>
              <a:t>', ‘</a:t>
            </a:r>
            <a:r>
              <a:rPr lang="en-US" sz="2800" dirty="0" err="1"/>
              <a:t>ganesh</a:t>
            </a:r>
            <a:r>
              <a:rPr lang="en-US" sz="2800" dirty="0"/>
              <a:t>', 'Dina', ‘</a:t>
            </a:r>
            <a:r>
              <a:rPr lang="en-US" sz="2800" dirty="0" err="1"/>
              <a:t>rina</a:t>
            </a:r>
            <a:r>
              <a:rPr lang="en-US" sz="2800" dirty="0"/>
              <a:t>', 'Farina'),y=c(80, 80, 100, 75, 70, 50))</a:t>
            </a:r>
          </a:p>
          <a:p>
            <a:pPr marL="285750" indent="-285750">
              <a:buFont typeface="Arial" pitchFamily="34" charset="0"/>
              <a:buChar char="•"/>
            </a:pPr>
            <a:r>
              <a:rPr lang="en-US" sz="2800" dirty="0"/>
              <a:t># display the bar</a:t>
            </a:r>
          </a:p>
          <a:p>
            <a:pPr marL="285750" indent="-285750">
              <a:buFont typeface="Arial" pitchFamily="34" charset="0"/>
              <a:buChar char="•"/>
            </a:pPr>
            <a:r>
              <a:rPr lang="en-US" sz="2800" dirty="0" err="1"/>
              <a:t>ggplot</a:t>
            </a:r>
            <a:r>
              <a:rPr lang="en-US" sz="2800" dirty="0"/>
              <a:t>(</a:t>
            </a:r>
            <a:r>
              <a:rPr lang="en-US" sz="2800" dirty="0" err="1"/>
              <a:t>gfg</a:t>
            </a:r>
            <a:r>
              <a:rPr lang="en-US" sz="2800" dirty="0"/>
              <a:t>, </a:t>
            </a:r>
            <a:r>
              <a:rPr lang="en-US" sz="2800" dirty="0" err="1"/>
              <a:t>aes</a:t>
            </a:r>
            <a:r>
              <a:rPr lang="en-US" sz="2800" dirty="0"/>
              <a:t>(x, y, fill=x)) + </a:t>
            </a:r>
            <a:r>
              <a:rPr lang="en-US" sz="2800" dirty="0" err="1"/>
              <a:t>geom_bar</a:t>
            </a:r>
            <a:r>
              <a:rPr lang="en-US" sz="2800" dirty="0"/>
              <a:t>(stat="identity")</a:t>
            </a:r>
          </a:p>
        </p:txBody>
      </p:sp>
      <p:sp>
        <p:nvSpPr>
          <p:cNvPr id="3"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rPr>
              <a:t>Example – ggplot2 </a:t>
            </a:r>
          </a:p>
        </p:txBody>
      </p:sp>
    </p:spTree>
    <p:extLst>
      <p:ext uri="{BB962C8B-B14F-4D97-AF65-F5344CB8AC3E}">
        <p14:creationId xmlns:p14="http://schemas.microsoft.com/office/powerpoint/2010/main" val="10989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0542-93A6-46F1-95CA-E2038B947901}"/>
              </a:ext>
            </a:extLst>
          </p:cNvPr>
          <p:cNvSpPr>
            <a:spLocks noGrp="1"/>
          </p:cNvSpPr>
          <p:nvPr>
            <p:ph type="title"/>
          </p:nvPr>
        </p:nvSpPr>
        <p:spPr/>
        <p:txBody>
          <a:bodyPr/>
          <a:lstStyle/>
          <a:p>
            <a:r>
              <a:rPr lang="en-IN" dirty="0">
                <a:solidFill>
                  <a:srgbClr val="0070C0"/>
                </a:solidFill>
              </a:rPr>
              <a:t>Text/Reference Books</a:t>
            </a:r>
          </a:p>
        </p:txBody>
      </p:sp>
      <p:graphicFrame>
        <p:nvGraphicFramePr>
          <p:cNvPr id="4" name="Content Placeholder 3">
            <a:extLst>
              <a:ext uri="{FF2B5EF4-FFF2-40B4-BE49-F238E27FC236}">
                <a16:creationId xmlns:a16="http://schemas.microsoft.com/office/drawing/2014/main" id="{33CFB6C6-C534-490D-9B8B-6D878D971AC9}"/>
              </a:ext>
            </a:extLst>
          </p:cNvPr>
          <p:cNvGraphicFramePr>
            <a:graphicFrameLocks noGrp="1"/>
          </p:cNvGraphicFramePr>
          <p:nvPr>
            <p:ph idx="1"/>
          </p:nvPr>
        </p:nvGraphicFramePr>
        <p:xfrm>
          <a:off x="190500" y="1219200"/>
          <a:ext cx="8763000" cy="5188903"/>
        </p:xfrm>
        <a:graphic>
          <a:graphicData uri="http://schemas.openxmlformats.org/drawingml/2006/table">
            <a:tbl>
              <a:tblPr firstRow="1" firstCol="1" bandRow="1">
                <a:tableStyleId>{5C22544A-7EE6-4342-B048-85BDC9FD1C3A}</a:tableStyleId>
              </a:tblPr>
              <a:tblGrid>
                <a:gridCol w="8763000">
                  <a:extLst>
                    <a:ext uri="{9D8B030D-6E8A-4147-A177-3AD203B41FA5}">
                      <a16:colId xmlns:a16="http://schemas.microsoft.com/office/drawing/2014/main" val="467148345"/>
                    </a:ext>
                  </a:extLst>
                </a:gridCol>
              </a:tblGrid>
              <a:tr h="354330">
                <a:tc>
                  <a:txBody>
                    <a:bodyPr/>
                    <a:lstStyle/>
                    <a:p>
                      <a:pPr algn="just">
                        <a:lnSpc>
                          <a:spcPct val="115000"/>
                        </a:lnSpc>
                      </a:pPr>
                      <a:r>
                        <a:rPr lang="en-IN" sz="1800" dirty="0">
                          <a:effectLst/>
                        </a:rPr>
                        <a:t>1. Building Machine Learning Systems with Python – Willi </a:t>
                      </a:r>
                      <a:r>
                        <a:rPr lang="en-IN" sz="1800" dirty="0" err="1">
                          <a:effectLst/>
                        </a:rPr>
                        <a:t>Richert</a:t>
                      </a:r>
                      <a:r>
                        <a:rPr lang="en-IN" sz="1800" dirty="0">
                          <a:effectLst/>
                        </a:rPr>
                        <a:t>, Luis Pedro Coelho </a:t>
                      </a:r>
                    </a:p>
                    <a:p>
                      <a:pPr algn="just">
                        <a:lnSpc>
                          <a:spcPct val="115000"/>
                        </a:lnSpc>
                      </a:pPr>
                      <a:r>
                        <a:rPr lang="en-IN" sz="1800" dirty="0">
                          <a:effectLst/>
                        </a:rPr>
                        <a:t>2. Alessandro </a:t>
                      </a:r>
                      <a:r>
                        <a:rPr lang="en-IN" sz="1800" dirty="0" err="1">
                          <a:effectLst/>
                        </a:rPr>
                        <a:t>Parisi</a:t>
                      </a:r>
                      <a:r>
                        <a:rPr lang="en-IN" sz="1800" dirty="0">
                          <a:effectLst/>
                        </a:rPr>
                        <a:t>, Hands-On Artificial Intelligence for Cybersecurity: Implement smart AI systems for preventing cyber attacks and detecting threats and network anomalies Publication date :Aug 2, 2019, </a:t>
                      </a:r>
                      <a:r>
                        <a:rPr lang="en-IN" sz="1800" dirty="0" err="1">
                          <a:effectLst/>
                        </a:rPr>
                        <a:t>Packt</a:t>
                      </a:r>
                      <a:r>
                        <a:rPr lang="en-IN" sz="1800" dirty="0">
                          <a:effectLst/>
                        </a:rPr>
                        <a:t>, ISBN-13, 9781789804027</a:t>
                      </a:r>
                    </a:p>
                    <a:p>
                      <a:pPr algn="just">
                        <a:lnSpc>
                          <a:spcPct val="115000"/>
                        </a:lnSpc>
                      </a:pPr>
                      <a:r>
                        <a:rPr lang="en-IN" sz="1800" dirty="0">
                          <a:effectLst/>
                        </a:rPr>
                        <a:t>3. Machine Learning: An Algorithmic Perspective – Stephen </a:t>
                      </a:r>
                      <a:r>
                        <a:rPr lang="en-IN" sz="1800" dirty="0" err="1">
                          <a:effectLst/>
                        </a:rPr>
                        <a:t>Marsland</a:t>
                      </a:r>
                      <a:r>
                        <a:rPr lang="en-IN" sz="1800" dirty="0">
                          <a:effectLst/>
                        </a:rPr>
                        <a:t> </a:t>
                      </a:r>
                    </a:p>
                    <a:p>
                      <a:pPr algn="just">
                        <a:lnSpc>
                          <a:spcPct val="115000"/>
                        </a:lnSpc>
                      </a:pPr>
                      <a:r>
                        <a:rPr lang="en-IN" sz="1800" dirty="0">
                          <a:effectLst/>
                        </a:rPr>
                        <a:t>4. Sunita Vikrant Dhavale, “Advanced Image-based Spam Detection and Filtering Techniques”, IGI Global, 2017</a:t>
                      </a:r>
                    </a:p>
                    <a:p>
                      <a:pPr algn="just">
                        <a:lnSpc>
                          <a:spcPct val="115000"/>
                        </a:lnSpc>
                      </a:pPr>
                      <a:r>
                        <a:rPr lang="en-IN" sz="1800" dirty="0">
                          <a:effectLst/>
                        </a:rPr>
                        <a:t>5. Soma Halder , Sinan </a:t>
                      </a:r>
                      <a:r>
                        <a:rPr lang="en-IN" sz="1800" dirty="0" err="1">
                          <a:effectLst/>
                        </a:rPr>
                        <a:t>Ozdemir</a:t>
                      </a:r>
                      <a:r>
                        <a:rPr lang="en-IN" sz="1800" dirty="0">
                          <a:effectLst/>
                        </a:rPr>
                        <a:t>, Hands-On Machine Learning for Cybersecurity: Safeguard your system by making your machines intelligent using the Python ecosystem, By Publication date : Dec 31, 2018, </a:t>
                      </a:r>
                      <a:r>
                        <a:rPr lang="en-IN" sz="1800" dirty="0" err="1">
                          <a:effectLst/>
                        </a:rPr>
                        <a:t>Packt</a:t>
                      </a:r>
                      <a:r>
                        <a:rPr lang="en-IN" sz="1800" dirty="0">
                          <a:effectLst/>
                        </a:rPr>
                        <a:t>, ISBN-13 :9781788992282</a:t>
                      </a:r>
                    </a:p>
                  </a:txBody>
                  <a:tcPr marL="68580" marR="68580" marT="0" marB="0"/>
                </a:tc>
                <a:extLst>
                  <a:ext uri="{0D108BD9-81ED-4DB2-BD59-A6C34878D82A}">
                    <a16:rowId xmlns:a16="http://schemas.microsoft.com/office/drawing/2014/main" val="1340976517"/>
                  </a:ext>
                </a:extLst>
              </a:tr>
              <a:tr h="639445">
                <a:tc>
                  <a:txBody>
                    <a:bodyPr/>
                    <a:lstStyle/>
                    <a:p>
                      <a:pPr algn="just">
                        <a:lnSpc>
                          <a:spcPct val="107000"/>
                        </a:lnSpc>
                        <a:spcAft>
                          <a:spcPts val="800"/>
                        </a:spcAft>
                      </a:pPr>
                      <a:r>
                        <a:rPr lang="en-IN" sz="1800" dirty="0">
                          <a:effectLst/>
                        </a:rPr>
                        <a:t>1. Stuart Russell, Peter </a:t>
                      </a:r>
                      <a:r>
                        <a:rPr lang="en-IN" sz="1800" dirty="0" err="1">
                          <a:effectLst/>
                        </a:rPr>
                        <a:t>Norvig</a:t>
                      </a:r>
                      <a:r>
                        <a:rPr lang="en-IN" sz="1800" dirty="0">
                          <a:effectLst/>
                        </a:rPr>
                        <a:t> (2009), “Artificial Intelligence – A Modern Approach”, Pearson Elaine Rich &amp; Kevin Knight (1999), “Artificial Intelligence”, TMH, 2</a:t>
                      </a:r>
                      <a:r>
                        <a:rPr lang="en-IN" sz="1800" baseline="30000" dirty="0">
                          <a:effectLst/>
                        </a:rPr>
                        <a:t>nd</a:t>
                      </a:r>
                      <a:r>
                        <a:rPr lang="en-IN" sz="1800" dirty="0">
                          <a:effectLst/>
                        </a:rPr>
                        <a:t> Edition</a:t>
                      </a:r>
                    </a:p>
                    <a:p>
                      <a:pPr algn="just">
                        <a:lnSpc>
                          <a:spcPct val="107000"/>
                        </a:lnSpc>
                        <a:spcAft>
                          <a:spcPts val="800"/>
                        </a:spcAft>
                      </a:pPr>
                      <a:r>
                        <a:rPr lang="en-IN" sz="1800" dirty="0">
                          <a:effectLst/>
                        </a:rPr>
                        <a:t>2. NP </a:t>
                      </a:r>
                      <a:r>
                        <a:rPr lang="en-IN" sz="1800" dirty="0" err="1">
                          <a:effectLst/>
                        </a:rPr>
                        <a:t>Padhy</a:t>
                      </a:r>
                      <a:r>
                        <a:rPr lang="en-IN" sz="1800" dirty="0">
                          <a:effectLst/>
                        </a:rPr>
                        <a:t> (2010), “Artificial Intelligence &amp; Intelligent System”, Oxford </a:t>
                      </a:r>
                    </a:p>
                    <a:p>
                      <a:pPr algn="just">
                        <a:lnSpc>
                          <a:spcPct val="107000"/>
                        </a:lnSpc>
                        <a:spcAft>
                          <a:spcPts val="800"/>
                        </a:spcAft>
                      </a:pPr>
                      <a:r>
                        <a:rPr lang="en-IN" sz="1800" dirty="0">
                          <a:effectLst/>
                        </a:rPr>
                        <a:t>3. ZM </a:t>
                      </a:r>
                      <a:r>
                        <a:rPr lang="en-IN" sz="1800" dirty="0" err="1">
                          <a:effectLst/>
                        </a:rPr>
                        <a:t>Zurada</a:t>
                      </a:r>
                      <a:r>
                        <a:rPr lang="en-IN" sz="1800" dirty="0">
                          <a:effectLst/>
                        </a:rPr>
                        <a:t> (1992), “Introduction to Artificial Neural Systems”, West Publishing Company </a:t>
                      </a:r>
                    </a:p>
                    <a:p>
                      <a:pPr algn="just">
                        <a:lnSpc>
                          <a:spcPct val="107000"/>
                        </a:lnSpc>
                        <a:spcAft>
                          <a:spcPts val="800"/>
                        </a:spcAft>
                      </a:pPr>
                      <a:r>
                        <a:rPr lang="en-IN" sz="1800" dirty="0">
                          <a:effectLst/>
                        </a:rPr>
                        <a:t>4. Research paper for study (if any) – White papers on multimedia from IEEE/ACM/Elsevier/</a:t>
                      </a:r>
                      <a:r>
                        <a:rPr lang="en-IN" sz="1800" dirty="0" err="1">
                          <a:effectLst/>
                        </a:rPr>
                        <a:t>Spinger</a:t>
                      </a:r>
                      <a:r>
                        <a:rPr lang="en-IN" sz="1800" dirty="0">
                          <a:effectLst/>
                        </a:rPr>
                        <a:t>/ Nvidia sources.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0045743"/>
                  </a:ext>
                </a:extLst>
              </a:tr>
            </a:tbl>
          </a:graphicData>
        </a:graphic>
      </p:graphicFrame>
    </p:spTree>
    <p:extLst>
      <p:ext uri="{BB962C8B-B14F-4D97-AF65-F5344CB8AC3E}">
        <p14:creationId xmlns:p14="http://schemas.microsoft.com/office/powerpoint/2010/main" val="5230032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00200"/>
            <a:ext cx="8763000" cy="3908762"/>
          </a:xfrm>
          <a:prstGeom prst="rect">
            <a:avLst/>
          </a:prstGeom>
        </p:spPr>
        <p:txBody>
          <a:bodyPr wrap="square">
            <a:spAutoFit/>
          </a:bodyPr>
          <a:lstStyle/>
          <a:p>
            <a:pPr marL="285750" indent="-285750">
              <a:buFont typeface="Arial" pitchFamily="34" charset="0"/>
              <a:buChar char="•"/>
            </a:pPr>
            <a:r>
              <a:rPr lang="en-US" sz="2000" dirty="0" err="1"/>
              <a:t>group_by</a:t>
            </a:r>
            <a:r>
              <a:rPr lang="en-US" sz="2000" dirty="0"/>
              <a:t>() /mutate() /select() /filter() /</a:t>
            </a:r>
            <a:r>
              <a:rPr lang="en-US" sz="2000" dirty="0" err="1"/>
              <a:t>summarise</a:t>
            </a:r>
            <a:r>
              <a:rPr lang="en-US" sz="2000" dirty="0"/>
              <a:t>() /arrange() function</a:t>
            </a:r>
          </a:p>
          <a:p>
            <a:pPr marL="285750" indent="-285750">
              <a:buFont typeface="Arial" pitchFamily="34" charset="0"/>
              <a:buChar char="•"/>
            </a:pPr>
            <a:r>
              <a:rPr lang="en-US" sz="2000" dirty="0"/>
              <a:t>library(</a:t>
            </a:r>
            <a:r>
              <a:rPr lang="en-US" sz="2000" dirty="0" err="1"/>
              <a:t>dplyr</a:t>
            </a:r>
            <a:r>
              <a:rPr lang="en-US" sz="2000" dirty="0"/>
              <a:t>)</a:t>
            </a:r>
          </a:p>
          <a:p>
            <a:pPr marL="285750" indent="-285750">
              <a:buFont typeface="Arial" pitchFamily="34" charset="0"/>
              <a:buChar char="•"/>
            </a:pPr>
            <a:r>
              <a:rPr lang="en-US" sz="2000" dirty="0"/>
              <a:t>head(</a:t>
            </a:r>
            <a:r>
              <a:rPr lang="en-US" sz="2000" dirty="0" err="1"/>
              <a:t>starwars</a:t>
            </a:r>
            <a:r>
              <a:rPr lang="en-US" sz="2000" dirty="0"/>
              <a:t>)</a:t>
            </a:r>
          </a:p>
          <a:p>
            <a:pPr marL="285750" indent="-285750">
              <a:buFont typeface="Arial" pitchFamily="34" charset="0"/>
              <a:buChar char="•"/>
            </a:pPr>
            <a:r>
              <a:rPr lang="en-US" sz="2000" dirty="0"/>
              <a:t>Pipes are written as %&gt;%. They are provided by the </a:t>
            </a:r>
            <a:r>
              <a:rPr lang="en-US" sz="2000" i="1" dirty="0" err="1"/>
              <a:t>magrittr</a:t>
            </a:r>
            <a:r>
              <a:rPr lang="en-US" sz="2000" dirty="0"/>
              <a:t> package, which is loaded as part of the </a:t>
            </a:r>
            <a:r>
              <a:rPr lang="en-US" sz="2000" dirty="0" err="1"/>
              <a:t>tidyverse</a:t>
            </a:r>
            <a:r>
              <a:rPr lang="en-US" sz="2000" dirty="0"/>
              <a:t>.</a:t>
            </a:r>
          </a:p>
          <a:p>
            <a:pPr marL="285750" indent="-285750">
              <a:buFont typeface="Arial" pitchFamily="34" charset="0"/>
              <a:buChar char="•"/>
            </a:pPr>
            <a:r>
              <a:rPr lang="en-US" sz="2000" dirty="0"/>
              <a:t>X=</a:t>
            </a:r>
            <a:r>
              <a:rPr lang="en-US" sz="2000" dirty="0" err="1"/>
              <a:t>starwars</a:t>
            </a:r>
            <a:r>
              <a:rPr lang="en-US" sz="2000" dirty="0"/>
              <a:t> %&gt;% select(height)</a:t>
            </a:r>
          </a:p>
          <a:p>
            <a:pPr marL="285750" indent="-285750">
              <a:buFont typeface="Arial" pitchFamily="34" charset="0"/>
              <a:buChar char="•"/>
            </a:pPr>
            <a:r>
              <a:rPr lang="en-US" sz="2000" dirty="0"/>
              <a:t>table(X)</a:t>
            </a:r>
          </a:p>
          <a:p>
            <a:pPr marL="285750" indent="-285750">
              <a:buFont typeface="Wingdings"/>
              <a:buChar char="Ø"/>
            </a:pPr>
            <a:r>
              <a:rPr lang="en-US" sz="2000" dirty="0" err="1"/>
              <a:t>starwars</a:t>
            </a:r>
            <a:r>
              <a:rPr lang="en-US" sz="2000" dirty="0"/>
              <a:t> %&gt;% select(</a:t>
            </a:r>
            <a:r>
              <a:rPr lang="en-US" sz="2000" dirty="0" err="1"/>
              <a:t>name:mass</a:t>
            </a:r>
            <a:r>
              <a:rPr lang="en-US" sz="2000" dirty="0"/>
              <a:t>) %&gt;% table() %&gt;% </a:t>
            </a:r>
            <a:r>
              <a:rPr lang="en-US" sz="2000" dirty="0" err="1"/>
              <a:t>prop.table</a:t>
            </a:r>
            <a:r>
              <a:rPr lang="en-US" sz="2000" dirty="0"/>
              <a:t>()</a:t>
            </a:r>
          </a:p>
          <a:p>
            <a:pPr marL="285750" indent="-285750">
              <a:buFont typeface="Wingdings"/>
              <a:buChar char="Ø"/>
            </a:pPr>
            <a:r>
              <a:rPr lang="en-US" sz="2000" dirty="0"/>
              <a:t>print(</a:t>
            </a:r>
            <a:r>
              <a:rPr lang="en-US" sz="2000" dirty="0" err="1"/>
              <a:t>starwars</a:t>
            </a:r>
            <a:r>
              <a:rPr lang="en-US" sz="2000" dirty="0"/>
              <a:t> %&gt;% filter(species == "Droid"))</a:t>
            </a:r>
          </a:p>
          <a:p>
            <a:pPr marL="285750" indent="-285750">
              <a:buFont typeface="Wingdings"/>
              <a:buChar char="Ø"/>
            </a:pPr>
            <a:r>
              <a:rPr lang="en-US" sz="2000" dirty="0" err="1"/>
              <a:t>Tibble</a:t>
            </a:r>
            <a:r>
              <a:rPr lang="en-US" sz="2000" dirty="0"/>
              <a:t>-&gt; like </a:t>
            </a:r>
            <a:r>
              <a:rPr lang="en-US" sz="2000" dirty="0" err="1"/>
              <a:t>dataframe</a:t>
            </a:r>
            <a:r>
              <a:rPr lang="en-US" sz="2000" dirty="0"/>
              <a:t>  but shows only 1</a:t>
            </a:r>
            <a:r>
              <a:rPr lang="en-US" sz="2000" baseline="30000" dirty="0"/>
              <a:t>st</a:t>
            </a:r>
            <a:r>
              <a:rPr lang="en-US" sz="2000" dirty="0"/>
              <a:t> 10 rows/all columns that fit on screen. Easy to work with large data.</a:t>
            </a:r>
          </a:p>
          <a:p>
            <a:pPr marL="285750" indent="-285750">
              <a:buFont typeface="Wingdings"/>
              <a:buChar char="Ø"/>
            </a:pPr>
            <a:endParaRPr lang="en-US" sz="2800" dirty="0"/>
          </a:p>
        </p:txBody>
      </p:sp>
      <p:sp>
        <p:nvSpPr>
          <p:cNvPr id="3"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rPr>
              <a:t>Examples – </a:t>
            </a:r>
            <a:r>
              <a:rPr lang="en-US" dirty="0" err="1">
                <a:solidFill>
                  <a:srgbClr val="0070C0"/>
                </a:solidFill>
              </a:rPr>
              <a:t>dpylr</a:t>
            </a:r>
            <a:r>
              <a:rPr lang="en-US" dirty="0">
                <a:solidFill>
                  <a:srgbClr val="0070C0"/>
                </a:solidFill>
              </a:rPr>
              <a:t> for data manipulation </a:t>
            </a:r>
          </a:p>
        </p:txBody>
      </p:sp>
    </p:spTree>
    <p:extLst>
      <p:ext uri="{BB962C8B-B14F-4D97-AF65-F5344CB8AC3E}">
        <p14:creationId xmlns:p14="http://schemas.microsoft.com/office/powerpoint/2010/main" val="1421385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00200"/>
            <a:ext cx="5305425" cy="4154984"/>
          </a:xfrm>
          <a:prstGeom prst="rect">
            <a:avLst/>
          </a:prstGeom>
        </p:spPr>
        <p:txBody>
          <a:bodyPr wrap="square">
            <a:spAutoFit/>
          </a:bodyPr>
          <a:lstStyle/>
          <a:p>
            <a:pPr marL="285750" indent="-285750">
              <a:buFont typeface="Arial" pitchFamily="34" charset="0"/>
              <a:buChar char="•"/>
            </a:pPr>
            <a:r>
              <a:rPr lang="en-US" sz="2400" dirty="0"/>
              <a:t>library(</a:t>
            </a:r>
            <a:r>
              <a:rPr lang="en-US" sz="2400" dirty="0" err="1"/>
              <a:t>tidyr</a:t>
            </a:r>
            <a:r>
              <a:rPr lang="en-US" sz="2400" dirty="0"/>
              <a:t>)</a:t>
            </a:r>
          </a:p>
          <a:p>
            <a:pPr marL="285750" indent="-285750">
              <a:buFont typeface="Arial" pitchFamily="34" charset="0"/>
              <a:buChar char="•"/>
            </a:pPr>
            <a:r>
              <a:rPr lang="en-US" sz="2400" dirty="0"/>
              <a:t>n = 10</a:t>
            </a:r>
          </a:p>
          <a:p>
            <a:pPr marL="285750" indent="-285750">
              <a:buFont typeface="Arial" pitchFamily="34" charset="0"/>
              <a:buChar char="•"/>
            </a:pPr>
            <a:r>
              <a:rPr lang="en-US" sz="2400" dirty="0"/>
              <a:t># creating a data frame</a:t>
            </a:r>
          </a:p>
          <a:p>
            <a:pPr marL="285750" indent="-285750">
              <a:buFont typeface="Arial" pitchFamily="34" charset="0"/>
              <a:buChar char="•"/>
            </a:pPr>
            <a:r>
              <a:rPr lang="en-US" sz="2400" dirty="0" err="1"/>
              <a:t>tidy_dataframe</a:t>
            </a:r>
            <a:r>
              <a:rPr lang="en-US" sz="2400" dirty="0"/>
              <a:t> = </a:t>
            </a:r>
            <a:r>
              <a:rPr lang="en-US" sz="2400" dirty="0" err="1"/>
              <a:t>data.frame</a:t>
            </a:r>
            <a:r>
              <a:rPr lang="en-US" sz="2400" dirty="0"/>
              <a:t>(</a:t>
            </a:r>
            <a:r>
              <a:rPr lang="en-US" sz="2400" dirty="0" err="1"/>
              <a:t>S.No</a:t>
            </a:r>
            <a:r>
              <a:rPr lang="en-US" sz="2400" dirty="0"/>
              <a:t> = c(1:n),Group.1 = c(23, 345, 76, 212, 88,199, 72, 35, 90, 265),Group.2 = c(117, 89, 66, 334, 90,101, 178, 233, 45, 200), Group.3 = c(29, 101, 239, 289, 176,320, 89, 109, 199, 56))</a:t>
            </a:r>
          </a:p>
          <a:p>
            <a:pPr marL="285750" indent="-285750">
              <a:buFont typeface="Arial" pitchFamily="34" charset="0"/>
              <a:buChar char="•"/>
            </a:pPr>
            <a:r>
              <a:rPr lang="en-US" sz="2400" dirty="0"/>
              <a:t># print the elements of the data frame</a:t>
            </a:r>
          </a:p>
          <a:p>
            <a:pPr marL="285750" indent="-285750">
              <a:buFont typeface="Arial" pitchFamily="34" charset="0"/>
              <a:buChar char="•"/>
            </a:pPr>
            <a:r>
              <a:rPr lang="en-US" sz="2400" dirty="0"/>
              <a:t>print(head(</a:t>
            </a:r>
            <a:r>
              <a:rPr lang="en-US" sz="2400" dirty="0" err="1"/>
              <a:t>tidy_dataframe</a:t>
            </a:r>
            <a:r>
              <a:rPr lang="en-US" sz="2400" dirty="0"/>
              <a:t>))</a:t>
            </a:r>
          </a:p>
        </p:txBody>
      </p:sp>
      <p:sp>
        <p:nvSpPr>
          <p:cNvPr id="3" name="Title 1"/>
          <p:cNvSpPr txBox="1">
            <a:spLocks/>
          </p:cNvSpPr>
          <p:nvPr/>
        </p:nvSpPr>
        <p:spPr>
          <a:xfrm>
            <a:off x="457200" y="274638"/>
            <a:ext cx="8610600" cy="7921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rPr>
              <a:t>Examples – </a:t>
            </a:r>
            <a:r>
              <a:rPr lang="en-US" dirty="0" err="1">
                <a:solidFill>
                  <a:srgbClr val="0070C0"/>
                </a:solidFill>
              </a:rPr>
              <a:t>tidyr</a:t>
            </a:r>
            <a:r>
              <a:rPr lang="en-US" dirty="0">
                <a:solidFill>
                  <a:srgbClr val="0070C0"/>
                </a:solidFill>
              </a:rPr>
              <a:t> for data manipulation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5425" y="1621971"/>
            <a:ext cx="3773261"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84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057400"/>
            <a:ext cx="8915400" cy="1938992"/>
          </a:xfrm>
          <a:prstGeom prst="rect">
            <a:avLst/>
          </a:prstGeom>
        </p:spPr>
        <p:txBody>
          <a:bodyPr wrap="square">
            <a:spAutoFit/>
          </a:bodyPr>
          <a:lstStyle/>
          <a:p>
            <a:pPr marL="285750" indent="-285750">
              <a:buFont typeface="Arial" pitchFamily="34" charset="0"/>
              <a:buChar char="•"/>
            </a:pPr>
            <a:r>
              <a:rPr lang="en-US" sz="2400" dirty="0"/>
              <a:t># R program for finding length of string</a:t>
            </a:r>
          </a:p>
          <a:p>
            <a:pPr marL="285750" indent="-285750">
              <a:buFont typeface="Arial" pitchFamily="34" charset="0"/>
              <a:buChar char="•"/>
            </a:pPr>
            <a:r>
              <a:rPr lang="en-US" sz="2400" dirty="0"/>
              <a:t># Importing package</a:t>
            </a:r>
          </a:p>
          <a:p>
            <a:pPr marL="285750" indent="-285750">
              <a:buFont typeface="Arial" pitchFamily="34" charset="0"/>
              <a:buChar char="•"/>
            </a:pPr>
            <a:r>
              <a:rPr lang="en-US" sz="2400" dirty="0"/>
              <a:t>library(</a:t>
            </a:r>
            <a:r>
              <a:rPr lang="en-US" sz="2400" dirty="0" err="1"/>
              <a:t>stringr</a:t>
            </a:r>
            <a:r>
              <a:rPr lang="en-US" sz="2400" dirty="0"/>
              <a:t>)</a:t>
            </a:r>
          </a:p>
          <a:p>
            <a:pPr marL="285750" indent="-285750">
              <a:buFont typeface="Arial" pitchFamily="34" charset="0"/>
              <a:buChar char="•"/>
            </a:pPr>
            <a:r>
              <a:rPr lang="en-US" sz="2400" dirty="0"/>
              <a:t># Calculating length of string</a:t>
            </a:r>
          </a:p>
          <a:p>
            <a:pPr marL="285750" indent="-285750">
              <a:buFont typeface="Arial" pitchFamily="34" charset="0"/>
              <a:buChar char="•"/>
            </a:pPr>
            <a:r>
              <a:rPr lang="en-US" sz="2400" dirty="0" err="1"/>
              <a:t>str_length</a:t>
            </a:r>
            <a:r>
              <a:rPr lang="en-US" sz="2400" dirty="0"/>
              <a:t>('deva </a:t>
            </a:r>
            <a:r>
              <a:rPr lang="en-US" sz="2400" dirty="0" err="1"/>
              <a:t>shree</a:t>
            </a:r>
            <a:r>
              <a:rPr lang="en-US" sz="2400" dirty="0"/>
              <a:t> </a:t>
            </a:r>
            <a:r>
              <a:rPr lang="en-US" sz="2400" dirty="0" err="1"/>
              <a:t>ganesha</a:t>
            </a:r>
            <a:r>
              <a:rPr lang="en-US" sz="2400" dirty="0"/>
              <a:t>')</a:t>
            </a:r>
          </a:p>
        </p:txBody>
      </p:sp>
      <p:sp>
        <p:nvSpPr>
          <p:cNvPr id="3" name="Title 1"/>
          <p:cNvSpPr txBox="1">
            <a:spLocks/>
          </p:cNvSpPr>
          <p:nvPr/>
        </p:nvSpPr>
        <p:spPr>
          <a:xfrm>
            <a:off x="457200" y="274638"/>
            <a:ext cx="8610600" cy="7921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rPr>
              <a:t>Examples – </a:t>
            </a:r>
            <a:r>
              <a:rPr lang="en-US" dirty="0" err="1">
                <a:solidFill>
                  <a:srgbClr val="0070C0"/>
                </a:solidFill>
              </a:rPr>
              <a:t>stringr</a:t>
            </a:r>
            <a:r>
              <a:rPr lang="en-US" dirty="0">
                <a:solidFill>
                  <a:srgbClr val="0070C0"/>
                </a:solidFill>
              </a:rPr>
              <a:t> - data cleaning and data preparation tasks</a:t>
            </a:r>
          </a:p>
        </p:txBody>
      </p:sp>
    </p:spTree>
    <p:extLst>
      <p:ext uri="{BB962C8B-B14F-4D97-AF65-F5344CB8AC3E}">
        <p14:creationId xmlns:p14="http://schemas.microsoft.com/office/powerpoint/2010/main" val="3165461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If/for/while</a:t>
            </a:r>
          </a:p>
        </p:txBody>
      </p:sp>
      <p:sp>
        <p:nvSpPr>
          <p:cNvPr id="3" name="Content Placeholder 2"/>
          <p:cNvSpPr>
            <a:spLocks noGrp="1"/>
          </p:cNvSpPr>
          <p:nvPr>
            <p:ph idx="1"/>
          </p:nvPr>
        </p:nvSpPr>
        <p:spPr>
          <a:xfrm>
            <a:off x="457200" y="1600200"/>
            <a:ext cx="4419600" cy="4953000"/>
          </a:xfrm>
        </p:spPr>
        <p:txBody>
          <a:bodyPr>
            <a:normAutofit fontScale="55000" lnSpcReduction="20000"/>
          </a:bodyPr>
          <a:lstStyle/>
          <a:p>
            <a:r>
              <a:rPr lang="en-US" dirty="0"/>
              <a:t>x &lt;- </a:t>
            </a:r>
            <a:r>
              <a:rPr lang="en-US" dirty="0" err="1"/>
              <a:t>runif</a:t>
            </a:r>
            <a:r>
              <a:rPr lang="en-US" dirty="0"/>
              <a:t>(1, 0, 10) </a:t>
            </a:r>
          </a:p>
          <a:p>
            <a:r>
              <a:rPr lang="en-US" dirty="0"/>
              <a:t>#random number using  uniform distribution</a:t>
            </a:r>
          </a:p>
          <a:p>
            <a:r>
              <a:rPr lang="en-US" b="1" dirty="0"/>
              <a:t>if</a:t>
            </a:r>
            <a:r>
              <a:rPr lang="en-US" dirty="0"/>
              <a:t>(x &gt; 3) {</a:t>
            </a:r>
          </a:p>
          <a:p>
            <a:r>
              <a:rPr lang="en-US" dirty="0"/>
              <a:t>y &lt;- 10</a:t>
            </a:r>
          </a:p>
          <a:p>
            <a:r>
              <a:rPr lang="en-US" dirty="0"/>
              <a:t>} </a:t>
            </a:r>
            <a:r>
              <a:rPr lang="en-US" b="1" dirty="0"/>
              <a:t>else </a:t>
            </a:r>
            <a:r>
              <a:rPr lang="en-US" dirty="0"/>
              <a:t>{</a:t>
            </a:r>
          </a:p>
          <a:p>
            <a:r>
              <a:rPr lang="en-US" dirty="0"/>
              <a:t>y &lt;- 0</a:t>
            </a:r>
          </a:p>
          <a:p>
            <a:r>
              <a:rPr lang="en-US" dirty="0"/>
              <a:t>}</a:t>
            </a:r>
          </a:p>
          <a:p>
            <a:r>
              <a:rPr lang="en-US" b="1" dirty="0"/>
              <a:t>for</a:t>
            </a:r>
            <a:r>
              <a:rPr lang="en-US" dirty="0"/>
              <a:t>(</a:t>
            </a:r>
            <a:r>
              <a:rPr lang="en-US" dirty="0" err="1"/>
              <a:t>i</a:t>
            </a:r>
            <a:r>
              <a:rPr lang="en-US" dirty="0"/>
              <a:t> </a:t>
            </a:r>
            <a:r>
              <a:rPr lang="en-US" b="1" dirty="0"/>
              <a:t>in </a:t>
            </a:r>
            <a:r>
              <a:rPr lang="en-US" dirty="0"/>
              <a:t>1:10) {</a:t>
            </a:r>
          </a:p>
          <a:p>
            <a:r>
              <a:rPr lang="en-US" dirty="0"/>
              <a:t>print(</a:t>
            </a:r>
            <a:r>
              <a:rPr lang="en-US" dirty="0" err="1"/>
              <a:t>i</a:t>
            </a:r>
            <a:r>
              <a:rPr lang="en-US" dirty="0"/>
              <a:t>)</a:t>
            </a:r>
          </a:p>
          <a:p>
            <a:r>
              <a:rPr lang="en-US" dirty="0"/>
              <a:t>}</a:t>
            </a:r>
          </a:p>
          <a:p>
            <a:r>
              <a:rPr lang="en-US" dirty="0"/>
              <a:t>x &lt;- matrix(1:6, 2, 3)</a:t>
            </a:r>
          </a:p>
          <a:p>
            <a:r>
              <a:rPr lang="en-US" b="1" dirty="0"/>
              <a:t>for</a:t>
            </a:r>
            <a:r>
              <a:rPr lang="en-US" dirty="0"/>
              <a:t>(i </a:t>
            </a:r>
            <a:r>
              <a:rPr lang="en-US" b="1" dirty="0"/>
              <a:t>in </a:t>
            </a:r>
            <a:r>
              <a:rPr lang="en-US" dirty="0" err="1"/>
              <a:t>seq_len</a:t>
            </a:r>
            <a:r>
              <a:rPr lang="en-US" dirty="0"/>
              <a:t>(</a:t>
            </a:r>
            <a:r>
              <a:rPr lang="en-US" dirty="0" err="1"/>
              <a:t>nrow</a:t>
            </a:r>
            <a:r>
              <a:rPr lang="en-US" dirty="0"/>
              <a:t>(x))) {</a:t>
            </a:r>
          </a:p>
          <a:p>
            <a:r>
              <a:rPr lang="en-US" b="1" dirty="0"/>
              <a:t>for</a:t>
            </a:r>
            <a:r>
              <a:rPr lang="en-US" dirty="0"/>
              <a:t>(j </a:t>
            </a:r>
            <a:r>
              <a:rPr lang="en-US" b="1" dirty="0"/>
              <a:t>in </a:t>
            </a:r>
            <a:r>
              <a:rPr lang="en-US" dirty="0" err="1"/>
              <a:t>seq_len</a:t>
            </a:r>
            <a:r>
              <a:rPr lang="en-US" dirty="0"/>
              <a:t>(</a:t>
            </a:r>
            <a:r>
              <a:rPr lang="en-US" dirty="0" err="1"/>
              <a:t>ncol</a:t>
            </a:r>
            <a:r>
              <a:rPr lang="en-US" dirty="0"/>
              <a:t>(x))) {</a:t>
            </a:r>
          </a:p>
          <a:p>
            <a:r>
              <a:rPr lang="en-US" dirty="0"/>
              <a:t>print(x[i, j])</a:t>
            </a:r>
          </a:p>
          <a:p>
            <a:r>
              <a:rPr lang="en-US" dirty="0"/>
              <a:t>}</a:t>
            </a:r>
          </a:p>
          <a:p>
            <a:r>
              <a:rPr lang="en-US" dirty="0"/>
              <a:t>}</a:t>
            </a:r>
          </a:p>
        </p:txBody>
      </p:sp>
      <p:sp>
        <p:nvSpPr>
          <p:cNvPr id="4" name="Rectangle 3"/>
          <p:cNvSpPr/>
          <p:nvPr/>
        </p:nvSpPr>
        <p:spPr>
          <a:xfrm>
            <a:off x="5181600" y="1676400"/>
            <a:ext cx="3810000" cy="1477328"/>
          </a:xfrm>
          <a:prstGeom prst="rect">
            <a:avLst/>
          </a:prstGeom>
        </p:spPr>
        <p:txBody>
          <a:bodyPr wrap="square">
            <a:spAutoFit/>
          </a:bodyPr>
          <a:lstStyle/>
          <a:p>
            <a:r>
              <a:rPr lang="en-US" dirty="0"/>
              <a:t>Explore:</a:t>
            </a:r>
          </a:p>
          <a:p>
            <a:pPr lvl="1"/>
            <a:r>
              <a:rPr lang="en-US" dirty="0"/>
              <a:t>While loop</a:t>
            </a:r>
          </a:p>
          <a:p>
            <a:pPr lvl="1"/>
            <a:r>
              <a:rPr lang="en-US" dirty="0"/>
              <a:t>Repeat loop</a:t>
            </a:r>
          </a:p>
          <a:p>
            <a:pPr lvl="1"/>
            <a:r>
              <a:rPr lang="en-US" b="1" dirty="0"/>
              <a:t>Next</a:t>
            </a:r>
          </a:p>
          <a:p>
            <a:pPr lvl="1"/>
            <a:r>
              <a:rPr lang="en-US" b="1" dirty="0"/>
              <a:t>break</a:t>
            </a:r>
            <a:endParaRPr lang="en-US" dirty="0"/>
          </a:p>
        </p:txBody>
      </p:sp>
    </p:spTree>
    <p:extLst>
      <p:ext uri="{BB962C8B-B14F-4D97-AF65-F5344CB8AC3E}">
        <p14:creationId xmlns:p14="http://schemas.microsoft.com/office/powerpoint/2010/main" val="42212765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solidFill>
                  <a:srgbClr val="0070C0"/>
                </a:solidFill>
              </a:rPr>
              <a:t>Functions </a:t>
            </a:r>
          </a:p>
        </p:txBody>
      </p:sp>
      <p:sp>
        <p:nvSpPr>
          <p:cNvPr id="3" name="Content Placeholder 2"/>
          <p:cNvSpPr>
            <a:spLocks noGrp="1"/>
          </p:cNvSpPr>
          <p:nvPr>
            <p:ph idx="1"/>
          </p:nvPr>
        </p:nvSpPr>
        <p:spPr>
          <a:xfrm>
            <a:off x="457200" y="914400"/>
            <a:ext cx="8229600" cy="5029200"/>
          </a:xfrm>
        </p:spPr>
        <p:txBody>
          <a:bodyPr>
            <a:normAutofit fontScale="62500" lnSpcReduction="20000"/>
          </a:bodyPr>
          <a:lstStyle/>
          <a:p>
            <a:r>
              <a:rPr lang="en-US" dirty="0"/>
              <a:t>f &lt;- function(num=1) { </a:t>
            </a:r>
          </a:p>
          <a:p>
            <a:r>
              <a:rPr lang="en-US" dirty="0"/>
              <a:t>hello &lt;- "Hello, world!\n"  </a:t>
            </a:r>
          </a:p>
          <a:p>
            <a:r>
              <a:rPr lang="en-US" dirty="0"/>
              <a:t>for (</a:t>
            </a:r>
            <a:r>
              <a:rPr lang="en-US" dirty="0" err="1"/>
              <a:t>i</a:t>
            </a:r>
            <a:r>
              <a:rPr lang="en-US" dirty="0"/>
              <a:t> in </a:t>
            </a:r>
            <a:r>
              <a:rPr lang="en-US" dirty="0" err="1"/>
              <a:t>seq_len</a:t>
            </a:r>
            <a:r>
              <a:rPr lang="en-US" dirty="0"/>
              <a:t>(num)) {</a:t>
            </a:r>
          </a:p>
          <a:p>
            <a:r>
              <a:rPr lang="en-US" dirty="0"/>
              <a:t>print(hello)} </a:t>
            </a:r>
          </a:p>
          <a:p>
            <a:r>
              <a:rPr lang="en-US" dirty="0"/>
              <a:t>Return(num+1)</a:t>
            </a:r>
          </a:p>
          <a:p>
            <a:r>
              <a:rPr lang="en-US" dirty="0"/>
              <a:t>} </a:t>
            </a:r>
          </a:p>
          <a:p>
            <a:r>
              <a:rPr lang="en-US" dirty="0"/>
              <a:t>f(2)</a:t>
            </a:r>
          </a:p>
          <a:p>
            <a:r>
              <a:rPr lang="en-US" dirty="0"/>
              <a:t>f(4)</a:t>
            </a:r>
          </a:p>
          <a:p>
            <a:r>
              <a:rPr lang="en-US" dirty="0"/>
              <a:t>L=f(5)</a:t>
            </a:r>
          </a:p>
          <a:p>
            <a:r>
              <a:rPr lang="en-US" dirty="0"/>
              <a:t>//use list to return multiple values</a:t>
            </a:r>
          </a:p>
          <a:p>
            <a:r>
              <a:rPr lang="en-US" dirty="0"/>
              <a:t>x=c(10,9,3,5)</a:t>
            </a:r>
          </a:p>
          <a:p>
            <a:r>
              <a:rPr lang="en-US" dirty="0" err="1"/>
              <a:t>scaleval</a:t>
            </a:r>
            <a:r>
              <a:rPr lang="en-US" dirty="0"/>
              <a:t>=function(x){y=(x-min(x))/(max(x)-min(x))+return(y)}</a:t>
            </a:r>
          </a:p>
          <a:p>
            <a:r>
              <a:rPr lang="en-US" dirty="0" err="1"/>
              <a:t>scaleval</a:t>
            </a:r>
            <a:r>
              <a:rPr lang="en-US" dirty="0"/>
              <a:t>(x)</a:t>
            </a:r>
          </a:p>
          <a:p>
            <a:r>
              <a:rPr lang="en-US" dirty="0"/>
              <a:t>x &lt;- list(a = 1:10, beta = exp(-3:3), logic = c(TRUE,FALSE,FALSE,TRUE)) </a:t>
            </a:r>
          </a:p>
          <a:p>
            <a:r>
              <a:rPr lang="en-US" dirty="0"/>
              <a:t># compute the list mean for each list element</a:t>
            </a:r>
          </a:p>
          <a:p>
            <a:r>
              <a:rPr lang="en-US" dirty="0" err="1"/>
              <a:t>lapply</a:t>
            </a:r>
            <a:r>
              <a:rPr lang="en-US" dirty="0"/>
              <a:t>(x, mean)</a:t>
            </a:r>
          </a:p>
          <a:p>
            <a:endParaRPr lang="en-US" dirty="0"/>
          </a:p>
          <a:p>
            <a:endParaRPr lang="en-US" dirty="0"/>
          </a:p>
          <a:p>
            <a:endParaRPr lang="en-US" dirty="0"/>
          </a:p>
        </p:txBody>
      </p:sp>
    </p:spTree>
    <p:extLst>
      <p:ext uri="{BB962C8B-B14F-4D97-AF65-F5344CB8AC3E}">
        <p14:creationId xmlns:p14="http://schemas.microsoft.com/office/powerpoint/2010/main" val="3289318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Image processing</a:t>
            </a:r>
          </a:p>
        </p:txBody>
      </p:sp>
      <p:sp>
        <p:nvSpPr>
          <p:cNvPr id="3" name="Content Placeholder 2"/>
          <p:cNvSpPr>
            <a:spLocks noGrp="1"/>
          </p:cNvSpPr>
          <p:nvPr>
            <p:ph idx="1"/>
          </p:nvPr>
        </p:nvSpPr>
        <p:spPr/>
        <p:txBody>
          <a:bodyPr>
            <a:normAutofit fontScale="92500"/>
          </a:bodyPr>
          <a:lstStyle/>
          <a:p>
            <a:r>
              <a:rPr lang="en-US" dirty="0" err="1"/>
              <a:t>install.packages</a:t>
            </a:r>
            <a:r>
              <a:rPr lang="en-US" dirty="0"/>
              <a:t>("</a:t>
            </a:r>
            <a:r>
              <a:rPr lang="en-US" dirty="0" err="1"/>
              <a:t>magick</a:t>
            </a:r>
            <a:r>
              <a:rPr lang="en-US" dirty="0"/>
              <a:t>") </a:t>
            </a:r>
          </a:p>
          <a:p>
            <a:r>
              <a:rPr lang="en-US" dirty="0"/>
              <a:t>library(</a:t>
            </a:r>
            <a:r>
              <a:rPr lang="en-US" dirty="0" err="1"/>
              <a:t>magick</a:t>
            </a:r>
            <a:r>
              <a:rPr lang="en-US" dirty="0"/>
              <a:t>)</a:t>
            </a:r>
          </a:p>
          <a:p>
            <a:r>
              <a:rPr lang="en-US" dirty="0"/>
              <a:t>x &lt;- </a:t>
            </a:r>
            <a:r>
              <a:rPr lang="en-US" dirty="0" err="1"/>
              <a:t>image_read</a:t>
            </a:r>
            <a:r>
              <a:rPr lang="en-US" dirty="0"/>
              <a:t>("test1.jpg") </a:t>
            </a:r>
          </a:p>
          <a:p>
            <a:r>
              <a:rPr lang="en-US" dirty="0" err="1"/>
              <a:t>image_info</a:t>
            </a:r>
            <a:r>
              <a:rPr lang="en-US" dirty="0"/>
              <a:t>(x)</a:t>
            </a:r>
          </a:p>
          <a:p>
            <a:r>
              <a:rPr lang="en-US" dirty="0"/>
              <a:t>Print(x)</a:t>
            </a:r>
          </a:p>
          <a:p>
            <a:r>
              <a:rPr lang="en-US" dirty="0"/>
              <a:t>y=</a:t>
            </a:r>
            <a:r>
              <a:rPr lang="en-US" dirty="0" err="1"/>
              <a:t>image_charcoal</a:t>
            </a:r>
            <a:r>
              <a:rPr lang="en-US" dirty="0"/>
              <a:t>(x)</a:t>
            </a:r>
          </a:p>
          <a:p>
            <a:r>
              <a:rPr lang="en-US" dirty="0"/>
              <a:t>Print(y)</a:t>
            </a:r>
          </a:p>
          <a:p>
            <a:r>
              <a:rPr lang="en-US" dirty="0" err="1"/>
              <a:t>image_write</a:t>
            </a:r>
            <a:r>
              <a:rPr lang="en-US" dirty="0"/>
              <a:t>(y, path = ‘test2.png', format = ‘</a:t>
            </a:r>
            <a:r>
              <a:rPr lang="en-US" dirty="0" err="1"/>
              <a:t>png</a:t>
            </a:r>
            <a:r>
              <a:rPr lang="en-US"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533399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975" y="3429000"/>
            <a:ext cx="3781425" cy="3294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621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Thank you</a:t>
            </a:r>
          </a:p>
        </p:txBody>
      </p:sp>
      <p:sp>
        <p:nvSpPr>
          <p:cNvPr id="3" name="Content Placeholder 2"/>
          <p:cNvSpPr>
            <a:spLocks noGrp="1"/>
          </p:cNvSpPr>
          <p:nvPr>
            <p:ph idx="1"/>
          </p:nvPr>
        </p:nvSpPr>
        <p:spPr/>
        <p:txBody>
          <a:bodyPr/>
          <a:lstStyle/>
          <a:p>
            <a:r>
              <a:rPr lang="en-US"/>
              <a:t>Submit Assignments.</a:t>
            </a:r>
          </a:p>
        </p:txBody>
      </p:sp>
    </p:spTree>
    <p:extLst>
      <p:ext uri="{BB962C8B-B14F-4D97-AF65-F5344CB8AC3E}">
        <p14:creationId xmlns:p14="http://schemas.microsoft.com/office/powerpoint/2010/main" val="2117748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85000" lnSpcReduction="20000"/>
          </a:bodyPr>
          <a:lstStyle/>
          <a:p>
            <a:r>
              <a:rPr lang="en-US" dirty="0">
                <a:hlinkClick r:id="rId2"/>
              </a:rPr>
              <a:t>https://courses.washington.edu/css490/2012.Winter/lecture_slides/02_math_essentials.pdf</a:t>
            </a:r>
            <a:endParaRPr lang="en-US" dirty="0"/>
          </a:p>
          <a:p>
            <a:r>
              <a:rPr lang="en-US" dirty="0"/>
              <a:t>Christopher Bishop: ”Pattern Recognition and Machine Learning” , 2006</a:t>
            </a:r>
          </a:p>
          <a:p>
            <a:r>
              <a:rPr lang="en-US" dirty="0"/>
              <a:t>Kevin Murphy: ”Machine Learning: a Probabilistic Perspective”</a:t>
            </a:r>
          </a:p>
          <a:p>
            <a:r>
              <a:rPr lang="en-US" dirty="0"/>
              <a:t>David Mackay: ”Information Theory, Inference, and Learning Algorithms”</a:t>
            </a:r>
          </a:p>
          <a:p>
            <a:r>
              <a:rPr lang="en-US" dirty="0" err="1"/>
              <a:t>Ethem</a:t>
            </a:r>
            <a:r>
              <a:rPr lang="en-US" dirty="0"/>
              <a:t> </a:t>
            </a:r>
            <a:r>
              <a:rPr lang="en-US" dirty="0" err="1"/>
              <a:t>Alpaydin</a:t>
            </a:r>
            <a:r>
              <a:rPr lang="en-US" dirty="0"/>
              <a:t>: ”Introduction to Machine Learning” , 2nd edition, 2010.</a:t>
            </a:r>
          </a:p>
          <a:p>
            <a:r>
              <a:rPr lang="en-US" dirty="0"/>
              <a:t>R. </a:t>
            </a:r>
            <a:r>
              <a:rPr lang="en-US" dirty="0" err="1"/>
              <a:t>Duda</a:t>
            </a:r>
            <a:r>
              <a:rPr lang="en-US" dirty="0"/>
              <a:t>, P. Hart &amp; D. Stork, </a:t>
            </a:r>
            <a:r>
              <a:rPr lang="en-US" b="1" i="1" dirty="0"/>
              <a:t>Pattern Classification</a:t>
            </a:r>
            <a:r>
              <a:rPr lang="en-US" dirty="0"/>
              <a:t> (2</a:t>
            </a:r>
            <a:r>
              <a:rPr lang="en-US" baseline="30000" dirty="0"/>
              <a:t>nd</a:t>
            </a:r>
            <a:r>
              <a:rPr lang="en-US" dirty="0"/>
              <a:t> ed.), Wiley  T. Mitchell, </a:t>
            </a:r>
            <a:r>
              <a:rPr lang="en-US" b="1" i="1" dirty="0"/>
              <a:t>Machine Learning</a:t>
            </a:r>
            <a:r>
              <a:rPr lang="en-US" i="1" dirty="0"/>
              <a:t>, </a:t>
            </a:r>
            <a:r>
              <a:rPr lang="en-US" dirty="0"/>
              <a:t>McGraw-Hill</a:t>
            </a:r>
          </a:p>
          <a:p>
            <a:endParaRPr lang="en-US" dirty="0"/>
          </a:p>
        </p:txBody>
      </p:sp>
    </p:spTree>
    <p:extLst>
      <p:ext uri="{BB962C8B-B14F-4D97-AF65-F5344CB8AC3E}">
        <p14:creationId xmlns:p14="http://schemas.microsoft.com/office/powerpoint/2010/main" val="317583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a:solidFill>
                  <a:srgbClr val="0070C0"/>
                </a:solidFill>
              </a:rPr>
              <a:t>Lab assignments</a:t>
            </a:r>
          </a:p>
        </p:txBody>
      </p:sp>
      <p:graphicFrame>
        <p:nvGraphicFramePr>
          <p:cNvPr id="4" name="Content Placeholder 3"/>
          <p:cNvGraphicFramePr>
            <a:graphicFrameLocks noGrp="1"/>
          </p:cNvGraphicFramePr>
          <p:nvPr>
            <p:ph idx="1"/>
          </p:nvPr>
        </p:nvGraphicFramePr>
        <p:xfrm>
          <a:off x="228599" y="1447800"/>
          <a:ext cx="8867775" cy="4598596"/>
        </p:xfrm>
        <a:graphic>
          <a:graphicData uri="http://schemas.openxmlformats.org/drawingml/2006/table">
            <a:tbl>
              <a:tblPr firstRow="1" firstCol="1" bandRow="1">
                <a:tableStyleId>{5C22544A-7EE6-4342-B048-85BDC9FD1C3A}</a:tableStyleId>
              </a:tblPr>
              <a:tblGrid>
                <a:gridCol w="664609">
                  <a:extLst>
                    <a:ext uri="{9D8B030D-6E8A-4147-A177-3AD203B41FA5}">
                      <a16:colId xmlns:a16="http://schemas.microsoft.com/office/drawing/2014/main" val="20000"/>
                    </a:ext>
                  </a:extLst>
                </a:gridCol>
                <a:gridCol w="8203166">
                  <a:extLst>
                    <a:ext uri="{9D8B030D-6E8A-4147-A177-3AD203B41FA5}">
                      <a16:colId xmlns:a16="http://schemas.microsoft.com/office/drawing/2014/main" val="20001"/>
                    </a:ext>
                  </a:extLst>
                </a:gridCol>
              </a:tblGrid>
              <a:tr h="361492">
                <a:tc>
                  <a:txBody>
                    <a:bodyPr/>
                    <a:lstStyle/>
                    <a:p>
                      <a:pPr marL="0" marR="0">
                        <a:lnSpc>
                          <a:spcPct val="107000"/>
                        </a:lnSpc>
                        <a:spcBef>
                          <a:spcPts val="0"/>
                        </a:spcBef>
                        <a:spcAft>
                          <a:spcPts val="0"/>
                        </a:spcAft>
                      </a:pPr>
                      <a:r>
                        <a:rPr lang="en-IN" sz="2000" dirty="0">
                          <a:effectLst/>
                        </a:rPr>
                        <a:t>1</a:t>
                      </a:r>
                      <a:endParaRPr lang="en-US" sz="20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800"/>
                        </a:spcAft>
                      </a:pPr>
                      <a:r>
                        <a:rPr lang="en-IN" sz="2000" dirty="0">
                          <a:effectLst/>
                        </a:rPr>
                        <a:t>Python Programming part-1</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61492">
                <a:tc>
                  <a:txBody>
                    <a:bodyPr/>
                    <a:lstStyle/>
                    <a:p>
                      <a:pPr marL="0" marR="0">
                        <a:lnSpc>
                          <a:spcPct val="107000"/>
                        </a:lnSpc>
                        <a:spcBef>
                          <a:spcPts val="0"/>
                        </a:spcBef>
                        <a:spcAft>
                          <a:spcPts val="0"/>
                        </a:spcAft>
                      </a:pPr>
                      <a:r>
                        <a:rPr lang="en-IN" sz="2000" dirty="0">
                          <a:effectLst/>
                        </a:rPr>
                        <a:t>2</a:t>
                      </a:r>
                      <a:endParaRPr lang="en-US" sz="20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800"/>
                        </a:spcAft>
                      </a:pPr>
                      <a:r>
                        <a:rPr lang="en-IN" sz="2000" dirty="0">
                          <a:effectLst/>
                        </a:rPr>
                        <a:t>Python Programming part-2</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72415">
                <a:tc>
                  <a:txBody>
                    <a:bodyPr/>
                    <a:lstStyle/>
                    <a:p>
                      <a:pPr marL="0" marR="0">
                        <a:lnSpc>
                          <a:spcPct val="107000"/>
                        </a:lnSpc>
                        <a:spcBef>
                          <a:spcPts val="0"/>
                        </a:spcBef>
                        <a:spcAft>
                          <a:spcPts val="0"/>
                        </a:spcAft>
                      </a:pPr>
                      <a:r>
                        <a:rPr lang="en-IN" sz="2000" dirty="0">
                          <a:effectLst/>
                        </a:rPr>
                        <a:t>3</a:t>
                      </a:r>
                      <a:endParaRPr lang="en-US" sz="2000" dirty="0">
                        <a:effectLst/>
                        <a:latin typeface="Calibri"/>
                        <a:ea typeface="Calibri"/>
                        <a:cs typeface="Times New Roman"/>
                      </a:endParaRPr>
                    </a:p>
                  </a:txBody>
                  <a:tcPr marL="68580" marR="68580" marT="0" marB="0"/>
                </a:tc>
                <a:tc>
                  <a:txBody>
                    <a:bodyPr/>
                    <a:lstStyle/>
                    <a:p>
                      <a:pPr>
                        <a:lnSpc>
                          <a:spcPct val="107000"/>
                        </a:lnSpc>
                        <a:spcAft>
                          <a:spcPts val="800"/>
                        </a:spcAft>
                      </a:pPr>
                      <a:r>
                        <a:rPr lang="en-IN" sz="2000" kern="1200" dirty="0">
                          <a:solidFill>
                            <a:schemeClr val="dk1"/>
                          </a:solidFill>
                          <a:effectLst/>
                          <a:latin typeface="+mn-lt"/>
                          <a:ea typeface="+mn-ea"/>
                          <a:cs typeface="+mn-cs"/>
                        </a:rPr>
                        <a:t>Study and Implement Linear Regression Algorithm for any standard dataset like in cyber security domain</a:t>
                      </a:r>
                    </a:p>
                  </a:txBody>
                  <a:tcPr marL="68580" marR="68580" marT="0" marB="0"/>
                </a:tc>
                <a:extLst>
                  <a:ext uri="{0D108BD9-81ED-4DB2-BD59-A6C34878D82A}">
                    <a16:rowId xmlns:a16="http://schemas.microsoft.com/office/drawing/2014/main" val="10002"/>
                  </a:ext>
                </a:extLst>
              </a:tr>
              <a:tr h="366075">
                <a:tc>
                  <a:txBody>
                    <a:bodyPr/>
                    <a:lstStyle/>
                    <a:p>
                      <a:pPr marL="0" marR="0">
                        <a:lnSpc>
                          <a:spcPct val="107000"/>
                        </a:lnSpc>
                        <a:spcBef>
                          <a:spcPts val="0"/>
                        </a:spcBef>
                        <a:spcAft>
                          <a:spcPts val="0"/>
                        </a:spcAft>
                      </a:pPr>
                      <a:r>
                        <a:rPr lang="en-IN" sz="2000">
                          <a:effectLst/>
                        </a:rPr>
                        <a:t>4</a:t>
                      </a:r>
                      <a:endParaRPr lang="en-US" sz="2000">
                        <a:effectLst/>
                        <a:latin typeface="Calibri"/>
                        <a:ea typeface="Calibri"/>
                        <a:cs typeface="Times New Roman"/>
                      </a:endParaRPr>
                    </a:p>
                  </a:txBody>
                  <a:tcPr marL="68580" marR="68580" marT="0" marB="0"/>
                </a:tc>
                <a:tc>
                  <a:txBody>
                    <a:bodyPr/>
                    <a:lstStyle/>
                    <a:p>
                      <a:pPr>
                        <a:lnSpc>
                          <a:spcPct val="107000"/>
                        </a:lnSpc>
                        <a:spcAft>
                          <a:spcPts val="800"/>
                        </a:spcAft>
                      </a:pPr>
                      <a:r>
                        <a:rPr lang="en-IN" sz="2000" kern="1200" dirty="0">
                          <a:solidFill>
                            <a:schemeClr val="dk1"/>
                          </a:solidFill>
                          <a:effectLst/>
                          <a:latin typeface="+mn-lt"/>
                          <a:ea typeface="+mn-ea"/>
                          <a:cs typeface="+mn-cs"/>
                        </a:rPr>
                        <a:t>Study and Implement </a:t>
                      </a:r>
                      <a:r>
                        <a:rPr lang="en-IN" sz="2000" kern="1200" dirty="0" err="1">
                          <a:solidFill>
                            <a:schemeClr val="dk1"/>
                          </a:solidFill>
                          <a:effectLst/>
                          <a:latin typeface="+mn-lt"/>
                          <a:ea typeface="+mn-ea"/>
                          <a:cs typeface="+mn-cs"/>
                        </a:rPr>
                        <a:t>KMeans</a:t>
                      </a:r>
                      <a:r>
                        <a:rPr lang="en-IN" sz="2000" kern="1200" dirty="0">
                          <a:solidFill>
                            <a:schemeClr val="dk1"/>
                          </a:solidFill>
                          <a:effectLst/>
                          <a:latin typeface="+mn-lt"/>
                          <a:ea typeface="+mn-ea"/>
                          <a:cs typeface="+mn-cs"/>
                        </a:rPr>
                        <a:t> Algorithm for any standard dataset in cyber security domain</a:t>
                      </a:r>
                    </a:p>
                  </a:txBody>
                  <a:tcPr marL="68580" marR="68580" marT="0" marB="0"/>
                </a:tc>
                <a:extLst>
                  <a:ext uri="{0D108BD9-81ED-4DB2-BD59-A6C34878D82A}">
                    <a16:rowId xmlns:a16="http://schemas.microsoft.com/office/drawing/2014/main" val="10003"/>
                  </a:ext>
                </a:extLst>
              </a:tr>
              <a:tr h="312135">
                <a:tc>
                  <a:txBody>
                    <a:bodyPr/>
                    <a:lstStyle/>
                    <a:p>
                      <a:pPr marL="0" marR="0">
                        <a:lnSpc>
                          <a:spcPct val="107000"/>
                        </a:lnSpc>
                        <a:spcBef>
                          <a:spcPts val="0"/>
                        </a:spcBef>
                        <a:spcAft>
                          <a:spcPts val="0"/>
                        </a:spcAft>
                      </a:pPr>
                      <a:r>
                        <a:rPr lang="en-IN" sz="2000">
                          <a:effectLst/>
                        </a:rPr>
                        <a:t>5</a:t>
                      </a:r>
                      <a:endParaRPr lang="en-US" sz="2000">
                        <a:effectLst/>
                        <a:latin typeface="Calibri"/>
                        <a:ea typeface="Calibri"/>
                        <a:cs typeface="Times New Roman"/>
                      </a:endParaRPr>
                    </a:p>
                  </a:txBody>
                  <a:tcPr marL="68580" marR="68580" marT="0" marB="0"/>
                </a:tc>
                <a:tc>
                  <a:txBody>
                    <a:bodyPr/>
                    <a:lstStyle/>
                    <a:p>
                      <a:pPr>
                        <a:lnSpc>
                          <a:spcPct val="107000"/>
                        </a:lnSpc>
                        <a:spcAft>
                          <a:spcPts val="800"/>
                        </a:spcAft>
                      </a:pPr>
                      <a:r>
                        <a:rPr lang="en-IN" sz="2000" kern="1200" dirty="0">
                          <a:solidFill>
                            <a:schemeClr val="dk1"/>
                          </a:solidFill>
                          <a:effectLst/>
                          <a:latin typeface="+mn-lt"/>
                          <a:ea typeface="+mn-ea"/>
                          <a:cs typeface="+mn-cs"/>
                        </a:rPr>
                        <a:t>Study and Implement KNN for any standard dataset in cyber security domain</a:t>
                      </a:r>
                    </a:p>
                  </a:txBody>
                  <a:tcPr marL="68580" marR="68580" marT="0" marB="0"/>
                </a:tc>
                <a:extLst>
                  <a:ext uri="{0D108BD9-81ED-4DB2-BD59-A6C34878D82A}">
                    <a16:rowId xmlns:a16="http://schemas.microsoft.com/office/drawing/2014/main" val="10004"/>
                  </a:ext>
                </a:extLst>
              </a:tr>
              <a:tr h="152400">
                <a:tc>
                  <a:txBody>
                    <a:bodyPr/>
                    <a:lstStyle/>
                    <a:p>
                      <a:pPr marL="0" marR="0">
                        <a:lnSpc>
                          <a:spcPct val="107000"/>
                        </a:lnSpc>
                        <a:spcBef>
                          <a:spcPts val="0"/>
                        </a:spcBef>
                        <a:spcAft>
                          <a:spcPts val="0"/>
                        </a:spcAft>
                      </a:pPr>
                      <a:r>
                        <a:rPr lang="en-IN" sz="2000">
                          <a:effectLst/>
                        </a:rPr>
                        <a:t>6</a:t>
                      </a:r>
                      <a:endParaRPr lang="en-US" sz="2000">
                        <a:effectLst/>
                        <a:latin typeface="Calibri"/>
                        <a:ea typeface="Calibri"/>
                        <a:cs typeface="Times New Roman"/>
                      </a:endParaRPr>
                    </a:p>
                  </a:txBody>
                  <a:tcPr marL="68580" marR="68580" marT="0" marB="0"/>
                </a:tc>
                <a:tc>
                  <a:txBody>
                    <a:bodyPr/>
                    <a:lstStyle/>
                    <a:p>
                      <a:pPr>
                        <a:lnSpc>
                          <a:spcPct val="107000"/>
                        </a:lnSpc>
                        <a:spcAft>
                          <a:spcPts val="800"/>
                        </a:spcAft>
                      </a:pPr>
                      <a:r>
                        <a:rPr lang="en-IN" sz="2000" kern="1200" dirty="0">
                          <a:solidFill>
                            <a:schemeClr val="dk1"/>
                          </a:solidFill>
                          <a:effectLst/>
                          <a:latin typeface="+mn-lt"/>
                          <a:ea typeface="+mn-ea"/>
                          <a:cs typeface="+mn-cs"/>
                        </a:rPr>
                        <a:t> Study and Implement ANN for any standard dataset in cyber security domain</a:t>
                      </a:r>
                    </a:p>
                  </a:txBody>
                  <a:tcPr marL="68580" marR="68580" marT="0" marB="0"/>
                </a:tc>
                <a:extLst>
                  <a:ext uri="{0D108BD9-81ED-4DB2-BD59-A6C34878D82A}">
                    <a16:rowId xmlns:a16="http://schemas.microsoft.com/office/drawing/2014/main" val="10005"/>
                  </a:ext>
                </a:extLst>
              </a:tr>
              <a:tr h="69342">
                <a:tc>
                  <a:txBody>
                    <a:bodyPr/>
                    <a:lstStyle/>
                    <a:p>
                      <a:pPr marL="0" marR="0">
                        <a:lnSpc>
                          <a:spcPct val="107000"/>
                        </a:lnSpc>
                        <a:spcBef>
                          <a:spcPts val="0"/>
                        </a:spcBef>
                        <a:spcAft>
                          <a:spcPts val="0"/>
                        </a:spcAft>
                      </a:pPr>
                      <a:r>
                        <a:rPr lang="en-IN" sz="2000" dirty="0">
                          <a:effectLst/>
                        </a:rPr>
                        <a:t>7 </a:t>
                      </a:r>
                      <a:endParaRPr lang="en-US" sz="2000" dirty="0">
                        <a:effectLst/>
                        <a:latin typeface="Calibri"/>
                        <a:ea typeface="Calibri"/>
                        <a:cs typeface="Times New Roman"/>
                      </a:endParaRPr>
                    </a:p>
                  </a:txBody>
                  <a:tcPr marL="68580" marR="68580" marT="0" marB="0"/>
                </a:tc>
                <a:tc>
                  <a:txBody>
                    <a:bodyPr/>
                    <a:lstStyle/>
                    <a:p>
                      <a:r>
                        <a:rPr lang="en-IN" sz="2000" kern="1200" dirty="0">
                          <a:solidFill>
                            <a:schemeClr val="dk1"/>
                          </a:solidFill>
                          <a:effectLst/>
                          <a:latin typeface="+mn-lt"/>
                          <a:ea typeface="+mn-ea"/>
                          <a:cs typeface="+mn-cs"/>
                        </a:rPr>
                        <a:t>Study and Implement PCA for any standard dataset in cyber security domain</a:t>
                      </a:r>
                    </a:p>
                  </a:txBody>
                  <a:tcPr marL="68580" marR="68580" marT="0" marB="0"/>
                </a:tc>
                <a:extLst>
                  <a:ext uri="{0D108BD9-81ED-4DB2-BD59-A6C34878D82A}">
                    <a16:rowId xmlns:a16="http://schemas.microsoft.com/office/drawing/2014/main" val="10006"/>
                  </a:ext>
                </a:extLst>
              </a:tr>
              <a:tr h="494976">
                <a:tc>
                  <a:txBody>
                    <a:bodyPr/>
                    <a:lstStyle/>
                    <a:p>
                      <a:pPr marL="0" marR="0">
                        <a:lnSpc>
                          <a:spcPct val="107000"/>
                        </a:lnSpc>
                        <a:spcBef>
                          <a:spcPts val="0"/>
                        </a:spcBef>
                        <a:spcAft>
                          <a:spcPts val="0"/>
                        </a:spcAft>
                      </a:pPr>
                      <a:r>
                        <a:rPr lang="en-IN" sz="2000">
                          <a:effectLst/>
                        </a:rPr>
                        <a:t>8</a:t>
                      </a:r>
                      <a:endParaRPr lang="en-US" sz="2000">
                        <a:effectLst/>
                        <a:latin typeface="Calibri"/>
                        <a:ea typeface="Calibri"/>
                        <a:cs typeface="Times New Roman"/>
                      </a:endParaRPr>
                    </a:p>
                  </a:txBody>
                  <a:tcPr marL="68580" marR="68580" marT="0" marB="0"/>
                </a:tc>
                <a:tc>
                  <a:txBody>
                    <a:bodyPr/>
                    <a:lstStyle/>
                    <a:p>
                      <a:r>
                        <a:rPr lang="en-IN" sz="2000" kern="1200" dirty="0">
                          <a:solidFill>
                            <a:schemeClr val="dk1"/>
                          </a:solidFill>
                          <a:effectLst/>
                          <a:latin typeface="+mn-lt"/>
                          <a:ea typeface="+mn-ea"/>
                          <a:cs typeface="+mn-cs"/>
                        </a:rPr>
                        <a:t>Case Study: Use of ML along with Fuzzy Logic/GA to solve real world Problem in cyber security domain</a:t>
                      </a:r>
                    </a:p>
                  </a:txBody>
                  <a:tcPr marL="68580" marR="68580" marT="0" marB="0"/>
                </a:tc>
                <a:extLst>
                  <a:ext uri="{0D108BD9-81ED-4DB2-BD59-A6C34878D82A}">
                    <a16:rowId xmlns:a16="http://schemas.microsoft.com/office/drawing/2014/main" val="10007"/>
                  </a:ext>
                </a:extLst>
              </a:tr>
              <a:tr h="549949">
                <a:tc>
                  <a:txBody>
                    <a:bodyPr/>
                    <a:lstStyle/>
                    <a:p>
                      <a:pPr marL="0" marR="0">
                        <a:lnSpc>
                          <a:spcPct val="107000"/>
                        </a:lnSpc>
                        <a:spcBef>
                          <a:spcPts val="0"/>
                        </a:spcBef>
                        <a:spcAft>
                          <a:spcPts val="0"/>
                        </a:spcAft>
                      </a:pPr>
                      <a:r>
                        <a:rPr lang="en-IN" sz="2000" dirty="0">
                          <a:effectLst/>
                        </a:rPr>
                        <a:t>9</a:t>
                      </a:r>
                      <a:endParaRPr lang="en-US" sz="2000" dirty="0">
                        <a:effectLst/>
                        <a:latin typeface="Calibri"/>
                        <a:ea typeface="Calibri"/>
                        <a:cs typeface="Times New Roman"/>
                      </a:endParaRPr>
                    </a:p>
                  </a:txBody>
                  <a:tcPr marL="68580" marR="68580" marT="0" marB="0"/>
                </a:tc>
                <a:tc>
                  <a:txBody>
                    <a:bodyPr/>
                    <a:lstStyle/>
                    <a:p>
                      <a:r>
                        <a:rPr lang="en-IN" sz="2000" kern="1200" dirty="0">
                          <a:solidFill>
                            <a:schemeClr val="dk1"/>
                          </a:solidFill>
                          <a:effectLst/>
                          <a:latin typeface="+mn-lt"/>
                          <a:ea typeface="+mn-ea"/>
                          <a:cs typeface="+mn-cs"/>
                        </a:rPr>
                        <a:t>Mini assignment: Apply ML along with PSO/ACO to solve any real world problem in cyber security domain</a:t>
                      </a:r>
                    </a:p>
                  </a:txBody>
                  <a:tcPr marL="68580" marR="68580" marT="0" marB="0"/>
                </a:tc>
                <a:extLst>
                  <a:ext uri="{0D108BD9-81ED-4DB2-BD59-A6C34878D82A}">
                    <a16:rowId xmlns:a16="http://schemas.microsoft.com/office/drawing/2014/main" val="10008"/>
                  </a:ext>
                </a:extLst>
              </a:tr>
              <a:tr h="445373">
                <a:tc>
                  <a:txBody>
                    <a:bodyPr/>
                    <a:lstStyle/>
                    <a:p>
                      <a:pPr marL="0" marR="0">
                        <a:lnSpc>
                          <a:spcPct val="107000"/>
                        </a:lnSpc>
                        <a:spcBef>
                          <a:spcPts val="0"/>
                        </a:spcBef>
                        <a:spcAft>
                          <a:spcPts val="0"/>
                        </a:spcAft>
                      </a:pPr>
                      <a:r>
                        <a:rPr lang="en-IN" sz="2000">
                          <a:effectLst/>
                        </a:rPr>
                        <a:t>10</a:t>
                      </a:r>
                      <a:endParaRPr lang="en-US" sz="2000">
                        <a:effectLst/>
                        <a:latin typeface="Calibri"/>
                        <a:ea typeface="Calibri"/>
                        <a:cs typeface="Times New Roman"/>
                      </a:endParaRPr>
                    </a:p>
                  </a:txBody>
                  <a:tcPr marL="68580" marR="68580" marT="0" marB="0"/>
                </a:tc>
                <a:tc>
                  <a:txBody>
                    <a:bodyPr/>
                    <a:lstStyle/>
                    <a:p>
                      <a:r>
                        <a:rPr lang="en-IN" sz="2000" kern="1200" dirty="0">
                          <a:solidFill>
                            <a:schemeClr val="dk1"/>
                          </a:solidFill>
                          <a:effectLst/>
                          <a:latin typeface="+mn-lt"/>
                          <a:ea typeface="+mn-ea"/>
                          <a:cs typeface="+mn-cs"/>
                        </a:rPr>
                        <a:t>ML Practice Test – 1 Quiz</a:t>
                      </a: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36282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0089D7-5B86-427F-AD7C-AA5F5BE74106}"/>
              </a:ext>
            </a:extLst>
          </p:cNvPr>
          <p:cNvPicPr>
            <a:picLocks noChangeAspect="1"/>
          </p:cNvPicPr>
          <p:nvPr/>
        </p:nvPicPr>
        <p:blipFill>
          <a:blip r:embed="rId2"/>
          <a:stretch>
            <a:fillRect/>
          </a:stretch>
        </p:blipFill>
        <p:spPr>
          <a:xfrm>
            <a:off x="228600" y="152400"/>
            <a:ext cx="8762999" cy="6382653"/>
          </a:xfrm>
          <a:prstGeom prst="rect">
            <a:avLst/>
          </a:prstGeom>
        </p:spPr>
      </p:pic>
    </p:spTree>
    <p:extLst>
      <p:ext uri="{BB962C8B-B14F-4D97-AF65-F5344CB8AC3E}">
        <p14:creationId xmlns:p14="http://schemas.microsoft.com/office/powerpoint/2010/main" val="86274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600200"/>
          </a:xfrm>
        </p:spPr>
        <p:txBody>
          <a:bodyPr>
            <a:normAutofit/>
          </a:bodyPr>
          <a:lstStyle/>
          <a:p>
            <a:r>
              <a:rPr lang="en-US" dirty="0">
                <a:solidFill>
                  <a:srgbClr val="0070C0"/>
                </a:solidFill>
              </a:rPr>
              <a:t>Basic R Programming</a:t>
            </a:r>
          </a:p>
        </p:txBody>
      </p:sp>
    </p:spTree>
    <p:extLst>
      <p:ext uri="{BB962C8B-B14F-4D97-AF65-F5344CB8AC3E}">
        <p14:creationId xmlns:p14="http://schemas.microsoft.com/office/powerpoint/2010/main" val="225962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R</a:t>
            </a:r>
          </a:p>
        </p:txBody>
      </p:sp>
      <p:sp>
        <p:nvSpPr>
          <p:cNvPr id="3" name="Content Placeholder 2"/>
          <p:cNvSpPr>
            <a:spLocks noGrp="1"/>
          </p:cNvSpPr>
          <p:nvPr>
            <p:ph idx="1"/>
          </p:nvPr>
        </p:nvSpPr>
        <p:spPr/>
        <p:txBody>
          <a:bodyPr>
            <a:normAutofit fontScale="70000" lnSpcReduction="20000"/>
          </a:bodyPr>
          <a:lstStyle/>
          <a:p>
            <a:r>
              <a:rPr lang="en-US" dirty="0"/>
              <a:t>R, as a dialect of GNU-S, is a powerful statistical language that can be used to manipulate and analyze data.</a:t>
            </a:r>
          </a:p>
          <a:p>
            <a:r>
              <a:rPr lang="en-US" dirty="0"/>
              <a:t>R provides many machine learning packages and visualization functions</a:t>
            </a:r>
          </a:p>
          <a:p>
            <a:r>
              <a:rPr lang="en-US" dirty="0"/>
              <a:t>R is </a:t>
            </a:r>
            <a:r>
              <a:rPr lang="en-US" dirty="0">
                <a:solidFill>
                  <a:srgbClr val="FF0000"/>
                </a:solidFill>
              </a:rPr>
              <a:t>open source and free</a:t>
            </a:r>
            <a:r>
              <a:rPr lang="en-US" dirty="0"/>
              <a:t>.</a:t>
            </a:r>
          </a:p>
          <a:p>
            <a:r>
              <a:rPr lang="en-US" dirty="0"/>
              <a:t>Using R greatly simplifies machine learning. </a:t>
            </a:r>
          </a:p>
          <a:p>
            <a:r>
              <a:rPr lang="en-US" dirty="0"/>
              <a:t>R is an interpreted language also means that you can execute R commands directly and see an immediate result. </a:t>
            </a:r>
          </a:p>
          <a:p>
            <a:r>
              <a:rPr lang="en-US" dirty="0"/>
              <a:t>All you need to know is how each algorithm can solve your problem, and then you can simply use a written package to quickly generate prediction models on data with a few command lines.</a:t>
            </a:r>
          </a:p>
          <a:p>
            <a:r>
              <a:rPr lang="en-US" dirty="0">
                <a:solidFill>
                  <a:srgbClr val="FF0000"/>
                </a:solidFill>
              </a:rPr>
              <a:t>Ross </a:t>
            </a:r>
            <a:r>
              <a:rPr lang="en-US" dirty="0" err="1">
                <a:solidFill>
                  <a:srgbClr val="FF0000"/>
                </a:solidFill>
              </a:rPr>
              <a:t>Ihaka</a:t>
            </a:r>
            <a:r>
              <a:rPr lang="en-US" dirty="0">
                <a:solidFill>
                  <a:srgbClr val="FF0000"/>
                </a:solidFill>
              </a:rPr>
              <a:t> and Robert Gentleman. R: A language for data analysis and graphics. Journal of Computational and Graphical Statistics, 5(3):299–314, 1996 </a:t>
            </a:r>
          </a:p>
        </p:txBody>
      </p:sp>
    </p:spTree>
    <p:extLst>
      <p:ext uri="{BB962C8B-B14F-4D97-AF65-F5344CB8AC3E}">
        <p14:creationId xmlns:p14="http://schemas.microsoft.com/office/powerpoint/2010/main" val="219841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7569</TotalTime>
  <Words>5514</Words>
  <Application>Microsoft Office PowerPoint</Application>
  <PresentationFormat>On-screen Show (4:3)</PresentationFormat>
  <Paragraphs>563</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Courier New</vt:lpstr>
      <vt:lpstr>Times</vt:lpstr>
      <vt:lpstr>Wingdings</vt:lpstr>
      <vt:lpstr>Office Theme</vt:lpstr>
      <vt:lpstr>PowerPoint Presentation</vt:lpstr>
      <vt:lpstr>Machine Learning for Cyber Security (CS-602) L#02</vt:lpstr>
      <vt:lpstr>Syllabus</vt:lpstr>
      <vt:lpstr>Syllabus</vt:lpstr>
      <vt:lpstr>Text/Reference Books</vt:lpstr>
      <vt:lpstr>Lab assignments</vt:lpstr>
      <vt:lpstr>PowerPoint Presentation</vt:lpstr>
      <vt:lpstr>Basic R Programming</vt:lpstr>
      <vt:lpstr>R</vt:lpstr>
      <vt:lpstr>R with R-Studio</vt:lpstr>
      <vt:lpstr>PowerPoint Presentation</vt:lpstr>
      <vt:lpstr>Just Start</vt:lpstr>
      <vt:lpstr>Load library</vt:lpstr>
      <vt:lpstr>PowerPoint Presentation</vt:lpstr>
      <vt:lpstr>Help</vt:lpstr>
      <vt:lpstr>Set directory path</vt:lpstr>
      <vt:lpstr>DATA TYPES IN R </vt:lpstr>
      <vt:lpstr>DATA TYPES IN R </vt:lpstr>
      <vt:lpstr>Try some commands</vt:lpstr>
      <vt:lpstr>Commands </vt:lpstr>
      <vt:lpstr>Add/Sub/Mul/Div</vt:lpstr>
      <vt:lpstr>Vector</vt:lpstr>
      <vt:lpstr>List</vt:lpstr>
      <vt:lpstr>Indexing</vt:lpstr>
      <vt:lpstr>Typecast</vt:lpstr>
      <vt:lpstr>Matrix</vt:lpstr>
      <vt:lpstr>Matrix</vt:lpstr>
      <vt:lpstr>PowerPoint Presentation</vt:lpstr>
      <vt:lpstr>Cbind/rbind</vt:lpstr>
      <vt:lpstr>Factors</vt:lpstr>
      <vt:lpstr>NA and NaN</vt:lpstr>
      <vt:lpstr>Dataframes</vt:lpstr>
      <vt:lpstr>Reading data</vt:lpstr>
      <vt:lpstr>Writing data</vt:lpstr>
      <vt:lpstr>Examples </vt:lpstr>
      <vt:lpstr>Examples</vt:lpstr>
      <vt:lpstr>Examples </vt:lpstr>
      <vt:lpstr>Reading special data</vt:lpstr>
      <vt:lpstr>Example</vt:lpstr>
      <vt:lpstr>Access items</vt:lpstr>
      <vt:lpstr>removing missing values</vt:lpstr>
      <vt:lpstr>Accessing inbuilt datasets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If/for/while</vt:lpstr>
      <vt:lpstr>Functions </vt:lpstr>
      <vt:lpstr>Image processing</vt:lpstr>
      <vt:lpstr>PowerPoint Presentation</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R</dc:title>
  <dc:creator>VSD</dc:creator>
  <cp:lastModifiedBy>sunita dhavale</cp:lastModifiedBy>
  <cp:revision>555</cp:revision>
  <dcterms:created xsi:type="dcterms:W3CDTF">2018-08-29T15:23:30Z</dcterms:created>
  <dcterms:modified xsi:type="dcterms:W3CDTF">2024-08-08T09:25:53Z</dcterms:modified>
</cp:coreProperties>
</file>