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1.xml" ContentType="application/vnd.openxmlformats-officedocument.presentationml.slide+xml"/>
  <Override PartName="/ppt/slides/slide24.xml" ContentType="application/vnd.openxmlformats-officedocument.presentationml.slide+xml"/>
  <Override PartName="/ppt/slides/slide30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7.xml.rels" ContentType="application/vnd.openxmlformats-package.relationships+xml"/>
  <Override PartName="/ppt/slides/_rels/slide38.xml.rels" ContentType="application/vnd.openxmlformats-package.relationships+xml"/>
  <Override PartName="/ppt/slides/_rels/slide20.xml.rels" ContentType="application/vnd.openxmlformats-package.relationships+xml"/>
  <Override PartName="/ppt/slides/_rels/slide2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2.xml.rels" ContentType="application/vnd.openxmlformats-package.relationships+xml"/>
  <Override PartName="/ppt/slides/_rels/slide32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37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12.xml.rels" ContentType="application/vnd.openxmlformats-package.relationships+xml"/>
  <Override PartName="/ppt/slides/_rels/slide21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35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36.xml.rels" ContentType="application/vnd.openxmlformats-package.relationships+xml"/>
  <Override PartName="/ppt/slides/_rels/slide5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28.gif" ContentType="image/gif"/>
  <Override PartName="/ppt/media/image7.png" ContentType="image/png"/>
  <Override PartName="/ppt/media/image9.png" ContentType="image/png"/>
  <Override PartName="/ppt/media/image2.png" ContentType="image/png"/>
  <Override PartName="/ppt/media/image8.png" ContentType="image/png"/>
  <Override PartName="/ppt/media/image1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16.png" ContentType="image/png"/>
  <Override PartName="/ppt/media/image6.jpeg" ContentType="image/jpeg"/>
  <Override PartName="/ppt/media/image15.png" ContentType="image/png"/>
  <Override PartName="/ppt/media/image11.png" ContentType="image/png"/>
  <Override PartName="/ppt/media/image3.jpeg" ContentType="image/jpeg"/>
  <Override PartName="/ppt/media/image14.png" ContentType="image/png"/>
  <Override PartName="/ppt/media/image4.jpeg" ContentType="image/jpeg"/>
  <Override PartName="/ppt/media/image5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30.png" ContentType="image/png"/>
  <Override PartName="/ppt/media/image23.png" ContentType="image/png"/>
  <Override PartName="/ppt/media/image29.png" ContentType="image/png"/>
  <Override PartName="/ppt/media/image22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1.png" ContentType="image/png"/>
  <Override PartName="/ppt/media/image20.png" ContentType="image/png"/>
  <Override PartName="/ppt/notesSlides/_rels/notesSlide5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9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.xml" ContentType="application/vnd.openxmlformats-officedocument.presentationml.notesSlide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8.xml" ContentType="application/vnd.openxmlformats-officedocument.theme+xml"/>
  <Override PartName="/ppt/theme/theme1.xml" ContentType="application/vnd.openxmlformats-officedocument.theme+xml"/>
  <Override PartName="/ppt/theme/theme9.xml" ContentType="application/vnd.openxmlformats-officedocument.theme+xml"/>
  <Override PartName="/ppt/theme/theme2.xml" ContentType="application/vnd.openxmlformats-officedocument.theme+xml"/>
  <Override PartName="/ppt/theme/theme7.xml" ContentType="application/vnd.openxmlformats-officedocument.theme+xml"/>
  <Override PartName="/ppt/theme/theme3.xml" ContentType="application/vnd.openxmlformats-officedocument.theme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slide" Target="slides/slide29.xml"/><Relationship Id="rId40" Type="http://schemas.openxmlformats.org/officeDocument/2006/relationships/slide" Target="slides/slide30.xml"/><Relationship Id="rId41" Type="http://schemas.openxmlformats.org/officeDocument/2006/relationships/slide" Target="slides/slide31.xml"/><Relationship Id="rId42" Type="http://schemas.openxmlformats.org/officeDocument/2006/relationships/slide" Target="slides/slide32.xml"/><Relationship Id="rId43" Type="http://schemas.openxmlformats.org/officeDocument/2006/relationships/slide" Target="slides/slide33.xml"/><Relationship Id="rId44" Type="http://schemas.openxmlformats.org/officeDocument/2006/relationships/slide" Target="slides/slide34.xml"/><Relationship Id="rId45" Type="http://schemas.openxmlformats.org/officeDocument/2006/relationships/slide" Target="slides/slide35.xml"/><Relationship Id="rId46" Type="http://schemas.openxmlformats.org/officeDocument/2006/relationships/slide" Target="slides/slide36.xml"/><Relationship Id="rId47" Type="http://schemas.openxmlformats.org/officeDocument/2006/relationships/slide" Target="slides/slide37.xml"/><Relationship Id="rId48" Type="http://schemas.openxmlformats.org/officeDocument/2006/relationships/slide" Target="slides/slide3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1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1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31D3CC6-46E4-4365-9A34-4CECE5955177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Have to write script</a:t>
            </a:r>
            <a:endParaRPr b="0" lang="en-IN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410" name="Slide Number Placeholder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11CACAE-ACD8-4197-A6E4-720F3849FB23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3 absorbtion lines were associated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16" name="Slide Number Placeholder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4CE18CD-379F-4EA2-B61F-7730C7AC24BA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413" name="Slide Number Placeholder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8096AA0-7EA0-4DC6-ADB8-F87CB4AB39E2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</p:spPr>
        <p:txBody>
          <a:bodyPr lIns="0" rIns="0" tIns="0" bIns="0">
            <a:normAutofit fontScale="5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</p:spPr>
        <p:txBody>
          <a:bodyPr lIns="0" rIns="0" tIns="0" bIns="0">
            <a:normAutofit fontScale="5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gif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4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itle 1"/>
          <p:cNvSpPr/>
          <p:nvPr/>
        </p:nvSpPr>
        <p:spPr>
          <a:xfrm>
            <a:off x="685800" y="304920"/>
            <a:ext cx="7770960" cy="14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M31 Spectra Analysis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13" name="Subtitle 2"/>
          <p:cNvSpPr/>
          <p:nvPr/>
        </p:nvSpPr>
        <p:spPr>
          <a:xfrm>
            <a:off x="3200400" y="6095880"/>
            <a:ext cx="2741760" cy="60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Vampy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314" name="AutoShape 2"/>
          <p:cNvSpPr/>
          <p:nvPr/>
        </p:nvSpPr>
        <p:spPr>
          <a:xfrm>
            <a:off x="155520" y="-144360"/>
            <a:ext cx="3034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5" name="Picture 4" descr=""/>
          <p:cNvPicPr/>
          <p:nvPr/>
        </p:nvPicPr>
        <p:blipFill>
          <a:blip r:embed="rId1"/>
          <a:stretch/>
        </p:blipFill>
        <p:spPr>
          <a:xfrm>
            <a:off x="0" y="1823760"/>
            <a:ext cx="9142560" cy="320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Rectangle 179"/>
          <p:cNvSpPr/>
          <p:nvPr/>
        </p:nvSpPr>
        <p:spPr>
          <a:xfrm>
            <a:off x="410760" y="2635200"/>
            <a:ext cx="8228520" cy="127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What we expect Galactic Spectra to look like?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tangle 180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Galactic Spectra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336" name="Picture 181" descr=""/>
          <p:cNvPicPr/>
          <p:nvPr/>
        </p:nvPicPr>
        <p:blipFill>
          <a:blip r:embed="rId1"/>
          <a:stretch/>
        </p:blipFill>
        <p:spPr>
          <a:xfrm>
            <a:off x="524520" y="1683720"/>
            <a:ext cx="8092800" cy="3818160"/>
          </a:xfrm>
          <a:prstGeom prst="rect">
            <a:avLst/>
          </a:prstGeom>
          <a:ln w="0">
            <a:noFill/>
          </a:ln>
        </p:spPr>
      </p:pic>
      <p:sp>
        <p:nvSpPr>
          <p:cNvPr id="337" name="Rectangle 182"/>
          <p:cNvSpPr/>
          <p:nvPr/>
        </p:nvSpPr>
        <p:spPr>
          <a:xfrm>
            <a:off x="4500000" y="5760000"/>
            <a:ext cx="269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Comic Sans MS"/>
                <a:ea typeface="DejaVu Sans"/>
              </a:rPr>
              <a:t>4000</a:t>
            </a:r>
            <a:r>
              <a:rPr b="0" lang="en-IN" sz="2200" spc="-1" strike="noStrike">
                <a:solidFill>
                  <a:srgbClr val="000000"/>
                </a:solidFill>
                <a:latin typeface="Comic Sans MS"/>
                <a:ea typeface="Arial"/>
              </a:rPr>
              <a:t>Å</a:t>
            </a:r>
            <a:r>
              <a:rPr b="0" lang="en-IN" sz="2200" spc="-1" strike="noStrike">
                <a:solidFill>
                  <a:srgbClr val="000000"/>
                </a:solidFill>
                <a:latin typeface="Comic Sans MS"/>
                <a:ea typeface="DejaVu Sans"/>
              </a:rPr>
              <a:t> break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Box 183"/>
          <p:cNvSpPr/>
          <p:nvPr/>
        </p:nvSpPr>
        <p:spPr>
          <a:xfrm>
            <a:off x="457200" y="32508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Why we expect 4000</a:t>
            </a:r>
            <a:r>
              <a:rPr b="0" lang="en-IN" sz="3600" spc="-1" strike="noStrike">
                <a:solidFill>
                  <a:srgbClr val="000000"/>
                </a:solidFill>
                <a:latin typeface="Comic Sans MS"/>
                <a:ea typeface="Arial"/>
              </a:rPr>
              <a:t>Å</a:t>
            </a:r>
            <a:r>
              <a:rPr b="0" lang="en-IN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 break?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39" name="TextBox 184"/>
          <p:cNvSpPr/>
          <p:nvPr/>
        </p:nvSpPr>
        <p:spPr>
          <a:xfrm>
            <a:off x="457200" y="2190240"/>
            <a:ext cx="822852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Lack of Hot blue Stars because they are short lived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In metal rich region higher energy light is absorbed by the metals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itl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What does raw data looks like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41" name="AutoShape 2"/>
          <p:cNvSpPr/>
          <p:nvPr/>
        </p:nvSpPr>
        <p:spPr>
          <a:xfrm>
            <a:off x="155520" y="-144360"/>
            <a:ext cx="3034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AutoShape 4"/>
          <p:cNvSpPr/>
          <p:nvPr/>
        </p:nvSpPr>
        <p:spPr>
          <a:xfrm>
            <a:off x="307800" y="7920"/>
            <a:ext cx="3034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3" name="Picture 10" descr=""/>
          <p:cNvPicPr/>
          <p:nvPr/>
        </p:nvPicPr>
        <p:blipFill>
          <a:blip r:embed="rId1"/>
          <a:stretch/>
        </p:blipFill>
        <p:spPr>
          <a:xfrm rot="10800000">
            <a:off x="461880" y="4581000"/>
            <a:ext cx="8264520" cy="548640"/>
          </a:xfrm>
          <a:prstGeom prst="rect">
            <a:avLst/>
          </a:prstGeom>
          <a:ln w="0">
            <a:noFill/>
          </a:ln>
        </p:spPr>
      </p:pic>
      <p:pic>
        <p:nvPicPr>
          <p:cNvPr id="344" name="Content Placeholder 15" descr=""/>
          <p:cNvPicPr/>
          <p:nvPr/>
        </p:nvPicPr>
        <p:blipFill>
          <a:blip r:embed="rId2"/>
          <a:stretch/>
        </p:blipFill>
        <p:spPr>
          <a:xfrm>
            <a:off x="155520" y="1752480"/>
            <a:ext cx="8595720" cy="288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itl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Removing the Error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346" name="Content Placeholder 3" descr=""/>
          <p:cNvPicPr/>
          <p:nvPr/>
        </p:nvPicPr>
        <p:blipFill>
          <a:blip r:embed="rId1"/>
          <a:stretch/>
        </p:blipFill>
        <p:spPr>
          <a:xfrm>
            <a:off x="228600" y="1676520"/>
            <a:ext cx="8685360" cy="2887920"/>
          </a:xfrm>
          <a:prstGeom prst="rect">
            <a:avLst/>
          </a:prstGeom>
          <a:ln w="0">
            <a:noFill/>
          </a:ln>
        </p:spPr>
      </p:pic>
      <p:pic>
        <p:nvPicPr>
          <p:cNvPr id="347" name="Picture 4" descr=""/>
          <p:cNvPicPr/>
          <p:nvPr/>
        </p:nvPicPr>
        <p:blipFill>
          <a:blip r:embed="rId2"/>
          <a:stretch/>
        </p:blipFill>
        <p:spPr>
          <a:xfrm>
            <a:off x="228600" y="1676520"/>
            <a:ext cx="8685360" cy="288792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" descr=""/>
          <p:cNvPicPr/>
          <p:nvPr/>
        </p:nvPicPr>
        <p:blipFill>
          <a:blip r:embed="rId3"/>
          <a:stretch/>
        </p:blipFill>
        <p:spPr>
          <a:xfrm rot="10800000">
            <a:off x="564480" y="4875120"/>
            <a:ext cx="8280000" cy="548640"/>
          </a:xfrm>
          <a:prstGeom prst="rect">
            <a:avLst/>
          </a:prstGeom>
          <a:ln w="0">
            <a:noFill/>
          </a:ln>
        </p:spPr>
      </p:pic>
      <p:pic>
        <p:nvPicPr>
          <p:cNvPr id="349" name="Picture 7" descr=""/>
          <p:cNvPicPr/>
          <p:nvPr/>
        </p:nvPicPr>
        <p:blipFill>
          <a:blip r:embed="rId4"/>
          <a:stretch/>
        </p:blipFill>
        <p:spPr>
          <a:xfrm>
            <a:off x="228600" y="1676520"/>
            <a:ext cx="8664480" cy="290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7" dur="indefinite" restart="never" nodeType="tmRoot">
          <p:childTnLst>
            <p:seq>
              <p:cTn id="88" dur="indefinite" nodeType="mainSeq">
                <p:childTnLst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itl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Raw Data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51" name="TextBox 4"/>
          <p:cNvSpPr/>
          <p:nvPr/>
        </p:nvSpPr>
        <p:spPr>
          <a:xfrm>
            <a:off x="3549600" y="3505320"/>
            <a:ext cx="21063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No Error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352" name="Picture 5" descr=""/>
          <p:cNvPicPr/>
          <p:nvPr/>
        </p:nvPicPr>
        <p:blipFill>
          <a:blip r:embed="rId1"/>
          <a:stretch/>
        </p:blipFill>
        <p:spPr>
          <a:xfrm rot="10800000">
            <a:off x="1440" y="1752480"/>
            <a:ext cx="9142560" cy="1217880"/>
          </a:xfrm>
          <a:prstGeom prst="rect">
            <a:avLst/>
          </a:prstGeom>
          <a:ln w="0">
            <a:noFill/>
          </a:ln>
        </p:spPr>
      </p:pic>
      <p:pic>
        <p:nvPicPr>
          <p:cNvPr id="353" name="Picture 6" descr=""/>
          <p:cNvPicPr/>
          <p:nvPr/>
        </p:nvPicPr>
        <p:blipFill>
          <a:blip r:embed="rId2"/>
          <a:stretch/>
        </p:blipFill>
        <p:spPr>
          <a:xfrm rot="10800000">
            <a:off x="1440" y="4648320"/>
            <a:ext cx="9142560" cy="114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itle 1"/>
          <p:cNvSpPr/>
          <p:nvPr/>
        </p:nvSpPr>
        <p:spPr>
          <a:xfrm>
            <a:off x="685800" y="2743200"/>
            <a:ext cx="82281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Spectrum Fitting Process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itl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Continuum Fit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356" name="Content Placeholder 5" descr=""/>
          <p:cNvPicPr/>
          <p:nvPr/>
        </p:nvPicPr>
        <p:blipFill>
          <a:blip r:embed="rId1"/>
          <a:stretch/>
        </p:blipFill>
        <p:spPr>
          <a:xfrm>
            <a:off x="228600" y="1828800"/>
            <a:ext cx="8692200" cy="305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itl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Normalized Spectra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358" name="Content Placeholder 3" descr=""/>
          <p:cNvPicPr/>
          <p:nvPr/>
        </p:nvPicPr>
        <p:blipFill>
          <a:blip r:embed="rId1"/>
          <a:stretch/>
        </p:blipFill>
        <p:spPr>
          <a:xfrm>
            <a:off x="161640" y="1828800"/>
            <a:ext cx="8828640" cy="312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itle 1"/>
          <p:cNvSpPr/>
          <p:nvPr/>
        </p:nvSpPr>
        <p:spPr>
          <a:xfrm>
            <a:off x="457200" y="2438280"/>
            <a:ext cx="8228160" cy="170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Identifying and Modeling the Spectral lines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Rectangle 161"/>
          <p:cNvSpPr/>
          <p:nvPr/>
        </p:nvSpPr>
        <p:spPr>
          <a:xfrm>
            <a:off x="540000" y="2817720"/>
            <a:ext cx="82281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Why care about Spectra?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itle 1"/>
          <p:cNvSpPr/>
          <p:nvPr/>
        </p:nvSpPr>
        <p:spPr>
          <a:xfrm>
            <a:off x="457200" y="274680"/>
            <a:ext cx="8228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Identification of Absorption lines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61" name="Content Placeholder 2"/>
          <p:cNvSpPr/>
          <p:nvPr/>
        </p:nvSpPr>
        <p:spPr>
          <a:xfrm>
            <a:off x="457200" y="1752480"/>
            <a:ext cx="8228160" cy="182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Identification was done manually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362" name="Picture 4" descr=""/>
          <p:cNvPicPr/>
          <p:nvPr/>
        </p:nvPicPr>
        <p:blipFill>
          <a:blip r:embed="rId1"/>
          <a:stretch/>
        </p:blipFill>
        <p:spPr>
          <a:xfrm>
            <a:off x="0" y="2590920"/>
            <a:ext cx="9142560" cy="318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208"/>
          <p:cNvSpPr/>
          <p:nvPr/>
        </p:nvSpPr>
        <p:spPr>
          <a:xfrm>
            <a:off x="410760" y="2762280"/>
            <a:ext cx="8228880" cy="11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Why was identification done manually?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Box 209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Typical Spectral Feautures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65" name="TextBox 210"/>
          <p:cNvSpPr/>
          <p:nvPr/>
        </p:nvSpPr>
        <p:spPr>
          <a:xfrm>
            <a:off x="540000" y="1602720"/>
            <a:ext cx="4015440" cy="39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5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Comic Sans MS"/>
                <a:ea typeface="DejaVu Sans"/>
              </a:rPr>
              <a:t>Absorbtion lines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80" spc="-1" strike="noStrike">
                <a:solidFill>
                  <a:srgbClr val="000000"/>
                </a:solidFill>
                <a:latin typeface="Comic Sans MS"/>
                <a:ea typeface="Noto Sans CJK SC"/>
              </a:rPr>
              <a:t>Ca[H]    = 3933.7</a:t>
            </a:r>
            <a:r>
              <a:rPr b="0" lang="en-IN" sz="2580" spc="-1" strike="noStrike">
                <a:solidFill>
                  <a:srgbClr val="000000"/>
                </a:solidFill>
                <a:latin typeface="Comic Sans MS"/>
                <a:ea typeface="Arial"/>
              </a:rPr>
              <a:t>Å</a:t>
            </a:r>
            <a:endParaRPr b="0" lang="en-IN" sz="258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80" spc="-1" strike="noStrike">
                <a:solidFill>
                  <a:srgbClr val="000000"/>
                </a:solidFill>
                <a:latin typeface="Comic Sans MS"/>
                <a:ea typeface="Noto Sans CJK SC"/>
              </a:rPr>
              <a:t>Ca[K]    = 3968.5</a:t>
            </a:r>
            <a:r>
              <a:rPr b="0" lang="en-IN" sz="2580" spc="-1" strike="noStrike">
                <a:solidFill>
                  <a:srgbClr val="000000"/>
                </a:solidFill>
                <a:latin typeface="Comic Sans MS"/>
                <a:ea typeface="Arial"/>
              </a:rPr>
              <a:t>Å</a:t>
            </a:r>
            <a:endParaRPr b="0" lang="en-IN" sz="258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80" spc="-1" strike="noStrike">
                <a:solidFill>
                  <a:srgbClr val="000000"/>
                </a:solidFill>
                <a:latin typeface="Comic Sans MS"/>
                <a:ea typeface="DejaVu Sans"/>
              </a:rPr>
              <a:t>G-band = 4304.4</a:t>
            </a:r>
            <a:r>
              <a:rPr b="0" lang="en-IN" sz="2580" spc="-1" strike="noStrike">
                <a:solidFill>
                  <a:srgbClr val="000000"/>
                </a:solidFill>
                <a:latin typeface="Comic Sans MS"/>
                <a:ea typeface="Arial"/>
              </a:rPr>
              <a:t>Å</a:t>
            </a:r>
            <a:endParaRPr b="0" lang="en-IN" sz="258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80" spc="-1" strike="noStrike">
                <a:solidFill>
                  <a:srgbClr val="000000"/>
                </a:solidFill>
                <a:latin typeface="Comic Sans MS"/>
                <a:ea typeface="Noto Sans CJK SC"/>
              </a:rPr>
              <a:t>Mg[</a:t>
            </a:r>
            <a:r>
              <a:rPr b="0" lang="en-US" sz="2580" spc="-1" strike="noStrike">
                <a:solidFill>
                  <a:srgbClr val="000000"/>
                </a:solidFill>
                <a:latin typeface="Comic Sans MS"/>
                <a:ea typeface="DejaVu Sans"/>
              </a:rPr>
              <a:t>I</a:t>
            </a:r>
            <a:r>
              <a:rPr b="0" lang="en-IN" sz="2580" spc="-1" strike="noStrike">
                <a:solidFill>
                  <a:srgbClr val="000000"/>
                </a:solidFill>
                <a:latin typeface="Comic Sans MS"/>
                <a:ea typeface="Noto Sans CJK SC"/>
              </a:rPr>
              <a:t>]    = 5175.3</a:t>
            </a:r>
            <a:r>
              <a:rPr b="0" lang="en-IN" sz="2580" spc="-1" strike="noStrike">
                <a:solidFill>
                  <a:srgbClr val="000000"/>
                </a:solidFill>
                <a:latin typeface="Comic Sans MS"/>
                <a:ea typeface="Arial"/>
              </a:rPr>
              <a:t>Å</a:t>
            </a:r>
            <a:endParaRPr b="0" lang="en-IN" sz="258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80" spc="-1" strike="noStrike">
                <a:solidFill>
                  <a:srgbClr val="000000"/>
                </a:solidFill>
                <a:latin typeface="Comic Sans MS"/>
                <a:ea typeface="Noto Sans CJK SC"/>
              </a:rPr>
              <a:t>Fe[</a:t>
            </a:r>
            <a:r>
              <a:rPr b="0" lang="en-US" sz="2580" spc="-1" strike="noStrike">
                <a:solidFill>
                  <a:srgbClr val="000000"/>
                </a:solidFill>
                <a:latin typeface="Comic Sans MS"/>
                <a:ea typeface="DejaVu Sans"/>
              </a:rPr>
              <a:t>I</a:t>
            </a:r>
            <a:r>
              <a:rPr b="0" lang="en-IN" sz="2580" spc="-1" strike="noStrike">
                <a:solidFill>
                  <a:srgbClr val="000000"/>
                </a:solidFill>
                <a:latin typeface="Comic Sans MS"/>
                <a:ea typeface="Noto Sans CJK SC"/>
              </a:rPr>
              <a:t>]     = 5270.3</a:t>
            </a:r>
            <a:r>
              <a:rPr b="0" lang="en-IN" sz="2580" spc="-1" strike="noStrike">
                <a:solidFill>
                  <a:srgbClr val="000000"/>
                </a:solidFill>
                <a:latin typeface="Comic Sans MS"/>
                <a:ea typeface="Arial"/>
              </a:rPr>
              <a:t>Å</a:t>
            </a:r>
            <a:endParaRPr b="0" lang="en-IN" sz="258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80" spc="-1" strike="noStrike">
                <a:solidFill>
                  <a:srgbClr val="000000"/>
                </a:solidFill>
                <a:latin typeface="Comic Sans MS"/>
                <a:ea typeface="Noto Sans CJK SC"/>
              </a:rPr>
              <a:t>Na[</a:t>
            </a:r>
            <a:r>
              <a:rPr b="0" lang="en-US" sz="2580" spc="-1" strike="noStrike">
                <a:solidFill>
                  <a:srgbClr val="000000"/>
                </a:solidFill>
                <a:latin typeface="Comic Sans MS"/>
                <a:ea typeface="DejaVu Sans"/>
              </a:rPr>
              <a:t>I</a:t>
            </a:r>
            <a:r>
              <a:rPr b="0" lang="en-IN" sz="2580" spc="-1" strike="noStrike">
                <a:solidFill>
                  <a:srgbClr val="000000"/>
                </a:solidFill>
                <a:latin typeface="Comic Sans MS"/>
                <a:ea typeface="Noto Sans CJK SC"/>
              </a:rPr>
              <a:t>]     = 5894.0</a:t>
            </a:r>
            <a:r>
              <a:rPr b="0" lang="en-IN" sz="2580" spc="-1" strike="noStrike">
                <a:solidFill>
                  <a:srgbClr val="000000"/>
                </a:solidFill>
                <a:latin typeface="Comic Sans MS"/>
                <a:ea typeface="Arial"/>
              </a:rPr>
              <a:t>Å</a:t>
            </a:r>
            <a:endParaRPr b="0" lang="en-IN" sz="25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580" spc="-1" strike="noStrike">
              <a:latin typeface="Arial"/>
            </a:endParaRPr>
          </a:p>
        </p:txBody>
      </p:sp>
      <p:sp>
        <p:nvSpPr>
          <p:cNvPr id="366" name="TextBox 211"/>
          <p:cNvSpPr/>
          <p:nvPr/>
        </p:nvSpPr>
        <p:spPr>
          <a:xfrm>
            <a:off x="4680000" y="1602720"/>
            <a:ext cx="4139640" cy="46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70" spc="-1" strike="noStrike">
                <a:solidFill>
                  <a:srgbClr val="000000"/>
                </a:solidFill>
                <a:latin typeface="Comic Sans MS"/>
                <a:ea typeface="DejaVu Sans"/>
              </a:rPr>
              <a:t>Emission lines</a:t>
            </a:r>
            <a:endParaRPr b="0" lang="en-IN" sz="287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320" spc="-1" strike="noStrike">
                <a:solidFill>
                  <a:srgbClr val="000000"/>
                </a:solidFill>
                <a:latin typeface="Comic Sans MS"/>
                <a:ea typeface="Noto Sans CJK SC"/>
              </a:rPr>
              <a:t>O[II]   =3727.3</a:t>
            </a:r>
            <a:r>
              <a:rPr b="0" lang="en-IN" sz="2320" spc="-1" strike="noStrike">
                <a:solidFill>
                  <a:srgbClr val="000000"/>
                </a:solidFill>
                <a:latin typeface="Comic Sans MS"/>
                <a:ea typeface="Arial"/>
              </a:rPr>
              <a:t>Å</a:t>
            </a:r>
            <a:endParaRPr b="0" lang="en-IN" sz="232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320" spc="-1" strike="noStrike">
                <a:solidFill>
                  <a:srgbClr val="000000"/>
                </a:solidFill>
                <a:latin typeface="Comic Sans MS"/>
                <a:ea typeface="DejaVu Sans"/>
              </a:rPr>
              <a:t>H</a:t>
            </a:r>
            <a:r>
              <a:rPr b="0" lang="en-IN" sz="2320" spc="-1" strike="noStrike">
                <a:solidFill>
                  <a:srgbClr val="000000"/>
                </a:solidFill>
                <a:latin typeface="Comic Sans MS"/>
                <a:ea typeface="Arial"/>
              </a:rPr>
              <a:t>δ     = 4102.8Å</a:t>
            </a:r>
            <a:endParaRPr b="0" lang="en-IN" sz="232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320" spc="-1" strike="noStrike">
                <a:solidFill>
                  <a:srgbClr val="000000"/>
                </a:solidFill>
                <a:latin typeface="Comic Sans MS"/>
                <a:ea typeface="Arial"/>
              </a:rPr>
              <a:t>Hɣ     = 4340.0Å</a:t>
            </a:r>
            <a:endParaRPr b="0" lang="en-IN" sz="232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320" spc="-1" strike="noStrike">
                <a:solidFill>
                  <a:srgbClr val="000000"/>
                </a:solidFill>
                <a:latin typeface="Comic Sans MS"/>
                <a:ea typeface="Arial"/>
              </a:rPr>
              <a:t>Hβ     = 4861.3Å</a:t>
            </a:r>
            <a:endParaRPr b="0" lang="en-IN" sz="232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320" spc="-1" strike="noStrike">
                <a:solidFill>
                  <a:srgbClr val="000000"/>
                </a:solidFill>
                <a:latin typeface="Comic Sans MS"/>
                <a:ea typeface="Arial"/>
              </a:rPr>
              <a:t>O[III]  = 5006.8Å</a:t>
            </a:r>
            <a:endParaRPr b="0" lang="en-IN" sz="232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320" spc="-1" strike="noStrike">
                <a:solidFill>
                  <a:srgbClr val="000000"/>
                </a:solidFill>
                <a:latin typeface="Comic Sans MS"/>
                <a:ea typeface="Arial"/>
              </a:rPr>
              <a:t>Hα     = 6562.8Å</a:t>
            </a:r>
            <a:endParaRPr b="0" lang="en-IN" sz="232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320" spc="-1" strike="noStrike">
                <a:solidFill>
                  <a:srgbClr val="000000"/>
                </a:solidFill>
                <a:latin typeface="Comic Sans MS"/>
                <a:ea typeface="Arial"/>
              </a:rPr>
              <a:t>S</a:t>
            </a:r>
            <a:r>
              <a:rPr b="0" lang="en-IN" sz="2318" spc="-1" strike="noStrike" baseline="-8000">
                <a:solidFill>
                  <a:srgbClr val="000000"/>
                </a:solidFill>
                <a:latin typeface="Comic Sans MS"/>
                <a:ea typeface="Arial"/>
              </a:rPr>
              <a:t>2           </a:t>
            </a:r>
            <a:r>
              <a:rPr b="0" lang="en-IN" sz="2320" spc="-1" strike="noStrike">
                <a:solidFill>
                  <a:srgbClr val="000000"/>
                </a:solidFill>
                <a:latin typeface="Comic Sans MS"/>
                <a:ea typeface="Arial"/>
              </a:rPr>
              <a:t>= 6716.0Å</a:t>
            </a:r>
            <a:endParaRPr b="0" lang="en-IN" sz="2320" spc="-1" strike="noStrike">
              <a:latin typeface="Arial"/>
            </a:endParaRPr>
          </a:p>
        </p:txBody>
      </p:sp>
      <p:sp>
        <p:nvSpPr>
          <p:cNvPr id="367" name="Freeform: Shape 212"/>
          <p:cNvSpPr/>
          <p:nvPr/>
        </p:nvSpPr>
        <p:spPr>
          <a:xfrm>
            <a:off x="3960000" y="4140000"/>
            <a:ext cx="719640" cy="179640"/>
          </a:xfrm>
          <a:custGeom>
            <a:avLst/>
            <a:gdLst/>
            <a:ahLst/>
            <a:rect l="l" t="t" r="r" b="b"/>
            <a:pathLst>
              <a:path w="2002" h="502">
                <a:moveTo>
                  <a:pt x="2001" y="125"/>
                </a:moveTo>
                <a:lnTo>
                  <a:pt x="500" y="125"/>
                </a:lnTo>
                <a:lnTo>
                  <a:pt x="500" y="0"/>
                </a:lnTo>
                <a:lnTo>
                  <a:pt x="0" y="250"/>
                </a:lnTo>
                <a:lnTo>
                  <a:pt x="500" y="501"/>
                </a:lnTo>
                <a:lnTo>
                  <a:pt x="500" y="375"/>
                </a:lnTo>
                <a:lnTo>
                  <a:pt x="2001" y="375"/>
                </a:lnTo>
                <a:lnTo>
                  <a:pt x="2001" y="125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Freeform: Shape 213"/>
          <p:cNvSpPr/>
          <p:nvPr/>
        </p:nvSpPr>
        <p:spPr>
          <a:xfrm>
            <a:off x="3960360" y="4680000"/>
            <a:ext cx="719640" cy="179640"/>
          </a:xfrm>
          <a:custGeom>
            <a:avLst/>
            <a:gdLst/>
            <a:ahLst/>
            <a:rect l="l" t="t" r="r" b="b"/>
            <a:pathLst>
              <a:path w="2002" h="502">
                <a:moveTo>
                  <a:pt x="2001" y="125"/>
                </a:moveTo>
                <a:lnTo>
                  <a:pt x="500" y="125"/>
                </a:lnTo>
                <a:lnTo>
                  <a:pt x="500" y="0"/>
                </a:lnTo>
                <a:lnTo>
                  <a:pt x="0" y="250"/>
                </a:lnTo>
                <a:lnTo>
                  <a:pt x="500" y="501"/>
                </a:lnTo>
                <a:lnTo>
                  <a:pt x="500" y="375"/>
                </a:lnTo>
                <a:lnTo>
                  <a:pt x="2001" y="375"/>
                </a:lnTo>
                <a:lnTo>
                  <a:pt x="2001" y="125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Freeform: Shape 214"/>
          <p:cNvSpPr/>
          <p:nvPr/>
        </p:nvSpPr>
        <p:spPr>
          <a:xfrm>
            <a:off x="3960360" y="5220000"/>
            <a:ext cx="719640" cy="179640"/>
          </a:xfrm>
          <a:custGeom>
            <a:avLst/>
            <a:gdLst/>
            <a:ahLst/>
            <a:rect l="l" t="t" r="r" b="b"/>
            <a:pathLst>
              <a:path w="2002" h="502">
                <a:moveTo>
                  <a:pt x="2001" y="125"/>
                </a:moveTo>
                <a:lnTo>
                  <a:pt x="500" y="125"/>
                </a:lnTo>
                <a:lnTo>
                  <a:pt x="500" y="0"/>
                </a:lnTo>
                <a:lnTo>
                  <a:pt x="0" y="250"/>
                </a:lnTo>
                <a:lnTo>
                  <a:pt x="500" y="501"/>
                </a:lnTo>
                <a:lnTo>
                  <a:pt x="500" y="375"/>
                </a:lnTo>
                <a:lnTo>
                  <a:pt x="2001" y="375"/>
                </a:lnTo>
                <a:lnTo>
                  <a:pt x="2001" y="125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itle 3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How was Line Fitting done?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71" name="Content Placeholder 4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Absorption lines were Superimposed on the continuum fit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372" name="Picture 5" descr=""/>
          <p:cNvPicPr/>
          <p:nvPr/>
        </p:nvPicPr>
        <p:blipFill>
          <a:blip r:embed="rId1"/>
          <a:stretch/>
        </p:blipFill>
        <p:spPr>
          <a:xfrm>
            <a:off x="0" y="2666880"/>
            <a:ext cx="9142560" cy="318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3" dur="indefinite" restart="never" nodeType="tmRoot">
          <p:childTnLst>
            <p:seq>
              <p:cTn id="114" dur="indefinite" nodeType="mainSeq">
                <p:childTnLst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itl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Smoothing of the Continuum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74" name="Content Placeholder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The Spectra was passed through 1D-median-filter to smooth it out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375" name="Picture 3" descr=""/>
          <p:cNvPicPr/>
          <p:nvPr/>
        </p:nvPicPr>
        <p:blipFill>
          <a:blip r:embed="rId1"/>
          <a:stretch/>
        </p:blipFill>
        <p:spPr>
          <a:xfrm>
            <a:off x="20880" y="2743200"/>
            <a:ext cx="9142560" cy="3181320"/>
          </a:xfrm>
          <a:prstGeom prst="rect">
            <a:avLst/>
          </a:prstGeom>
          <a:ln w="0">
            <a:noFill/>
          </a:ln>
        </p:spPr>
      </p:pic>
      <p:pic>
        <p:nvPicPr>
          <p:cNvPr id="376" name="Picture 4" descr=""/>
          <p:cNvPicPr/>
          <p:nvPr/>
        </p:nvPicPr>
        <p:blipFill>
          <a:blip r:embed="rId2"/>
          <a:stretch/>
        </p:blipFill>
        <p:spPr>
          <a:xfrm>
            <a:off x="20880" y="2743200"/>
            <a:ext cx="9142560" cy="3181320"/>
          </a:xfrm>
          <a:prstGeom prst="rect">
            <a:avLst/>
          </a:prstGeom>
          <a:ln w="0">
            <a:noFill/>
          </a:ln>
        </p:spPr>
      </p:pic>
      <p:pic>
        <p:nvPicPr>
          <p:cNvPr id="377" name="Picture 5" descr=""/>
          <p:cNvPicPr/>
          <p:nvPr/>
        </p:nvPicPr>
        <p:blipFill>
          <a:blip r:embed="rId3"/>
          <a:stretch/>
        </p:blipFill>
        <p:spPr>
          <a:xfrm>
            <a:off x="34560" y="2743200"/>
            <a:ext cx="9142560" cy="318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3" dur="indefinite" restart="never" nodeType="tmRoot">
          <p:childTnLst>
            <p:seq>
              <p:cTn id="124" dur="indefinite" nodeType="mainSeq">
                <p:childTnLst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itle 1"/>
          <p:cNvSpPr/>
          <p:nvPr/>
        </p:nvSpPr>
        <p:spPr>
          <a:xfrm>
            <a:off x="533520" y="2590920"/>
            <a:ext cx="8228160" cy="182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Comparison of Final Continuum with the Original Spectra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itl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0" name="Picture 4" descr=""/>
          <p:cNvPicPr/>
          <p:nvPr/>
        </p:nvPicPr>
        <p:blipFill>
          <a:blip r:embed="rId1"/>
          <a:stretch/>
        </p:blipFill>
        <p:spPr>
          <a:xfrm>
            <a:off x="464040" y="228600"/>
            <a:ext cx="8110440" cy="2846520"/>
          </a:xfrm>
          <a:prstGeom prst="rect">
            <a:avLst/>
          </a:prstGeom>
          <a:ln w="0">
            <a:noFill/>
          </a:ln>
        </p:spPr>
      </p:pic>
      <p:pic>
        <p:nvPicPr>
          <p:cNvPr id="381" name="Picture 5" descr=""/>
          <p:cNvPicPr/>
          <p:nvPr/>
        </p:nvPicPr>
        <p:blipFill>
          <a:blip r:embed="rId2"/>
          <a:stretch/>
        </p:blipFill>
        <p:spPr>
          <a:xfrm>
            <a:off x="360360" y="3581280"/>
            <a:ext cx="8214480" cy="2858400"/>
          </a:xfrm>
          <a:prstGeom prst="rect">
            <a:avLst/>
          </a:prstGeom>
          <a:ln w="0">
            <a:noFill/>
          </a:ln>
        </p:spPr>
      </p:pic>
      <p:sp>
        <p:nvSpPr>
          <p:cNvPr id="382" name="Content Placeholder 6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Content Placeholder 3" descr=""/>
          <p:cNvPicPr/>
          <p:nvPr/>
        </p:nvPicPr>
        <p:blipFill>
          <a:blip r:embed="rId1"/>
          <a:stretch/>
        </p:blipFill>
        <p:spPr>
          <a:xfrm rot="10800000">
            <a:off x="458640" y="1447560"/>
            <a:ext cx="8228160" cy="1446480"/>
          </a:xfrm>
          <a:prstGeom prst="rect">
            <a:avLst/>
          </a:prstGeom>
          <a:ln w="0">
            <a:noFill/>
          </a:ln>
        </p:spPr>
      </p:pic>
      <p:sp>
        <p:nvSpPr>
          <p:cNvPr id="384" name="TextBox 4"/>
          <p:cNvSpPr/>
          <p:nvPr/>
        </p:nvSpPr>
        <p:spPr>
          <a:xfrm>
            <a:off x="2743200" y="457200"/>
            <a:ext cx="41133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Original Spectra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385" name="Picture 5" descr=""/>
          <p:cNvPicPr/>
          <p:nvPr/>
        </p:nvPicPr>
        <p:blipFill>
          <a:blip r:embed="rId2"/>
          <a:stretch/>
        </p:blipFill>
        <p:spPr>
          <a:xfrm rot="10800000">
            <a:off x="496800" y="4343400"/>
            <a:ext cx="8190000" cy="1446480"/>
          </a:xfrm>
          <a:prstGeom prst="rect">
            <a:avLst/>
          </a:prstGeom>
          <a:ln w="0">
            <a:noFill/>
          </a:ln>
        </p:spPr>
      </p:pic>
      <p:sp>
        <p:nvSpPr>
          <p:cNvPr id="386" name="TextBox 7"/>
          <p:cNvSpPr/>
          <p:nvPr/>
        </p:nvSpPr>
        <p:spPr>
          <a:xfrm>
            <a:off x="2895480" y="3505320"/>
            <a:ext cx="4799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Final Continuum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itl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8" name="Content Placeholder 3" descr=""/>
          <p:cNvPicPr/>
          <p:nvPr/>
        </p:nvPicPr>
        <p:blipFill>
          <a:blip r:embed="rId1"/>
          <a:stretch/>
        </p:blipFill>
        <p:spPr>
          <a:xfrm>
            <a:off x="574920" y="228600"/>
            <a:ext cx="8228160" cy="2911680"/>
          </a:xfrm>
          <a:prstGeom prst="rect">
            <a:avLst/>
          </a:prstGeom>
          <a:ln w="0">
            <a:noFill/>
          </a:ln>
        </p:spPr>
      </p:pic>
      <p:pic>
        <p:nvPicPr>
          <p:cNvPr id="389" name="Picture 4" descr="bannercomete EXTRAGALACTIC OBJECTS SPECTRA Galaxies - Seyfert - Quasars  Spectrum of normal galaxies It is rather difficult to find on the internet  or in books the spectra of normal galaxies, so when you spot for the first  time a galaxy on the slit of your ..."/>
          <p:cNvPicPr/>
          <p:nvPr/>
        </p:nvPicPr>
        <p:blipFill>
          <a:blip r:embed="rId2"/>
          <a:stretch/>
        </p:blipFill>
        <p:spPr>
          <a:xfrm>
            <a:off x="762120" y="3124080"/>
            <a:ext cx="7694640" cy="357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itl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Spectral Lines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91" name="Content Placeholder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4 Absorption lines were found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IN" sz="2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3 lines were expected!!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IN" sz="2800" spc="-1" strike="noStrike">
              <a:latin typeface="Arial"/>
            </a:endParaRPr>
          </a:p>
        </p:txBody>
      </p:sp>
      <p:pic>
        <p:nvPicPr>
          <p:cNvPr id="392" name="Picture 3" descr=""/>
          <p:cNvPicPr/>
          <p:nvPr/>
        </p:nvPicPr>
        <p:blipFill>
          <a:blip r:embed="rId1"/>
          <a:stretch/>
        </p:blipFill>
        <p:spPr>
          <a:xfrm>
            <a:off x="228600" y="3276720"/>
            <a:ext cx="8533080" cy="296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1" dur="indefinite" restart="never" nodeType="tmRoot">
          <p:childTnLst>
            <p:seq>
              <p:cTn id="142" dur="indefinite" nodeType="mainSeq">
                <p:childTnLst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Rectangle 162"/>
          <p:cNvSpPr/>
          <p:nvPr/>
        </p:nvSpPr>
        <p:spPr>
          <a:xfrm>
            <a:off x="540000" y="2817720"/>
            <a:ext cx="82281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It’s the only thing we have in most cases!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Box 238"/>
          <p:cNvSpPr/>
          <p:nvPr/>
        </p:nvSpPr>
        <p:spPr>
          <a:xfrm>
            <a:off x="457200" y="131400"/>
            <a:ext cx="8228880" cy="11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Why is 4</a:t>
            </a:r>
            <a:r>
              <a:rPr b="0" lang="en-IN" sz="3600" spc="-1" strike="noStrike" baseline="14000000">
                <a:solidFill>
                  <a:srgbClr val="000000"/>
                </a:solidFill>
                <a:latin typeface="Comic Sans MS"/>
                <a:ea typeface="DejaVu Sans"/>
              </a:rPr>
              <a:t>th</a:t>
            </a:r>
            <a:r>
              <a:rPr b="0" lang="en-IN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 line present?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94" name="TextBox 239"/>
          <p:cNvSpPr/>
          <p:nvPr/>
        </p:nvSpPr>
        <p:spPr>
          <a:xfrm>
            <a:off x="457200" y="1882080"/>
            <a:ext cx="8228880" cy="39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Could be due to fluctuation in the instrument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Could be due the process used for fitting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Could be a Random error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5" dur="indefinite" restart="never" nodeType="tmRoot">
          <p:childTnLst>
            <p:seq>
              <p:cTn id="156" dur="indefinite" nodeType="mainSeq">
                <p:childTnLst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Box 240"/>
          <p:cNvSpPr/>
          <p:nvPr/>
        </p:nvSpPr>
        <p:spPr>
          <a:xfrm>
            <a:off x="457200" y="2995200"/>
            <a:ext cx="8228880" cy="11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Deduction from the Analysis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itl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Element finding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97" name="Content Placeholder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3 elements were identified in the region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IN" sz="2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  <a:ea typeface="DejaVu Sans"/>
              </a:rPr>
              <a:t>Mg I[5165Å]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  <a:ea typeface="DejaVu Sans"/>
              </a:rPr>
              <a:t>Fe I[5261Å]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  <a:ea typeface="DejaVu Sans"/>
              </a:rPr>
              <a:t>Na I[5881Å]</a:t>
            </a:r>
            <a:endParaRPr b="0" lang="en-IN" sz="2400" spc="-1" strike="noStrike"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9" dur="indefinite" restart="never" nodeType="tmRoot">
          <p:childTnLst>
            <p:seq>
              <p:cTn id="170" dur="indefinite" nodeType="mainSeq">
                <p:childTnLst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Box 243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Properties of the region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99" name="TextBox 244"/>
          <p:cNvSpPr/>
          <p:nvPr/>
        </p:nvSpPr>
        <p:spPr>
          <a:xfrm>
            <a:off x="457200" y="1604520"/>
            <a:ext cx="8228880" cy="46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Old and red stars are present in the region because no emission lines were found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Breif overview of the Spectra suggest that Popullation II stars are present in the region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No evindence H</a:t>
            </a:r>
            <a:r>
              <a:rPr b="0" lang="en-IN" sz="2800" spc="-1" strike="noStrike">
                <a:solidFill>
                  <a:srgbClr val="000000"/>
                </a:solidFill>
                <a:latin typeface="Comic Sans MS"/>
                <a:ea typeface="Arial"/>
              </a:rPr>
              <a:t>α was present. This implies no active star formation is going on in the region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3" dur="indefinite" restart="never" nodeType="tmRoot">
          <p:childTnLst>
            <p:seq>
              <p:cTn id="184" dur="indefinite" nodeType="mainSeq">
                <p:childTnLst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Box 245"/>
          <p:cNvSpPr/>
          <p:nvPr/>
        </p:nvSpPr>
        <p:spPr>
          <a:xfrm>
            <a:off x="410760" y="2942280"/>
            <a:ext cx="8228880" cy="11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How can the process be improved?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Box 246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Gaussian modelling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02" name="TextBox 247"/>
          <p:cNvSpPr/>
          <p:nvPr/>
        </p:nvSpPr>
        <p:spPr>
          <a:xfrm>
            <a:off x="540000" y="1620000"/>
            <a:ext cx="8228880" cy="46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We can model the absoption lines as a ‘Gaussian Distribution’ becuase the broadening of the line is due to ‘Thermal Doppler’ meaning that the thermal jittering of molecules is producing the ‘Line Broadening’ effect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This implies that the brodening will follow ‘Central Limit Theorem’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7" dur="indefinite" restart="never" nodeType="tmRoot">
          <p:childTnLst>
            <p:seq>
              <p:cTn id="198" dur="indefinite" nodeType="mainSeq">
                <p:childTnLst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Box 248"/>
          <p:cNvSpPr/>
          <p:nvPr/>
        </p:nvSpPr>
        <p:spPr>
          <a:xfrm>
            <a:off x="457200" y="208800"/>
            <a:ext cx="8228880" cy="127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What can further be done with the results?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04" name="TextBox 249"/>
          <p:cNvSpPr/>
          <p:nvPr/>
        </p:nvSpPr>
        <p:spPr>
          <a:xfrm>
            <a:off x="457200" y="2182320"/>
            <a:ext cx="8228880" cy="39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We can use the concept of ‘Thermal Doppler’ to get the Gas temperature of the region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Redshift can be calculated which can be further used to get radial velocity of the Galaxy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7" dur="indefinite" restart="never" nodeType="tmRoot">
          <p:childTnLst>
            <p:seq>
              <p:cTn id="208" dur="indefinite" nodeType="mainSeq">
                <p:childTnLst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250"/>
          <p:cNvSpPr/>
          <p:nvPr/>
        </p:nvSpPr>
        <p:spPr>
          <a:xfrm>
            <a:off x="540000" y="2815200"/>
            <a:ext cx="8228880" cy="11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Further results coming soon :)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itle 3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omic Sans MS"/>
                <a:ea typeface="DejaVu Sans"/>
              </a:rPr>
              <a:t>Thank You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407" name="Picture 252" descr=""/>
          <p:cNvPicPr/>
          <p:nvPr/>
        </p:nvPicPr>
        <p:blipFill>
          <a:blip r:embed="rId1"/>
          <a:stretch/>
        </p:blipFill>
        <p:spPr>
          <a:xfrm>
            <a:off x="840240" y="1416600"/>
            <a:ext cx="7619400" cy="514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Rectangle 163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Spectra can tells us about...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19" name="Rectangle 164"/>
          <p:cNvSpPr/>
          <p:nvPr/>
        </p:nvSpPr>
        <p:spPr>
          <a:xfrm>
            <a:off x="457200" y="1654200"/>
            <a:ext cx="822852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Type of the object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Contents of the object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Motion of the object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How active is region around the object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itl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What is Project about?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21" name="Content Placeholder 2"/>
          <p:cNvSpPr/>
          <p:nvPr/>
        </p:nvSpPr>
        <p:spPr>
          <a:xfrm>
            <a:off x="307800" y="1447920"/>
            <a:ext cx="5942160" cy="51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Spectral Data from the central region of M31 was analyzed  and fitted 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IN" sz="2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Absorption Lines were also identified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SciPy suite and AstroPy were used for reduction and analysis of the data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322" name="Picture 4" descr=""/>
          <p:cNvPicPr/>
          <p:nvPr/>
        </p:nvPicPr>
        <p:blipFill>
          <a:blip r:embed="rId1"/>
          <a:stretch/>
        </p:blipFill>
        <p:spPr>
          <a:xfrm>
            <a:off x="7086600" y="5562720"/>
            <a:ext cx="1822320" cy="532080"/>
          </a:xfrm>
          <a:prstGeom prst="rect">
            <a:avLst/>
          </a:prstGeom>
          <a:ln w="0">
            <a:noFill/>
          </a:ln>
        </p:spPr>
      </p:pic>
      <p:sp>
        <p:nvSpPr>
          <p:cNvPr id="323" name="AutoShape 2"/>
          <p:cNvSpPr/>
          <p:nvPr/>
        </p:nvSpPr>
        <p:spPr>
          <a:xfrm>
            <a:off x="155520" y="-144360"/>
            <a:ext cx="3034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4" name="Picture 5" descr=""/>
          <p:cNvPicPr/>
          <p:nvPr/>
        </p:nvPicPr>
        <p:blipFill>
          <a:blip r:embed="rId2"/>
          <a:stretch/>
        </p:blipFill>
        <p:spPr>
          <a:xfrm>
            <a:off x="6705720" y="2590920"/>
            <a:ext cx="2094120" cy="209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itle 1"/>
          <p:cNvSpPr/>
          <p:nvPr/>
        </p:nvSpPr>
        <p:spPr>
          <a:xfrm>
            <a:off x="457200" y="274680"/>
            <a:ext cx="34275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What is M31?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26" name="Content Placeholder 2"/>
          <p:cNvSpPr/>
          <p:nvPr/>
        </p:nvSpPr>
        <p:spPr>
          <a:xfrm>
            <a:off x="228600" y="3200400"/>
            <a:ext cx="6704280" cy="345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Type: Spiral Galaxy(Sa(s)b)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IN" sz="2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Distance from Earth: 2.53Mly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IN" sz="2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Age: 10.01 Byr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327" name="Picture 3" descr=""/>
          <p:cNvPicPr/>
          <p:nvPr/>
        </p:nvPicPr>
        <p:blipFill>
          <a:blip r:embed="rId1"/>
          <a:stretch/>
        </p:blipFill>
        <p:spPr>
          <a:xfrm>
            <a:off x="4572000" y="152280"/>
            <a:ext cx="4037040" cy="272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itle 1"/>
          <p:cNvSpPr/>
          <p:nvPr/>
        </p:nvSpPr>
        <p:spPr>
          <a:xfrm>
            <a:off x="533520" y="2743200"/>
            <a:ext cx="82281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mic Sans MS"/>
                <a:ea typeface="DejaVu Sans"/>
              </a:rPr>
              <a:t>Where is Data from?</a:t>
            </a: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itl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3000"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Location: Galactic Center of Andromeda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330" name="Picture 14" descr=""/>
          <p:cNvPicPr/>
          <p:nvPr/>
        </p:nvPicPr>
        <p:blipFill>
          <a:blip r:embed="rId1"/>
          <a:stretch/>
        </p:blipFill>
        <p:spPr>
          <a:xfrm>
            <a:off x="2272320" y="1461600"/>
            <a:ext cx="5180040" cy="518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itl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About Data-set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32" name="Content Placeholder 2"/>
          <p:cNvSpPr/>
          <p:nvPr/>
        </p:nvSpPr>
        <p:spPr>
          <a:xfrm>
            <a:off x="457200" y="1600200"/>
            <a:ext cx="5713560" cy="452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omic Sans MS"/>
                <a:ea typeface="DejaVu Sans"/>
              </a:rPr>
              <a:t>Instrument: FOS(HST)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3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omic Sans MS"/>
                <a:ea typeface="DejaVu Sans"/>
              </a:rPr>
              <a:t>Wavelength: </a:t>
            </a:r>
            <a:r>
              <a:rPr b="0" lang="en-IN" sz="3200" spc="-1" strike="noStrike">
                <a:solidFill>
                  <a:srgbClr val="000000"/>
                </a:solidFill>
                <a:latin typeface="Comic Sans MS"/>
                <a:ea typeface="DejaVu Sans"/>
              </a:rPr>
              <a:t>4569.102 Å-6817.517Å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mic Sans MS"/>
                <a:ea typeface="DejaVu Sans"/>
              </a:rPr>
              <a:t>Date-OBS: 22/02/95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</p:txBody>
      </p:sp>
      <p:pic>
        <p:nvPicPr>
          <p:cNvPr id="333" name="Picture 3" descr=""/>
          <p:cNvPicPr/>
          <p:nvPr/>
        </p:nvPicPr>
        <p:blipFill>
          <a:blip r:embed="rId1"/>
          <a:stretch/>
        </p:blipFill>
        <p:spPr>
          <a:xfrm>
            <a:off x="7086600" y="380880"/>
            <a:ext cx="1903680" cy="400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5585</TotalTime>
  <Application>LibreOffice/7.1.3.2$Linux_X86_64 LibreOffice_project/12a8e3cbd24a3757385a302d290655d4f3c7ebf1</Application>
  <AppVersion>15.0000</AppVersion>
  <Words>560</Words>
  <Paragraphs>115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Rohan kumar</dc:creator>
  <dc:description/>
  <dc:language>en-IN</dc:language>
  <cp:lastModifiedBy/>
  <dcterms:modified xsi:type="dcterms:W3CDTF">2021-06-04T02:22:52Z</dcterms:modified>
  <cp:revision>92</cp:revision>
  <dc:subject/>
  <dc:title>M31 Spectra Analysis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On-screen Show (4:3)</vt:lpwstr>
  </property>
  <property fmtid="{D5CDD505-2E9C-101B-9397-08002B2CF9AE}" pid="4" name="Slides">
    <vt:i4>38</vt:i4>
  </property>
</Properties>
</file>