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23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3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gif" ContentType="image/gif"/>
  <Override PartName="/ppt/media/image7.png" ContentType="image/png"/>
  <Override PartName="/ppt/media/image9.png" ContentType="image/png"/>
  <Override PartName="/ppt/media/image2.png" ContentType="image/png"/>
  <Override PartName="/ppt/media/image8.png" ContentType="image/png"/>
  <Override PartName="/ppt/media/image1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6.png" ContentType="image/png"/>
  <Override PartName="/ppt/media/image6.jpeg" ContentType="image/jpeg"/>
  <Override PartName="/ppt/media/image15.png" ContentType="image/pn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1.png" ContentType="image/png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.xml" ContentType="application/vnd.openxmlformats-officedocument.theme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BE98966-78F0-4A86-9D81-0FD0634830A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Have to write script</a:t>
            </a:r>
            <a:endParaRPr b="0" lang="en-IN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19" name="Slide Number Placeholder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39E719-1289-4EB2-AA96-31A68B6C723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3 absorbtion lines were associated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5" name="Slide Number Placeholder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58006BA-B6E5-4CD5-9997-7421D9952E7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22" name="Slide Number Placeholder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B22BEA1-80DE-4019-BDBF-8ECC0715075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</a:t>
            </a:r>
            <a:r>
              <a:rPr b="0" lang="en-IN" sz="4400" spc="-1" strike="noStrike">
                <a:latin typeface="Arial"/>
              </a:rPr>
              <a:t>ic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</a:t>
            </a:r>
            <a:r>
              <a:rPr b="0" lang="en-IN" sz="4400" spc="-1" strike="noStrike">
                <a:latin typeface="Arial"/>
              </a:rPr>
              <a:t>le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</a:t>
            </a:r>
            <a:r>
              <a:rPr b="0" lang="en-IN" sz="1800" spc="-1" strike="noStrike">
                <a:latin typeface="Arial"/>
              </a:rPr>
              <a:t>the outline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</a:t>
            </a:r>
            <a:r>
              <a:rPr b="0" lang="en-IN" sz="1800" spc="-1" strike="noStrike">
                <a:latin typeface="Arial"/>
              </a:rPr>
              <a:t>Outline </a:t>
            </a:r>
            <a:r>
              <a:rPr b="0" lang="en-IN" sz="1800" spc="-1" strike="noStrike">
                <a:latin typeface="Arial"/>
              </a:rPr>
              <a:t>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</a:t>
            </a:r>
            <a:r>
              <a:rPr b="0" lang="en-IN" sz="1800" spc="-1" strike="noStrike">
                <a:latin typeface="Arial"/>
              </a:rPr>
              <a:t>Outlin</a:t>
            </a:r>
            <a:r>
              <a:rPr b="0" lang="en-IN" sz="1800" spc="-1" strike="noStrike">
                <a:latin typeface="Arial"/>
              </a:rPr>
              <a:t>e </a:t>
            </a:r>
            <a:r>
              <a:rPr b="0" lang="en-IN" sz="1800" spc="-1" strike="noStrike">
                <a:latin typeface="Arial"/>
              </a:rPr>
              <a:t>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ur</a:t>
            </a:r>
            <a:r>
              <a:rPr b="0" lang="en-IN" sz="1800" spc="-1" strike="noStrike">
                <a:latin typeface="Arial"/>
              </a:rPr>
              <a:t>th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ut</a:t>
            </a:r>
            <a:r>
              <a:rPr b="0" lang="en-IN" sz="1800" spc="-1" strike="noStrike">
                <a:latin typeface="Arial"/>
              </a:rPr>
              <a:t>lin</a:t>
            </a:r>
            <a:r>
              <a:rPr b="0" lang="en-IN" sz="1800" spc="-1" strike="noStrike">
                <a:latin typeface="Arial"/>
              </a:rPr>
              <a:t>e 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x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</a:t>
            </a:r>
            <a:r>
              <a:rPr b="0" lang="en-IN" sz="1800" spc="-1" strike="noStrike">
                <a:latin typeface="Arial"/>
              </a:rPr>
              <a:t>the outline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</a:t>
            </a:r>
            <a:r>
              <a:rPr b="0" lang="en-IN" sz="1800" spc="-1" strike="noStrike">
                <a:latin typeface="Arial"/>
              </a:rPr>
              <a:t>Outline </a:t>
            </a:r>
            <a:r>
              <a:rPr b="0" lang="en-IN" sz="1800" spc="-1" strike="noStrike">
                <a:latin typeface="Arial"/>
              </a:rPr>
              <a:t>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</a:t>
            </a:r>
            <a:r>
              <a:rPr b="0" lang="en-IN" sz="1800" spc="-1" strike="noStrike">
                <a:latin typeface="Arial"/>
              </a:rPr>
              <a:t>Outlin</a:t>
            </a:r>
            <a:r>
              <a:rPr b="0" lang="en-IN" sz="1800" spc="-1" strike="noStrike">
                <a:latin typeface="Arial"/>
              </a:rPr>
              <a:t>e </a:t>
            </a:r>
            <a:r>
              <a:rPr b="0" lang="en-IN" sz="1800" spc="-1" strike="noStrike">
                <a:latin typeface="Arial"/>
              </a:rPr>
              <a:t>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ur</a:t>
            </a:r>
            <a:r>
              <a:rPr b="0" lang="en-IN" sz="1800" spc="-1" strike="noStrike">
                <a:latin typeface="Arial"/>
              </a:rPr>
              <a:t>th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ut</a:t>
            </a:r>
            <a:r>
              <a:rPr b="0" lang="en-IN" sz="1800" spc="-1" strike="noStrike">
                <a:latin typeface="Arial"/>
              </a:rPr>
              <a:t>lin</a:t>
            </a:r>
            <a:r>
              <a:rPr b="0" lang="en-IN" sz="1800" spc="-1" strike="noStrike">
                <a:latin typeface="Arial"/>
              </a:rPr>
              <a:t>e 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x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gi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/>
          <p:nvPr/>
        </p:nvSpPr>
        <p:spPr>
          <a:xfrm>
            <a:off x="685800" y="304920"/>
            <a:ext cx="776988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M31 Spectra Analysis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13" name="Subtitle 2"/>
          <p:cNvSpPr/>
          <p:nvPr/>
        </p:nvSpPr>
        <p:spPr>
          <a:xfrm>
            <a:off x="3200400" y="6095880"/>
            <a:ext cx="274068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Vampy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14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Picture 4" descr=""/>
          <p:cNvPicPr/>
          <p:nvPr/>
        </p:nvPicPr>
        <p:blipFill>
          <a:blip r:embed="rId1"/>
          <a:stretch/>
        </p:blipFill>
        <p:spPr>
          <a:xfrm>
            <a:off x="0" y="1823760"/>
            <a:ext cx="9141480" cy="320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179"/>
          <p:cNvSpPr/>
          <p:nvPr/>
        </p:nvSpPr>
        <p:spPr>
          <a:xfrm>
            <a:off x="410760" y="2635200"/>
            <a:ext cx="8227440" cy="12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do we expect Galactic Spectra to look like?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180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Galactic Spectra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36" name="Picture 181" descr=""/>
          <p:cNvPicPr/>
          <p:nvPr/>
        </p:nvPicPr>
        <p:blipFill>
          <a:blip r:embed="rId1"/>
          <a:stretch/>
        </p:blipFill>
        <p:spPr>
          <a:xfrm>
            <a:off x="524520" y="1683720"/>
            <a:ext cx="8091720" cy="3817080"/>
          </a:xfrm>
          <a:prstGeom prst="rect">
            <a:avLst/>
          </a:prstGeom>
          <a:ln w="0">
            <a:noFill/>
          </a:ln>
        </p:spPr>
      </p:pic>
      <p:sp>
        <p:nvSpPr>
          <p:cNvPr id="337" name="Rectangle 182"/>
          <p:cNvSpPr/>
          <p:nvPr/>
        </p:nvSpPr>
        <p:spPr>
          <a:xfrm>
            <a:off x="4500000" y="5760000"/>
            <a:ext cx="269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omic Sans MS"/>
                <a:ea typeface="DejaVu Sans"/>
              </a:rPr>
              <a:t>4000</a:t>
            </a:r>
            <a:r>
              <a:rPr b="0" lang="en-IN" sz="220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r>
              <a:rPr b="0" lang="en-IN" sz="2200" spc="-1" strike="noStrike">
                <a:solidFill>
                  <a:srgbClr val="000000"/>
                </a:solidFill>
                <a:latin typeface="Comic Sans MS"/>
                <a:ea typeface="DejaVu Sans"/>
              </a:rPr>
              <a:t> break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183"/>
          <p:cNvSpPr/>
          <p:nvPr/>
        </p:nvSpPr>
        <p:spPr>
          <a:xfrm>
            <a:off x="457200" y="325080"/>
            <a:ext cx="82274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Why we expect 4000</a:t>
            </a: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 break?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39" name="TextBox 184"/>
          <p:cNvSpPr/>
          <p:nvPr/>
        </p:nvSpPr>
        <p:spPr>
          <a:xfrm>
            <a:off x="457200" y="219024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Lack of Hot blue Stars because they are short lived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In metal rich region higher energy light is absorbed by the metals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does the raw data looks like?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41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AutoShape 4"/>
          <p:cNvSpPr/>
          <p:nvPr/>
        </p:nvSpPr>
        <p:spPr>
          <a:xfrm>
            <a:off x="307800" y="792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3" name="Picture 10" descr=""/>
          <p:cNvPicPr/>
          <p:nvPr/>
        </p:nvPicPr>
        <p:blipFill>
          <a:blip r:embed="rId1"/>
          <a:stretch/>
        </p:blipFill>
        <p:spPr>
          <a:xfrm rot="10800000">
            <a:off x="462960" y="4581000"/>
            <a:ext cx="8263440" cy="547560"/>
          </a:xfrm>
          <a:prstGeom prst="rect">
            <a:avLst/>
          </a:prstGeom>
          <a:ln w="0">
            <a:noFill/>
          </a:ln>
        </p:spPr>
      </p:pic>
      <p:pic>
        <p:nvPicPr>
          <p:cNvPr id="344" name="Content Placeholder 15" descr=""/>
          <p:cNvPicPr/>
          <p:nvPr/>
        </p:nvPicPr>
        <p:blipFill>
          <a:blip r:embed="rId2"/>
          <a:stretch/>
        </p:blipFill>
        <p:spPr>
          <a:xfrm>
            <a:off x="155520" y="1752480"/>
            <a:ext cx="8594640" cy="288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Removing the Error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46" name="Content Placeholder 3" descr=""/>
          <p:cNvPicPr/>
          <p:nvPr/>
        </p:nvPicPr>
        <p:blipFill>
          <a:blip r:embed="rId1"/>
          <a:stretch/>
        </p:blipFill>
        <p:spPr>
          <a:xfrm>
            <a:off x="228600" y="1676520"/>
            <a:ext cx="8684280" cy="2886840"/>
          </a:xfrm>
          <a:prstGeom prst="rect">
            <a:avLst/>
          </a:prstGeom>
          <a:ln w="0">
            <a:noFill/>
          </a:ln>
        </p:spPr>
      </p:pic>
      <p:pic>
        <p:nvPicPr>
          <p:cNvPr id="347" name="Picture 4" descr=""/>
          <p:cNvPicPr/>
          <p:nvPr/>
        </p:nvPicPr>
        <p:blipFill>
          <a:blip r:embed="rId2"/>
          <a:stretch/>
        </p:blipFill>
        <p:spPr>
          <a:xfrm>
            <a:off x="228600" y="1676520"/>
            <a:ext cx="8684280" cy="28868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" descr=""/>
          <p:cNvPicPr/>
          <p:nvPr/>
        </p:nvPicPr>
        <p:blipFill>
          <a:blip r:embed="rId3"/>
          <a:stretch/>
        </p:blipFill>
        <p:spPr>
          <a:xfrm rot="10800000">
            <a:off x="565560" y="4875120"/>
            <a:ext cx="8278920" cy="547560"/>
          </a:xfrm>
          <a:prstGeom prst="rect">
            <a:avLst/>
          </a:prstGeom>
          <a:ln w="0">
            <a:noFill/>
          </a:ln>
        </p:spPr>
      </p:pic>
      <p:pic>
        <p:nvPicPr>
          <p:cNvPr id="349" name="Picture 7" descr=""/>
          <p:cNvPicPr/>
          <p:nvPr/>
        </p:nvPicPr>
        <p:blipFill>
          <a:blip r:embed="rId4"/>
          <a:stretch/>
        </p:blipFill>
        <p:spPr>
          <a:xfrm>
            <a:off x="228600" y="1676520"/>
            <a:ext cx="8663400" cy="290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Raw Data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51" name="TextBox 4"/>
          <p:cNvSpPr/>
          <p:nvPr/>
        </p:nvSpPr>
        <p:spPr>
          <a:xfrm>
            <a:off x="3549600" y="3505320"/>
            <a:ext cx="210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 Error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2" name="Picture 5" descr=""/>
          <p:cNvPicPr/>
          <p:nvPr/>
        </p:nvPicPr>
        <p:blipFill>
          <a:blip r:embed="rId1"/>
          <a:stretch/>
        </p:blipFill>
        <p:spPr>
          <a:xfrm rot="10800000">
            <a:off x="2520" y="1752480"/>
            <a:ext cx="9141480" cy="1216800"/>
          </a:xfrm>
          <a:prstGeom prst="rect">
            <a:avLst/>
          </a:prstGeom>
          <a:ln w="0">
            <a:noFill/>
          </a:ln>
        </p:spPr>
      </p:pic>
      <p:pic>
        <p:nvPicPr>
          <p:cNvPr id="353" name="Picture 6" descr=""/>
          <p:cNvPicPr/>
          <p:nvPr/>
        </p:nvPicPr>
        <p:blipFill>
          <a:blip r:embed="rId2"/>
          <a:stretch/>
        </p:blipFill>
        <p:spPr>
          <a:xfrm rot="10800000">
            <a:off x="2520" y="4648320"/>
            <a:ext cx="9141480" cy="114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1"/>
          <p:cNvSpPr/>
          <p:nvPr/>
        </p:nvSpPr>
        <p:spPr>
          <a:xfrm>
            <a:off x="685800" y="274320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Spectrum Fitting Process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Continuum Fit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6" name="Content Placeholder 5" descr=""/>
          <p:cNvPicPr/>
          <p:nvPr/>
        </p:nvPicPr>
        <p:blipFill>
          <a:blip r:embed="rId1"/>
          <a:stretch/>
        </p:blipFill>
        <p:spPr>
          <a:xfrm>
            <a:off x="228600" y="1828800"/>
            <a:ext cx="8691120" cy="304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Normalized Spectra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8" name="Content Placeholder 3" descr=""/>
          <p:cNvPicPr/>
          <p:nvPr/>
        </p:nvPicPr>
        <p:blipFill>
          <a:blip r:embed="rId1"/>
          <a:stretch/>
        </p:blipFill>
        <p:spPr>
          <a:xfrm>
            <a:off x="161640" y="1828800"/>
            <a:ext cx="8827560" cy="312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/>
          <p:nvPr/>
        </p:nvSpPr>
        <p:spPr>
          <a:xfrm>
            <a:off x="457200" y="2438280"/>
            <a:ext cx="8227080" cy="17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Identifying and Modeling the Spectral lines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161"/>
          <p:cNvSpPr/>
          <p:nvPr/>
        </p:nvSpPr>
        <p:spPr>
          <a:xfrm>
            <a:off x="540000" y="281772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Why care about Spectra?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itle 1"/>
          <p:cNvSpPr/>
          <p:nvPr/>
        </p:nvSpPr>
        <p:spPr>
          <a:xfrm>
            <a:off x="457200" y="274680"/>
            <a:ext cx="8227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Identification of Absorption lines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1" name="Content Placeholder 2"/>
          <p:cNvSpPr/>
          <p:nvPr/>
        </p:nvSpPr>
        <p:spPr>
          <a:xfrm>
            <a:off x="457200" y="1752480"/>
            <a:ext cx="8227080" cy="18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Identification was done manually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62" name="Picture 4" descr=""/>
          <p:cNvPicPr/>
          <p:nvPr/>
        </p:nvPicPr>
        <p:blipFill>
          <a:blip r:embed="rId1"/>
          <a:stretch/>
        </p:blipFill>
        <p:spPr>
          <a:xfrm>
            <a:off x="0" y="2590920"/>
            <a:ext cx="9141480" cy="31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208"/>
          <p:cNvSpPr/>
          <p:nvPr/>
        </p:nvSpPr>
        <p:spPr>
          <a:xfrm>
            <a:off x="410760" y="276228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Why was identification done manually?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Box 209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Typical Spectral Feautures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5" name="TextBox 210"/>
          <p:cNvSpPr/>
          <p:nvPr/>
        </p:nvSpPr>
        <p:spPr>
          <a:xfrm>
            <a:off x="540000" y="1602720"/>
            <a:ext cx="40143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Absorbtion lines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Ca[H]    = 3933.7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Ca[K]    = 3968.5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DejaVu Sans"/>
              </a:rPr>
              <a:t>G-band = 4304.4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Mg[</a:t>
            </a:r>
            <a:r>
              <a:rPr b="0" lang="en-US" sz="2580" spc="-1" strike="noStrike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]    = 5175.3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Fe[</a:t>
            </a:r>
            <a:r>
              <a:rPr b="0" lang="en-US" sz="2580" spc="-1" strike="noStrike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]     = 5270.3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Na[</a:t>
            </a:r>
            <a:r>
              <a:rPr b="0" lang="en-US" sz="2580" spc="-1" strike="noStrike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]     = 5894.0</a:t>
            </a:r>
            <a:r>
              <a:rPr b="0" lang="en-IN" sz="258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5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580" spc="-1" strike="noStrike">
              <a:latin typeface="Arial"/>
            </a:endParaRPr>
          </a:p>
        </p:txBody>
      </p:sp>
      <p:sp>
        <p:nvSpPr>
          <p:cNvPr id="366" name="TextBox 211"/>
          <p:cNvSpPr/>
          <p:nvPr/>
        </p:nvSpPr>
        <p:spPr>
          <a:xfrm>
            <a:off x="4680000" y="1602720"/>
            <a:ext cx="4138560" cy="46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70" spc="-1" strike="noStrike">
                <a:solidFill>
                  <a:srgbClr val="000000"/>
                </a:solidFill>
                <a:latin typeface="Comic Sans MS"/>
                <a:ea typeface="DejaVu Sans"/>
              </a:rPr>
              <a:t>Emission lines</a:t>
            </a:r>
            <a:endParaRPr b="0" lang="en-IN" sz="287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Noto Sans CJK SC"/>
              </a:rPr>
              <a:t>O[II]   =3727.3</a:t>
            </a: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Å</a:t>
            </a:r>
            <a:endParaRPr b="0" lang="en-IN" sz="232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DejaVu Sans"/>
              </a:rPr>
              <a:t>H</a:t>
            </a: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δ     = 4102.8Å</a:t>
            </a:r>
            <a:endParaRPr b="0" lang="en-IN" sz="232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Hɣ     = 4340.0Å</a:t>
            </a:r>
            <a:endParaRPr b="0" lang="en-IN" sz="232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Hβ     = 4861.3Å</a:t>
            </a:r>
            <a:endParaRPr b="0" lang="en-IN" sz="232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O[III]  = 5006.8Å</a:t>
            </a:r>
            <a:endParaRPr b="0" lang="en-IN" sz="232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Hα     = 6562.8Å</a:t>
            </a:r>
            <a:endParaRPr b="0" lang="en-IN" sz="232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S</a:t>
            </a:r>
            <a:r>
              <a:rPr b="0" lang="en-IN" sz="2318" spc="-1" strike="noStrike" baseline="-8000">
                <a:solidFill>
                  <a:srgbClr val="000000"/>
                </a:solidFill>
                <a:latin typeface="Comic Sans MS"/>
                <a:ea typeface="Arial"/>
              </a:rPr>
              <a:t>2           </a:t>
            </a:r>
            <a:r>
              <a:rPr b="0" lang="en-IN" sz="2320" spc="-1" strike="noStrike">
                <a:solidFill>
                  <a:srgbClr val="000000"/>
                </a:solidFill>
                <a:latin typeface="Comic Sans MS"/>
                <a:ea typeface="Arial"/>
              </a:rPr>
              <a:t>= 6716.0Å</a:t>
            </a:r>
            <a:endParaRPr b="0" lang="en-IN" sz="2320" spc="-1" strike="noStrike">
              <a:latin typeface="Arial"/>
            </a:endParaRPr>
          </a:p>
        </p:txBody>
      </p:sp>
      <p:sp>
        <p:nvSpPr>
          <p:cNvPr id="367" name="Freeform: Shape 212"/>
          <p:cNvSpPr/>
          <p:nvPr/>
        </p:nvSpPr>
        <p:spPr>
          <a:xfrm>
            <a:off x="3960000" y="4140000"/>
            <a:ext cx="718560" cy="178560"/>
          </a:xfrm>
          <a:custGeom>
            <a:avLst/>
            <a:gdLst/>
            <a:ahLst/>
            <a:rect l="l" t="t" r="r" b="b"/>
            <a:pathLst>
              <a:path w="2002" h="502">
                <a:moveTo>
                  <a:pt x="2001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1" y="375"/>
                </a:lnTo>
                <a:lnTo>
                  <a:pt x="2001" y="125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Freeform: Shape 213"/>
          <p:cNvSpPr/>
          <p:nvPr/>
        </p:nvSpPr>
        <p:spPr>
          <a:xfrm>
            <a:off x="3960360" y="4680000"/>
            <a:ext cx="718560" cy="178560"/>
          </a:xfrm>
          <a:custGeom>
            <a:avLst/>
            <a:gdLst/>
            <a:ahLst/>
            <a:rect l="l" t="t" r="r" b="b"/>
            <a:pathLst>
              <a:path w="2002" h="502">
                <a:moveTo>
                  <a:pt x="2001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1" y="375"/>
                </a:lnTo>
                <a:lnTo>
                  <a:pt x="2001" y="125"/>
                </a:lnTo>
              </a:path>
            </a:pathLst>
          </a:custGeom>
          <a:solidFill>
            <a:srgbClr val="800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Freeform: Shape 214"/>
          <p:cNvSpPr/>
          <p:nvPr/>
        </p:nvSpPr>
        <p:spPr>
          <a:xfrm>
            <a:off x="3960360" y="5220000"/>
            <a:ext cx="718560" cy="178560"/>
          </a:xfrm>
          <a:custGeom>
            <a:avLst/>
            <a:gdLst/>
            <a:ahLst/>
            <a:rect l="l" t="t" r="r" b="b"/>
            <a:pathLst>
              <a:path w="2002" h="502">
                <a:moveTo>
                  <a:pt x="2001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1" y="375"/>
                </a:lnTo>
                <a:lnTo>
                  <a:pt x="2001" y="125"/>
                </a:lnTo>
              </a:path>
            </a:pathLst>
          </a:custGeom>
          <a:solidFill>
            <a:srgbClr val="069a2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4_0" descr=""/>
          <p:cNvPicPr/>
          <p:nvPr/>
        </p:nvPicPr>
        <p:blipFill>
          <a:blip r:embed="rId1"/>
          <a:stretch/>
        </p:blipFill>
        <p:spPr>
          <a:xfrm>
            <a:off x="0" y="1620000"/>
            <a:ext cx="9141480" cy="3180240"/>
          </a:xfrm>
          <a:prstGeom prst="rect">
            <a:avLst/>
          </a:prstGeom>
          <a:ln w="0">
            <a:noFill/>
          </a:ln>
        </p:spPr>
      </p:pic>
      <p:sp>
        <p:nvSpPr>
          <p:cNvPr id="371" name=""/>
          <p:cNvSpPr/>
          <p:nvPr/>
        </p:nvSpPr>
        <p:spPr>
          <a:xfrm>
            <a:off x="2700000" y="4046400"/>
            <a:ext cx="180000" cy="1380240"/>
          </a:xfrm>
          <a:custGeom>
            <a:avLst/>
            <a:gdLst/>
            <a:ahLst/>
            <a:rect l="0" t="0" r="r" b="b"/>
            <a:pathLst>
              <a:path w="502" h="3835">
                <a:moveTo>
                  <a:pt x="129" y="3834"/>
                </a:moveTo>
                <a:lnTo>
                  <a:pt x="129" y="1038"/>
                </a:lnTo>
                <a:lnTo>
                  <a:pt x="0" y="1038"/>
                </a:lnTo>
                <a:lnTo>
                  <a:pt x="250" y="0"/>
                </a:lnTo>
                <a:lnTo>
                  <a:pt x="501" y="1038"/>
                </a:lnTo>
                <a:lnTo>
                  <a:pt x="372" y="1038"/>
                </a:lnTo>
                <a:lnTo>
                  <a:pt x="372" y="3834"/>
                </a:lnTo>
                <a:lnTo>
                  <a:pt x="129" y="3834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2993760" y="3819960"/>
            <a:ext cx="180000" cy="1620000"/>
          </a:xfrm>
          <a:custGeom>
            <a:avLst/>
            <a:gdLst/>
            <a:ahLst/>
            <a:rect l="0" t="0" r="r" b="b"/>
            <a:pathLst>
              <a:path w="502" h="4502">
                <a:moveTo>
                  <a:pt x="99" y="4501"/>
                </a:moveTo>
                <a:lnTo>
                  <a:pt x="99" y="1810"/>
                </a:lnTo>
                <a:lnTo>
                  <a:pt x="0" y="1810"/>
                </a:lnTo>
                <a:lnTo>
                  <a:pt x="250" y="0"/>
                </a:lnTo>
                <a:lnTo>
                  <a:pt x="501" y="1810"/>
                </a:lnTo>
                <a:lnTo>
                  <a:pt x="402" y="1810"/>
                </a:lnTo>
                <a:lnTo>
                  <a:pt x="402" y="4501"/>
                </a:lnTo>
                <a:lnTo>
                  <a:pt x="99" y="4501"/>
                </a:lnTo>
              </a:path>
            </a:pathLst>
          </a:custGeom>
          <a:solidFill>
            <a:srgbClr val="800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5400000" y="4140000"/>
            <a:ext cx="180000" cy="1260000"/>
          </a:xfrm>
          <a:custGeom>
            <a:avLst/>
            <a:gdLst/>
            <a:ahLst/>
            <a:rect l="0" t="0" r="r" b="b"/>
            <a:pathLst>
              <a:path w="502" h="3502">
                <a:moveTo>
                  <a:pt x="125" y="3501"/>
                </a:moveTo>
                <a:lnTo>
                  <a:pt x="125" y="875"/>
                </a:lnTo>
                <a:lnTo>
                  <a:pt x="0" y="875"/>
                </a:lnTo>
                <a:lnTo>
                  <a:pt x="250" y="0"/>
                </a:lnTo>
                <a:lnTo>
                  <a:pt x="501" y="875"/>
                </a:lnTo>
                <a:lnTo>
                  <a:pt x="375" y="875"/>
                </a:lnTo>
                <a:lnTo>
                  <a:pt x="375" y="3501"/>
                </a:lnTo>
                <a:lnTo>
                  <a:pt x="125" y="3501"/>
                </a:lnTo>
              </a:path>
            </a:pathLst>
          </a:custGeom>
          <a:solidFill>
            <a:srgbClr val="12762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 txBox="1"/>
          <p:nvPr/>
        </p:nvSpPr>
        <p:spPr>
          <a:xfrm>
            <a:off x="1980000" y="4631040"/>
            <a:ext cx="720000" cy="40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Comic Sans MS"/>
              </a:rPr>
              <a:t>Mg I</a:t>
            </a:r>
            <a:endParaRPr b="0" lang="en-IN" sz="1800" spc="-1" strike="noStrike">
              <a:latin typeface="Comic Sans MS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3240000" y="4680000"/>
            <a:ext cx="720000" cy="40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Comic Sans MS"/>
              </a:rPr>
              <a:t>Fe I</a:t>
            </a:r>
            <a:endParaRPr b="0" lang="en-IN" sz="1800" spc="-1" strike="noStrike">
              <a:latin typeface="Comic Sans MS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5580000" y="4680000"/>
            <a:ext cx="900000" cy="40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Comic Sans MS"/>
              </a:rPr>
              <a:t>Na I</a:t>
            </a:r>
            <a:endParaRPr b="0" lang="en-IN" sz="1800" spc="-1" strike="noStrike"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3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was Line Fitting done?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78" name="Content Placeholder 4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Absorption lines were Superimposed on the continuum fit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79" name="Picture 5" descr=""/>
          <p:cNvPicPr/>
          <p:nvPr/>
        </p:nvPicPr>
        <p:blipFill>
          <a:blip r:embed="rId1"/>
          <a:stretch/>
        </p:blipFill>
        <p:spPr>
          <a:xfrm>
            <a:off x="0" y="2666880"/>
            <a:ext cx="9141480" cy="31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Smoothing of the Continuum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81" name="Content Placeholder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The Spectra was passed through 1D-median-filter to smooth it out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82" name="Picture 3" descr=""/>
          <p:cNvPicPr/>
          <p:nvPr/>
        </p:nvPicPr>
        <p:blipFill>
          <a:blip r:embed="rId1"/>
          <a:stretch/>
        </p:blipFill>
        <p:spPr>
          <a:xfrm>
            <a:off x="20880" y="2743200"/>
            <a:ext cx="9141480" cy="318024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4" descr=""/>
          <p:cNvPicPr/>
          <p:nvPr/>
        </p:nvPicPr>
        <p:blipFill>
          <a:blip r:embed="rId2"/>
          <a:stretch/>
        </p:blipFill>
        <p:spPr>
          <a:xfrm>
            <a:off x="20880" y="2743200"/>
            <a:ext cx="9141480" cy="3180240"/>
          </a:xfrm>
          <a:prstGeom prst="rect">
            <a:avLst/>
          </a:prstGeom>
          <a:ln w="0">
            <a:noFill/>
          </a:ln>
        </p:spPr>
      </p:pic>
      <p:pic>
        <p:nvPicPr>
          <p:cNvPr id="384" name="Picture 5" descr=""/>
          <p:cNvPicPr/>
          <p:nvPr/>
        </p:nvPicPr>
        <p:blipFill>
          <a:blip r:embed="rId3"/>
          <a:stretch/>
        </p:blipFill>
        <p:spPr>
          <a:xfrm>
            <a:off x="34560" y="2743200"/>
            <a:ext cx="9141480" cy="31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1"/>
          <p:cNvSpPr/>
          <p:nvPr/>
        </p:nvSpPr>
        <p:spPr>
          <a:xfrm>
            <a:off x="533520" y="2590920"/>
            <a:ext cx="8227080" cy="18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Comparison of Final Continuum with the Original Spectra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7" name="Picture 4" descr=""/>
          <p:cNvPicPr/>
          <p:nvPr/>
        </p:nvPicPr>
        <p:blipFill>
          <a:blip r:embed="rId1"/>
          <a:stretch/>
        </p:blipFill>
        <p:spPr>
          <a:xfrm>
            <a:off x="464040" y="228600"/>
            <a:ext cx="8109360" cy="2845440"/>
          </a:xfrm>
          <a:prstGeom prst="rect">
            <a:avLst/>
          </a:prstGeom>
          <a:ln w="0">
            <a:noFill/>
          </a:ln>
        </p:spPr>
      </p:pic>
      <p:pic>
        <p:nvPicPr>
          <p:cNvPr id="388" name="Picture 5" descr=""/>
          <p:cNvPicPr/>
          <p:nvPr/>
        </p:nvPicPr>
        <p:blipFill>
          <a:blip r:embed="rId2"/>
          <a:stretch/>
        </p:blipFill>
        <p:spPr>
          <a:xfrm>
            <a:off x="360360" y="3581280"/>
            <a:ext cx="8213400" cy="2857320"/>
          </a:xfrm>
          <a:prstGeom prst="rect">
            <a:avLst/>
          </a:prstGeom>
          <a:ln w="0">
            <a:noFill/>
          </a:ln>
        </p:spPr>
      </p:pic>
      <p:sp>
        <p:nvSpPr>
          <p:cNvPr id="389" name="Content Placeholder 6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Content Placeholder 3" descr=""/>
          <p:cNvPicPr/>
          <p:nvPr/>
        </p:nvPicPr>
        <p:blipFill>
          <a:blip r:embed="rId1"/>
          <a:stretch/>
        </p:blipFill>
        <p:spPr>
          <a:xfrm rot="10800000">
            <a:off x="459720" y="1447560"/>
            <a:ext cx="8227080" cy="1445400"/>
          </a:xfrm>
          <a:prstGeom prst="rect">
            <a:avLst/>
          </a:prstGeom>
          <a:ln w="0">
            <a:noFill/>
          </a:ln>
        </p:spPr>
      </p:pic>
      <p:sp>
        <p:nvSpPr>
          <p:cNvPr id="391" name="TextBox 4"/>
          <p:cNvSpPr/>
          <p:nvPr/>
        </p:nvSpPr>
        <p:spPr>
          <a:xfrm>
            <a:off x="2743200" y="457200"/>
            <a:ext cx="4112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Original Spectra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92" name="Picture 5" descr=""/>
          <p:cNvPicPr/>
          <p:nvPr/>
        </p:nvPicPr>
        <p:blipFill>
          <a:blip r:embed="rId2"/>
          <a:stretch/>
        </p:blipFill>
        <p:spPr>
          <a:xfrm rot="10800000">
            <a:off x="497880" y="4343400"/>
            <a:ext cx="8188920" cy="1445400"/>
          </a:xfrm>
          <a:prstGeom prst="rect">
            <a:avLst/>
          </a:prstGeom>
          <a:ln w="0">
            <a:noFill/>
          </a:ln>
        </p:spPr>
      </p:pic>
      <p:sp>
        <p:nvSpPr>
          <p:cNvPr id="393" name="TextBox 7"/>
          <p:cNvSpPr/>
          <p:nvPr/>
        </p:nvSpPr>
        <p:spPr>
          <a:xfrm>
            <a:off x="2895480" y="3505320"/>
            <a:ext cx="4798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Final Continuum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5" name="Content Placeholder 3" descr=""/>
          <p:cNvPicPr/>
          <p:nvPr/>
        </p:nvPicPr>
        <p:blipFill>
          <a:blip r:embed="rId1"/>
          <a:stretch/>
        </p:blipFill>
        <p:spPr>
          <a:xfrm>
            <a:off x="574920" y="228600"/>
            <a:ext cx="8227080" cy="2910600"/>
          </a:xfrm>
          <a:prstGeom prst="rect">
            <a:avLst/>
          </a:prstGeom>
          <a:ln w="0">
            <a:noFill/>
          </a:ln>
        </p:spPr>
      </p:pic>
      <p:pic>
        <p:nvPicPr>
          <p:cNvPr id="396" name="Picture 4" descr="bannercomete EXTRAGALACTIC OBJECTS SPECTRA Galaxies - Seyfert - Quasars  Spectrum of normal galaxies It is rather difficult to find on the internet  or in books the spectra of normal galaxies, so when you spot for the first  time a galaxy on the slit of your ..."/>
          <p:cNvPicPr/>
          <p:nvPr/>
        </p:nvPicPr>
        <p:blipFill>
          <a:blip r:embed="rId2"/>
          <a:stretch/>
        </p:blipFill>
        <p:spPr>
          <a:xfrm>
            <a:off x="762120" y="3139200"/>
            <a:ext cx="7693560" cy="3578760"/>
          </a:xfrm>
          <a:prstGeom prst="rect">
            <a:avLst/>
          </a:prstGeom>
          <a:ln w="0">
            <a:noFill/>
          </a:ln>
        </p:spPr>
      </p:pic>
      <p:sp>
        <p:nvSpPr>
          <p:cNvPr id="397" name=""/>
          <p:cNvSpPr/>
          <p:nvPr/>
        </p:nvSpPr>
        <p:spPr>
          <a:xfrm>
            <a:off x="3060000" y="3960000"/>
            <a:ext cx="0" cy="252000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5580000" y="3960000"/>
            <a:ext cx="0" cy="252000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162"/>
          <p:cNvSpPr/>
          <p:nvPr/>
        </p:nvSpPr>
        <p:spPr>
          <a:xfrm>
            <a:off x="540000" y="281772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It’s the only thing we have in most cases!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Spectral Lines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00" name="Content Placeholder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4 Absorption lines were found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3 lines were expected!!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401" name="Picture 3" descr=""/>
          <p:cNvPicPr/>
          <p:nvPr/>
        </p:nvPicPr>
        <p:blipFill>
          <a:blip r:embed="rId1"/>
          <a:stretch/>
        </p:blipFill>
        <p:spPr>
          <a:xfrm>
            <a:off x="228600" y="3276720"/>
            <a:ext cx="8532000" cy="296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Box 238"/>
          <p:cNvSpPr/>
          <p:nvPr/>
        </p:nvSpPr>
        <p:spPr>
          <a:xfrm>
            <a:off x="457200" y="1314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Why is the 4</a:t>
            </a:r>
            <a:r>
              <a:rPr b="0" lang="en-IN" sz="3600" spc="-1" strike="noStrike" baseline="14000000">
                <a:solidFill>
                  <a:srgbClr val="000000"/>
                </a:solidFill>
                <a:latin typeface="Comic Sans MS"/>
                <a:ea typeface="DejaVu Sans"/>
              </a:rPr>
              <a:t>th</a:t>
            </a: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 line present?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03" name="TextBox 239"/>
          <p:cNvSpPr/>
          <p:nvPr/>
        </p:nvSpPr>
        <p:spPr>
          <a:xfrm>
            <a:off x="457200" y="1882080"/>
            <a:ext cx="82278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Could be due to fluctuation in the instrument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Could be due the process used for fitting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Could be a Random error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Box 240"/>
          <p:cNvSpPr/>
          <p:nvPr/>
        </p:nvSpPr>
        <p:spPr>
          <a:xfrm>
            <a:off x="457200" y="29952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Deduction from the Analysis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Element finding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06" name="Content Placeholder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3 elements were identified in the region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Mg I[5165Å]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Fe I[5261Å]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Na I[5881Å]</a:t>
            </a:r>
            <a:endParaRPr b="0" lang="en-IN" sz="24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243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Properties of the region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08" name="TextBox 244"/>
          <p:cNvSpPr/>
          <p:nvPr/>
        </p:nvSpPr>
        <p:spPr>
          <a:xfrm>
            <a:off x="457200" y="1604520"/>
            <a:ext cx="8227800" cy="46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Old and red stars are present in the region because no emission lines were found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Qualitative overview of the Spectra suggest that Popullation II stars are present in the region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 evidence H</a:t>
            </a: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Arial"/>
              </a:rPr>
              <a:t>α was present. This implies no active star formation is going on in the region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Box 245"/>
          <p:cNvSpPr/>
          <p:nvPr/>
        </p:nvSpPr>
        <p:spPr>
          <a:xfrm>
            <a:off x="410760" y="294228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can the process be improved?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Box 246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Gaussian modelling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11" name="TextBox 247"/>
          <p:cNvSpPr/>
          <p:nvPr/>
        </p:nvSpPr>
        <p:spPr>
          <a:xfrm>
            <a:off x="540000" y="1620000"/>
            <a:ext cx="8227800" cy="46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We can model the absoption lines as a ‘Gaussian Distribution’ becuase the broadening of the line is due to ‘Thermal Doppler’, meaning that the thermal jittering of molecules is producing the ‘Line Broadening’ effect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This implies that the brodening will follow ‘Central Limit Theorem’, thus the distribution will be a Gaussian </a:t>
            </a:r>
            <a:endParaRPr b="0" lang="en-IN" sz="28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Box 248"/>
          <p:cNvSpPr/>
          <p:nvPr/>
        </p:nvSpPr>
        <p:spPr>
          <a:xfrm>
            <a:off x="457200" y="208800"/>
            <a:ext cx="8227800" cy="12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can further be done with the results?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13" name="TextBox 249"/>
          <p:cNvSpPr/>
          <p:nvPr/>
        </p:nvSpPr>
        <p:spPr>
          <a:xfrm>
            <a:off x="457200" y="1785240"/>
            <a:ext cx="82278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We can use the concept of ‘Thermal Doppler’ to get the Gas temperature and Velocity distribution of the region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Redshift can be calculated which can be further used to get radial velocity of the Galaxy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If the inclination of the Galaxy is known we can get the motion of the Galaxy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250"/>
          <p:cNvSpPr/>
          <p:nvPr/>
        </p:nvSpPr>
        <p:spPr>
          <a:xfrm>
            <a:off x="540000" y="28152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Further results coming soon :)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3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mic Sans MS"/>
                <a:ea typeface="DejaVu Sans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416" name="Picture 252" descr=""/>
          <p:cNvPicPr/>
          <p:nvPr/>
        </p:nvPicPr>
        <p:blipFill>
          <a:blip r:embed="rId1"/>
          <a:stretch/>
        </p:blipFill>
        <p:spPr>
          <a:xfrm>
            <a:off x="840240" y="1416600"/>
            <a:ext cx="761832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163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Spectra can tell us about...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19" name="Rectangle 164"/>
          <p:cNvSpPr/>
          <p:nvPr/>
        </p:nvSpPr>
        <p:spPr>
          <a:xfrm>
            <a:off x="457200" y="165420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Type of the object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Contents of the object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Motion of the object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active the is region around the object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is Project about?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21" name="Content Placeholder 2"/>
          <p:cNvSpPr/>
          <p:nvPr/>
        </p:nvSpPr>
        <p:spPr>
          <a:xfrm>
            <a:off x="307800" y="1447920"/>
            <a:ext cx="5941080" cy="51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Spectral Data from the central region of M31 was analyzed  and fitted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Absorption Lines were also identified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SciPy suite and AstroPy were used for reduction and analysis of the data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22" name="Picture 4" descr=""/>
          <p:cNvPicPr/>
          <p:nvPr/>
        </p:nvPicPr>
        <p:blipFill>
          <a:blip r:embed="rId1"/>
          <a:stretch/>
        </p:blipFill>
        <p:spPr>
          <a:xfrm>
            <a:off x="7086600" y="5562720"/>
            <a:ext cx="1821240" cy="531000"/>
          </a:xfrm>
          <a:prstGeom prst="rect">
            <a:avLst/>
          </a:prstGeom>
          <a:ln w="0">
            <a:noFill/>
          </a:ln>
        </p:spPr>
      </p:pic>
      <p:sp>
        <p:nvSpPr>
          <p:cNvPr id="323" name="Auto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Picture 5" descr=""/>
          <p:cNvPicPr/>
          <p:nvPr/>
        </p:nvPicPr>
        <p:blipFill>
          <a:blip r:embed="rId2"/>
          <a:stretch/>
        </p:blipFill>
        <p:spPr>
          <a:xfrm>
            <a:off x="6705720" y="2590920"/>
            <a:ext cx="2093040" cy="209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/>
          <p:nvPr/>
        </p:nvSpPr>
        <p:spPr>
          <a:xfrm>
            <a:off x="457200" y="274680"/>
            <a:ext cx="34264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is M31?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26" name="Content Placeholder 2"/>
          <p:cNvSpPr/>
          <p:nvPr/>
        </p:nvSpPr>
        <p:spPr>
          <a:xfrm>
            <a:off x="228600" y="3200400"/>
            <a:ext cx="6703200" cy="34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Type: Spiral Galaxy(Sab)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Distance from Earth: 2.53Mly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Age: 10.01 Byr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4572000" y="152280"/>
            <a:ext cx="4035960" cy="272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/>
          <p:nvPr/>
        </p:nvSpPr>
        <p:spPr>
          <a:xfrm>
            <a:off x="533520" y="274320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Where is the Data from?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Location: Galactic Center of Andromeda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30" name="Picture 14" descr=""/>
          <p:cNvPicPr/>
          <p:nvPr/>
        </p:nvPicPr>
        <p:blipFill>
          <a:blip r:embed="rId1"/>
          <a:stretch/>
        </p:blipFill>
        <p:spPr>
          <a:xfrm>
            <a:off x="2272320" y="1461600"/>
            <a:ext cx="5178960" cy="517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omic Sans MS"/>
                <a:ea typeface="DejaVu Sans"/>
              </a:rPr>
              <a:t>About the Data-set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32" name="Content Placeholder 2"/>
          <p:cNvSpPr/>
          <p:nvPr/>
        </p:nvSpPr>
        <p:spPr>
          <a:xfrm>
            <a:off x="457200" y="1851480"/>
            <a:ext cx="5712480" cy="45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Instrument: FOS(HST)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Wavelength: </a:t>
            </a:r>
            <a:r>
              <a:rPr b="0" lang="en-IN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4569.102 Å-6817.517Å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mic Sans MS"/>
                <a:ea typeface="DejaVu Sans"/>
              </a:rPr>
              <a:t>Date-OBS: 22/02/95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333" name="Picture 3" descr=""/>
          <p:cNvPicPr/>
          <p:nvPr/>
        </p:nvPicPr>
        <p:blipFill>
          <a:blip r:embed="rId1"/>
          <a:stretch/>
        </p:blipFill>
        <p:spPr>
          <a:xfrm>
            <a:off x="7086600" y="380880"/>
            <a:ext cx="1902600" cy="400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5860</TotalTime>
  <Application>LibreOffice/7.1.3.2$Linux_X86_64 LibreOffice_project/12a8e3cbd24a3757385a302d290655d4f3c7ebf1</Application>
  <AppVersion>15.0000</AppVersion>
  <Words>560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Rohan kumar</dc:creator>
  <dc:description/>
  <dc:language>en-IN</dc:language>
  <cp:lastModifiedBy/>
  <dcterms:modified xsi:type="dcterms:W3CDTF">2021-06-04T16:52:19Z</dcterms:modified>
  <cp:revision>118</cp:revision>
  <dc:subject/>
  <dc:title>M31 Spectra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(4:3)</vt:lpwstr>
  </property>
  <property fmtid="{D5CDD505-2E9C-101B-9397-08002B2CF9AE}" pid="4" name="Slides">
    <vt:i4>38</vt:i4>
  </property>
</Properties>
</file>