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60" r:id="rId4"/>
    <p:sldId id="259" r:id="rId5"/>
    <p:sldId id="261" r:id="rId6"/>
    <p:sldId id="273"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111E8-264B-492B-8042-9E9932FB22DC}" v="86" dt="2023-11-29T16:34:25.477"/>
    <p1510:client id="{E91398BD-6277-E4A8-DBC2-B0E9A5CF4E48}" v="3215" dt="2023-12-04T04:21:23.624"/>
    <p1510:client id="{FBAAD80C-22EC-B1FA-8612-D1427B2B059C}" v="326" dt="2023-12-04T04:01:56.265"/>
    <p1510:client id="{FE1F4D24-03C7-17A1-24F6-73A519AFC9DB}" v="220" dt="2023-11-29T16:51:04.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69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179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934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72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64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907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358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780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583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598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744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6859132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73B013C2-3483-7FF3-CE10-E5AF496EDB0F}"/>
              </a:ext>
            </a:extLst>
          </p:cNvPr>
          <p:cNvPicPr>
            <a:picLocks noChangeAspect="1"/>
          </p:cNvPicPr>
          <p:nvPr/>
        </p:nvPicPr>
        <p:blipFill rotWithShape="1">
          <a:blip r:embed="rId2"/>
          <a:srcRect t="1084" r="8" b="8"/>
          <a:stretch/>
        </p:blipFill>
        <p:spPr>
          <a:xfrm>
            <a:off x="3523488" y="10"/>
            <a:ext cx="8668512" cy="6857990"/>
          </a:xfrm>
          <a:prstGeom prst="rect">
            <a:avLst/>
          </a:prstGeom>
        </p:spPr>
      </p:pic>
      <p:sp>
        <p:nvSpPr>
          <p:cNvPr id="57" name="Rectangle 5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7FC54-4089-7441-B730-8D85E1115365}"/>
              </a:ext>
            </a:extLst>
          </p:cNvPr>
          <p:cNvSpPr>
            <a:spLocks noGrp="1"/>
          </p:cNvSpPr>
          <p:nvPr>
            <p:ph type="ctrTitle"/>
          </p:nvPr>
        </p:nvSpPr>
        <p:spPr>
          <a:xfrm>
            <a:off x="477981" y="1122363"/>
            <a:ext cx="4023360" cy="3204134"/>
          </a:xfrm>
        </p:spPr>
        <p:txBody>
          <a:bodyPr anchor="b">
            <a:normAutofit/>
          </a:bodyPr>
          <a:lstStyle/>
          <a:p>
            <a:r>
              <a:rPr lang="en-US" sz="4800">
                <a:solidFill>
                  <a:schemeClr val="bg1"/>
                </a:solidFill>
                <a:ea typeface="+mj-lt"/>
                <a:cs typeface="+mj-lt"/>
              </a:rPr>
              <a:t>Network Monitoring Project</a:t>
            </a:r>
            <a:endParaRPr lang="en-US" sz="4800">
              <a:solidFill>
                <a:schemeClr val="bg1"/>
              </a:solidFill>
            </a:endParaRPr>
          </a:p>
        </p:txBody>
      </p:sp>
      <p:sp>
        <p:nvSpPr>
          <p:cNvPr id="3" name="Subtitle 2">
            <a:extLst>
              <a:ext uri="{FF2B5EF4-FFF2-40B4-BE49-F238E27FC236}">
                <a16:creationId xmlns:a16="http://schemas.microsoft.com/office/drawing/2014/main" id="{441AD068-5E84-5DAC-0B94-5AA9823500A0}"/>
              </a:ext>
            </a:extLst>
          </p:cNvPr>
          <p:cNvSpPr>
            <a:spLocks noGrp="1"/>
          </p:cNvSpPr>
          <p:nvPr>
            <p:ph type="subTitle" idx="1"/>
          </p:nvPr>
        </p:nvSpPr>
        <p:spPr>
          <a:xfrm>
            <a:off x="477980" y="4872922"/>
            <a:ext cx="4023359" cy="1208141"/>
          </a:xfrm>
        </p:spPr>
        <p:txBody>
          <a:bodyPr vert="horz" lIns="91440" tIns="45720" rIns="91440" bIns="45720" rtlCol="0" anchor="t">
            <a:normAutofit fontScale="92500" lnSpcReduction="20000"/>
          </a:bodyPr>
          <a:lstStyle/>
          <a:p>
            <a:r>
              <a:rPr lang="en-US" sz="2000">
                <a:solidFill>
                  <a:schemeClr val="bg1"/>
                </a:solidFill>
              </a:rPr>
              <a:t>Asadullah M Syed</a:t>
            </a:r>
          </a:p>
          <a:p>
            <a:r>
              <a:rPr lang="en-US" sz="2000">
                <a:solidFill>
                  <a:schemeClr val="bg1"/>
                </a:solidFill>
              </a:rPr>
              <a:t>Prathyusha Pateel</a:t>
            </a:r>
          </a:p>
          <a:p>
            <a:r>
              <a:rPr lang="en-US" sz="2000">
                <a:solidFill>
                  <a:schemeClr val="bg1"/>
                </a:solidFill>
              </a:rPr>
              <a:t>Vaani Radhakrishnan</a:t>
            </a:r>
          </a:p>
        </p:txBody>
      </p:sp>
      <p:sp>
        <p:nvSpPr>
          <p:cNvPr id="58" name="Rectangle 5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2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102A-B520-6A93-2C65-5CE27C5F56DC}"/>
              </a:ext>
            </a:extLst>
          </p:cNvPr>
          <p:cNvSpPr>
            <a:spLocks noGrp="1"/>
          </p:cNvSpPr>
          <p:nvPr>
            <p:ph type="title"/>
          </p:nvPr>
        </p:nvSpPr>
        <p:spPr/>
        <p:txBody>
          <a:bodyPr>
            <a:normAutofit/>
          </a:bodyPr>
          <a:lstStyle/>
          <a:p>
            <a:r>
              <a:rPr lang="en-US" sz="3200"/>
              <a:t>Problem 3: </a:t>
            </a:r>
            <a:r>
              <a:rPr lang="en-US" sz="3200" b="0"/>
              <a:t>For a faster solution, sequentially and myopically select sensor locations</a:t>
            </a:r>
          </a:p>
        </p:txBody>
      </p:sp>
    </p:spTree>
    <p:extLst>
      <p:ext uri="{BB962C8B-B14F-4D97-AF65-F5344CB8AC3E}">
        <p14:creationId xmlns:p14="http://schemas.microsoft.com/office/powerpoint/2010/main" val="391398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1054150-2F2B-56D0-79BC-FFB56E308F26}"/>
              </a:ext>
            </a:extLst>
          </p:cNvPr>
          <p:cNvSpPr txBox="1">
            <a:spLocks/>
          </p:cNvSpPr>
          <p:nvPr/>
        </p:nvSpPr>
        <p:spPr>
          <a:xfrm>
            <a:off x="683389" y="737935"/>
            <a:ext cx="10827769" cy="5388772"/>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Overview:</a:t>
            </a:r>
            <a:r>
              <a:rPr lang="en-US" sz="2000">
                <a:solidFill>
                  <a:srgbClr val="002060"/>
                </a:solidFill>
                <a:ea typeface="+mn-lt"/>
                <a:cs typeface="+mn-lt"/>
              </a:rPr>
              <a:t> </a:t>
            </a:r>
            <a:endParaRPr lang="en-US" sz="2000">
              <a:solidFill>
                <a:srgbClr val="000000"/>
              </a:solidFill>
              <a:ea typeface="+mn-lt"/>
              <a:cs typeface="+mn-lt"/>
            </a:endParaRPr>
          </a:p>
          <a:p>
            <a:pPr marL="342900" indent="-342900"/>
            <a:r>
              <a:rPr lang="en-US" sz="2000"/>
              <a:t>Myopically select the node which detects the </a:t>
            </a:r>
            <a:r>
              <a:rPr lang="en-US" sz="2000">
                <a:ea typeface="+mn-lt"/>
                <a:cs typeface="+mn-lt"/>
              </a:rPr>
              <a:t>maximum expected number of pipe bursts for all pipes that haven't been detected yet. Iterate over the number of sensors available.</a:t>
            </a:r>
            <a:endParaRPr lang="en-US">
              <a:ea typeface="+mn-lt"/>
              <a:cs typeface="+mn-lt"/>
            </a:endParaRPr>
          </a:p>
          <a:p>
            <a:pPr marL="342900" indent="-342900"/>
            <a:r>
              <a:rPr lang="en-US" sz="2000">
                <a:ea typeface="+mn-lt"/>
                <a:cs typeface="+mn-lt"/>
              </a:rPr>
              <a:t>Sensor placement will follow a sequential selection process.</a:t>
            </a:r>
            <a:endParaRPr lang="en-US">
              <a:ea typeface="+mn-lt"/>
              <a:cs typeface="+mn-lt"/>
            </a:endParaRPr>
          </a:p>
          <a:p>
            <a:pPr marL="0" indent="0">
              <a:buNone/>
            </a:pPr>
            <a:r>
              <a:rPr lang="en-US" sz="2000" b="1" u="sng">
                <a:solidFill>
                  <a:srgbClr val="002060"/>
                </a:solidFill>
                <a:ea typeface="+mn-lt"/>
                <a:cs typeface="+mn-lt"/>
              </a:rPr>
              <a:t>Algorithm Design:</a:t>
            </a:r>
            <a:endParaRPr lang="en-US">
              <a:solidFill>
                <a:srgbClr val="000000"/>
              </a:solidFill>
              <a:ea typeface="+mn-lt"/>
              <a:cs typeface="+mn-lt"/>
            </a:endParaRPr>
          </a:p>
          <a:p>
            <a:pPr marL="0" indent="0">
              <a:buNone/>
            </a:pPr>
            <a:r>
              <a:rPr lang="en-US" sz="2000" b="1">
                <a:solidFill>
                  <a:srgbClr val="000000"/>
                </a:solidFill>
                <a:ea typeface="+mn-lt"/>
                <a:cs typeface="+mn-lt"/>
              </a:rPr>
              <a:t>Step 1 </a:t>
            </a:r>
            <a:r>
              <a:rPr lang="en-US" sz="2000">
                <a:solidFill>
                  <a:srgbClr val="000000"/>
                </a:solidFill>
                <a:ea typeface="+mn-lt"/>
                <a:cs typeface="+mn-lt"/>
              </a:rPr>
              <a:t>– Select node which detects the maximum expected number of pipe bursts. Place sensor at the selected node.</a:t>
            </a:r>
          </a:p>
          <a:p>
            <a:pPr marL="0" indent="0">
              <a:buNone/>
            </a:pPr>
            <a:r>
              <a:rPr lang="en-US" sz="2000" b="1">
                <a:solidFill>
                  <a:srgbClr val="000000"/>
                </a:solidFill>
                <a:ea typeface="+mn-lt"/>
                <a:cs typeface="+mn-lt"/>
              </a:rPr>
              <a:t>Step 2 </a:t>
            </a:r>
            <a:r>
              <a:rPr lang="en-US" sz="2000">
                <a:solidFill>
                  <a:srgbClr val="000000"/>
                </a:solidFill>
                <a:ea typeface="+mn-lt"/>
                <a:cs typeface="+mn-lt"/>
              </a:rPr>
              <a:t>– Remove all pipes that have been detected through the above sensor placement</a:t>
            </a:r>
          </a:p>
          <a:p>
            <a:pPr marL="0" indent="0">
              <a:buNone/>
            </a:pPr>
            <a:r>
              <a:rPr lang="en-US" sz="2000" b="1">
                <a:solidFill>
                  <a:srgbClr val="000000"/>
                </a:solidFill>
                <a:ea typeface="+mn-lt"/>
                <a:cs typeface="+mn-lt"/>
              </a:rPr>
              <a:t>Step 3 </a:t>
            </a:r>
            <a:r>
              <a:rPr lang="en-US" sz="2000">
                <a:solidFill>
                  <a:srgbClr val="000000"/>
                </a:solidFill>
                <a:ea typeface="+mn-lt"/>
                <a:cs typeface="+mn-lt"/>
              </a:rPr>
              <a:t>– If all pipes are detected or the number of sensors have run out, stop. Otherwise, repeat Step 1 and Step 2</a:t>
            </a:r>
            <a:endParaRPr lang="en-US"/>
          </a:p>
          <a:p>
            <a:pPr marL="0" indent="0">
              <a:buNone/>
            </a:pPr>
            <a:endParaRPr lang="en-US" sz="2000" b="1" u="sng">
              <a:solidFill>
                <a:srgbClr val="000000"/>
              </a:solidFill>
              <a:ea typeface="+mn-lt"/>
              <a:cs typeface="+mn-lt"/>
            </a:endParaRPr>
          </a:p>
          <a:p>
            <a:pPr marL="457200" indent="-457200"/>
            <a:endParaRPr lang="en-US" sz="2000" i="1">
              <a:solidFill>
                <a:srgbClr val="000000"/>
              </a:solidFill>
              <a:ea typeface="+mn-lt"/>
              <a:cs typeface="+mn-lt"/>
            </a:endParaRPr>
          </a:p>
          <a:p>
            <a:pPr marL="0" indent="0">
              <a:buNone/>
            </a:pPr>
            <a:endParaRPr lang="en-US" sz="2000" i="1">
              <a:solidFill>
                <a:srgbClr val="000000"/>
              </a:solidFill>
              <a:ea typeface="+mn-lt"/>
              <a:cs typeface="+mn-lt"/>
            </a:endParaRPr>
          </a:p>
          <a:p>
            <a:pPr marL="0" indent="0">
              <a:buNone/>
            </a:pPr>
            <a:endParaRPr lang="en-US" sz="2000">
              <a:solidFill>
                <a:srgbClr val="000000"/>
              </a:solidFill>
            </a:endParaRPr>
          </a:p>
          <a:p>
            <a:endParaRPr lang="en-US" sz="2000">
              <a:solidFill>
                <a:srgbClr val="000000"/>
              </a:solidFill>
            </a:endParaRPr>
          </a:p>
          <a:p>
            <a:endParaRPr lang="en-US" sz="2000">
              <a:solidFill>
                <a:srgbClr val="000000"/>
              </a:solidFill>
            </a:endParaRPr>
          </a:p>
        </p:txBody>
      </p:sp>
    </p:spTree>
    <p:extLst>
      <p:ext uri="{BB962C8B-B14F-4D97-AF65-F5344CB8AC3E}">
        <p14:creationId xmlns:p14="http://schemas.microsoft.com/office/powerpoint/2010/main" val="385825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5578D-AE57-58CB-972E-47C53911A01F}"/>
              </a:ext>
            </a:extLst>
          </p:cNvPr>
          <p:cNvSpPr txBox="1">
            <a:spLocks/>
          </p:cNvSpPr>
          <p:nvPr/>
        </p:nvSpPr>
        <p:spPr>
          <a:xfrm>
            <a:off x="717508" y="521845"/>
            <a:ext cx="6062426" cy="590056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Results:</a:t>
            </a:r>
            <a:r>
              <a:rPr lang="en-US" sz="2000">
                <a:solidFill>
                  <a:srgbClr val="002060"/>
                </a:solidFill>
                <a:ea typeface="+mn-lt"/>
                <a:cs typeface="+mn-lt"/>
              </a:rPr>
              <a:t> </a:t>
            </a:r>
            <a:endParaRPr lang="en-US" sz="2000">
              <a:solidFill>
                <a:srgbClr val="000000"/>
              </a:solidFill>
              <a:ea typeface="+mn-lt"/>
              <a:cs typeface="+mn-lt"/>
            </a:endParaRPr>
          </a:p>
          <a:p>
            <a:pPr marL="0" indent="0">
              <a:buNone/>
            </a:pPr>
            <a:r>
              <a:rPr lang="en-US" sz="2000">
                <a:solidFill>
                  <a:srgbClr val="000000"/>
                </a:solidFill>
                <a:ea typeface="+mn-lt"/>
                <a:cs typeface="+mn-lt"/>
              </a:rPr>
              <a:t>Assuming </a:t>
            </a:r>
            <a:r>
              <a:rPr lang="en-US" sz="2000" i="1">
                <a:solidFill>
                  <a:srgbClr val="000000"/>
                </a:solidFill>
                <a:ea typeface="+mn-lt"/>
                <a:cs typeface="+mn-lt"/>
              </a:rPr>
              <a:t>b</a:t>
            </a:r>
            <a:r>
              <a:rPr lang="en-US" sz="2000">
                <a:solidFill>
                  <a:srgbClr val="000000"/>
                </a:solidFill>
                <a:ea typeface="+mn-lt"/>
                <a:cs typeface="+mn-lt"/>
              </a:rPr>
              <a:t> ∈ {0, . . . , 20}, we iterate over every possible </a:t>
            </a:r>
            <a:r>
              <a:rPr lang="en-US" sz="2000" i="1">
                <a:solidFill>
                  <a:srgbClr val="000000"/>
                </a:solidFill>
                <a:ea typeface="+mn-lt"/>
                <a:cs typeface="+mn-lt"/>
              </a:rPr>
              <a:t>b </a:t>
            </a:r>
            <a:r>
              <a:rPr lang="en-US" sz="2000">
                <a:solidFill>
                  <a:srgbClr val="000000"/>
                </a:solidFill>
                <a:ea typeface="+mn-lt"/>
                <a:cs typeface="+mn-lt"/>
              </a:rPr>
              <a:t>value and record the resulting expected number of pipe bursts that are detected by that solution as a function of </a:t>
            </a:r>
            <a:r>
              <a:rPr lang="en-US" sz="2000" i="1">
                <a:solidFill>
                  <a:srgbClr val="000000"/>
                </a:solidFill>
                <a:ea typeface="+mn-lt"/>
                <a:cs typeface="+mn-lt"/>
              </a:rPr>
              <a:t>b. </a:t>
            </a:r>
            <a:endParaRPr lang="en-US" sz="2000">
              <a:solidFill>
                <a:srgbClr val="000000"/>
              </a:solidFill>
              <a:ea typeface="+mn-lt"/>
              <a:cs typeface="+mn-lt"/>
            </a:endParaRPr>
          </a:p>
          <a:p>
            <a:pPr marL="0" indent="0">
              <a:buNone/>
            </a:pPr>
            <a:endParaRPr lang="en-US" sz="2000" i="1">
              <a:solidFill>
                <a:srgbClr val="000000"/>
              </a:solidFill>
              <a:ea typeface="+mn-lt"/>
              <a:cs typeface="+mn-lt"/>
            </a:endParaRPr>
          </a:p>
          <a:p>
            <a:pPr>
              <a:buFont typeface="Wingdings" panose="020B0604020202020204" pitchFamily="34" charset="0"/>
              <a:buChar char="Ø"/>
            </a:pPr>
            <a:r>
              <a:rPr lang="en-US" sz="2000" b="1">
                <a:solidFill>
                  <a:srgbClr val="000000"/>
                </a:solidFill>
                <a:ea typeface="+mn-lt"/>
                <a:cs typeface="+mn-lt"/>
              </a:rPr>
              <a:t>Solution</a:t>
            </a:r>
            <a:r>
              <a:rPr lang="en-US" sz="2000">
                <a:solidFill>
                  <a:srgbClr val="000000"/>
                </a:solidFill>
                <a:ea typeface="+mn-lt"/>
                <a:cs typeface="+mn-lt"/>
              </a:rPr>
              <a:t> - When plotting the optimal value against the number of sensors, we see that at 20 sensors, the expected number of pipe bursts that are detected is lesser than the total number of pipes - 1123. </a:t>
            </a:r>
          </a:p>
          <a:p>
            <a:pPr>
              <a:buFont typeface="Wingdings,Sans-Serif" panose="020B0604020202020204" pitchFamily="34" charset="0"/>
              <a:buChar char="Ø"/>
            </a:pPr>
            <a:r>
              <a:rPr lang="en-US" sz="2000" b="1">
                <a:solidFill>
                  <a:srgbClr val="000000"/>
                </a:solidFill>
                <a:ea typeface="+mn-lt"/>
                <a:cs typeface="+mn-lt"/>
              </a:rPr>
              <a:t>Time Taken – </a:t>
            </a:r>
            <a:r>
              <a:rPr lang="en-US" sz="2000">
                <a:solidFill>
                  <a:srgbClr val="000000"/>
                </a:solidFill>
                <a:latin typeface="Arial"/>
                <a:ea typeface="+mn-lt"/>
                <a:cs typeface="Arial"/>
              </a:rPr>
              <a:t>It takes less than 1 second to run</a:t>
            </a:r>
            <a:endParaRPr lang="en-US" sz="2000">
              <a:latin typeface="Arial"/>
              <a:ea typeface="+mn-lt"/>
              <a:cs typeface="Arial"/>
            </a:endParaRPr>
          </a:p>
          <a:p>
            <a:pPr>
              <a:buFont typeface="Wingdings" panose="020B0604020202020204" pitchFamily="34" charset="0"/>
              <a:buChar char="Ø"/>
            </a:pPr>
            <a:endParaRPr lang="en-US" sz="2000">
              <a:solidFill>
                <a:srgbClr val="000000"/>
              </a:solidFill>
              <a:ea typeface="+mn-lt"/>
              <a:cs typeface="+mn-lt"/>
            </a:endParaRPr>
          </a:p>
          <a:p>
            <a:pPr marL="0" indent="0">
              <a:buNone/>
            </a:pPr>
            <a:endParaRPr lang="en-US" sz="2000" b="1" u="sng">
              <a:solidFill>
                <a:srgbClr val="000000"/>
              </a:solidFill>
              <a:ea typeface="+mn-lt"/>
              <a:cs typeface="+mn-lt"/>
            </a:endParaRPr>
          </a:p>
          <a:p>
            <a:pPr marL="457200" indent="-457200">
              <a:buFont typeface="Wingdings" panose="020B0604020202020204" pitchFamily="34" charset="0"/>
              <a:buChar char="Ø"/>
            </a:pPr>
            <a:endParaRPr lang="en-US" sz="2000" i="1">
              <a:solidFill>
                <a:srgbClr val="000000"/>
              </a:solidFill>
              <a:ea typeface="+mn-lt"/>
              <a:cs typeface="+mn-lt"/>
            </a:endParaRPr>
          </a:p>
          <a:p>
            <a:pPr marL="0" indent="0">
              <a:buNone/>
            </a:pPr>
            <a:endParaRPr lang="en-US" sz="2000" i="1">
              <a:solidFill>
                <a:srgbClr val="000000"/>
              </a:solidFill>
            </a:endParaRPr>
          </a:p>
          <a:p>
            <a:pPr marL="0" indent="0">
              <a:buNone/>
            </a:pPr>
            <a:endParaRPr lang="en-US" sz="2000">
              <a:solidFill>
                <a:srgbClr val="000000"/>
              </a:solidFill>
            </a:endParaRPr>
          </a:p>
          <a:p>
            <a:pPr>
              <a:buFont typeface="Wingdings" panose="020B0604020202020204" pitchFamily="34" charset="0"/>
              <a:buChar char="Ø"/>
            </a:pPr>
            <a:endParaRPr lang="en-US" sz="2000">
              <a:solidFill>
                <a:srgbClr val="000000"/>
              </a:solidFill>
            </a:endParaRPr>
          </a:p>
          <a:p>
            <a:pPr>
              <a:buFont typeface="Wingdings" panose="020B0604020202020204" pitchFamily="34" charset="0"/>
              <a:buChar char="Ø"/>
            </a:pPr>
            <a:endParaRPr lang="en-US" sz="2000">
              <a:solidFill>
                <a:srgbClr val="000000"/>
              </a:solidFill>
            </a:endParaRPr>
          </a:p>
        </p:txBody>
      </p:sp>
      <p:pic>
        <p:nvPicPr>
          <p:cNvPr id="2" name="Picture 1" descr="A graph with a line&#10;&#10;Description automatically generated">
            <a:extLst>
              <a:ext uri="{FF2B5EF4-FFF2-40B4-BE49-F238E27FC236}">
                <a16:creationId xmlns:a16="http://schemas.microsoft.com/office/drawing/2014/main" id="{4ACDA0E4-8E88-7B89-8930-C0BF179E2CAF}"/>
              </a:ext>
            </a:extLst>
          </p:cNvPr>
          <p:cNvPicPr>
            <a:picLocks noChangeAspect="1"/>
          </p:cNvPicPr>
          <p:nvPr/>
        </p:nvPicPr>
        <p:blipFill>
          <a:blip r:embed="rId2"/>
          <a:stretch>
            <a:fillRect/>
          </a:stretch>
        </p:blipFill>
        <p:spPr>
          <a:xfrm>
            <a:off x="7044520" y="1647234"/>
            <a:ext cx="4744871" cy="3165472"/>
          </a:xfrm>
          <a:prstGeom prst="rect">
            <a:avLst/>
          </a:prstGeom>
        </p:spPr>
      </p:pic>
    </p:spTree>
    <p:extLst>
      <p:ext uri="{BB962C8B-B14F-4D97-AF65-F5344CB8AC3E}">
        <p14:creationId xmlns:p14="http://schemas.microsoft.com/office/powerpoint/2010/main" val="159979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2FD8B-94A1-05B3-9157-B9E2DAA3F590}"/>
              </a:ext>
            </a:extLst>
          </p:cNvPr>
          <p:cNvSpPr txBox="1">
            <a:spLocks/>
          </p:cNvSpPr>
          <p:nvPr/>
        </p:nvSpPr>
        <p:spPr>
          <a:xfrm>
            <a:off x="296703" y="476352"/>
            <a:ext cx="6198903" cy="590056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Comparison of Solutions:</a:t>
            </a:r>
            <a:r>
              <a:rPr lang="en-US" sz="2000">
                <a:solidFill>
                  <a:srgbClr val="002060"/>
                </a:solidFill>
                <a:ea typeface="+mn-lt"/>
                <a:cs typeface="+mn-lt"/>
              </a:rPr>
              <a:t> </a:t>
            </a:r>
            <a:endParaRPr lang="en-US" sz="2000">
              <a:solidFill>
                <a:srgbClr val="000000"/>
              </a:solidFill>
              <a:ea typeface="+mn-lt"/>
              <a:cs typeface="+mn-lt"/>
            </a:endParaRPr>
          </a:p>
          <a:p>
            <a:pPr marL="342900" indent="-342900">
              <a:buFont typeface="Wingdings" panose="020B0604020202020204" pitchFamily="34" charset="0"/>
              <a:buChar char="Ø"/>
            </a:pPr>
            <a:r>
              <a:rPr lang="en-US" sz="2000">
                <a:solidFill>
                  <a:srgbClr val="000000"/>
                </a:solidFill>
                <a:ea typeface="+mn-lt"/>
                <a:cs typeface="+mn-lt"/>
              </a:rPr>
              <a:t>We will compare the two solutions based on the optimal solution and time taken to run.</a:t>
            </a:r>
            <a:endParaRPr lang="en-US" sz="2000" i="1">
              <a:solidFill>
                <a:srgbClr val="000000"/>
              </a:solidFill>
              <a:ea typeface="+mn-lt"/>
              <a:cs typeface="+mn-lt"/>
            </a:endParaRPr>
          </a:p>
          <a:p>
            <a:pPr marL="342900" indent="-342900">
              <a:buFont typeface="Wingdings" panose="020B0604020202020204" pitchFamily="34" charset="0"/>
              <a:buChar char="Ø"/>
            </a:pPr>
            <a:r>
              <a:rPr lang="en-US" sz="2000" b="1">
                <a:solidFill>
                  <a:srgbClr val="000000"/>
                </a:solidFill>
                <a:ea typeface="+mn-lt"/>
                <a:cs typeface="+mn-lt"/>
              </a:rPr>
              <a:t>Time Taken -</a:t>
            </a:r>
            <a:r>
              <a:rPr lang="en-US" sz="2000">
                <a:solidFill>
                  <a:srgbClr val="000000"/>
                </a:solidFill>
                <a:ea typeface="+mn-lt"/>
                <a:cs typeface="+mn-lt"/>
              </a:rPr>
              <a:t> </a:t>
            </a:r>
          </a:p>
          <a:p>
            <a:pPr marL="800100" lvl="1" indent="-342900">
              <a:buFont typeface="Courier New" panose="020B0604020202020204" pitchFamily="34" charset="0"/>
              <a:buChar char="o"/>
            </a:pPr>
            <a:r>
              <a:rPr lang="en-US" sz="1800">
                <a:solidFill>
                  <a:srgbClr val="000000"/>
                </a:solidFill>
                <a:ea typeface="+mn-lt"/>
                <a:cs typeface="+mn-lt"/>
              </a:rPr>
              <a:t>I</a:t>
            </a:r>
            <a:r>
              <a:rPr lang="en-US">
                <a:solidFill>
                  <a:srgbClr val="000000"/>
                </a:solidFill>
                <a:ea typeface="+mn-lt"/>
                <a:cs typeface="+mn-lt"/>
              </a:rPr>
              <a:t>P: It takes ~5 mins to run</a:t>
            </a:r>
          </a:p>
          <a:p>
            <a:pPr marL="800100" lvl="1" indent="-342900">
              <a:buFont typeface="Courier New" panose="020B0604020202020204" pitchFamily="34" charset="0"/>
              <a:buChar char="o"/>
            </a:pPr>
            <a:r>
              <a:rPr lang="en-US">
                <a:solidFill>
                  <a:srgbClr val="000000"/>
                </a:solidFill>
                <a:ea typeface="+mn-lt"/>
                <a:cs typeface="+mn-lt"/>
              </a:rPr>
              <a:t>Sequential: It takes less than 1 second to run</a:t>
            </a:r>
          </a:p>
          <a:p>
            <a:pPr marL="342900" indent="-342900">
              <a:buFont typeface="Wingdings" panose="020B0604020202020204" pitchFamily="34" charset="0"/>
              <a:buChar char="Ø"/>
            </a:pPr>
            <a:r>
              <a:rPr lang="en-US" sz="2000" b="1">
                <a:solidFill>
                  <a:srgbClr val="000000"/>
                </a:solidFill>
                <a:ea typeface="+mn-lt"/>
                <a:cs typeface="+mn-lt"/>
              </a:rPr>
              <a:t>Optimal Solution</a:t>
            </a:r>
            <a:r>
              <a:rPr lang="en-US" sz="2000">
                <a:solidFill>
                  <a:srgbClr val="000000"/>
                </a:solidFill>
                <a:ea typeface="+mn-lt"/>
                <a:cs typeface="+mn-lt"/>
              </a:rPr>
              <a:t> - </a:t>
            </a:r>
            <a:endParaRPr lang="en-US"/>
          </a:p>
          <a:p>
            <a:pPr marL="800100" lvl="1" indent="-342900">
              <a:buFont typeface="Courier New" panose="020B0604020202020204" pitchFamily="34" charset="0"/>
              <a:buChar char="o"/>
            </a:pPr>
            <a:r>
              <a:rPr lang="en-US">
                <a:solidFill>
                  <a:srgbClr val="000000"/>
                </a:solidFill>
                <a:ea typeface="+mn-lt"/>
                <a:cs typeface="+mn-lt"/>
              </a:rPr>
              <a:t>IP: It states that at least 19 sensors are needed to maximize the expected number of pipe bursts that are detected.</a:t>
            </a:r>
          </a:p>
          <a:p>
            <a:pPr marL="800100" lvl="1" indent="-342900">
              <a:buFont typeface="Courier New" panose="020B0604020202020204" pitchFamily="34" charset="0"/>
              <a:buChar char="o"/>
            </a:pPr>
            <a:r>
              <a:rPr lang="en-US">
                <a:solidFill>
                  <a:srgbClr val="000000"/>
                </a:solidFill>
                <a:ea typeface="+mn-lt"/>
                <a:cs typeface="+mn-lt"/>
              </a:rPr>
              <a:t>Sequential: It requires more than 20 sensors to maximize the expected number of pipe bursts that are detected.</a:t>
            </a:r>
          </a:p>
          <a:p>
            <a:pPr marL="457200" lvl="1" indent="0">
              <a:buNone/>
            </a:pPr>
            <a:endParaRPr lang="en-US" sz="1600">
              <a:solidFill>
                <a:srgbClr val="000000"/>
              </a:solidFill>
              <a:ea typeface="+mn-lt"/>
              <a:cs typeface="+mn-lt"/>
            </a:endParaRPr>
          </a:p>
          <a:p>
            <a:pPr marL="0" indent="0">
              <a:buNone/>
            </a:pPr>
            <a:endParaRPr lang="en-US" sz="2000" b="1" u="sng">
              <a:solidFill>
                <a:srgbClr val="002060"/>
              </a:solidFill>
              <a:ea typeface="+mn-lt"/>
              <a:cs typeface="+mn-lt"/>
            </a:endParaRPr>
          </a:p>
          <a:p>
            <a:pPr marL="0" indent="0">
              <a:buNone/>
            </a:pPr>
            <a:endParaRPr lang="en-US" sz="2000" b="1" u="sng">
              <a:solidFill>
                <a:srgbClr val="000000"/>
              </a:solidFill>
            </a:endParaRPr>
          </a:p>
          <a:p>
            <a:pPr marL="457200" indent="-457200">
              <a:buFont typeface="Wingdings" panose="020B0604020202020204" pitchFamily="34" charset="0"/>
              <a:buChar char="Ø"/>
            </a:pPr>
            <a:endParaRPr lang="en-US" sz="2000" i="1">
              <a:solidFill>
                <a:srgbClr val="000000"/>
              </a:solidFill>
            </a:endParaRPr>
          </a:p>
          <a:p>
            <a:pPr marL="0" indent="0">
              <a:buNone/>
            </a:pPr>
            <a:endParaRPr lang="en-US" sz="2000" i="1">
              <a:solidFill>
                <a:srgbClr val="000000"/>
              </a:solidFill>
            </a:endParaRPr>
          </a:p>
          <a:p>
            <a:pPr marL="0" indent="0">
              <a:buNone/>
            </a:pPr>
            <a:endParaRPr lang="en-US" sz="2000">
              <a:solidFill>
                <a:srgbClr val="000000"/>
              </a:solidFill>
            </a:endParaRPr>
          </a:p>
          <a:p>
            <a:pPr>
              <a:buFont typeface="Wingdings" panose="020B0604020202020204" pitchFamily="34" charset="0"/>
              <a:buChar char="Ø"/>
            </a:pPr>
            <a:endParaRPr lang="en-US" sz="2000">
              <a:solidFill>
                <a:srgbClr val="000000"/>
              </a:solidFill>
            </a:endParaRPr>
          </a:p>
          <a:p>
            <a:pPr>
              <a:buFont typeface="Wingdings" panose="020B0604020202020204" pitchFamily="34" charset="0"/>
              <a:buChar char="Ø"/>
            </a:pPr>
            <a:endParaRPr lang="en-US" sz="2000">
              <a:solidFill>
                <a:srgbClr val="000000"/>
              </a:solidFill>
            </a:endParaRPr>
          </a:p>
        </p:txBody>
      </p:sp>
      <p:pic>
        <p:nvPicPr>
          <p:cNvPr id="2" name="Picture 1" descr="A graph of a function&#10;&#10;Description automatically generated">
            <a:extLst>
              <a:ext uri="{FF2B5EF4-FFF2-40B4-BE49-F238E27FC236}">
                <a16:creationId xmlns:a16="http://schemas.microsoft.com/office/drawing/2014/main" id="{3F19FA8A-DDBC-131C-7F40-89FA110EED76}"/>
              </a:ext>
            </a:extLst>
          </p:cNvPr>
          <p:cNvPicPr>
            <a:picLocks noChangeAspect="1"/>
          </p:cNvPicPr>
          <p:nvPr/>
        </p:nvPicPr>
        <p:blipFill>
          <a:blip r:embed="rId2"/>
          <a:stretch>
            <a:fillRect/>
          </a:stretch>
        </p:blipFill>
        <p:spPr>
          <a:xfrm>
            <a:off x="6418998" y="1327349"/>
            <a:ext cx="5768452" cy="3793868"/>
          </a:xfrm>
          <a:prstGeom prst="rect">
            <a:avLst/>
          </a:prstGeom>
        </p:spPr>
      </p:pic>
    </p:spTree>
    <p:extLst>
      <p:ext uri="{BB962C8B-B14F-4D97-AF65-F5344CB8AC3E}">
        <p14:creationId xmlns:p14="http://schemas.microsoft.com/office/powerpoint/2010/main" val="15215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102A-B520-6A93-2C65-5CE27C5F56DC}"/>
              </a:ext>
            </a:extLst>
          </p:cNvPr>
          <p:cNvSpPr>
            <a:spLocks noGrp="1"/>
          </p:cNvSpPr>
          <p:nvPr>
            <p:ph type="title"/>
          </p:nvPr>
        </p:nvSpPr>
        <p:spPr/>
        <p:txBody>
          <a:bodyPr>
            <a:normAutofit/>
          </a:bodyPr>
          <a:lstStyle/>
          <a:p>
            <a:r>
              <a:rPr lang="en-US" sz="3200"/>
              <a:t>Problem 4: </a:t>
            </a:r>
            <a:r>
              <a:rPr lang="en-US" sz="3200" b="0"/>
              <a:t>Identify the position of </a:t>
            </a:r>
            <a:r>
              <a:rPr lang="en-US" sz="3200" b="0" i="1"/>
              <a:t>b </a:t>
            </a:r>
            <a:r>
              <a:rPr lang="en-US" sz="3200" b="0"/>
              <a:t>sensors </a:t>
            </a:r>
            <a:r>
              <a:rPr lang="en-US" sz="3200" b="0">
                <a:ea typeface="+mj-lt"/>
                <a:cs typeface="+mj-lt"/>
              </a:rPr>
              <a:t>to minimize the highest criticality of a pipe that is not detected by any sensor</a:t>
            </a:r>
            <a:endParaRPr lang="en-US" sz="3200" b="0"/>
          </a:p>
        </p:txBody>
      </p:sp>
    </p:spTree>
    <p:extLst>
      <p:ext uri="{BB962C8B-B14F-4D97-AF65-F5344CB8AC3E}">
        <p14:creationId xmlns:p14="http://schemas.microsoft.com/office/powerpoint/2010/main" val="309287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1054150-2F2B-56D0-79BC-FFB56E308F26}"/>
              </a:ext>
            </a:extLst>
          </p:cNvPr>
          <p:cNvSpPr txBox="1">
            <a:spLocks/>
          </p:cNvSpPr>
          <p:nvPr/>
        </p:nvSpPr>
        <p:spPr>
          <a:xfrm>
            <a:off x="512792" y="294383"/>
            <a:ext cx="11180336" cy="627587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Overview:</a:t>
            </a:r>
          </a:p>
          <a:p>
            <a:pPr marL="0" indent="0">
              <a:buNone/>
            </a:pPr>
            <a:r>
              <a:rPr lang="en-US" sz="2000">
                <a:ea typeface="+mn-lt"/>
                <a:cs typeface="+mn-lt"/>
              </a:rPr>
              <a:t>Some pipes are more critical than others, </a:t>
            </a:r>
            <a:r>
              <a:rPr lang="en-US" sz="2000" err="1">
                <a:ea typeface="+mn-lt"/>
                <a:cs typeface="+mn-lt"/>
              </a:rPr>
              <a:t>i.e</a:t>
            </a:r>
            <a:r>
              <a:rPr lang="en-US" sz="2000">
                <a:ea typeface="+mn-lt"/>
                <a:cs typeface="+mn-lt"/>
              </a:rPr>
              <a:t> the burst of a critical pipe can be more devastating than others. Criticality is measured by         ∈ [0, 1] and each pipe is assigned a criticality.</a:t>
            </a:r>
            <a:endParaRPr lang="en-US" sz="2000">
              <a:solidFill>
                <a:srgbClr val="000000"/>
              </a:solidFill>
              <a:ea typeface="+mn-lt"/>
              <a:cs typeface="+mn-lt"/>
            </a:endParaRPr>
          </a:p>
          <a:p>
            <a:pPr marL="0" indent="0">
              <a:buNone/>
            </a:pPr>
            <a:r>
              <a:rPr lang="en-US" sz="2000" b="1" u="sng">
                <a:solidFill>
                  <a:srgbClr val="002060"/>
                </a:solidFill>
                <a:ea typeface="+mn-lt"/>
                <a:cs typeface="+mn-lt"/>
              </a:rPr>
              <a:t>Decision Variables:</a:t>
            </a:r>
            <a:endParaRPr lang="en-US" sz="2000">
              <a:solidFill>
                <a:srgbClr val="000000"/>
              </a:solidFill>
              <a:ea typeface="+mn-lt"/>
              <a:cs typeface="+mn-lt"/>
            </a:endParaRPr>
          </a:p>
          <a:p>
            <a:pPr marL="0" indent="0">
              <a:buNone/>
            </a:pPr>
            <a:r>
              <a:rPr lang="en-US" sz="2000">
                <a:solidFill>
                  <a:srgbClr val="000000"/>
                </a:solidFill>
                <a:ea typeface="+mn-lt"/>
                <a:cs typeface="+mn-lt"/>
              </a:rPr>
              <a:t>We use the same two binary variables as previous parts -</a:t>
            </a:r>
          </a:p>
          <a:p>
            <a:pPr marL="0" indent="0">
              <a:buNone/>
            </a:pPr>
            <a:endParaRPr lang="en-US" sz="2000" b="1">
              <a:solidFill>
                <a:srgbClr val="000000"/>
              </a:solidFill>
              <a:ea typeface="+mn-lt"/>
              <a:cs typeface="+mn-lt"/>
            </a:endParaRPr>
          </a:p>
          <a:p>
            <a:pPr marL="0" indent="0">
              <a:buNone/>
            </a:pPr>
            <a:r>
              <a:rPr lang="en-US" sz="2000" b="1">
                <a:solidFill>
                  <a:srgbClr val="000000"/>
                </a:solidFill>
                <a:ea typeface="+mn-lt"/>
                <a:cs typeface="+mn-lt"/>
              </a:rPr>
              <a:t>   </a:t>
            </a:r>
            <a:endParaRPr lang="en-US" sz="2000">
              <a:solidFill>
                <a:srgbClr val="002060"/>
              </a:solidFill>
              <a:ea typeface="+mn-lt"/>
              <a:cs typeface="+mn-lt"/>
            </a:endParaRPr>
          </a:p>
          <a:p>
            <a:pPr marL="0" indent="0">
              <a:buNone/>
            </a:pPr>
            <a:endParaRPr lang="en-US" sz="2000" b="1" u="sng">
              <a:solidFill>
                <a:srgbClr val="002060"/>
              </a:solidFill>
              <a:ea typeface="+mn-lt"/>
              <a:cs typeface="+mn-lt"/>
            </a:endParaRPr>
          </a:p>
          <a:p>
            <a:pPr marL="0" indent="0">
              <a:buNone/>
            </a:pPr>
            <a:r>
              <a:rPr lang="en-US" sz="2000" b="1" u="sng">
                <a:solidFill>
                  <a:srgbClr val="002060"/>
                </a:solidFill>
                <a:ea typeface="+mn-lt"/>
                <a:cs typeface="+mn-lt"/>
              </a:rPr>
              <a:t>Objective Function for Integer Program:</a:t>
            </a:r>
            <a:endParaRPr lang="en-US" sz="2000">
              <a:solidFill>
                <a:srgbClr val="002060"/>
              </a:solidFill>
              <a:ea typeface="+mn-lt"/>
              <a:cs typeface="+mn-lt"/>
            </a:endParaRPr>
          </a:p>
          <a:p>
            <a:pPr marL="0" indent="0">
              <a:buNone/>
            </a:pPr>
            <a:r>
              <a:rPr lang="en-US" sz="2000">
                <a:solidFill>
                  <a:srgbClr val="000000"/>
                </a:solidFill>
                <a:ea typeface="+mn-lt"/>
                <a:cs typeface="+mn-lt"/>
              </a:rPr>
              <a:t>Minimize the highest criticality of a pipe that is not detected by any sensor - </a:t>
            </a:r>
          </a:p>
          <a:p>
            <a:pPr marL="0" indent="0">
              <a:buNone/>
            </a:pPr>
            <a:endParaRPr lang="en-US">
              <a:solidFill>
                <a:srgbClr val="000000"/>
              </a:solidFill>
              <a:ea typeface="+mn-lt"/>
              <a:cs typeface="+mn-lt"/>
            </a:endParaRPr>
          </a:p>
          <a:p>
            <a:pPr>
              <a:buNone/>
            </a:pPr>
            <a:r>
              <a:rPr lang="en-US" sz="2000">
                <a:solidFill>
                  <a:srgbClr val="000000"/>
                </a:solidFill>
                <a:ea typeface="+mn-lt"/>
                <a:cs typeface="+mn-lt"/>
              </a:rPr>
              <a:t>To linearize this, we represent                          as </a:t>
            </a:r>
            <a:r>
              <a:rPr lang="en-US" sz="2000" i="1">
                <a:solidFill>
                  <a:srgbClr val="000000"/>
                </a:solidFill>
                <a:ea typeface="+mn-lt"/>
                <a:cs typeface="+mn-lt"/>
              </a:rPr>
              <a:t>k. </a:t>
            </a:r>
            <a:r>
              <a:rPr lang="en-US" sz="2000">
                <a:solidFill>
                  <a:srgbClr val="000000"/>
                </a:solidFill>
                <a:ea typeface="+mn-lt"/>
                <a:cs typeface="+mn-lt"/>
              </a:rPr>
              <a:t>The linearized objective function would be -</a:t>
            </a:r>
          </a:p>
          <a:p>
            <a:pPr marL="0" indent="0">
              <a:buNone/>
            </a:pPr>
            <a:endParaRPr lang="en-US" sz="2000">
              <a:solidFill>
                <a:srgbClr val="000000"/>
              </a:solidFill>
              <a:ea typeface="+mn-lt"/>
              <a:cs typeface="+mn-lt"/>
            </a:endParaRPr>
          </a:p>
          <a:p>
            <a:pPr marL="0" indent="0">
              <a:buNone/>
            </a:pPr>
            <a:r>
              <a:rPr lang="en-US" sz="2000">
                <a:solidFill>
                  <a:srgbClr val="000000"/>
                </a:solidFill>
                <a:ea typeface="+mn-lt"/>
                <a:cs typeface="+mn-lt"/>
              </a:rPr>
              <a:t>We also need to add                                               as a constraint.</a:t>
            </a:r>
            <a:endParaRPr lang="en-US"/>
          </a:p>
          <a:p>
            <a:pPr marL="0" indent="0">
              <a:buNone/>
            </a:pPr>
            <a:endParaRPr lang="en-US" sz="2000">
              <a:solidFill>
                <a:srgbClr val="000000"/>
              </a:solidFill>
            </a:endParaRPr>
          </a:p>
          <a:p>
            <a:endParaRPr lang="en-US" sz="2000">
              <a:solidFill>
                <a:srgbClr val="000000"/>
              </a:solidFill>
            </a:endParaRPr>
          </a:p>
          <a:p>
            <a:endParaRPr lang="en-US" sz="2000">
              <a:solidFill>
                <a:srgbClr val="000000"/>
              </a:solidFill>
            </a:endParaRPr>
          </a:p>
        </p:txBody>
      </p:sp>
      <p:pic>
        <p:nvPicPr>
          <p:cNvPr id="9" name="Picture 8">
            <a:extLst>
              <a:ext uri="{FF2B5EF4-FFF2-40B4-BE49-F238E27FC236}">
                <a16:creationId xmlns:a16="http://schemas.microsoft.com/office/drawing/2014/main" id="{13146376-CB4F-97F9-1778-C7F2C9E3A3B7}"/>
              </a:ext>
            </a:extLst>
          </p:cNvPr>
          <p:cNvPicPr>
            <a:picLocks noChangeAspect="1"/>
          </p:cNvPicPr>
          <p:nvPr/>
        </p:nvPicPr>
        <p:blipFill rotWithShape="1">
          <a:blip r:embed="rId2"/>
          <a:srcRect r="37762" b="14141"/>
          <a:stretch/>
        </p:blipFill>
        <p:spPr>
          <a:xfrm>
            <a:off x="4900050" y="1087363"/>
            <a:ext cx="399298" cy="378123"/>
          </a:xfrm>
          <a:prstGeom prst="rect">
            <a:avLst/>
          </a:prstGeom>
        </p:spPr>
      </p:pic>
      <p:pic>
        <p:nvPicPr>
          <p:cNvPr id="3" name="Picture 2" descr="A white background with black text&#10;&#10;Description automatically generated">
            <a:extLst>
              <a:ext uri="{FF2B5EF4-FFF2-40B4-BE49-F238E27FC236}">
                <a16:creationId xmlns:a16="http://schemas.microsoft.com/office/drawing/2014/main" id="{98CED3FA-125D-3DB2-FF31-3864F3D86F77}"/>
              </a:ext>
            </a:extLst>
          </p:cNvPr>
          <p:cNvPicPr>
            <a:picLocks noChangeAspect="1"/>
          </p:cNvPicPr>
          <p:nvPr/>
        </p:nvPicPr>
        <p:blipFill>
          <a:blip r:embed="rId3"/>
          <a:stretch>
            <a:fillRect/>
          </a:stretch>
        </p:blipFill>
        <p:spPr>
          <a:xfrm>
            <a:off x="4002411" y="2379018"/>
            <a:ext cx="4187587" cy="1207132"/>
          </a:xfrm>
          <a:prstGeom prst="rect">
            <a:avLst/>
          </a:prstGeom>
        </p:spPr>
      </p:pic>
      <p:pic>
        <p:nvPicPr>
          <p:cNvPr id="4" name="Picture 3" descr="A black and blue rectangles&#10;&#10;Description automatically generated">
            <a:extLst>
              <a:ext uri="{FF2B5EF4-FFF2-40B4-BE49-F238E27FC236}">
                <a16:creationId xmlns:a16="http://schemas.microsoft.com/office/drawing/2014/main" id="{23216F99-F030-6798-59FD-D014993361A0}"/>
              </a:ext>
            </a:extLst>
          </p:cNvPr>
          <p:cNvPicPr>
            <a:picLocks noChangeAspect="1"/>
          </p:cNvPicPr>
          <p:nvPr/>
        </p:nvPicPr>
        <p:blipFill>
          <a:blip r:embed="rId4"/>
          <a:stretch>
            <a:fillRect/>
          </a:stretch>
        </p:blipFill>
        <p:spPr>
          <a:xfrm>
            <a:off x="4323378" y="4527533"/>
            <a:ext cx="2789544" cy="308211"/>
          </a:xfrm>
          <a:prstGeom prst="rect">
            <a:avLst/>
          </a:prstGeom>
        </p:spPr>
      </p:pic>
      <p:pic>
        <p:nvPicPr>
          <p:cNvPr id="6" name="Picture 5" descr="A black and blue rectangles&#10;&#10;Description automatically generated">
            <a:extLst>
              <a:ext uri="{FF2B5EF4-FFF2-40B4-BE49-F238E27FC236}">
                <a16:creationId xmlns:a16="http://schemas.microsoft.com/office/drawing/2014/main" id="{E290B996-DF18-ABFC-D9D4-70D72E692557}"/>
              </a:ext>
            </a:extLst>
          </p:cNvPr>
          <p:cNvPicPr>
            <a:picLocks noChangeAspect="1"/>
          </p:cNvPicPr>
          <p:nvPr/>
        </p:nvPicPr>
        <p:blipFill rotWithShape="1">
          <a:blip r:embed="rId4"/>
          <a:srcRect l="12967" r="32220" b="-8772"/>
          <a:stretch/>
        </p:blipFill>
        <p:spPr>
          <a:xfrm>
            <a:off x="3999938" y="5086698"/>
            <a:ext cx="1529044" cy="335247"/>
          </a:xfrm>
          <a:prstGeom prst="rect">
            <a:avLst/>
          </a:prstGeom>
        </p:spPr>
      </p:pic>
      <p:pic>
        <p:nvPicPr>
          <p:cNvPr id="8" name="Picture 7" descr="A close up of a letter&#10;&#10;Description automatically generated">
            <a:extLst>
              <a:ext uri="{FF2B5EF4-FFF2-40B4-BE49-F238E27FC236}">
                <a16:creationId xmlns:a16="http://schemas.microsoft.com/office/drawing/2014/main" id="{9806B57B-A1BE-71C6-2FA3-0259809C9C33}"/>
              </a:ext>
            </a:extLst>
          </p:cNvPr>
          <p:cNvPicPr>
            <a:picLocks noChangeAspect="1"/>
          </p:cNvPicPr>
          <p:nvPr/>
        </p:nvPicPr>
        <p:blipFill>
          <a:blip r:embed="rId5"/>
          <a:stretch>
            <a:fillRect/>
          </a:stretch>
        </p:blipFill>
        <p:spPr>
          <a:xfrm>
            <a:off x="5421362" y="5466383"/>
            <a:ext cx="599221" cy="323281"/>
          </a:xfrm>
          <a:prstGeom prst="rect">
            <a:avLst/>
          </a:prstGeom>
        </p:spPr>
      </p:pic>
      <p:pic>
        <p:nvPicPr>
          <p:cNvPr id="13" name="Picture 12">
            <a:extLst>
              <a:ext uri="{FF2B5EF4-FFF2-40B4-BE49-F238E27FC236}">
                <a16:creationId xmlns:a16="http://schemas.microsoft.com/office/drawing/2014/main" id="{D0DC6045-5988-CCCE-F082-B65E8C7BF3D0}"/>
              </a:ext>
            </a:extLst>
          </p:cNvPr>
          <p:cNvPicPr>
            <a:picLocks noChangeAspect="1"/>
          </p:cNvPicPr>
          <p:nvPr/>
        </p:nvPicPr>
        <p:blipFill>
          <a:blip r:embed="rId6"/>
          <a:stretch>
            <a:fillRect/>
          </a:stretch>
        </p:blipFill>
        <p:spPr>
          <a:xfrm>
            <a:off x="2955466" y="6033666"/>
            <a:ext cx="2745332" cy="268263"/>
          </a:xfrm>
          <a:prstGeom prst="rect">
            <a:avLst/>
          </a:prstGeom>
        </p:spPr>
      </p:pic>
    </p:spTree>
    <p:extLst>
      <p:ext uri="{BB962C8B-B14F-4D97-AF65-F5344CB8AC3E}">
        <p14:creationId xmlns:p14="http://schemas.microsoft.com/office/powerpoint/2010/main" val="144036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1054150-2F2B-56D0-79BC-FFB56E308F26}"/>
              </a:ext>
            </a:extLst>
          </p:cNvPr>
          <p:cNvSpPr txBox="1">
            <a:spLocks/>
          </p:cNvSpPr>
          <p:nvPr/>
        </p:nvSpPr>
        <p:spPr>
          <a:xfrm>
            <a:off x="512792" y="294383"/>
            <a:ext cx="6562843" cy="643510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Constraints:</a:t>
            </a:r>
          </a:p>
          <a:p>
            <a:pPr marL="457200" indent="-457200">
              <a:buFont typeface="Wingdings" panose="020B0604020202020204" pitchFamily="34" charset="0"/>
              <a:buChar char="Ø"/>
            </a:pPr>
            <a:r>
              <a:rPr lang="en-US" sz="2000">
                <a:solidFill>
                  <a:srgbClr val="000000"/>
                </a:solidFill>
                <a:latin typeface="Arial"/>
                <a:ea typeface="+mn-lt"/>
                <a:cs typeface="Arial"/>
              </a:rPr>
              <a:t>The sum product of detection capability with sensor location must be greater than       -</a:t>
            </a:r>
            <a:endParaRPr lang="en-US" sz="2000">
              <a:latin typeface="Arial"/>
              <a:cs typeface="Arial"/>
            </a:endParaRPr>
          </a:p>
          <a:p>
            <a:pPr marL="457200" indent="-457200">
              <a:buFont typeface="Wingdings" panose="020B0604020202020204" pitchFamily="34" charset="0"/>
              <a:buChar char="Ø"/>
            </a:pPr>
            <a:endParaRPr lang="en-US" sz="2000">
              <a:solidFill>
                <a:srgbClr val="000000"/>
              </a:solidFill>
              <a:latin typeface="Arial"/>
              <a:ea typeface="+mn-lt"/>
              <a:cs typeface="Arial"/>
            </a:endParaRPr>
          </a:p>
          <a:p>
            <a:pPr marL="457200" indent="-457200">
              <a:buFont typeface="Wingdings" panose="020B0604020202020204" pitchFamily="34" charset="0"/>
              <a:buChar char="Ø"/>
            </a:pPr>
            <a:r>
              <a:rPr lang="en-US" sz="2000">
                <a:solidFill>
                  <a:srgbClr val="000000"/>
                </a:solidFill>
                <a:latin typeface="Arial"/>
                <a:ea typeface="+mn-lt"/>
                <a:cs typeface="Arial"/>
              </a:rPr>
              <a:t>The total number of sensors available is </a:t>
            </a:r>
            <a:r>
              <a:rPr lang="en-US" sz="2000" i="1">
                <a:solidFill>
                  <a:srgbClr val="000000"/>
                </a:solidFill>
                <a:latin typeface="Arial"/>
                <a:ea typeface="+mn-lt"/>
                <a:cs typeface="Arial"/>
              </a:rPr>
              <a:t>b - </a:t>
            </a:r>
            <a:endParaRPr lang="en-US" sz="2000">
              <a:solidFill>
                <a:srgbClr val="000000"/>
              </a:solidFill>
              <a:latin typeface="Arial"/>
              <a:ea typeface="+mn-lt"/>
              <a:cs typeface="Arial"/>
            </a:endParaRPr>
          </a:p>
          <a:p>
            <a:pPr>
              <a:buFont typeface="Wingdings" panose="020B0604020202020204" pitchFamily="34" charset="0"/>
              <a:buChar char="Ø"/>
            </a:pPr>
            <a:endParaRPr lang="en-US" sz="2000">
              <a:solidFill>
                <a:srgbClr val="000000"/>
              </a:solidFill>
              <a:ea typeface="+mn-lt"/>
              <a:cs typeface="+mn-lt"/>
            </a:endParaRPr>
          </a:p>
          <a:p>
            <a:pPr>
              <a:buFont typeface="Wingdings" panose="020B0604020202020204" pitchFamily="34" charset="0"/>
              <a:buChar char="Ø"/>
            </a:pPr>
            <a:endParaRPr lang="en-US" sz="2000">
              <a:solidFill>
                <a:srgbClr val="000000"/>
              </a:solidFill>
              <a:ea typeface="+mn-lt"/>
              <a:cs typeface="+mn-lt"/>
            </a:endParaRPr>
          </a:p>
          <a:p>
            <a:pPr marL="0" indent="0">
              <a:buNone/>
            </a:pPr>
            <a:r>
              <a:rPr lang="en-US" sz="2000" b="1" u="sng">
                <a:solidFill>
                  <a:srgbClr val="002060"/>
                </a:solidFill>
                <a:ea typeface="+mn-lt"/>
                <a:cs typeface="+mn-lt"/>
              </a:rPr>
              <a:t>Results:</a:t>
            </a:r>
            <a:r>
              <a:rPr lang="en-US" sz="2000">
                <a:solidFill>
                  <a:srgbClr val="002060"/>
                </a:solidFill>
                <a:ea typeface="+mn-lt"/>
                <a:cs typeface="+mn-lt"/>
              </a:rPr>
              <a:t> </a:t>
            </a:r>
            <a:endParaRPr lang="en-US" sz="2000">
              <a:solidFill>
                <a:srgbClr val="000000"/>
              </a:solidFill>
              <a:ea typeface="+mn-lt"/>
              <a:cs typeface="+mn-lt"/>
            </a:endParaRPr>
          </a:p>
          <a:p>
            <a:pPr marL="0" indent="0">
              <a:buNone/>
            </a:pPr>
            <a:r>
              <a:rPr lang="en-US" sz="2000">
                <a:solidFill>
                  <a:srgbClr val="000000"/>
                </a:solidFill>
                <a:ea typeface="+mn-lt"/>
                <a:cs typeface="+mn-lt"/>
              </a:rPr>
              <a:t>Assuming </a:t>
            </a:r>
            <a:r>
              <a:rPr lang="en-US" sz="2000" i="1">
                <a:solidFill>
                  <a:srgbClr val="000000"/>
                </a:solidFill>
                <a:ea typeface="+mn-lt"/>
                <a:cs typeface="+mn-lt"/>
              </a:rPr>
              <a:t>b</a:t>
            </a:r>
            <a:r>
              <a:rPr lang="en-US" sz="2000">
                <a:solidFill>
                  <a:srgbClr val="000000"/>
                </a:solidFill>
                <a:ea typeface="+mn-lt"/>
                <a:cs typeface="+mn-lt"/>
              </a:rPr>
              <a:t> ∈ {0, . . . , 20}, we iterate over every possible </a:t>
            </a:r>
            <a:r>
              <a:rPr lang="en-US" sz="2000" i="1">
                <a:solidFill>
                  <a:srgbClr val="000000"/>
                </a:solidFill>
                <a:ea typeface="+mn-lt"/>
                <a:cs typeface="+mn-lt"/>
              </a:rPr>
              <a:t>b </a:t>
            </a:r>
            <a:r>
              <a:rPr lang="en-US" sz="2000">
                <a:solidFill>
                  <a:srgbClr val="000000"/>
                </a:solidFill>
                <a:ea typeface="+mn-lt"/>
                <a:cs typeface="+mn-lt"/>
              </a:rPr>
              <a:t>value and record the optimal value of the problem as a function of the number of sensors </a:t>
            </a:r>
            <a:r>
              <a:rPr lang="en-US" sz="2000" i="1">
                <a:solidFill>
                  <a:srgbClr val="000000"/>
                </a:solidFill>
                <a:ea typeface="+mn-lt"/>
                <a:cs typeface="+mn-lt"/>
              </a:rPr>
              <a:t>b.</a:t>
            </a:r>
            <a:endParaRPr lang="en-US" sz="2000" b="1"/>
          </a:p>
          <a:p>
            <a:pPr marL="342900" indent="-342900">
              <a:buFont typeface="Wingdings" panose="020B0604020202020204" pitchFamily="34" charset="0"/>
              <a:buChar char="Ø"/>
            </a:pPr>
            <a:r>
              <a:rPr lang="en-US" sz="2000">
                <a:solidFill>
                  <a:srgbClr val="000000"/>
                </a:solidFill>
                <a:ea typeface="+mn-lt"/>
                <a:cs typeface="+mn-lt"/>
              </a:rPr>
              <a:t>After 19 sensors, the highest criticality of a pipe not detected by a sensor is 0, which means that all pipes with criticality &gt; 0 are detected.</a:t>
            </a:r>
          </a:p>
          <a:p>
            <a:pPr marL="342900" indent="-342900">
              <a:buFont typeface="Wingdings" panose="020B0604020202020204" pitchFamily="34" charset="0"/>
              <a:buChar char="Ø"/>
            </a:pPr>
            <a:r>
              <a:rPr lang="en-US" sz="2000">
                <a:solidFill>
                  <a:srgbClr val="000000"/>
                </a:solidFill>
                <a:ea typeface="+mn-lt"/>
                <a:cs typeface="+mn-lt"/>
              </a:rPr>
              <a:t>This is in line with the results from Problem 2.</a:t>
            </a:r>
          </a:p>
          <a:p>
            <a:pPr marL="0" indent="0">
              <a:buNone/>
            </a:pPr>
            <a:r>
              <a:rPr lang="en-US" sz="2000" b="1">
                <a:solidFill>
                  <a:srgbClr val="000000"/>
                </a:solidFill>
                <a:ea typeface="+mn-lt"/>
                <a:cs typeface="+mn-lt"/>
              </a:rPr>
              <a:t>   </a:t>
            </a:r>
            <a:endParaRPr lang="en-US" sz="2000">
              <a:solidFill>
                <a:srgbClr val="000000"/>
              </a:solidFill>
              <a:ea typeface="+mn-lt"/>
              <a:cs typeface="+mn-lt"/>
            </a:endParaRPr>
          </a:p>
          <a:p>
            <a:pPr>
              <a:buFont typeface="Wingdings" panose="020B0604020202020204" pitchFamily="34" charset="0"/>
              <a:buChar char="Ø"/>
            </a:pPr>
            <a:endParaRPr lang="en-US" sz="2000">
              <a:solidFill>
                <a:srgbClr val="000000"/>
              </a:solidFill>
            </a:endParaRPr>
          </a:p>
          <a:p>
            <a:pPr>
              <a:buFont typeface="Wingdings" panose="020B0604020202020204" pitchFamily="34" charset="0"/>
              <a:buChar char="Ø"/>
            </a:pPr>
            <a:endParaRPr lang="en-US" sz="2000">
              <a:solidFill>
                <a:srgbClr val="000000"/>
              </a:solidFill>
            </a:endParaRPr>
          </a:p>
        </p:txBody>
      </p:sp>
      <p:pic>
        <p:nvPicPr>
          <p:cNvPr id="8" name="Picture 7">
            <a:extLst>
              <a:ext uri="{FF2B5EF4-FFF2-40B4-BE49-F238E27FC236}">
                <a16:creationId xmlns:a16="http://schemas.microsoft.com/office/drawing/2014/main" id="{2C44B7EE-A3CA-C469-3C24-0B9818B2314D}"/>
              </a:ext>
            </a:extLst>
          </p:cNvPr>
          <p:cNvPicPr>
            <a:picLocks noChangeAspect="1"/>
          </p:cNvPicPr>
          <p:nvPr/>
        </p:nvPicPr>
        <p:blipFill rotWithShape="1">
          <a:blip r:embed="rId2"/>
          <a:srcRect r="80555" b="6061"/>
          <a:stretch/>
        </p:blipFill>
        <p:spPr>
          <a:xfrm>
            <a:off x="4455212" y="1150110"/>
            <a:ext cx="250271" cy="267222"/>
          </a:xfrm>
          <a:prstGeom prst="rect">
            <a:avLst/>
          </a:prstGeom>
        </p:spPr>
      </p:pic>
      <p:pic>
        <p:nvPicPr>
          <p:cNvPr id="14" name="Picture 13">
            <a:extLst>
              <a:ext uri="{FF2B5EF4-FFF2-40B4-BE49-F238E27FC236}">
                <a16:creationId xmlns:a16="http://schemas.microsoft.com/office/drawing/2014/main" id="{9C3E9676-1E7C-82B0-1300-3EC9B0FBA019}"/>
              </a:ext>
            </a:extLst>
          </p:cNvPr>
          <p:cNvPicPr>
            <a:picLocks noChangeAspect="1"/>
          </p:cNvPicPr>
          <p:nvPr/>
        </p:nvPicPr>
        <p:blipFill>
          <a:blip r:embed="rId3"/>
          <a:stretch>
            <a:fillRect/>
          </a:stretch>
        </p:blipFill>
        <p:spPr>
          <a:xfrm>
            <a:off x="2751589" y="2431292"/>
            <a:ext cx="1320704" cy="334939"/>
          </a:xfrm>
          <a:prstGeom prst="rect">
            <a:avLst/>
          </a:prstGeom>
        </p:spPr>
      </p:pic>
      <p:pic>
        <p:nvPicPr>
          <p:cNvPr id="3" name="Picture 2">
            <a:extLst>
              <a:ext uri="{FF2B5EF4-FFF2-40B4-BE49-F238E27FC236}">
                <a16:creationId xmlns:a16="http://schemas.microsoft.com/office/drawing/2014/main" id="{A3C6A8B8-BE50-0C1C-1F70-81D42659F240}"/>
              </a:ext>
            </a:extLst>
          </p:cNvPr>
          <p:cNvPicPr>
            <a:picLocks noChangeAspect="1"/>
          </p:cNvPicPr>
          <p:nvPr/>
        </p:nvPicPr>
        <p:blipFill>
          <a:blip r:embed="rId4"/>
          <a:stretch>
            <a:fillRect/>
          </a:stretch>
        </p:blipFill>
        <p:spPr>
          <a:xfrm>
            <a:off x="2529244" y="1579375"/>
            <a:ext cx="2527394" cy="264567"/>
          </a:xfrm>
          <a:prstGeom prst="rect">
            <a:avLst/>
          </a:prstGeom>
        </p:spPr>
      </p:pic>
      <p:pic>
        <p:nvPicPr>
          <p:cNvPr id="4" name="Picture 3" descr="A graph with a line&#10;&#10;Description automatically generated">
            <a:extLst>
              <a:ext uri="{FF2B5EF4-FFF2-40B4-BE49-F238E27FC236}">
                <a16:creationId xmlns:a16="http://schemas.microsoft.com/office/drawing/2014/main" id="{CC4F08E1-93C6-DB39-B47E-672D610F0DF3}"/>
              </a:ext>
            </a:extLst>
          </p:cNvPr>
          <p:cNvPicPr>
            <a:picLocks noChangeAspect="1"/>
          </p:cNvPicPr>
          <p:nvPr/>
        </p:nvPicPr>
        <p:blipFill>
          <a:blip r:embed="rId5"/>
          <a:stretch>
            <a:fillRect/>
          </a:stretch>
        </p:blipFill>
        <p:spPr>
          <a:xfrm>
            <a:off x="7385714" y="1981805"/>
            <a:ext cx="4164841" cy="2894391"/>
          </a:xfrm>
          <a:prstGeom prst="rect">
            <a:avLst/>
          </a:prstGeom>
        </p:spPr>
      </p:pic>
    </p:spTree>
    <p:extLst>
      <p:ext uri="{BB962C8B-B14F-4D97-AF65-F5344CB8AC3E}">
        <p14:creationId xmlns:p14="http://schemas.microsoft.com/office/powerpoint/2010/main" val="290994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43E2-A4B9-9374-7858-33E4AD275989}"/>
              </a:ext>
            </a:extLst>
          </p:cNvPr>
          <p:cNvSpPr>
            <a:spLocks noGrp="1"/>
          </p:cNvSpPr>
          <p:nvPr>
            <p:ph type="title"/>
          </p:nvPr>
        </p:nvSpPr>
        <p:spPr/>
        <p:txBody>
          <a:bodyPr/>
          <a:lstStyle/>
          <a:p>
            <a:pPr algn="ctr"/>
            <a:r>
              <a:rPr lang="en-US"/>
              <a:t>Thank You!</a:t>
            </a:r>
          </a:p>
        </p:txBody>
      </p:sp>
    </p:spTree>
    <p:extLst>
      <p:ext uri="{BB962C8B-B14F-4D97-AF65-F5344CB8AC3E}">
        <p14:creationId xmlns:p14="http://schemas.microsoft.com/office/powerpoint/2010/main" val="300894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D522-6CB4-C30F-CCB0-5B5C3ED6BA75}"/>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730E250B-E57B-CBC6-0B6C-131EEAE9D641}"/>
              </a:ext>
            </a:extLst>
          </p:cNvPr>
          <p:cNvSpPr>
            <a:spLocks noGrp="1"/>
          </p:cNvSpPr>
          <p:nvPr>
            <p:ph idx="1"/>
          </p:nvPr>
        </p:nvSpPr>
        <p:spPr>
          <a:xfrm>
            <a:off x="546912" y="2114084"/>
            <a:ext cx="10952874" cy="4410683"/>
          </a:xfrm>
        </p:spPr>
        <p:txBody>
          <a:bodyPr vert="horz" lIns="91440" tIns="45720" rIns="91440" bIns="45720" rtlCol="0" anchor="t">
            <a:normAutofit/>
          </a:bodyPr>
          <a:lstStyle/>
          <a:p>
            <a:r>
              <a:rPr lang="en-US" sz="2000" b="1">
                <a:solidFill>
                  <a:srgbClr val="002060"/>
                </a:solidFill>
                <a:ea typeface="+mn-lt"/>
                <a:cs typeface="+mn-lt"/>
              </a:rPr>
              <a:t>Background:</a:t>
            </a:r>
            <a:r>
              <a:rPr lang="en-US" sz="2000">
                <a:solidFill>
                  <a:srgbClr val="000000"/>
                </a:solidFill>
                <a:ea typeface="+mn-lt"/>
                <a:cs typeface="+mn-lt"/>
              </a:rPr>
              <a:t> A network operator is interested in allocating pressure sensors on nodes to detect pipe bursts in its water distribution network</a:t>
            </a:r>
            <a:endParaRPr lang="en-US" sz="2000"/>
          </a:p>
          <a:p>
            <a:r>
              <a:rPr lang="en-US" sz="2000" b="1">
                <a:solidFill>
                  <a:srgbClr val="002060"/>
                </a:solidFill>
                <a:ea typeface="+mn-lt"/>
                <a:cs typeface="+mn-lt"/>
              </a:rPr>
              <a:t>Objective:</a:t>
            </a:r>
            <a:r>
              <a:rPr lang="en-US" sz="2000">
                <a:solidFill>
                  <a:srgbClr val="000000"/>
                </a:solidFill>
                <a:ea typeface="+mn-lt"/>
                <a:cs typeface="+mn-lt"/>
              </a:rPr>
              <a:t> Mitigating security risks in a water distribution network through strategic placement of sensors </a:t>
            </a:r>
            <a:endParaRPr lang="en-US" sz="2000" b="1">
              <a:solidFill>
                <a:srgbClr val="002060"/>
              </a:solidFill>
              <a:ea typeface="+mn-lt"/>
              <a:cs typeface="+mn-lt"/>
            </a:endParaRPr>
          </a:p>
          <a:p>
            <a:r>
              <a:rPr lang="en-US" sz="2000" b="1">
                <a:solidFill>
                  <a:srgbClr val="002060"/>
                </a:solidFill>
                <a:ea typeface="+mn-lt"/>
                <a:cs typeface="+mn-lt"/>
              </a:rPr>
              <a:t>Network in Kentucky:</a:t>
            </a:r>
            <a:endParaRPr lang="en-US" sz="2000" b="1">
              <a:solidFill>
                <a:srgbClr val="002060"/>
              </a:solidFill>
            </a:endParaRPr>
          </a:p>
          <a:p>
            <a:pPr lvl="1">
              <a:spcBef>
                <a:spcPts val="1000"/>
              </a:spcBef>
              <a:buFont typeface="Courier New" panose="020B0604020202020204" pitchFamily="34" charset="0"/>
              <a:buChar char="o"/>
            </a:pPr>
            <a:r>
              <a:rPr lang="en-US">
                <a:solidFill>
                  <a:srgbClr val="000000"/>
                </a:solidFill>
                <a:ea typeface="+mn-lt"/>
                <a:cs typeface="+mn-lt"/>
              </a:rPr>
              <a:t>Composition: 1123 pipes, 811 nodes</a:t>
            </a:r>
            <a:endParaRPr lang="en-US"/>
          </a:p>
          <a:p>
            <a:pPr lvl="1">
              <a:spcBef>
                <a:spcPts val="1000"/>
              </a:spcBef>
              <a:buFont typeface="Courier New" panose="020B0604020202020204" pitchFamily="34" charset="0"/>
              <a:buChar char="o"/>
            </a:pPr>
            <a:r>
              <a:rPr lang="en-US">
                <a:solidFill>
                  <a:srgbClr val="000000"/>
                </a:solidFill>
                <a:ea typeface="+mn-lt"/>
                <a:cs typeface="+mn-lt"/>
              </a:rPr>
              <a:t>Daily Capacity: 2.09 million gallons, serving 5,010 customers</a:t>
            </a:r>
          </a:p>
          <a:p>
            <a:pPr lvl="1">
              <a:spcBef>
                <a:spcPts val="1000"/>
              </a:spcBef>
              <a:buFont typeface="Courier New" panose="020B0604020202020204" pitchFamily="34" charset="0"/>
              <a:buChar char="o"/>
            </a:pPr>
            <a:r>
              <a:rPr lang="en-US">
                <a:solidFill>
                  <a:srgbClr val="000000"/>
                </a:solidFill>
                <a:ea typeface="+mn-lt"/>
                <a:cs typeface="+mn-lt"/>
              </a:rPr>
              <a:t>Detection Matrix : Binary matrix F of size 1123 X 811, where each element </a:t>
            </a:r>
            <a:r>
              <a:rPr lang="en-US" err="1">
                <a:solidFill>
                  <a:srgbClr val="000000"/>
                </a:solidFill>
                <a:ea typeface="+mn-lt"/>
                <a:cs typeface="+mn-lt"/>
              </a:rPr>
              <a:t>Fe,v</a:t>
            </a:r>
            <a:r>
              <a:rPr lang="en-US">
                <a:solidFill>
                  <a:srgbClr val="000000"/>
                </a:solidFill>
                <a:ea typeface="+mn-lt"/>
                <a:cs typeface="+mn-lt"/>
              </a:rPr>
              <a:t> signifies whether a sensor at node v can detect a burst in pipe e.</a:t>
            </a:r>
            <a:endParaRPr lang="en-US"/>
          </a:p>
          <a:p>
            <a:endParaRPr lang="en-US" sz="2000">
              <a:solidFill>
                <a:srgbClr val="000000"/>
              </a:solidFill>
            </a:endParaRPr>
          </a:p>
          <a:p>
            <a:endParaRPr lang="en-US" sz="2000">
              <a:solidFill>
                <a:srgbClr val="000000"/>
              </a:solidFill>
            </a:endParaRPr>
          </a:p>
        </p:txBody>
      </p:sp>
    </p:spTree>
    <p:extLst>
      <p:ext uri="{BB962C8B-B14F-4D97-AF65-F5344CB8AC3E}">
        <p14:creationId xmlns:p14="http://schemas.microsoft.com/office/powerpoint/2010/main" val="47101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p of a city&#10;&#10;Description automatically generated">
            <a:extLst>
              <a:ext uri="{FF2B5EF4-FFF2-40B4-BE49-F238E27FC236}">
                <a16:creationId xmlns:a16="http://schemas.microsoft.com/office/drawing/2014/main" id="{14638E6B-5EA6-72BB-D2B3-55A6128D73B2}"/>
              </a:ext>
            </a:extLst>
          </p:cNvPr>
          <p:cNvPicPr>
            <a:picLocks noChangeAspect="1"/>
          </p:cNvPicPr>
          <p:nvPr/>
        </p:nvPicPr>
        <p:blipFill>
          <a:blip r:embed="rId2"/>
          <a:stretch>
            <a:fillRect/>
          </a:stretch>
        </p:blipFill>
        <p:spPr>
          <a:xfrm>
            <a:off x="2256431" y="781640"/>
            <a:ext cx="6610065" cy="5294721"/>
          </a:xfrm>
          <a:prstGeom prst="rect">
            <a:avLst/>
          </a:prstGeom>
        </p:spPr>
      </p:pic>
    </p:spTree>
    <p:extLst>
      <p:ext uri="{BB962C8B-B14F-4D97-AF65-F5344CB8AC3E}">
        <p14:creationId xmlns:p14="http://schemas.microsoft.com/office/powerpoint/2010/main" val="329366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102A-B520-6A93-2C65-5CE27C5F56DC}"/>
              </a:ext>
            </a:extLst>
          </p:cNvPr>
          <p:cNvSpPr>
            <a:spLocks noGrp="1"/>
          </p:cNvSpPr>
          <p:nvPr>
            <p:ph type="title"/>
          </p:nvPr>
        </p:nvSpPr>
        <p:spPr/>
        <p:txBody>
          <a:bodyPr>
            <a:normAutofit/>
          </a:bodyPr>
          <a:lstStyle/>
          <a:p>
            <a:r>
              <a:rPr lang="en-US" sz="3200"/>
              <a:t>Problem 1: </a:t>
            </a:r>
            <a:r>
              <a:rPr lang="en-US" sz="3200" b="0"/>
              <a:t>Identify the minimum number of sensors and their locations to ensure that if a pipe bursts, at least one sensor will detect it</a:t>
            </a:r>
          </a:p>
        </p:txBody>
      </p:sp>
    </p:spTree>
    <p:extLst>
      <p:ext uri="{BB962C8B-B14F-4D97-AF65-F5344CB8AC3E}">
        <p14:creationId xmlns:p14="http://schemas.microsoft.com/office/powerpoint/2010/main" val="49767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1054150-2F2B-56D0-79BC-FFB56E308F26}"/>
              </a:ext>
            </a:extLst>
          </p:cNvPr>
          <p:cNvSpPr txBox="1">
            <a:spLocks/>
          </p:cNvSpPr>
          <p:nvPr/>
        </p:nvSpPr>
        <p:spPr>
          <a:xfrm>
            <a:off x="501419" y="385368"/>
            <a:ext cx="11180336" cy="634411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solidFill>
                  <a:srgbClr val="002060"/>
                </a:solidFill>
                <a:ea typeface="+mn-lt"/>
                <a:cs typeface="+mn-lt"/>
              </a:rPr>
              <a:t>Decision Variables:</a:t>
            </a:r>
            <a:endParaRPr lang="en-US" dirty="0"/>
          </a:p>
          <a:p>
            <a:pPr marL="0" indent="0">
              <a:buNone/>
            </a:pPr>
            <a:r>
              <a:rPr lang="en-US" sz="2000" dirty="0">
                <a:solidFill>
                  <a:srgbClr val="000000"/>
                </a:solidFill>
                <a:ea typeface="+mn-lt"/>
                <a:cs typeface="+mn-lt"/>
              </a:rPr>
              <a:t>We define a binary variable - </a:t>
            </a:r>
          </a:p>
          <a:p>
            <a:pPr marL="0" indent="0">
              <a:buNone/>
            </a:pPr>
            <a:endParaRPr lang="en-US" sz="2000">
              <a:solidFill>
                <a:srgbClr val="000000"/>
              </a:solidFill>
              <a:ea typeface="+mn-lt"/>
              <a:cs typeface="+mn-lt"/>
            </a:endParaRPr>
          </a:p>
          <a:p>
            <a:pPr marL="0" indent="0">
              <a:buNone/>
            </a:pPr>
            <a:endParaRPr lang="en-US" sz="2000" b="1" u="sng">
              <a:solidFill>
                <a:srgbClr val="000000"/>
              </a:solidFill>
              <a:ea typeface="+mn-lt"/>
              <a:cs typeface="+mn-lt"/>
            </a:endParaRPr>
          </a:p>
          <a:p>
            <a:pPr marL="0" indent="0">
              <a:buNone/>
            </a:pPr>
            <a:r>
              <a:rPr lang="en-US" sz="2000" dirty="0">
                <a:solidFill>
                  <a:srgbClr val="000000"/>
                </a:solidFill>
                <a:ea typeface="+mn-lt"/>
                <a:cs typeface="+mn-lt"/>
              </a:rPr>
              <a:t>         states if a sensor is placed at node v or not. </a:t>
            </a:r>
          </a:p>
          <a:p>
            <a:pPr marL="0" indent="0">
              <a:buNone/>
            </a:pPr>
            <a:r>
              <a:rPr lang="en-US" sz="2000" b="1" u="sng" dirty="0">
                <a:solidFill>
                  <a:srgbClr val="002060"/>
                </a:solidFill>
                <a:ea typeface="+mn-lt"/>
                <a:cs typeface="+mn-lt"/>
              </a:rPr>
              <a:t>Objective Function for Integer Program:</a:t>
            </a:r>
            <a:endParaRPr lang="en-US" sz="2000" dirty="0">
              <a:solidFill>
                <a:srgbClr val="002060"/>
              </a:solidFill>
              <a:ea typeface="+mn-lt"/>
              <a:cs typeface="+mn-lt"/>
            </a:endParaRPr>
          </a:p>
          <a:p>
            <a:pPr marL="0" indent="0">
              <a:buNone/>
            </a:pPr>
            <a:r>
              <a:rPr lang="en-US" sz="2000" dirty="0">
                <a:solidFill>
                  <a:srgbClr val="000000"/>
                </a:solidFill>
                <a:ea typeface="+mn-lt"/>
                <a:cs typeface="+mn-lt"/>
              </a:rPr>
              <a:t>Minimizing the number of sensors used - </a:t>
            </a:r>
          </a:p>
          <a:p>
            <a:pPr marL="0" indent="0">
              <a:buNone/>
            </a:pPr>
            <a:endParaRPr lang="en-US" sz="2000" dirty="0">
              <a:solidFill>
                <a:srgbClr val="000000"/>
              </a:solidFill>
              <a:ea typeface="+mn-lt"/>
              <a:cs typeface="+mn-lt"/>
            </a:endParaRPr>
          </a:p>
          <a:p>
            <a:pPr marL="0" indent="0">
              <a:buNone/>
            </a:pPr>
            <a:endParaRPr lang="en-US" sz="2000" b="1" u="sng" dirty="0">
              <a:solidFill>
                <a:srgbClr val="002060"/>
              </a:solidFill>
              <a:ea typeface="+mn-lt"/>
              <a:cs typeface="+mn-lt"/>
            </a:endParaRPr>
          </a:p>
          <a:p>
            <a:pPr marL="0" indent="0">
              <a:buNone/>
            </a:pPr>
            <a:r>
              <a:rPr lang="en-US" sz="2000" b="1" u="sng" dirty="0">
                <a:solidFill>
                  <a:srgbClr val="002060"/>
                </a:solidFill>
                <a:ea typeface="+mn-lt"/>
                <a:cs typeface="+mn-lt"/>
              </a:rPr>
              <a:t>Constraints:</a:t>
            </a:r>
            <a:endParaRPr lang="en-US" sz="2000" b="1" u="sng" dirty="0">
              <a:solidFill>
                <a:srgbClr val="002060"/>
              </a:solidFill>
            </a:endParaRPr>
          </a:p>
          <a:p>
            <a:pPr marL="457200" indent="-457200">
              <a:buAutoNum type="arabicPeriod"/>
            </a:pPr>
            <a:r>
              <a:rPr lang="en-US" sz="2000" dirty="0">
                <a:solidFill>
                  <a:srgbClr val="000000"/>
                </a:solidFill>
                <a:ea typeface="+mn-lt"/>
                <a:cs typeface="+mn-lt"/>
              </a:rPr>
              <a:t>There must be at least one sensor to detect if a pipe bursts. We represent this as: sum product of detection capability with sensor location must be greater than 1 - </a:t>
            </a:r>
            <a:endParaRPr lang="en-US" sz="2000" b="1" u="sng" dirty="0">
              <a:solidFill>
                <a:srgbClr val="000000"/>
              </a:solidFill>
              <a:ea typeface="+mn-lt"/>
              <a:cs typeface="+mn-lt"/>
            </a:endParaRPr>
          </a:p>
          <a:p>
            <a:pPr marL="0" indent="0">
              <a:buNone/>
            </a:pPr>
            <a:endParaRPr lang="en-US" sz="2000">
              <a:solidFill>
                <a:srgbClr val="000000"/>
              </a:solidFill>
            </a:endParaRPr>
          </a:p>
          <a:p>
            <a:pPr marL="0" indent="0">
              <a:buNone/>
            </a:pPr>
            <a:endParaRPr lang="en-US" sz="2000">
              <a:solidFill>
                <a:srgbClr val="000000"/>
              </a:solidFill>
            </a:endParaRPr>
          </a:p>
          <a:p>
            <a:pPr marL="0" indent="0">
              <a:buNone/>
            </a:pPr>
            <a:endParaRPr lang="en-US" sz="2000">
              <a:solidFill>
                <a:srgbClr val="000000"/>
              </a:solidFill>
            </a:endParaRPr>
          </a:p>
          <a:p>
            <a:pPr>
              <a:buAutoNum type="arabicPeriod"/>
            </a:pPr>
            <a:endParaRPr lang="en-US" sz="2000">
              <a:solidFill>
                <a:srgbClr val="000000"/>
              </a:solidFill>
            </a:endParaRPr>
          </a:p>
        </p:txBody>
      </p:sp>
      <p:pic>
        <p:nvPicPr>
          <p:cNvPr id="2" name="Picture 1" descr="A close up of black text&#10;&#10;Description automatically generated">
            <a:extLst>
              <a:ext uri="{FF2B5EF4-FFF2-40B4-BE49-F238E27FC236}">
                <a16:creationId xmlns:a16="http://schemas.microsoft.com/office/drawing/2014/main" id="{D83A45AB-E05B-B871-74DA-FD44258D4019}"/>
              </a:ext>
            </a:extLst>
          </p:cNvPr>
          <p:cNvPicPr>
            <a:picLocks noChangeAspect="1"/>
          </p:cNvPicPr>
          <p:nvPr/>
        </p:nvPicPr>
        <p:blipFill>
          <a:blip r:embed="rId2"/>
          <a:stretch>
            <a:fillRect/>
          </a:stretch>
        </p:blipFill>
        <p:spPr>
          <a:xfrm>
            <a:off x="3734937" y="1399042"/>
            <a:ext cx="4278573" cy="625226"/>
          </a:xfrm>
          <a:prstGeom prst="rect">
            <a:avLst/>
          </a:prstGeom>
        </p:spPr>
      </p:pic>
      <p:pic>
        <p:nvPicPr>
          <p:cNvPr id="3" name="Picture 2">
            <a:extLst>
              <a:ext uri="{FF2B5EF4-FFF2-40B4-BE49-F238E27FC236}">
                <a16:creationId xmlns:a16="http://schemas.microsoft.com/office/drawing/2014/main" id="{F20C7A82-7D7E-5A95-D962-291ACF4E31C4}"/>
              </a:ext>
            </a:extLst>
          </p:cNvPr>
          <p:cNvPicPr>
            <a:picLocks noChangeAspect="1"/>
          </p:cNvPicPr>
          <p:nvPr/>
        </p:nvPicPr>
        <p:blipFill>
          <a:blip r:embed="rId3"/>
          <a:stretch>
            <a:fillRect/>
          </a:stretch>
        </p:blipFill>
        <p:spPr>
          <a:xfrm>
            <a:off x="5231997" y="3871699"/>
            <a:ext cx="1295826" cy="445258"/>
          </a:xfrm>
          <a:prstGeom prst="rect">
            <a:avLst/>
          </a:prstGeom>
        </p:spPr>
      </p:pic>
      <p:pic>
        <p:nvPicPr>
          <p:cNvPr id="4" name="Picture 3">
            <a:extLst>
              <a:ext uri="{FF2B5EF4-FFF2-40B4-BE49-F238E27FC236}">
                <a16:creationId xmlns:a16="http://schemas.microsoft.com/office/drawing/2014/main" id="{8389DA25-EF47-BD2E-F45A-D3638D3C309A}"/>
              </a:ext>
            </a:extLst>
          </p:cNvPr>
          <p:cNvPicPr>
            <a:picLocks noChangeAspect="1"/>
          </p:cNvPicPr>
          <p:nvPr/>
        </p:nvPicPr>
        <p:blipFill>
          <a:blip r:embed="rId4"/>
          <a:stretch>
            <a:fillRect/>
          </a:stretch>
        </p:blipFill>
        <p:spPr>
          <a:xfrm>
            <a:off x="4502624" y="5870740"/>
            <a:ext cx="2754573" cy="359533"/>
          </a:xfrm>
          <a:prstGeom prst="rect">
            <a:avLst/>
          </a:prstGeom>
        </p:spPr>
      </p:pic>
      <p:pic>
        <p:nvPicPr>
          <p:cNvPr id="6" name="Picture 5">
            <a:extLst>
              <a:ext uri="{FF2B5EF4-FFF2-40B4-BE49-F238E27FC236}">
                <a16:creationId xmlns:a16="http://schemas.microsoft.com/office/drawing/2014/main" id="{D0230689-B8D2-2465-5C7D-C3F2E87F879A}"/>
              </a:ext>
            </a:extLst>
          </p:cNvPr>
          <p:cNvPicPr>
            <a:picLocks noChangeAspect="1"/>
          </p:cNvPicPr>
          <p:nvPr/>
        </p:nvPicPr>
        <p:blipFill rotWithShape="1">
          <a:blip r:embed="rId3"/>
          <a:srcRect l="76106" r="-885" b="-1860"/>
          <a:stretch/>
        </p:blipFill>
        <p:spPr>
          <a:xfrm>
            <a:off x="705489" y="2290832"/>
            <a:ext cx="321091" cy="453539"/>
          </a:xfrm>
          <a:prstGeom prst="rect">
            <a:avLst/>
          </a:prstGeom>
        </p:spPr>
      </p:pic>
    </p:spTree>
    <p:extLst>
      <p:ext uri="{BB962C8B-B14F-4D97-AF65-F5344CB8AC3E}">
        <p14:creationId xmlns:p14="http://schemas.microsoft.com/office/powerpoint/2010/main" val="328924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A50AF-EF54-D490-8CF1-4ACDD5A58FC1}"/>
              </a:ext>
            </a:extLst>
          </p:cNvPr>
          <p:cNvSpPr txBox="1"/>
          <p:nvPr/>
        </p:nvSpPr>
        <p:spPr>
          <a:xfrm>
            <a:off x="618699" y="402608"/>
            <a:ext cx="10795378"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002060"/>
                </a:solidFill>
              </a:rPr>
              <a:t>Example:</a:t>
            </a:r>
          </a:p>
          <a:p>
            <a:endParaRPr lang="en-US" sz="2000" b="1" u="sng">
              <a:solidFill>
                <a:srgbClr val="002060"/>
              </a:solidFill>
            </a:endParaRPr>
          </a:p>
          <a:p>
            <a:endParaRPr lang="en-US" sz="2000" b="1" u="sng">
              <a:solidFill>
                <a:srgbClr val="002060"/>
              </a:solidFill>
            </a:endParaRPr>
          </a:p>
          <a:p>
            <a:r>
              <a:rPr lang="en-US" sz="2000" dirty="0">
                <a:solidFill>
                  <a:srgbClr val="002060"/>
                </a:solidFill>
              </a:rPr>
              <a:t>                                                                                       </a:t>
            </a:r>
            <a:r>
              <a:rPr lang="en-US" sz="2000" dirty="0"/>
              <a:t>= (1*0) + (1*1) + (0*0) + (0*0) + (1*1) =  2</a:t>
            </a:r>
            <a:endParaRPr lang="en-US" sz="2000" b="1" u="sng" dirty="0"/>
          </a:p>
          <a:p>
            <a:endParaRPr lang="en-US" sz="2000" b="1" u="sng">
              <a:solidFill>
                <a:srgbClr val="002060"/>
              </a:solidFill>
            </a:endParaRPr>
          </a:p>
          <a:p>
            <a:endParaRPr lang="en-US" sz="2000" b="1" u="sng">
              <a:solidFill>
                <a:srgbClr val="002060"/>
              </a:solidFill>
            </a:endParaRPr>
          </a:p>
          <a:p>
            <a:endParaRPr lang="en-US" sz="2000" b="1" u="sng">
              <a:solidFill>
                <a:srgbClr val="002060"/>
              </a:solidFill>
            </a:endParaRPr>
          </a:p>
          <a:p>
            <a:r>
              <a:rPr lang="en-US" sz="2000" dirty="0">
                <a:solidFill>
                  <a:srgbClr val="002060"/>
                </a:solidFill>
              </a:rPr>
              <a:t>                                                                                           </a:t>
            </a:r>
            <a:r>
              <a:rPr lang="en-US" sz="2000" dirty="0"/>
              <a:t>= (1*0) + (1*0) + (0*1) + (0*0) + (1*0) = 0</a:t>
            </a:r>
            <a:endParaRPr lang="en-US" sz="2000" b="1" u="sng" dirty="0"/>
          </a:p>
          <a:p>
            <a:endParaRPr lang="en-US" sz="2000" b="1" u="sng">
              <a:solidFill>
                <a:srgbClr val="002060"/>
              </a:solidFill>
            </a:endParaRPr>
          </a:p>
          <a:p>
            <a:endParaRPr lang="en-US" sz="2000" b="1" u="sng">
              <a:solidFill>
                <a:srgbClr val="002060"/>
              </a:solidFill>
            </a:endParaRPr>
          </a:p>
          <a:p>
            <a:endParaRPr lang="en-US" sz="2000" b="1" u="sng">
              <a:solidFill>
                <a:srgbClr val="002060"/>
              </a:solidFill>
            </a:endParaRPr>
          </a:p>
          <a:p>
            <a:r>
              <a:rPr lang="en-US" sz="2000" b="1" u="sng" dirty="0">
                <a:solidFill>
                  <a:srgbClr val="002060"/>
                </a:solidFill>
              </a:rPr>
              <a:t>Results:</a:t>
            </a:r>
            <a:r>
              <a:rPr lang="en-US" sz="2000" dirty="0"/>
              <a:t>​</a:t>
            </a:r>
            <a:endParaRPr lang="en-US" dirty="0"/>
          </a:p>
          <a:p>
            <a:r>
              <a:rPr lang="en-US" sz="2000" dirty="0"/>
              <a:t>By solving the problem computationally, we see that:​</a:t>
            </a:r>
          </a:p>
          <a:p>
            <a:endParaRPr lang="en-US" sz="2000">
              <a:cs typeface="Arial"/>
            </a:endParaRPr>
          </a:p>
          <a:p>
            <a:pPr marL="342900" indent="-342900">
              <a:buFont typeface="Wingdings"/>
              <a:buChar char="Ø"/>
            </a:pPr>
            <a:r>
              <a:rPr lang="en-US" sz="2000" dirty="0">
                <a:cs typeface="Arial"/>
              </a:rPr>
              <a:t>The minimum number of sensors that can be installed while ensuring that a pipe burst will be detected by at least one sensor is 19.​</a:t>
            </a:r>
          </a:p>
          <a:p>
            <a:endParaRPr lang="en-US" sz="2000">
              <a:cs typeface="Arial"/>
            </a:endParaRPr>
          </a:p>
          <a:p>
            <a:pPr marL="342900" indent="-342900">
              <a:buFont typeface="Wingdings"/>
              <a:buChar char="Ø"/>
            </a:pPr>
            <a:r>
              <a:rPr lang="en-US" sz="2000" dirty="0">
                <a:cs typeface="Arial"/>
              </a:rPr>
              <a:t>The sensor locations/node numbers are: </a:t>
            </a:r>
            <a:r>
              <a:rPr lang="en-US" sz="2000" dirty="0">
                <a:latin typeface="Consolas"/>
                <a:cs typeface="Arial"/>
              </a:rPr>
              <a:t>[16, 58, 78, 104, 105, 156, 206, 277, 392, 394, 424, 430, 438, 483, 705, 712, 748, 786, 798]​</a:t>
            </a:r>
          </a:p>
        </p:txBody>
      </p:sp>
      <p:pic>
        <p:nvPicPr>
          <p:cNvPr id="5" name="Picture 4" descr="A close up of a number&#10;&#10;Description automatically generated">
            <a:extLst>
              <a:ext uri="{FF2B5EF4-FFF2-40B4-BE49-F238E27FC236}">
                <a16:creationId xmlns:a16="http://schemas.microsoft.com/office/drawing/2014/main" id="{720F853F-4F7A-9BA2-3D02-E50D1D96B52D}"/>
              </a:ext>
            </a:extLst>
          </p:cNvPr>
          <p:cNvPicPr>
            <a:picLocks noChangeAspect="1"/>
          </p:cNvPicPr>
          <p:nvPr/>
        </p:nvPicPr>
        <p:blipFill>
          <a:blip r:embed="rId2"/>
          <a:stretch>
            <a:fillRect/>
          </a:stretch>
        </p:blipFill>
        <p:spPr>
          <a:xfrm>
            <a:off x="766549" y="1012482"/>
            <a:ext cx="3732662" cy="386137"/>
          </a:xfrm>
          <a:prstGeom prst="rect">
            <a:avLst/>
          </a:prstGeom>
        </p:spPr>
      </p:pic>
      <p:pic>
        <p:nvPicPr>
          <p:cNvPr id="6" name="Picture 5" descr="A table with text and numbers&#10;&#10;Description automatically generated">
            <a:extLst>
              <a:ext uri="{FF2B5EF4-FFF2-40B4-BE49-F238E27FC236}">
                <a16:creationId xmlns:a16="http://schemas.microsoft.com/office/drawing/2014/main" id="{61572C8B-4756-AC66-67A4-39E701FC5484}"/>
              </a:ext>
            </a:extLst>
          </p:cNvPr>
          <p:cNvPicPr>
            <a:picLocks noChangeAspect="1"/>
          </p:cNvPicPr>
          <p:nvPr/>
        </p:nvPicPr>
        <p:blipFill>
          <a:blip r:embed="rId3"/>
          <a:stretch>
            <a:fillRect/>
          </a:stretch>
        </p:blipFill>
        <p:spPr>
          <a:xfrm>
            <a:off x="4896205" y="1007019"/>
            <a:ext cx="1296396" cy="1181811"/>
          </a:xfrm>
          <a:prstGeom prst="rect">
            <a:avLst/>
          </a:prstGeom>
        </p:spPr>
      </p:pic>
      <p:pic>
        <p:nvPicPr>
          <p:cNvPr id="7" name="Picture 6" descr="A close up of a number&#10;&#10;Description automatically generated">
            <a:extLst>
              <a:ext uri="{FF2B5EF4-FFF2-40B4-BE49-F238E27FC236}">
                <a16:creationId xmlns:a16="http://schemas.microsoft.com/office/drawing/2014/main" id="{3E3671F4-1211-902F-81D9-134A4FA1CD04}"/>
              </a:ext>
            </a:extLst>
          </p:cNvPr>
          <p:cNvPicPr>
            <a:picLocks noChangeAspect="1"/>
          </p:cNvPicPr>
          <p:nvPr/>
        </p:nvPicPr>
        <p:blipFill>
          <a:blip r:embed="rId2"/>
          <a:stretch>
            <a:fillRect/>
          </a:stretch>
        </p:blipFill>
        <p:spPr>
          <a:xfrm>
            <a:off x="766548" y="2388630"/>
            <a:ext cx="3732662" cy="386137"/>
          </a:xfrm>
          <a:prstGeom prst="rect">
            <a:avLst/>
          </a:prstGeom>
        </p:spPr>
      </p:pic>
      <p:pic>
        <p:nvPicPr>
          <p:cNvPr id="8" name="Picture 7" descr="A table with numbers and symbols&#10;&#10;Description automatically generated">
            <a:extLst>
              <a:ext uri="{FF2B5EF4-FFF2-40B4-BE49-F238E27FC236}">
                <a16:creationId xmlns:a16="http://schemas.microsoft.com/office/drawing/2014/main" id="{ED2496EA-75F2-906C-C478-AC3D44EA41F5}"/>
              </a:ext>
            </a:extLst>
          </p:cNvPr>
          <p:cNvPicPr>
            <a:picLocks noChangeAspect="1"/>
          </p:cNvPicPr>
          <p:nvPr/>
        </p:nvPicPr>
        <p:blipFill rotWithShape="1">
          <a:blip r:embed="rId4"/>
          <a:srcRect l="-247" t="314" r="542" b="1961"/>
          <a:stretch/>
        </p:blipFill>
        <p:spPr>
          <a:xfrm>
            <a:off x="4897792" y="2386810"/>
            <a:ext cx="1271736" cy="1132703"/>
          </a:xfrm>
          <a:prstGeom prst="rect">
            <a:avLst/>
          </a:prstGeom>
        </p:spPr>
      </p:pic>
      <p:pic>
        <p:nvPicPr>
          <p:cNvPr id="10" name="Picture 9">
            <a:extLst>
              <a:ext uri="{FF2B5EF4-FFF2-40B4-BE49-F238E27FC236}">
                <a16:creationId xmlns:a16="http://schemas.microsoft.com/office/drawing/2014/main" id="{FFB68F7A-14FE-54DF-8966-30798DEDD175}"/>
              </a:ext>
            </a:extLst>
          </p:cNvPr>
          <p:cNvPicPr>
            <a:picLocks noChangeAspect="1"/>
          </p:cNvPicPr>
          <p:nvPr/>
        </p:nvPicPr>
        <p:blipFill>
          <a:blip r:embed="rId5"/>
          <a:stretch>
            <a:fillRect/>
          </a:stretch>
        </p:blipFill>
        <p:spPr>
          <a:xfrm>
            <a:off x="7425519" y="570859"/>
            <a:ext cx="2754573" cy="359533"/>
          </a:xfrm>
          <a:prstGeom prst="rect">
            <a:avLst/>
          </a:prstGeom>
        </p:spPr>
      </p:pic>
    </p:spTree>
    <p:extLst>
      <p:ext uri="{BB962C8B-B14F-4D97-AF65-F5344CB8AC3E}">
        <p14:creationId xmlns:p14="http://schemas.microsoft.com/office/powerpoint/2010/main" val="39765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102A-B520-6A93-2C65-5CE27C5F56DC}"/>
              </a:ext>
            </a:extLst>
          </p:cNvPr>
          <p:cNvSpPr>
            <a:spLocks noGrp="1"/>
          </p:cNvSpPr>
          <p:nvPr>
            <p:ph type="title"/>
          </p:nvPr>
        </p:nvSpPr>
        <p:spPr/>
        <p:txBody>
          <a:bodyPr>
            <a:normAutofit/>
          </a:bodyPr>
          <a:lstStyle/>
          <a:p>
            <a:r>
              <a:rPr lang="en-US" sz="3200"/>
              <a:t>Problem 2: </a:t>
            </a:r>
            <a:r>
              <a:rPr lang="en-US" sz="3200" b="0"/>
              <a:t>Identify the location of </a:t>
            </a:r>
            <a:r>
              <a:rPr lang="en-US" sz="3200" b="0" i="1"/>
              <a:t>b</a:t>
            </a:r>
            <a:r>
              <a:rPr lang="en-US" sz="3200" b="0"/>
              <a:t> sensors </a:t>
            </a:r>
            <a:r>
              <a:rPr lang="en-US" sz="3200" b="0">
                <a:ea typeface="+mj-lt"/>
                <a:cs typeface="+mj-lt"/>
              </a:rPr>
              <a:t>that maximizes the expected number of pipe bursts that are detected</a:t>
            </a:r>
            <a:endParaRPr lang="en-US" sz="3200" b="0"/>
          </a:p>
        </p:txBody>
      </p:sp>
    </p:spTree>
    <p:extLst>
      <p:ext uri="{BB962C8B-B14F-4D97-AF65-F5344CB8AC3E}">
        <p14:creationId xmlns:p14="http://schemas.microsoft.com/office/powerpoint/2010/main" val="61329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1054150-2F2B-56D0-79BC-FFB56E308F26}"/>
              </a:ext>
            </a:extLst>
          </p:cNvPr>
          <p:cNvSpPr txBox="1">
            <a:spLocks/>
          </p:cNvSpPr>
          <p:nvPr/>
        </p:nvSpPr>
        <p:spPr>
          <a:xfrm>
            <a:off x="581031" y="214771"/>
            <a:ext cx="11180336" cy="649196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Decision Variables:</a:t>
            </a:r>
          </a:p>
          <a:p>
            <a:pPr marL="0" indent="0">
              <a:buNone/>
            </a:pPr>
            <a:r>
              <a:rPr lang="en-US" sz="2000">
                <a:solidFill>
                  <a:srgbClr val="000000"/>
                </a:solidFill>
                <a:ea typeface="+mn-lt"/>
                <a:cs typeface="+mn-lt"/>
              </a:rPr>
              <a:t>We define two binary variables - </a:t>
            </a:r>
          </a:p>
          <a:p>
            <a:pPr marL="0" indent="0">
              <a:buNone/>
            </a:pPr>
            <a:endParaRPr lang="en-US" sz="2000" b="1" u="sng">
              <a:solidFill>
                <a:srgbClr val="000000"/>
              </a:solidFill>
              <a:ea typeface="+mn-lt"/>
              <a:cs typeface="+mn-lt"/>
            </a:endParaRPr>
          </a:p>
          <a:p>
            <a:pPr marL="0" indent="0">
              <a:buNone/>
            </a:pPr>
            <a:endParaRPr lang="en-US" sz="2000" b="1" u="sng">
              <a:solidFill>
                <a:srgbClr val="000000"/>
              </a:solidFill>
              <a:ea typeface="+mn-lt"/>
              <a:cs typeface="+mn-lt"/>
            </a:endParaRPr>
          </a:p>
          <a:p>
            <a:pPr marL="0" indent="0">
              <a:buNone/>
            </a:pPr>
            <a:r>
              <a:rPr lang="en-US" sz="2000" b="1" u="sng">
                <a:solidFill>
                  <a:srgbClr val="002060"/>
                </a:solidFill>
                <a:ea typeface="+mn-lt"/>
                <a:cs typeface="+mn-lt"/>
              </a:rPr>
              <a:t>Objective Function for Integer Program:</a:t>
            </a:r>
            <a:endParaRPr lang="en-US" sz="2000">
              <a:solidFill>
                <a:srgbClr val="002060"/>
              </a:solidFill>
              <a:ea typeface="+mn-lt"/>
              <a:cs typeface="+mn-lt"/>
            </a:endParaRPr>
          </a:p>
          <a:p>
            <a:pPr marL="0" indent="0">
              <a:buNone/>
            </a:pPr>
            <a:r>
              <a:rPr lang="en-US" sz="2000">
                <a:solidFill>
                  <a:srgbClr val="000000"/>
                </a:solidFill>
                <a:ea typeface="+mn-lt"/>
                <a:cs typeface="+mn-lt"/>
              </a:rPr>
              <a:t>Maximize the expected number of pipe bursts that are detected when each pipe bursts independently with a probability of 0.1 -</a:t>
            </a:r>
            <a:endParaRPr lang="en-US"/>
          </a:p>
          <a:p>
            <a:pPr marL="0" indent="0">
              <a:buNone/>
            </a:pPr>
            <a:endParaRPr lang="en-US" sz="2000">
              <a:solidFill>
                <a:srgbClr val="000000"/>
              </a:solidFill>
              <a:ea typeface="+mn-lt"/>
              <a:cs typeface="+mn-lt"/>
            </a:endParaRPr>
          </a:p>
          <a:p>
            <a:pPr marL="0" indent="0">
              <a:buNone/>
            </a:pPr>
            <a:r>
              <a:rPr lang="en-US" sz="2000" b="1" u="sng">
                <a:solidFill>
                  <a:srgbClr val="002060"/>
                </a:solidFill>
                <a:ea typeface="+mn-lt"/>
                <a:cs typeface="+mn-lt"/>
              </a:rPr>
              <a:t>Constraints:</a:t>
            </a:r>
            <a:endParaRPr lang="en-US" sz="2000" b="1" u="sng">
              <a:solidFill>
                <a:srgbClr val="002060"/>
              </a:solidFill>
            </a:endParaRPr>
          </a:p>
          <a:p>
            <a:pPr marL="457200" indent="-457200">
              <a:buAutoNum type="arabicPeriod"/>
            </a:pPr>
            <a:r>
              <a:rPr lang="en-US" sz="2000">
                <a:solidFill>
                  <a:srgbClr val="000000"/>
                </a:solidFill>
              </a:rPr>
              <a:t>The sum product of detection capability with sensor location must be greater than       -</a:t>
            </a:r>
          </a:p>
          <a:p>
            <a:pPr marL="457200" indent="-457200">
              <a:buAutoNum type="arabicPeriod"/>
            </a:pPr>
            <a:endParaRPr lang="en-US" sz="2000">
              <a:solidFill>
                <a:srgbClr val="000000"/>
              </a:solidFill>
            </a:endParaRPr>
          </a:p>
          <a:p>
            <a:pPr marL="457200" indent="-457200">
              <a:buAutoNum type="arabicPeriod"/>
            </a:pPr>
            <a:r>
              <a:rPr lang="en-US" sz="2000">
                <a:solidFill>
                  <a:srgbClr val="000000"/>
                </a:solidFill>
              </a:rPr>
              <a:t>The total number of sensors available is </a:t>
            </a:r>
            <a:r>
              <a:rPr lang="en-US" sz="2000" i="1">
                <a:solidFill>
                  <a:srgbClr val="000000"/>
                </a:solidFill>
              </a:rPr>
              <a:t>b - </a:t>
            </a:r>
            <a:endParaRPr lang="en-US" sz="2000">
              <a:solidFill>
                <a:srgbClr val="000000"/>
              </a:solidFill>
            </a:endParaRPr>
          </a:p>
          <a:p>
            <a:pPr marL="0" indent="0">
              <a:buNone/>
            </a:pPr>
            <a:endParaRPr lang="en-US" sz="2000">
              <a:solidFill>
                <a:srgbClr val="000000"/>
              </a:solidFill>
            </a:endParaRPr>
          </a:p>
          <a:p>
            <a:pPr>
              <a:buAutoNum type="arabicPeriod"/>
            </a:pPr>
            <a:endParaRPr lang="en-US" sz="2000">
              <a:solidFill>
                <a:srgbClr val="000000"/>
              </a:solidFill>
            </a:endParaRPr>
          </a:p>
          <a:p>
            <a:pPr>
              <a:buAutoNum type="arabicPeriod"/>
            </a:pPr>
            <a:endParaRPr lang="en-US" sz="2000">
              <a:solidFill>
                <a:srgbClr val="000000"/>
              </a:solidFill>
            </a:endParaRPr>
          </a:p>
        </p:txBody>
      </p:sp>
      <p:pic>
        <p:nvPicPr>
          <p:cNvPr id="4" name="Picture 3">
            <a:extLst>
              <a:ext uri="{FF2B5EF4-FFF2-40B4-BE49-F238E27FC236}">
                <a16:creationId xmlns:a16="http://schemas.microsoft.com/office/drawing/2014/main" id="{76AE9948-0CAE-F34D-2E90-9537FD5187B2}"/>
              </a:ext>
            </a:extLst>
          </p:cNvPr>
          <p:cNvPicPr>
            <a:picLocks noChangeAspect="1"/>
          </p:cNvPicPr>
          <p:nvPr/>
        </p:nvPicPr>
        <p:blipFill rotWithShape="1">
          <a:blip r:embed="rId2"/>
          <a:srcRect r="80555" b="6061"/>
          <a:stretch/>
        </p:blipFill>
        <p:spPr>
          <a:xfrm>
            <a:off x="10825394" y="4408226"/>
            <a:ext cx="250271" cy="267222"/>
          </a:xfrm>
          <a:prstGeom prst="rect">
            <a:avLst/>
          </a:prstGeom>
        </p:spPr>
      </p:pic>
      <p:pic>
        <p:nvPicPr>
          <p:cNvPr id="7" name="Picture 6">
            <a:extLst>
              <a:ext uri="{FF2B5EF4-FFF2-40B4-BE49-F238E27FC236}">
                <a16:creationId xmlns:a16="http://schemas.microsoft.com/office/drawing/2014/main" id="{43A62DDC-DC10-42BA-5F74-AAFF99184D7C}"/>
              </a:ext>
            </a:extLst>
          </p:cNvPr>
          <p:cNvPicPr>
            <a:picLocks noChangeAspect="1"/>
          </p:cNvPicPr>
          <p:nvPr/>
        </p:nvPicPr>
        <p:blipFill>
          <a:blip r:embed="rId3"/>
          <a:stretch>
            <a:fillRect/>
          </a:stretch>
        </p:blipFill>
        <p:spPr>
          <a:xfrm>
            <a:off x="5219560" y="5754376"/>
            <a:ext cx="1764256" cy="425922"/>
          </a:xfrm>
          <a:prstGeom prst="rect">
            <a:avLst/>
          </a:prstGeom>
        </p:spPr>
      </p:pic>
      <p:pic>
        <p:nvPicPr>
          <p:cNvPr id="8" name="Picture 7">
            <a:extLst>
              <a:ext uri="{FF2B5EF4-FFF2-40B4-BE49-F238E27FC236}">
                <a16:creationId xmlns:a16="http://schemas.microsoft.com/office/drawing/2014/main" id="{4CC3917F-2570-42CC-47B1-5F43DBCA12E8}"/>
              </a:ext>
            </a:extLst>
          </p:cNvPr>
          <p:cNvPicPr>
            <a:picLocks noChangeAspect="1"/>
          </p:cNvPicPr>
          <p:nvPr/>
        </p:nvPicPr>
        <p:blipFill>
          <a:blip r:embed="rId4"/>
          <a:stretch>
            <a:fillRect/>
          </a:stretch>
        </p:blipFill>
        <p:spPr>
          <a:xfrm>
            <a:off x="4908847" y="4855983"/>
            <a:ext cx="2527394" cy="264567"/>
          </a:xfrm>
          <a:prstGeom prst="rect">
            <a:avLst/>
          </a:prstGeom>
        </p:spPr>
      </p:pic>
      <p:pic>
        <p:nvPicPr>
          <p:cNvPr id="6" name="Picture 5" descr="A white background with black text&#10;&#10;Description automatically generated">
            <a:extLst>
              <a:ext uri="{FF2B5EF4-FFF2-40B4-BE49-F238E27FC236}">
                <a16:creationId xmlns:a16="http://schemas.microsoft.com/office/drawing/2014/main" id="{89D591C6-F66A-E29B-A817-F69DE993AFAA}"/>
              </a:ext>
            </a:extLst>
          </p:cNvPr>
          <p:cNvPicPr>
            <a:picLocks noChangeAspect="1"/>
          </p:cNvPicPr>
          <p:nvPr/>
        </p:nvPicPr>
        <p:blipFill>
          <a:blip r:embed="rId5"/>
          <a:stretch>
            <a:fillRect/>
          </a:stretch>
        </p:blipFill>
        <p:spPr>
          <a:xfrm>
            <a:off x="4255238" y="1014405"/>
            <a:ext cx="3823647" cy="1082028"/>
          </a:xfrm>
          <a:prstGeom prst="rect">
            <a:avLst/>
          </a:prstGeom>
        </p:spPr>
      </p:pic>
      <p:pic>
        <p:nvPicPr>
          <p:cNvPr id="9" name="Picture 8" descr="A number and lines on a white background&#10;&#10;Description automatically generated">
            <a:extLst>
              <a:ext uri="{FF2B5EF4-FFF2-40B4-BE49-F238E27FC236}">
                <a16:creationId xmlns:a16="http://schemas.microsoft.com/office/drawing/2014/main" id="{8749D7BB-ADF1-726C-88DC-752ED99F090C}"/>
              </a:ext>
            </a:extLst>
          </p:cNvPr>
          <p:cNvPicPr>
            <a:picLocks noChangeAspect="1"/>
          </p:cNvPicPr>
          <p:nvPr/>
        </p:nvPicPr>
        <p:blipFill>
          <a:blip r:embed="rId6"/>
          <a:stretch>
            <a:fillRect/>
          </a:stretch>
        </p:blipFill>
        <p:spPr>
          <a:xfrm>
            <a:off x="5123305" y="3386471"/>
            <a:ext cx="1945800" cy="439428"/>
          </a:xfrm>
          <a:prstGeom prst="rect">
            <a:avLst/>
          </a:prstGeom>
        </p:spPr>
      </p:pic>
    </p:spTree>
    <p:extLst>
      <p:ext uri="{BB962C8B-B14F-4D97-AF65-F5344CB8AC3E}">
        <p14:creationId xmlns:p14="http://schemas.microsoft.com/office/powerpoint/2010/main" val="269705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E82B1-6F79-1BE6-E50C-4380805AB0F6}"/>
              </a:ext>
            </a:extLst>
          </p:cNvPr>
          <p:cNvSpPr txBox="1">
            <a:spLocks/>
          </p:cNvSpPr>
          <p:nvPr/>
        </p:nvSpPr>
        <p:spPr>
          <a:xfrm>
            <a:off x="581031" y="578711"/>
            <a:ext cx="5516516" cy="569584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a:solidFill>
                  <a:srgbClr val="002060"/>
                </a:solidFill>
                <a:ea typeface="+mn-lt"/>
                <a:cs typeface="+mn-lt"/>
              </a:rPr>
              <a:t>Results:</a:t>
            </a:r>
            <a:r>
              <a:rPr lang="en-US" sz="2000">
                <a:solidFill>
                  <a:srgbClr val="002060"/>
                </a:solidFill>
                <a:ea typeface="+mn-lt"/>
                <a:cs typeface="+mn-lt"/>
              </a:rPr>
              <a:t> </a:t>
            </a:r>
            <a:endParaRPr lang="en-US" sz="2000">
              <a:solidFill>
                <a:srgbClr val="000000"/>
              </a:solidFill>
              <a:ea typeface="+mn-lt"/>
              <a:cs typeface="+mn-lt"/>
            </a:endParaRPr>
          </a:p>
          <a:p>
            <a:pPr marL="0" indent="0">
              <a:buNone/>
            </a:pPr>
            <a:r>
              <a:rPr lang="en-US" sz="2000"/>
              <a:t>Assuming </a:t>
            </a:r>
            <a:r>
              <a:rPr lang="en-US" sz="2000" i="1">
                <a:ea typeface="+mn-lt"/>
                <a:cs typeface="+mn-lt"/>
              </a:rPr>
              <a:t>b</a:t>
            </a:r>
            <a:r>
              <a:rPr lang="en-US" sz="2000">
                <a:ea typeface="+mn-lt"/>
                <a:cs typeface="+mn-lt"/>
              </a:rPr>
              <a:t> ∈ {0, . . . , 20}, we iterate over every possible </a:t>
            </a:r>
            <a:r>
              <a:rPr lang="en-US" sz="2000" i="1">
                <a:ea typeface="+mn-lt"/>
                <a:cs typeface="+mn-lt"/>
              </a:rPr>
              <a:t>b </a:t>
            </a:r>
            <a:r>
              <a:rPr lang="en-US" sz="2000">
                <a:ea typeface="+mn-lt"/>
                <a:cs typeface="+mn-lt"/>
              </a:rPr>
              <a:t>value and record the optimal value of the problem as a function of </a:t>
            </a:r>
            <a:r>
              <a:rPr lang="en-US" sz="2000" i="1">
                <a:ea typeface="+mn-lt"/>
                <a:cs typeface="+mn-lt"/>
              </a:rPr>
              <a:t>b. </a:t>
            </a:r>
          </a:p>
          <a:p>
            <a:pPr marL="0" indent="0">
              <a:buNone/>
            </a:pPr>
            <a:endParaRPr lang="en-US" sz="2000" i="1"/>
          </a:p>
          <a:p>
            <a:pPr marL="342900" indent="-342900">
              <a:buFont typeface="Wingdings" panose="020B0604020202020204" pitchFamily="34" charset="0"/>
              <a:buChar char="Ø"/>
            </a:pPr>
            <a:r>
              <a:rPr lang="en-US" sz="2000">
                <a:solidFill>
                  <a:srgbClr val="000000"/>
                </a:solidFill>
                <a:ea typeface="+mn-lt"/>
                <a:cs typeface="+mn-lt"/>
              </a:rPr>
              <a:t>We see that we need at least 19 sensors to detect all pipe bursts (all 1123 pipes) </a:t>
            </a:r>
          </a:p>
          <a:p>
            <a:pPr marL="342900" indent="-342900">
              <a:buFont typeface="Wingdings" panose="020B0604020202020204" pitchFamily="34" charset="0"/>
              <a:buChar char="Ø"/>
            </a:pPr>
            <a:r>
              <a:rPr lang="en-US" sz="2000">
                <a:solidFill>
                  <a:srgbClr val="000000"/>
                </a:solidFill>
                <a:ea typeface="+mn-lt"/>
                <a:cs typeface="+mn-lt"/>
              </a:rPr>
              <a:t>The sensor locations/node numbers for each value of b is recorded, an example of this result is:</a:t>
            </a:r>
          </a:p>
          <a:p>
            <a:pPr marL="0" indent="0">
              <a:buNone/>
            </a:pPr>
            <a:r>
              <a:rPr lang="en-US" sz="2000">
                <a:solidFill>
                  <a:srgbClr val="000000"/>
                </a:solidFill>
                <a:latin typeface="Neue Haas Grotesk Text Pro"/>
                <a:ea typeface="+mn-lt"/>
                <a:cs typeface="+mn-lt"/>
              </a:rPr>
              <a:t>Sensor locations for b= 19 is: [2, 16, 27, 104, 205, 233, 267, 277, 312, 392, 483, 489, 620, 651, 705, 712, 720, 722, 748]</a:t>
            </a:r>
            <a:endParaRPr lang="en-US">
              <a:latin typeface="Neue Haas Grotesk Text Pro"/>
            </a:endParaRPr>
          </a:p>
          <a:p>
            <a:pPr marL="342900" indent="-342900">
              <a:buFont typeface="Wingdings" panose="020B0604020202020204" pitchFamily="34" charset="0"/>
              <a:buChar char="Ø"/>
            </a:pPr>
            <a:endParaRPr lang="en-US" sz="2000">
              <a:solidFill>
                <a:srgbClr val="000000"/>
              </a:solidFill>
              <a:ea typeface="+mn-lt"/>
              <a:cs typeface="+mn-lt"/>
            </a:endParaRPr>
          </a:p>
          <a:p>
            <a:pPr marL="0" indent="0">
              <a:buNone/>
            </a:pPr>
            <a:endParaRPr lang="en-US" sz="2000" b="1" u="sng">
              <a:solidFill>
                <a:srgbClr val="000000"/>
              </a:solidFill>
            </a:endParaRPr>
          </a:p>
          <a:p>
            <a:pPr marL="0" indent="0">
              <a:buNone/>
            </a:pPr>
            <a:endParaRPr lang="en-US" sz="2000" b="1" u="sng">
              <a:solidFill>
                <a:srgbClr val="000000"/>
              </a:solidFill>
            </a:endParaRPr>
          </a:p>
          <a:p>
            <a:pPr marL="457200" indent="-457200">
              <a:buFont typeface="Wingdings" panose="020B0604020202020204" pitchFamily="34" charset="0"/>
              <a:buChar char="Ø"/>
            </a:pPr>
            <a:endParaRPr lang="en-US" sz="2000" i="1">
              <a:solidFill>
                <a:srgbClr val="000000"/>
              </a:solidFill>
            </a:endParaRPr>
          </a:p>
          <a:p>
            <a:pPr marL="0" indent="0">
              <a:buNone/>
            </a:pPr>
            <a:endParaRPr lang="en-US" sz="2000" i="1">
              <a:solidFill>
                <a:srgbClr val="000000"/>
              </a:solidFill>
            </a:endParaRPr>
          </a:p>
          <a:p>
            <a:pPr marL="0" indent="0">
              <a:buNone/>
            </a:pPr>
            <a:endParaRPr lang="en-US" sz="2000">
              <a:solidFill>
                <a:srgbClr val="000000"/>
              </a:solidFill>
            </a:endParaRPr>
          </a:p>
          <a:p>
            <a:pPr>
              <a:buFont typeface="Wingdings" panose="020B0604020202020204" pitchFamily="34" charset="0"/>
              <a:buChar char="Ø"/>
            </a:pPr>
            <a:endParaRPr lang="en-US" sz="2000">
              <a:solidFill>
                <a:srgbClr val="000000"/>
              </a:solidFill>
            </a:endParaRPr>
          </a:p>
          <a:p>
            <a:pPr>
              <a:buFont typeface="Wingdings" panose="020B0604020202020204" pitchFamily="34" charset="0"/>
              <a:buChar char="Ø"/>
            </a:pPr>
            <a:endParaRPr lang="en-US" sz="2000">
              <a:solidFill>
                <a:srgbClr val="000000"/>
              </a:solidFill>
            </a:endParaRPr>
          </a:p>
        </p:txBody>
      </p:sp>
      <p:pic>
        <p:nvPicPr>
          <p:cNvPr id="2" name="Picture 1" descr="A graph with a line&#10;&#10;Description automatically generated">
            <a:extLst>
              <a:ext uri="{FF2B5EF4-FFF2-40B4-BE49-F238E27FC236}">
                <a16:creationId xmlns:a16="http://schemas.microsoft.com/office/drawing/2014/main" id="{FCE14262-2405-9F2A-40E7-48DBE37EC7E0}"/>
              </a:ext>
            </a:extLst>
          </p:cNvPr>
          <p:cNvPicPr>
            <a:picLocks noChangeAspect="1"/>
          </p:cNvPicPr>
          <p:nvPr/>
        </p:nvPicPr>
        <p:blipFill>
          <a:blip r:embed="rId2"/>
          <a:stretch>
            <a:fillRect/>
          </a:stretch>
        </p:blipFill>
        <p:spPr>
          <a:xfrm>
            <a:off x="6919415" y="1789260"/>
            <a:ext cx="4824483" cy="3165746"/>
          </a:xfrm>
          <a:prstGeom prst="rect">
            <a:avLst/>
          </a:prstGeom>
        </p:spPr>
      </p:pic>
      <p:sp>
        <p:nvSpPr>
          <p:cNvPr id="5" name="Multiplication Sign 4">
            <a:extLst>
              <a:ext uri="{FF2B5EF4-FFF2-40B4-BE49-F238E27FC236}">
                <a16:creationId xmlns:a16="http://schemas.microsoft.com/office/drawing/2014/main" id="{CA5E7C93-A27D-C0C5-555D-CDBBE8A8EF7D}"/>
              </a:ext>
            </a:extLst>
          </p:cNvPr>
          <p:cNvSpPr/>
          <p:nvPr/>
        </p:nvSpPr>
        <p:spPr>
          <a:xfrm>
            <a:off x="10867029" y="2086969"/>
            <a:ext cx="181971" cy="159224"/>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666710"/>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541"/>
      </a:dk2>
      <a:lt2>
        <a:srgbClr val="E8E7E2"/>
      </a:lt2>
      <a:accent1>
        <a:srgbClr val="7F8FDE"/>
      </a:accent1>
      <a:accent2>
        <a:srgbClr val="62A7D6"/>
      </a:accent2>
      <a:accent3>
        <a:srgbClr val="63B1B0"/>
      </a:accent3>
      <a:accent4>
        <a:srgbClr val="53B68C"/>
      </a:accent4>
      <a:accent5>
        <a:srgbClr val="58B867"/>
      </a:accent5>
      <a:accent6>
        <a:srgbClr val="6CB452"/>
      </a:accent6>
      <a:hlink>
        <a:srgbClr val="8D8355"/>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AccentBoxVTI</vt:lpstr>
      <vt:lpstr>Network Monitoring Project</vt:lpstr>
      <vt:lpstr>Introduction</vt:lpstr>
      <vt:lpstr>PowerPoint Presentation</vt:lpstr>
      <vt:lpstr>Problem 1: Identify the minimum number of sensors and their locations to ensure that if a pipe bursts, at least one sensor will detect it</vt:lpstr>
      <vt:lpstr>PowerPoint Presentation</vt:lpstr>
      <vt:lpstr>PowerPoint Presentation</vt:lpstr>
      <vt:lpstr>Problem 2: Identify the location of b sensors that maximizes the expected number of pipe bursts that are detected</vt:lpstr>
      <vt:lpstr>PowerPoint Presentation</vt:lpstr>
      <vt:lpstr>PowerPoint Presentation</vt:lpstr>
      <vt:lpstr>Problem 3: For a faster solution, sequentially and myopically select sensor locations</vt:lpstr>
      <vt:lpstr>PowerPoint Presentation</vt:lpstr>
      <vt:lpstr>PowerPoint Presentation</vt:lpstr>
      <vt:lpstr>PowerPoint Presentation</vt:lpstr>
      <vt:lpstr>Problem 4: Identify the position of b sensors to minimize the highest criticality of a pipe that is not detected by any sensor</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cp:revision>
  <dcterms:created xsi:type="dcterms:W3CDTF">2023-11-29T16:23:40Z</dcterms:created>
  <dcterms:modified xsi:type="dcterms:W3CDTF">2023-12-04T04:23:58Z</dcterms:modified>
</cp:coreProperties>
</file>