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85" r:id="rId5"/>
    <p:sldId id="386" r:id="rId6"/>
    <p:sldId id="387" r:id="rId7"/>
    <p:sldId id="394" r:id="rId8"/>
    <p:sldId id="3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BC85D-A2CF-269D-2BC2-47A2AF8ACD5E}" v="349" dt="2024-04-29T15:38:17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60"/>
  </p:normalViewPr>
  <p:slideViewPr>
    <p:cSldViewPr snapToGrid="0">
      <p:cViewPr>
        <p:scale>
          <a:sx n="100" d="100"/>
          <a:sy n="100" d="100"/>
        </p:scale>
        <p:origin x="360" y="-547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717289"/>
            <a:ext cx="9922447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Naan Mudhalvan – Generative AI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431532"/>
            <a:ext cx="11618471" cy="933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Replicating MNIST dataset using GANs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algn="r"/>
            <a:endParaRPr lang="en-US" dirty="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70CF4-4294-529B-A8E7-1FDED21F0A93}"/>
              </a:ext>
            </a:extLst>
          </p:cNvPr>
          <p:cNvSpPr txBox="1"/>
          <p:nvPr/>
        </p:nvSpPr>
        <p:spPr>
          <a:xfrm>
            <a:off x="8605024" y="4813610"/>
            <a:ext cx="3271024" cy="176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1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CF3D1C"/>
                </a:solidFill>
                <a:cs typeface="Segoe UI"/>
              </a:rPr>
              <a:t>Sree Vaasini S</a:t>
            </a:r>
            <a:endParaRPr lang="en-US" sz="2400">
              <a:cs typeface="Segoe UI"/>
            </a:endParaRPr>
          </a:p>
          <a:p>
            <a:pPr algn="r">
              <a:spcBef>
                <a:spcPts val="1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CF3D1C"/>
                </a:solidFill>
                <a:cs typeface="Segoe UI"/>
              </a:rPr>
              <a:t>2021503562</a:t>
            </a:r>
            <a:endParaRPr lang="en-US" sz="2400">
              <a:cs typeface="Segoe UI"/>
            </a:endParaRPr>
          </a:p>
          <a:p>
            <a:pPr algn="r">
              <a:spcBef>
                <a:spcPts val="1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CF3D1C"/>
                </a:solidFill>
                <a:cs typeface="Segoe UI"/>
              </a:rPr>
              <a:t>Batch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dataset consists of grayscale images of handwritten digits, along with their corresponding labels.</a:t>
            </a:r>
          </a:p>
          <a:p>
            <a:endParaRPr lang="en-US" dirty="0">
              <a:cs typeface="Segoe UI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EAEF7-B6DE-B64D-785B-5312AD25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work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946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lphaLcPeriod"/>
            </a:pPr>
            <a:r>
              <a:rPr lang="en-US" b="1">
                <a:ea typeface="+mn-lt"/>
                <a:cs typeface="+mn-lt"/>
              </a:rPr>
              <a:t>Data Loading: </a:t>
            </a:r>
            <a:r>
              <a:rPr lang="en-US">
                <a:ea typeface="+mn-lt"/>
                <a:cs typeface="+mn-lt"/>
              </a:rPr>
              <a:t>loading the MNIST dataset using TensorFlow's built-in functionality</a:t>
            </a:r>
            <a:endParaRPr lang="en-US"/>
          </a:p>
          <a:p>
            <a:pPr marL="342900" indent="-342900">
              <a:buAutoNum type="alphaLcPeriod"/>
            </a:pPr>
            <a:r>
              <a:rPr lang="en-US" b="1">
                <a:ea typeface="+mn-lt"/>
                <a:cs typeface="+mn-lt"/>
              </a:rPr>
              <a:t>Data Preprocessing:</a:t>
            </a:r>
            <a:r>
              <a:rPr lang="en-US">
                <a:ea typeface="+mn-lt"/>
                <a:cs typeface="+mn-lt"/>
              </a:rPr>
              <a:t> The pixel values of the images are normalized to the range [-1, 1] to facilitate training. The images are also flattened into 1D arrays to be compatible with the input requirements of the neural networks.</a:t>
            </a:r>
          </a:p>
          <a:p>
            <a:pPr marL="342900" indent="-342900">
              <a:buAutoNum type="alphaLcPeriod"/>
            </a:pPr>
            <a:r>
              <a:rPr lang="en-US" b="1">
                <a:ea typeface="+mn-lt"/>
                <a:cs typeface="+mn-lt"/>
              </a:rPr>
              <a:t>Generator Architecture: </a:t>
            </a:r>
            <a:r>
              <a:rPr lang="en-US">
                <a:ea typeface="+mn-lt"/>
                <a:cs typeface="+mn-lt"/>
              </a:rPr>
              <a:t>multiple densely connected layers with </a:t>
            </a:r>
            <a:r>
              <a:rPr lang="en-US" err="1">
                <a:ea typeface="+mn-lt"/>
                <a:cs typeface="+mn-lt"/>
              </a:rPr>
              <a:t>ReLU</a:t>
            </a:r>
            <a:r>
              <a:rPr lang="en-US">
                <a:ea typeface="+mn-lt"/>
                <a:cs typeface="+mn-lt"/>
              </a:rPr>
              <a:t> activation functions and the hyperbolic tangent (tanh) as output layer</a:t>
            </a:r>
            <a:endParaRPr lang="en-US">
              <a:cs typeface="Segoe UI"/>
            </a:endParaRPr>
          </a:p>
          <a:p>
            <a:pPr marL="342900" indent="-342900">
              <a:buAutoNum type="alphaLcPeriod"/>
            </a:pPr>
            <a:r>
              <a:rPr lang="en-US" b="1">
                <a:ea typeface="+mn-lt"/>
                <a:cs typeface="+mn-lt"/>
              </a:rPr>
              <a:t>Discriminator Architecture </a:t>
            </a:r>
            <a:r>
              <a:rPr lang="en-US">
                <a:ea typeface="+mn-lt"/>
                <a:cs typeface="+mn-lt"/>
              </a:rPr>
              <a:t> consisting of densely connected layers with Leaky ReLU activation functions</a:t>
            </a:r>
            <a:r>
              <a:rPr lang="en-US" dirty="0">
                <a:ea typeface="+mn-lt"/>
                <a:cs typeface="+mn-lt"/>
              </a:rPr>
              <a:t>, output layer uses a sigmoid activation function to classify images as real or fake</a:t>
            </a:r>
          </a:p>
          <a:p>
            <a:pPr marL="342900" indent="-342900">
              <a:buFontTx/>
              <a:buAutoNum type="alphaLcPeriod"/>
            </a:pPr>
            <a:endParaRPr lang="en-US">
              <a:cs typeface="Segoe UI"/>
            </a:endParaRPr>
          </a:p>
          <a:p>
            <a:pPr marL="342900" lvl="1" indent="0">
              <a:buNone/>
            </a:pPr>
            <a:endParaRPr lang="en-US" dirty="0">
              <a:cs typeface="Segoe UI"/>
            </a:endParaRPr>
          </a:p>
          <a:p>
            <a:pPr marL="342900" lvl="1" indent="0">
              <a:buNone/>
            </a:pPr>
            <a:endParaRPr lang="en-US" dirty="0">
              <a:cs typeface="Segoe UI"/>
            </a:endParaRPr>
          </a:p>
          <a:p>
            <a:pPr marL="626110" lvl="1" indent="-283210">
              <a:buAutoNum type="alphaLcPeriod"/>
            </a:pPr>
            <a:endParaRPr lang="en-US" dirty="0">
              <a:cs typeface="Segoe UI"/>
            </a:endParaRPr>
          </a:p>
          <a:p>
            <a:pPr marL="626110" lvl="1" indent="-283210">
              <a:buFont typeface="Arial" panose="020B0604020202020204" pitchFamily="34" charset="0"/>
              <a:buAutoNum type="alphaLcPeriod"/>
            </a:pPr>
            <a:endParaRPr lang="en-US" dirty="0">
              <a:cs typeface="Segoe UI"/>
            </a:endParaRPr>
          </a:p>
          <a:p>
            <a:pPr marL="626110" lvl="1" indent="-283210">
              <a:buFont typeface="Arial" panose="020B0604020202020204" pitchFamily="34" charset="0"/>
              <a:buAutoNum type="alphaLcPeriod"/>
            </a:pPr>
            <a:endParaRPr lang="en-US" dirty="0">
              <a:cs typeface="Segoe UI"/>
            </a:endParaRPr>
          </a:p>
          <a:p>
            <a:pPr marL="626110" lvl="1" indent="-283210">
              <a:buFont typeface="Arial" panose="020B0604020202020204" pitchFamily="34" charset="0"/>
              <a:buAutoNum type="alphaLcPeriod"/>
            </a:pPr>
            <a:endParaRPr lang="en-US" dirty="0">
              <a:cs typeface="Segoe UI"/>
            </a:endParaRPr>
          </a:p>
          <a:p>
            <a:pPr marL="342900" indent="-342900">
              <a:buFontTx/>
              <a:buAutoNum type="alphaLcPeriod"/>
            </a:pPr>
            <a:endParaRPr lang="en-US" dirty="0">
              <a:cs typeface="Segoe UI"/>
            </a:endParaRPr>
          </a:p>
          <a:p>
            <a:pPr marL="342900" indent="-342900">
              <a:buAutoNum type="alphaLcPeriod"/>
            </a:pP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13F62-7A8C-9B75-F919-A7FF61A91630}"/>
              </a:ext>
            </a:extLst>
          </p:cNvPr>
          <p:cNvSpPr txBox="1"/>
          <p:nvPr/>
        </p:nvSpPr>
        <p:spPr>
          <a:xfrm>
            <a:off x="5791200" y="1468581"/>
            <a:ext cx="5860472" cy="3118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3B3838"/>
                </a:solidFill>
                <a:cs typeface="Segoe UI"/>
              </a:rPr>
              <a:t>e.</a:t>
            </a:r>
            <a:r>
              <a:rPr lang="en-US" sz="1600" dirty="0">
                <a:solidFill>
                  <a:srgbClr val="3B3838"/>
                </a:solidFill>
                <a:cs typeface="Segoe UI"/>
              </a:rPr>
              <a:t> </a:t>
            </a:r>
            <a:r>
              <a:rPr lang="en-US" sz="1600" b="1" dirty="0">
                <a:solidFill>
                  <a:srgbClr val="3B3838"/>
                </a:solidFill>
                <a:cs typeface="Segoe UI"/>
              </a:rPr>
              <a:t>Training Setup:  </a:t>
            </a:r>
            <a:r>
              <a:rPr lang="en-US" sz="1600" dirty="0">
                <a:solidFill>
                  <a:srgbClr val="3B3838"/>
                </a:solidFill>
                <a:cs typeface="Segoe UI"/>
              </a:rPr>
              <a:t>The discriminator is compiled with the binary cross-entropy loss function and trained to distinguish between real and fake images and generator trained by combining it with the frozen discriminator</a:t>
            </a:r>
            <a:endParaRPr lang="en-US" sz="1600" dirty="0">
              <a:cs typeface="Segoe UI"/>
            </a:endParaRPr>
          </a:p>
          <a:p>
            <a:pPr>
              <a:spcBef>
                <a:spcPts val="10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3B3838"/>
                </a:solidFill>
                <a:cs typeface="Segoe UI"/>
              </a:rPr>
              <a:t>f.</a:t>
            </a:r>
            <a:r>
              <a:rPr lang="en-US" sz="1600" dirty="0">
                <a:solidFill>
                  <a:srgbClr val="3B3838"/>
                </a:solidFill>
                <a:cs typeface="Segoe UI"/>
              </a:rPr>
              <a:t> </a:t>
            </a:r>
            <a:r>
              <a:rPr lang="en-US" sz="1600" b="1" dirty="0">
                <a:solidFill>
                  <a:srgbClr val="3B3838"/>
                </a:solidFill>
                <a:cs typeface="Segoe UI"/>
              </a:rPr>
              <a:t>Training Loop: </a:t>
            </a:r>
            <a:r>
              <a:rPr lang="en-US" sz="1600" dirty="0">
                <a:solidFill>
                  <a:srgbClr val="3B3838"/>
                </a:solidFill>
                <a:cs typeface="Segoe UI"/>
              </a:rPr>
              <a:t> The GAN trained using a loop that iterates over a specified number of epochs. In each epoch, the discriminator and generator are trained alternately, with batches of real and fake images. </a:t>
            </a:r>
            <a:endParaRPr lang="en-US" sz="1600" dirty="0">
              <a:cs typeface="Segoe UI"/>
            </a:endParaRPr>
          </a:p>
          <a:p>
            <a:pPr>
              <a:spcBef>
                <a:spcPts val="10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3B3838"/>
                </a:solidFill>
                <a:cs typeface="Segoe UI"/>
              </a:rPr>
              <a:t>g. Visualization:  </a:t>
            </a:r>
            <a:r>
              <a:rPr lang="en-US" sz="1600" dirty="0">
                <a:solidFill>
                  <a:srgbClr val="3B3838"/>
                </a:solidFill>
                <a:cs typeface="Segoe UI"/>
              </a:rPr>
              <a:t>The training progress monitored by plotting the discriminator and generator losses over epochs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79695-4220-4826-FE44-CA716F0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6" name="Content Placeholder 5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C3366C65-CAA9-5C5B-764E-866DF590DE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500" y="1824735"/>
            <a:ext cx="5330952" cy="3878357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508117-50FF-D889-2AF6-8C6CCCF7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41" y="1820574"/>
            <a:ext cx="5321012" cy="35493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E8C952-9984-CEDE-2843-9F413F25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2130B-7050-46B1-D2A2-9D25F564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C60C6-FC18-9509-A579-FA443C058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0277024" cy="4601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"/>
                <a:cs typeface="Segoe UI"/>
              </a:rPr>
              <a:t>By training on the MNIST dataset, the GAN learns to produce realistic images that closely resemble the dataset's original samples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F1C96-EA80-2A51-0994-8A6617E3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60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WelcomeDoc</vt:lpstr>
      <vt:lpstr>Naan Mudhalvan – Generative AI project</vt:lpstr>
      <vt:lpstr>Dataset description</vt:lpstr>
      <vt:lpstr>Description of work implementation</vt:lpstr>
      <vt:lpstr>Output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online presentations</dc:title>
  <dc:creator/>
  <cp:keywords/>
  <cp:lastModifiedBy/>
  <cp:revision>134</cp:revision>
  <dcterms:created xsi:type="dcterms:W3CDTF">2024-04-29T15:14:22Z</dcterms:created>
  <dcterms:modified xsi:type="dcterms:W3CDTF">2024-04-29T15:38:36Z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