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66"/>
  </p:normalViewPr>
  <p:slideViewPr>
    <p:cSldViewPr snapToGrid="0" snapToObjects="1">
      <p:cViewPr varScale="1">
        <p:scale>
          <a:sx n="102" d="100"/>
          <a:sy n="102"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4A3C-3DD0-B940-ACB4-1C9E8217A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25D084-B716-D147-82E2-E25380B73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EBDC6-0F9E-0047-9108-835E9FDBB495}"/>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0DEB8BA0-4E6C-0846-BDE9-0687B80A3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A5C8C-1F97-2847-B79F-E2F250AA169B}"/>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42711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C660-BF0F-7C42-91DB-CBD3C6610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4A619-96FE-4B40-8844-6410F17F70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D7E2D-CBD9-804B-B55C-D0333E07EB9A}"/>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A4C94487-56BD-6741-BFC0-35159CAA7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9FB1A-A1A7-2A43-B80F-D712CDE7E782}"/>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374008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F6167-244E-E245-B820-58597DB9A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AF21D-559E-EA44-8CDC-635B1F96A2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13895-75C9-1946-BFF8-494C33004664}"/>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18540DBE-693F-F54E-94D9-997C91078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F74E3-C167-3E46-99D3-3D3D1CF842F8}"/>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287449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3B5E-3930-8849-B30D-CCEA9E084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37923B-56A8-C64A-A65F-8DA72E28DB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5DC8C-94CC-354D-8419-BCF0CC11FE71}"/>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473818BF-362A-C247-832B-AAF44E486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DFAF8-FEF7-6740-81E3-2D1E73306C81}"/>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18654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7DDE-81BD-2C4D-BC38-42293FA68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D636E9-C485-8246-AF9A-A8F5E68B7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5443DA-5EEF-3841-8FB1-D40A09B83910}"/>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EFAA60DF-B30A-D144-B109-FEE7A9AC3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B3677-7F5A-F24D-8DC7-51DF61206118}"/>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263633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19D4-4CEC-A442-AA2F-47FFAA652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1F775-9EB2-8B42-B7B4-44D1CF082D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7E458-FBF0-8346-9405-956B070004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3228C3-701E-0546-A46E-CD801D670B37}"/>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6" name="Footer Placeholder 5">
            <a:extLst>
              <a:ext uri="{FF2B5EF4-FFF2-40B4-BE49-F238E27FC236}">
                <a16:creationId xmlns:a16="http://schemas.microsoft.com/office/drawing/2014/main" id="{BFE4E5FC-3A3A-914F-991A-E2E4C0E35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9BC2-E292-CF40-A554-868592D088D6}"/>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286985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9398-78E1-3E4A-BC98-43985FB2B0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D53C46-B794-E643-B54C-8493A22C6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23DF2B-D55E-4146-9E3E-F75B4CABD1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5D3DD9-42A6-754E-BCFF-047B64CF1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FDA094-0159-FB41-A493-D099864B2F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A9C129-9C48-A047-B958-BDE0E759CC3D}"/>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8" name="Footer Placeholder 7">
            <a:extLst>
              <a:ext uri="{FF2B5EF4-FFF2-40B4-BE49-F238E27FC236}">
                <a16:creationId xmlns:a16="http://schemas.microsoft.com/office/drawing/2014/main" id="{83C87B28-80B3-E54D-B84B-3E79D69DC9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15603-06A2-5541-9E33-20B957C19838}"/>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199868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6F36-31B0-B946-969D-79ABCB88F8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3BFFBC-0AF3-6342-8E41-3433474C607B}"/>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4" name="Footer Placeholder 3">
            <a:extLst>
              <a:ext uri="{FF2B5EF4-FFF2-40B4-BE49-F238E27FC236}">
                <a16:creationId xmlns:a16="http://schemas.microsoft.com/office/drawing/2014/main" id="{3F13B8A9-8596-4046-99AC-F79C14045B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0989CC-E06B-F34E-956B-2965D9A4A33D}"/>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181894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11AD0-1175-5A4A-9652-BC5C14754CD3}"/>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3" name="Footer Placeholder 2">
            <a:extLst>
              <a:ext uri="{FF2B5EF4-FFF2-40B4-BE49-F238E27FC236}">
                <a16:creationId xmlns:a16="http://schemas.microsoft.com/office/drawing/2014/main" id="{B704BCEC-FFF0-7B42-8DCA-792665ED18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4B740-EB04-E44F-BA84-B8A4B06E2D34}"/>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343725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529A-420F-3F4E-896F-BA007EA2C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4B03F-F37A-E44B-90B5-9919EE5C7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1DEE9-7F37-C740-9269-16BAEAB25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94DCB-3575-6949-9B77-F00727DD47D0}"/>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6" name="Footer Placeholder 5">
            <a:extLst>
              <a:ext uri="{FF2B5EF4-FFF2-40B4-BE49-F238E27FC236}">
                <a16:creationId xmlns:a16="http://schemas.microsoft.com/office/drawing/2014/main" id="{3D197C8A-8034-C547-A76B-70DDABD49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B9B02-F45E-1E4B-8DD4-58B016178ECD}"/>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233494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BF10-D3A6-9247-8D29-E340A7FC5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A32AB-6960-5643-B902-589071CAC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6FD20-B321-4B40-86FE-7DA7F36C5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DB8C39-3E4D-3E4F-AA4E-8908D7B3D672}"/>
              </a:ext>
            </a:extLst>
          </p:cNvPr>
          <p:cNvSpPr>
            <a:spLocks noGrp="1"/>
          </p:cNvSpPr>
          <p:nvPr>
            <p:ph type="dt" sz="half" idx="10"/>
          </p:nvPr>
        </p:nvSpPr>
        <p:spPr/>
        <p:txBody>
          <a:bodyPr/>
          <a:lstStyle/>
          <a:p>
            <a:fld id="{5EA34C18-A96D-E842-81CF-128215D50AC1}" type="datetimeFigureOut">
              <a:rPr lang="en-US" smtClean="0"/>
              <a:t>3/9/18</a:t>
            </a:fld>
            <a:endParaRPr lang="en-US"/>
          </a:p>
        </p:txBody>
      </p:sp>
      <p:sp>
        <p:nvSpPr>
          <p:cNvPr id="6" name="Footer Placeholder 5">
            <a:extLst>
              <a:ext uri="{FF2B5EF4-FFF2-40B4-BE49-F238E27FC236}">
                <a16:creationId xmlns:a16="http://schemas.microsoft.com/office/drawing/2014/main" id="{12DB0DE7-F0C2-FA42-9620-31A1669A6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CFCD1-A62E-EF4A-9D3C-9955D8AE6BB7}"/>
              </a:ext>
            </a:extLst>
          </p:cNvPr>
          <p:cNvSpPr>
            <a:spLocks noGrp="1"/>
          </p:cNvSpPr>
          <p:nvPr>
            <p:ph type="sldNum" sz="quarter" idx="12"/>
          </p:nvPr>
        </p:nvSpPr>
        <p:spPr/>
        <p:txBody>
          <a:bodyPr/>
          <a:lstStyle/>
          <a:p>
            <a:fld id="{AD153C22-2719-1D45-8DD2-A19280688313}" type="slidenum">
              <a:rPr lang="en-US" smtClean="0"/>
              <a:t>‹#›</a:t>
            </a:fld>
            <a:endParaRPr lang="en-US"/>
          </a:p>
        </p:txBody>
      </p:sp>
    </p:spTree>
    <p:extLst>
      <p:ext uri="{BB962C8B-B14F-4D97-AF65-F5344CB8AC3E}">
        <p14:creationId xmlns:p14="http://schemas.microsoft.com/office/powerpoint/2010/main" val="406531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0F4AD0-B7D9-944A-B810-761776C4D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586ECC-3D74-4D4D-A014-1F0C9C3E58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3C54F-67B8-924C-B54A-378BC600F0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34C18-A96D-E842-81CF-128215D50AC1}" type="datetimeFigureOut">
              <a:rPr lang="en-US" smtClean="0"/>
              <a:t>3/9/18</a:t>
            </a:fld>
            <a:endParaRPr lang="en-US"/>
          </a:p>
        </p:txBody>
      </p:sp>
      <p:sp>
        <p:nvSpPr>
          <p:cNvPr id="5" name="Footer Placeholder 4">
            <a:extLst>
              <a:ext uri="{FF2B5EF4-FFF2-40B4-BE49-F238E27FC236}">
                <a16:creationId xmlns:a16="http://schemas.microsoft.com/office/drawing/2014/main" id="{1D0FB871-FD1D-F645-94E4-549A50254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401E76-C103-2249-B945-3DDA4FDCB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53C22-2719-1D45-8DD2-A19280688313}" type="slidenum">
              <a:rPr lang="en-US" smtClean="0"/>
              <a:t>‹#›</a:t>
            </a:fld>
            <a:endParaRPr lang="en-US"/>
          </a:p>
        </p:txBody>
      </p:sp>
    </p:spTree>
    <p:extLst>
      <p:ext uri="{BB962C8B-B14F-4D97-AF65-F5344CB8AC3E}">
        <p14:creationId xmlns:p14="http://schemas.microsoft.com/office/powerpoint/2010/main" val="371017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9C8B6-47B7-4148-80A9-3E79BB31A966}"/>
              </a:ext>
            </a:extLst>
          </p:cNvPr>
          <p:cNvSpPr txBox="1"/>
          <p:nvPr/>
        </p:nvSpPr>
        <p:spPr>
          <a:xfrm>
            <a:off x="739036" y="338203"/>
            <a:ext cx="1490597" cy="369332"/>
          </a:xfrm>
          <a:prstGeom prst="rect">
            <a:avLst/>
          </a:prstGeom>
          <a:noFill/>
        </p:spPr>
        <p:txBody>
          <a:bodyPr wrap="square" rtlCol="0">
            <a:spAutoFit/>
          </a:bodyPr>
          <a:lstStyle/>
          <a:p>
            <a:r>
              <a:rPr lang="en-US" dirty="0"/>
              <a:t>Draw Worker</a:t>
            </a:r>
          </a:p>
        </p:txBody>
      </p:sp>
      <p:sp>
        <p:nvSpPr>
          <p:cNvPr id="5" name="Oval 4">
            <a:extLst>
              <a:ext uri="{FF2B5EF4-FFF2-40B4-BE49-F238E27FC236}">
                <a16:creationId xmlns:a16="http://schemas.microsoft.com/office/drawing/2014/main" id="{C9CFF418-7D72-FD48-9446-645DAB1E45DC}"/>
              </a:ext>
            </a:extLst>
          </p:cNvPr>
          <p:cNvSpPr/>
          <p:nvPr/>
        </p:nvSpPr>
        <p:spPr>
          <a:xfrm>
            <a:off x="839244" y="1215025"/>
            <a:ext cx="1390389" cy="826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Draw</a:t>
            </a:r>
          </a:p>
        </p:txBody>
      </p:sp>
      <p:cxnSp>
        <p:nvCxnSpPr>
          <p:cNvPr id="17" name="Curved Connector 16">
            <a:extLst>
              <a:ext uri="{FF2B5EF4-FFF2-40B4-BE49-F238E27FC236}">
                <a16:creationId xmlns:a16="http://schemas.microsoft.com/office/drawing/2014/main" id="{52116571-8893-DA42-9B62-4409B5620614}"/>
              </a:ext>
            </a:extLst>
          </p:cNvPr>
          <p:cNvCxnSpPr>
            <a:cxnSpLocks/>
            <a:stCxn id="5" idx="4"/>
            <a:endCxn id="5" idx="6"/>
          </p:cNvCxnSpPr>
          <p:nvPr/>
        </p:nvCxnSpPr>
        <p:spPr>
          <a:xfrm rot="5400000" flipH="1" flipV="1">
            <a:off x="1675357" y="1487466"/>
            <a:ext cx="413358" cy="695194"/>
          </a:xfrm>
          <a:prstGeom prst="curvedConnector4">
            <a:avLst>
              <a:gd name="adj1" fmla="val -55303"/>
              <a:gd name="adj2" fmla="val 13288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94D5DBE-20CC-FB47-BFEF-BE9BFD235DA2}"/>
              </a:ext>
            </a:extLst>
          </p:cNvPr>
          <p:cNvSpPr txBox="1"/>
          <p:nvPr/>
        </p:nvSpPr>
        <p:spPr>
          <a:xfrm>
            <a:off x="1139868" y="2270435"/>
            <a:ext cx="1531308" cy="369332"/>
          </a:xfrm>
          <a:prstGeom prst="rect">
            <a:avLst/>
          </a:prstGeom>
          <a:noFill/>
        </p:spPr>
        <p:txBody>
          <a:bodyPr wrap="square" rtlCol="0">
            <a:spAutoFit/>
          </a:bodyPr>
          <a:lstStyle/>
          <a:p>
            <a:r>
              <a:rPr lang="en-US" dirty="0" err="1"/>
              <a:t>receiveEvent</a:t>
            </a:r>
            <a:endParaRPr lang="en-US" dirty="0"/>
          </a:p>
        </p:txBody>
      </p:sp>
      <p:sp>
        <p:nvSpPr>
          <p:cNvPr id="20" name="TextBox 19">
            <a:extLst>
              <a:ext uri="{FF2B5EF4-FFF2-40B4-BE49-F238E27FC236}">
                <a16:creationId xmlns:a16="http://schemas.microsoft.com/office/drawing/2014/main" id="{7A2AC5CE-22E1-4249-9281-E2493E8CD051}"/>
              </a:ext>
            </a:extLst>
          </p:cNvPr>
          <p:cNvSpPr txBox="1"/>
          <p:nvPr/>
        </p:nvSpPr>
        <p:spPr>
          <a:xfrm>
            <a:off x="4321479" y="140174"/>
            <a:ext cx="1352811" cy="369332"/>
          </a:xfrm>
          <a:prstGeom prst="rect">
            <a:avLst/>
          </a:prstGeom>
          <a:noFill/>
        </p:spPr>
        <p:txBody>
          <a:bodyPr wrap="square" rtlCol="0">
            <a:spAutoFit/>
          </a:bodyPr>
          <a:lstStyle/>
          <a:p>
            <a:r>
              <a:rPr lang="en-US" dirty="0"/>
              <a:t>Peer Worker</a:t>
            </a:r>
          </a:p>
        </p:txBody>
      </p:sp>
      <p:sp>
        <p:nvSpPr>
          <p:cNvPr id="21" name="Oval 20">
            <a:extLst>
              <a:ext uri="{FF2B5EF4-FFF2-40B4-BE49-F238E27FC236}">
                <a16:creationId xmlns:a16="http://schemas.microsoft.com/office/drawing/2014/main" id="{93E404A2-216A-B042-A0EA-D0C88F2BA2B5}"/>
              </a:ext>
            </a:extLst>
          </p:cNvPr>
          <p:cNvSpPr/>
          <p:nvPr/>
        </p:nvSpPr>
        <p:spPr>
          <a:xfrm>
            <a:off x="4083485" y="977030"/>
            <a:ext cx="1828800" cy="764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a:t>
            </a:r>
          </a:p>
        </p:txBody>
      </p:sp>
      <p:sp>
        <p:nvSpPr>
          <p:cNvPr id="22" name="Oval 21">
            <a:extLst>
              <a:ext uri="{FF2B5EF4-FFF2-40B4-BE49-F238E27FC236}">
                <a16:creationId xmlns:a16="http://schemas.microsoft.com/office/drawing/2014/main" id="{5B3E6C0C-FFB8-B647-A3E9-50EB9EFD8FD8}"/>
              </a:ext>
            </a:extLst>
          </p:cNvPr>
          <p:cNvSpPr/>
          <p:nvPr/>
        </p:nvSpPr>
        <p:spPr>
          <a:xfrm>
            <a:off x="4049045" y="2513670"/>
            <a:ext cx="1716066" cy="713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Connected</a:t>
            </a:r>
          </a:p>
        </p:txBody>
      </p:sp>
      <p:sp>
        <p:nvSpPr>
          <p:cNvPr id="23" name="Oval 22">
            <a:extLst>
              <a:ext uri="{FF2B5EF4-FFF2-40B4-BE49-F238E27FC236}">
                <a16:creationId xmlns:a16="http://schemas.microsoft.com/office/drawing/2014/main" id="{EE8A937F-EFE7-0D48-91FE-45AE9FD6C7C3}"/>
              </a:ext>
            </a:extLst>
          </p:cNvPr>
          <p:cNvSpPr/>
          <p:nvPr/>
        </p:nvSpPr>
        <p:spPr>
          <a:xfrm>
            <a:off x="3958225" y="4459266"/>
            <a:ext cx="2116898" cy="839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Reconnecting</a:t>
            </a:r>
          </a:p>
        </p:txBody>
      </p:sp>
      <p:cxnSp>
        <p:nvCxnSpPr>
          <p:cNvPr id="26" name="Curved Connector 25">
            <a:extLst>
              <a:ext uri="{FF2B5EF4-FFF2-40B4-BE49-F238E27FC236}">
                <a16:creationId xmlns:a16="http://schemas.microsoft.com/office/drawing/2014/main" id="{808E3C22-AA80-7E43-A0E6-A3A7D91A2106}"/>
              </a:ext>
            </a:extLst>
          </p:cNvPr>
          <p:cNvCxnSpPr>
            <a:stCxn id="21" idx="1"/>
            <a:endCxn id="21" idx="0"/>
          </p:cNvCxnSpPr>
          <p:nvPr/>
        </p:nvCxnSpPr>
        <p:spPr>
          <a:xfrm rot="5400000" flipH="1" flipV="1">
            <a:off x="4618647" y="709690"/>
            <a:ext cx="111898" cy="646578"/>
          </a:xfrm>
          <a:prstGeom prst="curvedConnector3">
            <a:avLst>
              <a:gd name="adj1" fmla="val 30429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FE93B6C-7A2D-5945-9BB9-D36E0A74C876}"/>
              </a:ext>
            </a:extLst>
          </p:cNvPr>
          <p:cNvSpPr txBox="1"/>
          <p:nvPr/>
        </p:nvSpPr>
        <p:spPr>
          <a:xfrm>
            <a:off x="3762584" y="626301"/>
            <a:ext cx="1177446" cy="369332"/>
          </a:xfrm>
          <a:prstGeom prst="rect">
            <a:avLst/>
          </a:prstGeom>
          <a:noFill/>
        </p:spPr>
        <p:txBody>
          <a:bodyPr wrap="square" rtlCol="0">
            <a:spAutoFit/>
          </a:bodyPr>
          <a:lstStyle/>
          <a:p>
            <a:r>
              <a:rPr lang="en-US" dirty="0" err="1"/>
              <a:t>addClient</a:t>
            </a:r>
            <a:endParaRPr lang="en-US" dirty="0"/>
          </a:p>
        </p:txBody>
      </p:sp>
      <p:cxnSp>
        <p:nvCxnSpPr>
          <p:cNvPr id="29" name="Curved Connector 28">
            <a:extLst>
              <a:ext uri="{FF2B5EF4-FFF2-40B4-BE49-F238E27FC236}">
                <a16:creationId xmlns:a16="http://schemas.microsoft.com/office/drawing/2014/main" id="{960ED09C-F426-2743-99F2-956EBB68DA84}"/>
              </a:ext>
            </a:extLst>
          </p:cNvPr>
          <p:cNvCxnSpPr>
            <a:stCxn id="21" idx="1"/>
            <a:endCxn id="22" idx="0"/>
          </p:cNvCxnSpPr>
          <p:nvPr/>
        </p:nvCxnSpPr>
        <p:spPr>
          <a:xfrm rot="16200000" flipH="1">
            <a:off x="3916821" y="1523414"/>
            <a:ext cx="1424742" cy="555771"/>
          </a:xfrm>
          <a:prstGeom prst="curvedConnector5">
            <a:avLst>
              <a:gd name="adj1" fmla="val -16045"/>
              <a:gd name="adj2" fmla="val -144540"/>
              <a:gd name="adj3" fmla="val 807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0902EB36-5765-8349-B59F-EA414FADFE6D}"/>
              </a:ext>
            </a:extLst>
          </p:cNvPr>
          <p:cNvCxnSpPr>
            <a:stCxn id="22" idx="4"/>
            <a:endCxn id="23" idx="7"/>
          </p:cNvCxnSpPr>
          <p:nvPr/>
        </p:nvCxnSpPr>
        <p:spPr>
          <a:xfrm rot="16200000" flipH="1">
            <a:off x="4658836" y="3475896"/>
            <a:ext cx="1354516" cy="8580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C308B398-39F4-ED4A-90AF-7F95A317D060}"/>
              </a:ext>
            </a:extLst>
          </p:cNvPr>
          <p:cNvCxnSpPr>
            <a:cxnSpLocks/>
            <a:stCxn id="23" idx="7"/>
            <a:endCxn id="23" idx="6"/>
          </p:cNvCxnSpPr>
          <p:nvPr/>
        </p:nvCxnSpPr>
        <p:spPr>
          <a:xfrm rot="16200000" flipH="1">
            <a:off x="5771757" y="4575523"/>
            <a:ext cx="296718" cy="310013"/>
          </a:xfrm>
          <a:prstGeom prst="curvedConnector4">
            <a:avLst>
              <a:gd name="adj1" fmla="val -118464"/>
              <a:gd name="adj2" fmla="val 17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D72D03D-781A-1F45-9F37-99C0A056265E}"/>
              </a:ext>
            </a:extLst>
          </p:cNvPr>
          <p:cNvSpPr txBox="1"/>
          <p:nvPr/>
        </p:nvSpPr>
        <p:spPr>
          <a:xfrm>
            <a:off x="5661765" y="3882214"/>
            <a:ext cx="1177446" cy="369332"/>
          </a:xfrm>
          <a:prstGeom prst="rect">
            <a:avLst/>
          </a:prstGeom>
          <a:noFill/>
        </p:spPr>
        <p:txBody>
          <a:bodyPr wrap="square" rtlCol="0">
            <a:spAutoFit/>
          </a:bodyPr>
          <a:lstStyle/>
          <a:p>
            <a:r>
              <a:rPr lang="en-US" dirty="0" err="1"/>
              <a:t>addClient</a:t>
            </a:r>
            <a:endParaRPr lang="en-US" dirty="0"/>
          </a:p>
        </p:txBody>
      </p:sp>
      <p:cxnSp>
        <p:nvCxnSpPr>
          <p:cNvPr id="41" name="Curved Connector 40">
            <a:extLst>
              <a:ext uri="{FF2B5EF4-FFF2-40B4-BE49-F238E27FC236}">
                <a16:creationId xmlns:a16="http://schemas.microsoft.com/office/drawing/2014/main" id="{EC774CEE-4777-DF4E-9120-E44E2E887CC6}"/>
              </a:ext>
            </a:extLst>
          </p:cNvPr>
          <p:cNvCxnSpPr>
            <a:stCxn id="23" idx="7"/>
            <a:endCxn id="22" idx="6"/>
          </p:cNvCxnSpPr>
          <p:nvPr/>
        </p:nvCxnSpPr>
        <p:spPr>
          <a:xfrm rot="5400000" flipH="1" flipV="1">
            <a:off x="4909356" y="3726416"/>
            <a:ext cx="1711508" cy="1"/>
          </a:xfrm>
          <a:prstGeom prst="curvedConnector4">
            <a:avLst>
              <a:gd name="adj1" fmla="val 35980"/>
              <a:gd name="adj2"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E3E8131E-8C0F-E346-A7A9-E32EC84BDE46}"/>
              </a:ext>
            </a:extLst>
          </p:cNvPr>
          <p:cNvCxnSpPr>
            <a:stCxn id="22" idx="4"/>
            <a:endCxn id="22" idx="3"/>
          </p:cNvCxnSpPr>
          <p:nvPr/>
        </p:nvCxnSpPr>
        <p:spPr>
          <a:xfrm rot="5400000" flipH="1">
            <a:off x="4551437" y="2872014"/>
            <a:ext cx="104561" cy="606721"/>
          </a:xfrm>
          <a:prstGeom prst="curvedConnector3">
            <a:avLst>
              <a:gd name="adj1" fmla="val -218628"/>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57279F0-A6D9-B548-AD2E-5A2BDA7E20E5}"/>
              </a:ext>
            </a:extLst>
          </p:cNvPr>
          <p:cNvSpPr txBox="1"/>
          <p:nvPr/>
        </p:nvSpPr>
        <p:spPr>
          <a:xfrm>
            <a:off x="4225983" y="3286223"/>
            <a:ext cx="1221288" cy="369332"/>
          </a:xfrm>
          <a:prstGeom prst="rect">
            <a:avLst/>
          </a:prstGeom>
          <a:noFill/>
        </p:spPr>
        <p:txBody>
          <a:bodyPr wrap="square" rtlCol="0">
            <a:spAutoFit/>
          </a:bodyPr>
          <a:lstStyle/>
          <a:p>
            <a:r>
              <a:rPr lang="en-US" dirty="0" err="1"/>
              <a:t>loseClient</a:t>
            </a:r>
            <a:endParaRPr lang="en-US" dirty="0"/>
          </a:p>
        </p:txBody>
      </p:sp>
      <p:sp>
        <p:nvSpPr>
          <p:cNvPr id="60" name="TextBox 59">
            <a:extLst>
              <a:ext uri="{FF2B5EF4-FFF2-40B4-BE49-F238E27FC236}">
                <a16:creationId xmlns:a16="http://schemas.microsoft.com/office/drawing/2014/main" id="{B9E9C932-6534-664A-8C8C-5EFDCEE69A90}"/>
              </a:ext>
            </a:extLst>
          </p:cNvPr>
          <p:cNvSpPr txBox="1"/>
          <p:nvPr/>
        </p:nvSpPr>
        <p:spPr>
          <a:xfrm>
            <a:off x="739036" y="3904911"/>
            <a:ext cx="1678487" cy="369332"/>
          </a:xfrm>
          <a:prstGeom prst="rect">
            <a:avLst/>
          </a:prstGeom>
          <a:noFill/>
        </p:spPr>
        <p:txBody>
          <a:bodyPr wrap="square" rtlCol="0">
            <a:spAutoFit/>
          </a:bodyPr>
          <a:lstStyle/>
          <a:p>
            <a:r>
              <a:rPr lang="en-US" dirty="0"/>
              <a:t>Validate Worker</a:t>
            </a:r>
          </a:p>
        </p:txBody>
      </p:sp>
      <p:sp>
        <p:nvSpPr>
          <p:cNvPr id="61" name="Oval 60">
            <a:extLst>
              <a:ext uri="{FF2B5EF4-FFF2-40B4-BE49-F238E27FC236}">
                <a16:creationId xmlns:a16="http://schemas.microsoft.com/office/drawing/2014/main" id="{49154ED4-C514-7745-B786-8E3CF6620CAE}"/>
              </a:ext>
            </a:extLst>
          </p:cNvPr>
          <p:cNvSpPr/>
          <p:nvPr/>
        </p:nvSpPr>
        <p:spPr>
          <a:xfrm>
            <a:off x="739036" y="4730529"/>
            <a:ext cx="1678487" cy="856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63" name="Curved Connector 62">
            <a:extLst>
              <a:ext uri="{FF2B5EF4-FFF2-40B4-BE49-F238E27FC236}">
                <a16:creationId xmlns:a16="http://schemas.microsoft.com/office/drawing/2014/main" id="{96FE09B9-F700-6B4C-A711-1F866862FC9A}"/>
              </a:ext>
            </a:extLst>
          </p:cNvPr>
          <p:cNvCxnSpPr>
            <a:stCxn id="61" idx="4"/>
            <a:endCxn id="61" idx="6"/>
          </p:cNvCxnSpPr>
          <p:nvPr/>
        </p:nvCxnSpPr>
        <p:spPr>
          <a:xfrm rot="5400000" flipH="1" flipV="1">
            <a:off x="1783881" y="4952967"/>
            <a:ext cx="428039" cy="839243"/>
          </a:xfrm>
          <a:prstGeom prst="curvedConnector4">
            <a:avLst>
              <a:gd name="adj1" fmla="val -53406"/>
              <a:gd name="adj2" fmla="val 12723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3C116F8-3F56-0241-B74D-7FBD1B60262F}"/>
              </a:ext>
            </a:extLst>
          </p:cNvPr>
          <p:cNvSpPr txBox="1"/>
          <p:nvPr/>
        </p:nvSpPr>
        <p:spPr>
          <a:xfrm>
            <a:off x="1778696" y="5837143"/>
            <a:ext cx="1390389" cy="369332"/>
          </a:xfrm>
          <a:prstGeom prst="rect">
            <a:avLst/>
          </a:prstGeom>
          <a:noFill/>
        </p:spPr>
        <p:txBody>
          <a:bodyPr wrap="square" rtlCol="0">
            <a:spAutoFit/>
          </a:bodyPr>
          <a:lstStyle/>
          <a:p>
            <a:r>
              <a:rPr lang="en-US" dirty="0" err="1"/>
              <a:t>receiveEvent</a:t>
            </a:r>
            <a:endParaRPr lang="en-US" dirty="0"/>
          </a:p>
        </p:txBody>
      </p:sp>
      <p:cxnSp>
        <p:nvCxnSpPr>
          <p:cNvPr id="70" name="Curved Connector 69">
            <a:extLst>
              <a:ext uri="{FF2B5EF4-FFF2-40B4-BE49-F238E27FC236}">
                <a16:creationId xmlns:a16="http://schemas.microsoft.com/office/drawing/2014/main" id="{5598A21A-A909-4040-AB15-D99E9F35C4C4}"/>
              </a:ext>
            </a:extLst>
          </p:cNvPr>
          <p:cNvCxnSpPr>
            <a:stCxn id="22" idx="7"/>
            <a:endCxn id="22" idx="6"/>
          </p:cNvCxnSpPr>
          <p:nvPr/>
        </p:nvCxnSpPr>
        <p:spPr>
          <a:xfrm rot="16200000" flipH="1">
            <a:off x="5513239" y="2618790"/>
            <a:ext cx="252431" cy="251312"/>
          </a:xfrm>
          <a:prstGeom prst="curvedConnector4">
            <a:avLst>
              <a:gd name="adj1" fmla="val -131981"/>
              <a:gd name="adj2" fmla="val 19096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51415CB-0FFB-6844-9525-BC5CF373294C}"/>
              </a:ext>
            </a:extLst>
          </p:cNvPr>
          <p:cNvSpPr txBox="1"/>
          <p:nvPr/>
        </p:nvSpPr>
        <p:spPr>
          <a:xfrm>
            <a:off x="5311036" y="2041742"/>
            <a:ext cx="1415441" cy="375781"/>
          </a:xfrm>
          <a:prstGeom prst="rect">
            <a:avLst/>
          </a:prstGeom>
          <a:noFill/>
        </p:spPr>
        <p:txBody>
          <a:bodyPr wrap="square" rtlCol="0">
            <a:spAutoFit/>
          </a:bodyPr>
          <a:lstStyle/>
          <a:p>
            <a:r>
              <a:rPr lang="en-US" dirty="0" err="1"/>
              <a:t>receiveEvent</a:t>
            </a:r>
            <a:endParaRPr lang="en-US" dirty="0"/>
          </a:p>
        </p:txBody>
      </p:sp>
      <p:sp>
        <p:nvSpPr>
          <p:cNvPr id="72" name="TextBox 71">
            <a:extLst>
              <a:ext uri="{FF2B5EF4-FFF2-40B4-BE49-F238E27FC236}">
                <a16:creationId xmlns:a16="http://schemas.microsoft.com/office/drawing/2014/main" id="{DB9FC142-E004-154B-B5CD-8CD0FE750C1C}"/>
              </a:ext>
            </a:extLst>
          </p:cNvPr>
          <p:cNvSpPr txBox="1"/>
          <p:nvPr/>
        </p:nvSpPr>
        <p:spPr>
          <a:xfrm>
            <a:off x="7828766" y="338203"/>
            <a:ext cx="2054269" cy="369332"/>
          </a:xfrm>
          <a:prstGeom prst="rect">
            <a:avLst/>
          </a:prstGeom>
          <a:noFill/>
        </p:spPr>
        <p:txBody>
          <a:bodyPr wrap="square" rtlCol="0">
            <a:spAutoFit/>
          </a:bodyPr>
          <a:lstStyle/>
          <a:p>
            <a:r>
              <a:rPr lang="en-US" dirty="0"/>
              <a:t>User Input Worker</a:t>
            </a:r>
          </a:p>
        </p:txBody>
      </p:sp>
      <p:sp>
        <p:nvSpPr>
          <p:cNvPr id="73" name="Oval 72">
            <a:extLst>
              <a:ext uri="{FF2B5EF4-FFF2-40B4-BE49-F238E27FC236}">
                <a16:creationId xmlns:a16="http://schemas.microsoft.com/office/drawing/2014/main" id="{76DED711-81D7-744D-8252-61A0A04DF4B1}"/>
              </a:ext>
            </a:extLst>
          </p:cNvPr>
          <p:cNvSpPr/>
          <p:nvPr/>
        </p:nvSpPr>
        <p:spPr>
          <a:xfrm>
            <a:off x="8016658" y="1088928"/>
            <a:ext cx="1691013" cy="827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a:t>
            </a:r>
          </a:p>
        </p:txBody>
      </p:sp>
      <p:cxnSp>
        <p:nvCxnSpPr>
          <p:cNvPr id="75" name="Curved Connector 74">
            <a:extLst>
              <a:ext uri="{FF2B5EF4-FFF2-40B4-BE49-F238E27FC236}">
                <a16:creationId xmlns:a16="http://schemas.microsoft.com/office/drawing/2014/main" id="{195F474F-3325-3F4E-9FF0-412BC30CED88}"/>
              </a:ext>
            </a:extLst>
          </p:cNvPr>
          <p:cNvCxnSpPr>
            <a:stCxn id="73" idx="4"/>
            <a:endCxn id="73" idx="6"/>
          </p:cNvCxnSpPr>
          <p:nvPr/>
        </p:nvCxnSpPr>
        <p:spPr>
          <a:xfrm rot="5400000" flipH="1" flipV="1">
            <a:off x="9078029" y="1286841"/>
            <a:ext cx="413777" cy="845506"/>
          </a:xfrm>
          <a:prstGeom prst="curvedConnector4">
            <a:avLst>
              <a:gd name="adj1" fmla="val -55247"/>
              <a:gd name="adj2" fmla="val 12703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343B3C7-25CB-D64D-BFB1-47501023CA9B}"/>
              </a:ext>
            </a:extLst>
          </p:cNvPr>
          <p:cNvSpPr txBox="1"/>
          <p:nvPr/>
        </p:nvSpPr>
        <p:spPr>
          <a:xfrm>
            <a:off x="9021865" y="2167003"/>
            <a:ext cx="1487472" cy="369332"/>
          </a:xfrm>
          <a:prstGeom prst="rect">
            <a:avLst/>
          </a:prstGeom>
          <a:noFill/>
        </p:spPr>
        <p:txBody>
          <a:bodyPr wrap="square" rtlCol="0">
            <a:spAutoFit/>
          </a:bodyPr>
          <a:lstStyle/>
          <a:p>
            <a:r>
              <a:rPr lang="en-US" dirty="0" err="1"/>
              <a:t>receiveEvent</a:t>
            </a:r>
            <a:endParaRPr lang="en-US" dirty="0"/>
          </a:p>
        </p:txBody>
      </p:sp>
      <p:sp>
        <p:nvSpPr>
          <p:cNvPr id="77" name="TextBox 76">
            <a:extLst>
              <a:ext uri="{FF2B5EF4-FFF2-40B4-BE49-F238E27FC236}">
                <a16:creationId xmlns:a16="http://schemas.microsoft.com/office/drawing/2014/main" id="{BCAC114F-D185-454E-A01A-CB0DF8BBEE36}"/>
              </a:ext>
            </a:extLst>
          </p:cNvPr>
          <p:cNvSpPr txBox="1"/>
          <p:nvPr/>
        </p:nvSpPr>
        <p:spPr>
          <a:xfrm>
            <a:off x="7615825" y="3123094"/>
            <a:ext cx="4196219" cy="1384995"/>
          </a:xfrm>
          <a:prstGeom prst="rect">
            <a:avLst/>
          </a:prstGeom>
          <a:noFill/>
        </p:spPr>
        <p:txBody>
          <a:bodyPr wrap="square" rtlCol="0">
            <a:spAutoFit/>
          </a:bodyPr>
          <a:lstStyle/>
          <a:p>
            <a:r>
              <a:rPr lang="en-US" sz="1200" dirty="0"/>
              <a:t>The client has these workers in it. The peer worker makes sure to maintain a minimum number of connections. The user input worker waits for input from the player. The draw worker draws the events it receives. The validate worker is the real meat of the operation. It receives events from both users and peers, and tries to validate them. User events are trusted over the rest of the network.</a:t>
            </a:r>
          </a:p>
        </p:txBody>
      </p:sp>
    </p:spTree>
    <p:extLst>
      <p:ext uri="{BB962C8B-B14F-4D97-AF65-F5344CB8AC3E}">
        <p14:creationId xmlns:p14="http://schemas.microsoft.com/office/powerpoint/2010/main" val="7963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100</Words>
  <Application>Microsoft Macintosh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 Rasky</dc:creator>
  <cp:lastModifiedBy>Jerome Rasky</cp:lastModifiedBy>
  <cp:revision>2</cp:revision>
  <dcterms:created xsi:type="dcterms:W3CDTF">2018-03-10T01:38:59Z</dcterms:created>
  <dcterms:modified xsi:type="dcterms:W3CDTF">2018-03-10T01:58:41Z</dcterms:modified>
</cp:coreProperties>
</file>