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1.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83.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92325F-7BCA-4536-A9CF-DEEA088E3E3A}">
  <a:tblStyle styleId="{1492325F-7BCA-4536-A9CF-DEEA088E3E3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4E3B384-0472-42A4-B0AD-5CACC97509D7}"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slide" Target="slides/slide188.xml"/><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slide" Target="slides/slide192.xml"/><Relationship Id="rId14" Type="http://schemas.openxmlformats.org/officeDocument/2006/relationships/slide" Target="slides/slide8.xml"/><Relationship Id="rId197" Type="http://schemas.openxmlformats.org/officeDocument/2006/relationships/slide" Target="slides/slide191.xml"/><Relationship Id="rId17" Type="http://schemas.openxmlformats.org/officeDocument/2006/relationships/slide" Target="slides/slide11.xml"/><Relationship Id="rId196" Type="http://schemas.openxmlformats.org/officeDocument/2006/relationships/slide" Target="slides/slide190.xml"/><Relationship Id="rId16" Type="http://schemas.openxmlformats.org/officeDocument/2006/relationships/slide" Target="slides/slide10.xml"/><Relationship Id="rId195" Type="http://schemas.openxmlformats.org/officeDocument/2006/relationships/slide" Target="slides/slide189.xml"/><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slide" Target="slides/slide193.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121" Type="http://schemas.openxmlformats.org/officeDocument/2006/relationships/slide" Target="slides/slide115.xml"/><Relationship Id="rId120" Type="http://schemas.openxmlformats.org/officeDocument/2006/relationships/slide" Target="slides/slide114.xml"/><Relationship Id="rId125" Type="http://schemas.openxmlformats.org/officeDocument/2006/relationships/slide" Target="slides/slide119.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10" Type="http://schemas.openxmlformats.org/officeDocument/2006/relationships/slide" Target="slides/slide104.xml"/><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200" Type="http://schemas.openxmlformats.org/officeDocument/2006/relationships/slide" Target="slides/slide19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4953017a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4953017a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2df2d0b9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2df2d0b9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4" name="Shape 1614"/>
        <p:cNvGrpSpPr/>
        <p:nvPr/>
      </p:nvGrpSpPr>
      <p:grpSpPr>
        <a:xfrm>
          <a:off x="0" y="0"/>
          <a:ext cx="0" cy="0"/>
          <a:chOff x="0" y="0"/>
          <a:chExt cx="0" cy="0"/>
        </a:xfrm>
      </p:grpSpPr>
      <p:sp>
        <p:nvSpPr>
          <p:cNvPr id="1615" name="Google Shape;1615;g122ebda222d_0_1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6" name="Google Shape;1616;g122ebda222d_0_1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1" name="Shape 1621"/>
        <p:cNvGrpSpPr/>
        <p:nvPr/>
      </p:nvGrpSpPr>
      <p:grpSpPr>
        <a:xfrm>
          <a:off x="0" y="0"/>
          <a:ext cx="0" cy="0"/>
          <a:chOff x="0" y="0"/>
          <a:chExt cx="0" cy="0"/>
        </a:xfrm>
      </p:grpSpPr>
      <p:sp>
        <p:nvSpPr>
          <p:cNvPr id="1622" name="Google Shape;1622;g122ebda222d_0_1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3" name="Google Shape;1623;g122ebda222d_0_1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8" name="Shape 1628"/>
        <p:cNvGrpSpPr/>
        <p:nvPr/>
      </p:nvGrpSpPr>
      <p:grpSpPr>
        <a:xfrm>
          <a:off x="0" y="0"/>
          <a:ext cx="0" cy="0"/>
          <a:chOff x="0" y="0"/>
          <a:chExt cx="0" cy="0"/>
        </a:xfrm>
      </p:grpSpPr>
      <p:sp>
        <p:nvSpPr>
          <p:cNvPr id="1629" name="Google Shape;1629;g123cfeea17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0" name="Google Shape;1630;g123cfeea17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5" name="Shape 1635"/>
        <p:cNvGrpSpPr/>
        <p:nvPr/>
      </p:nvGrpSpPr>
      <p:grpSpPr>
        <a:xfrm>
          <a:off x="0" y="0"/>
          <a:ext cx="0" cy="0"/>
          <a:chOff x="0" y="0"/>
          <a:chExt cx="0" cy="0"/>
        </a:xfrm>
      </p:grpSpPr>
      <p:sp>
        <p:nvSpPr>
          <p:cNvPr id="1636" name="Google Shape;1636;g122ebda222d_0_1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7" name="Google Shape;1637;g122ebda222d_0_1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2" name="Shape 1642"/>
        <p:cNvGrpSpPr/>
        <p:nvPr/>
      </p:nvGrpSpPr>
      <p:grpSpPr>
        <a:xfrm>
          <a:off x="0" y="0"/>
          <a:ext cx="0" cy="0"/>
          <a:chOff x="0" y="0"/>
          <a:chExt cx="0" cy="0"/>
        </a:xfrm>
      </p:grpSpPr>
      <p:sp>
        <p:nvSpPr>
          <p:cNvPr id="1643" name="Google Shape;1643;g122ebda222d_0_1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4" name="Google Shape;1644;g122ebda222d_0_1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7" name="Shape 1667"/>
        <p:cNvGrpSpPr/>
        <p:nvPr/>
      </p:nvGrpSpPr>
      <p:grpSpPr>
        <a:xfrm>
          <a:off x="0" y="0"/>
          <a:ext cx="0" cy="0"/>
          <a:chOff x="0" y="0"/>
          <a:chExt cx="0" cy="0"/>
        </a:xfrm>
      </p:grpSpPr>
      <p:sp>
        <p:nvSpPr>
          <p:cNvPr id="1668" name="Google Shape;1668;g122ebda222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9" name="Google Shape;1669;g122ebda222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6" name="Shape 1686"/>
        <p:cNvGrpSpPr/>
        <p:nvPr/>
      </p:nvGrpSpPr>
      <p:grpSpPr>
        <a:xfrm>
          <a:off x="0" y="0"/>
          <a:ext cx="0" cy="0"/>
          <a:chOff x="0" y="0"/>
          <a:chExt cx="0" cy="0"/>
        </a:xfrm>
      </p:grpSpPr>
      <p:sp>
        <p:nvSpPr>
          <p:cNvPr id="1687" name="Google Shape;1687;g122ebda222d_0_1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8" name="Google Shape;1688;g122ebda222d_0_1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6" name="Shape 1706"/>
        <p:cNvGrpSpPr/>
        <p:nvPr/>
      </p:nvGrpSpPr>
      <p:grpSpPr>
        <a:xfrm>
          <a:off x="0" y="0"/>
          <a:ext cx="0" cy="0"/>
          <a:chOff x="0" y="0"/>
          <a:chExt cx="0" cy="0"/>
        </a:xfrm>
      </p:grpSpPr>
      <p:sp>
        <p:nvSpPr>
          <p:cNvPr id="1707" name="Google Shape;1707;g122ebda222d_0_1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8" name="Google Shape;1708;g122ebda222d_0_1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g122ebda222d_0_1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5" name="Google Shape;1715;g122ebda222d_0_1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4" name="Shape 1754"/>
        <p:cNvGrpSpPr/>
        <p:nvPr/>
      </p:nvGrpSpPr>
      <p:grpSpPr>
        <a:xfrm>
          <a:off x="0" y="0"/>
          <a:ext cx="0" cy="0"/>
          <a:chOff x="0" y="0"/>
          <a:chExt cx="0" cy="0"/>
        </a:xfrm>
      </p:grpSpPr>
      <p:sp>
        <p:nvSpPr>
          <p:cNvPr id="1755" name="Google Shape;1755;g122ebda222d_0_1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6" name="Google Shape;1756;g122ebda222d_0_1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2df2d0b9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2df2d0b9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4" name="Shape 1834"/>
        <p:cNvGrpSpPr/>
        <p:nvPr/>
      </p:nvGrpSpPr>
      <p:grpSpPr>
        <a:xfrm>
          <a:off x="0" y="0"/>
          <a:ext cx="0" cy="0"/>
          <a:chOff x="0" y="0"/>
          <a:chExt cx="0" cy="0"/>
        </a:xfrm>
      </p:grpSpPr>
      <p:sp>
        <p:nvSpPr>
          <p:cNvPr id="1835" name="Google Shape;1835;g122ebda222d_0_1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6" name="Google Shape;1836;g122ebda222d_0_1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123cfeea17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123cfeea17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5" name="Shape 1855"/>
        <p:cNvGrpSpPr/>
        <p:nvPr/>
      </p:nvGrpSpPr>
      <p:grpSpPr>
        <a:xfrm>
          <a:off x="0" y="0"/>
          <a:ext cx="0" cy="0"/>
          <a:chOff x="0" y="0"/>
          <a:chExt cx="0" cy="0"/>
        </a:xfrm>
      </p:grpSpPr>
      <p:sp>
        <p:nvSpPr>
          <p:cNvPr id="1856" name="Google Shape;1856;g123cfeea17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7" name="Google Shape;1857;g123cfeea17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2" name="Shape 1862"/>
        <p:cNvGrpSpPr/>
        <p:nvPr/>
      </p:nvGrpSpPr>
      <p:grpSpPr>
        <a:xfrm>
          <a:off x="0" y="0"/>
          <a:ext cx="0" cy="0"/>
          <a:chOff x="0" y="0"/>
          <a:chExt cx="0" cy="0"/>
        </a:xfrm>
      </p:grpSpPr>
      <p:sp>
        <p:nvSpPr>
          <p:cNvPr id="1863" name="Google Shape;1863;g123cfeea17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4" name="Google Shape;1864;g123cfeea17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0" name="Shape 1890"/>
        <p:cNvGrpSpPr/>
        <p:nvPr/>
      </p:nvGrpSpPr>
      <p:grpSpPr>
        <a:xfrm>
          <a:off x="0" y="0"/>
          <a:ext cx="0" cy="0"/>
          <a:chOff x="0" y="0"/>
          <a:chExt cx="0" cy="0"/>
        </a:xfrm>
      </p:grpSpPr>
      <p:sp>
        <p:nvSpPr>
          <p:cNvPr id="1891" name="Google Shape;1891;g123cfeea17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2" name="Google Shape;1892;g123cfeea17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6" name="Shape 1916"/>
        <p:cNvGrpSpPr/>
        <p:nvPr/>
      </p:nvGrpSpPr>
      <p:grpSpPr>
        <a:xfrm>
          <a:off x="0" y="0"/>
          <a:ext cx="0" cy="0"/>
          <a:chOff x="0" y="0"/>
          <a:chExt cx="0" cy="0"/>
        </a:xfrm>
      </p:grpSpPr>
      <p:sp>
        <p:nvSpPr>
          <p:cNvPr id="1917" name="Google Shape;1917;g123cfeea17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8" name="Google Shape;1918;g123cfeea17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1" name="Shape 2001"/>
        <p:cNvGrpSpPr/>
        <p:nvPr/>
      </p:nvGrpSpPr>
      <p:grpSpPr>
        <a:xfrm>
          <a:off x="0" y="0"/>
          <a:ext cx="0" cy="0"/>
          <a:chOff x="0" y="0"/>
          <a:chExt cx="0" cy="0"/>
        </a:xfrm>
      </p:grpSpPr>
      <p:sp>
        <p:nvSpPr>
          <p:cNvPr id="2002" name="Google Shape;2002;g123cfeea17a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3" name="Google Shape;2003;g123cfeea17a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4" name="Shape 2084"/>
        <p:cNvGrpSpPr/>
        <p:nvPr/>
      </p:nvGrpSpPr>
      <p:grpSpPr>
        <a:xfrm>
          <a:off x="0" y="0"/>
          <a:ext cx="0" cy="0"/>
          <a:chOff x="0" y="0"/>
          <a:chExt cx="0" cy="0"/>
        </a:xfrm>
      </p:grpSpPr>
      <p:sp>
        <p:nvSpPr>
          <p:cNvPr id="2085" name="Google Shape;2085;g123cfeea17a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6" name="Google Shape;2086;g123cfeea17a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1" name="Shape 2131"/>
        <p:cNvGrpSpPr/>
        <p:nvPr/>
      </p:nvGrpSpPr>
      <p:grpSpPr>
        <a:xfrm>
          <a:off x="0" y="0"/>
          <a:ext cx="0" cy="0"/>
          <a:chOff x="0" y="0"/>
          <a:chExt cx="0" cy="0"/>
        </a:xfrm>
      </p:grpSpPr>
      <p:sp>
        <p:nvSpPr>
          <p:cNvPr id="2132" name="Google Shape;2132;g123cfeea17a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3" name="Google Shape;2133;g123cfeea17a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8" name="Shape 2138"/>
        <p:cNvGrpSpPr/>
        <p:nvPr/>
      </p:nvGrpSpPr>
      <p:grpSpPr>
        <a:xfrm>
          <a:off x="0" y="0"/>
          <a:ext cx="0" cy="0"/>
          <a:chOff x="0" y="0"/>
          <a:chExt cx="0" cy="0"/>
        </a:xfrm>
      </p:grpSpPr>
      <p:sp>
        <p:nvSpPr>
          <p:cNvPr id="2139" name="Google Shape;2139;g123cfeea17a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0" name="Google Shape;2140;g123cfeea17a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2df2d0b9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2df2d0b9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9" name="Shape 2159"/>
        <p:cNvGrpSpPr/>
        <p:nvPr/>
      </p:nvGrpSpPr>
      <p:grpSpPr>
        <a:xfrm>
          <a:off x="0" y="0"/>
          <a:ext cx="0" cy="0"/>
          <a:chOff x="0" y="0"/>
          <a:chExt cx="0" cy="0"/>
        </a:xfrm>
      </p:grpSpPr>
      <p:sp>
        <p:nvSpPr>
          <p:cNvPr id="2160" name="Google Shape;2160;g123cfeea17a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1" name="Google Shape;2161;g123cfeea17a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6" name="Shape 2166"/>
        <p:cNvGrpSpPr/>
        <p:nvPr/>
      </p:nvGrpSpPr>
      <p:grpSpPr>
        <a:xfrm>
          <a:off x="0" y="0"/>
          <a:ext cx="0" cy="0"/>
          <a:chOff x="0" y="0"/>
          <a:chExt cx="0" cy="0"/>
        </a:xfrm>
      </p:grpSpPr>
      <p:sp>
        <p:nvSpPr>
          <p:cNvPr id="2167" name="Google Shape;2167;g123cfeea17a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8" name="Google Shape;2168;g123cfeea17a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3" name="Shape 2173"/>
        <p:cNvGrpSpPr/>
        <p:nvPr/>
      </p:nvGrpSpPr>
      <p:grpSpPr>
        <a:xfrm>
          <a:off x="0" y="0"/>
          <a:ext cx="0" cy="0"/>
          <a:chOff x="0" y="0"/>
          <a:chExt cx="0" cy="0"/>
        </a:xfrm>
      </p:grpSpPr>
      <p:sp>
        <p:nvSpPr>
          <p:cNvPr id="2174" name="Google Shape;2174;g123cfeea17a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5" name="Google Shape;2175;g123cfeea17a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0" name="Shape 2180"/>
        <p:cNvGrpSpPr/>
        <p:nvPr/>
      </p:nvGrpSpPr>
      <p:grpSpPr>
        <a:xfrm>
          <a:off x="0" y="0"/>
          <a:ext cx="0" cy="0"/>
          <a:chOff x="0" y="0"/>
          <a:chExt cx="0" cy="0"/>
        </a:xfrm>
      </p:grpSpPr>
      <p:sp>
        <p:nvSpPr>
          <p:cNvPr id="2181" name="Google Shape;2181;g123cfeea17a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2" name="Google Shape;2182;g123cfeea17a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2" name="Shape 2202"/>
        <p:cNvGrpSpPr/>
        <p:nvPr/>
      </p:nvGrpSpPr>
      <p:grpSpPr>
        <a:xfrm>
          <a:off x="0" y="0"/>
          <a:ext cx="0" cy="0"/>
          <a:chOff x="0" y="0"/>
          <a:chExt cx="0" cy="0"/>
        </a:xfrm>
      </p:grpSpPr>
      <p:sp>
        <p:nvSpPr>
          <p:cNvPr id="2203" name="Google Shape;2203;g123cfeea17a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4" name="Google Shape;2204;g123cfeea17a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7" name="Shape 2227"/>
        <p:cNvGrpSpPr/>
        <p:nvPr/>
      </p:nvGrpSpPr>
      <p:grpSpPr>
        <a:xfrm>
          <a:off x="0" y="0"/>
          <a:ext cx="0" cy="0"/>
          <a:chOff x="0" y="0"/>
          <a:chExt cx="0" cy="0"/>
        </a:xfrm>
      </p:grpSpPr>
      <p:sp>
        <p:nvSpPr>
          <p:cNvPr id="2228" name="Google Shape;2228;g123cfeea17a_0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9" name="Google Shape;2229;g123cfeea17a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2" name="Shape 2252"/>
        <p:cNvGrpSpPr/>
        <p:nvPr/>
      </p:nvGrpSpPr>
      <p:grpSpPr>
        <a:xfrm>
          <a:off x="0" y="0"/>
          <a:ext cx="0" cy="0"/>
          <a:chOff x="0" y="0"/>
          <a:chExt cx="0" cy="0"/>
        </a:xfrm>
      </p:grpSpPr>
      <p:sp>
        <p:nvSpPr>
          <p:cNvPr id="2253" name="Google Shape;2253;g123cfeea17a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4" name="Google Shape;2254;g123cfeea17a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4" name="Shape 2274"/>
        <p:cNvGrpSpPr/>
        <p:nvPr/>
      </p:nvGrpSpPr>
      <p:grpSpPr>
        <a:xfrm>
          <a:off x="0" y="0"/>
          <a:ext cx="0" cy="0"/>
          <a:chOff x="0" y="0"/>
          <a:chExt cx="0" cy="0"/>
        </a:xfrm>
      </p:grpSpPr>
      <p:sp>
        <p:nvSpPr>
          <p:cNvPr id="2275" name="Google Shape;2275;g123cfeea17a_0_1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6" name="Google Shape;2276;g123cfeea17a_0_1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1" name="Shape 2301"/>
        <p:cNvGrpSpPr/>
        <p:nvPr/>
      </p:nvGrpSpPr>
      <p:grpSpPr>
        <a:xfrm>
          <a:off x="0" y="0"/>
          <a:ext cx="0" cy="0"/>
          <a:chOff x="0" y="0"/>
          <a:chExt cx="0" cy="0"/>
        </a:xfrm>
      </p:grpSpPr>
      <p:sp>
        <p:nvSpPr>
          <p:cNvPr id="2302" name="Google Shape;2302;g123cfeea17a_0_1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3" name="Google Shape;2303;g123cfeea17a_0_1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2" name="Shape 2332"/>
        <p:cNvGrpSpPr/>
        <p:nvPr/>
      </p:nvGrpSpPr>
      <p:grpSpPr>
        <a:xfrm>
          <a:off x="0" y="0"/>
          <a:ext cx="0" cy="0"/>
          <a:chOff x="0" y="0"/>
          <a:chExt cx="0" cy="0"/>
        </a:xfrm>
      </p:grpSpPr>
      <p:sp>
        <p:nvSpPr>
          <p:cNvPr id="2333" name="Google Shape;2333;g123cfeea17a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4" name="Google Shape;2334;g123cfeea17a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2df2d0b9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2df2d0b9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9" name="Shape 2359"/>
        <p:cNvGrpSpPr/>
        <p:nvPr/>
      </p:nvGrpSpPr>
      <p:grpSpPr>
        <a:xfrm>
          <a:off x="0" y="0"/>
          <a:ext cx="0" cy="0"/>
          <a:chOff x="0" y="0"/>
          <a:chExt cx="0" cy="0"/>
        </a:xfrm>
      </p:grpSpPr>
      <p:sp>
        <p:nvSpPr>
          <p:cNvPr id="2360" name="Google Shape;2360;g123cfeea17a_0_1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1" name="Google Shape;2361;g123cfeea17a_0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6" name="Shape 2386"/>
        <p:cNvGrpSpPr/>
        <p:nvPr/>
      </p:nvGrpSpPr>
      <p:grpSpPr>
        <a:xfrm>
          <a:off x="0" y="0"/>
          <a:ext cx="0" cy="0"/>
          <a:chOff x="0" y="0"/>
          <a:chExt cx="0" cy="0"/>
        </a:xfrm>
      </p:grpSpPr>
      <p:sp>
        <p:nvSpPr>
          <p:cNvPr id="2387" name="Google Shape;2387;g123cfeea17a_0_1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8" name="Google Shape;2388;g123cfeea17a_0_1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7" name="Shape 2417"/>
        <p:cNvGrpSpPr/>
        <p:nvPr/>
      </p:nvGrpSpPr>
      <p:grpSpPr>
        <a:xfrm>
          <a:off x="0" y="0"/>
          <a:ext cx="0" cy="0"/>
          <a:chOff x="0" y="0"/>
          <a:chExt cx="0" cy="0"/>
        </a:xfrm>
      </p:grpSpPr>
      <p:sp>
        <p:nvSpPr>
          <p:cNvPr id="2418" name="Google Shape;2418;g123cfeea17a_0_1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9" name="Google Shape;2419;g123cfeea17a_0_1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4" name="Shape 2444"/>
        <p:cNvGrpSpPr/>
        <p:nvPr/>
      </p:nvGrpSpPr>
      <p:grpSpPr>
        <a:xfrm>
          <a:off x="0" y="0"/>
          <a:ext cx="0" cy="0"/>
          <a:chOff x="0" y="0"/>
          <a:chExt cx="0" cy="0"/>
        </a:xfrm>
      </p:grpSpPr>
      <p:sp>
        <p:nvSpPr>
          <p:cNvPr id="2445" name="Google Shape;2445;g123cfeea17a_0_1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6" name="Google Shape;2446;g123cfeea17a_0_1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1" name="Shape 2451"/>
        <p:cNvGrpSpPr/>
        <p:nvPr/>
      </p:nvGrpSpPr>
      <p:grpSpPr>
        <a:xfrm>
          <a:off x="0" y="0"/>
          <a:ext cx="0" cy="0"/>
          <a:chOff x="0" y="0"/>
          <a:chExt cx="0" cy="0"/>
        </a:xfrm>
      </p:grpSpPr>
      <p:sp>
        <p:nvSpPr>
          <p:cNvPr id="2452" name="Google Shape;2452;g123cfeea17a_0_1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3" name="Google Shape;2453;g123cfeea17a_0_1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8" name="Shape 2458"/>
        <p:cNvGrpSpPr/>
        <p:nvPr/>
      </p:nvGrpSpPr>
      <p:grpSpPr>
        <a:xfrm>
          <a:off x="0" y="0"/>
          <a:ext cx="0" cy="0"/>
          <a:chOff x="0" y="0"/>
          <a:chExt cx="0" cy="0"/>
        </a:xfrm>
      </p:grpSpPr>
      <p:sp>
        <p:nvSpPr>
          <p:cNvPr id="2459" name="Google Shape;2459;g123cfeea17a_0_1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0" name="Google Shape;2460;g123cfeea17a_0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5" name="Shape 2465"/>
        <p:cNvGrpSpPr/>
        <p:nvPr/>
      </p:nvGrpSpPr>
      <p:grpSpPr>
        <a:xfrm>
          <a:off x="0" y="0"/>
          <a:ext cx="0" cy="0"/>
          <a:chOff x="0" y="0"/>
          <a:chExt cx="0" cy="0"/>
        </a:xfrm>
      </p:grpSpPr>
      <p:sp>
        <p:nvSpPr>
          <p:cNvPr id="2466" name="Google Shape;2466;g123cfeea17a_0_1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7" name="Google Shape;2467;g123cfeea17a_0_1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2" name="Shape 2472"/>
        <p:cNvGrpSpPr/>
        <p:nvPr/>
      </p:nvGrpSpPr>
      <p:grpSpPr>
        <a:xfrm>
          <a:off x="0" y="0"/>
          <a:ext cx="0" cy="0"/>
          <a:chOff x="0" y="0"/>
          <a:chExt cx="0" cy="0"/>
        </a:xfrm>
      </p:grpSpPr>
      <p:sp>
        <p:nvSpPr>
          <p:cNvPr id="2473" name="Google Shape;2473;g123cfeea17a_0_1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4" name="Google Shape;2474;g123cfeea17a_0_1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7" name="Shape 2497"/>
        <p:cNvGrpSpPr/>
        <p:nvPr/>
      </p:nvGrpSpPr>
      <p:grpSpPr>
        <a:xfrm>
          <a:off x="0" y="0"/>
          <a:ext cx="0" cy="0"/>
          <a:chOff x="0" y="0"/>
          <a:chExt cx="0" cy="0"/>
        </a:xfrm>
      </p:grpSpPr>
      <p:sp>
        <p:nvSpPr>
          <p:cNvPr id="2498" name="Google Shape;2498;g123cfeea17a_0_1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9" name="Google Shape;2499;g123cfeea17a_0_1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4" name="Shape 2504"/>
        <p:cNvGrpSpPr/>
        <p:nvPr/>
      </p:nvGrpSpPr>
      <p:grpSpPr>
        <a:xfrm>
          <a:off x="0" y="0"/>
          <a:ext cx="0" cy="0"/>
          <a:chOff x="0" y="0"/>
          <a:chExt cx="0" cy="0"/>
        </a:xfrm>
      </p:grpSpPr>
      <p:sp>
        <p:nvSpPr>
          <p:cNvPr id="2505" name="Google Shape;2505;g123cfeea17a_0_1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6" name="Google Shape;2506;g123cfeea17a_0_1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2e460288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2e460288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1" name="Shape 2511"/>
        <p:cNvGrpSpPr/>
        <p:nvPr/>
      </p:nvGrpSpPr>
      <p:grpSpPr>
        <a:xfrm>
          <a:off x="0" y="0"/>
          <a:ext cx="0" cy="0"/>
          <a:chOff x="0" y="0"/>
          <a:chExt cx="0" cy="0"/>
        </a:xfrm>
      </p:grpSpPr>
      <p:sp>
        <p:nvSpPr>
          <p:cNvPr id="2512" name="Google Shape;2512;g123cfeea17a_0_1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3" name="Google Shape;2513;g123cfeea17a_0_1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8" name="Shape 2518"/>
        <p:cNvGrpSpPr/>
        <p:nvPr/>
      </p:nvGrpSpPr>
      <p:grpSpPr>
        <a:xfrm>
          <a:off x="0" y="0"/>
          <a:ext cx="0" cy="0"/>
          <a:chOff x="0" y="0"/>
          <a:chExt cx="0" cy="0"/>
        </a:xfrm>
      </p:grpSpPr>
      <p:sp>
        <p:nvSpPr>
          <p:cNvPr id="2519" name="Google Shape;2519;g121dd381c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0" name="Google Shape;2520;g121dd381c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3" name="Shape 2523"/>
        <p:cNvGrpSpPr/>
        <p:nvPr/>
      </p:nvGrpSpPr>
      <p:grpSpPr>
        <a:xfrm>
          <a:off x="0" y="0"/>
          <a:ext cx="0" cy="0"/>
          <a:chOff x="0" y="0"/>
          <a:chExt cx="0" cy="0"/>
        </a:xfrm>
      </p:grpSpPr>
      <p:sp>
        <p:nvSpPr>
          <p:cNvPr id="2524" name="Google Shape;2524;g121dd381c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5" name="Google Shape;2525;g121dd381c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0" name="Shape 2530"/>
        <p:cNvGrpSpPr/>
        <p:nvPr/>
      </p:nvGrpSpPr>
      <p:grpSpPr>
        <a:xfrm>
          <a:off x="0" y="0"/>
          <a:ext cx="0" cy="0"/>
          <a:chOff x="0" y="0"/>
          <a:chExt cx="0" cy="0"/>
        </a:xfrm>
      </p:grpSpPr>
      <p:sp>
        <p:nvSpPr>
          <p:cNvPr id="2531" name="Google Shape;2531;g121dd381c5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2" name="Google Shape;2532;g121dd381c5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7" name="Shape 2537"/>
        <p:cNvGrpSpPr/>
        <p:nvPr/>
      </p:nvGrpSpPr>
      <p:grpSpPr>
        <a:xfrm>
          <a:off x="0" y="0"/>
          <a:ext cx="0" cy="0"/>
          <a:chOff x="0" y="0"/>
          <a:chExt cx="0" cy="0"/>
        </a:xfrm>
      </p:grpSpPr>
      <p:sp>
        <p:nvSpPr>
          <p:cNvPr id="2538" name="Google Shape;2538;g121dd381c5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9" name="Google Shape;2539;g121dd381c5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5" name="Shape 2545"/>
        <p:cNvGrpSpPr/>
        <p:nvPr/>
      </p:nvGrpSpPr>
      <p:grpSpPr>
        <a:xfrm>
          <a:off x="0" y="0"/>
          <a:ext cx="0" cy="0"/>
          <a:chOff x="0" y="0"/>
          <a:chExt cx="0" cy="0"/>
        </a:xfrm>
      </p:grpSpPr>
      <p:sp>
        <p:nvSpPr>
          <p:cNvPr id="2546" name="Google Shape;2546;g121dd381c5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7" name="Google Shape;2547;g121dd381c5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2" name="Shape 2552"/>
        <p:cNvGrpSpPr/>
        <p:nvPr/>
      </p:nvGrpSpPr>
      <p:grpSpPr>
        <a:xfrm>
          <a:off x="0" y="0"/>
          <a:ext cx="0" cy="0"/>
          <a:chOff x="0" y="0"/>
          <a:chExt cx="0" cy="0"/>
        </a:xfrm>
      </p:grpSpPr>
      <p:sp>
        <p:nvSpPr>
          <p:cNvPr id="2553" name="Google Shape;2553;g121dd381c5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4" name="Google Shape;2554;g121dd381c5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9" name="Shape 2559"/>
        <p:cNvGrpSpPr/>
        <p:nvPr/>
      </p:nvGrpSpPr>
      <p:grpSpPr>
        <a:xfrm>
          <a:off x="0" y="0"/>
          <a:ext cx="0" cy="0"/>
          <a:chOff x="0" y="0"/>
          <a:chExt cx="0" cy="0"/>
        </a:xfrm>
      </p:grpSpPr>
      <p:sp>
        <p:nvSpPr>
          <p:cNvPr id="2560" name="Google Shape;2560;g121dd381c5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1" name="Google Shape;2561;g121dd381c5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7" name="Shape 2567"/>
        <p:cNvGrpSpPr/>
        <p:nvPr/>
      </p:nvGrpSpPr>
      <p:grpSpPr>
        <a:xfrm>
          <a:off x="0" y="0"/>
          <a:ext cx="0" cy="0"/>
          <a:chOff x="0" y="0"/>
          <a:chExt cx="0" cy="0"/>
        </a:xfrm>
      </p:grpSpPr>
      <p:sp>
        <p:nvSpPr>
          <p:cNvPr id="2568" name="Google Shape;2568;g121dd381c5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9" name="Google Shape;2569;g121dd381c5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9" name="Shape 2589"/>
        <p:cNvGrpSpPr/>
        <p:nvPr/>
      </p:nvGrpSpPr>
      <p:grpSpPr>
        <a:xfrm>
          <a:off x="0" y="0"/>
          <a:ext cx="0" cy="0"/>
          <a:chOff x="0" y="0"/>
          <a:chExt cx="0" cy="0"/>
        </a:xfrm>
      </p:grpSpPr>
      <p:sp>
        <p:nvSpPr>
          <p:cNvPr id="2590" name="Google Shape;2590;g121dd381c5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1" name="Google Shape;2591;g121dd381c5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2e460289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2e460289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6" name="Shape 2596"/>
        <p:cNvGrpSpPr/>
        <p:nvPr/>
      </p:nvGrpSpPr>
      <p:grpSpPr>
        <a:xfrm>
          <a:off x="0" y="0"/>
          <a:ext cx="0" cy="0"/>
          <a:chOff x="0" y="0"/>
          <a:chExt cx="0" cy="0"/>
        </a:xfrm>
      </p:grpSpPr>
      <p:sp>
        <p:nvSpPr>
          <p:cNvPr id="2597" name="Google Shape;2597;g121dd381c5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8" name="Google Shape;2598;g121dd381c5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3" name="Shape 2603"/>
        <p:cNvGrpSpPr/>
        <p:nvPr/>
      </p:nvGrpSpPr>
      <p:grpSpPr>
        <a:xfrm>
          <a:off x="0" y="0"/>
          <a:ext cx="0" cy="0"/>
          <a:chOff x="0" y="0"/>
          <a:chExt cx="0" cy="0"/>
        </a:xfrm>
      </p:grpSpPr>
      <p:sp>
        <p:nvSpPr>
          <p:cNvPr id="2604" name="Google Shape;2604;g121dd381c5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5" name="Google Shape;2605;g121dd381c5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0" name="Shape 2610"/>
        <p:cNvGrpSpPr/>
        <p:nvPr/>
      </p:nvGrpSpPr>
      <p:grpSpPr>
        <a:xfrm>
          <a:off x="0" y="0"/>
          <a:ext cx="0" cy="0"/>
          <a:chOff x="0" y="0"/>
          <a:chExt cx="0" cy="0"/>
        </a:xfrm>
      </p:grpSpPr>
      <p:sp>
        <p:nvSpPr>
          <p:cNvPr id="2611" name="Google Shape;2611;g121dd381c5a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2" name="Google Shape;2612;g121dd381c5a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1" name="Shape 2631"/>
        <p:cNvGrpSpPr/>
        <p:nvPr/>
      </p:nvGrpSpPr>
      <p:grpSpPr>
        <a:xfrm>
          <a:off x="0" y="0"/>
          <a:ext cx="0" cy="0"/>
          <a:chOff x="0" y="0"/>
          <a:chExt cx="0" cy="0"/>
        </a:xfrm>
      </p:grpSpPr>
      <p:sp>
        <p:nvSpPr>
          <p:cNvPr id="2632" name="Google Shape;2632;g121dd381c5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3" name="Google Shape;2633;g121dd381c5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7" name="Shape 2657"/>
        <p:cNvGrpSpPr/>
        <p:nvPr/>
      </p:nvGrpSpPr>
      <p:grpSpPr>
        <a:xfrm>
          <a:off x="0" y="0"/>
          <a:ext cx="0" cy="0"/>
          <a:chOff x="0" y="0"/>
          <a:chExt cx="0" cy="0"/>
        </a:xfrm>
      </p:grpSpPr>
      <p:sp>
        <p:nvSpPr>
          <p:cNvPr id="2658" name="Google Shape;2658;g121dd381c5a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9" name="Google Shape;2659;g121dd381c5a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5" name="Shape 2665"/>
        <p:cNvGrpSpPr/>
        <p:nvPr/>
      </p:nvGrpSpPr>
      <p:grpSpPr>
        <a:xfrm>
          <a:off x="0" y="0"/>
          <a:ext cx="0" cy="0"/>
          <a:chOff x="0" y="0"/>
          <a:chExt cx="0" cy="0"/>
        </a:xfrm>
      </p:grpSpPr>
      <p:sp>
        <p:nvSpPr>
          <p:cNvPr id="2666" name="Google Shape;2666;g121dd381c5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7" name="Google Shape;2667;g121dd381c5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2" name="Shape 2672"/>
        <p:cNvGrpSpPr/>
        <p:nvPr/>
      </p:nvGrpSpPr>
      <p:grpSpPr>
        <a:xfrm>
          <a:off x="0" y="0"/>
          <a:ext cx="0" cy="0"/>
          <a:chOff x="0" y="0"/>
          <a:chExt cx="0" cy="0"/>
        </a:xfrm>
      </p:grpSpPr>
      <p:sp>
        <p:nvSpPr>
          <p:cNvPr id="2673" name="Google Shape;2673;g124b9fc0d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4" name="Google Shape;2674;g124b9fc0d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8" name="Shape 2698"/>
        <p:cNvGrpSpPr/>
        <p:nvPr/>
      </p:nvGrpSpPr>
      <p:grpSpPr>
        <a:xfrm>
          <a:off x="0" y="0"/>
          <a:ext cx="0" cy="0"/>
          <a:chOff x="0" y="0"/>
          <a:chExt cx="0" cy="0"/>
        </a:xfrm>
      </p:grpSpPr>
      <p:sp>
        <p:nvSpPr>
          <p:cNvPr id="2699" name="Google Shape;2699;g124b9fc0d5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0" name="Google Shape;2700;g124b9fc0d5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8" name="Shape 2728"/>
        <p:cNvGrpSpPr/>
        <p:nvPr/>
      </p:nvGrpSpPr>
      <p:grpSpPr>
        <a:xfrm>
          <a:off x="0" y="0"/>
          <a:ext cx="0" cy="0"/>
          <a:chOff x="0" y="0"/>
          <a:chExt cx="0" cy="0"/>
        </a:xfrm>
      </p:grpSpPr>
      <p:sp>
        <p:nvSpPr>
          <p:cNvPr id="2729" name="Google Shape;2729;g124b9fc0d5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0" name="Google Shape;2730;g124b9fc0d5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5" name="Shape 2735"/>
        <p:cNvGrpSpPr/>
        <p:nvPr/>
      </p:nvGrpSpPr>
      <p:grpSpPr>
        <a:xfrm>
          <a:off x="0" y="0"/>
          <a:ext cx="0" cy="0"/>
          <a:chOff x="0" y="0"/>
          <a:chExt cx="0" cy="0"/>
        </a:xfrm>
      </p:grpSpPr>
      <p:sp>
        <p:nvSpPr>
          <p:cNvPr id="2736" name="Google Shape;2736;g121dd381c5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7" name="Google Shape;2737;g121dd381c5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22ebda222d_0_1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22ebda222d_0_1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2" name="Shape 2742"/>
        <p:cNvGrpSpPr/>
        <p:nvPr/>
      </p:nvGrpSpPr>
      <p:grpSpPr>
        <a:xfrm>
          <a:off x="0" y="0"/>
          <a:ext cx="0" cy="0"/>
          <a:chOff x="0" y="0"/>
          <a:chExt cx="0" cy="0"/>
        </a:xfrm>
      </p:grpSpPr>
      <p:sp>
        <p:nvSpPr>
          <p:cNvPr id="2743" name="Google Shape;2743;g124b9fc0d5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4" name="Google Shape;2744;g124b9fc0d5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9" name="Shape 2749"/>
        <p:cNvGrpSpPr/>
        <p:nvPr/>
      </p:nvGrpSpPr>
      <p:grpSpPr>
        <a:xfrm>
          <a:off x="0" y="0"/>
          <a:ext cx="0" cy="0"/>
          <a:chOff x="0" y="0"/>
          <a:chExt cx="0" cy="0"/>
        </a:xfrm>
      </p:grpSpPr>
      <p:sp>
        <p:nvSpPr>
          <p:cNvPr id="2750" name="Google Shape;2750;g124b9fc0d5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1" name="Google Shape;2751;g124b9fc0d5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g124b9fc0d5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8" name="Google Shape;2758;g124b9fc0d5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3" name="Shape 2763"/>
        <p:cNvGrpSpPr/>
        <p:nvPr/>
      </p:nvGrpSpPr>
      <p:grpSpPr>
        <a:xfrm>
          <a:off x="0" y="0"/>
          <a:ext cx="0" cy="0"/>
          <a:chOff x="0" y="0"/>
          <a:chExt cx="0" cy="0"/>
        </a:xfrm>
      </p:grpSpPr>
      <p:sp>
        <p:nvSpPr>
          <p:cNvPr id="2764" name="Google Shape;2764;g121dd381c5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5" name="Google Shape;2765;g121dd381c5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0" name="Shape 2770"/>
        <p:cNvGrpSpPr/>
        <p:nvPr/>
      </p:nvGrpSpPr>
      <p:grpSpPr>
        <a:xfrm>
          <a:off x="0" y="0"/>
          <a:ext cx="0" cy="0"/>
          <a:chOff x="0" y="0"/>
          <a:chExt cx="0" cy="0"/>
        </a:xfrm>
      </p:grpSpPr>
      <p:sp>
        <p:nvSpPr>
          <p:cNvPr id="2771" name="Google Shape;2771;g124b9fc0d5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2" name="Google Shape;2772;g124b9fc0d5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7" name="Shape 2777"/>
        <p:cNvGrpSpPr/>
        <p:nvPr/>
      </p:nvGrpSpPr>
      <p:grpSpPr>
        <a:xfrm>
          <a:off x="0" y="0"/>
          <a:ext cx="0" cy="0"/>
          <a:chOff x="0" y="0"/>
          <a:chExt cx="0" cy="0"/>
        </a:xfrm>
      </p:grpSpPr>
      <p:sp>
        <p:nvSpPr>
          <p:cNvPr id="2778" name="Google Shape;2778;g124b9fc0d5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9" name="Google Shape;2779;g124b9fc0d5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4" name="Shape 2794"/>
        <p:cNvGrpSpPr/>
        <p:nvPr/>
      </p:nvGrpSpPr>
      <p:grpSpPr>
        <a:xfrm>
          <a:off x="0" y="0"/>
          <a:ext cx="0" cy="0"/>
          <a:chOff x="0" y="0"/>
          <a:chExt cx="0" cy="0"/>
        </a:xfrm>
      </p:grpSpPr>
      <p:sp>
        <p:nvSpPr>
          <p:cNvPr id="2795" name="Google Shape;2795;g124b9fc0d5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6" name="Google Shape;2796;g124b9fc0d5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1" name="Shape 2801"/>
        <p:cNvGrpSpPr/>
        <p:nvPr/>
      </p:nvGrpSpPr>
      <p:grpSpPr>
        <a:xfrm>
          <a:off x="0" y="0"/>
          <a:ext cx="0" cy="0"/>
          <a:chOff x="0" y="0"/>
          <a:chExt cx="0" cy="0"/>
        </a:xfrm>
      </p:grpSpPr>
      <p:sp>
        <p:nvSpPr>
          <p:cNvPr id="2802" name="Google Shape;2802;g121dd381c5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3" name="Google Shape;2803;g121dd381c5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8" name="Shape 2808"/>
        <p:cNvGrpSpPr/>
        <p:nvPr/>
      </p:nvGrpSpPr>
      <p:grpSpPr>
        <a:xfrm>
          <a:off x="0" y="0"/>
          <a:ext cx="0" cy="0"/>
          <a:chOff x="0" y="0"/>
          <a:chExt cx="0" cy="0"/>
        </a:xfrm>
      </p:grpSpPr>
      <p:sp>
        <p:nvSpPr>
          <p:cNvPr id="2809" name="Google Shape;2809;g124b9fc0d5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0" name="Google Shape;2810;g124b9fc0d5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5" name="Shape 2815"/>
        <p:cNvGrpSpPr/>
        <p:nvPr/>
      </p:nvGrpSpPr>
      <p:grpSpPr>
        <a:xfrm>
          <a:off x="0" y="0"/>
          <a:ext cx="0" cy="0"/>
          <a:chOff x="0" y="0"/>
          <a:chExt cx="0" cy="0"/>
        </a:xfrm>
      </p:grpSpPr>
      <p:sp>
        <p:nvSpPr>
          <p:cNvPr id="2816" name="Google Shape;2816;g124b9fc0d50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7" name="Google Shape;2817;g124b9fc0d5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2df2d0b9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2df2d0b9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2" name="Shape 2822"/>
        <p:cNvGrpSpPr/>
        <p:nvPr/>
      </p:nvGrpSpPr>
      <p:grpSpPr>
        <a:xfrm>
          <a:off x="0" y="0"/>
          <a:ext cx="0" cy="0"/>
          <a:chOff x="0" y="0"/>
          <a:chExt cx="0" cy="0"/>
        </a:xfrm>
      </p:grpSpPr>
      <p:sp>
        <p:nvSpPr>
          <p:cNvPr id="2823" name="Google Shape;2823;g124b9fc0d50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4" name="Google Shape;2824;g124b9fc0d50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9" name="Shape 2849"/>
        <p:cNvGrpSpPr/>
        <p:nvPr/>
      </p:nvGrpSpPr>
      <p:grpSpPr>
        <a:xfrm>
          <a:off x="0" y="0"/>
          <a:ext cx="0" cy="0"/>
          <a:chOff x="0" y="0"/>
          <a:chExt cx="0" cy="0"/>
        </a:xfrm>
      </p:grpSpPr>
      <p:sp>
        <p:nvSpPr>
          <p:cNvPr id="2850" name="Google Shape;2850;g121dd381c5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1" name="Google Shape;2851;g121dd381c5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6" name="Shape 2856"/>
        <p:cNvGrpSpPr/>
        <p:nvPr/>
      </p:nvGrpSpPr>
      <p:grpSpPr>
        <a:xfrm>
          <a:off x="0" y="0"/>
          <a:ext cx="0" cy="0"/>
          <a:chOff x="0" y="0"/>
          <a:chExt cx="0" cy="0"/>
        </a:xfrm>
      </p:grpSpPr>
      <p:sp>
        <p:nvSpPr>
          <p:cNvPr id="2857" name="Google Shape;2857;g124b9fc0d5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8" name="Google Shape;2858;g124b9fc0d5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5" name="Shape 2885"/>
        <p:cNvGrpSpPr/>
        <p:nvPr/>
      </p:nvGrpSpPr>
      <p:grpSpPr>
        <a:xfrm>
          <a:off x="0" y="0"/>
          <a:ext cx="0" cy="0"/>
          <a:chOff x="0" y="0"/>
          <a:chExt cx="0" cy="0"/>
        </a:xfrm>
      </p:grpSpPr>
      <p:sp>
        <p:nvSpPr>
          <p:cNvPr id="2886" name="Google Shape;2886;g124b9fc0d5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7" name="Google Shape;2887;g124b9fc0d5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0" name="Shape 2910"/>
        <p:cNvGrpSpPr/>
        <p:nvPr/>
      </p:nvGrpSpPr>
      <p:grpSpPr>
        <a:xfrm>
          <a:off x="0" y="0"/>
          <a:ext cx="0" cy="0"/>
          <a:chOff x="0" y="0"/>
          <a:chExt cx="0" cy="0"/>
        </a:xfrm>
      </p:grpSpPr>
      <p:sp>
        <p:nvSpPr>
          <p:cNvPr id="2911" name="Google Shape;2911;g12708c98f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2" name="Google Shape;2912;g12708c98f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6" name="Shape 2916"/>
        <p:cNvGrpSpPr/>
        <p:nvPr/>
      </p:nvGrpSpPr>
      <p:grpSpPr>
        <a:xfrm>
          <a:off x="0" y="0"/>
          <a:ext cx="0" cy="0"/>
          <a:chOff x="0" y="0"/>
          <a:chExt cx="0" cy="0"/>
        </a:xfrm>
      </p:grpSpPr>
      <p:sp>
        <p:nvSpPr>
          <p:cNvPr id="2917" name="Google Shape;2917;g12708c98f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8" name="Google Shape;2918;g12708c98f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2" name="Shape 2922"/>
        <p:cNvGrpSpPr/>
        <p:nvPr/>
      </p:nvGrpSpPr>
      <p:grpSpPr>
        <a:xfrm>
          <a:off x="0" y="0"/>
          <a:ext cx="0" cy="0"/>
          <a:chOff x="0" y="0"/>
          <a:chExt cx="0" cy="0"/>
        </a:xfrm>
      </p:grpSpPr>
      <p:sp>
        <p:nvSpPr>
          <p:cNvPr id="2923" name="Google Shape;2923;g12708c98f6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4" name="Google Shape;2924;g12708c98f6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3" name="Shape 2943"/>
        <p:cNvGrpSpPr/>
        <p:nvPr/>
      </p:nvGrpSpPr>
      <p:grpSpPr>
        <a:xfrm>
          <a:off x="0" y="0"/>
          <a:ext cx="0" cy="0"/>
          <a:chOff x="0" y="0"/>
          <a:chExt cx="0" cy="0"/>
        </a:xfrm>
      </p:grpSpPr>
      <p:sp>
        <p:nvSpPr>
          <p:cNvPr id="2944" name="Google Shape;2944;g12708c98f6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5" name="Google Shape;2945;g12708c98f6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3" name="Shape 2963"/>
        <p:cNvGrpSpPr/>
        <p:nvPr/>
      </p:nvGrpSpPr>
      <p:grpSpPr>
        <a:xfrm>
          <a:off x="0" y="0"/>
          <a:ext cx="0" cy="0"/>
          <a:chOff x="0" y="0"/>
          <a:chExt cx="0" cy="0"/>
        </a:xfrm>
      </p:grpSpPr>
      <p:sp>
        <p:nvSpPr>
          <p:cNvPr id="2964" name="Google Shape;2964;g12708c98f6f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5" name="Google Shape;2965;g12708c98f6f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2" name="Shape 2982"/>
        <p:cNvGrpSpPr/>
        <p:nvPr/>
      </p:nvGrpSpPr>
      <p:grpSpPr>
        <a:xfrm>
          <a:off x="0" y="0"/>
          <a:ext cx="0" cy="0"/>
          <a:chOff x="0" y="0"/>
          <a:chExt cx="0" cy="0"/>
        </a:xfrm>
      </p:grpSpPr>
      <p:sp>
        <p:nvSpPr>
          <p:cNvPr id="2983" name="Google Shape;2983;g12708c98f6f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4" name="Google Shape;2984;g12708c98f6f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22e460289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22e460289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2" name="Shape 3002"/>
        <p:cNvGrpSpPr/>
        <p:nvPr/>
      </p:nvGrpSpPr>
      <p:grpSpPr>
        <a:xfrm>
          <a:off x="0" y="0"/>
          <a:ext cx="0" cy="0"/>
          <a:chOff x="0" y="0"/>
          <a:chExt cx="0" cy="0"/>
        </a:xfrm>
      </p:grpSpPr>
      <p:sp>
        <p:nvSpPr>
          <p:cNvPr id="3003" name="Google Shape;3003;g12708c98f6f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4" name="Google Shape;3004;g12708c98f6f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6" name="Shape 3026"/>
        <p:cNvGrpSpPr/>
        <p:nvPr/>
      </p:nvGrpSpPr>
      <p:grpSpPr>
        <a:xfrm>
          <a:off x="0" y="0"/>
          <a:ext cx="0" cy="0"/>
          <a:chOff x="0" y="0"/>
          <a:chExt cx="0" cy="0"/>
        </a:xfrm>
      </p:grpSpPr>
      <p:sp>
        <p:nvSpPr>
          <p:cNvPr id="3027" name="Google Shape;3027;g12708c98f6f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8" name="Google Shape;3028;g12708c98f6f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0" name="Shape 3050"/>
        <p:cNvGrpSpPr/>
        <p:nvPr/>
      </p:nvGrpSpPr>
      <p:grpSpPr>
        <a:xfrm>
          <a:off x="0" y="0"/>
          <a:ext cx="0" cy="0"/>
          <a:chOff x="0" y="0"/>
          <a:chExt cx="0" cy="0"/>
        </a:xfrm>
      </p:grpSpPr>
      <p:sp>
        <p:nvSpPr>
          <p:cNvPr id="3051" name="Google Shape;3051;g12708c98f6f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2" name="Google Shape;3052;g12708c98f6f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5" name="Shape 3075"/>
        <p:cNvGrpSpPr/>
        <p:nvPr/>
      </p:nvGrpSpPr>
      <p:grpSpPr>
        <a:xfrm>
          <a:off x="0" y="0"/>
          <a:ext cx="0" cy="0"/>
          <a:chOff x="0" y="0"/>
          <a:chExt cx="0" cy="0"/>
        </a:xfrm>
      </p:grpSpPr>
      <p:sp>
        <p:nvSpPr>
          <p:cNvPr id="3076" name="Google Shape;3076;g12708c98f6f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7" name="Google Shape;3077;g12708c98f6f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0" name="Shape 3100"/>
        <p:cNvGrpSpPr/>
        <p:nvPr/>
      </p:nvGrpSpPr>
      <p:grpSpPr>
        <a:xfrm>
          <a:off x="0" y="0"/>
          <a:ext cx="0" cy="0"/>
          <a:chOff x="0" y="0"/>
          <a:chExt cx="0" cy="0"/>
        </a:xfrm>
      </p:grpSpPr>
      <p:sp>
        <p:nvSpPr>
          <p:cNvPr id="3101" name="Google Shape;3101;g12708c98f6f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2" name="Google Shape;3102;g12708c98f6f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6" name="Shape 3126"/>
        <p:cNvGrpSpPr/>
        <p:nvPr/>
      </p:nvGrpSpPr>
      <p:grpSpPr>
        <a:xfrm>
          <a:off x="0" y="0"/>
          <a:ext cx="0" cy="0"/>
          <a:chOff x="0" y="0"/>
          <a:chExt cx="0" cy="0"/>
        </a:xfrm>
      </p:grpSpPr>
      <p:sp>
        <p:nvSpPr>
          <p:cNvPr id="3127" name="Google Shape;3127;g12708c98f6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8" name="Google Shape;3128;g12708c98f6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5" name="Shape 3135"/>
        <p:cNvGrpSpPr/>
        <p:nvPr/>
      </p:nvGrpSpPr>
      <p:grpSpPr>
        <a:xfrm>
          <a:off x="0" y="0"/>
          <a:ext cx="0" cy="0"/>
          <a:chOff x="0" y="0"/>
          <a:chExt cx="0" cy="0"/>
        </a:xfrm>
      </p:grpSpPr>
      <p:sp>
        <p:nvSpPr>
          <p:cNvPr id="3136" name="Google Shape;3136;g12708c98f6f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7" name="Google Shape;3137;g12708c98f6f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4" name="Shape 3154"/>
        <p:cNvGrpSpPr/>
        <p:nvPr/>
      </p:nvGrpSpPr>
      <p:grpSpPr>
        <a:xfrm>
          <a:off x="0" y="0"/>
          <a:ext cx="0" cy="0"/>
          <a:chOff x="0" y="0"/>
          <a:chExt cx="0" cy="0"/>
        </a:xfrm>
      </p:grpSpPr>
      <p:sp>
        <p:nvSpPr>
          <p:cNvPr id="3155" name="Google Shape;3155;g12708c98f6f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6" name="Google Shape;3156;g12708c98f6f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4" name="Shape 3174"/>
        <p:cNvGrpSpPr/>
        <p:nvPr/>
      </p:nvGrpSpPr>
      <p:grpSpPr>
        <a:xfrm>
          <a:off x="0" y="0"/>
          <a:ext cx="0" cy="0"/>
          <a:chOff x="0" y="0"/>
          <a:chExt cx="0" cy="0"/>
        </a:xfrm>
      </p:grpSpPr>
      <p:sp>
        <p:nvSpPr>
          <p:cNvPr id="3175" name="Google Shape;3175;g12708c98f6f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6" name="Google Shape;3176;g12708c98f6f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8" name="Shape 3198"/>
        <p:cNvGrpSpPr/>
        <p:nvPr/>
      </p:nvGrpSpPr>
      <p:grpSpPr>
        <a:xfrm>
          <a:off x="0" y="0"/>
          <a:ext cx="0" cy="0"/>
          <a:chOff x="0" y="0"/>
          <a:chExt cx="0" cy="0"/>
        </a:xfrm>
      </p:grpSpPr>
      <p:sp>
        <p:nvSpPr>
          <p:cNvPr id="3199" name="Google Shape;3199;g12708c98f6f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0" name="Google Shape;3200;g12708c98f6f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22e460289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22e460289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2" name="Shape 3222"/>
        <p:cNvGrpSpPr/>
        <p:nvPr/>
      </p:nvGrpSpPr>
      <p:grpSpPr>
        <a:xfrm>
          <a:off x="0" y="0"/>
          <a:ext cx="0" cy="0"/>
          <a:chOff x="0" y="0"/>
          <a:chExt cx="0" cy="0"/>
        </a:xfrm>
      </p:grpSpPr>
      <p:sp>
        <p:nvSpPr>
          <p:cNvPr id="3223" name="Google Shape;3223;g12708c98f6f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4" name="Google Shape;3224;g12708c98f6f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1" name="Shape 3251"/>
        <p:cNvGrpSpPr/>
        <p:nvPr/>
      </p:nvGrpSpPr>
      <p:grpSpPr>
        <a:xfrm>
          <a:off x="0" y="0"/>
          <a:ext cx="0" cy="0"/>
          <a:chOff x="0" y="0"/>
          <a:chExt cx="0" cy="0"/>
        </a:xfrm>
      </p:grpSpPr>
      <p:sp>
        <p:nvSpPr>
          <p:cNvPr id="3252" name="Google Shape;3252;g12708c98f6f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3" name="Google Shape;3253;g12708c98f6f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6" name="Shape 3276"/>
        <p:cNvGrpSpPr/>
        <p:nvPr/>
      </p:nvGrpSpPr>
      <p:grpSpPr>
        <a:xfrm>
          <a:off x="0" y="0"/>
          <a:ext cx="0" cy="0"/>
          <a:chOff x="0" y="0"/>
          <a:chExt cx="0" cy="0"/>
        </a:xfrm>
      </p:grpSpPr>
      <p:sp>
        <p:nvSpPr>
          <p:cNvPr id="3277" name="Google Shape;3277;g12708c98f6f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8" name="Google Shape;3278;g12708c98f6f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2" name="Shape 3302"/>
        <p:cNvGrpSpPr/>
        <p:nvPr/>
      </p:nvGrpSpPr>
      <p:grpSpPr>
        <a:xfrm>
          <a:off x="0" y="0"/>
          <a:ext cx="0" cy="0"/>
          <a:chOff x="0" y="0"/>
          <a:chExt cx="0" cy="0"/>
        </a:xfrm>
      </p:grpSpPr>
      <p:sp>
        <p:nvSpPr>
          <p:cNvPr id="3303" name="Google Shape;3303;g12708c98f6f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4" name="Google Shape;3304;g12708c98f6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1" name="Shape 3311"/>
        <p:cNvGrpSpPr/>
        <p:nvPr/>
      </p:nvGrpSpPr>
      <p:grpSpPr>
        <a:xfrm>
          <a:off x="0" y="0"/>
          <a:ext cx="0" cy="0"/>
          <a:chOff x="0" y="0"/>
          <a:chExt cx="0" cy="0"/>
        </a:xfrm>
      </p:grpSpPr>
      <p:sp>
        <p:nvSpPr>
          <p:cNvPr id="3312" name="Google Shape;3312;g12708c98f6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3" name="Google Shape;3313;g12708c98f6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2df2d0b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2df2d0b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22e460289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22e460289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22e460289d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22e460289d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22e460289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22e460289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2e460289d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22e460289d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22e460289d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22e460289d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22e460289d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22e460289d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22e460289d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22e460289d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22e460289d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22e460289d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22e460289d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22e460289d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22e460289d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22e460289d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2df2d0b9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2df2d0b9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22e460289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22e460289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22e460289d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22e460289d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22e460289d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22e460289d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22e460289d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22e460289d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22e460289d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22e460289d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22e460289d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22e460289d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22e460289d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22e460289d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22e460289d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22e460289d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22e460289d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22e460289d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22e460289d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22e460289d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2df2d0b9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2df2d0b9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22e460289d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22e460289d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22e460289d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122e460289d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22e460289d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122e460289d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22e460289d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22e460289d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122e460289d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122e460289d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22ebda22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122ebda22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22ebda222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22ebda222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22ebda222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122ebda222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122ebda222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122ebda222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ECN is an IP and TCP option, if the router experienced congestion,dont’ drop the packet instead set this bit so the TCP layer can half the congestion window and slow down.</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122ebda222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122ebda222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2e46028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2e46028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122ebda222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122ebda222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122ebda222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122ebda222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22ebda222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122ebda222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22ebda222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22ebda222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22ebda222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122ebda222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122ebda222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122ebda222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122ebda222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122ebda222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122ebda222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122ebda222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122ebda222d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122ebda222d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22ebda222d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22ebda222d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2e46028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2e46028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122ebda222d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122ebda222d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122ebda222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122ebda222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122ebda222d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122ebda222d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122ebda222d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122ebda222d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122ebda222d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122ebda222d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122ebda222d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122ebda222d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g122ebda222d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1" name="Google Shape;1111;g122ebda222d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122ebda222d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122ebda222d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g122df2d0b9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5" name="Google Shape;1125;g122df2d0b9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g122ebda222d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9" name="Google Shape;1169;g122ebda222d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2e460289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2e460289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g122ebda222d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6" name="Google Shape;1176;g122ebda222d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g122ebda222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3" name="Google Shape;1183;g122ebda222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122ebda222d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7" name="Google Shape;1197;g122ebda222d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g122ebda222d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3" name="Google Shape;1213;g122ebda222d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g122ebda222d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122ebda222d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g122ebda222d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5" name="Google Shape;1245;g122ebda222d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122ebda222d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122ebda222d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122ebda222d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122ebda222d_0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g122ebda222d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8" name="Google Shape;1268;g122ebda222d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g122ebda222d_0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6" name="Google Shape;1276;g122ebda222d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2df2d0b9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2df2d0b9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2" name="Shape 1282"/>
        <p:cNvGrpSpPr/>
        <p:nvPr/>
      </p:nvGrpSpPr>
      <p:grpSpPr>
        <a:xfrm>
          <a:off x="0" y="0"/>
          <a:ext cx="0" cy="0"/>
          <a:chOff x="0" y="0"/>
          <a:chExt cx="0" cy="0"/>
        </a:xfrm>
      </p:grpSpPr>
      <p:sp>
        <p:nvSpPr>
          <p:cNvPr id="1283" name="Google Shape;1283;g122ebda222d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4" name="Google Shape;1284;g122ebda222d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122ebda222d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122ebda222d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122ebda222d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122ebda222d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g122ebda222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5" name="Google Shape;1305;g122ebda222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g122ebda222d_0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2" name="Google Shape;1312;g122ebda222d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122ebda222d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9" name="Google Shape;1319;g122ebda222d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g122ebda222d_0_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3" name="Google Shape;1333;g122ebda222d_0_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g122ebda222d_0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0" name="Google Shape;1340;g122ebda222d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122ebda222d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122ebda222d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g122ebda222d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3" name="Google Shape;1363;g122ebda222d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2df2d0b9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2df2d0b9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g122ebda222d_0_1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0" name="Google Shape;1400;g122ebda222d_0_1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9" name="Shape 1429"/>
        <p:cNvGrpSpPr/>
        <p:nvPr/>
      </p:nvGrpSpPr>
      <p:grpSpPr>
        <a:xfrm>
          <a:off x="0" y="0"/>
          <a:ext cx="0" cy="0"/>
          <a:chOff x="0" y="0"/>
          <a:chExt cx="0" cy="0"/>
        </a:xfrm>
      </p:grpSpPr>
      <p:sp>
        <p:nvSpPr>
          <p:cNvPr id="1430" name="Google Shape;1430;g122ebda222d_0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1" name="Google Shape;1431;g122ebda222d_0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2" name="Shape 1472"/>
        <p:cNvGrpSpPr/>
        <p:nvPr/>
      </p:nvGrpSpPr>
      <p:grpSpPr>
        <a:xfrm>
          <a:off x="0" y="0"/>
          <a:ext cx="0" cy="0"/>
          <a:chOff x="0" y="0"/>
          <a:chExt cx="0" cy="0"/>
        </a:xfrm>
      </p:grpSpPr>
      <p:sp>
        <p:nvSpPr>
          <p:cNvPr id="1473" name="Google Shape;1473;g122ebda222d_0_1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4" name="Google Shape;1474;g122ebda222d_0_1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8" name="Shape 1528"/>
        <p:cNvGrpSpPr/>
        <p:nvPr/>
      </p:nvGrpSpPr>
      <p:grpSpPr>
        <a:xfrm>
          <a:off x="0" y="0"/>
          <a:ext cx="0" cy="0"/>
          <a:chOff x="0" y="0"/>
          <a:chExt cx="0" cy="0"/>
        </a:xfrm>
      </p:grpSpPr>
      <p:sp>
        <p:nvSpPr>
          <p:cNvPr id="1529" name="Google Shape;1529;g122ebda222d_0_1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0" name="Google Shape;1530;g122ebda222d_0_1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1" name="Shape 1571"/>
        <p:cNvGrpSpPr/>
        <p:nvPr/>
      </p:nvGrpSpPr>
      <p:grpSpPr>
        <a:xfrm>
          <a:off x="0" y="0"/>
          <a:ext cx="0" cy="0"/>
          <a:chOff x="0" y="0"/>
          <a:chExt cx="0" cy="0"/>
        </a:xfrm>
      </p:grpSpPr>
      <p:sp>
        <p:nvSpPr>
          <p:cNvPr id="1572" name="Google Shape;1572;g122ebda222d_0_1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3" name="Google Shape;1573;g122ebda222d_0_1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8" name="Shape 1578"/>
        <p:cNvGrpSpPr/>
        <p:nvPr/>
      </p:nvGrpSpPr>
      <p:grpSpPr>
        <a:xfrm>
          <a:off x="0" y="0"/>
          <a:ext cx="0" cy="0"/>
          <a:chOff x="0" y="0"/>
          <a:chExt cx="0" cy="0"/>
        </a:xfrm>
      </p:grpSpPr>
      <p:sp>
        <p:nvSpPr>
          <p:cNvPr id="1579" name="Google Shape;1579;g122ebda222d_0_1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0" name="Google Shape;1580;g122ebda222d_0_1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5" name="Shape 1585"/>
        <p:cNvGrpSpPr/>
        <p:nvPr/>
      </p:nvGrpSpPr>
      <p:grpSpPr>
        <a:xfrm>
          <a:off x="0" y="0"/>
          <a:ext cx="0" cy="0"/>
          <a:chOff x="0" y="0"/>
          <a:chExt cx="0" cy="0"/>
        </a:xfrm>
      </p:grpSpPr>
      <p:sp>
        <p:nvSpPr>
          <p:cNvPr id="1586" name="Google Shape;1586;g122ebda222d_0_1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7" name="Google Shape;1587;g122ebda222d_0_1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2" name="Shape 1592"/>
        <p:cNvGrpSpPr/>
        <p:nvPr/>
      </p:nvGrpSpPr>
      <p:grpSpPr>
        <a:xfrm>
          <a:off x="0" y="0"/>
          <a:ext cx="0" cy="0"/>
          <a:chOff x="0" y="0"/>
          <a:chExt cx="0" cy="0"/>
        </a:xfrm>
      </p:grpSpPr>
      <p:sp>
        <p:nvSpPr>
          <p:cNvPr id="1593" name="Google Shape;1593;g122ebda222d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4" name="Google Shape;1594;g122ebda222d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0" name="Shape 1600"/>
        <p:cNvGrpSpPr/>
        <p:nvPr/>
      </p:nvGrpSpPr>
      <p:grpSpPr>
        <a:xfrm>
          <a:off x="0" y="0"/>
          <a:ext cx="0" cy="0"/>
          <a:chOff x="0" y="0"/>
          <a:chExt cx="0" cy="0"/>
        </a:xfrm>
      </p:grpSpPr>
      <p:sp>
        <p:nvSpPr>
          <p:cNvPr id="1601" name="Google Shape;1601;g122ebda222d_0_1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2" name="Google Shape;1602;g122ebda222d_0_1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7" name="Shape 1607"/>
        <p:cNvGrpSpPr/>
        <p:nvPr/>
      </p:nvGrpSpPr>
      <p:grpSpPr>
        <a:xfrm>
          <a:off x="0" y="0"/>
          <a:ext cx="0" cy="0"/>
          <a:chOff x="0" y="0"/>
          <a:chExt cx="0" cy="0"/>
        </a:xfrm>
      </p:grpSpPr>
      <p:sp>
        <p:nvSpPr>
          <p:cNvPr id="1608" name="Google Shape;1608;g122ebda222d_0_1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9" name="Google Shape;1609;g122ebda222d_0_1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Bit"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Bit"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4.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4.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4.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Bit"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4.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4.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4.png"/><Relationship Id="rId4" Type="http://schemas.openxmlformats.org/officeDocument/2006/relationships/image" Target="../media/image5.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4.png"/><Relationship Id="rId4" Type="http://schemas.openxmlformats.org/officeDocument/2006/relationships/image" Target="../media/image5.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4.png"/><Relationship Id="rId4" Type="http://schemas.openxmlformats.org/officeDocument/2006/relationships/image" Target="../media/image5.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4.png"/><Relationship Id="rId4" Type="http://schemas.openxmlformats.org/officeDocument/2006/relationships/image" Target="../media/image5.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4.png"/><Relationship Id="rId4" Type="http://schemas.openxmlformats.org/officeDocument/2006/relationships/image" Target="../media/image5.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8.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8.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8.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8.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8.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8.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hyperlink" Target="https://www.haproxy.com/blog/layer-4-load-balancing-nat-mode/" TargetMode="Externa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1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0.png"/><Relationship Id="rId4" Type="http://schemas.openxmlformats.org/officeDocument/2006/relationships/hyperlink" Target="https://learningnetwork.cisco.com/s/question/0D53i00000Kt7CXCAZ/mtu-vs-pdu" TargetMode="Externa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4.png"/><Relationship Id="rId4" Type="http://schemas.openxmlformats.org/officeDocument/2006/relationships/image" Target="../media/image5.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4.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4.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hyperlink" Target="https://github.com/curl/curl/commit/4732ca5724072f132876f520c8f02c7c5b654d9" TargetMode="External"/><Relationship Id="rId4" Type="http://schemas.openxmlformats.org/officeDocument/2006/relationships/image" Target="../media/image12.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4.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4.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4.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4.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4.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4.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4.png"/><Relationship Id="rId4"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4.png"/><Relationship Id="rId4"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4.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4.png"/><Relationship Id="rId4"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4.png"/><Relationship Id="rId4"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4.png"/><Relationship Id="rId4"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4.png"/><Relationship Id="rId4"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4.png"/><Relationship Id="rId4"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image" Target="../media/image4.png"/><Relationship Id="rId4"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4.png"/><Relationship Id="rId4"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4.png"/><Relationship Id="rId4"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4.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4.png"/><Relationship Id="rId4"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 Id="rId3" Type="http://schemas.openxmlformats.org/officeDocument/2006/relationships/image" Target="../media/image4.png"/><Relationship Id="rId4"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4.png"/><Relationship Id="rId4"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20" Type="http://schemas.openxmlformats.org/officeDocument/2006/relationships/hyperlink" Target="https://datatracker.ietf.org/doc/html/rfc791" TargetMode="External"/><Relationship Id="rId11" Type="http://schemas.openxmlformats.org/officeDocument/2006/relationships/hyperlink" Target="https://en.wikipedia.org/wiki/IPv4#Identification" TargetMode="External"/><Relationship Id="rId10" Type="http://schemas.openxmlformats.org/officeDocument/2006/relationships/hyperlink" Target="https://en.wikipedia.org/wiki/IPv4#Total_Length" TargetMode="External"/><Relationship Id="rId21" Type="http://schemas.openxmlformats.org/officeDocument/2006/relationships/hyperlink" Target="https://en.wikipedia.org/wiki/IPv4" TargetMode="External"/><Relationship Id="rId13" Type="http://schemas.openxmlformats.org/officeDocument/2006/relationships/hyperlink" Target="https://en.wikipedia.org/wiki/IPv4#Fragment_offset" TargetMode="External"/><Relationship Id="rId12" Type="http://schemas.openxmlformats.org/officeDocument/2006/relationships/hyperlink" Target="https://en.wikipedia.org/wiki/IPv4#Flags" TargetMode="External"/><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9" Type="http://schemas.openxmlformats.org/officeDocument/2006/relationships/hyperlink" Target="https://en.wikipedia.org/wiki/IPv4#ECN" TargetMode="External"/><Relationship Id="rId15" Type="http://schemas.openxmlformats.org/officeDocument/2006/relationships/hyperlink" Target="https://en.wikipedia.org/wiki/List_of_IP_protocol_numbers" TargetMode="External"/><Relationship Id="rId14" Type="http://schemas.openxmlformats.org/officeDocument/2006/relationships/hyperlink" Target="https://en.wikipedia.org/wiki/IPv4#TTL" TargetMode="External"/><Relationship Id="rId17" Type="http://schemas.openxmlformats.org/officeDocument/2006/relationships/hyperlink" Target="https://en.wikipedia.org/wiki/IPv4#Source_address" TargetMode="External"/><Relationship Id="rId16" Type="http://schemas.openxmlformats.org/officeDocument/2006/relationships/hyperlink" Target="https://en.wikipedia.org/wiki/IPv4#Header_checksum" TargetMode="External"/><Relationship Id="rId5" Type="http://schemas.openxmlformats.org/officeDocument/2006/relationships/hyperlink" Target="https://en.wikipedia.org/wiki/Bit" TargetMode="External"/><Relationship Id="rId19" Type="http://schemas.openxmlformats.org/officeDocument/2006/relationships/hyperlink" Target="https://en.wikipedia.org/wiki/IPv4#Options" TargetMode="External"/><Relationship Id="rId6" Type="http://schemas.openxmlformats.org/officeDocument/2006/relationships/hyperlink" Target="https://en.wikipedia.org/wiki/IPv4#Version" TargetMode="External"/><Relationship Id="rId18" Type="http://schemas.openxmlformats.org/officeDocument/2006/relationships/hyperlink" Target="https://en.wikipedia.org/wiki/IPv4#Destination_address" TargetMode="External"/><Relationship Id="rId7" Type="http://schemas.openxmlformats.org/officeDocument/2006/relationships/hyperlink" Target="https://en.wikipedia.org/wiki/IPv4#IHL" TargetMode="External"/><Relationship Id="rId8" Type="http://schemas.openxmlformats.org/officeDocument/2006/relationships/hyperlink" Target="https://en.wikipedia.org/wiki/IPv4#DSCP" TargetMode="External"/></Relationships>
</file>

<file path=ppt/slides/_rels/slide41.xml.rels><?xml version="1.0" encoding="UTF-8" standalone="yes"?><Relationships xmlns="http://schemas.openxmlformats.org/package/2006/relationships"><Relationship Id="rId20" Type="http://schemas.openxmlformats.org/officeDocument/2006/relationships/hyperlink" Target="https://en.wikipedia.org/wiki/IPv4#Options" TargetMode="External"/><Relationship Id="rId11" Type="http://schemas.openxmlformats.org/officeDocument/2006/relationships/hyperlink" Target="https://en.wikipedia.org/wiki/IPv4#Total_Length" TargetMode="External"/><Relationship Id="rId10" Type="http://schemas.openxmlformats.org/officeDocument/2006/relationships/hyperlink" Target="https://en.wikipedia.org/wiki/IPv4#Total_Length" TargetMode="External"/><Relationship Id="rId13" Type="http://schemas.openxmlformats.org/officeDocument/2006/relationships/hyperlink" Target="https://en.wikipedia.org/wiki/IPv4#Flags" TargetMode="External"/><Relationship Id="rId12" Type="http://schemas.openxmlformats.org/officeDocument/2006/relationships/hyperlink" Target="https://en.wikipedia.org/wiki/IPv4#Identification" TargetMode="External"/><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9" Type="http://schemas.openxmlformats.org/officeDocument/2006/relationships/hyperlink" Target="https://en.wikipedia.org/wiki/IPv4#ECN" TargetMode="External"/><Relationship Id="rId15" Type="http://schemas.openxmlformats.org/officeDocument/2006/relationships/hyperlink" Target="https://en.wikipedia.org/wiki/IPv4#TTL" TargetMode="External"/><Relationship Id="rId14" Type="http://schemas.openxmlformats.org/officeDocument/2006/relationships/hyperlink" Target="https://en.wikipedia.org/wiki/IPv4#Fragment_offset" TargetMode="External"/><Relationship Id="rId17" Type="http://schemas.openxmlformats.org/officeDocument/2006/relationships/hyperlink" Target="https://en.wikipedia.org/wiki/IPv4#Header_checksum" TargetMode="External"/><Relationship Id="rId16" Type="http://schemas.openxmlformats.org/officeDocument/2006/relationships/hyperlink" Target="https://en.wikipedia.org/wiki/List_of_IP_protocol_numbers" TargetMode="External"/><Relationship Id="rId5" Type="http://schemas.openxmlformats.org/officeDocument/2006/relationships/hyperlink" Target="https://en.wikipedia.org/wiki/Bit" TargetMode="External"/><Relationship Id="rId19" Type="http://schemas.openxmlformats.org/officeDocument/2006/relationships/hyperlink" Target="https://en.wikipedia.org/wiki/IPv4#Destination_address" TargetMode="External"/><Relationship Id="rId6" Type="http://schemas.openxmlformats.org/officeDocument/2006/relationships/hyperlink" Target="https://en.wikipedia.org/wiki/IPv4#Version" TargetMode="External"/><Relationship Id="rId18" Type="http://schemas.openxmlformats.org/officeDocument/2006/relationships/hyperlink" Target="https://en.wikipedia.org/wiki/IPv4#Source_address" TargetMode="External"/><Relationship Id="rId7" Type="http://schemas.openxmlformats.org/officeDocument/2006/relationships/hyperlink" Target="https://en.wikipedia.org/wiki/IPv4#IHL" TargetMode="External"/><Relationship Id="rId8" Type="http://schemas.openxmlformats.org/officeDocument/2006/relationships/hyperlink" Target="https://en.wikipedia.org/wiki/IPv4#DSCP" TargetMode="External"/></Relationships>
</file>

<file path=ppt/slides/_rels/slide42.xml.rels><?xml version="1.0" encoding="UTF-8" standalone="yes"?><Relationships xmlns="http://schemas.openxmlformats.org/package/2006/relationships"><Relationship Id="rId11" Type="http://schemas.openxmlformats.org/officeDocument/2006/relationships/hyperlink" Target="https://en.wikipedia.org/wiki/IPv4#Identification" TargetMode="External"/><Relationship Id="rId10" Type="http://schemas.openxmlformats.org/officeDocument/2006/relationships/hyperlink" Target="https://en.wikipedia.org/wiki/IPv4#Total_Length" TargetMode="External"/><Relationship Id="rId13" Type="http://schemas.openxmlformats.org/officeDocument/2006/relationships/hyperlink" Target="https://en.wikipedia.org/wiki/IPv4#Fragment_offset" TargetMode="External"/><Relationship Id="rId12" Type="http://schemas.openxmlformats.org/officeDocument/2006/relationships/hyperlink" Target="https://en.wikipedia.org/wiki/IPv4#Flags" TargetMode="External"/><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9" Type="http://schemas.openxmlformats.org/officeDocument/2006/relationships/hyperlink" Target="https://en.wikipedia.org/wiki/IPv4#ECN" TargetMode="External"/><Relationship Id="rId15" Type="http://schemas.openxmlformats.org/officeDocument/2006/relationships/hyperlink" Target="https://en.wikipedia.org/wiki/List_of_IP_protocol_numbers" TargetMode="External"/><Relationship Id="rId14" Type="http://schemas.openxmlformats.org/officeDocument/2006/relationships/hyperlink" Target="https://en.wikipedia.org/wiki/IPv4#TTL" TargetMode="External"/><Relationship Id="rId17" Type="http://schemas.openxmlformats.org/officeDocument/2006/relationships/hyperlink" Target="https://en.wikipedia.org/wiki/IPv4#Source_address" TargetMode="External"/><Relationship Id="rId16" Type="http://schemas.openxmlformats.org/officeDocument/2006/relationships/hyperlink" Target="https://en.wikipedia.org/wiki/IPv4#Header_checksum" TargetMode="External"/><Relationship Id="rId5" Type="http://schemas.openxmlformats.org/officeDocument/2006/relationships/hyperlink" Target="https://en.wikipedia.org/wiki/Bit" TargetMode="External"/><Relationship Id="rId19" Type="http://schemas.openxmlformats.org/officeDocument/2006/relationships/hyperlink" Target="https://en.wikipedia.org/wiki/IPv4#Options" TargetMode="External"/><Relationship Id="rId6" Type="http://schemas.openxmlformats.org/officeDocument/2006/relationships/hyperlink" Target="https://en.wikipedia.org/wiki/IPv4#Version" TargetMode="External"/><Relationship Id="rId18" Type="http://schemas.openxmlformats.org/officeDocument/2006/relationships/hyperlink" Target="https://en.wikipedia.org/wiki/IPv4#Destination_address" TargetMode="External"/><Relationship Id="rId7" Type="http://schemas.openxmlformats.org/officeDocument/2006/relationships/hyperlink" Target="https://en.wikipedia.org/wiki/IPv4#IHL" TargetMode="External"/><Relationship Id="rId8" Type="http://schemas.openxmlformats.org/officeDocument/2006/relationships/hyperlink" Target="https://en.wikipedia.org/wiki/IPv4#DSCP" TargetMode="External"/></Relationships>
</file>

<file path=ppt/slides/_rels/slide43.xml.rels><?xml version="1.0" encoding="UTF-8" standalone="yes"?><Relationships xmlns="http://schemas.openxmlformats.org/package/2006/relationships"><Relationship Id="rId11" Type="http://schemas.openxmlformats.org/officeDocument/2006/relationships/hyperlink" Target="https://en.wikipedia.org/wiki/IPv4#Identification" TargetMode="External"/><Relationship Id="rId10" Type="http://schemas.openxmlformats.org/officeDocument/2006/relationships/hyperlink" Target="https://en.wikipedia.org/wiki/IPv4#Total_Length" TargetMode="External"/><Relationship Id="rId13" Type="http://schemas.openxmlformats.org/officeDocument/2006/relationships/hyperlink" Target="https://en.wikipedia.org/wiki/IPv4#Fragment_offset" TargetMode="External"/><Relationship Id="rId12" Type="http://schemas.openxmlformats.org/officeDocument/2006/relationships/hyperlink" Target="https://en.wikipedia.org/wiki/IPv4#Flags" TargetMode="External"/><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9" Type="http://schemas.openxmlformats.org/officeDocument/2006/relationships/hyperlink" Target="https://en.wikipedia.org/wiki/IPv4#ECN" TargetMode="External"/><Relationship Id="rId15" Type="http://schemas.openxmlformats.org/officeDocument/2006/relationships/hyperlink" Target="https://en.wikipedia.org/wiki/List_of_IP_protocol_numbers" TargetMode="External"/><Relationship Id="rId14" Type="http://schemas.openxmlformats.org/officeDocument/2006/relationships/hyperlink" Target="https://en.wikipedia.org/wiki/IPv4#TTL" TargetMode="External"/><Relationship Id="rId17" Type="http://schemas.openxmlformats.org/officeDocument/2006/relationships/hyperlink" Target="https://en.wikipedia.org/wiki/IPv4#Source_address" TargetMode="External"/><Relationship Id="rId16" Type="http://schemas.openxmlformats.org/officeDocument/2006/relationships/hyperlink" Target="https://en.wikipedia.org/wiki/IPv4#Header_checksum" TargetMode="External"/><Relationship Id="rId5" Type="http://schemas.openxmlformats.org/officeDocument/2006/relationships/hyperlink" Target="https://en.wikipedia.org/wiki/Bit" TargetMode="External"/><Relationship Id="rId19" Type="http://schemas.openxmlformats.org/officeDocument/2006/relationships/hyperlink" Target="https://en.wikipedia.org/wiki/IPv4#Options" TargetMode="External"/><Relationship Id="rId6" Type="http://schemas.openxmlformats.org/officeDocument/2006/relationships/hyperlink" Target="https://en.wikipedia.org/wiki/IPv4#Version" TargetMode="External"/><Relationship Id="rId18" Type="http://schemas.openxmlformats.org/officeDocument/2006/relationships/hyperlink" Target="https://en.wikipedia.org/wiki/IPv4#Destination_address" TargetMode="External"/><Relationship Id="rId7" Type="http://schemas.openxmlformats.org/officeDocument/2006/relationships/hyperlink" Target="https://en.wikipedia.org/wiki/IPv4#IHL" TargetMode="External"/><Relationship Id="rId8" Type="http://schemas.openxmlformats.org/officeDocument/2006/relationships/hyperlink" Target="https://en.wikipedia.org/wiki/IPv4#DSCP" TargetMode="External"/></Relationships>
</file>

<file path=ppt/slides/_rels/slide44.xml.rels><?xml version="1.0" encoding="UTF-8" standalone="yes"?><Relationships xmlns="http://schemas.openxmlformats.org/package/2006/relationships"><Relationship Id="rId11" Type="http://schemas.openxmlformats.org/officeDocument/2006/relationships/hyperlink" Target="https://en.wikipedia.org/wiki/IPv4#Identification" TargetMode="External"/><Relationship Id="rId10" Type="http://schemas.openxmlformats.org/officeDocument/2006/relationships/hyperlink" Target="https://en.wikipedia.org/wiki/IPv4#Total_Length" TargetMode="External"/><Relationship Id="rId13" Type="http://schemas.openxmlformats.org/officeDocument/2006/relationships/hyperlink" Target="https://en.wikipedia.org/wiki/IPv4#Fragment_offset" TargetMode="External"/><Relationship Id="rId12" Type="http://schemas.openxmlformats.org/officeDocument/2006/relationships/hyperlink" Target="https://en.wikipedia.org/wiki/IPv4#Flags" TargetMode="External"/><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9" Type="http://schemas.openxmlformats.org/officeDocument/2006/relationships/hyperlink" Target="https://en.wikipedia.org/wiki/IPv4#ECN" TargetMode="External"/><Relationship Id="rId15" Type="http://schemas.openxmlformats.org/officeDocument/2006/relationships/hyperlink" Target="https://en.wikipedia.org/wiki/List_of_IP_protocol_numbers" TargetMode="External"/><Relationship Id="rId14" Type="http://schemas.openxmlformats.org/officeDocument/2006/relationships/hyperlink" Target="https://en.wikipedia.org/wiki/IPv4#TTL" TargetMode="External"/><Relationship Id="rId17" Type="http://schemas.openxmlformats.org/officeDocument/2006/relationships/hyperlink" Target="https://en.wikipedia.org/wiki/IPv4#Source_address" TargetMode="External"/><Relationship Id="rId16" Type="http://schemas.openxmlformats.org/officeDocument/2006/relationships/hyperlink" Target="https://en.wikipedia.org/wiki/IPv4#Header_checksum" TargetMode="External"/><Relationship Id="rId5" Type="http://schemas.openxmlformats.org/officeDocument/2006/relationships/hyperlink" Target="https://en.wikipedia.org/wiki/Bit" TargetMode="External"/><Relationship Id="rId19" Type="http://schemas.openxmlformats.org/officeDocument/2006/relationships/hyperlink" Target="https://en.wikipedia.org/wiki/IPv4#Options" TargetMode="External"/><Relationship Id="rId6" Type="http://schemas.openxmlformats.org/officeDocument/2006/relationships/hyperlink" Target="https://en.wikipedia.org/wiki/IPv4#Version" TargetMode="External"/><Relationship Id="rId18" Type="http://schemas.openxmlformats.org/officeDocument/2006/relationships/hyperlink" Target="https://en.wikipedia.org/wiki/IPv4#Destination_address" TargetMode="External"/><Relationship Id="rId7" Type="http://schemas.openxmlformats.org/officeDocument/2006/relationships/hyperlink" Target="https://en.wikipedia.org/wiki/IPv4#IHL" TargetMode="External"/><Relationship Id="rId8" Type="http://schemas.openxmlformats.org/officeDocument/2006/relationships/hyperlink" Target="https://en.wikipedia.org/wiki/IPv4#DSCP" TargetMode="External"/></Relationships>
</file>

<file path=ppt/slides/_rels/slide45.xml.rels><?xml version="1.0" encoding="UTF-8" standalone="yes"?><Relationships xmlns="http://schemas.openxmlformats.org/package/2006/relationships"><Relationship Id="rId11" Type="http://schemas.openxmlformats.org/officeDocument/2006/relationships/hyperlink" Target="https://en.wikipedia.org/wiki/IPv4#Identification" TargetMode="External"/><Relationship Id="rId10" Type="http://schemas.openxmlformats.org/officeDocument/2006/relationships/hyperlink" Target="https://en.wikipedia.org/wiki/IPv4#Total_Length" TargetMode="External"/><Relationship Id="rId13" Type="http://schemas.openxmlformats.org/officeDocument/2006/relationships/hyperlink" Target="https://en.wikipedia.org/wiki/IPv4#Fragment_offset" TargetMode="External"/><Relationship Id="rId12" Type="http://schemas.openxmlformats.org/officeDocument/2006/relationships/hyperlink" Target="https://en.wikipedia.org/wiki/IPv4#Flags" TargetMode="External"/><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9" Type="http://schemas.openxmlformats.org/officeDocument/2006/relationships/hyperlink" Target="https://en.wikipedia.org/wiki/IPv4#ECN" TargetMode="External"/><Relationship Id="rId15" Type="http://schemas.openxmlformats.org/officeDocument/2006/relationships/hyperlink" Target="https://en.wikipedia.org/wiki/List_of_IP_protocol_numbers" TargetMode="External"/><Relationship Id="rId14" Type="http://schemas.openxmlformats.org/officeDocument/2006/relationships/hyperlink" Target="https://en.wikipedia.org/wiki/IPv4#TTL" TargetMode="External"/><Relationship Id="rId17" Type="http://schemas.openxmlformats.org/officeDocument/2006/relationships/hyperlink" Target="https://en.wikipedia.org/wiki/IPv4#Source_address" TargetMode="External"/><Relationship Id="rId16" Type="http://schemas.openxmlformats.org/officeDocument/2006/relationships/hyperlink" Target="https://en.wikipedia.org/wiki/IPv4#Header_checksum" TargetMode="External"/><Relationship Id="rId5" Type="http://schemas.openxmlformats.org/officeDocument/2006/relationships/hyperlink" Target="https://en.wikipedia.org/wiki/Bit" TargetMode="External"/><Relationship Id="rId19" Type="http://schemas.openxmlformats.org/officeDocument/2006/relationships/hyperlink" Target="https://en.wikipedia.org/wiki/IPv4#Options" TargetMode="External"/><Relationship Id="rId6" Type="http://schemas.openxmlformats.org/officeDocument/2006/relationships/hyperlink" Target="https://en.wikipedia.org/wiki/IPv4#Version" TargetMode="External"/><Relationship Id="rId18" Type="http://schemas.openxmlformats.org/officeDocument/2006/relationships/hyperlink" Target="https://en.wikipedia.org/wiki/IPv4#Destination_address" TargetMode="External"/><Relationship Id="rId7" Type="http://schemas.openxmlformats.org/officeDocument/2006/relationships/hyperlink" Target="https://en.wikipedia.org/wiki/IPv4#IHL" TargetMode="External"/><Relationship Id="rId8" Type="http://schemas.openxmlformats.org/officeDocument/2006/relationships/hyperlink" Target="https://en.wikipedia.org/wiki/IPv4#DSCP" TargetMode="External"/></Relationships>
</file>

<file path=ppt/slides/_rels/slide46.xml.rels><?xml version="1.0" encoding="UTF-8" standalone="yes"?><Relationships xmlns="http://schemas.openxmlformats.org/package/2006/relationships"><Relationship Id="rId11" Type="http://schemas.openxmlformats.org/officeDocument/2006/relationships/hyperlink" Target="https://en.wikipedia.org/wiki/IPv4#Identification" TargetMode="External"/><Relationship Id="rId10" Type="http://schemas.openxmlformats.org/officeDocument/2006/relationships/hyperlink" Target="https://en.wikipedia.org/wiki/IPv4#Total_Length" TargetMode="External"/><Relationship Id="rId13" Type="http://schemas.openxmlformats.org/officeDocument/2006/relationships/hyperlink" Target="https://en.wikipedia.org/wiki/IPv4#Fragment_offset" TargetMode="External"/><Relationship Id="rId12" Type="http://schemas.openxmlformats.org/officeDocument/2006/relationships/hyperlink" Target="https://en.wikipedia.org/wiki/IPv4#Flags" TargetMode="External"/><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9" Type="http://schemas.openxmlformats.org/officeDocument/2006/relationships/hyperlink" Target="https://en.wikipedia.org/wiki/IPv4#ECN" TargetMode="External"/><Relationship Id="rId15" Type="http://schemas.openxmlformats.org/officeDocument/2006/relationships/hyperlink" Target="https://en.wikipedia.org/wiki/List_of_IP_protocol_numbers" TargetMode="External"/><Relationship Id="rId14" Type="http://schemas.openxmlformats.org/officeDocument/2006/relationships/hyperlink" Target="https://en.wikipedia.org/wiki/IPv4#TTL" TargetMode="External"/><Relationship Id="rId17" Type="http://schemas.openxmlformats.org/officeDocument/2006/relationships/hyperlink" Target="https://en.wikipedia.org/wiki/IPv4#Source_address" TargetMode="External"/><Relationship Id="rId16" Type="http://schemas.openxmlformats.org/officeDocument/2006/relationships/hyperlink" Target="https://en.wikipedia.org/wiki/IPv4#Header_checksum" TargetMode="External"/><Relationship Id="rId5" Type="http://schemas.openxmlformats.org/officeDocument/2006/relationships/hyperlink" Target="https://en.wikipedia.org/wiki/Bit" TargetMode="External"/><Relationship Id="rId19" Type="http://schemas.openxmlformats.org/officeDocument/2006/relationships/hyperlink" Target="https://en.wikipedia.org/wiki/IPv4#Options" TargetMode="External"/><Relationship Id="rId6" Type="http://schemas.openxmlformats.org/officeDocument/2006/relationships/hyperlink" Target="https://en.wikipedia.org/wiki/IPv4#Version" TargetMode="External"/><Relationship Id="rId18" Type="http://schemas.openxmlformats.org/officeDocument/2006/relationships/hyperlink" Target="https://en.wikipedia.org/wiki/IPv4#Destination_address" TargetMode="External"/><Relationship Id="rId7" Type="http://schemas.openxmlformats.org/officeDocument/2006/relationships/hyperlink" Target="https://en.wikipedia.org/wiki/IPv4#IHL" TargetMode="External"/><Relationship Id="rId8" Type="http://schemas.openxmlformats.org/officeDocument/2006/relationships/hyperlink" Target="https://en.wikipedia.org/wiki/IPv4#DSCP" TargetMode="External"/></Relationships>
</file>

<file path=ppt/slides/_rels/slide47.xml.rels><?xml version="1.0" encoding="UTF-8" standalone="yes"?><Relationships xmlns="http://schemas.openxmlformats.org/package/2006/relationships"><Relationship Id="rId11" Type="http://schemas.openxmlformats.org/officeDocument/2006/relationships/hyperlink" Target="https://en.wikipedia.org/wiki/IPv4#Identification" TargetMode="External"/><Relationship Id="rId10" Type="http://schemas.openxmlformats.org/officeDocument/2006/relationships/hyperlink" Target="https://en.wikipedia.org/wiki/IPv4#Total_Length" TargetMode="External"/><Relationship Id="rId13" Type="http://schemas.openxmlformats.org/officeDocument/2006/relationships/hyperlink" Target="https://en.wikipedia.org/wiki/IPv4#Fragment_offset" TargetMode="External"/><Relationship Id="rId12" Type="http://schemas.openxmlformats.org/officeDocument/2006/relationships/hyperlink" Target="https://en.wikipedia.org/wiki/IPv4#Flags" TargetMode="External"/><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9" Type="http://schemas.openxmlformats.org/officeDocument/2006/relationships/hyperlink" Target="https://en.wikipedia.org/wiki/IPv4#ECN" TargetMode="External"/><Relationship Id="rId15" Type="http://schemas.openxmlformats.org/officeDocument/2006/relationships/hyperlink" Target="https://en.wikipedia.org/wiki/List_of_IP_protocol_numbers" TargetMode="External"/><Relationship Id="rId14" Type="http://schemas.openxmlformats.org/officeDocument/2006/relationships/hyperlink" Target="https://en.wikipedia.org/wiki/IPv4#TTL" TargetMode="External"/><Relationship Id="rId17" Type="http://schemas.openxmlformats.org/officeDocument/2006/relationships/hyperlink" Target="https://en.wikipedia.org/wiki/IPv4#Source_address" TargetMode="External"/><Relationship Id="rId16" Type="http://schemas.openxmlformats.org/officeDocument/2006/relationships/hyperlink" Target="https://en.wikipedia.org/wiki/IPv4#Header_checksum" TargetMode="External"/><Relationship Id="rId5" Type="http://schemas.openxmlformats.org/officeDocument/2006/relationships/hyperlink" Target="https://en.wikipedia.org/wiki/Bit" TargetMode="External"/><Relationship Id="rId19" Type="http://schemas.openxmlformats.org/officeDocument/2006/relationships/hyperlink" Target="https://en.wikipedia.org/wiki/IPv4#Options" TargetMode="External"/><Relationship Id="rId6" Type="http://schemas.openxmlformats.org/officeDocument/2006/relationships/hyperlink" Target="https://en.wikipedia.org/wiki/IPv4#Version" TargetMode="External"/><Relationship Id="rId18" Type="http://schemas.openxmlformats.org/officeDocument/2006/relationships/hyperlink" Target="https://en.wikipedia.org/wiki/IPv4#Destination_address" TargetMode="External"/><Relationship Id="rId7" Type="http://schemas.openxmlformats.org/officeDocument/2006/relationships/hyperlink" Target="https://en.wikipedia.org/wiki/IPv4#IHL" TargetMode="External"/><Relationship Id="rId8" Type="http://schemas.openxmlformats.org/officeDocument/2006/relationships/hyperlink" Target="https://en.wikipedia.org/wiki/IPv4#DSCP" TargetMode="External"/></Relationships>
</file>

<file path=ppt/slides/_rels/slide48.xml.rels><?xml version="1.0" encoding="UTF-8" standalone="yes"?><Relationships xmlns="http://schemas.openxmlformats.org/package/2006/relationships"><Relationship Id="rId11" Type="http://schemas.openxmlformats.org/officeDocument/2006/relationships/hyperlink" Target="https://en.wikipedia.org/wiki/IPv4#Identification" TargetMode="External"/><Relationship Id="rId10" Type="http://schemas.openxmlformats.org/officeDocument/2006/relationships/hyperlink" Target="https://en.wikipedia.org/wiki/IPv4#Total_Length" TargetMode="External"/><Relationship Id="rId13" Type="http://schemas.openxmlformats.org/officeDocument/2006/relationships/hyperlink" Target="https://en.wikipedia.org/wiki/IPv4#Fragment_offset" TargetMode="External"/><Relationship Id="rId12" Type="http://schemas.openxmlformats.org/officeDocument/2006/relationships/hyperlink" Target="https://en.wikipedia.org/wiki/IPv4#Flags" TargetMode="External"/><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9" Type="http://schemas.openxmlformats.org/officeDocument/2006/relationships/hyperlink" Target="https://en.wikipedia.org/wiki/IPv4#ECN" TargetMode="External"/><Relationship Id="rId15" Type="http://schemas.openxmlformats.org/officeDocument/2006/relationships/hyperlink" Target="https://en.wikipedia.org/wiki/List_of_IP_protocol_numbers" TargetMode="External"/><Relationship Id="rId14" Type="http://schemas.openxmlformats.org/officeDocument/2006/relationships/hyperlink" Target="https://en.wikipedia.org/wiki/IPv4#TTL" TargetMode="External"/><Relationship Id="rId17" Type="http://schemas.openxmlformats.org/officeDocument/2006/relationships/hyperlink" Target="https://en.wikipedia.org/wiki/IPv4#Source_address" TargetMode="External"/><Relationship Id="rId16" Type="http://schemas.openxmlformats.org/officeDocument/2006/relationships/hyperlink" Target="https://en.wikipedia.org/wiki/IPv4#Header_checksum" TargetMode="External"/><Relationship Id="rId5" Type="http://schemas.openxmlformats.org/officeDocument/2006/relationships/hyperlink" Target="https://en.wikipedia.org/wiki/Bit" TargetMode="External"/><Relationship Id="rId19" Type="http://schemas.openxmlformats.org/officeDocument/2006/relationships/hyperlink" Target="https://en.wikipedia.org/wiki/IPv4#Options" TargetMode="External"/><Relationship Id="rId6" Type="http://schemas.openxmlformats.org/officeDocument/2006/relationships/hyperlink" Target="https://en.wikipedia.org/wiki/IPv4#Version" TargetMode="External"/><Relationship Id="rId18" Type="http://schemas.openxmlformats.org/officeDocument/2006/relationships/hyperlink" Target="https://en.wikipedia.org/wiki/IPv4#Destination_address" TargetMode="External"/><Relationship Id="rId7" Type="http://schemas.openxmlformats.org/officeDocument/2006/relationships/hyperlink" Target="https://en.wikipedia.org/wiki/IPv4#IHL" TargetMode="External"/><Relationship Id="rId8" Type="http://schemas.openxmlformats.org/officeDocument/2006/relationships/hyperlink" Target="https://en.wikipedia.org/wiki/IPv4#DSCP"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1" Type="http://schemas.openxmlformats.org/officeDocument/2006/relationships/hyperlink" Target="https://datatracker.ietf.org/doc/html/rfc792" TargetMode="External"/><Relationship Id="rId10" Type="http://schemas.openxmlformats.org/officeDocument/2006/relationships/hyperlink" Target="https://en.wikipedia.org/wiki/Internet_Control_Message_Protocol" TargetMode="External"/><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9" Type="http://schemas.openxmlformats.org/officeDocument/2006/relationships/hyperlink" Target="https://en.wikipedia.org/wiki/Internet_Control_Message_Protocol#header_rest" TargetMode="External"/><Relationship Id="rId5" Type="http://schemas.openxmlformats.org/officeDocument/2006/relationships/hyperlink" Target="https://en.wikipedia.org/wiki/Bit" TargetMode="External"/><Relationship Id="rId6" Type="http://schemas.openxmlformats.org/officeDocument/2006/relationships/hyperlink" Target="https://en.wikipedia.org/wiki/Internet_Control_Message_Protocol#header_type" TargetMode="External"/><Relationship Id="rId7" Type="http://schemas.openxmlformats.org/officeDocument/2006/relationships/hyperlink" Target="https://en.wikipedia.org/wiki/Internet_Control_Message_Protocol#header_code" TargetMode="External"/><Relationship Id="rId8" Type="http://schemas.openxmlformats.org/officeDocument/2006/relationships/hyperlink" Target="https://en.wikipedia.org/wiki/Internet_Control_Message_Protocol#header_checksum"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4.png"/><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4.png"/><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4.png"/><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4.png"/><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4.png"/><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8.png"/><Relationship Id="rId7"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5" Type="http://schemas.openxmlformats.org/officeDocument/2006/relationships/hyperlink" Target="https://en.wikipedia.org/wiki/Bit" TargetMode="External"/><Relationship Id="rId6" Type="http://schemas.openxmlformats.org/officeDocument/2006/relationships/hyperlink" Target="https://www.ietf.org/rfc/rfc768.txt" TargetMode="External"/><Relationship Id="rId7" Type="http://schemas.openxmlformats.org/officeDocument/2006/relationships/hyperlink" Target="https://en.wikipedia.org/wiki/User_Datagram_Protocol"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5" Type="http://schemas.openxmlformats.org/officeDocument/2006/relationships/hyperlink" Target="https://en.wikipedia.org/wiki/Bit"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5" Type="http://schemas.openxmlformats.org/officeDocument/2006/relationships/hyperlink" Target="https://en.wikipedia.org/wiki/Bi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4.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4.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Bit" TargetMode="External"/><Relationship Id="rId5" Type="http://schemas.openxmlformats.org/officeDocument/2006/relationships/hyperlink" Target="https://en.wikipedia.org/wiki/Transmission_Control_Protocol" TargetMode="External"/><Relationship Id="rId6" Type="http://schemas.openxmlformats.org/officeDocument/2006/relationships/hyperlink" Target="https://datatracker.ietf.org/doc/html/rfc793"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Bit"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B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869025" y="1413525"/>
            <a:ext cx="7333500" cy="2162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Fundamentals</a:t>
            </a:r>
            <a:r>
              <a:rPr lang="en"/>
              <a:t> of Networking for Effective Backend Applications</a:t>
            </a:r>
            <a:endParaRPr/>
          </a:p>
        </p:txBody>
      </p:sp>
      <p:sp>
        <p:nvSpPr>
          <p:cNvPr id="55" name="Google Shape;55;p13"/>
          <p:cNvSpPr txBox="1"/>
          <p:nvPr>
            <p:ph idx="1" type="subTitle"/>
          </p:nvPr>
        </p:nvSpPr>
        <p:spPr>
          <a:xfrm>
            <a:off x="311700" y="3868350"/>
            <a:ext cx="8520600" cy="1014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Understanding the first principles of networking to build low latency and high throughput backends</a:t>
            </a:r>
            <a:endParaRPr/>
          </a:p>
        </p:txBody>
      </p:sp>
      <p:sp>
        <p:nvSpPr>
          <p:cNvPr id="56" name="Google Shape;56;p13"/>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OSI Model?</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7 Layers each describe a specific networking component </a:t>
            </a:r>
            <a:endParaRPr/>
          </a:p>
          <a:p>
            <a:pPr indent="-342900" lvl="0" marL="457200" rtl="0" algn="l">
              <a:lnSpc>
                <a:spcPct val="125000"/>
              </a:lnSpc>
              <a:spcBef>
                <a:spcPts val="0"/>
              </a:spcBef>
              <a:spcAft>
                <a:spcPts val="0"/>
              </a:spcAft>
              <a:buSzPts val="1800"/>
              <a:buChar char="●"/>
            </a:pPr>
            <a:r>
              <a:rPr lang="en"/>
              <a:t>Layer 7 - Application - HTTP/FTP/gRPC</a:t>
            </a:r>
            <a:endParaRPr/>
          </a:p>
          <a:p>
            <a:pPr indent="-342900" lvl="0" marL="457200" rtl="0" algn="l">
              <a:lnSpc>
                <a:spcPct val="125000"/>
              </a:lnSpc>
              <a:spcBef>
                <a:spcPts val="0"/>
              </a:spcBef>
              <a:spcAft>
                <a:spcPts val="0"/>
              </a:spcAft>
              <a:buSzPts val="1800"/>
              <a:buChar char="●"/>
            </a:pPr>
            <a:r>
              <a:rPr lang="en"/>
              <a:t>Layer 6 - Presentation - Encoding, </a:t>
            </a:r>
            <a:r>
              <a:rPr lang="en"/>
              <a:t>Serialization</a:t>
            </a:r>
            <a:r>
              <a:rPr lang="en"/>
              <a:t> </a:t>
            </a:r>
            <a:endParaRPr/>
          </a:p>
          <a:p>
            <a:pPr indent="-342900" lvl="0" marL="457200" rtl="0" algn="l">
              <a:lnSpc>
                <a:spcPct val="125000"/>
              </a:lnSpc>
              <a:spcBef>
                <a:spcPts val="0"/>
              </a:spcBef>
              <a:spcAft>
                <a:spcPts val="0"/>
              </a:spcAft>
              <a:buSzPts val="1800"/>
              <a:buChar char="●"/>
            </a:pPr>
            <a:r>
              <a:rPr lang="en"/>
              <a:t>Layer 5 - Session - Connection establishment, TLS</a:t>
            </a:r>
            <a:endParaRPr/>
          </a:p>
          <a:p>
            <a:pPr indent="-342900" lvl="0" marL="457200" rtl="0" algn="l">
              <a:lnSpc>
                <a:spcPct val="125000"/>
              </a:lnSpc>
              <a:spcBef>
                <a:spcPts val="0"/>
              </a:spcBef>
              <a:spcAft>
                <a:spcPts val="0"/>
              </a:spcAft>
              <a:buSzPts val="1800"/>
              <a:buChar char="●"/>
            </a:pPr>
            <a:r>
              <a:rPr lang="en"/>
              <a:t>Layer 4 - Transport - UDP/TCP</a:t>
            </a:r>
            <a:endParaRPr/>
          </a:p>
          <a:p>
            <a:pPr indent="-342900" lvl="0" marL="457200" rtl="0" algn="l">
              <a:lnSpc>
                <a:spcPct val="125000"/>
              </a:lnSpc>
              <a:spcBef>
                <a:spcPts val="0"/>
              </a:spcBef>
              <a:spcAft>
                <a:spcPts val="0"/>
              </a:spcAft>
              <a:buSzPts val="1800"/>
              <a:buChar char="●"/>
            </a:pPr>
            <a:r>
              <a:rPr lang="en"/>
              <a:t>Layer 3 - Network - IP</a:t>
            </a:r>
            <a:endParaRPr/>
          </a:p>
          <a:p>
            <a:pPr indent="-342900" lvl="0" marL="457200" rtl="0" algn="l">
              <a:lnSpc>
                <a:spcPct val="125000"/>
              </a:lnSpc>
              <a:spcBef>
                <a:spcPts val="0"/>
              </a:spcBef>
              <a:spcAft>
                <a:spcPts val="0"/>
              </a:spcAft>
              <a:buSzPts val="1800"/>
              <a:buChar char="●"/>
            </a:pPr>
            <a:r>
              <a:rPr lang="en"/>
              <a:t>Layer 2 - Data link - Frames, Mac address Ethernet</a:t>
            </a:r>
            <a:endParaRPr/>
          </a:p>
          <a:p>
            <a:pPr indent="-342900" lvl="0" marL="457200" rtl="0" algn="l">
              <a:lnSpc>
                <a:spcPct val="125000"/>
              </a:lnSpc>
              <a:spcBef>
                <a:spcPts val="0"/>
              </a:spcBef>
              <a:spcAft>
                <a:spcPts val="0"/>
              </a:spcAft>
              <a:buSzPts val="1800"/>
              <a:buChar char="●"/>
            </a:pPr>
            <a:r>
              <a:rPr lang="en"/>
              <a:t>Layer 1 - Physical - Electric signals, fiber or radio waves</a:t>
            </a:r>
            <a:endParaRPr/>
          </a:p>
        </p:txBody>
      </p:sp>
      <p:sp>
        <p:nvSpPr>
          <p:cNvPr id="121" name="Google Shape;121;p22"/>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7" name="Shape 1617"/>
        <p:cNvGrpSpPr/>
        <p:nvPr/>
      </p:nvGrpSpPr>
      <p:grpSpPr>
        <a:xfrm>
          <a:off x="0" y="0"/>
          <a:ext cx="0" cy="0"/>
          <a:chOff x="0" y="0"/>
          <a:chExt cx="0" cy="0"/>
        </a:xfrm>
      </p:grpSpPr>
      <p:sp>
        <p:nvSpPr>
          <p:cNvPr id="1618" name="Google Shape;1618;p11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Control Window Size</a:t>
            </a:r>
            <a:endParaRPr/>
          </a:p>
        </p:txBody>
      </p:sp>
      <p:sp>
        <p:nvSpPr>
          <p:cNvPr id="1619" name="Google Shape;1619;p112"/>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1620" name="Google Shape;1620;p112"/>
          <p:cNvGraphicFramePr/>
          <p:nvPr/>
        </p:nvGraphicFramePr>
        <p:xfrm>
          <a:off x="582825" y="1017725"/>
          <a:ext cx="3000000" cy="3000000"/>
        </p:xfrm>
        <a:graphic>
          <a:graphicData uri="http://schemas.openxmlformats.org/drawingml/2006/table">
            <a:tbl>
              <a:tblPr>
                <a:solidFill>
                  <a:srgbClr val="F8F9FA"/>
                </a:solidFill>
                <a:tableStyleId>{1492325F-7BCA-4536-A9CF-DEEA088E3E3A}</a:tableStyleId>
              </a:tblPr>
              <a:tblGrid>
                <a:gridCol w="571500"/>
                <a:gridCol w="447675"/>
                <a:gridCol w="228600"/>
                <a:gridCol w="228600"/>
                <a:gridCol w="228600"/>
                <a:gridCol w="228600"/>
                <a:gridCol w="228600"/>
                <a:gridCol w="228600"/>
                <a:gridCol w="228600"/>
                <a:gridCol w="247650"/>
                <a:gridCol w="247650"/>
                <a:gridCol w="247650"/>
                <a:gridCol w="247650"/>
                <a:gridCol w="247650"/>
                <a:gridCol w="247650"/>
                <a:gridCol w="247650"/>
                <a:gridCol w="247650"/>
                <a:gridCol w="247650"/>
                <a:gridCol w="190500"/>
                <a:gridCol w="190500"/>
                <a:gridCol w="190500"/>
                <a:gridCol w="190500"/>
                <a:gridCol w="190500"/>
                <a:gridCol w="190500"/>
                <a:gridCol w="190500"/>
                <a:gridCol w="190500"/>
                <a:gridCol w="190500"/>
                <a:gridCol w="190500"/>
                <a:gridCol w="190500"/>
                <a:gridCol w="190500"/>
                <a:gridCol w="190500"/>
                <a:gridCol w="190500"/>
                <a:gridCol w="190500"/>
                <a:gridCol w="190500"/>
              </a:tblGrid>
              <a:tr h="219075">
                <a:tc>
                  <a:txBody>
                    <a:bodyPr/>
                    <a:lstStyle/>
                    <a:p>
                      <a:pPr indent="0" lvl="0" marL="0" rtl="0" algn="ctr">
                        <a:lnSpc>
                          <a:spcPct val="115000"/>
                        </a:lnSpc>
                        <a:spcBef>
                          <a:spcPts val="0"/>
                        </a:spcBef>
                        <a:spcAft>
                          <a:spcPts val="0"/>
                        </a:spcAft>
                        <a:buNone/>
                      </a:pPr>
                      <a:r>
                        <a:rPr b="1" i="1" lang="en" sz="1050">
                          <a:solidFill>
                            <a:schemeClr val="dk1"/>
                          </a:solidFill>
                          <a:highlight>
                            <a:schemeClr val="dk2"/>
                          </a:highlight>
                        </a:rPr>
                        <a:t>Offsets</a:t>
                      </a:r>
                      <a:endParaRPr b="1" i="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T cap="flat" cmpd="sng" w="9525">
                      <a:solidFill>
                        <a:srgbClr val="A2A9B1"/>
                      </a:solidFill>
                      <a:prstDash val="solid"/>
                      <a:round/>
                      <a:headEnd len="sm" w="sm" type="none"/>
                      <a:tailEnd len="sm" w="sm" type="none"/>
                    </a:lnT>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3">
                            <a:extLst>
                              <a:ext uri="{A12FA001-AC4F-418D-AE19-62706E023703}">
                                <ahyp:hlinkClr val="tx"/>
                              </a:ext>
                            </a:extLst>
                          </a:hlinkClick>
                        </a:rPr>
                        <a:t>Octet</a:t>
                      </a:r>
                      <a:endParaRPr b="1" sz="1050">
                        <a:solidFill>
                          <a:schemeClr val="dk1"/>
                        </a:solidFill>
                        <a:highlight>
                          <a:schemeClr val="dk2"/>
                        </a:highlight>
                      </a:endParaRPr>
                    </a:p>
                  </a:txBody>
                  <a:tcPr marT="26675" marB="26675" marR="53350" marL="53350">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Octet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4">
                            <a:extLst>
                              <a:ext uri="{A12FA001-AC4F-418D-AE19-62706E023703}">
                                <ahyp:hlinkClr val="tx"/>
                              </a:ext>
                            </a:extLst>
                          </a:hlinkClick>
                        </a:rPr>
                        <a:t>Bit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Source port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Destination port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1"/>
                          </a:solidFill>
                          <a:highlight>
                            <a:schemeClr val="dk2"/>
                          </a:highlight>
                        </a:rPr>
                        <a:t>Sequence number</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1"/>
                          </a:solidFill>
                          <a:highlight>
                            <a:schemeClr val="dk2"/>
                          </a:highlight>
                        </a:rPr>
                        <a:t>Acknowledgment number (if ACK 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381000">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96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chemeClr val="dk1"/>
                          </a:solidFill>
                          <a:highlight>
                            <a:schemeClr val="dk2"/>
                          </a:highlight>
                        </a:rPr>
                        <a:t>Data offset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grid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Reserved</a:t>
                      </a:r>
                      <a:endParaRPr sz="1050">
                        <a:solidFill>
                          <a:schemeClr val="dk1"/>
                        </a:solidFill>
                        <a:highlight>
                          <a:schemeClr val="dk2"/>
                        </a:highlight>
                      </a:endParaRPr>
                    </a:p>
                    <a:p>
                      <a:pPr indent="0" lvl="0" marL="0" rtl="0" algn="ctr">
                        <a:lnSpc>
                          <a:spcPct val="115000"/>
                        </a:lnSpc>
                        <a:spcBef>
                          <a:spcPts val="0"/>
                        </a:spcBef>
                        <a:spcAft>
                          <a:spcPts val="0"/>
                        </a:spcAft>
                        <a:buNone/>
                      </a:pPr>
                      <a:r>
                        <a:rPr b="1" lang="en" sz="1050">
                          <a:solidFill>
                            <a:schemeClr val="dk1"/>
                          </a:solidFill>
                          <a:highlight>
                            <a:schemeClr val="dk2"/>
                          </a:highlight>
                        </a:rPr>
                        <a:t>0 0 0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a:txBody>
                    <a:bodyPr/>
                    <a:lstStyle/>
                    <a:p>
                      <a:pPr indent="0" lvl="0" marL="0" rtl="0" algn="ctr">
                        <a:spcBef>
                          <a:spcPts val="0"/>
                        </a:spcBef>
                        <a:spcAft>
                          <a:spcPts val="0"/>
                        </a:spcAft>
                        <a:buNone/>
                      </a:pPr>
                      <a:r>
                        <a:rPr lang="en" sz="1050">
                          <a:solidFill>
                            <a:schemeClr val="dk1"/>
                          </a:solidFill>
                          <a:highlight>
                            <a:schemeClr val="dk2"/>
                          </a:highlight>
                        </a:rPr>
                        <a:t>NS</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CWR</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ECE</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URG</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ACK</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PSH</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RST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SYN</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FIN</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2"/>
                          </a:solidFill>
                          <a:highlight>
                            <a:schemeClr val="accent4"/>
                          </a:highlight>
                        </a:rPr>
                        <a:t>Window Size</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Checksum</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Urgent pointer (if URG 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Options (if </a:t>
                      </a:r>
                      <a:r>
                        <a:rPr i="1" lang="en" sz="1050">
                          <a:solidFill>
                            <a:schemeClr val="dk1"/>
                          </a:solidFill>
                          <a:highlight>
                            <a:schemeClr val="dk2"/>
                          </a:highlight>
                        </a:rPr>
                        <a:t>data offset</a:t>
                      </a:r>
                      <a:r>
                        <a:rPr lang="en" sz="1050">
                          <a:solidFill>
                            <a:schemeClr val="dk1"/>
                          </a:solidFill>
                          <a:highlight>
                            <a:schemeClr val="dk2"/>
                          </a:highlight>
                        </a:rPr>
                        <a:t> &gt; 5. Padded at the end with "0" bits if necessary.)</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3812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480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4" name="Shape 1624"/>
        <p:cNvGrpSpPr/>
        <p:nvPr/>
      </p:nvGrpSpPr>
      <p:grpSpPr>
        <a:xfrm>
          <a:off x="0" y="0"/>
          <a:ext cx="0" cy="0"/>
          <a:chOff x="0" y="0"/>
          <a:chExt cx="0" cy="0"/>
        </a:xfrm>
      </p:grpSpPr>
      <p:sp>
        <p:nvSpPr>
          <p:cNvPr id="1625" name="Google Shape;1625;p1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9 bit flags</a:t>
            </a:r>
            <a:endParaRPr/>
          </a:p>
        </p:txBody>
      </p:sp>
      <p:sp>
        <p:nvSpPr>
          <p:cNvPr id="1626" name="Google Shape;1626;p113"/>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1627" name="Google Shape;1627;p113"/>
          <p:cNvGraphicFramePr/>
          <p:nvPr/>
        </p:nvGraphicFramePr>
        <p:xfrm>
          <a:off x="514975" y="1017725"/>
          <a:ext cx="3000000" cy="3000000"/>
        </p:xfrm>
        <a:graphic>
          <a:graphicData uri="http://schemas.openxmlformats.org/drawingml/2006/table">
            <a:tbl>
              <a:tblPr>
                <a:solidFill>
                  <a:srgbClr val="F8F9FA"/>
                </a:solidFill>
                <a:tableStyleId>{1492325F-7BCA-4536-A9CF-DEEA088E3E3A}</a:tableStyleId>
              </a:tblPr>
              <a:tblGrid>
                <a:gridCol w="571500"/>
                <a:gridCol w="447675"/>
                <a:gridCol w="228600"/>
                <a:gridCol w="228600"/>
                <a:gridCol w="228600"/>
                <a:gridCol w="228600"/>
                <a:gridCol w="228600"/>
                <a:gridCol w="228600"/>
                <a:gridCol w="228600"/>
                <a:gridCol w="247650"/>
                <a:gridCol w="247650"/>
                <a:gridCol w="247650"/>
                <a:gridCol w="247650"/>
                <a:gridCol w="247650"/>
                <a:gridCol w="247650"/>
                <a:gridCol w="247650"/>
                <a:gridCol w="247650"/>
                <a:gridCol w="247650"/>
                <a:gridCol w="190500"/>
                <a:gridCol w="190500"/>
                <a:gridCol w="190500"/>
                <a:gridCol w="190500"/>
                <a:gridCol w="190500"/>
                <a:gridCol w="190500"/>
                <a:gridCol w="190500"/>
                <a:gridCol w="190500"/>
                <a:gridCol w="190500"/>
                <a:gridCol w="190500"/>
                <a:gridCol w="190500"/>
                <a:gridCol w="190500"/>
                <a:gridCol w="190500"/>
                <a:gridCol w="190500"/>
                <a:gridCol w="190500"/>
                <a:gridCol w="190500"/>
              </a:tblGrid>
              <a:tr h="219075">
                <a:tc>
                  <a:txBody>
                    <a:bodyPr/>
                    <a:lstStyle/>
                    <a:p>
                      <a:pPr indent="0" lvl="0" marL="0" rtl="0" algn="ctr">
                        <a:lnSpc>
                          <a:spcPct val="115000"/>
                        </a:lnSpc>
                        <a:spcBef>
                          <a:spcPts val="0"/>
                        </a:spcBef>
                        <a:spcAft>
                          <a:spcPts val="0"/>
                        </a:spcAft>
                        <a:buNone/>
                      </a:pPr>
                      <a:r>
                        <a:rPr b="1" i="1" lang="en" sz="1050">
                          <a:solidFill>
                            <a:schemeClr val="dk1"/>
                          </a:solidFill>
                          <a:highlight>
                            <a:schemeClr val="dk2"/>
                          </a:highlight>
                        </a:rPr>
                        <a:t>Offsets</a:t>
                      </a:r>
                      <a:endParaRPr b="1" i="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T cap="flat" cmpd="sng" w="9525">
                      <a:solidFill>
                        <a:srgbClr val="A2A9B1"/>
                      </a:solidFill>
                      <a:prstDash val="solid"/>
                      <a:round/>
                      <a:headEnd len="sm" w="sm" type="none"/>
                      <a:tailEnd len="sm" w="sm" type="none"/>
                    </a:lnT>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3">
                            <a:extLst>
                              <a:ext uri="{A12FA001-AC4F-418D-AE19-62706E023703}">
                                <ahyp:hlinkClr val="tx"/>
                              </a:ext>
                            </a:extLst>
                          </a:hlinkClick>
                        </a:rPr>
                        <a:t>Octet</a:t>
                      </a:r>
                      <a:endParaRPr b="1" sz="1050">
                        <a:solidFill>
                          <a:schemeClr val="dk1"/>
                        </a:solidFill>
                        <a:highlight>
                          <a:schemeClr val="dk2"/>
                        </a:highlight>
                      </a:endParaRPr>
                    </a:p>
                  </a:txBody>
                  <a:tcPr marT="26675" marB="26675" marR="53350" marL="53350">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Octet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4">
                            <a:extLst>
                              <a:ext uri="{A12FA001-AC4F-418D-AE19-62706E023703}">
                                <ahyp:hlinkClr val="tx"/>
                              </a:ext>
                            </a:extLst>
                          </a:hlinkClick>
                        </a:rPr>
                        <a:t>Bit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Source port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Destination port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1"/>
                          </a:solidFill>
                          <a:highlight>
                            <a:schemeClr val="dk2"/>
                          </a:highlight>
                        </a:rPr>
                        <a:t>Sequence number</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1"/>
                          </a:solidFill>
                          <a:highlight>
                            <a:schemeClr val="dk2"/>
                          </a:highlight>
                        </a:rPr>
                        <a:t>Acknowledgment number (if ACK 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381000">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96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chemeClr val="dk1"/>
                          </a:solidFill>
                          <a:highlight>
                            <a:schemeClr val="dk2"/>
                          </a:highlight>
                        </a:rPr>
                        <a:t>Data offset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grid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Reserved</a:t>
                      </a:r>
                      <a:endParaRPr sz="1050">
                        <a:solidFill>
                          <a:schemeClr val="dk1"/>
                        </a:solidFill>
                        <a:highlight>
                          <a:schemeClr val="dk2"/>
                        </a:highlight>
                      </a:endParaRPr>
                    </a:p>
                    <a:p>
                      <a:pPr indent="0" lvl="0" marL="0" rtl="0" algn="ctr">
                        <a:lnSpc>
                          <a:spcPct val="115000"/>
                        </a:lnSpc>
                        <a:spcBef>
                          <a:spcPts val="0"/>
                        </a:spcBef>
                        <a:spcAft>
                          <a:spcPts val="0"/>
                        </a:spcAft>
                        <a:buNone/>
                      </a:pPr>
                      <a:r>
                        <a:rPr b="1" lang="en" sz="1050">
                          <a:solidFill>
                            <a:schemeClr val="dk1"/>
                          </a:solidFill>
                          <a:highlight>
                            <a:schemeClr val="dk2"/>
                          </a:highlight>
                        </a:rPr>
                        <a:t>0 0 0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a:txBody>
                    <a:bodyPr/>
                    <a:lstStyle/>
                    <a:p>
                      <a:pPr indent="0" lvl="0" marL="0" rtl="0" algn="ctr">
                        <a:spcBef>
                          <a:spcPts val="0"/>
                        </a:spcBef>
                        <a:spcAft>
                          <a:spcPts val="0"/>
                        </a:spcAft>
                        <a:buNone/>
                      </a:pPr>
                      <a:r>
                        <a:rPr lang="en" sz="1050">
                          <a:solidFill>
                            <a:schemeClr val="dk2"/>
                          </a:solidFill>
                          <a:highlight>
                            <a:schemeClr val="accent4"/>
                          </a:highlight>
                        </a:rPr>
                        <a:t>NS</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50">
                          <a:solidFill>
                            <a:schemeClr val="dk2"/>
                          </a:solidFill>
                          <a:highlight>
                            <a:schemeClr val="accent4"/>
                          </a:highlight>
                        </a:rPr>
                        <a:t>CWR</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50">
                          <a:solidFill>
                            <a:schemeClr val="dk2"/>
                          </a:solidFill>
                          <a:highlight>
                            <a:schemeClr val="accent4"/>
                          </a:highlight>
                        </a:rPr>
                        <a:t>ECE</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50">
                          <a:solidFill>
                            <a:schemeClr val="dk2"/>
                          </a:solidFill>
                          <a:highlight>
                            <a:schemeClr val="accent4"/>
                          </a:highlight>
                        </a:rPr>
                        <a:t>URG</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50">
                          <a:solidFill>
                            <a:schemeClr val="dk2"/>
                          </a:solidFill>
                          <a:highlight>
                            <a:schemeClr val="accent4"/>
                          </a:highlight>
                        </a:rPr>
                        <a:t>ACK</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50">
                          <a:solidFill>
                            <a:schemeClr val="dk2"/>
                          </a:solidFill>
                          <a:highlight>
                            <a:schemeClr val="accent4"/>
                          </a:highlight>
                        </a:rPr>
                        <a:t>PSH</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50">
                          <a:solidFill>
                            <a:schemeClr val="dk2"/>
                          </a:solidFill>
                          <a:highlight>
                            <a:schemeClr val="accent4"/>
                          </a:highlight>
                        </a:rPr>
                        <a:t>RST</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50">
                          <a:solidFill>
                            <a:schemeClr val="dk2"/>
                          </a:solidFill>
                          <a:highlight>
                            <a:schemeClr val="accent4"/>
                          </a:highlight>
                        </a:rPr>
                        <a:t>SYN</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50">
                          <a:solidFill>
                            <a:schemeClr val="dk2"/>
                          </a:solidFill>
                          <a:highlight>
                            <a:schemeClr val="accent4"/>
                          </a:highlight>
                        </a:rPr>
                        <a:t>F</a:t>
                      </a:r>
                      <a:br>
                        <a:rPr lang="en" sz="1050">
                          <a:solidFill>
                            <a:schemeClr val="dk2"/>
                          </a:solidFill>
                          <a:highlight>
                            <a:schemeClr val="accent4"/>
                          </a:highlight>
                        </a:rPr>
                      </a:br>
                      <a:r>
                        <a:rPr lang="en" sz="1050">
                          <a:solidFill>
                            <a:schemeClr val="dk2"/>
                          </a:solidFill>
                          <a:highlight>
                            <a:schemeClr val="accent4"/>
                          </a:highlight>
                        </a:rPr>
                        <a:t>I</a:t>
                      </a:r>
                      <a:endParaRPr sz="1050">
                        <a:solidFill>
                          <a:schemeClr val="dk2"/>
                        </a:solidFill>
                        <a:highlight>
                          <a:schemeClr val="accent4"/>
                        </a:highlight>
                      </a:endParaRPr>
                    </a:p>
                    <a:p>
                      <a:pPr indent="0" lvl="0" marL="0" rtl="0" algn="ctr">
                        <a:spcBef>
                          <a:spcPts val="0"/>
                        </a:spcBef>
                        <a:spcAft>
                          <a:spcPts val="0"/>
                        </a:spcAft>
                        <a:buNone/>
                      </a:pPr>
                      <a:r>
                        <a:rPr lang="en" sz="1050">
                          <a:solidFill>
                            <a:schemeClr val="dk2"/>
                          </a:solidFill>
                          <a:highlight>
                            <a:schemeClr val="accent4"/>
                          </a:highlight>
                        </a:rPr>
                        <a:t>N</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Window Size</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Checksum</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Urgent pointer (if URG 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Options (if </a:t>
                      </a:r>
                      <a:r>
                        <a:rPr i="1" lang="en" sz="1050">
                          <a:solidFill>
                            <a:schemeClr val="dk1"/>
                          </a:solidFill>
                          <a:highlight>
                            <a:schemeClr val="dk2"/>
                          </a:highlight>
                        </a:rPr>
                        <a:t>data offset</a:t>
                      </a:r>
                      <a:r>
                        <a:rPr lang="en" sz="1050">
                          <a:solidFill>
                            <a:schemeClr val="dk1"/>
                          </a:solidFill>
                          <a:highlight>
                            <a:schemeClr val="dk2"/>
                          </a:highlight>
                        </a:rPr>
                        <a:t> &gt; 5. Padded at the end with "0" bits if necessary.)</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3812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480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1" name="Shape 1631"/>
        <p:cNvGrpSpPr/>
        <p:nvPr/>
      </p:nvGrpSpPr>
      <p:grpSpPr>
        <a:xfrm>
          <a:off x="0" y="0"/>
          <a:ext cx="0" cy="0"/>
          <a:chOff x="0" y="0"/>
          <a:chExt cx="0" cy="0"/>
        </a:xfrm>
      </p:grpSpPr>
      <p:sp>
        <p:nvSpPr>
          <p:cNvPr id="1632" name="Google Shape;1632;p1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Maximum Segment Size</a:t>
            </a:r>
            <a:endParaRPr/>
          </a:p>
        </p:txBody>
      </p:sp>
      <p:sp>
        <p:nvSpPr>
          <p:cNvPr id="1633" name="Google Shape;1633;p1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Segment Size depends the MTU of the network </a:t>
            </a:r>
            <a:endParaRPr/>
          </a:p>
          <a:p>
            <a:pPr indent="-342900" lvl="0" marL="457200" rtl="0" algn="l">
              <a:lnSpc>
                <a:spcPct val="125000"/>
              </a:lnSpc>
              <a:spcBef>
                <a:spcPts val="0"/>
              </a:spcBef>
              <a:spcAft>
                <a:spcPts val="0"/>
              </a:spcAft>
              <a:buSzPts val="1800"/>
              <a:buChar char="●"/>
            </a:pPr>
            <a:r>
              <a:rPr lang="en"/>
              <a:t>Usually</a:t>
            </a:r>
            <a:r>
              <a:rPr lang="en"/>
              <a:t> 512 bytes can go up to 1460 </a:t>
            </a:r>
            <a:endParaRPr/>
          </a:p>
          <a:p>
            <a:pPr indent="-342900" lvl="0" marL="457200" rtl="0" algn="l">
              <a:lnSpc>
                <a:spcPct val="125000"/>
              </a:lnSpc>
              <a:spcBef>
                <a:spcPts val="0"/>
              </a:spcBef>
              <a:spcAft>
                <a:spcPts val="0"/>
              </a:spcAft>
              <a:buSzPts val="1800"/>
              <a:buChar char="●"/>
            </a:pPr>
            <a:r>
              <a:rPr lang="en"/>
              <a:t>Default MTU in the Internet is 1500 (results in MSS 1460) </a:t>
            </a:r>
            <a:endParaRPr/>
          </a:p>
          <a:p>
            <a:pPr indent="-342900" lvl="0" marL="457200" rtl="0" algn="l">
              <a:lnSpc>
                <a:spcPct val="125000"/>
              </a:lnSpc>
              <a:spcBef>
                <a:spcPts val="0"/>
              </a:spcBef>
              <a:spcAft>
                <a:spcPts val="0"/>
              </a:spcAft>
              <a:buSzPts val="1800"/>
              <a:buChar char="●"/>
            </a:pPr>
            <a:r>
              <a:rPr lang="en"/>
              <a:t>Jumbo frames MTU goes to 9000 or more</a:t>
            </a:r>
            <a:endParaRPr/>
          </a:p>
          <a:p>
            <a:pPr indent="-342900" lvl="0" marL="457200" rtl="0" algn="l">
              <a:lnSpc>
                <a:spcPct val="125000"/>
              </a:lnSpc>
              <a:spcBef>
                <a:spcPts val="0"/>
              </a:spcBef>
              <a:spcAft>
                <a:spcPts val="0"/>
              </a:spcAft>
              <a:buSzPts val="1800"/>
              <a:buChar char="●"/>
            </a:pPr>
            <a:r>
              <a:rPr lang="en"/>
              <a:t>MSS can be larger in jumbo frames cases</a:t>
            </a:r>
            <a:endParaRPr/>
          </a:p>
        </p:txBody>
      </p:sp>
      <p:sp>
        <p:nvSpPr>
          <p:cNvPr id="1634" name="Google Shape;1634;p11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8" name="Shape 1638"/>
        <p:cNvGrpSpPr/>
        <p:nvPr/>
      </p:nvGrpSpPr>
      <p:grpSpPr>
        <a:xfrm>
          <a:off x="0" y="0"/>
          <a:ext cx="0" cy="0"/>
          <a:chOff x="0" y="0"/>
          <a:chExt cx="0" cy="0"/>
        </a:xfrm>
      </p:grpSpPr>
      <p:sp>
        <p:nvSpPr>
          <p:cNvPr id="1639" name="Google Shape;1639;p115"/>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Flow Control</a:t>
            </a:r>
            <a:endParaRPr/>
          </a:p>
        </p:txBody>
      </p:sp>
      <p:sp>
        <p:nvSpPr>
          <p:cNvPr id="1640" name="Google Shape;1640;p115"/>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 much the receiver can handle?</a:t>
            </a:r>
            <a:endParaRPr/>
          </a:p>
        </p:txBody>
      </p:sp>
      <p:sp>
        <p:nvSpPr>
          <p:cNvPr id="1641" name="Google Shape;1641;p115"/>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5" name="Shape 1645"/>
        <p:cNvGrpSpPr/>
        <p:nvPr/>
      </p:nvGrpSpPr>
      <p:grpSpPr>
        <a:xfrm>
          <a:off x="0" y="0"/>
          <a:ext cx="0" cy="0"/>
          <a:chOff x="0" y="0"/>
          <a:chExt cx="0" cy="0"/>
        </a:xfrm>
      </p:grpSpPr>
      <p:sp>
        <p:nvSpPr>
          <p:cNvPr id="1646" name="Google Shape;1646;p1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Control</a:t>
            </a:r>
            <a:endParaRPr/>
          </a:p>
        </p:txBody>
      </p:sp>
      <p:sp>
        <p:nvSpPr>
          <p:cNvPr id="1647" name="Google Shape;1647;p116"/>
          <p:cNvSpPr txBox="1"/>
          <p:nvPr>
            <p:ph idx="1" type="body"/>
          </p:nvPr>
        </p:nvSpPr>
        <p:spPr>
          <a:xfrm>
            <a:off x="311700" y="114372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A want to send 10 </a:t>
            </a:r>
            <a:r>
              <a:rPr lang="en"/>
              <a:t>segments</a:t>
            </a:r>
            <a:r>
              <a:rPr lang="en"/>
              <a:t> to B</a:t>
            </a:r>
            <a:endParaRPr/>
          </a:p>
          <a:p>
            <a:pPr indent="-342900" lvl="0" marL="457200" rtl="0" algn="l">
              <a:lnSpc>
                <a:spcPct val="125000"/>
              </a:lnSpc>
              <a:spcBef>
                <a:spcPts val="0"/>
              </a:spcBef>
              <a:spcAft>
                <a:spcPts val="0"/>
              </a:spcAft>
              <a:buSzPts val="1800"/>
              <a:buChar char="●"/>
            </a:pPr>
            <a:r>
              <a:rPr lang="en"/>
              <a:t>A sends segment 1 to B</a:t>
            </a:r>
            <a:endParaRPr/>
          </a:p>
          <a:p>
            <a:pPr indent="-342900" lvl="0" marL="457200" rtl="0" algn="l">
              <a:lnSpc>
                <a:spcPct val="125000"/>
              </a:lnSpc>
              <a:spcBef>
                <a:spcPts val="0"/>
              </a:spcBef>
              <a:spcAft>
                <a:spcPts val="0"/>
              </a:spcAft>
              <a:buSzPts val="1800"/>
              <a:buChar char="●"/>
            </a:pPr>
            <a:r>
              <a:rPr lang="en"/>
              <a:t>B </a:t>
            </a:r>
            <a:r>
              <a:rPr lang="en"/>
              <a:t>acknowledges</a:t>
            </a:r>
            <a:r>
              <a:rPr lang="en"/>
              <a:t> segment 1</a:t>
            </a:r>
            <a:endParaRPr/>
          </a:p>
          <a:p>
            <a:pPr indent="-342900" lvl="0" marL="457200" rtl="0" algn="l">
              <a:lnSpc>
                <a:spcPct val="125000"/>
              </a:lnSpc>
              <a:spcBef>
                <a:spcPts val="0"/>
              </a:spcBef>
              <a:spcAft>
                <a:spcPts val="0"/>
              </a:spcAft>
              <a:buSzPts val="1800"/>
              <a:buChar char="●"/>
            </a:pPr>
            <a:r>
              <a:rPr lang="en"/>
              <a:t>A sends segment 2 to B </a:t>
            </a:r>
            <a:endParaRPr/>
          </a:p>
          <a:p>
            <a:pPr indent="-342900" lvl="0" marL="457200" rtl="0" algn="l">
              <a:lnSpc>
                <a:spcPct val="125000"/>
              </a:lnSpc>
              <a:spcBef>
                <a:spcPts val="0"/>
              </a:spcBef>
              <a:spcAft>
                <a:spcPts val="0"/>
              </a:spcAft>
              <a:buSzPts val="1800"/>
              <a:buChar char="●"/>
            </a:pPr>
            <a:r>
              <a:rPr lang="en"/>
              <a:t>B </a:t>
            </a:r>
            <a:r>
              <a:rPr lang="en"/>
              <a:t>acknowledges segment 2</a:t>
            </a:r>
            <a:endParaRPr/>
          </a:p>
          <a:p>
            <a:pPr indent="-342900" lvl="0" marL="457200" rtl="0" algn="l">
              <a:lnSpc>
                <a:spcPct val="125000"/>
              </a:lnSpc>
              <a:spcBef>
                <a:spcPts val="0"/>
              </a:spcBef>
              <a:spcAft>
                <a:spcPts val="0"/>
              </a:spcAft>
              <a:buSzPts val="1800"/>
              <a:buChar char="●"/>
            </a:pPr>
            <a:r>
              <a:rPr lang="en"/>
              <a:t>VERY SLOW!</a:t>
            </a:r>
            <a:endParaRPr/>
          </a:p>
          <a:p>
            <a:pPr indent="0" lvl="0" marL="457200" rtl="0" algn="l">
              <a:lnSpc>
                <a:spcPct val="125000"/>
              </a:lnSpc>
              <a:spcBef>
                <a:spcPts val="0"/>
              </a:spcBef>
              <a:spcAft>
                <a:spcPts val="0"/>
              </a:spcAft>
              <a:buNone/>
            </a:pPr>
            <a:r>
              <a:t/>
            </a:r>
            <a:endParaRPr/>
          </a:p>
        </p:txBody>
      </p:sp>
      <p:sp>
        <p:nvSpPr>
          <p:cNvPr id="1648" name="Google Shape;1648;p116"/>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1649" name="Google Shape;1649;p116"/>
          <p:cNvGrpSpPr/>
          <p:nvPr/>
        </p:nvGrpSpPr>
        <p:grpSpPr>
          <a:xfrm>
            <a:off x="6301063" y="3390425"/>
            <a:ext cx="790176" cy="523250"/>
            <a:chOff x="6861863" y="3530550"/>
            <a:chExt cx="790176" cy="523250"/>
          </a:xfrm>
        </p:grpSpPr>
        <p:pic>
          <p:nvPicPr>
            <p:cNvPr id="1650" name="Google Shape;1650;p116"/>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651" name="Google Shape;1651;p116"/>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1652" name="Google Shape;1652;p116"/>
          <p:cNvGrpSpPr/>
          <p:nvPr/>
        </p:nvGrpSpPr>
        <p:grpSpPr>
          <a:xfrm>
            <a:off x="1692900" y="3398650"/>
            <a:ext cx="790176" cy="523250"/>
            <a:chOff x="2666325" y="4298650"/>
            <a:chExt cx="790176" cy="523250"/>
          </a:xfrm>
        </p:grpSpPr>
        <p:pic>
          <p:nvPicPr>
            <p:cNvPr id="1653" name="Google Shape;1653;p11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654" name="Google Shape;1654;p116"/>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sp>
        <p:nvSpPr>
          <p:cNvPr id="1655" name="Google Shape;1655;p116"/>
          <p:cNvSpPr/>
          <p:nvPr/>
        </p:nvSpPr>
        <p:spPr>
          <a:xfrm>
            <a:off x="4119042" y="3069800"/>
            <a:ext cx="6564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SEG 1</a:t>
            </a:r>
            <a:endParaRPr sz="900"/>
          </a:p>
        </p:txBody>
      </p:sp>
      <p:cxnSp>
        <p:nvCxnSpPr>
          <p:cNvPr id="1656" name="Google Shape;1656;p116"/>
          <p:cNvCxnSpPr/>
          <p:nvPr/>
        </p:nvCxnSpPr>
        <p:spPr>
          <a:xfrm flipH="1" rot="10800000">
            <a:off x="2772850" y="3295100"/>
            <a:ext cx="3429000" cy="21000"/>
          </a:xfrm>
          <a:prstGeom prst="straightConnector1">
            <a:avLst/>
          </a:prstGeom>
          <a:noFill/>
          <a:ln cap="flat" cmpd="sng" w="9525">
            <a:solidFill>
              <a:srgbClr val="EAECF0"/>
            </a:solidFill>
            <a:prstDash val="solid"/>
            <a:round/>
            <a:headEnd len="med" w="med" type="none"/>
            <a:tailEnd len="med" w="med" type="triangle"/>
          </a:ln>
        </p:spPr>
      </p:cxnSp>
      <p:sp>
        <p:nvSpPr>
          <p:cNvPr id="1657" name="Google Shape;1657;p116"/>
          <p:cNvSpPr/>
          <p:nvPr/>
        </p:nvSpPr>
        <p:spPr>
          <a:xfrm>
            <a:off x="4120336" y="3365000"/>
            <a:ext cx="6564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 1</a:t>
            </a:r>
            <a:endParaRPr sz="900"/>
          </a:p>
        </p:txBody>
      </p:sp>
      <p:cxnSp>
        <p:nvCxnSpPr>
          <p:cNvPr id="1658" name="Google Shape;1658;p116"/>
          <p:cNvCxnSpPr/>
          <p:nvPr/>
        </p:nvCxnSpPr>
        <p:spPr>
          <a:xfrm flipH="1">
            <a:off x="2688225" y="3590288"/>
            <a:ext cx="3407700" cy="7200"/>
          </a:xfrm>
          <a:prstGeom prst="straightConnector1">
            <a:avLst/>
          </a:prstGeom>
          <a:noFill/>
          <a:ln cap="flat" cmpd="sng" w="9525">
            <a:solidFill>
              <a:srgbClr val="EAECF0"/>
            </a:solidFill>
            <a:prstDash val="solid"/>
            <a:round/>
            <a:headEnd len="med" w="med" type="none"/>
            <a:tailEnd len="med" w="med" type="triangle"/>
          </a:ln>
        </p:spPr>
      </p:cxnSp>
      <p:sp>
        <p:nvSpPr>
          <p:cNvPr id="1659" name="Google Shape;1659;p116"/>
          <p:cNvSpPr/>
          <p:nvPr/>
        </p:nvSpPr>
        <p:spPr>
          <a:xfrm>
            <a:off x="4121242" y="3723150"/>
            <a:ext cx="6564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SEG 2</a:t>
            </a:r>
            <a:endParaRPr sz="900"/>
          </a:p>
        </p:txBody>
      </p:sp>
      <p:cxnSp>
        <p:nvCxnSpPr>
          <p:cNvPr id="1660" name="Google Shape;1660;p116"/>
          <p:cNvCxnSpPr/>
          <p:nvPr/>
        </p:nvCxnSpPr>
        <p:spPr>
          <a:xfrm flipH="1" rot="10800000">
            <a:off x="2775050" y="3948450"/>
            <a:ext cx="3429000" cy="21000"/>
          </a:xfrm>
          <a:prstGeom prst="straightConnector1">
            <a:avLst/>
          </a:prstGeom>
          <a:noFill/>
          <a:ln cap="flat" cmpd="sng" w="9525">
            <a:solidFill>
              <a:srgbClr val="EAECF0"/>
            </a:solidFill>
            <a:prstDash val="solid"/>
            <a:round/>
            <a:headEnd len="med" w="med" type="none"/>
            <a:tailEnd len="med" w="med" type="triangle"/>
          </a:ln>
        </p:spPr>
      </p:cxnSp>
      <p:sp>
        <p:nvSpPr>
          <p:cNvPr id="1661" name="Google Shape;1661;p116"/>
          <p:cNvSpPr/>
          <p:nvPr/>
        </p:nvSpPr>
        <p:spPr>
          <a:xfrm>
            <a:off x="4122536" y="4018350"/>
            <a:ext cx="6564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 2</a:t>
            </a:r>
            <a:endParaRPr sz="900"/>
          </a:p>
        </p:txBody>
      </p:sp>
      <p:cxnSp>
        <p:nvCxnSpPr>
          <p:cNvPr id="1662" name="Google Shape;1662;p116"/>
          <p:cNvCxnSpPr/>
          <p:nvPr/>
        </p:nvCxnSpPr>
        <p:spPr>
          <a:xfrm flipH="1">
            <a:off x="2690425" y="4243638"/>
            <a:ext cx="3407700" cy="7200"/>
          </a:xfrm>
          <a:prstGeom prst="straightConnector1">
            <a:avLst/>
          </a:prstGeom>
          <a:noFill/>
          <a:ln cap="flat" cmpd="sng" w="9525">
            <a:solidFill>
              <a:srgbClr val="EAECF0"/>
            </a:solidFill>
            <a:prstDash val="solid"/>
            <a:round/>
            <a:headEnd len="med" w="med" type="none"/>
            <a:tailEnd len="med" w="med" type="triangle"/>
          </a:ln>
        </p:spPr>
      </p:cxnSp>
      <p:sp>
        <p:nvSpPr>
          <p:cNvPr id="1663" name="Google Shape;1663;p116"/>
          <p:cNvSpPr/>
          <p:nvPr/>
        </p:nvSpPr>
        <p:spPr>
          <a:xfrm>
            <a:off x="4124729" y="4418825"/>
            <a:ext cx="6564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SEG 3</a:t>
            </a:r>
            <a:endParaRPr sz="900"/>
          </a:p>
        </p:txBody>
      </p:sp>
      <p:cxnSp>
        <p:nvCxnSpPr>
          <p:cNvPr id="1664" name="Google Shape;1664;p116"/>
          <p:cNvCxnSpPr/>
          <p:nvPr/>
        </p:nvCxnSpPr>
        <p:spPr>
          <a:xfrm flipH="1" rot="10800000">
            <a:off x="2778538" y="4644125"/>
            <a:ext cx="3429000" cy="21000"/>
          </a:xfrm>
          <a:prstGeom prst="straightConnector1">
            <a:avLst/>
          </a:prstGeom>
          <a:noFill/>
          <a:ln cap="flat" cmpd="sng" w="9525">
            <a:solidFill>
              <a:srgbClr val="EAECF0"/>
            </a:solidFill>
            <a:prstDash val="solid"/>
            <a:round/>
            <a:headEnd len="med" w="med" type="none"/>
            <a:tailEnd len="med" w="med" type="triangle"/>
          </a:ln>
        </p:spPr>
      </p:cxnSp>
      <p:sp>
        <p:nvSpPr>
          <p:cNvPr id="1665" name="Google Shape;1665;p116"/>
          <p:cNvSpPr/>
          <p:nvPr/>
        </p:nvSpPr>
        <p:spPr>
          <a:xfrm>
            <a:off x="4126024" y="4714025"/>
            <a:ext cx="6564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 3</a:t>
            </a:r>
            <a:endParaRPr sz="900"/>
          </a:p>
        </p:txBody>
      </p:sp>
      <p:cxnSp>
        <p:nvCxnSpPr>
          <p:cNvPr id="1666" name="Google Shape;1666;p116"/>
          <p:cNvCxnSpPr/>
          <p:nvPr/>
        </p:nvCxnSpPr>
        <p:spPr>
          <a:xfrm flipH="1">
            <a:off x="2693913" y="4939313"/>
            <a:ext cx="3407700" cy="7200"/>
          </a:xfrm>
          <a:prstGeom prst="straightConnector1">
            <a:avLst/>
          </a:prstGeom>
          <a:noFill/>
          <a:ln cap="flat" cmpd="sng" w="9525">
            <a:solidFill>
              <a:srgbClr val="EAECF0"/>
            </a:solidFill>
            <a:prstDash val="solid"/>
            <a:round/>
            <a:headEnd len="med" w="med" type="none"/>
            <a:tailEnd len="med" w="med" type="triangle"/>
          </a:ln>
        </p:spPr>
      </p:cxn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0" name="Shape 1670"/>
        <p:cNvGrpSpPr/>
        <p:nvPr/>
      </p:nvGrpSpPr>
      <p:grpSpPr>
        <a:xfrm>
          <a:off x="0" y="0"/>
          <a:ext cx="0" cy="0"/>
          <a:chOff x="0" y="0"/>
          <a:chExt cx="0" cy="0"/>
        </a:xfrm>
      </p:grpSpPr>
      <p:sp>
        <p:nvSpPr>
          <p:cNvPr id="1671" name="Google Shape;1671;p1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Control</a:t>
            </a:r>
            <a:endParaRPr/>
          </a:p>
        </p:txBody>
      </p:sp>
      <p:sp>
        <p:nvSpPr>
          <p:cNvPr id="1672" name="Google Shape;1672;p117"/>
          <p:cNvSpPr txBox="1"/>
          <p:nvPr>
            <p:ph idx="1" type="body"/>
          </p:nvPr>
        </p:nvSpPr>
        <p:spPr>
          <a:xfrm>
            <a:off x="311700" y="114372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A can send multiple segments and B can acknowledge all in 1 ACK</a:t>
            </a:r>
            <a:endParaRPr/>
          </a:p>
          <a:p>
            <a:pPr indent="-342900" lvl="0" marL="457200" rtl="0" algn="l">
              <a:lnSpc>
                <a:spcPct val="125000"/>
              </a:lnSpc>
              <a:spcBef>
                <a:spcPts val="0"/>
              </a:spcBef>
              <a:spcAft>
                <a:spcPts val="0"/>
              </a:spcAft>
              <a:buSzPts val="1800"/>
              <a:buChar char="●"/>
            </a:pPr>
            <a:r>
              <a:rPr lang="en"/>
              <a:t>The question is … how much </a:t>
            </a:r>
            <a:r>
              <a:rPr lang="en"/>
              <a:t>A</a:t>
            </a:r>
            <a:r>
              <a:rPr lang="en"/>
              <a:t> can send?</a:t>
            </a:r>
            <a:endParaRPr/>
          </a:p>
          <a:p>
            <a:pPr indent="-342900" lvl="0" marL="457200" rtl="0" algn="l">
              <a:lnSpc>
                <a:spcPct val="125000"/>
              </a:lnSpc>
              <a:spcBef>
                <a:spcPts val="0"/>
              </a:spcBef>
              <a:spcAft>
                <a:spcPts val="0"/>
              </a:spcAft>
              <a:buSzPts val="1800"/>
              <a:buChar char="●"/>
            </a:pPr>
            <a:r>
              <a:rPr lang="en"/>
              <a:t>This is called flow control</a:t>
            </a:r>
            <a:endParaRPr/>
          </a:p>
        </p:txBody>
      </p:sp>
      <p:sp>
        <p:nvSpPr>
          <p:cNvPr id="1673" name="Google Shape;1673;p117"/>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1674" name="Google Shape;1674;p117"/>
          <p:cNvGrpSpPr/>
          <p:nvPr/>
        </p:nvGrpSpPr>
        <p:grpSpPr>
          <a:xfrm>
            <a:off x="6301063" y="3390425"/>
            <a:ext cx="790176" cy="523250"/>
            <a:chOff x="6861863" y="3530550"/>
            <a:chExt cx="790176" cy="523250"/>
          </a:xfrm>
        </p:grpSpPr>
        <p:pic>
          <p:nvPicPr>
            <p:cNvPr id="1675" name="Google Shape;1675;p117"/>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676" name="Google Shape;1676;p117"/>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1677" name="Google Shape;1677;p117"/>
          <p:cNvGrpSpPr/>
          <p:nvPr/>
        </p:nvGrpSpPr>
        <p:grpSpPr>
          <a:xfrm>
            <a:off x="1692900" y="3398650"/>
            <a:ext cx="790176" cy="523250"/>
            <a:chOff x="2666325" y="4298650"/>
            <a:chExt cx="790176" cy="523250"/>
          </a:xfrm>
        </p:grpSpPr>
        <p:pic>
          <p:nvPicPr>
            <p:cNvPr id="1678" name="Google Shape;1678;p11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679" name="Google Shape;1679;p117"/>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sp>
        <p:nvSpPr>
          <p:cNvPr id="1680" name="Google Shape;1680;p117"/>
          <p:cNvSpPr/>
          <p:nvPr/>
        </p:nvSpPr>
        <p:spPr>
          <a:xfrm>
            <a:off x="3363167" y="3062950"/>
            <a:ext cx="6564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SEG 1</a:t>
            </a:r>
            <a:endParaRPr sz="900"/>
          </a:p>
        </p:txBody>
      </p:sp>
      <p:cxnSp>
        <p:nvCxnSpPr>
          <p:cNvPr id="1681" name="Google Shape;1681;p117"/>
          <p:cNvCxnSpPr/>
          <p:nvPr/>
        </p:nvCxnSpPr>
        <p:spPr>
          <a:xfrm flipH="1" rot="10800000">
            <a:off x="2772850" y="3295100"/>
            <a:ext cx="3429000" cy="21000"/>
          </a:xfrm>
          <a:prstGeom prst="straightConnector1">
            <a:avLst/>
          </a:prstGeom>
          <a:noFill/>
          <a:ln cap="flat" cmpd="sng" w="9525">
            <a:solidFill>
              <a:srgbClr val="EAECF0"/>
            </a:solidFill>
            <a:prstDash val="solid"/>
            <a:round/>
            <a:headEnd len="med" w="med" type="none"/>
            <a:tailEnd len="med" w="med" type="triangle"/>
          </a:ln>
        </p:spPr>
      </p:cxnSp>
      <p:sp>
        <p:nvSpPr>
          <p:cNvPr id="1682" name="Google Shape;1682;p117"/>
          <p:cNvSpPr/>
          <p:nvPr/>
        </p:nvSpPr>
        <p:spPr>
          <a:xfrm>
            <a:off x="4120336" y="3365000"/>
            <a:ext cx="6564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 3</a:t>
            </a:r>
            <a:endParaRPr sz="900"/>
          </a:p>
        </p:txBody>
      </p:sp>
      <p:cxnSp>
        <p:nvCxnSpPr>
          <p:cNvPr id="1683" name="Google Shape;1683;p117"/>
          <p:cNvCxnSpPr/>
          <p:nvPr/>
        </p:nvCxnSpPr>
        <p:spPr>
          <a:xfrm flipH="1">
            <a:off x="2688225" y="3590288"/>
            <a:ext cx="3407700" cy="7200"/>
          </a:xfrm>
          <a:prstGeom prst="straightConnector1">
            <a:avLst/>
          </a:prstGeom>
          <a:noFill/>
          <a:ln cap="flat" cmpd="sng" w="9525">
            <a:solidFill>
              <a:srgbClr val="EAECF0"/>
            </a:solidFill>
            <a:prstDash val="solid"/>
            <a:round/>
            <a:headEnd len="med" w="med" type="none"/>
            <a:tailEnd len="med" w="med" type="triangle"/>
          </a:ln>
        </p:spPr>
      </p:cxnSp>
      <p:sp>
        <p:nvSpPr>
          <p:cNvPr id="1684" name="Google Shape;1684;p117"/>
          <p:cNvSpPr/>
          <p:nvPr/>
        </p:nvSpPr>
        <p:spPr>
          <a:xfrm>
            <a:off x="4063867" y="3069800"/>
            <a:ext cx="6564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SEG 2</a:t>
            </a:r>
            <a:endParaRPr sz="900"/>
          </a:p>
        </p:txBody>
      </p:sp>
      <p:sp>
        <p:nvSpPr>
          <p:cNvPr id="1685" name="Google Shape;1685;p117"/>
          <p:cNvSpPr/>
          <p:nvPr/>
        </p:nvSpPr>
        <p:spPr>
          <a:xfrm>
            <a:off x="4764579" y="3069800"/>
            <a:ext cx="6564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SEG 3</a:t>
            </a:r>
            <a:endParaRPr sz="900"/>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9" name="Shape 1689"/>
        <p:cNvGrpSpPr/>
        <p:nvPr/>
      </p:nvGrpSpPr>
      <p:grpSpPr>
        <a:xfrm>
          <a:off x="0" y="0"/>
          <a:ext cx="0" cy="0"/>
          <a:chOff x="0" y="0"/>
          <a:chExt cx="0" cy="0"/>
        </a:xfrm>
      </p:grpSpPr>
      <p:sp>
        <p:nvSpPr>
          <p:cNvPr id="1690" name="Google Shape;1690;p1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Control</a:t>
            </a:r>
            <a:endParaRPr/>
          </a:p>
        </p:txBody>
      </p:sp>
      <p:sp>
        <p:nvSpPr>
          <p:cNvPr id="1691" name="Google Shape;1691;p118"/>
          <p:cNvSpPr txBox="1"/>
          <p:nvPr>
            <p:ph idx="1" type="body"/>
          </p:nvPr>
        </p:nvSpPr>
        <p:spPr>
          <a:xfrm>
            <a:off x="311700" y="114372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When TCP segments arrive they are put in </a:t>
            </a:r>
            <a:r>
              <a:rPr lang="en"/>
              <a:t>receiver’s</a:t>
            </a:r>
            <a:r>
              <a:rPr lang="en"/>
              <a:t> buffer</a:t>
            </a:r>
            <a:endParaRPr/>
          </a:p>
          <a:p>
            <a:pPr indent="-342900" lvl="0" marL="457200" rtl="0" algn="l">
              <a:lnSpc>
                <a:spcPct val="125000"/>
              </a:lnSpc>
              <a:spcBef>
                <a:spcPts val="0"/>
              </a:spcBef>
              <a:spcAft>
                <a:spcPts val="0"/>
              </a:spcAft>
              <a:buSzPts val="1800"/>
              <a:buChar char="●"/>
            </a:pPr>
            <a:r>
              <a:rPr lang="en"/>
              <a:t>If we kept sending data the </a:t>
            </a:r>
            <a:r>
              <a:rPr lang="en"/>
              <a:t>receiver</a:t>
            </a:r>
            <a:r>
              <a:rPr lang="en"/>
              <a:t> will be </a:t>
            </a:r>
            <a:r>
              <a:rPr lang="en"/>
              <a:t>overwhelmed</a:t>
            </a:r>
            <a:r>
              <a:rPr lang="en"/>
              <a:t> </a:t>
            </a:r>
            <a:endParaRPr/>
          </a:p>
          <a:p>
            <a:pPr indent="-342900" lvl="0" marL="457200" rtl="0" algn="l">
              <a:lnSpc>
                <a:spcPct val="125000"/>
              </a:lnSpc>
              <a:spcBef>
                <a:spcPts val="0"/>
              </a:spcBef>
              <a:spcAft>
                <a:spcPts val="0"/>
              </a:spcAft>
              <a:buSzPts val="1800"/>
              <a:buChar char="●"/>
            </a:pPr>
            <a:r>
              <a:rPr lang="en"/>
              <a:t>Segments will be dropped </a:t>
            </a:r>
            <a:endParaRPr/>
          </a:p>
          <a:p>
            <a:pPr indent="-342900" lvl="0" marL="457200" rtl="0" algn="l">
              <a:lnSpc>
                <a:spcPct val="125000"/>
              </a:lnSpc>
              <a:spcBef>
                <a:spcPts val="0"/>
              </a:spcBef>
              <a:spcAft>
                <a:spcPts val="0"/>
              </a:spcAft>
              <a:buSzPts val="1800"/>
              <a:buChar char="●"/>
            </a:pPr>
            <a:r>
              <a:rPr lang="en"/>
              <a:t>Solution? Let the sender know how much you can handle</a:t>
            </a:r>
            <a:endParaRPr/>
          </a:p>
        </p:txBody>
      </p:sp>
      <p:sp>
        <p:nvSpPr>
          <p:cNvPr id="1692" name="Google Shape;1692;p11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1693" name="Google Shape;1693;p118"/>
          <p:cNvGrpSpPr/>
          <p:nvPr/>
        </p:nvGrpSpPr>
        <p:grpSpPr>
          <a:xfrm>
            <a:off x="6301063" y="3390425"/>
            <a:ext cx="790176" cy="523250"/>
            <a:chOff x="6861863" y="3530550"/>
            <a:chExt cx="790176" cy="523250"/>
          </a:xfrm>
        </p:grpSpPr>
        <p:pic>
          <p:nvPicPr>
            <p:cNvPr id="1694" name="Google Shape;1694;p118"/>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695" name="Google Shape;1695;p118"/>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1696" name="Google Shape;1696;p118"/>
          <p:cNvGrpSpPr/>
          <p:nvPr/>
        </p:nvGrpSpPr>
        <p:grpSpPr>
          <a:xfrm>
            <a:off x="1692900" y="3398650"/>
            <a:ext cx="790176" cy="523250"/>
            <a:chOff x="2666325" y="4298650"/>
            <a:chExt cx="790176" cy="523250"/>
          </a:xfrm>
        </p:grpSpPr>
        <p:pic>
          <p:nvPicPr>
            <p:cNvPr id="1697" name="Google Shape;1697;p11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698" name="Google Shape;1698;p118"/>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sp>
        <p:nvSpPr>
          <p:cNvPr id="1699" name="Google Shape;1699;p118"/>
          <p:cNvSpPr/>
          <p:nvPr/>
        </p:nvSpPr>
        <p:spPr>
          <a:xfrm>
            <a:off x="2652875" y="3579125"/>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18"/>
          <p:cNvSpPr/>
          <p:nvPr/>
        </p:nvSpPr>
        <p:spPr>
          <a:xfrm>
            <a:off x="5863775" y="3563850"/>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18"/>
          <p:cNvSpPr/>
          <p:nvPr/>
        </p:nvSpPr>
        <p:spPr>
          <a:xfrm>
            <a:off x="5469450" y="3572075"/>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18"/>
          <p:cNvSpPr/>
          <p:nvPr/>
        </p:nvSpPr>
        <p:spPr>
          <a:xfrm>
            <a:off x="5075125" y="3579131"/>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118"/>
          <p:cNvSpPr/>
          <p:nvPr/>
        </p:nvSpPr>
        <p:spPr>
          <a:xfrm>
            <a:off x="5016500" y="3351400"/>
            <a:ext cx="1234500" cy="5727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18"/>
          <p:cNvSpPr/>
          <p:nvPr/>
        </p:nvSpPr>
        <p:spPr>
          <a:xfrm>
            <a:off x="4620825" y="3579125"/>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18"/>
          <p:cNvSpPr/>
          <p:nvPr/>
        </p:nvSpPr>
        <p:spPr>
          <a:xfrm>
            <a:off x="4769550" y="3464275"/>
            <a:ext cx="197700" cy="2187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9" name="Shape 1709"/>
        <p:cNvGrpSpPr/>
        <p:nvPr/>
      </p:nvGrpSpPr>
      <p:grpSpPr>
        <a:xfrm>
          <a:off x="0" y="0"/>
          <a:ext cx="0" cy="0"/>
          <a:chOff x="0" y="0"/>
          <a:chExt cx="0" cy="0"/>
        </a:xfrm>
      </p:grpSpPr>
      <p:sp>
        <p:nvSpPr>
          <p:cNvPr id="1710" name="Google Shape;1710;p1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Control Window Size (Receiver Window)</a:t>
            </a:r>
            <a:endParaRPr/>
          </a:p>
        </p:txBody>
      </p:sp>
      <p:sp>
        <p:nvSpPr>
          <p:cNvPr id="1711" name="Google Shape;1711;p119"/>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1712" name="Google Shape;1712;p119"/>
          <p:cNvGraphicFramePr/>
          <p:nvPr/>
        </p:nvGraphicFramePr>
        <p:xfrm>
          <a:off x="582825" y="1563525"/>
          <a:ext cx="3000000" cy="3000000"/>
        </p:xfrm>
        <a:graphic>
          <a:graphicData uri="http://schemas.openxmlformats.org/drawingml/2006/table">
            <a:tbl>
              <a:tblPr>
                <a:solidFill>
                  <a:srgbClr val="F8F9FA"/>
                </a:solidFill>
                <a:tableStyleId>{1492325F-7BCA-4536-A9CF-DEEA088E3E3A}</a:tableStyleId>
              </a:tblPr>
              <a:tblGrid>
                <a:gridCol w="571500"/>
                <a:gridCol w="447675"/>
                <a:gridCol w="228600"/>
                <a:gridCol w="228600"/>
                <a:gridCol w="228600"/>
                <a:gridCol w="228600"/>
                <a:gridCol w="228600"/>
                <a:gridCol w="228600"/>
                <a:gridCol w="228600"/>
                <a:gridCol w="247650"/>
                <a:gridCol w="247650"/>
                <a:gridCol w="247650"/>
                <a:gridCol w="247650"/>
                <a:gridCol w="247650"/>
                <a:gridCol w="247650"/>
                <a:gridCol w="247650"/>
                <a:gridCol w="247650"/>
                <a:gridCol w="247650"/>
                <a:gridCol w="190500"/>
                <a:gridCol w="190500"/>
                <a:gridCol w="190500"/>
                <a:gridCol w="190500"/>
                <a:gridCol w="190500"/>
                <a:gridCol w="190500"/>
                <a:gridCol w="190500"/>
                <a:gridCol w="190500"/>
                <a:gridCol w="190500"/>
                <a:gridCol w="190500"/>
                <a:gridCol w="190500"/>
                <a:gridCol w="190500"/>
                <a:gridCol w="190500"/>
                <a:gridCol w="190500"/>
                <a:gridCol w="190500"/>
                <a:gridCol w="190500"/>
              </a:tblGrid>
              <a:tr h="219075">
                <a:tc>
                  <a:txBody>
                    <a:bodyPr/>
                    <a:lstStyle/>
                    <a:p>
                      <a:pPr indent="0" lvl="0" marL="0" rtl="0" algn="ctr">
                        <a:lnSpc>
                          <a:spcPct val="115000"/>
                        </a:lnSpc>
                        <a:spcBef>
                          <a:spcPts val="0"/>
                        </a:spcBef>
                        <a:spcAft>
                          <a:spcPts val="0"/>
                        </a:spcAft>
                        <a:buNone/>
                      </a:pPr>
                      <a:r>
                        <a:rPr b="1" i="1" lang="en" sz="1050">
                          <a:solidFill>
                            <a:schemeClr val="dk1"/>
                          </a:solidFill>
                          <a:highlight>
                            <a:schemeClr val="dk2"/>
                          </a:highlight>
                        </a:rPr>
                        <a:t>Offsets</a:t>
                      </a:r>
                      <a:endParaRPr b="1" i="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T cap="flat" cmpd="sng" w="9525">
                      <a:solidFill>
                        <a:srgbClr val="A2A9B1"/>
                      </a:solidFill>
                      <a:prstDash val="solid"/>
                      <a:round/>
                      <a:headEnd len="sm" w="sm" type="none"/>
                      <a:tailEnd len="sm" w="sm" type="none"/>
                    </a:lnT>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3">
                            <a:extLst>
                              <a:ext uri="{A12FA001-AC4F-418D-AE19-62706E023703}">
                                <ahyp:hlinkClr val="tx"/>
                              </a:ext>
                            </a:extLst>
                          </a:hlinkClick>
                        </a:rPr>
                        <a:t>Octet</a:t>
                      </a:r>
                      <a:endParaRPr b="1" sz="1050">
                        <a:solidFill>
                          <a:schemeClr val="dk1"/>
                        </a:solidFill>
                        <a:highlight>
                          <a:schemeClr val="dk2"/>
                        </a:highlight>
                      </a:endParaRPr>
                    </a:p>
                  </a:txBody>
                  <a:tcPr marT="26675" marB="26675" marR="53350" marL="53350">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Octet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4">
                            <a:extLst>
                              <a:ext uri="{A12FA001-AC4F-418D-AE19-62706E023703}">
                                <ahyp:hlinkClr val="tx"/>
                              </a:ext>
                            </a:extLst>
                          </a:hlinkClick>
                        </a:rPr>
                        <a:t>Bit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Source port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Destination port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1"/>
                          </a:solidFill>
                          <a:highlight>
                            <a:schemeClr val="dk2"/>
                          </a:highlight>
                        </a:rPr>
                        <a:t>Sequence number</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1"/>
                          </a:solidFill>
                          <a:highlight>
                            <a:schemeClr val="dk2"/>
                          </a:highlight>
                        </a:rPr>
                        <a:t>Acknowledgment number (if ACK 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381000">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96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chemeClr val="dk1"/>
                          </a:solidFill>
                          <a:highlight>
                            <a:schemeClr val="dk2"/>
                          </a:highlight>
                        </a:rPr>
                        <a:t>Data offset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grid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Reserved</a:t>
                      </a:r>
                      <a:endParaRPr sz="1050">
                        <a:solidFill>
                          <a:schemeClr val="dk1"/>
                        </a:solidFill>
                        <a:highlight>
                          <a:schemeClr val="dk2"/>
                        </a:highlight>
                      </a:endParaRPr>
                    </a:p>
                    <a:p>
                      <a:pPr indent="0" lvl="0" marL="0" rtl="0" algn="ctr">
                        <a:lnSpc>
                          <a:spcPct val="115000"/>
                        </a:lnSpc>
                        <a:spcBef>
                          <a:spcPts val="0"/>
                        </a:spcBef>
                        <a:spcAft>
                          <a:spcPts val="0"/>
                        </a:spcAft>
                        <a:buNone/>
                      </a:pPr>
                      <a:r>
                        <a:rPr b="1" lang="en" sz="1050">
                          <a:solidFill>
                            <a:schemeClr val="dk1"/>
                          </a:solidFill>
                          <a:highlight>
                            <a:schemeClr val="dk2"/>
                          </a:highlight>
                        </a:rPr>
                        <a:t>0 0 0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a:txBody>
                    <a:bodyPr/>
                    <a:lstStyle/>
                    <a:p>
                      <a:pPr indent="0" lvl="0" marL="0" rtl="0" algn="ctr">
                        <a:spcBef>
                          <a:spcPts val="0"/>
                        </a:spcBef>
                        <a:spcAft>
                          <a:spcPts val="0"/>
                        </a:spcAft>
                        <a:buNone/>
                      </a:pPr>
                      <a:r>
                        <a:rPr lang="en" sz="1050">
                          <a:solidFill>
                            <a:schemeClr val="dk1"/>
                          </a:solidFill>
                          <a:highlight>
                            <a:schemeClr val="dk2"/>
                          </a:highlight>
                        </a:rPr>
                        <a:t>NS</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CWR</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ECE</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URG</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ACK</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PSH</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RST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SYN</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FIN</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2"/>
                          </a:solidFill>
                          <a:highlight>
                            <a:schemeClr val="accent4"/>
                          </a:highlight>
                        </a:rPr>
                        <a:t>Window Size</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Checksum</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Urgent pointer (if URG 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Options (if </a:t>
                      </a:r>
                      <a:r>
                        <a:rPr i="1" lang="en" sz="1050">
                          <a:solidFill>
                            <a:schemeClr val="dk1"/>
                          </a:solidFill>
                          <a:highlight>
                            <a:schemeClr val="dk2"/>
                          </a:highlight>
                        </a:rPr>
                        <a:t>data offset</a:t>
                      </a:r>
                      <a:r>
                        <a:rPr lang="en" sz="1050">
                          <a:solidFill>
                            <a:schemeClr val="dk1"/>
                          </a:solidFill>
                          <a:highlight>
                            <a:schemeClr val="dk2"/>
                          </a:highlight>
                        </a:rPr>
                        <a:t> &gt; 5. Padded at the end with "0" bits if necessary.)</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3812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480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6" name="Shape 1716"/>
        <p:cNvGrpSpPr/>
        <p:nvPr/>
      </p:nvGrpSpPr>
      <p:grpSpPr>
        <a:xfrm>
          <a:off x="0" y="0"/>
          <a:ext cx="0" cy="0"/>
          <a:chOff x="0" y="0"/>
          <a:chExt cx="0" cy="0"/>
        </a:xfrm>
      </p:grpSpPr>
      <p:sp>
        <p:nvSpPr>
          <p:cNvPr id="1717" name="Google Shape;1717;p1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Window Size (Receiver Window) RWND</a:t>
            </a:r>
            <a:endParaRPr/>
          </a:p>
        </p:txBody>
      </p:sp>
      <p:sp>
        <p:nvSpPr>
          <p:cNvPr id="1718" name="Google Shape;1718;p120"/>
          <p:cNvSpPr txBox="1"/>
          <p:nvPr>
            <p:ph idx="1" type="body"/>
          </p:nvPr>
        </p:nvSpPr>
        <p:spPr>
          <a:xfrm>
            <a:off x="311700" y="1143725"/>
            <a:ext cx="8520600" cy="1241100"/>
          </a:xfrm>
          <a:prstGeom prst="rect">
            <a:avLst/>
          </a:prstGeom>
        </p:spPr>
        <p:txBody>
          <a:bodyPr anchorCtr="0" anchor="t" bIns="91425" lIns="91425" spcFirstLastPara="1" rIns="91425" wrap="square" tIns="91425">
            <a:normAutofit fontScale="85000" lnSpcReduction="10000"/>
          </a:bodyPr>
          <a:lstStyle/>
          <a:p>
            <a:pPr indent="-325755" lvl="0" marL="457200" rtl="0" algn="l">
              <a:lnSpc>
                <a:spcPct val="125000"/>
              </a:lnSpc>
              <a:spcBef>
                <a:spcPts val="0"/>
              </a:spcBef>
              <a:spcAft>
                <a:spcPts val="0"/>
              </a:spcAft>
              <a:buSzPct val="100000"/>
              <a:buChar char="●"/>
            </a:pPr>
            <a:r>
              <a:rPr lang="en"/>
              <a:t>16 bit - Up to 64KB</a:t>
            </a:r>
            <a:endParaRPr/>
          </a:p>
          <a:p>
            <a:pPr indent="-325755" lvl="0" marL="457200" rtl="0" algn="l">
              <a:lnSpc>
                <a:spcPct val="125000"/>
              </a:lnSpc>
              <a:spcBef>
                <a:spcPts val="0"/>
              </a:spcBef>
              <a:spcAft>
                <a:spcPts val="0"/>
              </a:spcAft>
              <a:buSzPct val="100000"/>
              <a:buChar char="●"/>
            </a:pPr>
            <a:r>
              <a:rPr lang="en"/>
              <a:t>Updated with each </a:t>
            </a:r>
            <a:r>
              <a:rPr lang="en"/>
              <a:t>acknowledgment</a:t>
            </a:r>
            <a:r>
              <a:rPr lang="en"/>
              <a:t> </a:t>
            </a:r>
            <a:endParaRPr/>
          </a:p>
          <a:p>
            <a:pPr indent="-325755" lvl="0" marL="457200" rtl="0" algn="l">
              <a:lnSpc>
                <a:spcPct val="125000"/>
              </a:lnSpc>
              <a:spcBef>
                <a:spcPts val="0"/>
              </a:spcBef>
              <a:spcAft>
                <a:spcPts val="0"/>
              </a:spcAft>
              <a:buSzPct val="100000"/>
              <a:buChar char="●"/>
            </a:pPr>
            <a:r>
              <a:rPr lang="en"/>
              <a:t>Tells the sender how much to send before waiting for ACK</a:t>
            </a:r>
            <a:endParaRPr/>
          </a:p>
          <a:p>
            <a:pPr indent="-325755" lvl="0" marL="457200" rtl="0" algn="l">
              <a:lnSpc>
                <a:spcPct val="125000"/>
              </a:lnSpc>
              <a:spcBef>
                <a:spcPts val="0"/>
              </a:spcBef>
              <a:spcAft>
                <a:spcPts val="0"/>
              </a:spcAft>
              <a:buSzPct val="100000"/>
              <a:buChar char="●"/>
            </a:pPr>
            <a:r>
              <a:rPr lang="en"/>
              <a:t>Receiver can decide to decrease the Window Size (out of memory) more important stuff</a:t>
            </a:r>
            <a:endParaRPr/>
          </a:p>
        </p:txBody>
      </p:sp>
      <p:sp>
        <p:nvSpPr>
          <p:cNvPr id="1719" name="Google Shape;1719;p12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1720" name="Google Shape;1720;p120"/>
          <p:cNvGrpSpPr/>
          <p:nvPr/>
        </p:nvGrpSpPr>
        <p:grpSpPr>
          <a:xfrm>
            <a:off x="7970850" y="2510825"/>
            <a:ext cx="790176" cy="523250"/>
            <a:chOff x="6861863" y="3530550"/>
            <a:chExt cx="790176" cy="523250"/>
          </a:xfrm>
        </p:grpSpPr>
        <p:pic>
          <p:nvPicPr>
            <p:cNvPr id="1721" name="Google Shape;1721;p120"/>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722" name="Google Shape;1722;p120"/>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1723" name="Google Shape;1723;p120"/>
          <p:cNvGrpSpPr/>
          <p:nvPr/>
        </p:nvGrpSpPr>
        <p:grpSpPr>
          <a:xfrm>
            <a:off x="874450" y="2461225"/>
            <a:ext cx="790176" cy="523250"/>
            <a:chOff x="2666325" y="4298650"/>
            <a:chExt cx="790176" cy="523250"/>
          </a:xfrm>
        </p:grpSpPr>
        <p:pic>
          <p:nvPicPr>
            <p:cNvPr id="1724" name="Google Shape;1724;p120"/>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725" name="Google Shape;1725;p120"/>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sp>
        <p:nvSpPr>
          <p:cNvPr id="1726" name="Google Shape;1726;p120"/>
          <p:cNvSpPr/>
          <p:nvPr/>
        </p:nvSpPr>
        <p:spPr>
          <a:xfrm>
            <a:off x="6597650" y="2510825"/>
            <a:ext cx="1234500" cy="323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27" name="Google Shape;1727;p120"/>
          <p:cNvCxnSpPr/>
          <p:nvPr/>
        </p:nvCxnSpPr>
        <p:spPr>
          <a:xfrm flipH="1" rot="10800000">
            <a:off x="2201325" y="2644800"/>
            <a:ext cx="3912300" cy="22200"/>
          </a:xfrm>
          <a:prstGeom prst="straightConnector1">
            <a:avLst/>
          </a:prstGeom>
          <a:noFill/>
          <a:ln cap="flat" cmpd="sng" w="9525">
            <a:solidFill>
              <a:srgbClr val="EAECF0"/>
            </a:solidFill>
            <a:prstDash val="solid"/>
            <a:round/>
            <a:headEnd len="med" w="med" type="none"/>
            <a:tailEnd len="med" w="med" type="triangle"/>
          </a:ln>
        </p:spPr>
      </p:cxnSp>
      <p:cxnSp>
        <p:nvCxnSpPr>
          <p:cNvPr id="1728" name="Google Shape;1728;p120"/>
          <p:cNvCxnSpPr/>
          <p:nvPr/>
        </p:nvCxnSpPr>
        <p:spPr>
          <a:xfrm rot="10800000">
            <a:off x="2208400" y="3026863"/>
            <a:ext cx="3894600" cy="7200"/>
          </a:xfrm>
          <a:prstGeom prst="straightConnector1">
            <a:avLst/>
          </a:prstGeom>
          <a:noFill/>
          <a:ln cap="flat" cmpd="sng" w="9525">
            <a:solidFill>
              <a:srgbClr val="EAECF0"/>
            </a:solidFill>
            <a:prstDash val="solid"/>
            <a:round/>
            <a:headEnd len="med" w="med" type="none"/>
            <a:tailEnd len="med" w="med" type="triangle"/>
          </a:ln>
        </p:spPr>
      </p:cxnSp>
      <p:sp>
        <p:nvSpPr>
          <p:cNvPr id="1729" name="Google Shape;1729;p120"/>
          <p:cNvSpPr txBox="1"/>
          <p:nvPr/>
        </p:nvSpPr>
        <p:spPr>
          <a:xfrm>
            <a:off x="4160050" y="2709438"/>
            <a:ext cx="2298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rPr>
              <a:t>Window size 3 segments (bytes)</a:t>
            </a:r>
            <a:endParaRPr sz="900">
              <a:solidFill>
                <a:schemeClr val="dk1"/>
              </a:solidFill>
            </a:endParaRPr>
          </a:p>
        </p:txBody>
      </p:sp>
      <p:cxnSp>
        <p:nvCxnSpPr>
          <p:cNvPr id="1730" name="Google Shape;1730;p120"/>
          <p:cNvCxnSpPr/>
          <p:nvPr/>
        </p:nvCxnSpPr>
        <p:spPr>
          <a:xfrm flipH="1" rot="10800000">
            <a:off x="2199550" y="3540750"/>
            <a:ext cx="3912300" cy="22200"/>
          </a:xfrm>
          <a:prstGeom prst="straightConnector1">
            <a:avLst/>
          </a:prstGeom>
          <a:noFill/>
          <a:ln cap="flat" cmpd="sng" w="9525">
            <a:solidFill>
              <a:srgbClr val="EAECF0"/>
            </a:solidFill>
            <a:prstDash val="solid"/>
            <a:round/>
            <a:headEnd len="med" w="med" type="none"/>
            <a:tailEnd len="med" w="med" type="triangle"/>
          </a:ln>
        </p:spPr>
      </p:cxnSp>
      <p:cxnSp>
        <p:nvCxnSpPr>
          <p:cNvPr id="1731" name="Google Shape;1731;p120"/>
          <p:cNvCxnSpPr/>
          <p:nvPr/>
        </p:nvCxnSpPr>
        <p:spPr>
          <a:xfrm rot="10800000">
            <a:off x="2206625" y="3922813"/>
            <a:ext cx="3894600" cy="7200"/>
          </a:xfrm>
          <a:prstGeom prst="straightConnector1">
            <a:avLst/>
          </a:prstGeom>
          <a:noFill/>
          <a:ln cap="flat" cmpd="sng" w="9525">
            <a:solidFill>
              <a:srgbClr val="EAECF0"/>
            </a:solidFill>
            <a:prstDash val="solid"/>
            <a:round/>
            <a:headEnd len="med" w="med" type="none"/>
            <a:tailEnd len="med" w="med" type="triangle"/>
          </a:ln>
        </p:spPr>
      </p:cxnSp>
      <p:sp>
        <p:nvSpPr>
          <p:cNvPr id="1732" name="Google Shape;1732;p120"/>
          <p:cNvSpPr/>
          <p:nvPr/>
        </p:nvSpPr>
        <p:spPr>
          <a:xfrm>
            <a:off x="7419450" y="2584175"/>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120"/>
          <p:cNvSpPr/>
          <p:nvPr/>
        </p:nvSpPr>
        <p:spPr>
          <a:xfrm>
            <a:off x="6597650" y="3316250"/>
            <a:ext cx="1234500" cy="323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120"/>
          <p:cNvSpPr/>
          <p:nvPr/>
        </p:nvSpPr>
        <p:spPr>
          <a:xfrm>
            <a:off x="7419450" y="3389600"/>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120"/>
          <p:cNvSpPr/>
          <p:nvPr/>
        </p:nvSpPr>
        <p:spPr>
          <a:xfrm>
            <a:off x="7042100" y="3389592"/>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120"/>
          <p:cNvSpPr/>
          <p:nvPr/>
        </p:nvSpPr>
        <p:spPr>
          <a:xfrm>
            <a:off x="6664750" y="3389592"/>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120"/>
          <p:cNvSpPr/>
          <p:nvPr/>
        </p:nvSpPr>
        <p:spPr>
          <a:xfrm>
            <a:off x="3725325" y="2833925"/>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ACK1</a:t>
            </a:r>
            <a:endParaRPr sz="900"/>
          </a:p>
        </p:txBody>
      </p:sp>
      <p:sp>
        <p:nvSpPr>
          <p:cNvPr id="1738" name="Google Shape;1738;p120"/>
          <p:cNvSpPr/>
          <p:nvPr/>
        </p:nvSpPr>
        <p:spPr>
          <a:xfrm>
            <a:off x="3725325" y="2426613"/>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1739" name="Google Shape;1739;p120"/>
          <p:cNvSpPr/>
          <p:nvPr/>
        </p:nvSpPr>
        <p:spPr>
          <a:xfrm>
            <a:off x="3402175" y="3316250"/>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740" name="Google Shape;1740;p120"/>
          <p:cNvSpPr/>
          <p:nvPr/>
        </p:nvSpPr>
        <p:spPr>
          <a:xfrm>
            <a:off x="3879125" y="3316250"/>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741" name="Google Shape;1741;p120"/>
          <p:cNvSpPr/>
          <p:nvPr/>
        </p:nvSpPr>
        <p:spPr>
          <a:xfrm>
            <a:off x="4356075" y="3316250"/>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742" name="Google Shape;1742;p120"/>
          <p:cNvSpPr/>
          <p:nvPr/>
        </p:nvSpPr>
        <p:spPr>
          <a:xfrm>
            <a:off x="3879125" y="3711263"/>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ACK4</a:t>
            </a:r>
            <a:endParaRPr sz="900"/>
          </a:p>
        </p:txBody>
      </p:sp>
      <p:cxnSp>
        <p:nvCxnSpPr>
          <p:cNvPr id="1743" name="Google Shape;1743;p120"/>
          <p:cNvCxnSpPr/>
          <p:nvPr/>
        </p:nvCxnSpPr>
        <p:spPr>
          <a:xfrm flipH="1" rot="10800000">
            <a:off x="2169900" y="4514400"/>
            <a:ext cx="3912300" cy="22200"/>
          </a:xfrm>
          <a:prstGeom prst="straightConnector1">
            <a:avLst/>
          </a:prstGeom>
          <a:noFill/>
          <a:ln cap="flat" cmpd="sng" w="9525">
            <a:solidFill>
              <a:srgbClr val="EAECF0"/>
            </a:solidFill>
            <a:prstDash val="solid"/>
            <a:round/>
            <a:headEnd len="med" w="med" type="none"/>
            <a:tailEnd len="med" w="med" type="triangle"/>
          </a:ln>
        </p:spPr>
      </p:cxnSp>
      <p:cxnSp>
        <p:nvCxnSpPr>
          <p:cNvPr id="1744" name="Google Shape;1744;p120"/>
          <p:cNvCxnSpPr/>
          <p:nvPr/>
        </p:nvCxnSpPr>
        <p:spPr>
          <a:xfrm rot="10800000">
            <a:off x="2176975" y="4896463"/>
            <a:ext cx="3894600" cy="7200"/>
          </a:xfrm>
          <a:prstGeom prst="straightConnector1">
            <a:avLst/>
          </a:prstGeom>
          <a:noFill/>
          <a:ln cap="flat" cmpd="sng" w="9525">
            <a:solidFill>
              <a:srgbClr val="EAECF0"/>
            </a:solidFill>
            <a:prstDash val="solid"/>
            <a:round/>
            <a:headEnd len="med" w="med" type="none"/>
            <a:tailEnd len="med" w="med" type="triangle"/>
          </a:ln>
        </p:spPr>
      </p:cxnSp>
      <p:sp>
        <p:nvSpPr>
          <p:cNvPr id="1745" name="Google Shape;1745;p120"/>
          <p:cNvSpPr/>
          <p:nvPr/>
        </p:nvSpPr>
        <p:spPr>
          <a:xfrm>
            <a:off x="3372525" y="4289900"/>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746" name="Google Shape;1746;p120"/>
          <p:cNvSpPr/>
          <p:nvPr/>
        </p:nvSpPr>
        <p:spPr>
          <a:xfrm>
            <a:off x="3849475" y="4289900"/>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1747" name="Google Shape;1747;p120"/>
          <p:cNvSpPr/>
          <p:nvPr/>
        </p:nvSpPr>
        <p:spPr>
          <a:xfrm>
            <a:off x="4326425" y="4289900"/>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
        <p:nvSpPr>
          <p:cNvPr id="1748" name="Google Shape;1748;p120"/>
          <p:cNvSpPr/>
          <p:nvPr/>
        </p:nvSpPr>
        <p:spPr>
          <a:xfrm>
            <a:off x="3849475" y="4684913"/>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ACK7</a:t>
            </a:r>
            <a:endParaRPr sz="900"/>
          </a:p>
        </p:txBody>
      </p:sp>
      <p:sp>
        <p:nvSpPr>
          <p:cNvPr id="1749" name="Google Shape;1749;p120"/>
          <p:cNvSpPr/>
          <p:nvPr/>
        </p:nvSpPr>
        <p:spPr>
          <a:xfrm>
            <a:off x="6597650" y="4466300"/>
            <a:ext cx="1234500" cy="323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20"/>
          <p:cNvSpPr/>
          <p:nvPr/>
        </p:nvSpPr>
        <p:spPr>
          <a:xfrm>
            <a:off x="7419450" y="4539650"/>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120"/>
          <p:cNvSpPr/>
          <p:nvPr/>
        </p:nvSpPr>
        <p:spPr>
          <a:xfrm>
            <a:off x="7042100" y="4539642"/>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120"/>
          <p:cNvSpPr/>
          <p:nvPr/>
        </p:nvSpPr>
        <p:spPr>
          <a:xfrm>
            <a:off x="6664750" y="4539642"/>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120"/>
          <p:cNvSpPr txBox="1"/>
          <p:nvPr/>
        </p:nvSpPr>
        <p:spPr>
          <a:xfrm>
            <a:off x="7010350" y="2231113"/>
            <a:ext cx="548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rPr>
              <a:t>RWND</a:t>
            </a:r>
            <a:endParaRPr sz="900">
              <a:solidFill>
                <a:schemeClr val="dk1"/>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7" name="Shape 1757"/>
        <p:cNvGrpSpPr/>
        <p:nvPr/>
      </p:nvGrpSpPr>
      <p:grpSpPr>
        <a:xfrm>
          <a:off x="0" y="0"/>
          <a:ext cx="0" cy="0"/>
          <a:chOff x="0" y="0"/>
          <a:chExt cx="0" cy="0"/>
        </a:xfrm>
      </p:grpSpPr>
      <p:sp>
        <p:nvSpPr>
          <p:cNvPr id="1758" name="Google Shape;1758;p121"/>
          <p:cNvSpPr/>
          <p:nvPr/>
        </p:nvSpPr>
        <p:spPr>
          <a:xfrm>
            <a:off x="6971275" y="3226675"/>
            <a:ext cx="9207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1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Sliding Window</a:t>
            </a:r>
            <a:endParaRPr/>
          </a:p>
        </p:txBody>
      </p:sp>
      <p:sp>
        <p:nvSpPr>
          <p:cNvPr id="1760" name="Google Shape;1760;p121"/>
          <p:cNvSpPr txBox="1"/>
          <p:nvPr>
            <p:ph idx="1" type="body"/>
          </p:nvPr>
        </p:nvSpPr>
        <p:spPr>
          <a:xfrm>
            <a:off x="338850" y="1033325"/>
            <a:ext cx="8520600" cy="1041000"/>
          </a:xfrm>
          <a:prstGeom prst="rect">
            <a:avLst/>
          </a:prstGeom>
        </p:spPr>
        <p:txBody>
          <a:bodyPr anchorCtr="0" anchor="t" bIns="91425" lIns="91425" spcFirstLastPara="1" rIns="91425" wrap="square" tIns="91425">
            <a:normAutofit fontScale="70000" lnSpcReduction="10000"/>
          </a:bodyPr>
          <a:lstStyle/>
          <a:p>
            <a:pPr indent="-308610" lvl="0" marL="457200" rtl="0" algn="l">
              <a:lnSpc>
                <a:spcPct val="125000"/>
              </a:lnSpc>
              <a:spcBef>
                <a:spcPts val="0"/>
              </a:spcBef>
              <a:spcAft>
                <a:spcPts val="0"/>
              </a:spcAft>
              <a:buSzPct val="100000"/>
              <a:buChar char="●"/>
            </a:pPr>
            <a:r>
              <a:rPr lang="en"/>
              <a:t>Can’t keep waiting for receiver to acknowledge all segments</a:t>
            </a:r>
            <a:endParaRPr/>
          </a:p>
          <a:p>
            <a:pPr indent="-308610" lvl="0" marL="457200" rtl="0" algn="l">
              <a:lnSpc>
                <a:spcPct val="125000"/>
              </a:lnSpc>
              <a:spcBef>
                <a:spcPts val="0"/>
              </a:spcBef>
              <a:spcAft>
                <a:spcPts val="0"/>
              </a:spcAft>
              <a:buSzPct val="100000"/>
              <a:buChar char="●"/>
            </a:pPr>
            <a:r>
              <a:rPr lang="en"/>
              <a:t>Whatever gets acknowledge moves</a:t>
            </a:r>
            <a:endParaRPr/>
          </a:p>
          <a:p>
            <a:pPr indent="-308610" lvl="0" marL="457200" rtl="0" algn="l">
              <a:lnSpc>
                <a:spcPct val="125000"/>
              </a:lnSpc>
              <a:spcBef>
                <a:spcPts val="0"/>
              </a:spcBef>
              <a:spcAft>
                <a:spcPts val="0"/>
              </a:spcAft>
              <a:buSzPct val="100000"/>
              <a:buChar char="●"/>
            </a:pPr>
            <a:r>
              <a:rPr lang="en"/>
              <a:t>We “slide” the window </a:t>
            </a:r>
            <a:endParaRPr/>
          </a:p>
          <a:p>
            <a:pPr indent="-308610" lvl="0" marL="457200" rtl="0" algn="l">
              <a:lnSpc>
                <a:spcPct val="125000"/>
              </a:lnSpc>
              <a:spcBef>
                <a:spcPts val="0"/>
              </a:spcBef>
              <a:spcAft>
                <a:spcPts val="0"/>
              </a:spcAft>
              <a:buSzPct val="100000"/>
              <a:buChar char="●"/>
            </a:pPr>
            <a:r>
              <a:rPr lang="en"/>
              <a:t>Sender maintains the sliding window for the receiver</a:t>
            </a:r>
            <a:endParaRPr/>
          </a:p>
        </p:txBody>
      </p:sp>
      <p:sp>
        <p:nvSpPr>
          <p:cNvPr id="1761" name="Google Shape;1761;p121"/>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1762" name="Google Shape;1762;p121"/>
          <p:cNvGrpSpPr/>
          <p:nvPr/>
        </p:nvGrpSpPr>
        <p:grpSpPr>
          <a:xfrm>
            <a:off x="7068763" y="2105325"/>
            <a:ext cx="790176" cy="523250"/>
            <a:chOff x="6861863" y="3530550"/>
            <a:chExt cx="790176" cy="523250"/>
          </a:xfrm>
        </p:grpSpPr>
        <p:pic>
          <p:nvPicPr>
            <p:cNvPr id="1763" name="Google Shape;1763;p121"/>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764" name="Google Shape;1764;p121"/>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1765" name="Google Shape;1765;p121"/>
          <p:cNvGrpSpPr/>
          <p:nvPr/>
        </p:nvGrpSpPr>
        <p:grpSpPr>
          <a:xfrm>
            <a:off x="1724500" y="2202138"/>
            <a:ext cx="790176" cy="523250"/>
            <a:chOff x="2666325" y="4298650"/>
            <a:chExt cx="790176" cy="523250"/>
          </a:xfrm>
        </p:grpSpPr>
        <p:pic>
          <p:nvPicPr>
            <p:cNvPr id="1766" name="Google Shape;1766;p121"/>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767" name="Google Shape;1767;p121"/>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cxnSp>
        <p:nvCxnSpPr>
          <p:cNvPr id="1768" name="Google Shape;1768;p121"/>
          <p:cNvCxnSpPr/>
          <p:nvPr/>
        </p:nvCxnSpPr>
        <p:spPr>
          <a:xfrm flipH="1" rot="10800000">
            <a:off x="3513200" y="3116900"/>
            <a:ext cx="2955900" cy="19500"/>
          </a:xfrm>
          <a:prstGeom prst="straightConnector1">
            <a:avLst/>
          </a:prstGeom>
          <a:noFill/>
          <a:ln cap="flat" cmpd="sng" w="9525">
            <a:solidFill>
              <a:srgbClr val="EAECF0"/>
            </a:solidFill>
            <a:prstDash val="solid"/>
            <a:round/>
            <a:headEnd len="med" w="med" type="none"/>
            <a:tailEnd len="med" w="med" type="triangle"/>
          </a:ln>
        </p:spPr>
      </p:cxnSp>
      <p:cxnSp>
        <p:nvCxnSpPr>
          <p:cNvPr id="1769" name="Google Shape;1769;p121"/>
          <p:cNvCxnSpPr/>
          <p:nvPr/>
        </p:nvCxnSpPr>
        <p:spPr>
          <a:xfrm flipH="1">
            <a:off x="3547125" y="3469700"/>
            <a:ext cx="2888100" cy="19500"/>
          </a:xfrm>
          <a:prstGeom prst="straightConnector1">
            <a:avLst/>
          </a:prstGeom>
          <a:noFill/>
          <a:ln cap="flat" cmpd="sng" w="9525">
            <a:solidFill>
              <a:srgbClr val="EAECF0"/>
            </a:solidFill>
            <a:prstDash val="solid"/>
            <a:round/>
            <a:headEnd len="med" w="med" type="none"/>
            <a:tailEnd len="med" w="med" type="triangle"/>
          </a:ln>
        </p:spPr>
      </p:cxnSp>
      <p:sp>
        <p:nvSpPr>
          <p:cNvPr id="1770" name="Google Shape;1770;p121"/>
          <p:cNvSpPr/>
          <p:nvPr/>
        </p:nvSpPr>
        <p:spPr>
          <a:xfrm>
            <a:off x="4293838" y="2896463"/>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1771" name="Google Shape;1771;p121"/>
          <p:cNvSpPr/>
          <p:nvPr/>
        </p:nvSpPr>
        <p:spPr>
          <a:xfrm>
            <a:off x="4770788" y="2896463"/>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772" name="Google Shape;1772;p121"/>
          <p:cNvSpPr/>
          <p:nvPr/>
        </p:nvSpPr>
        <p:spPr>
          <a:xfrm>
            <a:off x="5247738" y="2896463"/>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773" name="Google Shape;1773;p121"/>
          <p:cNvSpPr/>
          <p:nvPr/>
        </p:nvSpPr>
        <p:spPr>
          <a:xfrm>
            <a:off x="4770788" y="3273468"/>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ACK2</a:t>
            </a:r>
            <a:endParaRPr sz="900"/>
          </a:p>
        </p:txBody>
      </p:sp>
      <p:cxnSp>
        <p:nvCxnSpPr>
          <p:cNvPr id="1774" name="Google Shape;1774;p121"/>
          <p:cNvCxnSpPr/>
          <p:nvPr/>
        </p:nvCxnSpPr>
        <p:spPr>
          <a:xfrm flipH="1" rot="10800000">
            <a:off x="3675300" y="3919888"/>
            <a:ext cx="2861700" cy="18000"/>
          </a:xfrm>
          <a:prstGeom prst="straightConnector1">
            <a:avLst/>
          </a:prstGeom>
          <a:noFill/>
          <a:ln cap="flat" cmpd="sng" w="9525">
            <a:solidFill>
              <a:srgbClr val="EAECF0"/>
            </a:solidFill>
            <a:prstDash val="solid"/>
            <a:round/>
            <a:headEnd len="med" w="med" type="none"/>
            <a:tailEnd len="med" w="med" type="triangle"/>
          </a:ln>
        </p:spPr>
      </p:cxnSp>
      <p:cxnSp>
        <p:nvCxnSpPr>
          <p:cNvPr id="1775" name="Google Shape;1775;p121"/>
          <p:cNvCxnSpPr/>
          <p:nvPr/>
        </p:nvCxnSpPr>
        <p:spPr>
          <a:xfrm flipH="1">
            <a:off x="3682450" y="4286300"/>
            <a:ext cx="2874900" cy="11400"/>
          </a:xfrm>
          <a:prstGeom prst="straightConnector1">
            <a:avLst/>
          </a:prstGeom>
          <a:noFill/>
          <a:ln cap="flat" cmpd="sng" w="9525">
            <a:solidFill>
              <a:srgbClr val="EAECF0"/>
            </a:solidFill>
            <a:prstDash val="solid"/>
            <a:round/>
            <a:headEnd len="med" w="med" type="none"/>
            <a:tailEnd len="med" w="med" type="triangle"/>
          </a:ln>
        </p:spPr>
      </p:cxnSp>
      <p:sp>
        <p:nvSpPr>
          <p:cNvPr id="1776" name="Google Shape;1776;p121"/>
          <p:cNvSpPr/>
          <p:nvPr/>
        </p:nvSpPr>
        <p:spPr>
          <a:xfrm>
            <a:off x="4573125" y="3691188"/>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777" name="Google Shape;1777;p121"/>
          <p:cNvSpPr/>
          <p:nvPr/>
        </p:nvSpPr>
        <p:spPr>
          <a:xfrm>
            <a:off x="5050075" y="3691188"/>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778" name="Google Shape;1778;p121"/>
          <p:cNvSpPr/>
          <p:nvPr/>
        </p:nvSpPr>
        <p:spPr>
          <a:xfrm>
            <a:off x="4813800" y="4069600"/>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ACK3</a:t>
            </a:r>
            <a:endParaRPr sz="900"/>
          </a:p>
        </p:txBody>
      </p:sp>
      <p:sp>
        <p:nvSpPr>
          <p:cNvPr id="1779" name="Google Shape;1779;p121"/>
          <p:cNvSpPr/>
          <p:nvPr/>
        </p:nvSpPr>
        <p:spPr>
          <a:xfrm>
            <a:off x="1328395" y="28767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cxnSp>
        <p:nvCxnSpPr>
          <p:cNvPr id="1780" name="Google Shape;1780;p121"/>
          <p:cNvCxnSpPr/>
          <p:nvPr/>
        </p:nvCxnSpPr>
        <p:spPr>
          <a:xfrm flipH="1" rot="10800000">
            <a:off x="3712325" y="4740888"/>
            <a:ext cx="2858700" cy="21000"/>
          </a:xfrm>
          <a:prstGeom prst="straightConnector1">
            <a:avLst/>
          </a:prstGeom>
          <a:noFill/>
          <a:ln cap="flat" cmpd="sng" w="9525">
            <a:solidFill>
              <a:srgbClr val="EAECF0"/>
            </a:solidFill>
            <a:prstDash val="solid"/>
            <a:round/>
            <a:headEnd len="med" w="med" type="none"/>
            <a:tailEnd len="med" w="med" type="triangle"/>
          </a:ln>
        </p:spPr>
      </p:cxnSp>
      <p:sp>
        <p:nvSpPr>
          <p:cNvPr id="1781" name="Google Shape;1781;p121"/>
          <p:cNvSpPr/>
          <p:nvPr/>
        </p:nvSpPr>
        <p:spPr>
          <a:xfrm>
            <a:off x="4813800" y="4515688"/>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1782" name="Google Shape;1782;p121"/>
          <p:cNvSpPr/>
          <p:nvPr/>
        </p:nvSpPr>
        <p:spPr>
          <a:xfrm>
            <a:off x="1623285" y="28767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783" name="Google Shape;1783;p121"/>
          <p:cNvSpPr/>
          <p:nvPr/>
        </p:nvSpPr>
        <p:spPr>
          <a:xfrm>
            <a:off x="1918145" y="28767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784" name="Google Shape;1784;p121"/>
          <p:cNvSpPr/>
          <p:nvPr/>
        </p:nvSpPr>
        <p:spPr>
          <a:xfrm>
            <a:off x="2213035" y="28767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785" name="Google Shape;1785;p121"/>
          <p:cNvSpPr/>
          <p:nvPr/>
        </p:nvSpPr>
        <p:spPr>
          <a:xfrm>
            <a:off x="2514681" y="28791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786" name="Google Shape;1786;p121"/>
          <p:cNvSpPr/>
          <p:nvPr/>
        </p:nvSpPr>
        <p:spPr>
          <a:xfrm>
            <a:off x="2811128" y="28791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1787" name="Google Shape;1787;p121"/>
          <p:cNvSpPr/>
          <p:nvPr/>
        </p:nvSpPr>
        <p:spPr>
          <a:xfrm>
            <a:off x="1300850" y="2837800"/>
            <a:ext cx="9207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121"/>
          <p:cNvSpPr/>
          <p:nvPr/>
        </p:nvSpPr>
        <p:spPr>
          <a:xfrm>
            <a:off x="1328395" y="33106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1789" name="Google Shape;1789;p121"/>
          <p:cNvSpPr/>
          <p:nvPr/>
        </p:nvSpPr>
        <p:spPr>
          <a:xfrm>
            <a:off x="1623285" y="33106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790" name="Google Shape;1790;p121"/>
          <p:cNvSpPr/>
          <p:nvPr/>
        </p:nvSpPr>
        <p:spPr>
          <a:xfrm>
            <a:off x="1918145" y="33106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791" name="Google Shape;1791;p121"/>
          <p:cNvSpPr/>
          <p:nvPr/>
        </p:nvSpPr>
        <p:spPr>
          <a:xfrm>
            <a:off x="2213035" y="33106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792" name="Google Shape;1792;p121"/>
          <p:cNvSpPr/>
          <p:nvPr/>
        </p:nvSpPr>
        <p:spPr>
          <a:xfrm>
            <a:off x="2514681" y="33130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793" name="Google Shape;1793;p121"/>
          <p:cNvSpPr/>
          <p:nvPr/>
        </p:nvSpPr>
        <p:spPr>
          <a:xfrm>
            <a:off x="2811128" y="33130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1794" name="Google Shape;1794;p121"/>
          <p:cNvSpPr/>
          <p:nvPr/>
        </p:nvSpPr>
        <p:spPr>
          <a:xfrm>
            <a:off x="1897793" y="3271675"/>
            <a:ext cx="9207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21"/>
          <p:cNvSpPr/>
          <p:nvPr/>
        </p:nvSpPr>
        <p:spPr>
          <a:xfrm>
            <a:off x="1328395" y="37445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1796" name="Google Shape;1796;p121"/>
          <p:cNvSpPr/>
          <p:nvPr/>
        </p:nvSpPr>
        <p:spPr>
          <a:xfrm>
            <a:off x="1623285" y="37445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797" name="Google Shape;1797;p121"/>
          <p:cNvSpPr/>
          <p:nvPr/>
        </p:nvSpPr>
        <p:spPr>
          <a:xfrm>
            <a:off x="1918145" y="37445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798" name="Google Shape;1798;p121"/>
          <p:cNvSpPr/>
          <p:nvPr/>
        </p:nvSpPr>
        <p:spPr>
          <a:xfrm>
            <a:off x="2213035" y="37445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799" name="Google Shape;1799;p121"/>
          <p:cNvSpPr/>
          <p:nvPr/>
        </p:nvSpPr>
        <p:spPr>
          <a:xfrm>
            <a:off x="2514681" y="374693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800" name="Google Shape;1800;p121"/>
          <p:cNvSpPr/>
          <p:nvPr/>
        </p:nvSpPr>
        <p:spPr>
          <a:xfrm>
            <a:off x="2811128" y="374693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1801" name="Google Shape;1801;p121"/>
          <p:cNvSpPr/>
          <p:nvPr/>
        </p:nvSpPr>
        <p:spPr>
          <a:xfrm>
            <a:off x="1896879" y="3705550"/>
            <a:ext cx="9207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121"/>
          <p:cNvSpPr/>
          <p:nvPr/>
        </p:nvSpPr>
        <p:spPr>
          <a:xfrm>
            <a:off x="1328395" y="414291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1803" name="Google Shape;1803;p121"/>
          <p:cNvSpPr/>
          <p:nvPr/>
        </p:nvSpPr>
        <p:spPr>
          <a:xfrm>
            <a:off x="1623285" y="414291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804" name="Google Shape;1804;p121"/>
          <p:cNvSpPr/>
          <p:nvPr/>
        </p:nvSpPr>
        <p:spPr>
          <a:xfrm>
            <a:off x="1918145" y="414291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805" name="Google Shape;1805;p121"/>
          <p:cNvSpPr/>
          <p:nvPr/>
        </p:nvSpPr>
        <p:spPr>
          <a:xfrm>
            <a:off x="2213035" y="414291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806" name="Google Shape;1806;p121"/>
          <p:cNvSpPr/>
          <p:nvPr/>
        </p:nvSpPr>
        <p:spPr>
          <a:xfrm>
            <a:off x="2514681" y="4145328"/>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807" name="Google Shape;1807;p121"/>
          <p:cNvSpPr/>
          <p:nvPr/>
        </p:nvSpPr>
        <p:spPr>
          <a:xfrm>
            <a:off x="2811128" y="4145328"/>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1808" name="Google Shape;1808;p121"/>
          <p:cNvSpPr/>
          <p:nvPr/>
        </p:nvSpPr>
        <p:spPr>
          <a:xfrm>
            <a:off x="2186775" y="4103939"/>
            <a:ext cx="9207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121"/>
          <p:cNvSpPr/>
          <p:nvPr/>
        </p:nvSpPr>
        <p:spPr>
          <a:xfrm>
            <a:off x="1321220" y="45735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1810" name="Google Shape;1810;p121"/>
          <p:cNvSpPr/>
          <p:nvPr/>
        </p:nvSpPr>
        <p:spPr>
          <a:xfrm>
            <a:off x="1616110" y="45735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811" name="Google Shape;1811;p121"/>
          <p:cNvSpPr/>
          <p:nvPr/>
        </p:nvSpPr>
        <p:spPr>
          <a:xfrm>
            <a:off x="1910970" y="45735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812" name="Google Shape;1812;p121"/>
          <p:cNvSpPr/>
          <p:nvPr/>
        </p:nvSpPr>
        <p:spPr>
          <a:xfrm>
            <a:off x="2205860" y="45735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813" name="Google Shape;1813;p121"/>
          <p:cNvSpPr/>
          <p:nvPr/>
        </p:nvSpPr>
        <p:spPr>
          <a:xfrm>
            <a:off x="2507506" y="45759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814" name="Google Shape;1814;p121"/>
          <p:cNvSpPr/>
          <p:nvPr/>
        </p:nvSpPr>
        <p:spPr>
          <a:xfrm>
            <a:off x="2803953" y="45759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1815" name="Google Shape;1815;p121"/>
          <p:cNvSpPr/>
          <p:nvPr/>
        </p:nvSpPr>
        <p:spPr>
          <a:xfrm>
            <a:off x="2182078" y="4534575"/>
            <a:ext cx="9207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21"/>
          <p:cNvSpPr/>
          <p:nvPr/>
        </p:nvSpPr>
        <p:spPr>
          <a:xfrm>
            <a:off x="7004295" y="28410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1817" name="Google Shape;1817;p121"/>
          <p:cNvSpPr/>
          <p:nvPr/>
        </p:nvSpPr>
        <p:spPr>
          <a:xfrm>
            <a:off x="7299185" y="28410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818" name="Google Shape;1818;p121"/>
          <p:cNvSpPr/>
          <p:nvPr/>
        </p:nvSpPr>
        <p:spPr>
          <a:xfrm>
            <a:off x="7594045" y="28410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819" name="Google Shape;1819;p121"/>
          <p:cNvSpPr/>
          <p:nvPr/>
        </p:nvSpPr>
        <p:spPr>
          <a:xfrm>
            <a:off x="6976750" y="2802075"/>
            <a:ext cx="9207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121"/>
          <p:cNvSpPr/>
          <p:nvPr/>
        </p:nvSpPr>
        <p:spPr>
          <a:xfrm>
            <a:off x="7588570" y="32656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821" name="Google Shape;1821;p121"/>
          <p:cNvSpPr/>
          <p:nvPr/>
        </p:nvSpPr>
        <p:spPr>
          <a:xfrm>
            <a:off x="6971275" y="3651275"/>
            <a:ext cx="9207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21"/>
          <p:cNvSpPr/>
          <p:nvPr/>
        </p:nvSpPr>
        <p:spPr>
          <a:xfrm>
            <a:off x="7588570" y="36902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823" name="Google Shape;1823;p121"/>
          <p:cNvSpPr/>
          <p:nvPr/>
        </p:nvSpPr>
        <p:spPr>
          <a:xfrm>
            <a:off x="7299170" y="368700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824" name="Google Shape;1824;p121"/>
          <p:cNvSpPr/>
          <p:nvPr/>
        </p:nvSpPr>
        <p:spPr>
          <a:xfrm>
            <a:off x="7009770" y="368700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825" name="Google Shape;1825;p121"/>
          <p:cNvSpPr/>
          <p:nvPr/>
        </p:nvSpPr>
        <p:spPr>
          <a:xfrm>
            <a:off x="6976750" y="4075875"/>
            <a:ext cx="9207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21"/>
          <p:cNvSpPr/>
          <p:nvPr/>
        </p:nvSpPr>
        <p:spPr>
          <a:xfrm>
            <a:off x="7304645" y="411160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827" name="Google Shape;1827;p121"/>
          <p:cNvSpPr/>
          <p:nvPr/>
        </p:nvSpPr>
        <p:spPr>
          <a:xfrm>
            <a:off x="7015245" y="411160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828" name="Google Shape;1828;p121"/>
          <p:cNvSpPr/>
          <p:nvPr/>
        </p:nvSpPr>
        <p:spPr>
          <a:xfrm>
            <a:off x="6976750" y="4536200"/>
            <a:ext cx="9207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21"/>
          <p:cNvSpPr/>
          <p:nvPr/>
        </p:nvSpPr>
        <p:spPr>
          <a:xfrm>
            <a:off x="7594045" y="45751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1830" name="Google Shape;1830;p121"/>
          <p:cNvSpPr/>
          <p:nvPr/>
        </p:nvSpPr>
        <p:spPr>
          <a:xfrm>
            <a:off x="7304645" y="45719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831" name="Google Shape;1831;p121"/>
          <p:cNvSpPr/>
          <p:nvPr/>
        </p:nvSpPr>
        <p:spPr>
          <a:xfrm>
            <a:off x="7015245" y="45719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832" name="Google Shape;1832;p121"/>
          <p:cNvSpPr txBox="1"/>
          <p:nvPr/>
        </p:nvSpPr>
        <p:spPr>
          <a:xfrm>
            <a:off x="497625" y="3152600"/>
            <a:ext cx="646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rPr>
              <a:t>Can be dropped</a:t>
            </a:r>
            <a:endParaRPr sz="900">
              <a:solidFill>
                <a:schemeClr val="dk1"/>
              </a:solidFill>
            </a:endParaRPr>
          </a:p>
        </p:txBody>
      </p:sp>
      <p:sp>
        <p:nvSpPr>
          <p:cNvPr id="1833" name="Google Shape;1833;p121"/>
          <p:cNvSpPr/>
          <p:nvPr/>
        </p:nvSpPr>
        <p:spPr>
          <a:xfrm>
            <a:off x="1105000" y="3295250"/>
            <a:ext cx="151200" cy="17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OSI Layers - an Example (Sender)</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Example sending a POST request to an HTTPS webpage</a:t>
            </a:r>
            <a:endParaRPr/>
          </a:p>
          <a:p>
            <a:pPr indent="-317182" lvl="0" marL="457200" rtl="0" algn="l">
              <a:spcBef>
                <a:spcPts val="0"/>
              </a:spcBef>
              <a:spcAft>
                <a:spcPts val="0"/>
              </a:spcAft>
              <a:buSzPct val="100000"/>
              <a:buChar char="●"/>
            </a:pPr>
            <a:r>
              <a:rPr lang="en"/>
              <a:t>Layer 7 - Application</a:t>
            </a:r>
            <a:endParaRPr/>
          </a:p>
          <a:p>
            <a:pPr indent="-297497" lvl="1" marL="914400" rtl="0" algn="l">
              <a:spcBef>
                <a:spcPts val="0"/>
              </a:spcBef>
              <a:spcAft>
                <a:spcPts val="0"/>
              </a:spcAft>
              <a:buSzPct val="100000"/>
              <a:buChar char="○"/>
            </a:pPr>
            <a:r>
              <a:rPr lang="en"/>
              <a:t>POST request with JSON data to HTTPS server  </a:t>
            </a:r>
            <a:endParaRPr/>
          </a:p>
          <a:p>
            <a:pPr indent="-317182" lvl="0" marL="457200" rtl="0" algn="l">
              <a:spcBef>
                <a:spcPts val="0"/>
              </a:spcBef>
              <a:spcAft>
                <a:spcPts val="0"/>
              </a:spcAft>
              <a:buSzPct val="100000"/>
              <a:buChar char="●"/>
            </a:pPr>
            <a:r>
              <a:rPr lang="en"/>
              <a:t>Layer 6 - Presentation</a:t>
            </a:r>
            <a:endParaRPr/>
          </a:p>
          <a:p>
            <a:pPr indent="-297497" lvl="1" marL="914400" rtl="0" algn="l">
              <a:spcBef>
                <a:spcPts val="0"/>
              </a:spcBef>
              <a:spcAft>
                <a:spcPts val="0"/>
              </a:spcAft>
              <a:buSzPct val="100000"/>
              <a:buChar char="○"/>
            </a:pPr>
            <a:r>
              <a:rPr lang="en"/>
              <a:t>Serialize</a:t>
            </a:r>
            <a:r>
              <a:rPr lang="en"/>
              <a:t> JSON to </a:t>
            </a:r>
            <a:r>
              <a:rPr lang="en"/>
              <a:t>flat byte</a:t>
            </a:r>
            <a:r>
              <a:rPr lang="en"/>
              <a:t> strings</a:t>
            </a:r>
            <a:endParaRPr/>
          </a:p>
          <a:p>
            <a:pPr indent="-317182" lvl="0" marL="457200" rtl="0" algn="l">
              <a:spcBef>
                <a:spcPts val="0"/>
              </a:spcBef>
              <a:spcAft>
                <a:spcPts val="0"/>
              </a:spcAft>
              <a:buSzPct val="100000"/>
              <a:buChar char="●"/>
            </a:pPr>
            <a:r>
              <a:rPr lang="en"/>
              <a:t>Layer 5 - Session</a:t>
            </a:r>
            <a:endParaRPr/>
          </a:p>
          <a:p>
            <a:pPr indent="-297497" lvl="1" marL="914400" rtl="0" algn="l">
              <a:spcBef>
                <a:spcPts val="0"/>
              </a:spcBef>
              <a:spcAft>
                <a:spcPts val="0"/>
              </a:spcAft>
              <a:buSzPct val="100000"/>
              <a:buChar char="○"/>
            </a:pPr>
            <a:r>
              <a:rPr lang="en"/>
              <a:t>Request to </a:t>
            </a:r>
            <a:r>
              <a:rPr lang="en"/>
              <a:t>establish</a:t>
            </a:r>
            <a:r>
              <a:rPr lang="en"/>
              <a:t> TCP connection/TLS </a:t>
            </a:r>
            <a:endParaRPr/>
          </a:p>
          <a:p>
            <a:pPr indent="-317182" lvl="0" marL="457200" rtl="0" algn="l">
              <a:spcBef>
                <a:spcPts val="0"/>
              </a:spcBef>
              <a:spcAft>
                <a:spcPts val="0"/>
              </a:spcAft>
              <a:buSzPct val="100000"/>
              <a:buChar char="●"/>
            </a:pPr>
            <a:r>
              <a:rPr lang="en"/>
              <a:t>Layer 4 - Transport</a:t>
            </a:r>
            <a:endParaRPr/>
          </a:p>
          <a:p>
            <a:pPr indent="-297497" lvl="1" marL="914400" rtl="0" algn="l">
              <a:spcBef>
                <a:spcPts val="0"/>
              </a:spcBef>
              <a:spcAft>
                <a:spcPts val="0"/>
              </a:spcAft>
              <a:buSzPct val="100000"/>
              <a:buChar char="○"/>
            </a:pPr>
            <a:r>
              <a:rPr lang="en"/>
              <a:t>Sends SYN request target port 443</a:t>
            </a:r>
            <a:endParaRPr/>
          </a:p>
          <a:p>
            <a:pPr indent="-317182" lvl="0" marL="457200" rtl="0" algn="l">
              <a:spcBef>
                <a:spcPts val="0"/>
              </a:spcBef>
              <a:spcAft>
                <a:spcPts val="0"/>
              </a:spcAft>
              <a:buSzPct val="100000"/>
              <a:buChar char="●"/>
            </a:pPr>
            <a:r>
              <a:rPr lang="en"/>
              <a:t>Layer 3 - Network</a:t>
            </a:r>
            <a:endParaRPr/>
          </a:p>
          <a:p>
            <a:pPr indent="-297497" lvl="1" marL="914400" rtl="0" algn="l">
              <a:spcBef>
                <a:spcPts val="0"/>
              </a:spcBef>
              <a:spcAft>
                <a:spcPts val="0"/>
              </a:spcAft>
              <a:buSzPct val="100000"/>
              <a:buChar char="○"/>
            </a:pPr>
            <a:r>
              <a:rPr lang="en"/>
              <a:t> SYN is placed an IP packet(s) and adds the source/dest IPs </a:t>
            </a:r>
            <a:endParaRPr/>
          </a:p>
          <a:p>
            <a:pPr indent="-317182" lvl="0" marL="457200" rtl="0" algn="l">
              <a:spcBef>
                <a:spcPts val="0"/>
              </a:spcBef>
              <a:spcAft>
                <a:spcPts val="0"/>
              </a:spcAft>
              <a:buSzPct val="100000"/>
              <a:buChar char="●"/>
            </a:pPr>
            <a:r>
              <a:rPr lang="en"/>
              <a:t>Layer 2 - Data link </a:t>
            </a:r>
            <a:endParaRPr/>
          </a:p>
          <a:p>
            <a:pPr indent="-297497" lvl="1" marL="914400" rtl="0" algn="l">
              <a:spcBef>
                <a:spcPts val="0"/>
              </a:spcBef>
              <a:spcAft>
                <a:spcPts val="0"/>
              </a:spcAft>
              <a:buSzPct val="100000"/>
              <a:buChar char="○"/>
            </a:pPr>
            <a:r>
              <a:rPr lang="en"/>
              <a:t>Each packet goes into a single frame and adds the source/dest MAC addresses</a:t>
            </a:r>
            <a:endParaRPr/>
          </a:p>
          <a:p>
            <a:pPr indent="-317182" lvl="0" marL="457200" rtl="0" algn="l">
              <a:spcBef>
                <a:spcPts val="0"/>
              </a:spcBef>
              <a:spcAft>
                <a:spcPts val="0"/>
              </a:spcAft>
              <a:buSzPct val="100000"/>
              <a:buChar char="●"/>
            </a:pPr>
            <a:r>
              <a:rPr lang="en"/>
              <a:t>Layer 1 - Physical</a:t>
            </a:r>
            <a:endParaRPr/>
          </a:p>
          <a:p>
            <a:pPr indent="-297497" lvl="1" marL="914400" rtl="0" algn="l">
              <a:spcBef>
                <a:spcPts val="0"/>
              </a:spcBef>
              <a:spcAft>
                <a:spcPts val="0"/>
              </a:spcAft>
              <a:buSzPct val="100000"/>
              <a:buChar char="○"/>
            </a:pPr>
            <a:r>
              <a:rPr lang="en"/>
              <a:t>Each frame becomes string of bits which converted into either a radio signal (wifi), electric signal (ethernet), or light (fiber) </a:t>
            </a:r>
            <a:endParaRPr/>
          </a:p>
          <a:p>
            <a:pPr indent="-317182" lvl="0" marL="457200" rtl="0" algn="l">
              <a:spcBef>
                <a:spcPts val="0"/>
              </a:spcBef>
              <a:spcAft>
                <a:spcPts val="0"/>
              </a:spcAft>
              <a:buSzPct val="100000"/>
              <a:buChar char="●"/>
            </a:pPr>
            <a:r>
              <a:rPr lang="en"/>
              <a:t>Take it with a grain of salt, </a:t>
            </a:r>
            <a:r>
              <a:rPr lang="en"/>
              <a:t>it's</a:t>
            </a:r>
            <a:r>
              <a:rPr lang="en"/>
              <a:t> not always cut and dry</a:t>
            </a:r>
            <a:endParaRPr/>
          </a:p>
        </p:txBody>
      </p:sp>
      <p:sp>
        <p:nvSpPr>
          <p:cNvPr id="128" name="Google Shape;128;p23"/>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7" name="Shape 1837"/>
        <p:cNvGrpSpPr/>
        <p:nvPr/>
      </p:nvGrpSpPr>
      <p:grpSpPr>
        <a:xfrm>
          <a:off x="0" y="0"/>
          <a:ext cx="0" cy="0"/>
          <a:chOff x="0" y="0"/>
          <a:chExt cx="0" cy="0"/>
        </a:xfrm>
      </p:grpSpPr>
      <p:sp>
        <p:nvSpPr>
          <p:cNvPr id="1838" name="Google Shape;1838;p1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Window Scaling</a:t>
            </a:r>
            <a:endParaRPr/>
          </a:p>
        </p:txBody>
      </p:sp>
      <p:sp>
        <p:nvSpPr>
          <p:cNvPr id="1839" name="Google Shape;1839;p122"/>
          <p:cNvSpPr txBox="1"/>
          <p:nvPr>
            <p:ph idx="1" type="body"/>
          </p:nvPr>
        </p:nvSpPr>
        <p:spPr>
          <a:xfrm>
            <a:off x="311700" y="114372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64 KB is too small</a:t>
            </a:r>
            <a:endParaRPr/>
          </a:p>
          <a:p>
            <a:pPr indent="-342900" lvl="0" marL="457200" rtl="0" algn="l">
              <a:lnSpc>
                <a:spcPct val="125000"/>
              </a:lnSpc>
              <a:spcBef>
                <a:spcPts val="0"/>
              </a:spcBef>
              <a:spcAft>
                <a:spcPts val="0"/>
              </a:spcAft>
              <a:buSzPts val="1800"/>
              <a:buChar char="●"/>
            </a:pPr>
            <a:r>
              <a:rPr lang="en"/>
              <a:t>We can’t increase the bits on the segment </a:t>
            </a:r>
            <a:endParaRPr/>
          </a:p>
          <a:p>
            <a:pPr indent="-342900" lvl="0" marL="457200" rtl="0" algn="l">
              <a:lnSpc>
                <a:spcPct val="125000"/>
              </a:lnSpc>
              <a:spcBef>
                <a:spcPts val="0"/>
              </a:spcBef>
              <a:spcAft>
                <a:spcPts val="0"/>
              </a:spcAft>
              <a:buSzPts val="1800"/>
              <a:buChar char="●"/>
            </a:pPr>
            <a:r>
              <a:rPr lang="en"/>
              <a:t>Meet Window Scaling factor (0-14)</a:t>
            </a:r>
            <a:endParaRPr/>
          </a:p>
          <a:p>
            <a:pPr indent="-342900" lvl="0" marL="457200" rtl="0" algn="l">
              <a:lnSpc>
                <a:spcPct val="125000"/>
              </a:lnSpc>
              <a:spcBef>
                <a:spcPts val="0"/>
              </a:spcBef>
              <a:spcAft>
                <a:spcPts val="0"/>
              </a:spcAft>
              <a:buSzPts val="1800"/>
              <a:buChar char="●"/>
            </a:pPr>
            <a:r>
              <a:rPr lang="en"/>
              <a:t>Window Size can go up to </a:t>
            </a:r>
            <a:r>
              <a:rPr lang="en"/>
              <a:t>1GB ((2^16-1) x  2^14)</a:t>
            </a:r>
            <a:endParaRPr/>
          </a:p>
          <a:p>
            <a:pPr indent="-342900" lvl="0" marL="457200" rtl="0" algn="l">
              <a:lnSpc>
                <a:spcPct val="125000"/>
              </a:lnSpc>
              <a:spcBef>
                <a:spcPts val="0"/>
              </a:spcBef>
              <a:spcAft>
                <a:spcPts val="0"/>
              </a:spcAft>
              <a:buSzPts val="1800"/>
              <a:buChar char="●"/>
            </a:pPr>
            <a:r>
              <a:rPr lang="en"/>
              <a:t>Only exchanged during the handshake </a:t>
            </a:r>
            <a:endParaRPr/>
          </a:p>
        </p:txBody>
      </p:sp>
      <p:sp>
        <p:nvSpPr>
          <p:cNvPr id="1840" name="Google Shape;1840;p122"/>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1841" name="Google Shape;1841;p122"/>
          <p:cNvGrpSpPr/>
          <p:nvPr/>
        </p:nvGrpSpPr>
        <p:grpSpPr>
          <a:xfrm>
            <a:off x="7529188" y="1066100"/>
            <a:ext cx="790176" cy="523250"/>
            <a:chOff x="6861863" y="3530550"/>
            <a:chExt cx="790176" cy="523250"/>
          </a:xfrm>
        </p:grpSpPr>
        <p:pic>
          <p:nvPicPr>
            <p:cNvPr id="1842" name="Google Shape;1842;p122"/>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843" name="Google Shape;1843;p122"/>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sp>
        <p:nvSpPr>
          <p:cNvPr id="1844" name="Google Shape;1844;p122"/>
          <p:cNvSpPr/>
          <p:nvPr/>
        </p:nvSpPr>
        <p:spPr>
          <a:xfrm>
            <a:off x="7464720" y="18018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1845" name="Google Shape;1845;p122"/>
          <p:cNvSpPr/>
          <p:nvPr/>
        </p:nvSpPr>
        <p:spPr>
          <a:xfrm>
            <a:off x="7759610" y="18018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846" name="Google Shape;1846;p122"/>
          <p:cNvSpPr/>
          <p:nvPr/>
        </p:nvSpPr>
        <p:spPr>
          <a:xfrm>
            <a:off x="8054470" y="18018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847" name="Google Shape;1847;p122"/>
          <p:cNvSpPr/>
          <p:nvPr/>
        </p:nvSpPr>
        <p:spPr>
          <a:xfrm>
            <a:off x="7437175" y="1762850"/>
            <a:ext cx="9207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sp>
        <p:nvSpPr>
          <p:cNvPr id="1852" name="Google Shape;1852;p1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853" name="Google Shape;1853;p123"/>
          <p:cNvSpPr txBox="1"/>
          <p:nvPr>
            <p:ph idx="1" type="body"/>
          </p:nvPr>
        </p:nvSpPr>
        <p:spPr>
          <a:xfrm>
            <a:off x="311700" y="114372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Receiver host has a limit </a:t>
            </a:r>
            <a:endParaRPr/>
          </a:p>
          <a:p>
            <a:pPr indent="-342900" lvl="0" marL="457200" rtl="0" algn="l">
              <a:lnSpc>
                <a:spcPct val="125000"/>
              </a:lnSpc>
              <a:spcBef>
                <a:spcPts val="0"/>
              </a:spcBef>
              <a:spcAft>
                <a:spcPts val="0"/>
              </a:spcAft>
              <a:buSzPts val="1800"/>
              <a:buChar char="●"/>
            </a:pPr>
            <a:r>
              <a:rPr lang="en"/>
              <a:t>We need to let the sender know how much it can send</a:t>
            </a:r>
            <a:endParaRPr/>
          </a:p>
          <a:p>
            <a:pPr indent="-342900" lvl="0" marL="457200" rtl="0" algn="l">
              <a:lnSpc>
                <a:spcPct val="125000"/>
              </a:lnSpc>
              <a:spcBef>
                <a:spcPts val="0"/>
              </a:spcBef>
              <a:spcAft>
                <a:spcPts val="0"/>
              </a:spcAft>
              <a:buSzPts val="1800"/>
              <a:buChar char="●"/>
            </a:pPr>
            <a:r>
              <a:rPr lang="en"/>
              <a:t>Receiver Window is in the segment</a:t>
            </a:r>
            <a:endParaRPr/>
          </a:p>
          <a:p>
            <a:pPr indent="-342900" lvl="0" marL="457200" rtl="0" algn="l">
              <a:lnSpc>
                <a:spcPct val="125000"/>
              </a:lnSpc>
              <a:spcBef>
                <a:spcPts val="0"/>
              </a:spcBef>
              <a:spcAft>
                <a:spcPts val="0"/>
              </a:spcAft>
              <a:buSzPts val="1800"/>
              <a:buChar char="●"/>
            </a:pPr>
            <a:r>
              <a:rPr lang="en"/>
              <a:t>Sender maintains the Sliding Window to know how much it can send</a:t>
            </a:r>
            <a:endParaRPr/>
          </a:p>
          <a:p>
            <a:pPr indent="-342900" lvl="0" marL="457200" rtl="0" algn="l">
              <a:lnSpc>
                <a:spcPct val="125000"/>
              </a:lnSpc>
              <a:spcBef>
                <a:spcPts val="0"/>
              </a:spcBef>
              <a:spcAft>
                <a:spcPts val="0"/>
              </a:spcAft>
              <a:buSzPts val="1800"/>
              <a:buChar char="●"/>
            </a:pPr>
            <a:r>
              <a:rPr lang="en"/>
              <a:t>Window Scaling can increase that </a:t>
            </a:r>
            <a:endParaRPr/>
          </a:p>
        </p:txBody>
      </p:sp>
      <p:sp>
        <p:nvSpPr>
          <p:cNvPr id="1854" name="Google Shape;1854;p123"/>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8" name="Shape 1858"/>
        <p:cNvGrpSpPr/>
        <p:nvPr/>
      </p:nvGrpSpPr>
      <p:grpSpPr>
        <a:xfrm>
          <a:off x="0" y="0"/>
          <a:ext cx="0" cy="0"/>
          <a:chOff x="0" y="0"/>
          <a:chExt cx="0" cy="0"/>
        </a:xfrm>
      </p:grpSpPr>
      <p:sp>
        <p:nvSpPr>
          <p:cNvPr id="1859" name="Google Shape;1859;p124"/>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Congestion</a:t>
            </a:r>
            <a:r>
              <a:rPr lang="en"/>
              <a:t> Control</a:t>
            </a:r>
            <a:endParaRPr/>
          </a:p>
        </p:txBody>
      </p:sp>
      <p:sp>
        <p:nvSpPr>
          <p:cNvPr id="1860" name="Google Shape;1860;p124"/>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 much the network can handle?</a:t>
            </a:r>
            <a:endParaRPr/>
          </a:p>
        </p:txBody>
      </p:sp>
      <p:sp>
        <p:nvSpPr>
          <p:cNvPr id="1861" name="Google Shape;1861;p124"/>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5" name="Shape 1865"/>
        <p:cNvGrpSpPr/>
        <p:nvPr/>
      </p:nvGrpSpPr>
      <p:grpSpPr>
        <a:xfrm>
          <a:off x="0" y="0"/>
          <a:ext cx="0" cy="0"/>
          <a:chOff x="0" y="0"/>
          <a:chExt cx="0" cy="0"/>
        </a:xfrm>
      </p:grpSpPr>
      <p:sp>
        <p:nvSpPr>
          <p:cNvPr id="1866" name="Google Shape;1866;p1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Congestion Control</a:t>
            </a:r>
            <a:endParaRPr/>
          </a:p>
        </p:txBody>
      </p:sp>
      <p:sp>
        <p:nvSpPr>
          <p:cNvPr id="1867" name="Google Shape;1867;p125"/>
          <p:cNvSpPr txBox="1"/>
          <p:nvPr>
            <p:ph idx="1" type="body"/>
          </p:nvPr>
        </p:nvSpPr>
        <p:spPr>
          <a:xfrm>
            <a:off x="311700" y="1143725"/>
            <a:ext cx="8520600" cy="19680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The receiver might handle the load but the middle boxes might not</a:t>
            </a:r>
            <a:endParaRPr/>
          </a:p>
          <a:p>
            <a:pPr indent="-342900" lvl="0" marL="457200" rtl="0" algn="l">
              <a:lnSpc>
                <a:spcPct val="125000"/>
              </a:lnSpc>
              <a:spcBef>
                <a:spcPts val="0"/>
              </a:spcBef>
              <a:spcAft>
                <a:spcPts val="0"/>
              </a:spcAft>
              <a:buSzPts val="1800"/>
              <a:buChar char="●"/>
            </a:pPr>
            <a:r>
              <a:rPr lang="en"/>
              <a:t>The routers in the middle have limit</a:t>
            </a:r>
            <a:endParaRPr/>
          </a:p>
          <a:p>
            <a:pPr indent="-342900" lvl="0" marL="457200" rtl="0" algn="l">
              <a:lnSpc>
                <a:spcPct val="125000"/>
              </a:lnSpc>
              <a:spcBef>
                <a:spcPts val="0"/>
              </a:spcBef>
              <a:spcAft>
                <a:spcPts val="0"/>
              </a:spcAft>
              <a:buSzPts val="1800"/>
              <a:buChar char="●"/>
            </a:pPr>
            <a:r>
              <a:rPr lang="en"/>
              <a:t>We don’t want to congest the network with data</a:t>
            </a:r>
            <a:endParaRPr/>
          </a:p>
          <a:p>
            <a:pPr indent="-342900" lvl="0" marL="457200" rtl="0" algn="l">
              <a:lnSpc>
                <a:spcPct val="125000"/>
              </a:lnSpc>
              <a:spcBef>
                <a:spcPts val="0"/>
              </a:spcBef>
              <a:spcAft>
                <a:spcPts val="0"/>
              </a:spcAft>
              <a:buSzPts val="1800"/>
              <a:buChar char="●"/>
            </a:pPr>
            <a:r>
              <a:rPr lang="en"/>
              <a:t>We need to avoid congestion</a:t>
            </a:r>
            <a:endParaRPr/>
          </a:p>
          <a:p>
            <a:pPr indent="-342900" lvl="0" marL="457200" rtl="0" algn="l">
              <a:lnSpc>
                <a:spcPct val="125000"/>
              </a:lnSpc>
              <a:spcBef>
                <a:spcPts val="0"/>
              </a:spcBef>
              <a:spcAft>
                <a:spcPts val="0"/>
              </a:spcAft>
              <a:buSzPts val="1800"/>
              <a:buChar char="●"/>
            </a:pPr>
            <a:r>
              <a:rPr lang="en"/>
              <a:t>A new window: Congestion Window (CWND)</a:t>
            </a:r>
            <a:endParaRPr/>
          </a:p>
        </p:txBody>
      </p:sp>
      <p:sp>
        <p:nvSpPr>
          <p:cNvPr id="1868" name="Google Shape;1868;p125"/>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1869" name="Google Shape;1869;p125"/>
          <p:cNvGrpSpPr/>
          <p:nvPr/>
        </p:nvGrpSpPr>
        <p:grpSpPr>
          <a:xfrm>
            <a:off x="7542625" y="3237725"/>
            <a:ext cx="790176" cy="523250"/>
            <a:chOff x="6861863" y="3530550"/>
            <a:chExt cx="790176" cy="523250"/>
          </a:xfrm>
        </p:grpSpPr>
        <p:pic>
          <p:nvPicPr>
            <p:cNvPr id="1870" name="Google Shape;1870;p125"/>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871" name="Google Shape;1871;p125"/>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1872" name="Google Shape;1872;p125"/>
          <p:cNvGrpSpPr/>
          <p:nvPr/>
        </p:nvGrpSpPr>
        <p:grpSpPr>
          <a:xfrm>
            <a:off x="643763" y="3353050"/>
            <a:ext cx="790176" cy="523250"/>
            <a:chOff x="2666325" y="4298650"/>
            <a:chExt cx="790176" cy="523250"/>
          </a:xfrm>
        </p:grpSpPr>
        <p:pic>
          <p:nvPicPr>
            <p:cNvPr id="1873" name="Google Shape;1873;p125"/>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874" name="Google Shape;1874;p125"/>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sp>
        <p:nvSpPr>
          <p:cNvPr id="1875" name="Google Shape;1875;p125"/>
          <p:cNvSpPr/>
          <p:nvPr/>
        </p:nvSpPr>
        <p:spPr>
          <a:xfrm>
            <a:off x="463724" y="4126100"/>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125"/>
          <p:cNvSpPr/>
          <p:nvPr/>
        </p:nvSpPr>
        <p:spPr>
          <a:xfrm>
            <a:off x="8159250" y="4124150"/>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125"/>
          <p:cNvSpPr/>
          <p:nvPr/>
        </p:nvSpPr>
        <p:spPr>
          <a:xfrm>
            <a:off x="7764925" y="4132375"/>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125"/>
          <p:cNvSpPr/>
          <p:nvPr/>
        </p:nvSpPr>
        <p:spPr>
          <a:xfrm>
            <a:off x="7370600" y="4139431"/>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125"/>
          <p:cNvSpPr/>
          <p:nvPr/>
        </p:nvSpPr>
        <p:spPr>
          <a:xfrm>
            <a:off x="7311975" y="3911700"/>
            <a:ext cx="1234500" cy="5727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25"/>
          <p:cNvSpPr/>
          <p:nvPr/>
        </p:nvSpPr>
        <p:spPr>
          <a:xfrm>
            <a:off x="3190238" y="4101375"/>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25"/>
          <p:cNvSpPr/>
          <p:nvPr/>
        </p:nvSpPr>
        <p:spPr>
          <a:xfrm>
            <a:off x="3338963" y="3986525"/>
            <a:ext cx="197700" cy="2187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82" name="Google Shape;1882;p125"/>
          <p:cNvPicPr preferRelativeResize="0"/>
          <p:nvPr/>
        </p:nvPicPr>
        <p:blipFill>
          <a:blip r:embed="rId4">
            <a:alphaModFix/>
          </a:blip>
          <a:stretch>
            <a:fillRect/>
          </a:stretch>
        </p:blipFill>
        <p:spPr>
          <a:xfrm>
            <a:off x="3799268" y="3160109"/>
            <a:ext cx="1131795" cy="688437"/>
          </a:xfrm>
          <a:prstGeom prst="rect">
            <a:avLst/>
          </a:prstGeom>
          <a:noFill/>
          <a:ln>
            <a:noFill/>
          </a:ln>
        </p:spPr>
      </p:pic>
      <p:sp>
        <p:nvSpPr>
          <p:cNvPr id="1883" name="Google Shape;1883;p125"/>
          <p:cNvSpPr/>
          <p:nvPr/>
        </p:nvSpPr>
        <p:spPr>
          <a:xfrm>
            <a:off x="4104838" y="3911700"/>
            <a:ext cx="559200" cy="5727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25"/>
          <p:cNvSpPr/>
          <p:nvPr/>
        </p:nvSpPr>
        <p:spPr>
          <a:xfrm>
            <a:off x="4192363" y="4109850"/>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25"/>
          <p:cNvSpPr/>
          <p:nvPr/>
        </p:nvSpPr>
        <p:spPr>
          <a:xfrm>
            <a:off x="3605738" y="4101375"/>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25"/>
          <p:cNvSpPr/>
          <p:nvPr/>
        </p:nvSpPr>
        <p:spPr>
          <a:xfrm>
            <a:off x="3754463" y="3986525"/>
            <a:ext cx="197700" cy="2187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25"/>
          <p:cNvSpPr/>
          <p:nvPr/>
        </p:nvSpPr>
        <p:spPr>
          <a:xfrm>
            <a:off x="866049" y="4123396"/>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25"/>
          <p:cNvSpPr/>
          <p:nvPr/>
        </p:nvSpPr>
        <p:spPr>
          <a:xfrm>
            <a:off x="1268374" y="4122018"/>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25"/>
          <p:cNvSpPr/>
          <p:nvPr/>
        </p:nvSpPr>
        <p:spPr>
          <a:xfrm>
            <a:off x="54810" y="4122025"/>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3" name="Shape 1893"/>
        <p:cNvGrpSpPr/>
        <p:nvPr/>
      </p:nvGrpSpPr>
      <p:grpSpPr>
        <a:xfrm>
          <a:off x="0" y="0"/>
          <a:ext cx="0" cy="0"/>
          <a:chOff x="0" y="0"/>
          <a:chExt cx="0" cy="0"/>
        </a:xfrm>
      </p:grpSpPr>
      <p:sp>
        <p:nvSpPr>
          <p:cNvPr id="1894" name="Google Shape;1894;p1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Congestion </a:t>
            </a:r>
            <a:r>
              <a:rPr lang="en"/>
              <a:t>algorithms</a:t>
            </a:r>
            <a:endParaRPr/>
          </a:p>
        </p:txBody>
      </p:sp>
      <p:sp>
        <p:nvSpPr>
          <p:cNvPr id="1895" name="Google Shape;1895;p126"/>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
        <p:nvSpPr>
          <p:cNvPr id="1896" name="Google Shape;1896;p126"/>
          <p:cNvSpPr txBox="1"/>
          <p:nvPr>
            <p:ph idx="1" type="body"/>
          </p:nvPr>
        </p:nvSpPr>
        <p:spPr>
          <a:xfrm>
            <a:off x="311700" y="1143725"/>
            <a:ext cx="8520600" cy="2074800"/>
          </a:xfrm>
          <a:prstGeom prst="rect">
            <a:avLst/>
          </a:prstGeom>
        </p:spPr>
        <p:txBody>
          <a:bodyPr anchorCtr="0" anchor="t" bIns="91425" lIns="91425" spcFirstLastPara="1" rIns="91425" wrap="square" tIns="91425">
            <a:normAutofit lnSpcReduction="10000"/>
          </a:bodyPr>
          <a:lstStyle/>
          <a:p>
            <a:pPr indent="-342900" lvl="0" marL="457200" rtl="0" algn="l">
              <a:lnSpc>
                <a:spcPct val="125000"/>
              </a:lnSpc>
              <a:spcBef>
                <a:spcPts val="0"/>
              </a:spcBef>
              <a:spcAft>
                <a:spcPts val="0"/>
              </a:spcAft>
              <a:buSzPts val="1800"/>
              <a:buChar char="●"/>
            </a:pPr>
            <a:r>
              <a:rPr lang="en"/>
              <a:t>TCP Slow Start</a:t>
            </a:r>
            <a:endParaRPr/>
          </a:p>
          <a:p>
            <a:pPr indent="-317500" lvl="1" marL="914400" rtl="0" algn="l">
              <a:lnSpc>
                <a:spcPct val="125000"/>
              </a:lnSpc>
              <a:spcBef>
                <a:spcPts val="0"/>
              </a:spcBef>
              <a:spcAft>
                <a:spcPts val="0"/>
              </a:spcAft>
              <a:buSzPts val="1400"/>
              <a:buChar char="○"/>
            </a:pPr>
            <a:r>
              <a:rPr lang="en"/>
              <a:t>Start slow goes fast!</a:t>
            </a:r>
            <a:endParaRPr/>
          </a:p>
          <a:p>
            <a:pPr indent="-317500" lvl="1" marL="914400" rtl="0" algn="l">
              <a:lnSpc>
                <a:spcPct val="125000"/>
              </a:lnSpc>
              <a:spcBef>
                <a:spcPts val="0"/>
              </a:spcBef>
              <a:spcAft>
                <a:spcPts val="0"/>
              </a:spcAft>
              <a:buSzPts val="1400"/>
              <a:buChar char="○"/>
            </a:pPr>
            <a:r>
              <a:rPr lang="en"/>
              <a:t>CWND + 1 MSS after each ACK</a:t>
            </a:r>
            <a:endParaRPr/>
          </a:p>
          <a:p>
            <a:pPr indent="-342900" lvl="0" marL="457200" rtl="0" algn="l">
              <a:lnSpc>
                <a:spcPct val="125000"/>
              </a:lnSpc>
              <a:spcBef>
                <a:spcPts val="0"/>
              </a:spcBef>
              <a:spcAft>
                <a:spcPts val="0"/>
              </a:spcAft>
              <a:buSzPts val="1800"/>
              <a:buChar char="●"/>
            </a:pPr>
            <a:r>
              <a:rPr lang="en"/>
              <a:t>Congestion Avoidance</a:t>
            </a:r>
            <a:endParaRPr/>
          </a:p>
          <a:p>
            <a:pPr indent="-317500" lvl="1" marL="914400" rtl="0" algn="l">
              <a:lnSpc>
                <a:spcPct val="125000"/>
              </a:lnSpc>
              <a:spcBef>
                <a:spcPts val="0"/>
              </a:spcBef>
              <a:spcAft>
                <a:spcPts val="0"/>
              </a:spcAft>
              <a:buSzPts val="1400"/>
              <a:buChar char="○"/>
            </a:pPr>
            <a:r>
              <a:rPr lang="en"/>
              <a:t>Once Slow start reaches its </a:t>
            </a:r>
            <a:r>
              <a:rPr lang="en"/>
              <a:t>threshold this kicks in</a:t>
            </a:r>
            <a:endParaRPr/>
          </a:p>
          <a:p>
            <a:pPr indent="-317500" lvl="1" marL="914400" rtl="0" algn="l">
              <a:lnSpc>
                <a:spcPct val="125000"/>
              </a:lnSpc>
              <a:spcBef>
                <a:spcPts val="0"/>
              </a:spcBef>
              <a:spcAft>
                <a:spcPts val="0"/>
              </a:spcAft>
              <a:buSzPts val="1400"/>
              <a:buChar char="○"/>
            </a:pPr>
            <a:r>
              <a:rPr lang="en"/>
              <a:t>CWND + 1 MSS after complete RTT</a:t>
            </a:r>
            <a:endParaRPr/>
          </a:p>
          <a:p>
            <a:pPr indent="-342900" lvl="0" marL="457200" rtl="0" algn="l">
              <a:lnSpc>
                <a:spcPct val="125000"/>
              </a:lnSpc>
              <a:spcBef>
                <a:spcPts val="0"/>
              </a:spcBef>
              <a:spcAft>
                <a:spcPts val="0"/>
              </a:spcAft>
              <a:buSzPts val="1800"/>
              <a:buChar char="●"/>
            </a:pPr>
            <a:r>
              <a:rPr lang="en"/>
              <a:t>CWND must not exceeds RWND</a:t>
            </a:r>
            <a:endParaRPr/>
          </a:p>
        </p:txBody>
      </p:sp>
      <p:grpSp>
        <p:nvGrpSpPr>
          <p:cNvPr id="1897" name="Google Shape;1897;p126"/>
          <p:cNvGrpSpPr/>
          <p:nvPr/>
        </p:nvGrpSpPr>
        <p:grpSpPr>
          <a:xfrm>
            <a:off x="7542625" y="3237725"/>
            <a:ext cx="790176" cy="523250"/>
            <a:chOff x="6861863" y="3530550"/>
            <a:chExt cx="790176" cy="523250"/>
          </a:xfrm>
        </p:grpSpPr>
        <p:pic>
          <p:nvPicPr>
            <p:cNvPr id="1898" name="Google Shape;1898;p126"/>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899" name="Google Shape;1899;p126"/>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1900" name="Google Shape;1900;p126"/>
          <p:cNvGrpSpPr/>
          <p:nvPr/>
        </p:nvGrpSpPr>
        <p:grpSpPr>
          <a:xfrm>
            <a:off x="643763" y="3353050"/>
            <a:ext cx="790176" cy="523250"/>
            <a:chOff x="2666325" y="4298650"/>
            <a:chExt cx="790176" cy="523250"/>
          </a:xfrm>
        </p:grpSpPr>
        <p:pic>
          <p:nvPicPr>
            <p:cNvPr id="1901" name="Google Shape;1901;p12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902" name="Google Shape;1902;p126"/>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sp>
        <p:nvSpPr>
          <p:cNvPr id="1903" name="Google Shape;1903;p126"/>
          <p:cNvSpPr/>
          <p:nvPr/>
        </p:nvSpPr>
        <p:spPr>
          <a:xfrm>
            <a:off x="463724" y="4126100"/>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26"/>
          <p:cNvSpPr/>
          <p:nvPr/>
        </p:nvSpPr>
        <p:spPr>
          <a:xfrm>
            <a:off x="8159250" y="4124150"/>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26"/>
          <p:cNvSpPr/>
          <p:nvPr/>
        </p:nvSpPr>
        <p:spPr>
          <a:xfrm>
            <a:off x="7764925" y="4132375"/>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26"/>
          <p:cNvSpPr/>
          <p:nvPr/>
        </p:nvSpPr>
        <p:spPr>
          <a:xfrm>
            <a:off x="7370600" y="4139431"/>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126"/>
          <p:cNvSpPr/>
          <p:nvPr/>
        </p:nvSpPr>
        <p:spPr>
          <a:xfrm>
            <a:off x="7311975" y="3911700"/>
            <a:ext cx="1234500" cy="5727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08" name="Google Shape;1908;p126"/>
          <p:cNvPicPr preferRelativeResize="0"/>
          <p:nvPr/>
        </p:nvPicPr>
        <p:blipFill>
          <a:blip r:embed="rId4">
            <a:alphaModFix/>
          </a:blip>
          <a:stretch>
            <a:fillRect/>
          </a:stretch>
        </p:blipFill>
        <p:spPr>
          <a:xfrm>
            <a:off x="3807068" y="3535009"/>
            <a:ext cx="1131795" cy="688437"/>
          </a:xfrm>
          <a:prstGeom prst="rect">
            <a:avLst/>
          </a:prstGeom>
          <a:noFill/>
          <a:ln>
            <a:noFill/>
          </a:ln>
        </p:spPr>
      </p:pic>
      <p:sp>
        <p:nvSpPr>
          <p:cNvPr id="1909" name="Google Shape;1909;p126"/>
          <p:cNvSpPr/>
          <p:nvPr/>
        </p:nvSpPr>
        <p:spPr>
          <a:xfrm>
            <a:off x="866049" y="4123396"/>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126"/>
          <p:cNvSpPr/>
          <p:nvPr/>
        </p:nvSpPr>
        <p:spPr>
          <a:xfrm>
            <a:off x="1268374" y="4122018"/>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26"/>
          <p:cNvSpPr/>
          <p:nvPr/>
        </p:nvSpPr>
        <p:spPr>
          <a:xfrm>
            <a:off x="54810" y="4122025"/>
            <a:ext cx="3456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26"/>
          <p:cNvSpPr/>
          <p:nvPr/>
        </p:nvSpPr>
        <p:spPr>
          <a:xfrm>
            <a:off x="421188" y="3926000"/>
            <a:ext cx="832800" cy="5727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26"/>
          <p:cNvSpPr txBox="1"/>
          <p:nvPr/>
        </p:nvSpPr>
        <p:spPr>
          <a:xfrm>
            <a:off x="231625" y="4708025"/>
            <a:ext cx="22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How large can this get? </a:t>
            </a:r>
            <a:endParaRPr>
              <a:solidFill>
                <a:schemeClr val="dk1"/>
              </a:solidFill>
            </a:endParaRPr>
          </a:p>
        </p:txBody>
      </p:sp>
      <p:sp>
        <p:nvSpPr>
          <p:cNvPr id="1914" name="Google Shape;1914;p126"/>
          <p:cNvSpPr txBox="1"/>
          <p:nvPr/>
        </p:nvSpPr>
        <p:spPr>
          <a:xfrm>
            <a:off x="7550025" y="4583050"/>
            <a:ext cx="75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RWND</a:t>
            </a:r>
            <a:endParaRPr>
              <a:solidFill>
                <a:schemeClr val="dk1"/>
              </a:solidFill>
            </a:endParaRPr>
          </a:p>
        </p:txBody>
      </p:sp>
      <p:sp>
        <p:nvSpPr>
          <p:cNvPr id="1915" name="Google Shape;1915;p126"/>
          <p:cNvSpPr/>
          <p:nvPr/>
        </p:nvSpPr>
        <p:spPr>
          <a:xfrm>
            <a:off x="953725" y="4544950"/>
            <a:ext cx="210600" cy="2511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9" name="Shape 1919"/>
        <p:cNvGrpSpPr/>
        <p:nvPr/>
      </p:nvGrpSpPr>
      <p:grpSpPr>
        <a:xfrm>
          <a:off x="0" y="0"/>
          <a:ext cx="0" cy="0"/>
          <a:chOff x="0" y="0"/>
          <a:chExt cx="0" cy="0"/>
        </a:xfrm>
      </p:grpSpPr>
      <p:sp>
        <p:nvSpPr>
          <p:cNvPr id="1920" name="Google Shape;1920;p127"/>
          <p:cNvSpPr/>
          <p:nvPr/>
        </p:nvSpPr>
        <p:spPr>
          <a:xfrm>
            <a:off x="2182074" y="4534575"/>
            <a:ext cx="12186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27"/>
          <p:cNvSpPr/>
          <p:nvPr/>
        </p:nvSpPr>
        <p:spPr>
          <a:xfrm>
            <a:off x="3109906" y="45759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
        <p:nvSpPr>
          <p:cNvPr id="1922" name="Google Shape;1922;p127"/>
          <p:cNvSpPr/>
          <p:nvPr/>
        </p:nvSpPr>
        <p:spPr>
          <a:xfrm>
            <a:off x="6976750" y="2861271"/>
            <a:ext cx="19554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Slow Start</a:t>
            </a:r>
            <a:endParaRPr/>
          </a:p>
        </p:txBody>
      </p:sp>
      <p:sp>
        <p:nvSpPr>
          <p:cNvPr id="1924" name="Google Shape;1924;p127"/>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
        <p:nvSpPr>
          <p:cNvPr id="1925" name="Google Shape;1925;p127"/>
          <p:cNvSpPr txBox="1"/>
          <p:nvPr>
            <p:ph idx="1" type="body"/>
          </p:nvPr>
        </p:nvSpPr>
        <p:spPr>
          <a:xfrm>
            <a:off x="311700" y="1047675"/>
            <a:ext cx="8520600" cy="11685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25000"/>
              </a:lnSpc>
              <a:spcBef>
                <a:spcPts val="0"/>
              </a:spcBef>
              <a:spcAft>
                <a:spcPts val="0"/>
              </a:spcAft>
              <a:buSzPct val="100000"/>
              <a:buChar char="●"/>
            </a:pPr>
            <a:r>
              <a:rPr lang="en"/>
              <a:t>CWND starts with 1 MSS (or more)</a:t>
            </a:r>
            <a:endParaRPr/>
          </a:p>
          <a:p>
            <a:pPr indent="-325755" lvl="0" marL="457200" rtl="0" algn="l">
              <a:lnSpc>
                <a:spcPct val="125000"/>
              </a:lnSpc>
              <a:spcBef>
                <a:spcPts val="0"/>
              </a:spcBef>
              <a:spcAft>
                <a:spcPts val="0"/>
              </a:spcAft>
              <a:buSzPct val="100000"/>
              <a:buChar char="●"/>
            </a:pPr>
            <a:r>
              <a:rPr lang="en"/>
              <a:t>Send 1 Segment and waits for ACK</a:t>
            </a:r>
            <a:endParaRPr/>
          </a:p>
          <a:p>
            <a:pPr indent="-325755" lvl="0" marL="457200" rtl="0" algn="l">
              <a:lnSpc>
                <a:spcPct val="125000"/>
              </a:lnSpc>
              <a:spcBef>
                <a:spcPts val="0"/>
              </a:spcBef>
              <a:spcAft>
                <a:spcPts val="0"/>
              </a:spcAft>
              <a:buSzPct val="100000"/>
              <a:buChar char="●"/>
            </a:pPr>
            <a:r>
              <a:rPr lang="en"/>
              <a:t>With EACH ACK received CWND is incremented by 1 MSS</a:t>
            </a:r>
            <a:endParaRPr/>
          </a:p>
          <a:p>
            <a:pPr indent="-325755" lvl="0" marL="457200" rtl="0" algn="l">
              <a:lnSpc>
                <a:spcPct val="125000"/>
              </a:lnSpc>
              <a:spcBef>
                <a:spcPts val="0"/>
              </a:spcBef>
              <a:spcAft>
                <a:spcPts val="0"/>
              </a:spcAft>
              <a:buSzPct val="100000"/>
              <a:buChar char="●"/>
            </a:pPr>
            <a:r>
              <a:rPr lang="en"/>
              <a:t>Until we reach slow start threshold we switch to congestion avoidance algorithm</a:t>
            </a:r>
            <a:endParaRPr/>
          </a:p>
        </p:txBody>
      </p:sp>
      <p:grpSp>
        <p:nvGrpSpPr>
          <p:cNvPr id="1926" name="Google Shape;1926;p127"/>
          <p:cNvGrpSpPr/>
          <p:nvPr/>
        </p:nvGrpSpPr>
        <p:grpSpPr>
          <a:xfrm>
            <a:off x="7068763" y="2105325"/>
            <a:ext cx="790176" cy="523250"/>
            <a:chOff x="6861863" y="3530550"/>
            <a:chExt cx="790176" cy="523250"/>
          </a:xfrm>
        </p:grpSpPr>
        <p:pic>
          <p:nvPicPr>
            <p:cNvPr id="1927" name="Google Shape;1927;p127"/>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928" name="Google Shape;1928;p127"/>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1929" name="Google Shape;1929;p127"/>
          <p:cNvGrpSpPr/>
          <p:nvPr/>
        </p:nvGrpSpPr>
        <p:grpSpPr>
          <a:xfrm>
            <a:off x="1724500" y="2202138"/>
            <a:ext cx="790176" cy="523250"/>
            <a:chOff x="2666325" y="4298650"/>
            <a:chExt cx="790176" cy="523250"/>
          </a:xfrm>
        </p:grpSpPr>
        <p:pic>
          <p:nvPicPr>
            <p:cNvPr id="1930" name="Google Shape;1930;p12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931" name="Google Shape;1931;p127"/>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cxnSp>
        <p:nvCxnSpPr>
          <p:cNvPr id="1932" name="Google Shape;1932;p127"/>
          <p:cNvCxnSpPr/>
          <p:nvPr/>
        </p:nvCxnSpPr>
        <p:spPr>
          <a:xfrm flipH="1" rot="10800000">
            <a:off x="3513200" y="3116900"/>
            <a:ext cx="2955900" cy="19500"/>
          </a:xfrm>
          <a:prstGeom prst="straightConnector1">
            <a:avLst/>
          </a:prstGeom>
          <a:noFill/>
          <a:ln cap="flat" cmpd="sng" w="9525">
            <a:solidFill>
              <a:srgbClr val="EAECF0"/>
            </a:solidFill>
            <a:prstDash val="solid"/>
            <a:round/>
            <a:headEnd len="med" w="med" type="none"/>
            <a:tailEnd len="med" w="med" type="triangle"/>
          </a:ln>
        </p:spPr>
      </p:cxnSp>
      <p:cxnSp>
        <p:nvCxnSpPr>
          <p:cNvPr id="1933" name="Google Shape;1933;p127"/>
          <p:cNvCxnSpPr/>
          <p:nvPr/>
        </p:nvCxnSpPr>
        <p:spPr>
          <a:xfrm flipH="1">
            <a:off x="3547125" y="3469700"/>
            <a:ext cx="2888100" cy="19500"/>
          </a:xfrm>
          <a:prstGeom prst="straightConnector1">
            <a:avLst/>
          </a:prstGeom>
          <a:noFill/>
          <a:ln cap="flat" cmpd="sng" w="9525">
            <a:solidFill>
              <a:srgbClr val="EAECF0"/>
            </a:solidFill>
            <a:prstDash val="solid"/>
            <a:round/>
            <a:headEnd len="med" w="med" type="none"/>
            <a:tailEnd len="med" w="med" type="triangle"/>
          </a:ln>
        </p:spPr>
      </p:cxnSp>
      <p:sp>
        <p:nvSpPr>
          <p:cNvPr id="1934" name="Google Shape;1934;p127"/>
          <p:cNvSpPr/>
          <p:nvPr/>
        </p:nvSpPr>
        <p:spPr>
          <a:xfrm>
            <a:off x="4778313" y="2913500"/>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1935" name="Google Shape;1935;p127"/>
          <p:cNvSpPr/>
          <p:nvPr/>
        </p:nvSpPr>
        <p:spPr>
          <a:xfrm>
            <a:off x="4770788" y="3273468"/>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ACK1</a:t>
            </a:r>
            <a:endParaRPr sz="900"/>
          </a:p>
        </p:txBody>
      </p:sp>
      <p:cxnSp>
        <p:nvCxnSpPr>
          <p:cNvPr id="1936" name="Google Shape;1936;p127"/>
          <p:cNvCxnSpPr/>
          <p:nvPr/>
        </p:nvCxnSpPr>
        <p:spPr>
          <a:xfrm flipH="1" rot="10800000">
            <a:off x="3675300" y="3919888"/>
            <a:ext cx="2861700" cy="18000"/>
          </a:xfrm>
          <a:prstGeom prst="straightConnector1">
            <a:avLst/>
          </a:prstGeom>
          <a:noFill/>
          <a:ln cap="flat" cmpd="sng" w="9525">
            <a:solidFill>
              <a:srgbClr val="EAECF0"/>
            </a:solidFill>
            <a:prstDash val="solid"/>
            <a:round/>
            <a:headEnd len="med" w="med" type="none"/>
            <a:tailEnd len="med" w="med" type="triangle"/>
          </a:ln>
        </p:spPr>
      </p:cxnSp>
      <p:cxnSp>
        <p:nvCxnSpPr>
          <p:cNvPr id="1937" name="Google Shape;1937;p127"/>
          <p:cNvCxnSpPr/>
          <p:nvPr/>
        </p:nvCxnSpPr>
        <p:spPr>
          <a:xfrm flipH="1">
            <a:off x="3682450" y="4286300"/>
            <a:ext cx="2874900" cy="11400"/>
          </a:xfrm>
          <a:prstGeom prst="straightConnector1">
            <a:avLst/>
          </a:prstGeom>
          <a:noFill/>
          <a:ln cap="flat" cmpd="sng" w="9525">
            <a:solidFill>
              <a:srgbClr val="EAECF0"/>
            </a:solidFill>
            <a:prstDash val="solid"/>
            <a:round/>
            <a:headEnd len="med" w="med" type="none"/>
            <a:tailEnd len="med" w="med" type="triangle"/>
          </a:ln>
        </p:spPr>
      </p:cxnSp>
      <p:sp>
        <p:nvSpPr>
          <p:cNvPr id="1938" name="Google Shape;1938;p127"/>
          <p:cNvSpPr/>
          <p:nvPr/>
        </p:nvSpPr>
        <p:spPr>
          <a:xfrm>
            <a:off x="4573125" y="3691188"/>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939" name="Google Shape;1939;p127"/>
          <p:cNvSpPr/>
          <p:nvPr/>
        </p:nvSpPr>
        <p:spPr>
          <a:xfrm>
            <a:off x="5050075" y="3691188"/>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940" name="Google Shape;1940;p127"/>
          <p:cNvSpPr/>
          <p:nvPr/>
        </p:nvSpPr>
        <p:spPr>
          <a:xfrm>
            <a:off x="4598500" y="4069600"/>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ACK2</a:t>
            </a:r>
            <a:endParaRPr sz="900"/>
          </a:p>
        </p:txBody>
      </p:sp>
      <p:sp>
        <p:nvSpPr>
          <p:cNvPr id="1941" name="Google Shape;1941;p127"/>
          <p:cNvSpPr/>
          <p:nvPr/>
        </p:nvSpPr>
        <p:spPr>
          <a:xfrm>
            <a:off x="1328395" y="28767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cxnSp>
        <p:nvCxnSpPr>
          <p:cNvPr id="1942" name="Google Shape;1942;p127"/>
          <p:cNvCxnSpPr/>
          <p:nvPr/>
        </p:nvCxnSpPr>
        <p:spPr>
          <a:xfrm flipH="1" rot="10800000">
            <a:off x="3712325" y="4740888"/>
            <a:ext cx="2858700" cy="21000"/>
          </a:xfrm>
          <a:prstGeom prst="straightConnector1">
            <a:avLst/>
          </a:prstGeom>
          <a:noFill/>
          <a:ln cap="flat" cmpd="sng" w="9525">
            <a:solidFill>
              <a:srgbClr val="EAECF0"/>
            </a:solidFill>
            <a:prstDash val="solid"/>
            <a:round/>
            <a:headEnd len="med" w="med" type="none"/>
            <a:tailEnd len="med" w="med" type="triangle"/>
          </a:ln>
        </p:spPr>
      </p:cxnSp>
      <p:sp>
        <p:nvSpPr>
          <p:cNvPr id="1943" name="Google Shape;1943;p127"/>
          <p:cNvSpPr/>
          <p:nvPr/>
        </p:nvSpPr>
        <p:spPr>
          <a:xfrm>
            <a:off x="1623285" y="28767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944" name="Google Shape;1944;p127"/>
          <p:cNvSpPr/>
          <p:nvPr/>
        </p:nvSpPr>
        <p:spPr>
          <a:xfrm>
            <a:off x="1918145" y="28767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945" name="Google Shape;1945;p127"/>
          <p:cNvSpPr/>
          <p:nvPr/>
        </p:nvSpPr>
        <p:spPr>
          <a:xfrm>
            <a:off x="2213035" y="28767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946" name="Google Shape;1946;p127"/>
          <p:cNvSpPr/>
          <p:nvPr/>
        </p:nvSpPr>
        <p:spPr>
          <a:xfrm>
            <a:off x="2514681" y="28791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947" name="Google Shape;1947;p127"/>
          <p:cNvSpPr/>
          <p:nvPr/>
        </p:nvSpPr>
        <p:spPr>
          <a:xfrm>
            <a:off x="2811128" y="28791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1948" name="Google Shape;1948;p127"/>
          <p:cNvSpPr/>
          <p:nvPr/>
        </p:nvSpPr>
        <p:spPr>
          <a:xfrm>
            <a:off x="1300850" y="2837800"/>
            <a:ext cx="3153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27"/>
          <p:cNvSpPr/>
          <p:nvPr/>
        </p:nvSpPr>
        <p:spPr>
          <a:xfrm>
            <a:off x="1328395" y="33106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1950" name="Google Shape;1950;p127"/>
          <p:cNvSpPr/>
          <p:nvPr/>
        </p:nvSpPr>
        <p:spPr>
          <a:xfrm>
            <a:off x="1623285" y="33106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951" name="Google Shape;1951;p127"/>
          <p:cNvSpPr/>
          <p:nvPr/>
        </p:nvSpPr>
        <p:spPr>
          <a:xfrm>
            <a:off x="1918145" y="33106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952" name="Google Shape;1952;p127"/>
          <p:cNvSpPr/>
          <p:nvPr/>
        </p:nvSpPr>
        <p:spPr>
          <a:xfrm>
            <a:off x="2213035" y="33106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953" name="Google Shape;1953;p127"/>
          <p:cNvSpPr/>
          <p:nvPr/>
        </p:nvSpPr>
        <p:spPr>
          <a:xfrm>
            <a:off x="2514681" y="33130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954" name="Google Shape;1954;p127"/>
          <p:cNvSpPr/>
          <p:nvPr/>
        </p:nvSpPr>
        <p:spPr>
          <a:xfrm>
            <a:off x="2811128" y="33130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1955" name="Google Shape;1955;p127"/>
          <p:cNvSpPr/>
          <p:nvPr/>
        </p:nvSpPr>
        <p:spPr>
          <a:xfrm>
            <a:off x="1593300" y="3275725"/>
            <a:ext cx="6126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27"/>
          <p:cNvSpPr/>
          <p:nvPr/>
        </p:nvSpPr>
        <p:spPr>
          <a:xfrm>
            <a:off x="1328395" y="37445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1957" name="Google Shape;1957;p127"/>
          <p:cNvSpPr/>
          <p:nvPr/>
        </p:nvSpPr>
        <p:spPr>
          <a:xfrm>
            <a:off x="1623285" y="37445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958" name="Google Shape;1958;p127"/>
          <p:cNvSpPr/>
          <p:nvPr/>
        </p:nvSpPr>
        <p:spPr>
          <a:xfrm>
            <a:off x="1918145" y="37445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959" name="Google Shape;1959;p127"/>
          <p:cNvSpPr/>
          <p:nvPr/>
        </p:nvSpPr>
        <p:spPr>
          <a:xfrm>
            <a:off x="2213035" y="37445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960" name="Google Shape;1960;p127"/>
          <p:cNvSpPr/>
          <p:nvPr/>
        </p:nvSpPr>
        <p:spPr>
          <a:xfrm>
            <a:off x="2514681" y="374693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961" name="Google Shape;1961;p127"/>
          <p:cNvSpPr/>
          <p:nvPr/>
        </p:nvSpPr>
        <p:spPr>
          <a:xfrm>
            <a:off x="2811128" y="374693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1962" name="Google Shape;1962;p127"/>
          <p:cNvSpPr/>
          <p:nvPr/>
        </p:nvSpPr>
        <p:spPr>
          <a:xfrm>
            <a:off x="1609979" y="3710525"/>
            <a:ext cx="6126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27"/>
          <p:cNvSpPr/>
          <p:nvPr/>
        </p:nvSpPr>
        <p:spPr>
          <a:xfrm>
            <a:off x="1328395" y="414291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1964" name="Google Shape;1964;p127"/>
          <p:cNvSpPr/>
          <p:nvPr/>
        </p:nvSpPr>
        <p:spPr>
          <a:xfrm>
            <a:off x="1623285" y="414291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965" name="Google Shape;1965;p127"/>
          <p:cNvSpPr/>
          <p:nvPr/>
        </p:nvSpPr>
        <p:spPr>
          <a:xfrm>
            <a:off x="1918145" y="414291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966" name="Google Shape;1966;p127"/>
          <p:cNvSpPr/>
          <p:nvPr/>
        </p:nvSpPr>
        <p:spPr>
          <a:xfrm>
            <a:off x="2213035" y="414291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967" name="Google Shape;1967;p127"/>
          <p:cNvSpPr/>
          <p:nvPr/>
        </p:nvSpPr>
        <p:spPr>
          <a:xfrm>
            <a:off x="2514681" y="4145328"/>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968" name="Google Shape;1968;p127"/>
          <p:cNvSpPr/>
          <p:nvPr/>
        </p:nvSpPr>
        <p:spPr>
          <a:xfrm>
            <a:off x="2811128" y="4145328"/>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1969" name="Google Shape;1969;p127"/>
          <p:cNvSpPr/>
          <p:nvPr/>
        </p:nvSpPr>
        <p:spPr>
          <a:xfrm>
            <a:off x="2186775" y="4103950"/>
            <a:ext cx="12186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27"/>
          <p:cNvSpPr/>
          <p:nvPr/>
        </p:nvSpPr>
        <p:spPr>
          <a:xfrm>
            <a:off x="1321220" y="45735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1971" name="Google Shape;1971;p127"/>
          <p:cNvSpPr/>
          <p:nvPr/>
        </p:nvSpPr>
        <p:spPr>
          <a:xfrm>
            <a:off x="1616110" y="45735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972" name="Google Shape;1972;p127"/>
          <p:cNvSpPr/>
          <p:nvPr/>
        </p:nvSpPr>
        <p:spPr>
          <a:xfrm>
            <a:off x="1910970" y="45735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973" name="Google Shape;1973;p127"/>
          <p:cNvSpPr/>
          <p:nvPr/>
        </p:nvSpPr>
        <p:spPr>
          <a:xfrm>
            <a:off x="2205860" y="45735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974" name="Google Shape;1974;p127"/>
          <p:cNvSpPr/>
          <p:nvPr/>
        </p:nvSpPr>
        <p:spPr>
          <a:xfrm>
            <a:off x="2507506" y="45759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975" name="Google Shape;1975;p127"/>
          <p:cNvSpPr/>
          <p:nvPr/>
        </p:nvSpPr>
        <p:spPr>
          <a:xfrm>
            <a:off x="2803953" y="45759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1976" name="Google Shape;1976;p127"/>
          <p:cNvSpPr/>
          <p:nvPr/>
        </p:nvSpPr>
        <p:spPr>
          <a:xfrm>
            <a:off x="7004295" y="2900246"/>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1977" name="Google Shape;1977;p127"/>
          <p:cNvSpPr/>
          <p:nvPr/>
        </p:nvSpPr>
        <p:spPr>
          <a:xfrm>
            <a:off x="7299170" y="3746196"/>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1978" name="Google Shape;1978;p127"/>
          <p:cNvSpPr/>
          <p:nvPr/>
        </p:nvSpPr>
        <p:spPr>
          <a:xfrm>
            <a:off x="7009770" y="3746196"/>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1979" name="Google Shape;1979;p127"/>
          <p:cNvSpPr/>
          <p:nvPr/>
        </p:nvSpPr>
        <p:spPr>
          <a:xfrm>
            <a:off x="7594045" y="4634371"/>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1980" name="Google Shape;1980;p127"/>
          <p:cNvSpPr/>
          <p:nvPr/>
        </p:nvSpPr>
        <p:spPr>
          <a:xfrm>
            <a:off x="7304645" y="4631121"/>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981" name="Google Shape;1981;p127"/>
          <p:cNvSpPr/>
          <p:nvPr/>
        </p:nvSpPr>
        <p:spPr>
          <a:xfrm>
            <a:off x="7015245" y="4631121"/>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982" name="Google Shape;1982;p127"/>
          <p:cNvSpPr txBox="1"/>
          <p:nvPr/>
        </p:nvSpPr>
        <p:spPr>
          <a:xfrm>
            <a:off x="326150" y="3221900"/>
            <a:ext cx="790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rPr>
              <a:t>CWND + 1</a:t>
            </a:r>
            <a:endParaRPr sz="900">
              <a:solidFill>
                <a:schemeClr val="dk1"/>
              </a:solidFill>
            </a:endParaRPr>
          </a:p>
        </p:txBody>
      </p:sp>
      <p:sp>
        <p:nvSpPr>
          <p:cNvPr id="1983" name="Google Shape;1983;p127"/>
          <p:cNvSpPr/>
          <p:nvPr/>
        </p:nvSpPr>
        <p:spPr>
          <a:xfrm>
            <a:off x="1105000" y="3295250"/>
            <a:ext cx="151200" cy="17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27"/>
          <p:cNvSpPr/>
          <p:nvPr/>
        </p:nvSpPr>
        <p:spPr>
          <a:xfrm>
            <a:off x="5060025" y="4069600"/>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ACK3</a:t>
            </a:r>
            <a:endParaRPr sz="900"/>
          </a:p>
        </p:txBody>
      </p:sp>
      <p:sp>
        <p:nvSpPr>
          <p:cNvPr id="1985" name="Google Shape;1985;p127"/>
          <p:cNvSpPr txBox="1"/>
          <p:nvPr/>
        </p:nvSpPr>
        <p:spPr>
          <a:xfrm>
            <a:off x="320561" y="4039875"/>
            <a:ext cx="790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rPr>
              <a:t>CWND + 2</a:t>
            </a:r>
            <a:endParaRPr sz="900">
              <a:solidFill>
                <a:schemeClr val="dk1"/>
              </a:solidFill>
            </a:endParaRPr>
          </a:p>
        </p:txBody>
      </p:sp>
      <p:sp>
        <p:nvSpPr>
          <p:cNvPr id="1986" name="Google Shape;1986;p127"/>
          <p:cNvSpPr/>
          <p:nvPr/>
        </p:nvSpPr>
        <p:spPr>
          <a:xfrm>
            <a:off x="1099411" y="4113225"/>
            <a:ext cx="151200" cy="17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27"/>
          <p:cNvSpPr/>
          <p:nvPr/>
        </p:nvSpPr>
        <p:spPr>
          <a:xfrm>
            <a:off x="3101568" y="374801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
        <p:nvSpPr>
          <p:cNvPr id="1988" name="Google Shape;1988;p127"/>
          <p:cNvSpPr/>
          <p:nvPr/>
        </p:nvSpPr>
        <p:spPr>
          <a:xfrm>
            <a:off x="3107568" y="330839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
        <p:nvSpPr>
          <p:cNvPr id="1989" name="Google Shape;1989;p127"/>
          <p:cNvSpPr/>
          <p:nvPr/>
        </p:nvSpPr>
        <p:spPr>
          <a:xfrm>
            <a:off x="3107568" y="28791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
        <p:nvSpPr>
          <p:cNvPr id="1990" name="Google Shape;1990;p127"/>
          <p:cNvSpPr/>
          <p:nvPr/>
        </p:nvSpPr>
        <p:spPr>
          <a:xfrm>
            <a:off x="3098556" y="41412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
        <p:nvSpPr>
          <p:cNvPr id="1991" name="Google Shape;1991;p127"/>
          <p:cNvSpPr/>
          <p:nvPr/>
        </p:nvSpPr>
        <p:spPr>
          <a:xfrm>
            <a:off x="5342381" y="45369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
        <p:nvSpPr>
          <p:cNvPr id="1992" name="Google Shape;1992;p127"/>
          <p:cNvSpPr/>
          <p:nvPr/>
        </p:nvSpPr>
        <p:spPr>
          <a:xfrm>
            <a:off x="4438335" y="45345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1993" name="Google Shape;1993;p127"/>
          <p:cNvSpPr/>
          <p:nvPr/>
        </p:nvSpPr>
        <p:spPr>
          <a:xfrm>
            <a:off x="4739981" y="45369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1994" name="Google Shape;1994;p127"/>
          <p:cNvSpPr/>
          <p:nvPr/>
        </p:nvSpPr>
        <p:spPr>
          <a:xfrm>
            <a:off x="5036428" y="45369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1995" name="Google Shape;1995;p127"/>
          <p:cNvSpPr/>
          <p:nvPr/>
        </p:nvSpPr>
        <p:spPr>
          <a:xfrm>
            <a:off x="6976750" y="3285871"/>
            <a:ext cx="19554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27"/>
          <p:cNvSpPr/>
          <p:nvPr/>
        </p:nvSpPr>
        <p:spPr>
          <a:xfrm>
            <a:off x="6946100" y="3704753"/>
            <a:ext cx="19554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27"/>
          <p:cNvSpPr/>
          <p:nvPr/>
        </p:nvSpPr>
        <p:spPr>
          <a:xfrm>
            <a:off x="6946100" y="4151309"/>
            <a:ext cx="19554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27"/>
          <p:cNvSpPr/>
          <p:nvPr/>
        </p:nvSpPr>
        <p:spPr>
          <a:xfrm>
            <a:off x="6937075" y="4595421"/>
            <a:ext cx="19554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27"/>
          <p:cNvSpPr/>
          <p:nvPr/>
        </p:nvSpPr>
        <p:spPr>
          <a:xfrm>
            <a:off x="7883456" y="46343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pic>
        <p:nvPicPr>
          <p:cNvPr id="2000" name="Google Shape;2000;p127"/>
          <p:cNvPicPr preferRelativeResize="0"/>
          <p:nvPr/>
        </p:nvPicPr>
        <p:blipFill>
          <a:blip r:embed="rId4">
            <a:alphaModFix/>
          </a:blip>
          <a:stretch>
            <a:fillRect/>
          </a:stretch>
        </p:blipFill>
        <p:spPr>
          <a:xfrm>
            <a:off x="4425268" y="2124596"/>
            <a:ext cx="1131795" cy="688437"/>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4" name="Shape 2004"/>
        <p:cNvGrpSpPr/>
        <p:nvPr/>
      </p:nvGrpSpPr>
      <p:grpSpPr>
        <a:xfrm>
          <a:off x="0" y="0"/>
          <a:ext cx="0" cy="0"/>
          <a:chOff x="0" y="0"/>
          <a:chExt cx="0" cy="0"/>
        </a:xfrm>
      </p:grpSpPr>
      <p:sp>
        <p:nvSpPr>
          <p:cNvPr id="2005" name="Google Shape;2005;p128"/>
          <p:cNvSpPr/>
          <p:nvPr/>
        </p:nvSpPr>
        <p:spPr>
          <a:xfrm>
            <a:off x="1300850" y="2837800"/>
            <a:ext cx="3153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28"/>
          <p:cNvSpPr/>
          <p:nvPr/>
        </p:nvSpPr>
        <p:spPr>
          <a:xfrm>
            <a:off x="3118288" y="41412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
        <p:nvSpPr>
          <p:cNvPr id="2007" name="Google Shape;2007;p128"/>
          <p:cNvSpPr/>
          <p:nvPr/>
        </p:nvSpPr>
        <p:spPr>
          <a:xfrm>
            <a:off x="2182075" y="4534575"/>
            <a:ext cx="9117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28"/>
          <p:cNvSpPr/>
          <p:nvPr/>
        </p:nvSpPr>
        <p:spPr>
          <a:xfrm>
            <a:off x="3109906" y="45759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
        <p:nvSpPr>
          <p:cNvPr id="2009" name="Google Shape;2009;p128"/>
          <p:cNvSpPr/>
          <p:nvPr/>
        </p:nvSpPr>
        <p:spPr>
          <a:xfrm>
            <a:off x="6976750" y="2861271"/>
            <a:ext cx="19554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Congestion Avoidance</a:t>
            </a:r>
            <a:endParaRPr/>
          </a:p>
        </p:txBody>
      </p:sp>
      <p:sp>
        <p:nvSpPr>
          <p:cNvPr id="2011" name="Google Shape;2011;p12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
        <p:nvSpPr>
          <p:cNvPr id="2012" name="Google Shape;2012;p128"/>
          <p:cNvSpPr txBox="1"/>
          <p:nvPr>
            <p:ph idx="1" type="body"/>
          </p:nvPr>
        </p:nvSpPr>
        <p:spPr>
          <a:xfrm>
            <a:off x="311700" y="1047675"/>
            <a:ext cx="8520600" cy="11685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Send CWND worth of Segments and waits for ACK</a:t>
            </a:r>
            <a:endParaRPr/>
          </a:p>
          <a:p>
            <a:pPr indent="-342900" lvl="0" marL="457200" rtl="0" algn="l">
              <a:lnSpc>
                <a:spcPct val="125000"/>
              </a:lnSpc>
              <a:spcBef>
                <a:spcPts val="0"/>
              </a:spcBef>
              <a:spcAft>
                <a:spcPts val="0"/>
              </a:spcAft>
              <a:buSzPts val="1800"/>
              <a:buChar char="●"/>
            </a:pPr>
            <a:r>
              <a:rPr lang="en"/>
              <a:t>Only when ALL segments are ACKed add UP to one MSS to CWND</a:t>
            </a:r>
            <a:endParaRPr/>
          </a:p>
          <a:p>
            <a:pPr indent="-342900" lvl="0" marL="457200" rtl="0" algn="l">
              <a:lnSpc>
                <a:spcPct val="125000"/>
              </a:lnSpc>
              <a:spcBef>
                <a:spcPts val="0"/>
              </a:spcBef>
              <a:spcAft>
                <a:spcPts val="0"/>
              </a:spcAft>
              <a:buSzPts val="1800"/>
              <a:buChar char="●"/>
            </a:pPr>
            <a:r>
              <a:rPr lang="en"/>
              <a:t>Precisely</a:t>
            </a:r>
            <a:r>
              <a:rPr lang="en"/>
              <a:t> CWND = CWND + MSS*MSS/CWND </a:t>
            </a:r>
            <a:endParaRPr/>
          </a:p>
        </p:txBody>
      </p:sp>
      <p:grpSp>
        <p:nvGrpSpPr>
          <p:cNvPr id="2013" name="Google Shape;2013;p128"/>
          <p:cNvGrpSpPr/>
          <p:nvPr/>
        </p:nvGrpSpPr>
        <p:grpSpPr>
          <a:xfrm>
            <a:off x="7068763" y="2105325"/>
            <a:ext cx="790176" cy="523250"/>
            <a:chOff x="6861863" y="3530550"/>
            <a:chExt cx="790176" cy="523250"/>
          </a:xfrm>
        </p:grpSpPr>
        <p:pic>
          <p:nvPicPr>
            <p:cNvPr id="2014" name="Google Shape;2014;p128"/>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2015" name="Google Shape;2015;p128"/>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2016" name="Google Shape;2016;p128"/>
          <p:cNvGrpSpPr/>
          <p:nvPr/>
        </p:nvGrpSpPr>
        <p:grpSpPr>
          <a:xfrm>
            <a:off x="1724500" y="2202138"/>
            <a:ext cx="790176" cy="523250"/>
            <a:chOff x="2666325" y="4298650"/>
            <a:chExt cx="790176" cy="523250"/>
          </a:xfrm>
        </p:grpSpPr>
        <p:pic>
          <p:nvPicPr>
            <p:cNvPr id="2017" name="Google Shape;2017;p12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2018" name="Google Shape;2018;p128"/>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cxnSp>
        <p:nvCxnSpPr>
          <p:cNvPr id="2019" name="Google Shape;2019;p128"/>
          <p:cNvCxnSpPr/>
          <p:nvPr/>
        </p:nvCxnSpPr>
        <p:spPr>
          <a:xfrm flipH="1" rot="10800000">
            <a:off x="3513200" y="3116900"/>
            <a:ext cx="2955900" cy="19500"/>
          </a:xfrm>
          <a:prstGeom prst="straightConnector1">
            <a:avLst/>
          </a:prstGeom>
          <a:noFill/>
          <a:ln cap="flat" cmpd="sng" w="9525">
            <a:solidFill>
              <a:srgbClr val="EAECF0"/>
            </a:solidFill>
            <a:prstDash val="solid"/>
            <a:round/>
            <a:headEnd len="med" w="med" type="none"/>
            <a:tailEnd len="med" w="med" type="triangle"/>
          </a:ln>
        </p:spPr>
      </p:cxnSp>
      <p:cxnSp>
        <p:nvCxnSpPr>
          <p:cNvPr id="2020" name="Google Shape;2020;p128"/>
          <p:cNvCxnSpPr/>
          <p:nvPr/>
        </p:nvCxnSpPr>
        <p:spPr>
          <a:xfrm flipH="1">
            <a:off x="3547125" y="3469700"/>
            <a:ext cx="2888100" cy="19500"/>
          </a:xfrm>
          <a:prstGeom prst="straightConnector1">
            <a:avLst/>
          </a:prstGeom>
          <a:noFill/>
          <a:ln cap="flat" cmpd="sng" w="9525">
            <a:solidFill>
              <a:srgbClr val="EAECF0"/>
            </a:solidFill>
            <a:prstDash val="solid"/>
            <a:round/>
            <a:headEnd len="med" w="med" type="none"/>
            <a:tailEnd len="med" w="med" type="triangle"/>
          </a:ln>
        </p:spPr>
      </p:cxnSp>
      <p:sp>
        <p:nvSpPr>
          <p:cNvPr id="2021" name="Google Shape;2021;p128"/>
          <p:cNvSpPr/>
          <p:nvPr/>
        </p:nvSpPr>
        <p:spPr>
          <a:xfrm>
            <a:off x="4778313" y="2913500"/>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2022" name="Google Shape;2022;p128"/>
          <p:cNvSpPr/>
          <p:nvPr/>
        </p:nvSpPr>
        <p:spPr>
          <a:xfrm>
            <a:off x="4770788" y="3273468"/>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ACK1</a:t>
            </a:r>
            <a:endParaRPr sz="900"/>
          </a:p>
        </p:txBody>
      </p:sp>
      <p:cxnSp>
        <p:nvCxnSpPr>
          <p:cNvPr id="2023" name="Google Shape;2023;p128"/>
          <p:cNvCxnSpPr/>
          <p:nvPr/>
        </p:nvCxnSpPr>
        <p:spPr>
          <a:xfrm flipH="1" rot="10800000">
            <a:off x="3675300" y="3919888"/>
            <a:ext cx="2861700" cy="18000"/>
          </a:xfrm>
          <a:prstGeom prst="straightConnector1">
            <a:avLst/>
          </a:prstGeom>
          <a:noFill/>
          <a:ln cap="flat" cmpd="sng" w="9525">
            <a:solidFill>
              <a:srgbClr val="EAECF0"/>
            </a:solidFill>
            <a:prstDash val="solid"/>
            <a:round/>
            <a:headEnd len="med" w="med" type="none"/>
            <a:tailEnd len="med" w="med" type="triangle"/>
          </a:ln>
        </p:spPr>
      </p:cxnSp>
      <p:cxnSp>
        <p:nvCxnSpPr>
          <p:cNvPr id="2024" name="Google Shape;2024;p128"/>
          <p:cNvCxnSpPr/>
          <p:nvPr/>
        </p:nvCxnSpPr>
        <p:spPr>
          <a:xfrm flipH="1">
            <a:off x="3682450" y="4286300"/>
            <a:ext cx="2874900" cy="11400"/>
          </a:xfrm>
          <a:prstGeom prst="straightConnector1">
            <a:avLst/>
          </a:prstGeom>
          <a:noFill/>
          <a:ln cap="flat" cmpd="sng" w="9525">
            <a:solidFill>
              <a:srgbClr val="EAECF0"/>
            </a:solidFill>
            <a:prstDash val="solid"/>
            <a:round/>
            <a:headEnd len="med" w="med" type="none"/>
            <a:tailEnd len="med" w="med" type="triangle"/>
          </a:ln>
        </p:spPr>
      </p:cxnSp>
      <p:sp>
        <p:nvSpPr>
          <p:cNvPr id="2025" name="Google Shape;2025;p128"/>
          <p:cNvSpPr/>
          <p:nvPr/>
        </p:nvSpPr>
        <p:spPr>
          <a:xfrm>
            <a:off x="4573125" y="3691188"/>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2026" name="Google Shape;2026;p128"/>
          <p:cNvSpPr/>
          <p:nvPr/>
        </p:nvSpPr>
        <p:spPr>
          <a:xfrm>
            <a:off x="5050075" y="3691188"/>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2027" name="Google Shape;2027;p128"/>
          <p:cNvSpPr/>
          <p:nvPr/>
        </p:nvSpPr>
        <p:spPr>
          <a:xfrm>
            <a:off x="4598500" y="4069600"/>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ACK2</a:t>
            </a:r>
            <a:endParaRPr sz="900"/>
          </a:p>
        </p:txBody>
      </p:sp>
      <p:sp>
        <p:nvSpPr>
          <p:cNvPr id="2028" name="Google Shape;2028;p128"/>
          <p:cNvSpPr/>
          <p:nvPr/>
        </p:nvSpPr>
        <p:spPr>
          <a:xfrm>
            <a:off x="1328395" y="28767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a:t>
            </a:r>
            <a:endParaRPr sz="900"/>
          </a:p>
        </p:txBody>
      </p:sp>
      <p:cxnSp>
        <p:nvCxnSpPr>
          <p:cNvPr id="2029" name="Google Shape;2029;p128"/>
          <p:cNvCxnSpPr/>
          <p:nvPr/>
        </p:nvCxnSpPr>
        <p:spPr>
          <a:xfrm flipH="1" rot="10800000">
            <a:off x="3712325" y="4740888"/>
            <a:ext cx="2858700" cy="21000"/>
          </a:xfrm>
          <a:prstGeom prst="straightConnector1">
            <a:avLst/>
          </a:prstGeom>
          <a:noFill/>
          <a:ln cap="flat" cmpd="sng" w="9525">
            <a:solidFill>
              <a:srgbClr val="EAECF0"/>
            </a:solidFill>
            <a:prstDash val="solid"/>
            <a:round/>
            <a:headEnd len="med" w="med" type="none"/>
            <a:tailEnd len="med" w="med" type="triangle"/>
          </a:ln>
        </p:spPr>
      </p:cxnSp>
      <p:sp>
        <p:nvSpPr>
          <p:cNvPr id="2030" name="Google Shape;2030;p128"/>
          <p:cNvSpPr/>
          <p:nvPr/>
        </p:nvSpPr>
        <p:spPr>
          <a:xfrm>
            <a:off x="1623285" y="28767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2031" name="Google Shape;2031;p128"/>
          <p:cNvSpPr/>
          <p:nvPr/>
        </p:nvSpPr>
        <p:spPr>
          <a:xfrm>
            <a:off x="1918145" y="28767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2032" name="Google Shape;2032;p128"/>
          <p:cNvSpPr/>
          <p:nvPr/>
        </p:nvSpPr>
        <p:spPr>
          <a:xfrm>
            <a:off x="2213035" y="28767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2033" name="Google Shape;2033;p128"/>
          <p:cNvSpPr/>
          <p:nvPr/>
        </p:nvSpPr>
        <p:spPr>
          <a:xfrm>
            <a:off x="2514681" y="28791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2034" name="Google Shape;2034;p128"/>
          <p:cNvSpPr/>
          <p:nvPr/>
        </p:nvSpPr>
        <p:spPr>
          <a:xfrm>
            <a:off x="2811128" y="28791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2035" name="Google Shape;2035;p128"/>
          <p:cNvSpPr/>
          <p:nvPr/>
        </p:nvSpPr>
        <p:spPr>
          <a:xfrm>
            <a:off x="1328395" y="33106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2036" name="Google Shape;2036;p128"/>
          <p:cNvSpPr/>
          <p:nvPr/>
        </p:nvSpPr>
        <p:spPr>
          <a:xfrm>
            <a:off x="1623285" y="33106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2037" name="Google Shape;2037;p128"/>
          <p:cNvSpPr/>
          <p:nvPr/>
        </p:nvSpPr>
        <p:spPr>
          <a:xfrm>
            <a:off x="1918145" y="33106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2038" name="Google Shape;2038;p128"/>
          <p:cNvSpPr/>
          <p:nvPr/>
        </p:nvSpPr>
        <p:spPr>
          <a:xfrm>
            <a:off x="2213035" y="33106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2039" name="Google Shape;2039;p128"/>
          <p:cNvSpPr/>
          <p:nvPr/>
        </p:nvSpPr>
        <p:spPr>
          <a:xfrm>
            <a:off x="2514681" y="33130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2040" name="Google Shape;2040;p128"/>
          <p:cNvSpPr/>
          <p:nvPr/>
        </p:nvSpPr>
        <p:spPr>
          <a:xfrm>
            <a:off x="2811128" y="33130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2041" name="Google Shape;2041;p128"/>
          <p:cNvSpPr/>
          <p:nvPr/>
        </p:nvSpPr>
        <p:spPr>
          <a:xfrm>
            <a:off x="1593300" y="3275725"/>
            <a:ext cx="6126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28"/>
          <p:cNvSpPr/>
          <p:nvPr/>
        </p:nvSpPr>
        <p:spPr>
          <a:xfrm>
            <a:off x="1328395" y="37445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2043" name="Google Shape;2043;p128"/>
          <p:cNvSpPr/>
          <p:nvPr/>
        </p:nvSpPr>
        <p:spPr>
          <a:xfrm>
            <a:off x="1623285" y="37445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2044" name="Google Shape;2044;p128"/>
          <p:cNvSpPr/>
          <p:nvPr/>
        </p:nvSpPr>
        <p:spPr>
          <a:xfrm>
            <a:off x="1918145" y="37445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2045" name="Google Shape;2045;p128"/>
          <p:cNvSpPr/>
          <p:nvPr/>
        </p:nvSpPr>
        <p:spPr>
          <a:xfrm>
            <a:off x="2213035" y="37445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2046" name="Google Shape;2046;p128"/>
          <p:cNvSpPr/>
          <p:nvPr/>
        </p:nvSpPr>
        <p:spPr>
          <a:xfrm>
            <a:off x="2514681" y="374693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2047" name="Google Shape;2047;p128"/>
          <p:cNvSpPr/>
          <p:nvPr/>
        </p:nvSpPr>
        <p:spPr>
          <a:xfrm>
            <a:off x="2811128" y="374693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2048" name="Google Shape;2048;p128"/>
          <p:cNvSpPr/>
          <p:nvPr/>
        </p:nvSpPr>
        <p:spPr>
          <a:xfrm>
            <a:off x="1609979" y="3710525"/>
            <a:ext cx="6126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28"/>
          <p:cNvSpPr/>
          <p:nvPr/>
        </p:nvSpPr>
        <p:spPr>
          <a:xfrm>
            <a:off x="1328395" y="414291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2050" name="Google Shape;2050;p128"/>
          <p:cNvSpPr/>
          <p:nvPr/>
        </p:nvSpPr>
        <p:spPr>
          <a:xfrm>
            <a:off x="1623285" y="414291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2051" name="Google Shape;2051;p128"/>
          <p:cNvSpPr/>
          <p:nvPr/>
        </p:nvSpPr>
        <p:spPr>
          <a:xfrm>
            <a:off x="1918145" y="414291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2052" name="Google Shape;2052;p128"/>
          <p:cNvSpPr/>
          <p:nvPr/>
        </p:nvSpPr>
        <p:spPr>
          <a:xfrm>
            <a:off x="2213035" y="414291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2053" name="Google Shape;2053;p128"/>
          <p:cNvSpPr/>
          <p:nvPr/>
        </p:nvSpPr>
        <p:spPr>
          <a:xfrm>
            <a:off x="2514681" y="4145328"/>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2054" name="Google Shape;2054;p128"/>
          <p:cNvSpPr/>
          <p:nvPr/>
        </p:nvSpPr>
        <p:spPr>
          <a:xfrm>
            <a:off x="2811128" y="4145328"/>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2055" name="Google Shape;2055;p128"/>
          <p:cNvSpPr/>
          <p:nvPr/>
        </p:nvSpPr>
        <p:spPr>
          <a:xfrm>
            <a:off x="2186775" y="4103950"/>
            <a:ext cx="9117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128"/>
          <p:cNvSpPr/>
          <p:nvPr/>
        </p:nvSpPr>
        <p:spPr>
          <a:xfrm>
            <a:off x="1321220" y="45735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2057" name="Google Shape;2057;p128"/>
          <p:cNvSpPr/>
          <p:nvPr/>
        </p:nvSpPr>
        <p:spPr>
          <a:xfrm>
            <a:off x="1616110" y="45735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2058" name="Google Shape;2058;p128"/>
          <p:cNvSpPr/>
          <p:nvPr/>
        </p:nvSpPr>
        <p:spPr>
          <a:xfrm>
            <a:off x="1910970" y="45735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2059" name="Google Shape;2059;p128"/>
          <p:cNvSpPr/>
          <p:nvPr/>
        </p:nvSpPr>
        <p:spPr>
          <a:xfrm>
            <a:off x="2205860" y="45735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2060" name="Google Shape;2060;p128"/>
          <p:cNvSpPr/>
          <p:nvPr/>
        </p:nvSpPr>
        <p:spPr>
          <a:xfrm>
            <a:off x="2507506" y="45759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2061" name="Google Shape;2061;p128"/>
          <p:cNvSpPr/>
          <p:nvPr/>
        </p:nvSpPr>
        <p:spPr>
          <a:xfrm>
            <a:off x="2803953" y="45759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2062" name="Google Shape;2062;p128"/>
          <p:cNvSpPr/>
          <p:nvPr/>
        </p:nvSpPr>
        <p:spPr>
          <a:xfrm>
            <a:off x="7004295" y="2900246"/>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2063" name="Google Shape;2063;p128"/>
          <p:cNvSpPr/>
          <p:nvPr/>
        </p:nvSpPr>
        <p:spPr>
          <a:xfrm>
            <a:off x="7299170" y="3746196"/>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2064" name="Google Shape;2064;p128"/>
          <p:cNvSpPr/>
          <p:nvPr/>
        </p:nvSpPr>
        <p:spPr>
          <a:xfrm>
            <a:off x="7009770" y="3746196"/>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2065" name="Google Shape;2065;p128"/>
          <p:cNvSpPr/>
          <p:nvPr/>
        </p:nvSpPr>
        <p:spPr>
          <a:xfrm>
            <a:off x="7594045" y="4634371"/>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2066" name="Google Shape;2066;p128"/>
          <p:cNvSpPr/>
          <p:nvPr/>
        </p:nvSpPr>
        <p:spPr>
          <a:xfrm>
            <a:off x="7304645" y="4631121"/>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2067" name="Google Shape;2067;p128"/>
          <p:cNvSpPr/>
          <p:nvPr/>
        </p:nvSpPr>
        <p:spPr>
          <a:xfrm>
            <a:off x="7015245" y="4631121"/>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2068" name="Google Shape;2068;p128"/>
          <p:cNvSpPr txBox="1"/>
          <p:nvPr/>
        </p:nvSpPr>
        <p:spPr>
          <a:xfrm>
            <a:off x="326150" y="3221900"/>
            <a:ext cx="790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rPr>
              <a:t>CWND + 1</a:t>
            </a:r>
            <a:endParaRPr sz="900">
              <a:solidFill>
                <a:schemeClr val="dk1"/>
              </a:solidFill>
            </a:endParaRPr>
          </a:p>
        </p:txBody>
      </p:sp>
      <p:sp>
        <p:nvSpPr>
          <p:cNvPr id="2069" name="Google Shape;2069;p128"/>
          <p:cNvSpPr/>
          <p:nvPr/>
        </p:nvSpPr>
        <p:spPr>
          <a:xfrm>
            <a:off x="1105000" y="3295250"/>
            <a:ext cx="151200" cy="17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128"/>
          <p:cNvSpPr/>
          <p:nvPr/>
        </p:nvSpPr>
        <p:spPr>
          <a:xfrm>
            <a:off x="5060025" y="4069600"/>
            <a:ext cx="4257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ACK3</a:t>
            </a:r>
            <a:endParaRPr sz="900"/>
          </a:p>
        </p:txBody>
      </p:sp>
      <p:sp>
        <p:nvSpPr>
          <p:cNvPr id="2071" name="Google Shape;2071;p128"/>
          <p:cNvSpPr txBox="1"/>
          <p:nvPr/>
        </p:nvSpPr>
        <p:spPr>
          <a:xfrm>
            <a:off x="320561" y="4039875"/>
            <a:ext cx="790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rPr>
              <a:t>CWND + 1</a:t>
            </a:r>
            <a:endParaRPr sz="900">
              <a:solidFill>
                <a:schemeClr val="dk1"/>
              </a:solidFill>
            </a:endParaRPr>
          </a:p>
        </p:txBody>
      </p:sp>
      <p:sp>
        <p:nvSpPr>
          <p:cNvPr id="2072" name="Google Shape;2072;p128"/>
          <p:cNvSpPr/>
          <p:nvPr/>
        </p:nvSpPr>
        <p:spPr>
          <a:xfrm>
            <a:off x="1099411" y="4113225"/>
            <a:ext cx="151200" cy="17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28"/>
          <p:cNvSpPr/>
          <p:nvPr/>
        </p:nvSpPr>
        <p:spPr>
          <a:xfrm>
            <a:off x="3101568" y="374801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
        <p:nvSpPr>
          <p:cNvPr id="2074" name="Google Shape;2074;p128"/>
          <p:cNvSpPr/>
          <p:nvPr/>
        </p:nvSpPr>
        <p:spPr>
          <a:xfrm>
            <a:off x="3107568" y="330839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
        <p:nvSpPr>
          <p:cNvPr id="2075" name="Google Shape;2075;p128"/>
          <p:cNvSpPr/>
          <p:nvPr/>
        </p:nvSpPr>
        <p:spPr>
          <a:xfrm>
            <a:off x="3107568" y="28791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
        <p:nvSpPr>
          <p:cNvPr id="2076" name="Google Shape;2076;p128"/>
          <p:cNvSpPr/>
          <p:nvPr/>
        </p:nvSpPr>
        <p:spPr>
          <a:xfrm>
            <a:off x="4623022" y="45345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2077" name="Google Shape;2077;p128"/>
          <p:cNvSpPr/>
          <p:nvPr/>
        </p:nvSpPr>
        <p:spPr>
          <a:xfrm>
            <a:off x="4924668" y="45369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2078" name="Google Shape;2078;p128"/>
          <p:cNvSpPr/>
          <p:nvPr/>
        </p:nvSpPr>
        <p:spPr>
          <a:xfrm>
            <a:off x="5221116" y="45369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2079" name="Google Shape;2079;p128"/>
          <p:cNvSpPr/>
          <p:nvPr/>
        </p:nvSpPr>
        <p:spPr>
          <a:xfrm>
            <a:off x="6976750" y="3285871"/>
            <a:ext cx="19554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28"/>
          <p:cNvSpPr/>
          <p:nvPr/>
        </p:nvSpPr>
        <p:spPr>
          <a:xfrm>
            <a:off x="6946100" y="3704753"/>
            <a:ext cx="19554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28"/>
          <p:cNvSpPr/>
          <p:nvPr/>
        </p:nvSpPr>
        <p:spPr>
          <a:xfrm>
            <a:off x="6946100" y="4151309"/>
            <a:ext cx="19554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28"/>
          <p:cNvSpPr/>
          <p:nvPr/>
        </p:nvSpPr>
        <p:spPr>
          <a:xfrm>
            <a:off x="6937075" y="4595421"/>
            <a:ext cx="19554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83" name="Google Shape;2083;p128"/>
          <p:cNvPicPr preferRelativeResize="0"/>
          <p:nvPr/>
        </p:nvPicPr>
        <p:blipFill>
          <a:blip r:embed="rId4">
            <a:alphaModFix/>
          </a:blip>
          <a:stretch>
            <a:fillRect/>
          </a:stretch>
        </p:blipFill>
        <p:spPr>
          <a:xfrm>
            <a:off x="4425268" y="2124596"/>
            <a:ext cx="1131795" cy="688437"/>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7" name="Shape 2087"/>
        <p:cNvGrpSpPr/>
        <p:nvPr/>
      </p:nvGrpSpPr>
      <p:grpSpPr>
        <a:xfrm>
          <a:off x="0" y="0"/>
          <a:ext cx="0" cy="0"/>
          <a:chOff x="0" y="0"/>
          <a:chExt cx="0" cy="0"/>
        </a:xfrm>
      </p:grpSpPr>
      <p:sp>
        <p:nvSpPr>
          <p:cNvPr id="2088" name="Google Shape;2088;p129"/>
          <p:cNvSpPr/>
          <p:nvPr/>
        </p:nvSpPr>
        <p:spPr>
          <a:xfrm>
            <a:off x="1300850" y="2837800"/>
            <a:ext cx="12066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129"/>
          <p:cNvSpPr/>
          <p:nvPr/>
        </p:nvSpPr>
        <p:spPr>
          <a:xfrm>
            <a:off x="6976750" y="2861271"/>
            <a:ext cx="19554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1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Congestion Avoidance</a:t>
            </a:r>
            <a:endParaRPr/>
          </a:p>
        </p:txBody>
      </p:sp>
      <p:sp>
        <p:nvSpPr>
          <p:cNvPr id="2091" name="Google Shape;2091;p129"/>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
        <p:nvSpPr>
          <p:cNvPr id="2092" name="Google Shape;2092;p129"/>
          <p:cNvSpPr txBox="1"/>
          <p:nvPr>
            <p:ph idx="1" type="body"/>
          </p:nvPr>
        </p:nvSpPr>
        <p:spPr>
          <a:xfrm>
            <a:off x="311700" y="1047675"/>
            <a:ext cx="8520600" cy="11685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The moment we get timeouts, dup ACKs or packet drops</a:t>
            </a:r>
            <a:endParaRPr/>
          </a:p>
          <a:p>
            <a:pPr indent="-342900" lvl="0" marL="457200" rtl="0" algn="l">
              <a:lnSpc>
                <a:spcPct val="125000"/>
              </a:lnSpc>
              <a:spcBef>
                <a:spcPts val="0"/>
              </a:spcBef>
              <a:spcAft>
                <a:spcPts val="0"/>
              </a:spcAft>
              <a:buSzPts val="1800"/>
              <a:buChar char="●"/>
            </a:pPr>
            <a:r>
              <a:rPr lang="en"/>
              <a:t>The CWND is halved</a:t>
            </a:r>
            <a:endParaRPr/>
          </a:p>
        </p:txBody>
      </p:sp>
      <p:grpSp>
        <p:nvGrpSpPr>
          <p:cNvPr id="2093" name="Google Shape;2093;p129"/>
          <p:cNvGrpSpPr/>
          <p:nvPr/>
        </p:nvGrpSpPr>
        <p:grpSpPr>
          <a:xfrm>
            <a:off x="7068763" y="2105325"/>
            <a:ext cx="790176" cy="523250"/>
            <a:chOff x="6861863" y="3530550"/>
            <a:chExt cx="790176" cy="523250"/>
          </a:xfrm>
        </p:grpSpPr>
        <p:pic>
          <p:nvPicPr>
            <p:cNvPr id="2094" name="Google Shape;2094;p129"/>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2095" name="Google Shape;2095;p129"/>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2096" name="Google Shape;2096;p129"/>
          <p:cNvGrpSpPr/>
          <p:nvPr/>
        </p:nvGrpSpPr>
        <p:grpSpPr>
          <a:xfrm>
            <a:off x="1724500" y="2202138"/>
            <a:ext cx="790176" cy="523250"/>
            <a:chOff x="2666325" y="4298650"/>
            <a:chExt cx="790176" cy="523250"/>
          </a:xfrm>
        </p:grpSpPr>
        <p:pic>
          <p:nvPicPr>
            <p:cNvPr id="2097" name="Google Shape;2097;p129"/>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2098" name="Google Shape;2098;p129"/>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cxnSp>
        <p:nvCxnSpPr>
          <p:cNvPr id="2099" name="Google Shape;2099;p129"/>
          <p:cNvCxnSpPr/>
          <p:nvPr/>
        </p:nvCxnSpPr>
        <p:spPr>
          <a:xfrm flipH="1" rot="10800000">
            <a:off x="3513200" y="3116900"/>
            <a:ext cx="2955900" cy="19500"/>
          </a:xfrm>
          <a:prstGeom prst="straightConnector1">
            <a:avLst/>
          </a:prstGeom>
          <a:noFill/>
          <a:ln cap="flat" cmpd="sng" w="9525">
            <a:solidFill>
              <a:srgbClr val="EAECF0"/>
            </a:solidFill>
            <a:prstDash val="solid"/>
            <a:round/>
            <a:headEnd len="med" w="med" type="none"/>
            <a:tailEnd len="med" w="med" type="triangle"/>
          </a:ln>
        </p:spPr>
      </p:cxnSp>
      <p:sp>
        <p:nvSpPr>
          <p:cNvPr id="2100" name="Google Shape;2100;p129"/>
          <p:cNvSpPr/>
          <p:nvPr/>
        </p:nvSpPr>
        <p:spPr>
          <a:xfrm>
            <a:off x="1328395" y="28767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a:t>
            </a:r>
            <a:endParaRPr sz="900"/>
          </a:p>
        </p:txBody>
      </p:sp>
      <p:sp>
        <p:nvSpPr>
          <p:cNvPr id="2101" name="Google Shape;2101;p129"/>
          <p:cNvSpPr/>
          <p:nvPr/>
        </p:nvSpPr>
        <p:spPr>
          <a:xfrm>
            <a:off x="1623285" y="28767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2102" name="Google Shape;2102;p129"/>
          <p:cNvSpPr/>
          <p:nvPr/>
        </p:nvSpPr>
        <p:spPr>
          <a:xfrm>
            <a:off x="1918145" y="28767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2103" name="Google Shape;2103;p129"/>
          <p:cNvSpPr/>
          <p:nvPr/>
        </p:nvSpPr>
        <p:spPr>
          <a:xfrm>
            <a:off x="2213035" y="28767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2104" name="Google Shape;2104;p129"/>
          <p:cNvSpPr/>
          <p:nvPr/>
        </p:nvSpPr>
        <p:spPr>
          <a:xfrm>
            <a:off x="2514681" y="28791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2105" name="Google Shape;2105;p129"/>
          <p:cNvSpPr/>
          <p:nvPr/>
        </p:nvSpPr>
        <p:spPr>
          <a:xfrm>
            <a:off x="2811128" y="28791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2106" name="Google Shape;2106;p129"/>
          <p:cNvSpPr/>
          <p:nvPr/>
        </p:nvSpPr>
        <p:spPr>
          <a:xfrm>
            <a:off x="1313945" y="37710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2107" name="Google Shape;2107;p129"/>
          <p:cNvSpPr/>
          <p:nvPr/>
        </p:nvSpPr>
        <p:spPr>
          <a:xfrm>
            <a:off x="1608835" y="37710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2108" name="Google Shape;2108;p129"/>
          <p:cNvSpPr/>
          <p:nvPr/>
        </p:nvSpPr>
        <p:spPr>
          <a:xfrm>
            <a:off x="1903695" y="37710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2109" name="Google Shape;2109;p129"/>
          <p:cNvSpPr/>
          <p:nvPr/>
        </p:nvSpPr>
        <p:spPr>
          <a:xfrm>
            <a:off x="2198585" y="37710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2110" name="Google Shape;2110;p129"/>
          <p:cNvSpPr/>
          <p:nvPr/>
        </p:nvSpPr>
        <p:spPr>
          <a:xfrm>
            <a:off x="2500231" y="37734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2111" name="Google Shape;2111;p129"/>
          <p:cNvSpPr/>
          <p:nvPr/>
        </p:nvSpPr>
        <p:spPr>
          <a:xfrm>
            <a:off x="2796678" y="37734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2112" name="Google Shape;2112;p129"/>
          <p:cNvSpPr/>
          <p:nvPr/>
        </p:nvSpPr>
        <p:spPr>
          <a:xfrm>
            <a:off x="1266425" y="3734575"/>
            <a:ext cx="6372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29"/>
          <p:cNvSpPr/>
          <p:nvPr/>
        </p:nvSpPr>
        <p:spPr>
          <a:xfrm>
            <a:off x="7004295" y="2900246"/>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2114" name="Google Shape;2114;p129"/>
          <p:cNvSpPr txBox="1"/>
          <p:nvPr/>
        </p:nvSpPr>
        <p:spPr>
          <a:xfrm>
            <a:off x="311700" y="3682300"/>
            <a:ext cx="790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rPr>
              <a:t>CWND / 2</a:t>
            </a:r>
            <a:endParaRPr sz="900">
              <a:solidFill>
                <a:schemeClr val="dk1"/>
              </a:solidFill>
            </a:endParaRPr>
          </a:p>
        </p:txBody>
      </p:sp>
      <p:sp>
        <p:nvSpPr>
          <p:cNvPr id="2115" name="Google Shape;2115;p129"/>
          <p:cNvSpPr/>
          <p:nvPr/>
        </p:nvSpPr>
        <p:spPr>
          <a:xfrm>
            <a:off x="1090550" y="3755650"/>
            <a:ext cx="151200" cy="17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129"/>
          <p:cNvSpPr/>
          <p:nvPr/>
        </p:nvSpPr>
        <p:spPr>
          <a:xfrm>
            <a:off x="3093118" y="376879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
        <p:nvSpPr>
          <p:cNvPr id="2117" name="Google Shape;2117;p129"/>
          <p:cNvSpPr/>
          <p:nvPr/>
        </p:nvSpPr>
        <p:spPr>
          <a:xfrm>
            <a:off x="3107568" y="28791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
        <p:nvSpPr>
          <p:cNvPr id="2118" name="Google Shape;2118;p129"/>
          <p:cNvSpPr/>
          <p:nvPr/>
        </p:nvSpPr>
        <p:spPr>
          <a:xfrm>
            <a:off x="6976750" y="3757471"/>
            <a:ext cx="1955400" cy="251100"/>
          </a:xfrm>
          <a:prstGeom prst="rect">
            <a:avLst/>
          </a:prstGeom>
          <a:no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129"/>
          <p:cNvSpPr/>
          <p:nvPr/>
        </p:nvSpPr>
        <p:spPr>
          <a:xfrm>
            <a:off x="4512322" y="28642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2120" name="Google Shape;2120;p129"/>
          <p:cNvSpPr/>
          <p:nvPr/>
        </p:nvSpPr>
        <p:spPr>
          <a:xfrm>
            <a:off x="4813968" y="28666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2121" name="Google Shape;2121;p129"/>
          <p:cNvSpPr/>
          <p:nvPr/>
        </p:nvSpPr>
        <p:spPr>
          <a:xfrm>
            <a:off x="5110416" y="28666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2122" name="Google Shape;2122;p129"/>
          <p:cNvSpPr/>
          <p:nvPr/>
        </p:nvSpPr>
        <p:spPr>
          <a:xfrm>
            <a:off x="5406866" y="2865477"/>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4</a:t>
            </a:r>
            <a:endParaRPr sz="900"/>
          </a:p>
        </p:txBody>
      </p:sp>
      <p:sp>
        <p:nvSpPr>
          <p:cNvPr id="2123" name="Google Shape;2123;p129"/>
          <p:cNvSpPr/>
          <p:nvPr/>
        </p:nvSpPr>
        <p:spPr>
          <a:xfrm>
            <a:off x="5572000" y="2733588"/>
            <a:ext cx="197700" cy="2187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29"/>
          <p:cNvSpPr/>
          <p:nvPr/>
        </p:nvSpPr>
        <p:spPr>
          <a:xfrm>
            <a:off x="5254725" y="2733588"/>
            <a:ext cx="197700" cy="2187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29"/>
          <p:cNvSpPr/>
          <p:nvPr/>
        </p:nvSpPr>
        <p:spPr>
          <a:xfrm>
            <a:off x="4917125" y="2733588"/>
            <a:ext cx="197700" cy="2187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29"/>
          <p:cNvSpPr/>
          <p:nvPr/>
        </p:nvSpPr>
        <p:spPr>
          <a:xfrm>
            <a:off x="4628488" y="2733588"/>
            <a:ext cx="197700" cy="2187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27" name="Google Shape;2127;p129"/>
          <p:cNvCxnSpPr/>
          <p:nvPr/>
        </p:nvCxnSpPr>
        <p:spPr>
          <a:xfrm flipH="1" rot="10800000">
            <a:off x="3564063" y="3900800"/>
            <a:ext cx="2955900" cy="19500"/>
          </a:xfrm>
          <a:prstGeom prst="straightConnector1">
            <a:avLst/>
          </a:prstGeom>
          <a:noFill/>
          <a:ln cap="flat" cmpd="sng" w="9525">
            <a:solidFill>
              <a:srgbClr val="EAECF0"/>
            </a:solidFill>
            <a:prstDash val="solid"/>
            <a:round/>
            <a:headEnd len="med" w="med" type="none"/>
            <a:tailEnd len="med" w="med" type="triangle"/>
          </a:ln>
        </p:spPr>
      </p:cxnSp>
      <p:sp>
        <p:nvSpPr>
          <p:cNvPr id="2128" name="Google Shape;2128;p129"/>
          <p:cNvSpPr/>
          <p:nvPr/>
        </p:nvSpPr>
        <p:spPr>
          <a:xfrm>
            <a:off x="4563185" y="36481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2129" name="Google Shape;2129;p129"/>
          <p:cNvSpPr/>
          <p:nvPr/>
        </p:nvSpPr>
        <p:spPr>
          <a:xfrm>
            <a:off x="4864831" y="36505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pic>
        <p:nvPicPr>
          <p:cNvPr id="2130" name="Google Shape;2130;p129"/>
          <p:cNvPicPr preferRelativeResize="0"/>
          <p:nvPr/>
        </p:nvPicPr>
        <p:blipFill>
          <a:blip r:embed="rId4">
            <a:alphaModFix/>
          </a:blip>
          <a:stretch>
            <a:fillRect/>
          </a:stretch>
        </p:blipFill>
        <p:spPr>
          <a:xfrm>
            <a:off x="4425243" y="1880559"/>
            <a:ext cx="1131795" cy="688437"/>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4" name="Shape 2134"/>
        <p:cNvGrpSpPr/>
        <p:nvPr/>
      </p:nvGrpSpPr>
      <p:grpSpPr>
        <a:xfrm>
          <a:off x="0" y="0"/>
          <a:ext cx="0" cy="0"/>
          <a:chOff x="0" y="0"/>
          <a:chExt cx="0" cy="0"/>
        </a:xfrm>
      </p:grpSpPr>
      <p:sp>
        <p:nvSpPr>
          <p:cNvPr id="2135" name="Google Shape;2135;p1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Congestion Notification</a:t>
            </a:r>
            <a:endParaRPr/>
          </a:p>
        </p:txBody>
      </p:sp>
      <p:sp>
        <p:nvSpPr>
          <p:cNvPr id="2136" name="Google Shape;2136;p13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
        <p:nvSpPr>
          <p:cNvPr id="2137" name="Google Shape;2137;p130"/>
          <p:cNvSpPr txBox="1"/>
          <p:nvPr>
            <p:ph idx="1" type="body"/>
          </p:nvPr>
        </p:nvSpPr>
        <p:spPr>
          <a:xfrm>
            <a:off x="311700" y="1047675"/>
            <a:ext cx="8520600" cy="2918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We don’t want routers dropping packets</a:t>
            </a:r>
            <a:endParaRPr/>
          </a:p>
          <a:p>
            <a:pPr indent="-342900" lvl="0" marL="457200" rtl="0" algn="l">
              <a:lnSpc>
                <a:spcPct val="125000"/>
              </a:lnSpc>
              <a:spcBef>
                <a:spcPts val="0"/>
              </a:spcBef>
              <a:spcAft>
                <a:spcPts val="0"/>
              </a:spcAft>
              <a:buSzPts val="1800"/>
              <a:buChar char="●"/>
            </a:pPr>
            <a:r>
              <a:rPr lang="en"/>
              <a:t>Can Routers let us know when congestion hit?</a:t>
            </a:r>
            <a:endParaRPr/>
          </a:p>
          <a:p>
            <a:pPr indent="-342900" lvl="0" marL="457200" rtl="0" algn="l">
              <a:lnSpc>
                <a:spcPct val="125000"/>
              </a:lnSpc>
              <a:spcBef>
                <a:spcPts val="0"/>
              </a:spcBef>
              <a:spcAft>
                <a:spcPts val="0"/>
              </a:spcAft>
              <a:buSzPts val="1800"/>
              <a:buChar char="●"/>
            </a:pPr>
            <a:r>
              <a:rPr lang="en"/>
              <a:t>Meet ECN </a:t>
            </a:r>
            <a:r>
              <a:rPr lang="en"/>
              <a:t>(Explicit Congestion Notification)</a:t>
            </a:r>
            <a:endParaRPr/>
          </a:p>
          <a:p>
            <a:pPr indent="-342900" lvl="0" marL="457200" rtl="0" algn="l">
              <a:lnSpc>
                <a:spcPct val="125000"/>
              </a:lnSpc>
              <a:spcBef>
                <a:spcPts val="0"/>
              </a:spcBef>
              <a:spcAft>
                <a:spcPts val="0"/>
              </a:spcAft>
              <a:buSzPts val="1800"/>
              <a:buChar char="●"/>
            </a:pPr>
            <a:r>
              <a:rPr lang="en"/>
              <a:t>Routers and middle boxes can tag IP packets with ECN</a:t>
            </a:r>
            <a:endParaRPr/>
          </a:p>
          <a:p>
            <a:pPr indent="-342900" lvl="0" marL="457200" rtl="0" algn="l">
              <a:lnSpc>
                <a:spcPct val="125000"/>
              </a:lnSpc>
              <a:spcBef>
                <a:spcPts val="0"/>
              </a:spcBef>
              <a:spcAft>
                <a:spcPts val="0"/>
              </a:spcAft>
              <a:buSzPts val="1800"/>
              <a:buChar char="●"/>
            </a:pPr>
            <a:r>
              <a:rPr lang="en"/>
              <a:t>The receiver will copy this bit back to the sender </a:t>
            </a:r>
            <a:endParaRPr/>
          </a:p>
          <a:p>
            <a:pPr indent="-342900" lvl="0" marL="457200" rtl="0" algn="l">
              <a:lnSpc>
                <a:spcPct val="125000"/>
              </a:lnSpc>
              <a:spcBef>
                <a:spcPts val="0"/>
              </a:spcBef>
              <a:spcAft>
                <a:spcPts val="0"/>
              </a:spcAft>
              <a:buSzPts val="1800"/>
              <a:buChar char="●"/>
            </a:pPr>
            <a:r>
              <a:rPr lang="en"/>
              <a:t>ECN is IP Header bit</a:t>
            </a:r>
            <a:endParaRPr/>
          </a:p>
          <a:p>
            <a:pPr indent="-342900" lvl="0" marL="457200" rtl="0" algn="l">
              <a:lnSpc>
                <a:spcPct val="125000"/>
              </a:lnSpc>
              <a:spcBef>
                <a:spcPts val="0"/>
              </a:spcBef>
              <a:spcAft>
                <a:spcPts val="0"/>
              </a:spcAft>
              <a:buSzPts val="1800"/>
              <a:buChar char="●"/>
            </a:pPr>
            <a:r>
              <a:rPr lang="en"/>
              <a:t>So Routers don’t drop packets just let me know you are reaching your limit</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1" name="Shape 2141"/>
        <p:cNvGrpSpPr/>
        <p:nvPr/>
      </p:nvGrpSpPr>
      <p:grpSpPr>
        <a:xfrm>
          <a:off x="0" y="0"/>
          <a:ext cx="0" cy="0"/>
          <a:chOff x="0" y="0"/>
          <a:chExt cx="0" cy="0"/>
        </a:xfrm>
      </p:grpSpPr>
      <p:sp>
        <p:nvSpPr>
          <p:cNvPr id="2142" name="Google Shape;2142;p1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Congestion Control</a:t>
            </a:r>
            <a:endParaRPr/>
          </a:p>
        </p:txBody>
      </p:sp>
      <p:sp>
        <p:nvSpPr>
          <p:cNvPr id="2143" name="Google Shape;2143;p131"/>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2144" name="Google Shape;2144;p131"/>
          <p:cNvCxnSpPr/>
          <p:nvPr/>
        </p:nvCxnSpPr>
        <p:spPr>
          <a:xfrm flipH="1">
            <a:off x="979925" y="1078700"/>
            <a:ext cx="33000" cy="3578100"/>
          </a:xfrm>
          <a:prstGeom prst="straightConnector1">
            <a:avLst/>
          </a:prstGeom>
          <a:noFill/>
          <a:ln cap="flat" cmpd="sng" w="9525">
            <a:solidFill>
              <a:srgbClr val="A2A9B1"/>
            </a:solidFill>
            <a:prstDash val="solid"/>
            <a:round/>
            <a:headEnd len="med" w="med" type="none"/>
            <a:tailEnd len="med" w="med" type="none"/>
          </a:ln>
        </p:spPr>
      </p:cxnSp>
      <p:cxnSp>
        <p:nvCxnSpPr>
          <p:cNvPr id="2145" name="Google Shape;2145;p131"/>
          <p:cNvCxnSpPr/>
          <p:nvPr/>
        </p:nvCxnSpPr>
        <p:spPr>
          <a:xfrm>
            <a:off x="282825" y="4347650"/>
            <a:ext cx="8267700" cy="52500"/>
          </a:xfrm>
          <a:prstGeom prst="straightConnector1">
            <a:avLst/>
          </a:prstGeom>
          <a:noFill/>
          <a:ln cap="flat" cmpd="sng" w="9525">
            <a:solidFill>
              <a:schemeClr val="lt2"/>
            </a:solidFill>
            <a:prstDash val="solid"/>
            <a:round/>
            <a:headEnd len="med" w="med" type="none"/>
            <a:tailEnd len="med" w="med" type="none"/>
          </a:ln>
        </p:spPr>
      </p:cxnSp>
      <p:sp>
        <p:nvSpPr>
          <p:cNvPr id="2146" name="Google Shape;2146;p131"/>
          <p:cNvSpPr/>
          <p:nvPr/>
        </p:nvSpPr>
        <p:spPr>
          <a:xfrm>
            <a:off x="999750" y="3025599"/>
            <a:ext cx="1552246" cy="1315390"/>
          </a:xfrm>
          <a:custGeom>
            <a:rect b="b" l="l" r="r" t="t"/>
            <a:pathLst>
              <a:path extrusionOk="0" h="78402" w="54724">
                <a:moveTo>
                  <a:pt x="0" y="78402"/>
                </a:moveTo>
                <a:cubicBezTo>
                  <a:pt x="16756" y="78402"/>
                  <a:pt x="34662" y="68237"/>
                  <a:pt x="44200" y="54461"/>
                </a:cubicBezTo>
                <a:cubicBezTo>
                  <a:pt x="54725" y="39260"/>
                  <a:pt x="54724" y="18490"/>
                  <a:pt x="54724" y="0"/>
                </a:cubicBezTo>
              </a:path>
            </a:pathLst>
          </a:custGeom>
          <a:noFill/>
          <a:ln cap="flat" cmpd="sng" w="9525">
            <a:solidFill>
              <a:schemeClr val="accent4"/>
            </a:solidFill>
            <a:prstDash val="solid"/>
            <a:round/>
            <a:headEnd len="med" w="med" type="none"/>
            <a:tailEnd len="med" w="med" type="none"/>
          </a:ln>
        </p:spPr>
      </p:sp>
      <p:cxnSp>
        <p:nvCxnSpPr>
          <p:cNvPr id="2147" name="Google Shape;2147;p131"/>
          <p:cNvCxnSpPr/>
          <p:nvPr/>
        </p:nvCxnSpPr>
        <p:spPr>
          <a:xfrm flipH="1" rot="10800000">
            <a:off x="2565175" y="2164000"/>
            <a:ext cx="1111800" cy="861600"/>
          </a:xfrm>
          <a:prstGeom prst="straightConnector1">
            <a:avLst/>
          </a:prstGeom>
          <a:noFill/>
          <a:ln cap="flat" cmpd="sng" w="9525">
            <a:solidFill>
              <a:schemeClr val="dk1"/>
            </a:solidFill>
            <a:prstDash val="solid"/>
            <a:round/>
            <a:headEnd len="med" w="med" type="none"/>
            <a:tailEnd len="med" w="med" type="none"/>
          </a:ln>
        </p:spPr>
      </p:cxnSp>
      <p:cxnSp>
        <p:nvCxnSpPr>
          <p:cNvPr id="2148" name="Google Shape;2148;p131"/>
          <p:cNvCxnSpPr/>
          <p:nvPr/>
        </p:nvCxnSpPr>
        <p:spPr>
          <a:xfrm flipH="1" rot="10800000">
            <a:off x="3683325" y="2157450"/>
            <a:ext cx="6600" cy="1374600"/>
          </a:xfrm>
          <a:prstGeom prst="straightConnector1">
            <a:avLst/>
          </a:prstGeom>
          <a:noFill/>
          <a:ln cap="flat" cmpd="sng" w="9525">
            <a:solidFill>
              <a:schemeClr val="dk1"/>
            </a:solidFill>
            <a:prstDash val="solid"/>
            <a:round/>
            <a:headEnd len="med" w="med" type="none"/>
            <a:tailEnd len="med" w="med" type="none"/>
          </a:ln>
        </p:spPr>
      </p:cxnSp>
      <p:cxnSp>
        <p:nvCxnSpPr>
          <p:cNvPr id="2149" name="Google Shape;2149;p131"/>
          <p:cNvCxnSpPr/>
          <p:nvPr/>
        </p:nvCxnSpPr>
        <p:spPr>
          <a:xfrm flipH="1" rot="10800000">
            <a:off x="3696425" y="2638700"/>
            <a:ext cx="1157700" cy="861600"/>
          </a:xfrm>
          <a:prstGeom prst="straightConnector1">
            <a:avLst/>
          </a:prstGeom>
          <a:noFill/>
          <a:ln cap="flat" cmpd="sng" w="9525">
            <a:solidFill>
              <a:schemeClr val="dk1"/>
            </a:solidFill>
            <a:prstDash val="solid"/>
            <a:round/>
            <a:headEnd len="med" w="med" type="none"/>
            <a:tailEnd len="med" w="med" type="none"/>
          </a:ln>
        </p:spPr>
      </p:cxnSp>
      <p:cxnSp>
        <p:nvCxnSpPr>
          <p:cNvPr id="2150" name="Google Shape;2150;p131"/>
          <p:cNvCxnSpPr/>
          <p:nvPr/>
        </p:nvCxnSpPr>
        <p:spPr>
          <a:xfrm rot="10800000">
            <a:off x="4867225" y="2638600"/>
            <a:ext cx="6600" cy="906600"/>
          </a:xfrm>
          <a:prstGeom prst="straightConnector1">
            <a:avLst/>
          </a:prstGeom>
          <a:noFill/>
          <a:ln cap="flat" cmpd="sng" w="9525">
            <a:solidFill>
              <a:schemeClr val="dk1"/>
            </a:solidFill>
            <a:prstDash val="solid"/>
            <a:round/>
            <a:headEnd len="med" w="med" type="none"/>
            <a:tailEnd len="med" w="med" type="none"/>
          </a:ln>
        </p:spPr>
      </p:cxnSp>
      <p:cxnSp>
        <p:nvCxnSpPr>
          <p:cNvPr id="2151" name="Google Shape;2151;p131"/>
          <p:cNvCxnSpPr/>
          <p:nvPr/>
        </p:nvCxnSpPr>
        <p:spPr>
          <a:xfrm flipH="1" rot="10800000">
            <a:off x="4860625" y="1460200"/>
            <a:ext cx="2624400" cy="2062500"/>
          </a:xfrm>
          <a:prstGeom prst="straightConnector1">
            <a:avLst/>
          </a:prstGeom>
          <a:noFill/>
          <a:ln cap="flat" cmpd="sng" w="9525">
            <a:solidFill>
              <a:schemeClr val="dk1"/>
            </a:solidFill>
            <a:prstDash val="solid"/>
            <a:round/>
            <a:headEnd len="med" w="med" type="none"/>
            <a:tailEnd len="med" w="med" type="none"/>
          </a:ln>
        </p:spPr>
      </p:cxnSp>
      <p:cxnSp>
        <p:nvCxnSpPr>
          <p:cNvPr id="2152" name="Google Shape;2152;p131"/>
          <p:cNvCxnSpPr/>
          <p:nvPr/>
        </p:nvCxnSpPr>
        <p:spPr>
          <a:xfrm flipH="1" rot="10800000">
            <a:off x="7478475" y="1460300"/>
            <a:ext cx="6600" cy="1795500"/>
          </a:xfrm>
          <a:prstGeom prst="straightConnector1">
            <a:avLst/>
          </a:prstGeom>
          <a:noFill/>
          <a:ln cap="flat" cmpd="sng" w="9525">
            <a:solidFill>
              <a:schemeClr val="dk1"/>
            </a:solidFill>
            <a:prstDash val="solid"/>
            <a:round/>
            <a:headEnd len="med" w="med" type="none"/>
            <a:tailEnd len="med" w="med" type="none"/>
          </a:ln>
        </p:spPr>
      </p:cxnSp>
      <p:cxnSp>
        <p:nvCxnSpPr>
          <p:cNvPr id="2153" name="Google Shape;2153;p131"/>
          <p:cNvCxnSpPr/>
          <p:nvPr/>
        </p:nvCxnSpPr>
        <p:spPr>
          <a:xfrm flipH="1" rot="10800000">
            <a:off x="7478475" y="2394200"/>
            <a:ext cx="1157700" cy="861600"/>
          </a:xfrm>
          <a:prstGeom prst="straightConnector1">
            <a:avLst/>
          </a:prstGeom>
          <a:noFill/>
          <a:ln cap="flat" cmpd="sng" w="9525">
            <a:solidFill>
              <a:schemeClr val="dk1"/>
            </a:solidFill>
            <a:prstDash val="solid"/>
            <a:round/>
            <a:headEnd len="med" w="med" type="none"/>
            <a:tailEnd len="med" w="med" type="none"/>
          </a:ln>
        </p:spPr>
      </p:cxnSp>
      <p:sp>
        <p:nvSpPr>
          <p:cNvPr id="2154" name="Google Shape;2154;p131"/>
          <p:cNvSpPr txBox="1"/>
          <p:nvPr>
            <p:ph type="title"/>
          </p:nvPr>
        </p:nvSpPr>
        <p:spPr>
          <a:xfrm>
            <a:off x="1036975" y="4483925"/>
            <a:ext cx="3482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9718"/>
              <a:buNone/>
            </a:pPr>
            <a:r>
              <a:rPr lang="en" sz="1420">
                <a:solidFill>
                  <a:schemeClr val="accent4"/>
                </a:solidFill>
              </a:rPr>
              <a:t>Slow Start</a:t>
            </a:r>
            <a:endParaRPr sz="1420">
              <a:solidFill>
                <a:schemeClr val="accent4"/>
              </a:solidFill>
            </a:endParaRPr>
          </a:p>
          <a:p>
            <a:pPr indent="0" lvl="0" marL="0" rtl="0" algn="l">
              <a:spcBef>
                <a:spcPts val="0"/>
              </a:spcBef>
              <a:spcAft>
                <a:spcPts val="0"/>
              </a:spcAft>
              <a:buSzPct val="69718"/>
              <a:buNone/>
            </a:pPr>
            <a:r>
              <a:rPr lang="en" sz="1420"/>
              <a:t>Congestion Avoidance</a:t>
            </a:r>
            <a:endParaRPr sz="1420"/>
          </a:p>
        </p:txBody>
      </p:sp>
      <p:sp>
        <p:nvSpPr>
          <p:cNvPr id="2155" name="Google Shape;2155;p131"/>
          <p:cNvSpPr txBox="1"/>
          <p:nvPr>
            <p:ph type="title"/>
          </p:nvPr>
        </p:nvSpPr>
        <p:spPr>
          <a:xfrm>
            <a:off x="380375" y="1017725"/>
            <a:ext cx="718200" cy="33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9718"/>
              <a:buNone/>
            </a:pPr>
            <a:r>
              <a:rPr lang="en" sz="1420"/>
              <a:t>Bytes</a:t>
            </a:r>
            <a:endParaRPr sz="1420"/>
          </a:p>
        </p:txBody>
      </p:sp>
      <p:sp>
        <p:nvSpPr>
          <p:cNvPr id="2156" name="Google Shape;2156;p131"/>
          <p:cNvSpPr txBox="1"/>
          <p:nvPr>
            <p:ph type="title"/>
          </p:nvPr>
        </p:nvSpPr>
        <p:spPr>
          <a:xfrm>
            <a:off x="7917975" y="4632275"/>
            <a:ext cx="718200" cy="33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9718"/>
              <a:buNone/>
            </a:pPr>
            <a:r>
              <a:rPr lang="en" sz="1420"/>
              <a:t>Time</a:t>
            </a:r>
            <a:endParaRPr sz="1420"/>
          </a:p>
        </p:txBody>
      </p:sp>
      <p:sp>
        <p:nvSpPr>
          <p:cNvPr id="2157" name="Google Shape;2157;p131"/>
          <p:cNvSpPr txBox="1"/>
          <p:nvPr>
            <p:ph type="title"/>
          </p:nvPr>
        </p:nvSpPr>
        <p:spPr>
          <a:xfrm>
            <a:off x="1710050" y="2736750"/>
            <a:ext cx="10722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878"/>
              <a:t>Slow start ends</a:t>
            </a:r>
            <a:endParaRPr sz="878"/>
          </a:p>
        </p:txBody>
      </p:sp>
      <p:sp>
        <p:nvSpPr>
          <p:cNvPr id="2158" name="Google Shape;2158;p131"/>
          <p:cNvSpPr txBox="1"/>
          <p:nvPr>
            <p:ph type="title"/>
          </p:nvPr>
        </p:nvSpPr>
        <p:spPr>
          <a:xfrm>
            <a:off x="3394975" y="1826800"/>
            <a:ext cx="14790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878"/>
              <a:t>Congestion triggered</a:t>
            </a:r>
            <a:endParaRPr sz="878"/>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OSI Layers - an Example (Receiver)</a:t>
            </a:r>
            <a:endParaRPr/>
          </a:p>
        </p:txBody>
      </p:sp>
      <p:sp>
        <p:nvSpPr>
          <p:cNvPr id="134" name="Google Shape;134;p24"/>
          <p:cNvSpPr txBox="1"/>
          <p:nvPr>
            <p:ph idx="1" type="body"/>
          </p:nvPr>
        </p:nvSpPr>
        <p:spPr>
          <a:xfrm>
            <a:off x="311700" y="1152475"/>
            <a:ext cx="8520600" cy="3740100"/>
          </a:xfrm>
          <a:prstGeom prst="rect">
            <a:avLst/>
          </a:prstGeom>
        </p:spPr>
        <p:txBody>
          <a:bodyPr anchorCtr="0" anchor="t" bIns="91425" lIns="91425" spcFirstLastPara="1" rIns="91425" wrap="square" tIns="91425">
            <a:normAutofit fontScale="77500" lnSpcReduction="20000"/>
          </a:bodyPr>
          <a:lstStyle/>
          <a:p>
            <a:pPr indent="-317182" lvl="0" marL="457200" rtl="0" algn="l">
              <a:lnSpc>
                <a:spcPct val="115000"/>
              </a:lnSpc>
              <a:spcBef>
                <a:spcPts val="0"/>
              </a:spcBef>
              <a:spcAft>
                <a:spcPts val="0"/>
              </a:spcAft>
              <a:buSzPct val="100000"/>
              <a:buChar char="●"/>
            </a:pPr>
            <a:r>
              <a:rPr lang="en"/>
              <a:t>Receiver computer receives the POST request the other way around </a:t>
            </a:r>
            <a:endParaRPr/>
          </a:p>
          <a:p>
            <a:pPr indent="-317182" lvl="0" marL="457200" rtl="0" algn="l">
              <a:lnSpc>
                <a:spcPct val="115000"/>
              </a:lnSpc>
              <a:spcBef>
                <a:spcPts val="0"/>
              </a:spcBef>
              <a:spcAft>
                <a:spcPts val="0"/>
              </a:spcAft>
              <a:buSzPct val="100000"/>
              <a:buChar char="●"/>
            </a:pPr>
            <a:r>
              <a:rPr lang="en"/>
              <a:t>Layer 1 - Physical </a:t>
            </a:r>
            <a:endParaRPr/>
          </a:p>
          <a:p>
            <a:pPr indent="-297497" lvl="1" marL="914400" rtl="0" algn="l">
              <a:lnSpc>
                <a:spcPct val="115000"/>
              </a:lnSpc>
              <a:spcBef>
                <a:spcPts val="0"/>
              </a:spcBef>
              <a:spcAft>
                <a:spcPts val="0"/>
              </a:spcAft>
              <a:buSzPct val="100000"/>
              <a:buChar char="○"/>
            </a:pPr>
            <a:r>
              <a:rPr lang="en"/>
              <a:t>Radio, electric or light is received and converted into digital bits</a:t>
            </a:r>
            <a:endParaRPr/>
          </a:p>
          <a:p>
            <a:pPr indent="-317182" lvl="0" marL="457200" rtl="0" algn="l">
              <a:lnSpc>
                <a:spcPct val="115000"/>
              </a:lnSpc>
              <a:spcBef>
                <a:spcPts val="0"/>
              </a:spcBef>
              <a:spcAft>
                <a:spcPts val="0"/>
              </a:spcAft>
              <a:buSzPct val="100000"/>
              <a:buChar char="●"/>
            </a:pPr>
            <a:r>
              <a:rPr lang="en" sz="1800"/>
              <a:t>Layer 2 - Data link </a:t>
            </a:r>
            <a:endParaRPr sz="1800"/>
          </a:p>
          <a:p>
            <a:pPr indent="-297497" lvl="1" marL="914400" rtl="0" algn="l">
              <a:lnSpc>
                <a:spcPct val="115000"/>
              </a:lnSpc>
              <a:spcBef>
                <a:spcPts val="0"/>
              </a:spcBef>
              <a:spcAft>
                <a:spcPts val="0"/>
              </a:spcAft>
              <a:buSzPct val="100000"/>
              <a:buChar char="○"/>
            </a:pPr>
            <a:r>
              <a:rPr lang="en"/>
              <a:t>The bits from Layer 1 is assembled into frames</a:t>
            </a:r>
            <a:endParaRPr/>
          </a:p>
          <a:p>
            <a:pPr indent="-317182" lvl="0" marL="457200" rtl="0" algn="l">
              <a:lnSpc>
                <a:spcPct val="115000"/>
              </a:lnSpc>
              <a:spcBef>
                <a:spcPts val="0"/>
              </a:spcBef>
              <a:spcAft>
                <a:spcPts val="0"/>
              </a:spcAft>
              <a:buSzPct val="100000"/>
              <a:buChar char="●"/>
            </a:pPr>
            <a:r>
              <a:rPr lang="en"/>
              <a:t>Layer 3 - Network</a:t>
            </a:r>
            <a:endParaRPr/>
          </a:p>
          <a:p>
            <a:pPr indent="-297497" lvl="1" marL="914400" rtl="0" algn="l">
              <a:lnSpc>
                <a:spcPct val="115000"/>
              </a:lnSpc>
              <a:spcBef>
                <a:spcPts val="0"/>
              </a:spcBef>
              <a:spcAft>
                <a:spcPts val="0"/>
              </a:spcAft>
              <a:buSzPct val="100000"/>
              <a:buChar char="○"/>
            </a:pPr>
            <a:r>
              <a:rPr lang="en"/>
              <a:t>The frames from layer 2 are assembled into IP packet. </a:t>
            </a:r>
            <a:endParaRPr/>
          </a:p>
          <a:p>
            <a:pPr indent="-317182" lvl="0" marL="457200" rtl="0" algn="l">
              <a:lnSpc>
                <a:spcPct val="115000"/>
              </a:lnSpc>
              <a:spcBef>
                <a:spcPts val="0"/>
              </a:spcBef>
              <a:spcAft>
                <a:spcPts val="0"/>
              </a:spcAft>
              <a:buSzPct val="100000"/>
              <a:buChar char="●"/>
            </a:pPr>
            <a:r>
              <a:rPr lang="en" sz="1800"/>
              <a:t>Layer 4 - Transport</a:t>
            </a:r>
            <a:endParaRPr sz="1800"/>
          </a:p>
          <a:p>
            <a:pPr indent="-297497" lvl="1" marL="914400" rtl="0" algn="l">
              <a:lnSpc>
                <a:spcPct val="115000"/>
              </a:lnSpc>
              <a:spcBef>
                <a:spcPts val="0"/>
              </a:spcBef>
              <a:spcAft>
                <a:spcPts val="0"/>
              </a:spcAft>
              <a:buSzPct val="100000"/>
              <a:buChar char="○"/>
            </a:pPr>
            <a:r>
              <a:rPr lang="en"/>
              <a:t>The IP packets from layer 3 are assembled into TCP segments</a:t>
            </a:r>
            <a:endParaRPr/>
          </a:p>
          <a:p>
            <a:pPr indent="-297497" lvl="1" marL="914400" rtl="0" algn="l">
              <a:lnSpc>
                <a:spcPct val="115000"/>
              </a:lnSpc>
              <a:spcBef>
                <a:spcPts val="0"/>
              </a:spcBef>
              <a:spcAft>
                <a:spcPts val="0"/>
              </a:spcAft>
              <a:buSzPct val="100000"/>
              <a:buChar char="○"/>
            </a:pPr>
            <a:r>
              <a:rPr lang="en"/>
              <a:t>Deals with Congestion control/flow control/retransmission in case of TCP</a:t>
            </a:r>
            <a:endParaRPr/>
          </a:p>
          <a:p>
            <a:pPr indent="-297497" lvl="1" marL="914400" rtl="0" algn="l">
              <a:lnSpc>
                <a:spcPct val="115000"/>
              </a:lnSpc>
              <a:spcBef>
                <a:spcPts val="0"/>
              </a:spcBef>
              <a:spcAft>
                <a:spcPts val="0"/>
              </a:spcAft>
              <a:buSzPct val="100000"/>
              <a:buChar char="○"/>
            </a:pPr>
            <a:r>
              <a:rPr lang="en"/>
              <a:t>If Segment is SYN we don’t need to go further into more layers as we are still processing the connection request</a:t>
            </a:r>
            <a:endParaRPr/>
          </a:p>
          <a:p>
            <a:pPr indent="-317182" lvl="0" marL="457200" rtl="0" algn="l">
              <a:lnSpc>
                <a:spcPct val="115000"/>
              </a:lnSpc>
              <a:spcBef>
                <a:spcPts val="0"/>
              </a:spcBef>
              <a:spcAft>
                <a:spcPts val="0"/>
              </a:spcAft>
              <a:buSzPct val="100000"/>
              <a:buChar char="●"/>
            </a:pPr>
            <a:r>
              <a:rPr lang="en"/>
              <a:t>Layer 5 - Session</a:t>
            </a:r>
            <a:endParaRPr/>
          </a:p>
          <a:p>
            <a:pPr indent="-297497" lvl="1" marL="914400" rtl="0" algn="l">
              <a:lnSpc>
                <a:spcPct val="115000"/>
              </a:lnSpc>
              <a:spcBef>
                <a:spcPts val="0"/>
              </a:spcBef>
              <a:spcAft>
                <a:spcPts val="0"/>
              </a:spcAft>
              <a:buSzPct val="100000"/>
              <a:buChar char="○"/>
            </a:pPr>
            <a:r>
              <a:rPr lang="en"/>
              <a:t>The connection session is established or identified</a:t>
            </a:r>
            <a:endParaRPr/>
          </a:p>
          <a:p>
            <a:pPr indent="-297497" lvl="1" marL="914400" rtl="0" algn="l">
              <a:lnSpc>
                <a:spcPct val="115000"/>
              </a:lnSpc>
              <a:spcBef>
                <a:spcPts val="0"/>
              </a:spcBef>
              <a:spcAft>
                <a:spcPts val="0"/>
              </a:spcAft>
              <a:buSzPct val="100000"/>
              <a:buChar char="○"/>
            </a:pPr>
            <a:r>
              <a:rPr lang="en"/>
              <a:t>We only arrive at this layer when necessary (three way handshake is done)</a:t>
            </a:r>
            <a:endParaRPr/>
          </a:p>
          <a:p>
            <a:pPr indent="-317182" lvl="0" marL="457200" rtl="0" algn="l">
              <a:lnSpc>
                <a:spcPct val="115000"/>
              </a:lnSpc>
              <a:spcBef>
                <a:spcPts val="0"/>
              </a:spcBef>
              <a:spcAft>
                <a:spcPts val="0"/>
              </a:spcAft>
              <a:buSzPct val="100000"/>
              <a:buChar char="●"/>
            </a:pPr>
            <a:r>
              <a:rPr lang="en" sz="1800"/>
              <a:t>Layer 6 - Presentation</a:t>
            </a:r>
            <a:endParaRPr sz="1800"/>
          </a:p>
          <a:p>
            <a:pPr indent="-297497" lvl="1" marL="914400" rtl="0" algn="l">
              <a:lnSpc>
                <a:spcPct val="115000"/>
              </a:lnSpc>
              <a:spcBef>
                <a:spcPts val="0"/>
              </a:spcBef>
              <a:spcAft>
                <a:spcPts val="0"/>
              </a:spcAft>
              <a:buSzPct val="100000"/>
              <a:buChar char="○"/>
            </a:pPr>
            <a:r>
              <a:rPr lang="en"/>
              <a:t>Deserialize flat byte strings back to JSON for the app to consume</a:t>
            </a:r>
            <a:endParaRPr/>
          </a:p>
          <a:p>
            <a:pPr indent="-317182" lvl="0" marL="457200" rtl="0" algn="l">
              <a:lnSpc>
                <a:spcPct val="115000"/>
              </a:lnSpc>
              <a:spcBef>
                <a:spcPts val="0"/>
              </a:spcBef>
              <a:spcAft>
                <a:spcPts val="0"/>
              </a:spcAft>
              <a:buSzPct val="100000"/>
              <a:buChar char="●"/>
            </a:pPr>
            <a:r>
              <a:rPr lang="en"/>
              <a:t>Layer 7 - Application</a:t>
            </a:r>
            <a:endParaRPr/>
          </a:p>
          <a:p>
            <a:pPr indent="-297497" lvl="1" marL="914400" rtl="0" algn="l">
              <a:lnSpc>
                <a:spcPct val="115000"/>
              </a:lnSpc>
              <a:spcBef>
                <a:spcPts val="0"/>
              </a:spcBef>
              <a:spcAft>
                <a:spcPts val="0"/>
              </a:spcAft>
              <a:buSzPct val="100000"/>
              <a:buChar char="○"/>
            </a:pPr>
            <a:r>
              <a:rPr lang="en"/>
              <a:t>Application understands the JSON POST request and your express json or apache request receive event is triggered</a:t>
            </a:r>
            <a:endParaRPr/>
          </a:p>
          <a:p>
            <a:pPr indent="-317182" lvl="0" marL="457200" rtl="0" algn="l">
              <a:lnSpc>
                <a:spcPct val="115000"/>
              </a:lnSpc>
              <a:spcBef>
                <a:spcPts val="0"/>
              </a:spcBef>
              <a:spcAft>
                <a:spcPts val="0"/>
              </a:spcAft>
              <a:buSzPct val="100000"/>
              <a:buChar char="●"/>
            </a:pPr>
            <a:r>
              <a:rPr lang="en"/>
              <a:t>Take it with a grain of salt, it's not always cut and dry</a:t>
            </a:r>
            <a:endParaRPr/>
          </a:p>
        </p:txBody>
      </p:sp>
      <p:sp>
        <p:nvSpPr>
          <p:cNvPr id="135" name="Google Shape;135;p2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2" name="Shape 2162"/>
        <p:cNvGrpSpPr/>
        <p:nvPr/>
      </p:nvGrpSpPr>
      <p:grpSpPr>
        <a:xfrm>
          <a:off x="0" y="0"/>
          <a:ext cx="0" cy="0"/>
          <a:chOff x="0" y="0"/>
          <a:chExt cx="0" cy="0"/>
        </a:xfrm>
      </p:grpSpPr>
      <p:sp>
        <p:nvSpPr>
          <p:cNvPr id="2163" name="Google Shape;2163;p1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2164" name="Google Shape;2164;p132"/>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
        <p:nvSpPr>
          <p:cNvPr id="2165" name="Google Shape;2165;p132"/>
          <p:cNvSpPr txBox="1"/>
          <p:nvPr>
            <p:ph idx="1" type="body"/>
          </p:nvPr>
        </p:nvSpPr>
        <p:spPr>
          <a:xfrm>
            <a:off x="311700" y="1047675"/>
            <a:ext cx="8520600" cy="2918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While the receiver may handle large data middle boxes might not</a:t>
            </a:r>
            <a:endParaRPr/>
          </a:p>
          <a:p>
            <a:pPr indent="-342900" lvl="0" marL="457200" rtl="0" algn="l">
              <a:lnSpc>
                <a:spcPct val="125000"/>
              </a:lnSpc>
              <a:spcBef>
                <a:spcPts val="0"/>
              </a:spcBef>
              <a:spcAft>
                <a:spcPts val="0"/>
              </a:spcAft>
              <a:buSzPts val="1800"/>
              <a:buChar char="●"/>
            </a:pPr>
            <a:r>
              <a:rPr lang="en"/>
              <a:t>Middle routers buffers may fill up</a:t>
            </a:r>
            <a:endParaRPr/>
          </a:p>
          <a:p>
            <a:pPr indent="-342900" lvl="0" marL="457200" rtl="0" algn="l">
              <a:lnSpc>
                <a:spcPct val="125000"/>
              </a:lnSpc>
              <a:spcBef>
                <a:spcPts val="0"/>
              </a:spcBef>
              <a:spcAft>
                <a:spcPts val="0"/>
              </a:spcAft>
              <a:buSzPts val="1800"/>
              <a:buChar char="●"/>
            </a:pPr>
            <a:r>
              <a:rPr lang="en"/>
              <a:t>Need to control the congestion in the network</a:t>
            </a:r>
            <a:endParaRPr/>
          </a:p>
          <a:p>
            <a:pPr indent="-342900" lvl="0" marL="457200" rtl="0" algn="l">
              <a:lnSpc>
                <a:spcPct val="125000"/>
              </a:lnSpc>
              <a:spcBef>
                <a:spcPts val="0"/>
              </a:spcBef>
              <a:spcAft>
                <a:spcPts val="0"/>
              </a:spcAft>
              <a:buSzPts val="1800"/>
              <a:buChar char="●"/>
            </a:pPr>
            <a:r>
              <a:rPr lang="en"/>
              <a:t>Sender can send segments up to CWND or RWND without ACK</a:t>
            </a:r>
            <a:endParaRPr/>
          </a:p>
          <a:p>
            <a:pPr indent="-342900" lvl="0" marL="457200" rtl="0" algn="l">
              <a:lnSpc>
                <a:spcPct val="125000"/>
              </a:lnSpc>
              <a:spcBef>
                <a:spcPts val="0"/>
              </a:spcBef>
              <a:spcAft>
                <a:spcPts val="0"/>
              </a:spcAft>
              <a:buSzPts val="1800"/>
              <a:buChar char="●"/>
            </a:pPr>
            <a:r>
              <a:rPr lang="en"/>
              <a:t>Isn’t normally a problem in hosts connected directly (LAN)</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9" name="Shape 2169"/>
        <p:cNvGrpSpPr/>
        <p:nvPr/>
      </p:nvGrpSpPr>
      <p:grpSpPr>
        <a:xfrm>
          <a:off x="0" y="0"/>
          <a:ext cx="0" cy="0"/>
          <a:chOff x="0" y="0"/>
          <a:chExt cx="0" cy="0"/>
        </a:xfrm>
      </p:grpSpPr>
      <p:sp>
        <p:nvSpPr>
          <p:cNvPr id="2170" name="Google Shape;2170;p133"/>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Network Address Translation</a:t>
            </a:r>
            <a:endParaRPr/>
          </a:p>
        </p:txBody>
      </p:sp>
      <p:sp>
        <p:nvSpPr>
          <p:cNvPr id="2171" name="Google Shape;2171;p133"/>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 the WAN sees your internal devices </a:t>
            </a:r>
            <a:endParaRPr/>
          </a:p>
        </p:txBody>
      </p:sp>
      <p:sp>
        <p:nvSpPr>
          <p:cNvPr id="2172" name="Google Shape;2172;p133"/>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6" name="Shape 2176"/>
        <p:cNvGrpSpPr/>
        <p:nvPr/>
      </p:nvGrpSpPr>
      <p:grpSpPr>
        <a:xfrm>
          <a:off x="0" y="0"/>
          <a:ext cx="0" cy="0"/>
          <a:chOff x="0" y="0"/>
          <a:chExt cx="0" cy="0"/>
        </a:xfrm>
      </p:grpSpPr>
      <p:sp>
        <p:nvSpPr>
          <p:cNvPr id="2177" name="Google Shape;2177;p1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a:t>
            </a:r>
            <a:endParaRPr/>
          </a:p>
        </p:txBody>
      </p:sp>
      <p:sp>
        <p:nvSpPr>
          <p:cNvPr id="2178" name="Google Shape;2178;p13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
        <p:nvSpPr>
          <p:cNvPr id="2179" name="Google Shape;2179;p134"/>
          <p:cNvSpPr txBox="1"/>
          <p:nvPr>
            <p:ph idx="1" type="body"/>
          </p:nvPr>
        </p:nvSpPr>
        <p:spPr>
          <a:xfrm>
            <a:off x="311700" y="1047675"/>
            <a:ext cx="8520600" cy="2918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IPv4 is limited only 4 billion</a:t>
            </a:r>
            <a:endParaRPr/>
          </a:p>
          <a:p>
            <a:pPr indent="-342900" lvl="0" marL="457200" rtl="0" algn="l">
              <a:lnSpc>
                <a:spcPct val="125000"/>
              </a:lnSpc>
              <a:spcBef>
                <a:spcPts val="0"/>
              </a:spcBef>
              <a:spcAft>
                <a:spcPts val="0"/>
              </a:spcAft>
              <a:buSzPts val="1800"/>
              <a:buChar char="●"/>
            </a:pPr>
            <a:r>
              <a:rPr lang="en"/>
              <a:t>Private vs Public IP Address</a:t>
            </a:r>
            <a:endParaRPr/>
          </a:p>
          <a:p>
            <a:pPr indent="-342900" lvl="0" marL="457200" rtl="0" algn="l">
              <a:lnSpc>
                <a:spcPct val="125000"/>
              </a:lnSpc>
              <a:spcBef>
                <a:spcPts val="0"/>
              </a:spcBef>
              <a:spcAft>
                <a:spcPts val="0"/>
              </a:spcAft>
              <a:buSzPts val="1800"/>
              <a:buChar char="●"/>
            </a:pPr>
            <a:r>
              <a:rPr lang="en"/>
              <a:t>E.g. 192.168.x.x , 10.0.0.x is private not routable in the Internet</a:t>
            </a:r>
            <a:endParaRPr/>
          </a:p>
          <a:p>
            <a:pPr indent="-342900" lvl="0" marL="457200" rtl="0" algn="l">
              <a:lnSpc>
                <a:spcPct val="125000"/>
              </a:lnSpc>
              <a:spcBef>
                <a:spcPts val="0"/>
              </a:spcBef>
              <a:spcAft>
                <a:spcPts val="0"/>
              </a:spcAft>
              <a:buSzPts val="1800"/>
              <a:buChar char="●"/>
            </a:pPr>
            <a:r>
              <a:rPr lang="en"/>
              <a:t>Internal hosts can be assigned private addresses</a:t>
            </a:r>
            <a:endParaRPr/>
          </a:p>
          <a:p>
            <a:pPr indent="-342900" lvl="0" marL="457200" rtl="0" algn="l">
              <a:lnSpc>
                <a:spcPct val="125000"/>
              </a:lnSpc>
              <a:spcBef>
                <a:spcPts val="0"/>
              </a:spcBef>
              <a:spcAft>
                <a:spcPts val="0"/>
              </a:spcAft>
              <a:buSzPts val="1800"/>
              <a:buChar char="●"/>
            </a:pPr>
            <a:r>
              <a:rPr lang="en"/>
              <a:t>Only your router need public IP address</a:t>
            </a:r>
            <a:endParaRPr/>
          </a:p>
          <a:p>
            <a:pPr indent="-342900" lvl="0" marL="457200" rtl="0" algn="l">
              <a:lnSpc>
                <a:spcPct val="125000"/>
              </a:lnSpc>
              <a:spcBef>
                <a:spcPts val="0"/>
              </a:spcBef>
              <a:spcAft>
                <a:spcPts val="0"/>
              </a:spcAft>
              <a:buSzPts val="1800"/>
              <a:buChar char="●"/>
            </a:pPr>
            <a:r>
              <a:rPr lang="en"/>
              <a:t>Router need to translate requests</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3" name="Shape 2183"/>
        <p:cNvGrpSpPr/>
        <p:nvPr/>
      </p:nvGrpSpPr>
      <p:grpSpPr>
        <a:xfrm>
          <a:off x="0" y="0"/>
          <a:ext cx="0" cy="0"/>
          <a:chOff x="0" y="0"/>
          <a:chExt cx="0" cy="0"/>
        </a:xfrm>
      </p:grpSpPr>
      <p:sp>
        <p:nvSpPr>
          <p:cNvPr id="2184" name="Google Shape;2184;p135"/>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35"/>
          <p:cNvSpPr txBox="1"/>
          <p:nvPr>
            <p:ph type="title"/>
          </p:nvPr>
        </p:nvSpPr>
        <p:spPr>
          <a:xfrm>
            <a:off x="311700" y="445025"/>
            <a:ext cx="3203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 Network</a:t>
            </a:r>
            <a:endParaRPr/>
          </a:p>
        </p:txBody>
      </p:sp>
      <p:cxnSp>
        <p:nvCxnSpPr>
          <p:cNvPr id="2186" name="Google Shape;2186;p135"/>
          <p:cNvCxnSpPr>
            <a:endCxn id="2187" idx="0"/>
          </p:cNvCxnSpPr>
          <p:nvPr/>
        </p:nvCxnSpPr>
        <p:spPr>
          <a:xfrm flipH="1">
            <a:off x="1301525" y="1755361"/>
            <a:ext cx="2502900" cy="1350000"/>
          </a:xfrm>
          <a:prstGeom prst="straightConnector1">
            <a:avLst/>
          </a:prstGeom>
          <a:noFill/>
          <a:ln cap="flat" cmpd="sng" w="9525">
            <a:solidFill>
              <a:schemeClr val="dk1"/>
            </a:solidFill>
            <a:prstDash val="solid"/>
            <a:round/>
            <a:headEnd len="med" w="med" type="none"/>
            <a:tailEnd len="med" w="med" type="none"/>
          </a:ln>
        </p:spPr>
      </p:cxnSp>
      <p:cxnSp>
        <p:nvCxnSpPr>
          <p:cNvPr id="2188" name="Google Shape;2188;p135"/>
          <p:cNvCxnSpPr>
            <a:endCxn id="2189" idx="0"/>
          </p:cNvCxnSpPr>
          <p:nvPr/>
        </p:nvCxnSpPr>
        <p:spPr>
          <a:xfrm>
            <a:off x="5052325" y="1684261"/>
            <a:ext cx="2559600" cy="1421100"/>
          </a:xfrm>
          <a:prstGeom prst="straightConnector1">
            <a:avLst/>
          </a:prstGeom>
          <a:noFill/>
          <a:ln cap="flat" cmpd="sng" w="9525">
            <a:solidFill>
              <a:schemeClr val="dk1"/>
            </a:solidFill>
            <a:prstDash val="solid"/>
            <a:round/>
            <a:headEnd len="med" w="med" type="none"/>
            <a:tailEnd len="med" w="med" type="none"/>
          </a:ln>
        </p:spPr>
      </p:cxnSp>
      <p:sp>
        <p:nvSpPr>
          <p:cNvPr id="2190" name="Google Shape;2190;p135"/>
          <p:cNvSpPr txBox="1"/>
          <p:nvPr/>
        </p:nvSpPr>
        <p:spPr>
          <a:xfrm>
            <a:off x="56817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192.168.1.2</a:t>
            </a:r>
            <a:endParaRPr>
              <a:solidFill>
                <a:schemeClr val="dk1"/>
              </a:solidFill>
            </a:endParaRPr>
          </a:p>
          <a:p>
            <a:pPr indent="0" lvl="0" marL="0" rtl="0" algn="ctr">
              <a:spcBef>
                <a:spcPts val="0"/>
              </a:spcBef>
              <a:spcAft>
                <a:spcPts val="0"/>
              </a:spcAft>
              <a:buNone/>
            </a:pPr>
            <a:r>
              <a:rPr lang="en">
                <a:solidFill>
                  <a:schemeClr val="dk1"/>
                </a:solidFill>
              </a:rPr>
              <a:t>AAA</a:t>
            </a:r>
            <a:endParaRPr>
              <a:solidFill>
                <a:schemeClr val="dk1"/>
              </a:solidFill>
            </a:endParaRPr>
          </a:p>
        </p:txBody>
      </p:sp>
      <p:sp>
        <p:nvSpPr>
          <p:cNvPr id="2191" name="Google Shape;2191;p135"/>
          <p:cNvSpPr txBox="1"/>
          <p:nvPr/>
        </p:nvSpPr>
        <p:spPr>
          <a:xfrm>
            <a:off x="685842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192.168.1.4</a:t>
            </a:r>
            <a:endParaRPr>
              <a:solidFill>
                <a:schemeClr val="dk1"/>
              </a:solidFill>
            </a:endParaRPr>
          </a:p>
          <a:p>
            <a:pPr indent="0" lvl="0" marL="0" rtl="0" algn="ctr">
              <a:spcBef>
                <a:spcPts val="0"/>
              </a:spcBef>
              <a:spcAft>
                <a:spcPts val="0"/>
              </a:spcAft>
              <a:buNone/>
            </a:pPr>
            <a:r>
              <a:rPr lang="en">
                <a:solidFill>
                  <a:schemeClr val="dk1"/>
                </a:solidFill>
              </a:rPr>
              <a:t>CCC</a:t>
            </a:r>
            <a:endParaRPr>
              <a:solidFill>
                <a:schemeClr val="dk1"/>
              </a:solidFill>
            </a:endParaRPr>
          </a:p>
        </p:txBody>
      </p:sp>
      <p:sp>
        <p:nvSpPr>
          <p:cNvPr id="2192" name="Google Shape;2192;p135"/>
          <p:cNvSpPr txBox="1"/>
          <p:nvPr/>
        </p:nvSpPr>
        <p:spPr>
          <a:xfrm>
            <a:off x="3713300" y="4044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192.168.1.1</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p:txBody>
      </p:sp>
      <p:sp>
        <p:nvSpPr>
          <p:cNvPr id="2193" name="Google Shape;2193;p135"/>
          <p:cNvSpPr txBox="1"/>
          <p:nvPr/>
        </p:nvSpPr>
        <p:spPr>
          <a:xfrm>
            <a:off x="8243588" y="4032975"/>
            <a:ext cx="6996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8080</a:t>
            </a:r>
            <a:endParaRPr b="1">
              <a:solidFill>
                <a:srgbClr val="FF0000"/>
              </a:solidFill>
            </a:endParaRPr>
          </a:p>
        </p:txBody>
      </p:sp>
      <p:pic>
        <p:nvPicPr>
          <p:cNvPr id="2194" name="Google Shape;2194;p135"/>
          <p:cNvPicPr preferRelativeResize="0"/>
          <p:nvPr/>
        </p:nvPicPr>
        <p:blipFill>
          <a:blip r:embed="rId3">
            <a:alphaModFix/>
          </a:blip>
          <a:stretch>
            <a:fillRect/>
          </a:stretch>
        </p:blipFill>
        <p:spPr>
          <a:xfrm>
            <a:off x="3862468" y="1239509"/>
            <a:ext cx="1131795" cy="688437"/>
          </a:xfrm>
          <a:prstGeom prst="rect">
            <a:avLst/>
          </a:prstGeom>
          <a:noFill/>
          <a:ln>
            <a:noFill/>
          </a:ln>
        </p:spPr>
      </p:pic>
      <p:pic>
        <p:nvPicPr>
          <p:cNvPr id="2195" name="Google Shape;2195;p135"/>
          <p:cNvPicPr preferRelativeResize="0"/>
          <p:nvPr/>
        </p:nvPicPr>
        <p:blipFill>
          <a:blip r:embed="rId4">
            <a:alphaModFix/>
          </a:blip>
          <a:stretch>
            <a:fillRect/>
          </a:stretch>
        </p:blipFill>
        <p:spPr>
          <a:xfrm>
            <a:off x="8071700" y="3441926"/>
            <a:ext cx="919551" cy="517419"/>
          </a:xfrm>
          <a:prstGeom prst="rect">
            <a:avLst/>
          </a:prstGeom>
          <a:noFill/>
          <a:ln>
            <a:noFill/>
          </a:ln>
        </p:spPr>
      </p:pic>
      <p:grpSp>
        <p:nvGrpSpPr>
          <p:cNvPr id="2196" name="Google Shape;2196;p135"/>
          <p:cNvGrpSpPr/>
          <p:nvPr/>
        </p:nvGrpSpPr>
        <p:grpSpPr>
          <a:xfrm>
            <a:off x="868038" y="3398650"/>
            <a:ext cx="790176" cy="523250"/>
            <a:chOff x="2666325" y="4298650"/>
            <a:chExt cx="790176" cy="523250"/>
          </a:xfrm>
        </p:grpSpPr>
        <p:pic>
          <p:nvPicPr>
            <p:cNvPr id="2197" name="Google Shape;2197;p135"/>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198" name="Google Shape;2198;p135"/>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2199" name="Google Shape;2199;p135"/>
          <p:cNvGrpSpPr/>
          <p:nvPr/>
        </p:nvGrpSpPr>
        <p:grpSpPr>
          <a:xfrm>
            <a:off x="7126925" y="3398650"/>
            <a:ext cx="790176" cy="523250"/>
            <a:chOff x="2666325" y="4298650"/>
            <a:chExt cx="790176" cy="523250"/>
          </a:xfrm>
        </p:grpSpPr>
        <p:pic>
          <p:nvPicPr>
            <p:cNvPr id="2200" name="Google Shape;2200;p135"/>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201" name="Google Shape;2201;p135"/>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3"/>
                                        </p:tgtEl>
                                        <p:attrNameLst>
                                          <p:attrName>style.visibility</p:attrName>
                                        </p:attrNameLst>
                                      </p:cBhvr>
                                      <p:to>
                                        <p:strVal val="visible"/>
                                      </p:to>
                                    </p:set>
                                    <p:animEffect filter="fade" transition="in">
                                      <p:cBhvr>
                                        <p:cTn dur="1000"/>
                                        <p:tgtEl>
                                          <p:spTgt spid="2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5" name="Shape 2205"/>
        <p:cNvGrpSpPr/>
        <p:nvPr/>
      </p:nvGrpSpPr>
      <p:grpSpPr>
        <a:xfrm>
          <a:off x="0" y="0"/>
          <a:ext cx="0" cy="0"/>
          <a:chOff x="0" y="0"/>
          <a:chExt cx="0" cy="0"/>
        </a:xfrm>
      </p:grpSpPr>
      <p:sp>
        <p:nvSpPr>
          <p:cNvPr id="2206" name="Google Shape;2206;p136"/>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36"/>
          <p:cNvSpPr txBox="1"/>
          <p:nvPr>
            <p:ph type="title"/>
          </p:nvPr>
        </p:nvSpPr>
        <p:spPr>
          <a:xfrm>
            <a:off x="311700" y="445025"/>
            <a:ext cx="3203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Request</a:t>
            </a:r>
            <a:endParaRPr/>
          </a:p>
        </p:txBody>
      </p:sp>
      <p:sp>
        <p:nvSpPr>
          <p:cNvPr id="2208" name="Google Shape;2208;p136"/>
          <p:cNvSpPr txBox="1"/>
          <p:nvPr/>
        </p:nvSpPr>
        <p:spPr>
          <a:xfrm>
            <a:off x="56817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192.168.1.2</a:t>
            </a:r>
            <a:endParaRPr>
              <a:solidFill>
                <a:schemeClr val="dk1"/>
              </a:solidFill>
            </a:endParaRPr>
          </a:p>
          <a:p>
            <a:pPr indent="0" lvl="0" marL="0" rtl="0" algn="ctr">
              <a:spcBef>
                <a:spcPts val="0"/>
              </a:spcBef>
              <a:spcAft>
                <a:spcPts val="0"/>
              </a:spcAft>
              <a:buNone/>
            </a:pPr>
            <a:r>
              <a:rPr lang="en">
                <a:solidFill>
                  <a:schemeClr val="dk1"/>
                </a:solidFill>
              </a:rPr>
              <a:t>AAA</a:t>
            </a:r>
            <a:endParaRPr>
              <a:solidFill>
                <a:schemeClr val="dk1"/>
              </a:solidFill>
            </a:endParaRPr>
          </a:p>
        </p:txBody>
      </p:sp>
      <p:sp>
        <p:nvSpPr>
          <p:cNvPr id="2209" name="Google Shape;2209;p136"/>
          <p:cNvSpPr txBox="1"/>
          <p:nvPr/>
        </p:nvSpPr>
        <p:spPr>
          <a:xfrm>
            <a:off x="685842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192.168.1.4</a:t>
            </a:r>
            <a:endParaRPr>
              <a:solidFill>
                <a:schemeClr val="dk1"/>
              </a:solidFill>
            </a:endParaRPr>
          </a:p>
          <a:p>
            <a:pPr indent="0" lvl="0" marL="0" rtl="0" algn="ctr">
              <a:spcBef>
                <a:spcPts val="0"/>
              </a:spcBef>
              <a:spcAft>
                <a:spcPts val="0"/>
              </a:spcAft>
              <a:buNone/>
            </a:pPr>
            <a:r>
              <a:rPr lang="en">
                <a:solidFill>
                  <a:schemeClr val="dk1"/>
                </a:solidFill>
              </a:rPr>
              <a:t>CCC</a:t>
            </a:r>
            <a:endParaRPr>
              <a:solidFill>
                <a:schemeClr val="dk1"/>
              </a:solidFill>
            </a:endParaRPr>
          </a:p>
        </p:txBody>
      </p:sp>
      <p:sp>
        <p:nvSpPr>
          <p:cNvPr id="2210" name="Google Shape;2210;p136"/>
          <p:cNvSpPr txBox="1"/>
          <p:nvPr/>
        </p:nvSpPr>
        <p:spPr>
          <a:xfrm>
            <a:off x="3713300" y="4044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192.168.1.1</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p:txBody>
      </p:sp>
      <p:sp>
        <p:nvSpPr>
          <p:cNvPr id="2211" name="Google Shape;2211;p136"/>
          <p:cNvSpPr txBox="1"/>
          <p:nvPr/>
        </p:nvSpPr>
        <p:spPr>
          <a:xfrm>
            <a:off x="8243588" y="4032975"/>
            <a:ext cx="6996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8080</a:t>
            </a:r>
            <a:endParaRPr b="1">
              <a:solidFill>
                <a:srgbClr val="FF0000"/>
              </a:solidFill>
            </a:endParaRPr>
          </a:p>
        </p:txBody>
      </p:sp>
      <p:pic>
        <p:nvPicPr>
          <p:cNvPr id="2212" name="Google Shape;2212;p136"/>
          <p:cNvPicPr preferRelativeResize="0"/>
          <p:nvPr/>
        </p:nvPicPr>
        <p:blipFill>
          <a:blip r:embed="rId3">
            <a:alphaModFix/>
          </a:blip>
          <a:stretch>
            <a:fillRect/>
          </a:stretch>
        </p:blipFill>
        <p:spPr>
          <a:xfrm>
            <a:off x="3862468" y="1239509"/>
            <a:ext cx="1131795" cy="688437"/>
          </a:xfrm>
          <a:prstGeom prst="rect">
            <a:avLst/>
          </a:prstGeom>
          <a:noFill/>
          <a:ln>
            <a:noFill/>
          </a:ln>
        </p:spPr>
      </p:pic>
      <p:pic>
        <p:nvPicPr>
          <p:cNvPr id="2213" name="Google Shape;2213;p136"/>
          <p:cNvPicPr preferRelativeResize="0"/>
          <p:nvPr/>
        </p:nvPicPr>
        <p:blipFill>
          <a:blip r:embed="rId4">
            <a:alphaModFix/>
          </a:blip>
          <a:stretch>
            <a:fillRect/>
          </a:stretch>
        </p:blipFill>
        <p:spPr>
          <a:xfrm>
            <a:off x="8071700" y="3441926"/>
            <a:ext cx="919551" cy="517419"/>
          </a:xfrm>
          <a:prstGeom prst="rect">
            <a:avLst/>
          </a:prstGeom>
          <a:noFill/>
          <a:ln>
            <a:noFill/>
          </a:ln>
        </p:spPr>
      </p:pic>
      <p:grpSp>
        <p:nvGrpSpPr>
          <p:cNvPr id="2214" name="Google Shape;2214;p136"/>
          <p:cNvGrpSpPr/>
          <p:nvPr/>
        </p:nvGrpSpPr>
        <p:grpSpPr>
          <a:xfrm>
            <a:off x="868038" y="3398650"/>
            <a:ext cx="790176" cy="523250"/>
            <a:chOff x="2666325" y="4298650"/>
            <a:chExt cx="790176" cy="523250"/>
          </a:xfrm>
        </p:grpSpPr>
        <p:pic>
          <p:nvPicPr>
            <p:cNvPr id="2215" name="Google Shape;2215;p136"/>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216" name="Google Shape;2216;p136"/>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2217" name="Google Shape;2217;p136"/>
          <p:cNvGrpSpPr/>
          <p:nvPr/>
        </p:nvGrpSpPr>
        <p:grpSpPr>
          <a:xfrm>
            <a:off x="7126925" y="3398650"/>
            <a:ext cx="790176" cy="523250"/>
            <a:chOff x="2666325" y="4298650"/>
            <a:chExt cx="790176" cy="523250"/>
          </a:xfrm>
        </p:grpSpPr>
        <p:pic>
          <p:nvPicPr>
            <p:cNvPr id="2218" name="Google Shape;2218;p136"/>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219" name="Google Shape;2219;p136"/>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2220" name="Google Shape;2220;p136"/>
          <p:cNvSpPr/>
          <p:nvPr/>
        </p:nvSpPr>
        <p:spPr>
          <a:xfrm>
            <a:off x="4181600" y="4096575"/>
            <a:ext cx="636300" cy="53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GET/</a:t>
            </a:r>
            <a:endParaRPr sz="1300"/>
          </a:p>
        </p:txBody>
      </p:sp>
      <p:sp>
        <p:nvSpPr>
          <p:cNvPr id="2221" name="Google Shape;2221;p136"/>
          <p:cNvSpPr/>
          <p:nvPr/>
        </p:nvSpPr>
        <p:spPr>
          <a:xfrm>
            <a:off x="4817900" y="4096575"/>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FFFFFF"/>
                </a:solidFill>
              </a:rPr>
              <a:t>192.168.1.4</a:t>
            </a:r>
            <a:endParaRPr b="1" sz="1300">
              <a:solidFill>
                <a:srgbClr val="FFFFFF"/>
              </a:solidFill>
            </a:endParaRPr>
          </a:p>
        </p:txBody>
      </p:sp>
      <p:sp>
        <p:nvSpPr>
          <p:cNvPr id="2222" name="Google Shape;2222;p136"/>
          <p:cNvSpPr/>
          <p:nvPr/>
        </p:nvSpPr>
        <p:spPr>
          <a:xfrm>
            <a:off x="3047300" y="4096575"/>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FFFFFF"/>
                </a:solidFill>
              </a:rPr>
              <a:t>192.168.1.2</a:t>
            </a:r>
            <a:endParaRPr b="1" sz="1300">
              <a:solidFill>
                <a:srgbClr val="FFFFFF"/>
              </a:solidFill>
            </a:endParaRPr>
          </a:p>
        </p:txBody>
      </p:sp>
      <p:sp>
        <p:nvSpPr>
          <p:cNvPr id="2223" name="Google Shape;2223;p136"/>
          <p:cNvSpPr/>
          <p:nvPr/>
        </p:nvSpPr>
        <p:spPr>
          <a:xfrm>
            <a:off x="2411000" y="4096575"/>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8992</a:t>
            </a:r>
            <a:endParaRPr sz="1300">
              <a:solidFill>
                <a:srgbClr val="FFFFFF"/>
              </a:solidFill>
            </a:endParaRPr>
          </a:p>
        </p:txBody>
      </p:sp>
      <p:sp>
        <p:nvSpPr>
          <p:cNvPr id="2224" name="Google Shape;2224;p136"/>
          <p:cNvSpPr/>
          <p:nvPr/>
        </p:nvSpPr>
        <p:spPr>
          <a:xfrm>
            <a:off x="5952200" y="4096575"/>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8080</a:t>
            </a:r>
            <a:endParaRPr sz="1300">
              <a:solidFill>
                <a:srgbClr val="FFFFFF"/>
              </a:solidFill>
            </a:endParaRPr>
          </a:p>
        </p:txBody>
      </p:sp>
      <p:cxnSp>
        <p:nvCxnSpPr>
          <p:cNvPr id="2225" name="Google Shape;2225;p136"/>
          <p:cNvCxnSpPr/>
          <p:nvPr/>
        </p:nvCxnSpPr>
        <p:spPr>
          <a:xfrm flipH="1">
            <a:off x="1395125" y="1862874"/>
            <a:ext cx="2502900" cy="1350000"/>
          </a:xfrm>
          <a:prstGeom prst="straightConnector1">
            <a:avLst/>
          </a:prstGeom>
          <a:noFill/>
          <a:ln cap="flat" cmpd="sng" w="9525">
            <a:solidFill>
              <a:schemeClr val="dk1"/>
            </a:solidFill>
            <a:prstDash val="solid"/>
            <a:round/>
            <a:headEnd len="med" w="med" type="stealth"/>
            <a:tailEnd len="med" w="med" type="none"/>
          </a:ln>
        </p:spPr>
      </p:cxnSp>
      <p:cxnSp>
        <p:nvCxnSpPr>
          <p:cNvPr id="2226" name="Google Shape;2226;p136"/>
          <p:cNvCxnSpPr/>
          <p:nvPr/>
        </p:nvCxnSpPr>
        <p:spPr>
          <a:xfrm>
            <a:off x="5204725" y="1836661"/>
            <a:ext cx="2559600" cy="14211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1"/>
                                        </p:tgtEl>
                                        <p:attrNameLst>
                                          <p:attrName>style.visibility</p:attrName>
                                        </p:attrNameLst>
                                      </p:cBhvr>
                                      <p:to>
                                        <p:strVal val="visible"/>
                                      </p:to>
                                    </p:set>
                                    <p:animEffect filter="fade" transition="in">
                                      <p:cBhvr>
                                        <p:cTn dur="1000"/>
                                        <p:tgtEl>
                                          <p:spTgt spid="2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0" name="Shape 2230"/>
        <p:cNvGrpSpPr/>
        <p:nvPr/>
      </p:nvGrpSpPr>
      <p:grpSpPr>
        <a:xfrm>
          <a:off x="0" y="0"/>
          <a:ext cx="0" cy="0"/>
          <a:chOff x="0" y="0"/>
          <a:chExt cx="0" cy="0"/>
        </a:xfrm>
      </p:grpSpPr>
      <p:sp>
        <p:nvSpPr>
          <p:cNvPr id="2231" name="Google Shape;2231;p137"/>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137"/>
          <p:cNvSpPr txBox="1"/>
          <p:nvPr>
            <p:ph type="title"/>
          </p:nvPr>
        </p:nvSpPr>
        <p:spPr>
          <a:xfrm>
            <a:off x="311700" y="445025"/>
            <a:ext cx="3203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Response</a:t>
            </a:r>
            <a:endParaRPr/>
          </a:p>
        </p:txBody>
      </p:sp>
      <p:cxnSp>
        <p:nvCxnSpPr>
          <p:cNvPr id="2233" name="Google Shape;2233;p137"/>
          <p:cNvCxnSpPr/>
          <p:nvPr/>
        </p:nvCxnSpPr>
        <p:spPr>
          <a:xfrm flipH="1" rot="10800000">
            <a:off x="1653500" y="1875525"/>
            <a:ext cx="2150100" cy="1326900"/>
          </a:xfrm>
          <a:prstGeom prst="straightConnector1">
            <a:avLst/>
          </a:prstGeom>
          <a:noFill/>
          <a:ln cap="flat" cmpd="sng" w="9525">
            <a:solidFill>
              <a:schemeClr val="dk1"/>
            </a:solidFill>
            <a:prstDash val="solid"/>
            <a:round/>
            <a:headEnd len="med" w="med" type="stealth"/>
            <a:tailEnd len="med" w="med" type="none"/>
          </a:ln>
        </p:spPr>
      </p:cxnSp>
      <p:cxnSp>
        <p:nvCxnSpPr>
          <p:cNvPr id="2234" name="Google Shape;2234;p137"/>
          <p:cNvCxnSpPr/>
          <p:nvPr/>
        </p:nvCxnSpPr>
        <p:spPr>
          <a:xfrm rot="10800000">
            <a:off x="5051850" y="1941075"/>
            <a:ext cx="2085000" cy="1398600"/>
          </a:xfrm>
          <a:prstGeom prst="straightConnector1">
            <a:avLst/>
          </a:prstGeom>
          <a:noFill/>
          <a:ln cap="flat" cmpd="sng" w="9525">
            <a:solidFill>
              <a:schemeClr val="dk1"/>
            </a:solidFill>
            <a:prstDash val="solid"/>
            <a:round/>
            <a:headEnd len="med" w="med" type="none"/>
            <a:tailEnd len="med" w="med" type="triangle"/>
          </a:ln>
        </p:spPr>
      </p:cxnSp>
      <p:sp>
        <p:nvSpPr>
          <p:cNvPr id="2235" name="Google Shape;2235;p137"/>
          <p:cNvSpPr txBox="1"/>
          <p:nvPr/>
        </p:nvSpPr>
        <p:spPr>
          <a:xfrm>
            <a:off x="56817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192.168.1.2</a:t>
            </a:r>
            <a:endParaRPr>
              <a:solidFill>
                <a:schemeClr val="dk1"/>
              </a:solidFill>
            </a:endParaRPr>
          </a:p>
          <a:p>
            <a:pPr indent="0" lvl="0" marL="0" rtl="0" algn="ctr">
              <a:spcBef>
                <a:spcPts val="0"/>
              </a:spcBef>
              <a:spcAft>
                <a:spcPts val="0"/>
              </a:spcAft>
              <a:buNone/>
            </a:pPr>
            <a:r>
              <a:rPr lang="en">
                <a:solidFill>
                  <a:schemeClr val="dk1"/>
                </a:solidFill>
              </a:rPr>
              <a:t>AAA</a:t>
            </a:r>
            <a:endParaRPr>
              <a:solidFill>
                <a:schemeClr val="dk1"/>
              </a:solidFill>
            </a:endParaRPr>
          </a:p>
        </p:txBody>
      </p:sp>
      <p:sp>
        <p:nvSpPr>
          <p:cNvPr id="2236" name="Google Shape;2236;p137"/>
          <p:cNvSpPr txBox="1"/>
          <p:nvPr/>
        </p:nvSpPr>
        <p:spPr>
          <a:xfrm>
            <a:off x="685842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192.168.1.4</a:t>
            </a:r>
            <a:endParaRPr>
              <a:solidFill>
                <a:schemeClr val="dk1"/>
              </a:solidFill>
            </a:endParaRPr>
          </a:p>
          <a:p>
            <a:pPr indent="0" lvl="0" marL="0" rtl="0" algn="ctr">
              <a:spcBef>
                <a:spcPts val="0"/>
              </a:spcBef>
              <a:spcAft>
                <a:spcPts val="0"/>
              </a:spcAft>
              <a:buNone/>
            </a:pPr>
            <a:r>
              <a:rPr lang="en">
                <a:solidFill>
                  <a:schemeClr val="dk1"/>
                </a:solidFill>
              </a:rPr>
              <a:t>CCC</a:t>
            </a:r>
            <a:endParaRPr>
              <a:solidFill>
                <a:schemeClr val="dk1"/>
              </a:solidFill>
            </a:endParaRPr>
          </a:p>
        </p:txBody>
      </p:sp>
      <p:sp>
        <p:nvSpPr>
          <p:cNvPr id="2237" name="Google Shape;2237;p137"/>
          <p:cNvSpPr txBox="1"/>
          <p:nvPr/>
        </p:nvSpPr>
        <p:spPr>
          <a:xfrm>
            <a:off x="3713300" y="4044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192.168.1.1</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p:txBody>
      </p:sp>
      <p:sp>
        <p:nvSpPr>
          <p:cNvPr id="2238" name="Google Shape;2238;p137"/>
          <p:cNvSpPr txBox="1"/>
          <p:nvPr/>
        </p:nvSpPr>
        <p:spPr>
          <a:xfrm>
            <a:off x="8243588" y="4032975"/>
            <a:ext cx="6996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8080</a:t>
            </a:r>
            <a:endParaRPr b="1">
              <a:solidFill>
                <a:srgbClr val="FF0000"/>
              </a:solidFill>
            </a:endParaRPr>
          </a:p>
        </p:txBody>
      </p:sp>
      <p:pic>
        <p:nvPicPr>
          <p:cNvPr id="2239" name="Google Shape;2239;p137"/>
          <p:cNvPicPr preferRelativeResize="0"/>
          <p:nvPr/>
        </p:nvPicPr>
        <p:blipFill>
          <a:blip r:embed="rId3">
            <a:alphaModFix/>
          </a:blip>
          <a:stretch>
            <a:fillRect/>
          </a:stretch>
        </p:blipFill>
        <p:spPr>
          <a:xfrm>
            <a:off x="3862468" y="1239509"/>
            <a:ext cx="1131795" cy="688437"/>
          </a:xfrm>
          <a:prstGeom prst="rect">
            <a:avLst/>
          </a:prstGeom>
          <a:noFill/>
          <a:ln>
            <a:noFill/>
          </a:ln>
        </p:spPr>
      </p:pic>
      <p:pic>
        <p:nvPicPr>
          <p:cNvPr id="2240" name="Google Shape;2240;p137"/>
          <p:cNvPicPr preferRelativeResize="0"/>
          <p:nvPr/>
        </p:nvPicPr>
        <p:blipFill>
          <a:blip r:embed="rId4">
            <a:alphaModFix/>
          </a:blip>
          <a:stretch>
            <a:fillRect/>
          </a:stretch>
        </p:blipFill>
        <p:spPr>
          <a:xfrm>
            <a:off x="8071700" y="3441926"/>
            <a:ext cx="919551" cy="517419"/>
          </a:xfrm>
          <a:prstGeom prst="rect">
            <a:avLst/>
          </a:prstGeom>
          <a:noFill/>
          <a:ln>
            <a:noFill/>
          </a:ln>
        </p:spPr>
      </p:pic>
      <p:grpSp>
        <p:nvGrpSpPr>
          <p:cNvPr id="2241" name="Google Shape;2241;p137"/>
          <p:cNvGrpSpPr/>
          <p:nvPr/>
        </p:nvGrpSpPr>
        <p:grpSpPr>
          <a:xfrm>
            <a:off x="868038" y="3398650"/>
            <a:ext cx="790176" cy="523250"/>
            <a:chOff x="2666325" y="4298650"/>
            <a:chExt cx="790176" cy="523250"/>
          </a:xfrm>
        </p:grpSpPr>
        <p:pic>
          <p:nvPicPr>
            <p:cNvPr id="2242" name="Google Shape;2242;p137"/>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243" name="Google Shape;2243;p137"/>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2244" name="Google Shape;2244;p137"/>
          <p:cNvGrpSpPr/>
          <p:nvPr/>
        </p:nvGrpSpPr>
        <p:grpSpPr>
          <a:xfrm>
            <a:off x="7126925" y="3398650"/>
            <a:ext cx="790176" cy="523250"/>
            <a:chOff x="2666325" y="4298650"/>
            <a:chExt cx="790176" cy="523250"/>
          </a:xfrm>
        </p:grpSpPr>
        <p:pic>
          <p:nvPicPr>
            <p:cNvPr id="2245" name="Google Shape;2245;p137"/>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246" name="Google Shape;2246;p137"/>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2247" name="Google Shape;2247;p137"/>
          <p:cNvSpPr/>
          <p:nvPr/>
        </p:nvSpPr>
        <p:spPr>
          <a:xfrm>
            <a:off x="4181600" y="4096575"/>
            <a:ext cx="636300" cy="53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JSON</a:t>
            </a:r>
            <a:endParaRPr sz="1300"/>
          </a:p>
        </p:txBody>
      </p:sp>
      <p:sp>
        <p:nvSpPr>
          <p:cNvPr id="2248" name="Google Shape;2248;p137"/>
          <p:cNvSpPr/>
          <p:nvPr/>
        </p:nvSpPr>
        <p:spPr>
          <a:xfrm>
            <a:off x="4817900" y="4096575"/>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FFFFFF"/>
                </a:solidFill>
              </a:rPr>
              <a:t>192.168.1.2</a:t>
            </a:r>
            <a:endParaRPr b="1" sz="1300">
              <a:solidFill>
                <a:srgbClr val="FFFFFF"/>
              </a:solidFill>
            </a:endParaRPr>
          </a:p>
        </p:txBody>
      </p:sp>
      <p:sp>
        <p:nvSpPr>
          <p:cNvPr id="2249" name="Google Shape;2249;p137"/>
          <p:cNvSpPr/>
          <p:nvPr/>
        </p:nvSpPr>
        <p:spPr>
          <a:xfrm>
            <a:off x="3047300" y="4096575"/>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FFFFFF"/>
                </a:solidFill>
              </a:rPr>
              <a:t>192.168.1.4</a:t>
            </a:r>
            <a:endParaRPr b="1" sz="1300">
              <a:solidFill>
                <a:srgbClr val="FFFFFF"/>
              </a:solidFill>
            </a:endParaRPr>
          </a:p>
        </p:txBody>
      </p:sp>
      <p:sp>
        <p:nvSpPr>
          <p:cNvPr id="2250" name="Google Shape;2250;p137"/>
          <p:cNvSpPr/>
          <p:nvPr/>
        </p:nvSpPr>
        <p:spPr>
          <a:xfrm>
            <a:off x="2411000" y="4096575"/>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8080</a:t>
            </a:r>
            <a:endParaRPr sz="1300">
              <a:solidFill>
                <a:srgbClr val="FFFFFF"/>
              </a:solidFill>
            </a:endParaRPr>
          </a:p>
        </p:txBody>
      </p:sp>
      <p:sp>
        <p:nvSpPr>
          <p:cNvPr id="2251" name="Google Shape;2251;p137"/>
          <p:cNvSpPr/>
          <p:nvPr/>
        </p:nvSpPr>
        <p:spPr>
          <a:xfrm>
            <a:off x="5952200" y="4096575"/>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8992</a:t>
            </a:r>
            <a:endParaRPr sz="13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8"/>
                                        </p:tgtEl>
                                        <p:attrNameLst>
                                          <p:attrName>style.visibility</p:attrName>
                                        </p:attrNameLst>
                                      </p:cBhvr>
                                      <p:to>
                                        <p:strVal val="visible"/>
                                      </p:to>
                                    </p:set>
                                    <p:animEffect filter="fade" transition="in">
                                      <p:cBhvr>
                                        <p:cTn dur="1000"/>
                                        <p:tgtEl>
                                          <p:spTgt spid="2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5" name="Shape 2255"/>
        <p:cNvGrpSpPr/>
        <p:nvPr/>
      </p:nvGrpSpPr>
      <p:grpSpPr>
        <a:xfrm>
          <a:off x="0" y="0"/>
          <a:ext cx="0" cy="0"/>
          <a:chOff x="0" y="0"/>
          <a:chExt cx="0" cy="0"/>
        </a:xfrm>
      </p:grpSpPr>
      <p:sp>
        <p:nvSpPr>
          <p:cNvPr id="2256" name="Google Shape;2256;p138"/>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138"/>
          <p:cNvSpPr txBox="1"/>
          <p:nvPr>
            <p:ph type="title"/>
          </p:nvPr>
        </p:nvSpPr>
        <p:spPr>
          <a:xfrm>
            <a:off x="311700" y="445025"/>
            <a:ext cx="3203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a:t>
            </a:r>
            <a:endParaRPr/>
          </a:p>
        </p:txBody>
      </p:sp>
      <p:sp>
        <p:nvSpPr>
          <p:cNvPr id="2258" name="Google Shape;2258;p138"/>
          <p:cNvSpPr txBox="1"/>
          <p:nvPr/>
        </p:nvSpPr>
        <p:spPr>
          <a:xfrm>
            <a:off x="2839250" y="3932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192.168.1.1</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a:p>
            <a:pPr indent="0" lvl="0" marL="0" rtl="0" algn="ctr">
              <a:spcBef>
                <a:spcPts val="0"/>
              </a:spcBef>
              <a:spcAft>
                <a:spcPts val="0"/>
              </a:spcAft>
              <a:buNone/>
            </a:pPr>
            <a:r>
              <a:rPr lang="en">
                <a:solidFill>
                  <a:schemeClr val="dk1"/>
                </a:solidFill>
              </a:rPr>
              <a:t>(Private)</a:t>
            </a:r>
            <a:endParaRPr>
              <a:solidFill>
                <a:schemeClr val="dk1"/>
              </a:solidFill>
            </a:endParaRPr>
          </a:p>
        </p:txBody>
      </p:sp>
      <p:sp>
        <p:nvSpPr>
          <p:cNvPr id="2259" name="Google Shape;2259;p138"/>
          <p:cNvSpPr txBox="1"/>
          <p:nvPr/>
        </p:nvSpPr>
        <p:spPr>
          <a:xfrm>
            <a:off x="4572000" y="3932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44.11.5.17</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a:p>
            <a:pPr indent="0" lvl="0" marL="0" rtl="0" algn="ctr">
              <a:spcBef>
                <a:spcPts val="0"/>
              </a:spcBef>
              <a:spcAft>
                <a:spcPts val="0"/>
              </a:spcAft>
              <a:buNone/>
            </a:pPr>
            <a:r>
              <a:rPr lang="en">
                <a:solidFill>
                  <a:schemeClr val="dk1"/>
                </a:solidFill>
              </a:rPr>
              <a:t>(Public)</a:t>
            </a:r>
            <a:endParaRPr>
              <a:solidFill>
                <a:schemeClr val="dk1"/>
              </a:solidFill>
            </a:endParaRPr>
          </a:p>
        </p:txBody>
      </p:sp>
      <p:pic>
        <p:nvPicPr>
          <p:cNvPr id="2260" name="Google Shape;2260;p138"/>
          <p:cNvPicPr preferRelativeResize="0"/>
          <p:nvPr/>
        </p:nvPicPr>
        <p:blipFill>
          <a:blip r:embed="rId3">
            <a:alphaModFix/>
          </a:blip>
          <a:stretch>
            <a:fillRect/>
          </a:stretch>
        </p:blipFill>
        <p:spPr>
          <a:xfrm>
            <a:off x="4006093" y="1130484"/>
            <a:ext cx="1131795" cy="688437"/>
          </a:xfrm>
          <a:prstGeom prst="rect">
            <a:avLst/>
          </a:prstGeom>
          <a:noFill/>
          <a:ln>
            <a:noFill/>
          </a:ln>
        </p:spPr>
      </p:pic>
      <p:sp>
        <p:nvSpPr>
          <p:cNvPr id="2261" name="Google Shape;2261;p138"/>
          <p:cNvSpPr txBox="1"/>
          <p:nvPr/>
        </p:nvSpPr>
        <p:spPr>
          <a:xfrm>
            <a:off x="56817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192.168.1.2</a:t>
            </a:r>
            <a:endParaRPr>
              <a:solidFill>
                <a:schemeClr val="dk1"/>
              </a:solidFill>
            </a:endParaRPr>
          </a:p>
          <a:p>
            <a:pPr indent="0" lvl="0" marL="0" rtl="0" algn="ctr">
              <a:spcBef>
                <a:spcPts val="0"/>
              </a:spcBef>
              <a:spcAft>
                <a:spcPts val="0"/>
              </a:spcAft>
              <a:buNone/>
            </a:pPr>
            <a:r>
              <a:rPr lang="en">
                <a:solidFill>
                  <a:schemeClr val="dk1"/>
                </a:solidFill>
              </a:rPr>
              <a:t>AAA</a:t>
            </a:r>
            <a:endParaRPr>
              <a:solidFill>
                <a:schemeClr val="dk1"/>
              </a:solidFill>
            </a:endParaRPr>
          </a:p>
        </p:txBody>
      </p:sp>
      <p:sp>
        <p:nvSpPr>
          <p:cNvPr id="2262" name="Google Shape;2262;p138"/>
          <p:cNvSpPr txBox="1"/>
          <p:nvPr/>
        </p:nvSpPr>
        <p:spPr>
          <a:xfrm>
            <a:off x="685842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55.11.22.33</a:t>
            </a:r>
            <a:endParaRPr>
              <a:solidFill>
                <a:schemeClr val="dk1"/>
              </a:solidFill>
            </a:endParaRPr>
          </a:p>
          <a:p>
            <a:pPr indent="0" lvl="0" marL="0" rtl="0" algn="ctr">
              <a:spcBef>
                <a:spcPts val="0"/>
              </a:spcBef>
              <a:spcAft>
                <a:spcPts val="0"/>
              </a:spcAft>
              <a:buNone/>
            </a:pPr>
            <a:r>
              <a:rPr lang="en">
                <a:solidFill>
                  <a:schemeClr val="dk1"/>
                </a:solidFill>
              </a:rPr>
              <a:t>FFF</a:t>
            </a:r>
            <a:endParaRPr>
              <a:solidFill>
                <a:schemeClr val="dk1"/>
              </a:solidFill>
            </a:endParaRPr>
          </a:p>
        </p:txBody>
      </p:sp>
      <p:sp>
        <p:nvSpPr>
          <p:cNvPr id="2263" name="Google Shape;2263;p138"/>
          <p:cNvSpPr txBox="1"/>
          <p:nvPr/>
        </p:nvSpPr>
        <p:spPr>
          <a:xfrm>
            <a:off x="8243588" y="4032975"/>
            <a:ext cx="6996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8080</a:t>
            </a:r>
            <a:endParaRPr b="1">
              <a:solidFill>
                <a:srgbClr val="FF0000"/>
              </a:solidFill>
            </a:endParaRPr>
          </a:p>
        </p:txBody>
      </p:sp>
      <p:pic>
        <p:nvPicPr>
          <p:cNvPr id="2264" name="Google Shape;2264;p138"/>
          <p:cNvPicPr preferRelativeResize="0"/>
          <p:nvPr/>
        </p:nvPicPr>
        <p:blipFill>
          <a:blip r:embed="rId4">
            <a:alphaModFix/>
          </a:blip>
          <a:stretch>
            <a:fillRect/>
          </a:stretch>
        </p:blipFill>
        <p:spPr>
          <a:xfrm>
            <a:off x="8071700" y="3605301"/>
            <a:ext cx="919551" cy="517419"/>
          </a:xfrm>
          <a:prstGeom prst="rect">
            <a:avLst/>
          </a:prstGeom>
          <a:noFill/>
          <a:ln>
            <a:noFill/>
          </a:ln>
        </p:spPr>
      </p:pic>
      <p:grpSp>
        <p:nvGrpSpPr>
          <p:cNvPr id="2265" name="Google Shape;2265;p138"/>
          <p:cNvGrpSpPr/>
          <p:nvPr/>
        </p:nvGrpSpPr>
        <p:grpSpPr>
          <a:xfrm>
            <a:off x="868038" y="3398650"/>
            <a:ext cx="790176" cy="523250"/>
            <a:chOff x="2666325" y="4298650"/>
            <a:chExt cx="790176" cy="523250"/>
          </a:xfrm>
        </p:grpSpPr>
        <p:pic>
          <p:nvPicPr>
            <p:cNvPr id="2266" name="Google Shape;2266;p138"/>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267" name="Google Shape;2267;p138"/>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2268" name="Google Shape;2268;p138"/>
          <p:cNvGrpSpPr/>
          <p:nvPr/>
        </p:nvGrpSpPr>
        <p:grpSpPr>
          <a:xfrm>
            <a:off x="7126925" y="3398650"/>
            <a:ext cx="790176" cy="523250"/>
            <a:chOff x="2666325" y="4298650"/>
            <a:chExt cx="790176" cy="523250"/>
          </a:xfrm>
        </p:grpSpPr>
        <p:pic>
          <p:nvPicPr>
            <p:cNvPr id="2269" name="Google Shape;2269;p138"/>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270" name="Google Shape;2270;p138"/>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cxnSp>
        <p:nvCxnSpPr>
          <p:cNvPr id="2271" name="Google Shape;2271;p138"/>
          <p:cNvCxnSpPr/>
          <p:nvPr/>
        </p:nvCxnSpPr>
        <p:spPr>
          <a:xfrm flipH="1">
            <a:off x="1301525" y="1755361"/>
            <a:ext cx="2502900" cy="1350000"/>
          </a:xfrm>
          <a:prstGeom prst="straightConnector1">
            <a:avLst/>
          </a:prstGeom>
          <a:noFill/>
          <a:ln cap="flat" cmpd="sng" w="9525">
            <a:solidFill>
              <a:schemeClr val="dk1"/>
            </a:solidFill>
            <a:prstDash val="solid"/>
            <a:round/>
            <a:headEnd len="med" w="med" type="none"/>
            <a:tailEnd len="med" w="med" type="none"/>
          </a:ln>
        </p:spPr>
      </p:cxnSp>
      <p:cxnSp>
        <p:nvCxnSpPr>
          <p:cNvPr id="2272" name="Google Shape;2272;p138"/>
          <p:cNvCxnSpPr/>
          <p:nvPr/>
        </p:nvCxnSpPr>
        <p:spPr>
          <a:xfrm>
            <a:off x="5052325" y="1684261"/>
            <a:ext cx="2559600" cy="1421100"/>
          </a:xfrm>
          <a:prstGeom prst="straightConnector1">
            <a:avLst/>
          </a:prstGeom>
          <a:noFill/>
          <a:ln cap="flat" cmpd="sng" w="9525">
            <a:solidFill>
              <a:schemeClr val="dk1"/>
            </a:solidFill>
            <a:prstDash val="solid"/>
            <a:round/>
            <a:headEnd len="med" w="med" type="none"/>
            <a:tailEnd len="med" w="med" type="none"/>
          </a:ln>
        </p:spPr>
      </p:cxnSp>
      <p:pic>
        <p:nvPicPr>
          <p:cNvPr id="2273" name="Google Shape;2273;p138"/>
          <p:cNvPicPr preferRelativeResize="0"/>
          <p:nvPr/>
        </p:nvPicPr>
        <p:blipFill>
          <a:blip r:embed="rId6">
            <a:alphaModFix/>
          </a:blip>
          <a:stretch>
            <a:fillRect/>
          </a:stretch>
        </p:blipFill>
        <p:spPr>
          <a:xfrm>
            <a:off x="5348376" y="1877900"/>
            <a:ext cx="1660224" cy="934150"/>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7" name="Shape 2277"/>
        <p:cNvGrpSpPr/>
        <p:nvPr/>
      </p:nvGrpSpPr>
      <p:grpSpPr>
        <a:xfrm>
          <a:off x="0" y="0"/>
          <a:ext cx="0" cy="0"/>
          <a:chOff x="0" y="0"/>
          <a:chExt cx="0" cy="0"/>
        </a:xfrm>
      </p:grpSpPr>
      <p:sp>
        <p:nvSpPr>
          <p:cNvPr id="2278" name="Google Shape;2278;p139"/>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139"/>
          <p:cNvSpPr txBox="1"/>
          <p:nvPr>
            <p:ph type="title"/>
          </p:nvPr>
        </p:nvSpPr>
        <p:spPr>
          <a:xfrm>
            <a:off x="311700" y="445025"/>
            <a:ext cx="3203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Request</a:t>
            </a:r>
            <a:endParaRPr/>
          </a:p>
        </p:txBody>
      </p:sp>
      <p:sp>
        <p:nvSpPr>
          <p:cNvPr id="2280" name="Google Shape;2280;p139"/>
          <p:cNvSpPr txBox="1"/>
          <p:nvPr/>
        </p:nvSpPr>
        <p:spPr>
          <a:xfrm>
            <a:off x="2839250" y="3932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192.168.1.1</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a:p>
            <a:pPr indent="0" lvl="0" marL="0" rtl="0" algn="ctr">
              <a:spcBef>
                <a:spcPts val="0"/>
              </a:spcBef>
              <a:spcAft>
                <a:spcPts val="0"/>
              </a:spcAft>
              <a:buNone/>
            </a:pPr>
            <a:r>
              <a:rPr lang="en">
                <a:solidFill>
                  <a:schemeClr val="dk1"/>
                </a:solidFill>
              </a:rPr>
              <a:t>(Private)</a:t>
            </a:r>
            <a:endParaRPr>
              <a:solidFill>
                <a:schemeClr val="dk1"/>
              </a:solidFill>
            </a:endParaRPr>
          </a:p>
        </p:txBody>
      </p:sp>
      <p:sp>
        <p:nvSpPr>
          <p:cNvPr id="2281" name="Google Shape;2281;p139"/>
          <p:cNvSpPr txBox="1"/>
          <p:nvPr/>
        </p:nvSpPr>
        <p:spPr>
          <a:xfrm>
            <a:off x="4572000" y="3932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44.11.5.17</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a:p>
            <a:pPr indent="0" lvl="0" marL="0" rtl="0" algn="ctr">
              <a:spcBef>
                <a:spcPts val="0"/>
              </a:spcBef>
              <a:spcAft>
                <a:spcPts val="0"/>
              </a:spcAft>
              <a:buNone/>
            </a:pPr>
            <a:r>
              <a:rPr lang="en">
                <a:solidFill>
                  <a:schemeClr val="dk1"/>
                </a:solidFill>
              </a:rPr>
              <a:t>(Public)</a:t>
            </a:r>
            <a:endParaRPr>
              <a:solidFill>
                <a:schemeClr val="dk1"/>
              </a:solidFill>
            </a:endParaRPr>
          </a:p>
        </p:txBody>
      </p:sp>
      <p:pic>
        <p:nvPicPr>
          <p:cNvPr id="2282" name="Google Shape;2282;p139"/>
          <p:cNvPicPr preferRelativeResize="0"/>
          <p:nvPr/>
        </p:nvPicPr>
        <p:blipFill>
          <a:blip r:embed="rId3">
            <a:alphaModFix/>
          </a:blip>
          <a:stretch>
            <a:fillRect/>
          </a:stretch>
        </p:blipFill>
        <p:spPr>
          <a:xfrm>
            <a:off x="4006093" y="1130484"/>
            <a:ext cx="1131795" cy="688437"/>
          </a:xfrm>
          <a:prstGeom prst="rect">
            <a:avLst/>
          </a:prstGeom>
          <a:noFill/>
          <a:ln>
            <a:noFill/>
          </a:ln>
        </p:spPr>
      </p:pic>
      <p:sp>
        <p:nvSpPr>
          <p:cNvPr id="2283" name="Google Shape;2283;p139"/>
          <p:cNvSpPr txBox="1"/>
          <p:nvPr/>
        </p:nvSpPr>
        <p:spPr>
          <a:xfrm>
            <a:off x="56817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192.168.1.2</a:t>
            </a:r>
            <a:endParaRPr>
              <a:solidFill>
                <a:schemeClr val="dk1"/>
              </a:solidFill>
            </a:endParaRPr>
          </a:p>
          <a:p>
            <a:pPr indent="0" lvl="0" marL="0" rtl="0" algn="ctr">
              <a:spcBef>
                <a:spcPts val="0"/>
              </a:spcBef>
              <a:spcAft>
                <a:spcPts val="0"/>
              </a:spcAft>
              <a:buNone/>
            </a:pPr>
            <a:r>
              <a:rPr lang="en">
                <a:solidFill>
                  <a:schemeClr val="dk1"/>
                </a:solidFill>
              </a:rPr>
              <a:t>AAA</a:t>
            </a:r>
            <a:endParaRPr>
              <a:solidFill>
                <a:schemeClr val="dk1"/>
              </a:solidFill>
            </a:endParaRPr>
          </a:p>
        </p:txBody>
      </p:sp>
      <p:sp>
        <p:nvSpPr>
          <p:cNvPr id="2284" name="Google Shape;2284;p139"/>
          <p:cNvSpPr txBox="1"/>
          <p:nvPr/>
        </p:nvSpPr>
        <p:spPr>
          <a:xfrm>
            <a:off x="685842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55.11.22.33</a:t>
            </a:r>
            <a:endParaRPr>
              <a:solidFill>
                <a:schemeClr val="dk1"/>
              </a:solidFill>
            </a:endParaRPr>
          </a:p>
          <a:p>
            <a:pPr indent="0" lvl="0" marL="0" rtl="0" algn="ctr">
              <a:spcBef>
                <a:spcPts val="0"/>
              </a:spcBef>
              <a:spcAft>
                <a:spcPts val="0"/>
              </a:spcAft>
              <a:buNone/>
            </a:pPr>
            <a:r>
              <a:rPr lang="en">
                <a:solidFill>
                  <a:schemeClr val="dk1"/>
                </a:solidFill>
              </a:rPr>
              <a:t>FFF</a:t>
            </a:r>
            <a:endParaRPr>
              <a:solidFill>
                <a:schemeClr val="dk1"/>
              </a:solidFill>
            </a:endParaRPr>
          </a:p>
        </p:txBody>
      </p:sp>
      <p:sp>
        <p:nvSpPr>
          <p:cNvPr id="2285" name="Google Shape;2285;p139"/>
          <p:cNvSpPr txBox="1"/>
          <p:nvPr/>
        </p:nvSpPr>
        <p:spPr>
          <a:xfrm>
            <a:off x="8243588" y="4032975"/>
            <a:ext cx="6996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8080</a:t>
            </a:r>
            <a:endParaRPr b="1">
              <a:solidFill>
                <a:srgbClr val="FF0000"/>
              </a:solidFill>
            </a:endParaRPr>
          </a:p>
        </p:txBody>
      </p:sp>
      <p:pic>
        <p:nvPicPr>
          <p:cNvPr id="2286" name="Google Shape;2286;p139"/>
          <p:cNvPicPr preferRelativeResize="0"/>
          <p:nvPr/>
        </p:nvPicPr>
        <p:blipFill>
          <a:blip r:embed="rId4">
            <a:alphaModFix/>
          </a:blip>
          <a:stretch>
            <a:fillRect/>
          </a:stretch>
        </p:blipFill>
        <p:spPr>
          <a:xfrm>
            <a:off x="8071700" y="3605301"/>
            <a:ext cx="919551" cy="517419"/>
          </a:xfrm>
          <a:prstGeom prst="rect">
            <a:avLst/>
          </a:prstGeom>
          <a:noFill/>
          <a:ln>
            <a:noFill/>
          </a:ln>
        </p:spPr>
      </p:pic>
      <p:grpSp>
        <p:nvGrpSpPr>
          <p:cNvPr id="2287" name="Google Shape;2287;p139"/>
          <p:cNvGrpSpPr/>
          <p:nvPr/>
        </p:nvGrpSpPr>
        <p:grpSpPr>
          <a:xfrm>
            <a:off x="868038" y="3398650"/>
            <a:ext cx="790176" cy="523250"/>
            <a:chOff x="2666325" y="4298650"/>
            <a:chExt cx="790176" cy="523250"/>
          </a:xfrm>
        </p:grpSpPr>
        <p:pic>
          <p:nvPicPr>
            <p:cNvPr id="2288" name="Google Shape;2288;p139"/>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289" name="Google Shape;2289;p139"/>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2290" name="Google Shape;2290;p139"/>
          <p:cNvGrpSpPr/>
          <p:nvPr/>
        </p:nvGrpSpPr>
        <p:grpSpPr>
          <a:xfrm>
            <a:off x="7126925" y="3398650"/>
            <a:ext cx="790176" cy="523250"/>
            <a:chOff x="2666325" y="4298650"/>
            <a:chExt cx="790176" cy="523250"/>
          </a:xfrm>
        </p:grpSpPr>
        <p:pic>
          <p:nvPicPr>
            <p:cNvPr id="2291" name="Google Shape;2291;p139"/>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292" name="Google Shape;2292;p139"/>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cxnSp>
        <p:nvCxnSpPr>
          <p:cNvPr id="2293" name="Google Shape;2293;p139"/>
          <p:cNvCxnSpPr/>
          <p:nvPr/>
        </p:nvCxnSpPr>
        <p:spPr>
          <a:xfrm flipH="1">
            <a:off x="1301525" y="1755361"/>
            <a:ext cx="2502900" cy="1350000"/>
          </a:xfrm>
          <a:prstGeom prst="straightConnector1">
            <a:avLst/>
          </a:prstGeom>
          <a:noFill/>
          <a:ln cap="flat" cmpd="sng" w="9525">
            <a:solidFill>
              <a:schemeClr val="dk1"/>
            </a:solidFill>
            <a:prstDash val="solid"/>
            <a:round/>
            <a:headEnd len="med" w="med" type="triangle"/>
            <a:tailEnd len="med" w="med" type="none"/>
          </a:ln>
        </p:spPr>
      </p:cxnSp>
      <p:cxnSp>
        <p:nvCxnSpPr>
          <p:cNvPr id="2294" name="Google Shape;2294;p139"/>
          <p:cNvCxnSpPr/>
          <p:nvPr/>
        </p:nvCxnSpPr>
        <p:spPr>
          <a:xfrm>
            <a:off x="5052325" y="1684261"/>
            <a:ext cx="2559600" cy="1421100"/>
          </a:xfrm>
          <a:prstGeom prst="straightConnector1">
            <a:avLst/>
          </a:prstGeom>
          <a:noFill/>
          <a:ln cap="flat" cmpd="sng" w="9525">
            <a:solidFill>
              <a:schemeClr val="dk1"/>
            </a:solidFill>
            <a:prstDash val="solid"/>
            <a:round/>
            <a:headEnd len="med" w="med" type="none"/>
            <a:tailEnd len="med" w="med" type="none"/>
          </a:ln>
        </p:spPr>
      </p:cxnSp>
      <p:pic>
        <p:nvPicPr>
          <p:cNvPr id="2295" name="Google Shape;2295;p139"/>
          <p:cNvPicPr preferRelativeResize="0"/>
          <p:nvPr/>
        </p:nvPicPr>
        <p:blipFill>
          <a:blip r:embed="rId6">
            <a:alphaModFix/>
          </a:blip>
          <a:stretch>
            <a:fillRect/>
          </a:stretch>
        </p:blipFill>
        <p:spPr>
          <a:xfrm>
            <a:off x="5348376" y="1877900"/>
            <a:ext cx="1660224" cy="934150"/>
          </a:xfrm>
          <a:prstGeom prst="rect">
            <a:avLst/>
          </a:prstGeom>
          <a:noFill/>
          <a:ln>
            <a:noFill/>
          </a:ln>
        </p:spPr>
      </p:pic>
      <p:sp>
        <p:nvSpPr>
          <p:cNvPr id="2296" name="Google Shape;2296;p139"/>
          <p:cNvSpPr/>
          <p:nvPr/>
        </p:nvSpPr>
        <p:spPr>
          <a:xfrm>
            <a:off x="4181600" y="4096575"/>
            <a:ext cx="636300" cy="53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GET/</a:t>
            </a:r>
            <a:endParaRPr sz="1300"/>
          </a:p>
        </p:txBody>
      </p:sp>
      <p:sp>
        <p:nvSpPr>
          <p:cNvPr id="2297" name="Google Shape;2297;p139"/>
          <p:cNvSpPr/>
          <p:nvPr/>
        </p:nvSpPr>
        <p:spPr>
          <a:xfrm>
            <a:off x="4817900" y="4096575"/>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FFFFFF"/>
                </a:solidFill>
              </a:rPr>
              <a:t>55.11.22.33</a:t>
            </a:r>
            <a:endParaRPr b="1" sz="1300">
              <a:solidFill>
                <a:srgbClr val="FFFFFF"/>
              </a:solidFill>
            </a:endParaRPr>
          </a:p>
        </p:txBody>
      </p:sp>
      <p:sp>
        <p:nvSpPr>
          <p:cNvPr id="2298" name="Google Shape;2298;p139"/>
          <p:cNvSpPr/>
          <p:nvPr/>
        </p:nvSpPr>
        <p:spPr>
          <a:xfrm>
            <a:off x="3047300" y="4096575"/>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FFFFFF"/>
                </a:solidFill>
              </a:rPr>
              <a:t>192.168.1.2</a:t>
            </a:r>
            <a:endParaRPr b="1" sz="1300">
              <a:solidFill>
                <a:srgbClr val="FFFFFF"/>
              </a:solidFill>
            </a:endParaRPr>
          </a:p>
        </p:txBody>
      </p:sp>
      <p:sp>
        <p:nvSpPr>
          <p:cNvPr id="2299" name="Google Shape;2299;p139"/>
          <p:cNvSpPr/>
          <p:nvPr/>
        </p:nvSpPr>
        <p:spPr>
          <a:xfrm>
            <a:off x="2411000" y="4096575"/>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8992</a:t>
            </a:r>
            <a:endParaRPr sz="1300">
              <a:solidFill>
                <a:srgbClr val="FFFFFF"/>
              </a:solidFill>
            </a:endParaRPr>
          </a:p>
        </p:txBody>
      </p:sp>
      <p:sp>
        <p:nvSpPr>
          <p:cNvPr id="2300" name="Google Shape;2300;p139"/>
          <p:cNvSpPr/>
          <p:nvPr/>
        </p:nvSpPr>
        <p:spPr>
          <a:xfrm>
            <a:off x="5952200" y="4096575"/>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8080</a:t>
            </a:r>
            <a:endParaRPr sz="1300">
              <a:solidFill>
                <a:srgbClr val="FFFFFF"/>
              </a:solidFill>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4" name="Shape 2304"/>
        <p:cNvGrpSpPr/>
        <p:nvPr/>
      </p:nvGrpSpPr>
      <p:grpSpPr>
        <a:xfrm>
          <a:off x="0" y="0"/>
          <a:ext cx="0" cy="0"/>
          <a:chOff x="0" y="0"/>
          <a:chExt cx="0" cy="0"/>
        </a:xfrm>
      </p:grpSpPr>
      <p:sp>
        <p:nvSpPr>
          <p:cNvPr id="2305" name="Google Shape;2305;p140"/>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40"/>
          <p:cNvSpPr txBox="1"/>
          <p:nvPr>
            <p:ph type="title"/>
          </p:nvPr>
        </p:nvSpPr>
        <p:spPr>
          <a:xfrm>
            <a:off x="311700" y="445025"/>
            <a:ext cx="3203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Router NAT</a:t>
            </a:r>
            <a:endParaRPr/>
          </a:p>
        </p:txBody>
      </p:sp>
      <p:sp>
        <p:nvSpPr>
          <p:cNvPr id="2307" name="Google Shape;2307;p140"/>
          <p:cNvSpPr txBox="1"/>
          <p:nvPr/>
        </p:nvSpPr>
        <p:spPr>
          <a:xfrm>
            <a:off x="2839250" y="3932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192.168.1.1</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a:p>
            <a:pPr indent="0" lvl="0" marL="0" rtl="0" algn="ctr">
              <a:spcBef>
                <a:spcPts val="0"/>
              </a:spcBef>
              <a:spcAft>
                <a:spcPts val="0"/>
              </a:spcAft>
              <a:buNone/>
            </a:pPr>
            <a:r>
              <a:rPr lang="en">
                <a:solidFill>
                  <a:schemeClr val="dk1"/>
                </a:solidFill>
              </a:rPr>
              <a:t>(Private)</a:t>
            </a:r>
            <a:endParaRPr>
              <a:solidFill>
                <a:schemeClr val="dk1"/>
              </a:solidFill>
            </a:endParaRPr>
          </a:p>
        </p:txBody>
      </p:sp>
      <p:sp>
        <p:nvSpPr>
          <p:cNvPr id="2308" name="Google Shape;2308;p140"/>
          <p:cNvSpPr txBox="1"/>
          <p:nvPr/>
        </p:nvSpPr>
        <p:spPr>
          <a:xfrm>
            <a:off x="4572000" y="3932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44.11.5.17</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a:p>
            <a:pPr indent="0" lvl="0" marL="0" rtl="0" algn="ctr">
              <a:spcBef>
                <a:spcPts val="0"/>
              </a:spcBef>
              <a:spcAft>
                <a:spcPts val="0"/>
              </a:spcAft>
              <a:buNone/>
            </a:pPr>
            <a:r>
              <a:rPr lang="en">
                <a:solidFill>
                  <a:schemeClr val="dk1"/>
                </a:solidFill>
              </a:rPr>
              <a:t>(Public)</a:t>
            </a:r>
            <a:endParaRPr>
              <a:solidFill>
                <a:schemeClr val="dk1"/>
              </a:solidFill>
            </a:endParaRPr>
          </a:p>
        </p:txBody>
      </p:sp>
      <p:pic>
        <p:nvPicPr>
          <p:cNvPr id="2309" name="Google Shape;2309;p140"/>
          <p:cNvPicPr preferRelativeResize="0"/>
          <p:nvPr/>
        </p:nvPicPr>
        <p:blipFill>
          <a:blip r:embed="rId3">
            <a:alphaModFix/>
          </a:blip>
          <a:stretch>
            <a:fillRect/>
          </a:stretch>
        </p:blipFill>
        <p:spPr>
          <a:xfrm>
            <a:off x="4006093" y="1130484"/>
            <a:ext cx="1131795" cy="688437"/>
          </a:xfrm>
          <a:prstGeom prst="rect">
            <a:avLst/>
          </a:prstGeom>
          <a:noFill/>
          <a:ln>
            <a:noFill/>
          </a:ln>
        </p:spPr>
      </p:pic>
      <p:sp>
        <p:nvSpPr>
          <p:cNvPr id="2310" name="Google Shape;2310;p140"/>
          <p:cNvSpPr txBox="1"/>
          <p:nvPr/>
        </p:nvSpPr>
        <p:spPr>
          <a:xfrm>
            <a:off x="56817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192.168.1.2</a:t>
            </a:r>
            <a:endParaRPr>
              <a:solidFill>
                <a:schemeClr val="dk1"/>
              </a:solidFill>
            </a:endParaRPr>
          </a:p>
          <a:p>
            <a:pPr indent="0" lvl="0" marL="0" rtl="0" algn="ctr">
              <a:spcBef>
                <a:spcPts val="0"/>
              </a:spcBef>
              <a:spcAft>
                <a:spcPts val="0"/>
              </a:spcAft>
              <a:buNone/>
            </a:pPr>
            <a:r>
              <a:rPr lang="en">
                <a:solidFill>
                  <a:schemeClr val="dk1"/>
                </a:solidFill>
              </a:rPr>
              <a:t>AAA</a:t>
            </a:r>
            <a:endParaRPr>
              <a:solidFill>
                <a:schemeClr val="dk1"/>
              </a:solidFill>
            </a:endParaRPr>
          </a:p>
        </p:txBody>
      </p:sp>
      <p:sp>
        <p:nvSpPr>
          <p:cNvPr id="2311" name="Google Shape;2311;p140"/>
          <p:cNvSpPr txBox="1"/>
          <p:nvPr/>
        </p:nvSpPr>
        <p:spPr>
          <a:xfrm>
            <a:off x="685842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55.11.22.33</a:t>
            </a:r>
            <a:endParaRPr>
              <a:solidFill>
                <a:schemeClr val="dk1"/>
              </a:solidFill>
            </a:endParaRPr>
          </a:p>
          <a:p>
            <a:pPr indent="0" lvl="0" marL="0" rtl="0" algn="ctr">
              <a:spcBef>
                <a:spcPts val="0"/>
              </a:spcBef>
              <a:spcAft>
                <a:spcPts val="0"/>
              </a:spcAft>
              <a:buNone/>
            </a:pPr>
            <a:r>
              <a:rPr lang="en">
                <a:solidFill>
                  <a:schemeClr val="dk1"/>
                </a:solidFill>
              </a:rPr>
              <a:t>FFF</a:t>
            </a:r>
            <a:endParaRPr>
              <a:solidFill>
                <a:schemeClr val="dk1"/>
              </a:solidFill>
            </a:endParaRPr>
          </a:p>
        </p:txBody>
      </p:sp>
      <p:sp>
        <p:nvSpPr>
          <p:cNvPr id="2312" name="Google Shape;2312;p140"/>
          <p:cNvSpPr txBox="1"/>
          <p:nvPr/>
        </p:nvSpPr>
        <p:spPr>
          <a:xfrm>
            <a:off x="8243588" y="4032975"/>
            <a:ext cx="6996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8080</a:t>
            </a:r>
            <a:endParaRPr b="1">
              <a:solidFill>
                <a:srgbClr val="FF0000"/>
              </a:solidFill>
            </a:endParaRPr>
          </a:p>
        </p:txBody>
      </p:sp>
      <p:pic>
        <p:nvPicPr>
          <p:cNvPr id="2313" name="Google Shape;2313;p140"/>
          <p:cNvPicPr preferRelativeResize="0"/>
          <p:nvPr/>
        </p:nvPicPr>
        <p:blipFill>
          <a:blip r:embed="rId4">
            <a:alphaModFix/>
          </a:blip>
          <a:stretch>
            <a:fillRect/>
          </a:stretch>
        </p:blipFill>
        <p:spPr>
          <a:xfrm>
            <a:off x="8071700" y="3605301"/>
            <a:ext cx="919551" cy="517419"/>
          </a:xfrm>
          <a:prstGeom prst="rect">
            <a:avLst/>
          </a:prstGeom>
          <a:noFill/>
          <a:ln>
            <a:noFill/>
          </a:ln>
        </p:spPr>
      </p:pic>
      <p:grpSp>
        <p:nvGrpSpPr>
          <p:cNvPr id="2314" name="Google Shape;2314;p140"/>
          <p:cNvGrpSpPr/>
          <p:nvPr/>
        </p:nvGrpSpPr>
        <p:grpSpPr>
          <a:xfrm>
            <a:off x="868038" y="3398650"/>
            <a:ext cx="790176" cy="523250"/>
            <a:chOff x="2666325" y="4298650"/>
            <a:chExt cx="790176" cy="523250"/>
          </a:xfrm>
        </p:grpSpPr>
        <p:pic>
          <p:nvPicPr>
            <p:cNvPr id="2315" name="Google Shape;2315;p140"/>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316" name="Google Shape;2316;p140"/>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2317" name="Google Shape;2317;p140"/>
          <p:cNvGrpSpPr/>
          <p:nvPr/>
        </p:nvGrpSpPr>
        <p:grpSpPr>
          <a:xfrm>
            <a:off x="7126925" y="3398650"/>
            <a:ext cx="790176" cy="523250"/>
            <a:chOff x="2666325" y="4298650"/>
            <a:chExt cx="790176" cy="523250"/>
          </a:xfrm>
        </p:grpSpPr>
        <p:pic>
          <p:nvPicPr>
            <p:cNvPr id="2318" name="Google Shape;2318;p140"/>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319" name="Google Shape;2319;p140"/>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cxnSp>
        <p:nvCxnSpPr>
          <p:cNvPr id="2320" name="Google Shape;2320;p140"/>
          <p:cNvCxnSpPr/>
          <p:nvPr/>
        </p:nvCxnSpPr>
        <p:spPr>
          <a:xfrm flipH="1">
            <a:off x="1301525" y="1755361"/>
            <a:ext cx="2502900" cy="1350000"/>
          </a:xfrm>
          <a:prstGeom prst="straightConnector1">
            <a:avLst/>
          </a:prstGeom>
          <a:noFill/>
          <a:ln cap="flat" cmpd="sng" w="9525">
            <a:solidFill>
              <a:schemeClr val="dk1"/>
            </a:solidFill>
            <a:prstDash val="solid"/>
            <a:round/>
            <a:headEnd len="med" w="med" type="triangle"/>
            <a:tailEnd len="med" w="med" type="none"/>
          </a:ln>
        </p:spPr>
      </p:cxnSp>
      <p:cxnSp>
        <p:nvCxnSpPr>
          <p:cNvPr id="2321" name="Google Shape;2321;p140"/>
          <p:cNvCxnSpPr/>
          <p:nvPr/>
        </p:nvCxnSpPr>
        <p:spPr>
          <a:xfrm>
            <a:off x="5052325" y="1684261"/>
            <a:ext cx="2559600" cy="1421100"/>
          </a:xfrm>
          <a:prstGeom prst="straightConnector1">
            <a:avLst/>
          </a:prstGeom>
          <a:noFill/>
          <a:ln cap="flat" cmpd="sng" w="9525">
            <a:solidFill>
              <a:schemeClr val="dk1"/>
            </a:solidFill>
            <a:prstDash val="solid"/>
            <a:round/>
            <a:headEnd len="med" w="med" type="none"/>
            <a:tailEnd len="med" w="med" type="none"/>
          </a:ln>
        </p:spPr>
      </p:cxnSp>
      <p:pic>
        <p:nvPicPr>
          <p:cNvPr id="2322" name="Google Shape;2322;p140"/>
          <p:cNvPicPr preferRelativeResize="0"/>
          <p:nvPr/>
        </p:nvPicPr>
        <p:blipFill>
          <a:blip r:embed="rId6">
            <a:alphaModFix/>
          </a:blip>
          <a:stretch>
            <a:fillRect/>
          </a:stretch>
        </p:blipFill>
        <p:spPr>
          <a:xfrm>
            <a:off x="5348376" y="1877900"/>
            <a:ext cx="1660224" cy="934150"/>
          </a:xfrm>
          <a:prstGeom prst="rect">
            <a:avLst/>
          </a:prstGeom>
          <a:noFill/>
          <a:ln>
            <a:noFill/>
          </a:ln>
        </p:spPr>
      </p:pic>
      <p:sp>
        <p:nvSpPr>
          <p:cNvPr id="2323" name="Google Shape;2323;p140"/>
          <p:cNvSpPr/>
          <p:nvPr/>
        </p:nvSpPr>
        <p:spPr>
          <a:xfrm>
            <a:off x="4109700" y="2782925"/>
            <a:ext cx="636300" cy="53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GET/</a:t>
            </a:r>
            <a:endParaRPr sz="1300"/>
          </a:p>
        </p:txBody>
      </p:sp>
      <p:sp>
        <p:nvSpPr>
          <p:cNvPr id="2324" name="Google Shape;2324;p140"/>
          <p:cNvSpPr/>
          <p:nvPr/>
        </p:nvSpPr>
        <p:spPr>
          <a:xfrm>
            <a:off x="4746000" y="2782925"/>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FFFFFF"/>
                </a:solidFill>
              </a:rPr>
              <a:t>55.11.22.33</a:t>
            </a:r>
            <a:endParaRPr b="1" sz="1300">
              <a:solidFill>
                <a:srgbClr val="FFFFFF"/>
              </a:solidFill>
            </a:endParaRPr>
          </a:p>
        </p:txBody>
      </p:sp>
      <p:sp>
        <p:nvSpPr>
          <p:cNvPr id="2325" name="Google Shape;2325;p140"/>
          <p:cNvSpPr/>
          <p:nvPr/>
        </p:nvSpPr>
        <p:spPr>
          <a:xfrm>
            <a:off x="2975400" y="2782925"/>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FFFFFF"/>
                </a:solidFill>
              </a:rPr>
              <a:t>44.11.5.17</a:t>
            </a:r>
            <a:endParaRPr b="1" sz="1300">
              <a:solidFill>
                <a:srgbClr val="FFFFFF"/>
              </a:solidFill>
            </a:endParaRPr>
          </a:p>
        </p:txBody>
      </p:sp>
      <p:sp>
        <p:nvSpPr>
          <p:cNvPr id="2326" name="Google Shape;2326;p140"/>
          <p:cNvSpPr/>
          <p:nvPr/>
        </p:nvSpPr>
        <p:spPr>
          <a:xfrm>
            <a:off x="2339100" y="2782925"/>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7777</a:t>
            </a:r>
            <a:endParaRPr sz="1300">
              <a:solidFill>
                <a:srgbClr val="FFFFFF"/>
              </a:solidFill>
            </a:endParaRPr>
          </a:p>
        </p:txBody>
      </p:sp>
      <p:sp>
        <p:nvSpPr>
          <p:cNvPr id="2327" name="Google Shape;2327;p140"/>
          <p:cNvSpPr/>
          <p:nvPr/>
        </p:nvSpPr>
        <p:spPr>
          <a:xfrm>
            <a:off x="5880300" y="2782925"/>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8080</a:t>
            </a:r>
            <a:endParaRPr sz="1300">
              <a:solidFill>
                <a:srgbClr val="FFFFFF"/>
              </a:solidFill>
            </a:endParaRPr>
          </a:p>
        </p:txBody>
      </p:sp>
      <p:graphicFrame>
        <p:nvGraphicFramePr>
          <p:cNvPr id="2328" name="Google Shape;2328;p140"/>
          <p:cNvGraphicFramePr/>
          <p:nvPr/>
        </p:nvGraphicFramePr>
        <p:xfrm>
          <a:off x="1992563" y="3496825"/>
          <a:ext cx="3000000" cy="3000000"/>
        </p:xfrm>
        <a:graphic>
          <a:graphicData uri="http://schemas.openxmlformats.org/drawingml/2006/table">
            <a:tbl>
              <a:tblPr>
                <a:noFill/>
                <a:tableStyleId>{A4E3B384-0472-42A4-B0AD-5CACC97509D7}</a:tableStyleId>
              </a:tblPr>
              <a:tblGrid>
                <a:gridCol w="1600000"/>
                <a:gridCol w="1600000"/>
                <a:gridCol w="1600000"/>
              </a:tblGrid>
              <a:tr h="425075">
                <a:tc>
                  <a:txBody>
                    <a:bodyPr/>
                    <a:lstStyle/>
                    <a:p>
                      <a:pPr indent="0" lvl="0" marL="0" rtl="0" algn="l">
                        <a:spcBef>
                          <a:spcPts val="0"/>
                        </a:spcBef>
                        <a:spcAft>
                          <a:spcPts val="0"/>
                        </a:spcAft>
                        <a:buNone/>
                      </a:pPr>
                      <a:r>
                        <a:rPr lang="en">
                          <a:solidFill>
                            <a:schemeClr val="dk1"/>
                          </a:solidFill>
                        </a:rPr>
                        <a:t>192.168.1.2:8892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44.11.5.17:7777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55.11.22.33</a:t>
                      </a:r>
                      <a:r>
                        <a:rPr lang="en">
                          <a:solidFill>
                            <a:schemeClr val="dk1"/>
                          </a:solidFill>
                        </a:rPr>
                        <a:t>:8080</a:t>
                      </a:r>
                      <a:endParaRPr>
                        <a:solidFill>
                          <a:schemeClr val="dk1"/>
                        </a:solidFill>
                      </a:endParaRPr>
                    </a:p>
                  </a:txBody>
                  <a:tcPr marT="91425" marB="91425" marR="91425" marL="91425"/>
                </a:tc>
              </a:tr>
            </a:tbl>
          </a:graphicData>
        </a:graphic>
      </p:graphicFrame>
      <p:sp>
        <p:nvSpPr>
          <p:cNvPr id="2329" name="Google Shape;2329;p140"/>
          <p:cNvSpPr/>
          <p:nvPr/>
        </p:nvSpPr>
        <p:spPr>
          <a:xfrm>
            <a:off x="2975400" y="2191225"/>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FFFFFF"/>
                </a:solidFill>
              </a:rPr>
              <a:t>192.168.1.2</a:t>
            </a:r>
            <a:endParaRPr b="1" sz="1300">
              <a:solidFill>
                <a:srgbClr val="FFFFFF"/>
              </a:solidFill>
            </a:endParaRPr>
          </a:p>
        </p:txBody>
      </p:sp>
      <p:sp>
        <p:nvSpPr>
          <p:cNvPr id="2330" name="Google Shape;2330;p140"/>
          <p:cNvSpPr/>
          <p:nvPr/>
        </p:nvSpPr>
        <p:spPr>
          <a:xfrm>
            <a:off x="2339100" y="2191225"/>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8992</a:t>
            </a:r>
            <a:endParaRPr sz="1300">
              <a:solidFill>
                <a:srgbClr val="FFFFFF"/>
              </a:solidFill>
            </a:endParaRPr>
          </a:p>
        </p:txBody>
      </p:sp>
      <p:sp>
        <p:nvSpPr>
          <p:cNvPr id="2331" name="Google Shape;2331;p140"/>
          <p:cNvSpPr txBox="1"/>
          <p:nvPr>
            <p:ph type="title"/>
          </p:nvPr>
        </p:nvSpPr>
        <p:spPr>
          <a:xfrm>
            <a:off x="3418100" y="4104500"/>
            <a:ext cx="198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 Table</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5" name="Shape 2335"/>
        <p:cNvGrpSpPr/>
        <p:nvPr/>
      </p:nvGrpSpPr>
      <p:grpSpPr>
        <a:xfrm>
          <a:off x="0" y="0"/>
          <a:ext cx="0" cy="0"/>
          <a:chOff x="0" y="0"/>
          <a:chExt cx="0" cy="0"/>
        </a:xfrm>
      </p:grpSpPr>
      <p:sp>
        <p:nvSpPr>
          <p:cNvPr id="2336" name="Google Shape;2336;p141"/>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141"/>
          <p:cNvSpPr txBox="1"/>
          <p:nvPr>
            <p:ph type="title"/>
          </p:nvPr>
        </p:nvSpPr>
        <p:spPr>
          <a:xfrm>
            <a:off x="311700" y="445025"/>
            <a:ext cx="3203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Request</a:t>
            </a:r>
            <a:endParaRPr/>
          </a:p>
        </p:txBody>
      </p:sp>
      <p:sp>
        <p:nvSpPr>
          <p:cNvPr id="2338" name="Google Shape;2338;p141"/>
          <p:cNvSpPr txBox="1"/>
          <p:nvPr/>
        </p:nvSpPr>
        <p:spPr>
          <a:xfrm>
            <a:off x="2839250" y="3932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192.168.1.1</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a:p>
            <a:pPr indent="0" lvl="0" marL="0" rtl="0" algn="ctr">
              <a:spcBef>
                <a:spcPts val="0"/>
              </a:spcBef>
              <a:spcAft>
                <a:spcPts val="0"/>
              </a:spcAft>
              <a:buNone/>
            </a:pPr>
            <a:r>
              <a:rPr lang="en">
                <a:solidFill>
                  <a:schemeClr val="dk1"/>
                </a:solidFill>
              </a:rPr>
              <a:t>(Private)</a:t>
            </a:r>
            <a:endParaRPr>
              <a:solidFill>
                <a:schemeClr val="dk1"/>
              </a:solidFill>
            </a:endParaRPr>
          </a:p>
        </p:txBody>
      </p:sp>
      <p:sp>
        <p:nvSpPr>
          <p:cNvPr id="2339" name="Google Shape;2339;p141"/>
          <p:cNvSpPr txBox="1"/>
          <p:nvPr/>
        </p:nvSpPr>
        <p:spPr>
          <a:xfrm>
            <a:off x="4572000" y="3932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44.11.5.17</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a:p>
            <a:pPr indent="0" lvl="0" marL="0" rtl="0" algn="ctr">
              <a:spcBef>
                <a:spcPts val="0"/>
              </a:spcBef>
              <a:spcAft>
                <a:spcPts val="0"/>
              </a:spcAft>
              <a:buNone/>
            </a:pPr>
            <a:r>
              <a:rPr lang="en">
                <a:solidFill>
                  <a:schemeClr val="dk1"/>
                </a:solidFill>
              </a:rPr>
              <a:t>(Public)</a:t>
            </a:r>
            <a:endParaRPr>
              <a:solidFill>
                <a:schemeClr val="dk1"/>
              </a:solidFill>
            </a:endParaRPr>
          </a:p>
        </p:txBody>
      </p:sp>
      <p:pic>
        <p:nvPicPr>
          <p:cNvPr id="2340" name="Google Shape;2340;p141"/>
          <p:cNvPicPr preferRelativeResize="0"/>
          <p:nvPr/>
        </p:nvPicPr>
        <p:blipFill>
          <a:blip r:embed="rId3">
            <a:alphaModFix/>
          </a:blip>
          <a:stretch>
            <a:fillRect/>
          </a:stretch>
        </p:blipFill>
        <p:spPr>
          <a:xfrm>
            <a:off x="4006093" y="1130484"/>
            <a:ext cx="1131795" cy="688437"/>
          </a:xfrm>
          <a:prstGeom prst="rect">
            <a:avLst/>
          </a:prstGeom>
          <a:noFill/>
          <a:ln>
            <a:noFill/>
          </a:ln>
        </p:spPr>
      </p:pic>
      <p:sp>
        <p:nvSpPr>
          <p:cNvPr id="2341" name="Google Shape;2341;p141"/>
          <p:cNvSpPr txBox="1"/>
          <p:nvPr/>
        </p:nvSpPr>
        <p:spPr>
          <a:xfrm>
            <a:off x="56817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192.168.1.2</a:t>
            </a:r>
            <a:endParaRPr>
              <a:solidFill>
                <a:schemeClr val="dk1"/>
              </a:solidFill>
            </a:endParaRPr>
          </a:p>
          <a:p>
            <a:pPr indent="0" lvl="0" marL="0" rtl="0" algn="ctr">
              <a:spcBef>
                <a:spcPts val="0"/>
              </a:spcBef>
              <a:spcAft>
                <a:spcPts val="0"/>
              </a:spcAft>
              <a:buNone/>
            </a:pPr>
            <a:r>
              <a:rPr lang="en">
                <a:solidFill>
                  <a:schemeClr val="dk1"/>
                </a:solidFill>
              </a:rPr>
              <a:t>AAA</a:t>
            </a:r>
            <a:endParaRPr>
              <a:solidFill>
                <a:schemeClr val="dk1"/>
              </a:solidFill>
            </a:endParaRPr>
          </a:p>
        </p:txBody>
      </p:sp>
      <p:sp>
        <p:nvSpPr>
          <p:cNvPr id="2342" name="Google Shape;2342;p141"/>
          <p:cNvSpPr txBox="1"/>
          <p:nvPr/>
        </p:nvSpPr>
        <p:spPr>
          <a:xfrm>
            <a:off x="685842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55.11.22.33</a:t>
            </a:r>
            <a:endParaRPr>
              <a:solidFill>
                <a:schemeClr val="dk1"/>
              </a:solidFill>
            </a:endParaRPr>
          </a:p>
          <a:p>
            <a:pPr indent="0" lvl="0" marL="0" rtl="0" algn="ctr">
              <a:spcBef>
                <a:spcPts val="0"/>
              </a:spcBef>
              <a:spcAft>
                <a:spcPts val="0"/>
              </a:spcAft>
              <a:buNone/>
            </a:pPr>
            <a:r>
              <a:rPr lang="en">
                <a:solidFill>
                  <a:schemeClr val="dk1"/>
                </a:solidFill>
              </a:rPr>
              <a:t>FFF</a:t>
            </a:r>
            <a:endParaRPr>
              <a:solidFill>
                <a:schemeClr val="dk1"/>
              </a:solidFill>
            </a:endParaRPr>
          </a:p>
        </p:txBody>
      </p:sp>
      <p:sp>
        <p:nvSpPr>
          <p:cNvPr id="2343" name="Google Shape;2343;p141"/>
          <p:cNvSpPr txBox="1"/>
          <p:nvPr/>
        </p:nvSpPr>
        <p:spPr>
          <a:xfrm>
            <a:off x="8243588" y="4032975"/>
            <a:ext cx="6996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8080</a:t>
            </a:r>
            <a:endParaRPr b="1">
              <a:solidFill>
                <a:srgbClr val="FF0000"/>
              </a:solidFill>
            </a:endParaRPr>
          </a:p>
        </p:txBody>
      </p:sp>
      <p:pic>
        <p:nvPicPr>
          <p:cNvPr id="2344" name="Google Shape;2344;p141"/>
          <p:cNvPicPr preferRelativeResize="0"/>
          <p:nvPr/>
        </p:nvPicPr>
        <p:blipFill>
          <a:blip r:embed="rId4">
            <a:alphaModFix/>
          </a:blip>
          <a:stretch>
            <a:fillRect/>
          </a:stretch>
        </p:blipFill>
        <p:spPr>
          <a:xfrm>
            <a:off x="8071700" y="3605301"/>
            <a:ext cx="919551" cy="517419"/>
          </a:xfrm>
          <a:prstGeom prst="rect">
            <a:avLst/>
          </a:prstGeom>
          <a:noFill/>
          <a:ln>
            <a:noFill/>
          </a:ln>
        </p:spPr>
      </p:pic>
      <p:grpSp>
        <p:nvGrpSpPr>
          <p:cNvPr id="2345" name="Google Shape;2345;p141"/>
          <p:cNvGrpSpPr/>
          <p:nvPr/>
        </p:nvGrpSpPr>
        <p:grpSpPr>
          <a:xfrm>
            <a:off x="868038" y="3398650"/>
            <a:ext cx="790176" cy="523250"/>
            <a:chOff x="2666325" y="4298650"/>
            <a:chExt cx="790176" cy="523250"/>
          </a:xfrm>
        </p:grpSpPr>
        <p:pic>
          <p:nvPicPr>
            <p:cNvPr id="2346" name="Google Shape;2346;p141"/>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347" name="Google Shape;2347;p141"/>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2348" name="Google Shape;2348;p141"/>
          <p:cNvGrpSpPr/>
          <p:nvPr/>
        </p:nvGrpSpPr>
        <p:grpSpPr>
          <a:xfrm>
            <a:off x="7126925" y="3398650"/>
            <a:ext cx="790176" cy="523250"/>
            <a:chOff x="2666325" y="4298650"/>
            <a:chExt cx="790176" cy="523250"/>
          </a:xfrm>
        </p:grpSpPr>
        <p:pic>
          <p:nvPicPr>
            <p:cNvPr id="2349" name="Google Shape;2349;p141"/>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350" name="Google Shape;2350;p141"/>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cxnSp>
        <p:nvCxnSpPr>
          <p:cNvPr id="2351" name="Google Shape;2351;p141"/>
          <p:cNvCxnSpPr/>
          <p:nvPr/>
        </p:nvCxnSpPr>
        <p:spPr>
          <a:xfrm flipH="1">
            <a:off x="1301525" y="1755361"/>
            <a:ext cx="2502900" cy="1350000"/>
          </a:xfrm>
          <a:prstGeom prst="straightConnector1">
            <a:avLst/>
          </a:prstGeom>
          <a:noFill/>
          <a:ln cap="flat" cmpd="sng" w="9525">
            <a:solidFill>
              <a:schemeClr val="dk1"/>
            </a:solidFill>
            <a:prstDash val="solid"/>
            <a:round/>
            <a:headEnd len="med" w="med" type="none"/>
            <a:tailEnd len="med" w="med" type="none"/>
          </a:ln>
        </p:spPr>
      </p:cxnSp>
      <p:cxnSp>
        <p:nvCxnSpPr>
          <p:cNvPr id="2352" name="Google Shape;2352;p141"/>
          <p:cNvCxnSpPr/>
          <p:nvPr/>
        </p:nvCxnSpPr>
        <p:spPr>
          <a:xfrm>
            <a:off x="5052325" y="1684261"/>
            <a:ext cx="2559600" cy="1421100"/>
          </a:xfrm>
          <a:prstGeom prst="straightConnector1">
            <a:avLst/>
          </a:prstGeom>
          <a:noFill/>
          <a:ln cap="flat" cmpd="sng" w="9525">
            <a:solidFill>
              <a:schemeClr val="dk1"/>
            </a:solidFill>
            <a:prstDash val="solid"/>
            <a:round/>
            <a:headEnd len="med" w="med" type="none"/>
            <a:tailEnd len="med" w="med" type="triangle"/>
          </a:ln>
        </p:spPr>
      </p:cxnSp>
      <p:pic>
        <p:nvPicPr>
          <p:cNvPr id="2353" name="Google Shape;2353;p141"/>
          <p:cNvPicPr preferRelativeResize="0"/>
          <p:nvPr/>
        </p:nvPicPr>
        <p:blipFill>
          <a:blip r:embed="rId6">
            <a:alphaModFix/>
          </a:blip>
          <a:stretch>
            <a:fillRect/>
          </a:stretch>
        </p:blipFill>
        <p:spPr>
          <a:xfrm>
            <a:off x="5348376" y="1877900"/>
            <a:ext cx="1660224" cy="934150"/>
          </a:xfrm>
          <a:prstGeom prst="rect">
            <a:avLst/>
          </a:prstGeom>
          <a:noFill/>
          <a:ln>
            <a:noFill/>
          </a:ln>
        </p:spPr>
      </p:pic>
      <p:sp>
        <p:nvSpPr>
          <p:cNvPr id="2354" name="Google Shape;2354;p141"/>
          <p:cNvSpPr/>
          <p:nvPr/>
        </p:nvSpPr>
        <p:spPr>
          <a:xfrm>
            <a:off x="4037800" y="4032975"/>
            <a:ext cx="636300" cy="53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GET/</a:t>
            </a:r>
            <a:endParaRPr sz="1300"/>
          </a:p>
        </p:txBody>
      </p:sp>
      <p:sp>
        <p:nvSpPr>
          <p:cNvPr id="2355" name="Google Shape;2355;p141"/>
          <p:cNvSpPr/>
          <p:nvPr/>
        </p:nvSpPr>
        <p:spPr>
          <a:xfrm>
            <a:off x="4674100" y="4032975"/>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FFFFFF"/>
                </a:solidFill>
              </a:rPr>
              <a:t>55.11.22.33</a:t>
            </a:r>
            <a:endParaRPr b="1" sz="1300">
              <a:solidFill>
                <a:srgbClr val="FFFFFF"/>
              </a:solidFill>
            </a:endParaRPr>
          </a:p>
        </p:txBody>
      </p:sp>
      <p:sp>
        <p:nvSpPr>
          <p:cNvPr id="2356" name="Google Shape;2356;p141"/>
          <p:cNvSpPr/>
          <p:nvPr/>
        </p:nvSpPr>
        <p:spPr>
          <a:xfrm>
            <a:off x="2903500" y="4032975"/>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FFFFFF"/>
                </a:solidFill>
              </a:rPr>
              <a:t>44.11.5.17</a:t>
            </a:r>
            <a:endParaRPr b="1" sz="1300">
              <a:solidFill>
                <a:srgbClr val="FFFFFF"/>
              </a:solidFill>
            </a:endParaRPr>
          </a:p>
        </p:txBody>
      </p:sp>
      <p:sp>
        <p:nvSpPr>
          <p:cNvPr id="2357" name="Google Shape;2357;p141"/>
          <p:cNvSpPr/>
          <p:nvPr/>
        </p:nvSpPr>
        <p:spPr>
          <a:xfrm>
            <a:off x="2267200" y="4032975"/>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7777</a:t>
            </a:r>
            <a:endParaRPr sz="1300">
              <a:solidFill>
                <a:srgbClr val="FFFFFF"/>
              </a:solidFill>
            </a:endParaRPr>
          </a:p>
        </p:txBody>
      </p:sp>
      <p:sp>
        <p:nvSpPr>
          <p:cNvPr id="2358" name="Google Shape;2358;p141"/>
          <p:cNvSpPr/>
          <p:nvPr/>
        </p:nvSpPr>
        <p:spPr>
          <a:xfrm>
            <a:off x="5808400" y="4032975"/>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8080</a:t>
            </a:r>
            <a:endParaRPr sz="13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p:nvPr/>
        </p:nvSpPr>
        <p:spPr>
          <a:xfrm>
            <a:off x="794213" y="1012000"/>
            <a:ext cx="1411500" cy="468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a:t>
            </a:r>
            <a:endParaRPr/>
          </a:p>
        </p:txBody>
      </p:sp>
      <p:sp>
        <p:nvSpPr>
          <p:cNvPr id="141" name="Google Shape;141;p25"/>
          <p:cNvSpPr/>
          <p:nvPr/>
        </p:nvSpPr>
        <p:spPr>
          <a:xfrm>
            <a:off x="794213" y="1537600"/>
            <a:ext cx="1411500" cy="4683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Presentation</a:t>
            </a:r>
            <a:endParaRPr/>
          </a:p>
        </p:txBody>
      </p:sp>
      <p:sp>
        <p:nvSpPr>
          <p:cNvPr id="142" name="Google Shape;142;p25"/>
          <p:cNvSpPr/>
          <p:nvPr/>
        </p:nvSpPr>
        <p:spPr>
          <a:xfrm>
            <a:off x="794213" y="2063200"/>
            <a:ext cx="1411500" cy="468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Session</a:t>
            </a:r>
            <a:endParaRPr/>
          </a:p>
        </p:txBody>
      </p:sp>
      <p:sp>
        <p:nvSpPr>
          <p:cNvPr id="143" name="Google Shape;143;p25"/>
          <p:cNvSpPr/>
          <p:nvPr/>
        </p:nvSpPr>
        <p:spPr>
          <a:xfrm>
            <a:off x="794213" y="2588800"/>
            <a:ext cx="14115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Transport</a:t>
            </a:r>
            <a:endParaRPr/>
          </a:p>
        </p:txBody>
      </p:sp>
      <p:sp>
        <p:nvSpPr>
          <p:cNvPr id="144" name="Google Shape;144;p25"/>
          <p:cNvSpPr/>
          <p:nvPr/>
        </p:nvSpPr>
        <p:spPr>
          <a:xfrm>
            <a:off x="794213" y="3114400"/>
            <a:ext cx="14115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Network</a:t>
            </a:r>
            <a:endParaRPr/>
          </a:p>
        </p:txBody>
      </p:sp>
      <p:sp>
        <p:nvSpPr>
          <p:cNvPr id="145" name="Google Shape;145;p25"/>
          <p:cNvSpPr/>
          <p:nvPr/>
        </p:nvSpPr>
        <p:spPr>
          <a:xfrm>
            <a:off x="794213" y="3640000"/>
            <a:ext cx="1411500" cy="4683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Link</a:t>
            </a:r>
            <a:endParaRPr/>
          </a:p>
        </p:txBody>
      </p:sp>
      <p:sp>
        <p:nvSpPr>
          <p:cNvPr id="146" name="Google Shape;146;p25"/>
          <p:cNvSpPr/>
          <p:nvPr/>
        </p:nvSpPr>
        <p:spPr>
          <a:xfrm>
            <a:off x="794213" y="4165600"/>
            <a:ext cx="1411500" cy="4683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Physical</a:t>
            </a:r>
            <a:endParaRPr/>
          </a:p>
        </p:txBody>
      </p:sp>
      <p:sp>
        <p:nvSpPr>
          <p:cNvPr id="147" name="Google Shape;147;p25"/>
          <p:cNvSpPr txBox="1"/>
          <p:nvPr/>
        </p:nvSpPr>
        <p:spPr>
          <a:xfrm>
            <a:off x="977513" y="509600"/>
            <a:ext cx="10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Client</a:t>
            </a:r>
            <a:endParaRPr>
              <a:solidFill>
                <a:schemeClr val="dk1"/>
              </a:solidFill>
            </a:endParaRPr>
          </a:p>
        </p:txBody>
      </p:sp>
      <p:sp>
        <p:nvSpPr>
          <p:cNvPr id="148" name="Google Shape;148;p25"/>
          <p:cNvSpPr/>
          <p:nvPr/>
        </p:nvSpPr>
        <p:spPr>
          <a:xfrm>
            <a:off x="6906913" y="1012000"/>
            <a:ext cx="1411500" cy="468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a:t>
            </a:r>
            <a:endParaRPr/>
          </a:p>
        </p:txBody>
      </p:sp>
      <p:sp>
        <p:nvSpPr>
          <p:cNvPr id="149" name="Google Shape;149;p25"/>
          <p:cNvSpPr/>
          <p:nvPr/>
        </p:nvSpPr>
        <p:spPr>
          <a:xfrm>
            <a:off x="6906913" y="1537600"/>
            <a:ext cx="1411500" cy="4683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Presentation</a:t>
            </a:r>
            <a:endParaRPr/>
          </a:p>
        </p:txBody>
      </p:sp>
      <p:sp>
        <p:nvSpPr>
          <p:cNvPr id="150" name="Google Shape;150;p25"/>
          <p:cNvSpPr/>
          <p:nvPr/>
        </p:nvSpPr>
        <p:spPr>
          <a:xfrm>
            <a:off x="6906913" y="2063200"/>
            <a:ext cx="1411500" cy="468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Session</a:t>
            </a:r>
            <a:endParaRPr/>
          </a:p>
        </p:txBody>
      </p:sp>
      <p:sp>
        <p:nvSpPr>
          <p:cNvPr id="151" name="Google Shape;151;p25"/>
          <p:cNvSpPr/>
          <p:nvPr/>
        </p:nvSpPr>
        <p:spPr>
          <a:xfrm>
            <a:off x="6906913" y="2588800"/>
            <a:ext cx="14115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Transport</a:t>
            </a:r>
            <a:endParaRPr/>
          </a:p>
        </p:txBody>
      </p:sp>
      <p:sp>
        <p:nvSpPr>
          <p:cNvPr id="152" name="Google Shape;152;p25"/>
          <p:cNvSpPr/>
          <p:nvPr/>
        </p:nvSpPr>
        <p:spPr>
          <a:xfrm>
            <a:off x="6906913" y="3114400"/>
            <a:ext cx="14115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Network</a:t>
            </a:r>
            <a:endParaRPr/>
          </a:p>
        </p:txBody>
      </p:sp>
      <p:sp>
        <p:nvSpPr>
          <p:cNvPr id="153" name="Google Shape;153;p25"/>
          <p:cNvSpPr/>
          <p:nvPr/>
        </p:nvSpPr>
        <p:spPr>
          <a:xfrm>
            <a:off x="6906913" y="3640000"/>
            <a:ext cx="1411500" cy="4683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Link</a:t>
            </a:r>
            <a:endParaRPr/>
          </a:p>
        </p:txBody>
      </p:sp>
      <p:sp>
        <p:nvSpPr>
          <p:cNvPr id="154" name="Google Shape;154;p25"/>
          <p:cNvSpPr/>
          <p:nvPr/>
        </p:nvSpPr>
        <p:spPr>
          <a:xfrm>
            <a:off x="6906913" y="4165600"/>
            <a:ext cx="1411500" cy="4683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Physical</a:t>
            </a:r>
            <a:endParaRPr/>
          </a:p>
        </p:txBody>
      </p:sp>
      <p:sp>
        <p:nvSpPr>
          <p:cNvPr id="155" name="Google Shape;155;p25"/>
          <p:cNvSpPr txBox="1"/>
          <p:nvPr/>
        </p:nvSpPr>
        <p:spPr>
          <a:xfrm>
            <a:off x="7090213" y="509600"/>
            <a:ext cx="10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Server</a:t>
            </a:r>
            <a:endParaRPr>
              <a:solidFill>
                <a:schemeClr val="dk1"/>
              </a:solidFill>
            </a:endParaRPr>
          </a:p>
        </p:txBody>
      </p:sp>
      <p:cxnSp>
        <p:nvCxnSpPr>
          <p:cNvPr id="156" name="Google Shape;156;p25"/>
          <p:cNvCxnSpPr/>
          <p:nvPr/>
        </p:nvCxnSpPr>
        <p:spPr>
          <a:xfrm>
            <a:off x="521788" y="1044350"/>
            <a:ext cx="0" cy="3511800"/>
          </a:xfrm>
          <a:prstGeom prst="straightConnector1">
            <a:avLst/>
          </a:prstGeom>
          <a:noFill/>
          <a:ln cap="flat" cmpd="sng" w="9525">
            <a:solidFill>
              <a:srgbClr val="EFEFEF"/>
            </a:solidFill>
            <a:prstDash val="solid"/>
            <a:round/>
            <a:headEnd len="med" w="med" type="none"/>
            <a:tailEnd len="med" w="med" type="triangle"/>
          </a:ln>
        </p:spPr>
      </p:cxnSp>
      <p:cxnSp>
        <p:nvCxnSpPr>
          <p:cNvPr id="157" name="Google Shape;157;p25"/>
          <p:cNvCxnSpPr/>
          <p:nvPr/>
        </p:nvCxnSpPr>
        <p:spPr>
          <a:xfrm rot="10800000">
            <a:off x="8602413" y="1053250"/>
            <a:ext cx="19800" cy="3539400"/>
          </a:xfrm>
          <a:prstGeom prst="straightConnector1">
            <a:avLst/>
          </a:prstGeom>
          <a:noFill/>
          <a:ln cap="flat" cmpd="sng" w="9525">
            <a:solidFill>
              <a:srgbClr val="EFEFEF"/>
            </a:solidFill>
            <a:prstDash val="solid"/>
            <a:round/>
            <a:headEnd len="med" w="med" type="none"/>
            <a:tailEnd len="med" w="med" type="triangle"/>
          </a:ln>
        </p:spPr>
      </p:cxnSp>
      <p:sp>
        <p:nvSpPr>
          <p:cNvPr id="158" name="Google Shape;158;p25"/>
          <p:cNvSpPr txBox="1"/>
          <p:nvPr/>
        </p:nvSpPr>
        <p:spPr>
          <a:xfrm>
            <a:off x="425932" y="109400"/>
            <a:ext cx="3756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Client sends an HTTPS POST request</a:t>
            </a:r>
            <a:endParaRPr>
              <a:solidFill>
                <a:schemeClr val="dk1"/>
              </a:solidFill>
            </a:endParaRPr>
          </a:p>
        </p:txBody>
      </p:sp>
      <p:pic>
        <p:nvPicPr>
          <p:cNvPr id="159" name="Google Shape;159;p25"/>
          <p:cNvPicPr preferRelativeResize="0"/>
          <p:nvPr/>
        </p:nvPicPr>
        <p:blipFill rotWithShape="1">
          <a:blip r:embed="rId3">
            <a:alphaModFix/>
          </a:blip>
          <a:srcRect b="22799" l="7510" r="7628" t="26138"/>
          <a:stretch/>
        </p:blipFill>
        <p:spPr>
          <a:xfrm>
            <a:off x="2205725" y="4255200"/>
            <a:ext cx="2623926" cy="888301"/>
          </a:xfrm>
          <a:prstGeom prst="rect">
            <a:avLst/>
          </a:prstGeom>
          <a:noFill/>
          <a:ln>
            <a:noFill/>
          </a:ln>
        </p:spPr>
      </p:pic>
      <p:pic>
        <p:nvPicPr>
          <p:cNvPr id="160" name="Google Shape;160;p25"/>
          <p:cNvPicPr preferRelativeResize="0"/>
          <p:nvPr/>
        </p:nvPicPr>
        <p:blipFill rotWithShape="1">
          <a:blip r:embed="rId3">
            <a:alphaModFix/>
          </a:blip>
          <a:srcRect b="22799" l="7509" r="27693" t="26138"/>
          <a:stretch/>
        </p:blipFill>
        <p:spPr>
          <a:xfrm>
            <a:off x="4829650" y="4255200"/>
            <a:ext cx="2003499" cy="888301"/>
          </a:xfrm>
          <a:prstGeom prst="rect">
            <a:avLst/>
          </a:prstGeom>
          <a:noFill/>
          <a:ln>
            <a:noFill/>
          </a:ln>
        </p:spPr>
      </p:pic>
      <p:sp>
        <p:nvSpPr>
          <p:cNvPr id="161" name="Google Shape;161;p25"/>
          <p:cNvSpPr txBox="1"/>
          <p:nvPr/>
        </p:nvSpPr>
        <p:spPr>
          <a:xfrm>
            <a:off x="2205713" y="3674050"/>
            <a:ext cx="10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Frame</a:t>
            </a:r>
            <a:endParaRPr>
              <a:solidFill>
                <a:schemeClr val="dk1"/>
              </a:solidFill>
            </a:endParaRPr>
          </a:p>
        </p:txBody>
      </p:sp>
      <p:sp>
        <p:nvSpPr>
          <p:cNvPr id="162" name="Google Shape;162;p25"/>
          <p:cNvSpPr txBox="1"/>
          <p:nvPr/>
        </p:nvSpPr>
        <p:spPr>
          <a:xfrm>
            <a:off x="2205713" y="3148450"/>
            <a:ext cx="10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Packet</a:t>
            </a:r>
            <a:endParaRPr>
              <a:solidFill>
                <a:schemeClr val="dk1"/>
              </a:solidFill>
            </a:endParaRPr>
          </a:p>
        </p:txBody>
      </p:sp>
      <p:sp>
        <p:nvSpPr>
          <p:cNvPr id="163" name="Google Shape;163;p25"/>
          <p:cNvSpPr txBox="1"/>
          <p:nvPr/>
        </p:nvSpPr>
        <p:spPr>
          <a:xfrm>
            <a:off x="2257013" y="2622850"/>
            <a:ext cx="10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Segment</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2" name="Shape 2362"/>
        <p:cNvGrpSpPr/>
        <p:nvPr/>
      </p:nvGrpSpPr>
      <p:grpSpPr>
        <a:xfrm>
          <a:off x="0" y="0"/>
          <a:ext cx="0" cy="0"/>
          <a:chOff x="0" y="0"/>
          <a:chExt cx="0" cy="0"/>
        </a:xfrm>
      </p:grpSpPr>
      <p:sp>
        <p:nvSpPr>
          <p:cNvPr id="2363" name="Google Shape;2363;p142"/>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142"/>
          <p:cNvSpPr txBox="1"/>
          <p:nvPr>
            <p:ph type="title"/>
          </p:nvPr>
        </p:nvSpPr>
        <p:spPr>
          <a:xfrm>
            <a:off x="311700" y="445025"/>
            <a:ext cx="3203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Response</a:t>
            </a:r>
            <a:endParaRPr/>
          </a:p>
        </p:txBody>
      </p:sp>
      <p:sp>
        <p:nvSpPr>
          <p:cNvPr id="2365" name="Google Shape;2365;p142"/>
          <p:cNvSpPr txBox="1"/>
          <p:nvPr/>
        </p:nvSpPr>
        <p:spPr>
          <a:xfrm>
            <a:off x="2839250" y="3932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192.168.1.1</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a:p>
            <a:pPr indent="0" lvl="0" marL="0" rtl="0" algn="ctr">
              <a:spcBef>
                <a:spcPts val="0"/>
              </a:spcBef>
              <a:spcAft>
                <a:spcPts val="0"/>
              </a:spcAft>
              <a:buNone/>
            </a:pPr>
            <a:r>
              <a:rPr lang="en">
                <a:solidFill>
                  <a:schemeClr val="dk1"/>
                </a:solidFill>
              </a:rPr>
              <a:t>(Private)</a:t>
            </a:r>
            <a:endParaRPr>
              <a:solidFill>
                <a:schemeClr val="dk1"/>
              </a:solidFill>
            </a:endParaRPr>
          </a:p>
        </p:txBody>
      </p:sp>
      <p:sp>
        <p:nvSpPr>
          <p:cNvPr id="2366" name="Google Shape;2366;p142"/>
          <p:cNvSpPr txBox="1"/>
          <p:nvPr/>
        </p:nvSpPr>
        <p:spPr>
          <a:xfrm>
            <a:off x="4572000" y="3932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44.11.5.17</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a:p>
            <a:pPr indent="0" lvl="0" marL="0" rtl="0" algn="ctr">
              <a:spcBef>
                <a:spcPts val="0"/>
              </a:spcBef>
              <a:spcAft>
                <a:spcPts val="0"/>
              </a:spcAft>
              <a:buNone/>
            </a:pPr>
            <a:r>
              <a:rPr lang="en">
                <a:solidFill>
                  <a:schemeClr val="dk1"/>
                </a:solidFill>
              </a:rPr>
              <a:t>(Public)</a:t>
            </a:r>
            <a:endParaRPr>
              <a:solidFill>
                <a:schemeClr val="dk1"/>
              </a:solidFill>
            </a:endParaRPr>
          </a:p>
        </p:txBody>
      </p:sp>
      <p:pic>
        <p:nvPicPr>
          <p:cNvPr id="2367" name="Google Shape;2367;p142"/>
          <p:cNvPicPr preferRelativeResize="0"/>
          <p:nvPr/>
        </p:nvPicPr>
        <p:blipFill>
          <a:blip r:embed="rId3">
            <a:alphaModFix/>
          </a:blip>
          <a:stretch>
            <a:fillRect/>
          </a:stretch>
        </p:blipFill>
        <p:spPr>
          <a:xfrm>
            <a:off x="4006093" y="1130484"/>
            <a:ext cx="1131795" cy="688437"/>
          </a:xfrm>
          <a:prstGeom prst="rect">
            <a:avLst/>
          </a:prstGeom>
          <a:noFill/>
          <a:ln>
            <a:noFill/>
          </a:ln>
        </p:spPr>
      </p:pic>
      <p:sp>
        <p:nvSpPr>
          <p:cNvPr id="2368" name="Google Shape;2368;p142"/>
          <p:cNvSpPr txBox="1"/>
          <p:nvPr/>
        </p:nvSpPr>
        <p:spPr>
          <a:xfrm>
            <a:off x="56817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192.168.1.2</a:t>
            </a:r>
            <a:endParaRPr>
              <a:solidFill>
                <a:schemeClr val="dk1"/>
              </a:solidFill>
            </a:endParaRPr>
          </a:p>
          <a:p>
            <a:pPr indent="0" lvl="0" marL="0" rtl="0" algn="ctr">
              <a:spcBef>
                <a:spcPts val="0"/>
              </a:spcBef>
              <a:spcAft>
                <a:spcPts val="0"/>
              </a:spcAft>
              <a:buNone/>
            </a:pPr>
            <a:r>
              <a:rPr lang="en">
                <a:solidFill>
                  <a:schemeClr val="dk1"/>
                </a:solidFill>
              </a:rPr>
              <a:t>AAA</a:t>
            </a:r>
            <a:endParaRPr>
              <a:solidFill>
                <a:schemeClr val="dk1"/>
              </a:solidFill>
            </a:endParaRPr>
          </a:p>
        </p:txBody>
      </p:sp>
      <p:sp>
        <p:nvSpPr>
          <p:cNvPr id="2369" name="Google Shape;2369;p142"/>
          <p:cNvSpPr txBox="1"/>
          <p:nvPr/>
        </p:nvSpPr>
        <p:spPr>
          <a:xfrm>
            <a:off x="685842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55.11.22.33</a:t>
            </a:r>
            <a:endParaRPr>
              <a:solidFill>
                <a:schemeClr val="dk1"/>
              </a:solidFill>
            </a:endParaRPr>
          </a:p>
          <a:p>
            <a:pPr indent="0" lvl="0" marL="0" rtl="0" algn="ctr">
              <a:spcBef>
                <a:spcPts val="0"/>
              </a:spcBef>
              <a:spcAft>
                <a:spcPts val="0"/>
              </a:spcAft>
              <a:buNone/>
            </a:pPr>
            <a:r>
              <a:rPr lang="en">
                <a:solidFill>
                  <a:schemeClr val="dk1"/>
                </a:solidFill>
              </a:rPr>
              <a:t>FFF</a:t>
            </a:r>
            <a:endParaRPr>
              <a:solidFill>
                <a:schemeClr val="dk1"/>
              </a:solidFill>
            </a:endParaRPr>
          </a:p>
        </p:txBody>
      </p:sp>
      <p:sp>
        <p:nvSpPr>
          <p:cNvPr id="2370" name="Google Shape;2370;p142"/>
          <p:cNvSpPr txBox="1"/>
          <p:nvPr/>
        </p:nvSpPr>
        <p:spPr>
          <a:xfrm>
            <a:off x="8243588" y="4032975"/>
            <a:ext cx="6996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8080</a:t>
            </a:r>
            <a:endParaRPr b="1">
              <a:solidFill>
                <a:srgbClr val="FF0000"/>
              </a:solidFill>
            </a:endParaRPr>
          </a:p>
        </p:txBody>
      </p:sp>
      <p:pic>
        <p:nvPicPr>
          <p:cNvPr id="2371" name="Google Shape;2371;p142"/>
          <p:cNvPicPr preferRelativeResize="0"/>
          <p:nvPr/>
        </p:nvPicPr>
        <p:blipFill>
          <a:blip r:embed="rId4">
            <a:alphaModFix/>
          </a:blip>
          <a:stretch>
            <a:fillRect/>
          </a:stretch>
        </p:blipFill>
        <p:spPr>
          <a:xfrm>
            <a:off x="8071700" y="3605301"/>
            <a:ext cx="919551" cy="517419"/>
          </a:xfrm>
          <a:prstGeom prst="rect">
            <a:avLst/>
          </a:prstGeom>
          <a:noFill/>
          <a:ln>
            <a:noFill/>
          </a:ln>
        </p:spPr>
      </p:pic>
      <p:grpSp>
        <p:nvGrpSpPr>
          <p:cNvPr id="2372" name="Google Shape;2372;p142"/>
          <p:cNvGrpSpPr/>
          <p:nvPr/>
        </p:nvGrpSpPr>
        <p:grpSpPr>
          <a:xfrm>
            <a:off x="868038" y="3398650"/>
            <a:ext cx="790176" cy="523250"/>
            <a:chOff x="2666325" y="4298650"/>
            <a:chExt cx="790176" cy="523250"/>
          </a:xfrm>
        </p:grpSpPr>
        <p:pic>
          <p:nvPicPr>
            <p:cNvPr id="2373" name="Google Shape;2373;p142"/>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374" name="Google Shape;2374;p142"/>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2375" name="Google Shape;2375;p142"/>
          <p:cNvGrpSpPr/>
          <p:nvPr/>
        </p:nvGrpSpPr>
        <p:grpSpPr>
          <a:xfrm>
            <a:off x="7126925" y="3398650"/>
            <a:ext cx="790176" cy="523250"/>
            <a:chOff x="2666325" y="4298650"/>
            <a:chExt cx="790176" cy="523250"/>
          </a:xfrm>
        </p:grpSpPr>
        <p:pic>
          <p:nvPicPr>
            <p:cNvPr id="2376" name="Google Shape;2376;p142"/>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377" name="Google Shape;2377;p142"/>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cxnSp>
        <p:nvCxnSpPr>
          <p:cNvPr id="2378" name="Google Shape;2378;p142"/>
          <p:cNvCxnSpPr/>
          <p:nvPr/>
        </p:nvCxnSpPr>
        <p:spPr>
          <a:xfrm flipH="1">
            <a:off x="1301525" y="1755361"/>
            <a:ext cx="2502900" cy="1350000"/>
          </a:xfrm>
          <a:prstGeom prst="straightConnector1">
            <a:avLst/>
          </a:prstGeom>
          <a:noFill/>
          <a:ln cap="flat" cmpd="sng" w="9525">
            <a:solidFill>
              <a:schemeClr val="dk1"/>
            </a:solidFill>
            <a:prstDash val="solid"/>
            <a:round/>
            <a:headEnd len="med" w="med" type="none"/>
            <a:tailEnd len="med" w="med" type="none"/>
          </a:ln>
        </p:spPr>
      </p:cxnSp>
      <p:cxnSp>
        <p:nvCxnSpPr>
          <p:cNvPr id="2379" name="Google Shape;2379;p142"/>
          <p:cNvCxnSpPr/>
          <p:nvPr/>
        </p:nvCxnSpPr>
        <p:spPr>
          <a:xfrm>
            <a:off x="5052325" y="1684261"/>
            <a:ext cx="2559600" cy="1421100"/>
          </a:xfrm>
          <a:prstGeom prst="straightConnector1">
            <a:avLst/>
          </a:prstGeom>
          <a:noFill/>
          <a:ln cap="flat" cmpd="sng" w="9525">
            <a:solidFill>
              <a:schemeClr val="dk1"/>
            </a:solidFill>
            <a:prstDash val="solid"/>
            <a:round/>
            <a:headEnd len="med" w="med" type="triangle"/>
            <a:tailEnd len="med" w="med" type="none"/>
          </a:ln>
        </p:spPr>
      </p:cxnSp>
      <p:pic>
        <p:nvPicPr>
          <p:cNvPr id="2380" name="Google Shape;2380;p142"/>
          <p:cNvPicPr preferRelativeResize="0"/>
          <p:nvPr/>
        </p:nvPicPr>
        <p:blipFill>
          <a:blip r:embed="rId6">
            <a:alphaModFix/>
          </a:blip>
          <a:stretch>
            <a:fillRect/>
          </a:stretch>
        </p:blipFill>
        <p:spPr>
          <a:xfrm>
            <a:off x="5348376" y="1877900"/>
            <a:ext cx="1660224" cy="934150"/>
          </a:xfrm>
          <a:prstGeom prst="rect">
            <a:avLst/>
          </a:prstGeom>
          <a:noFill/>
          <a:ln>
            <a:noFill/>
          </a:ln>
        </p:spPr>
      </p:pic>
      <p:sp>
        <p:nvSpPr>
          <p:cNvPr id="2381" name="Google Shape;2381;p142"/>
          <p:cNvSpPr/>
          <p:nvPr/>
        </p:nvSpPr>
        <p:spPr>
          <a:xfrm>
            <a:off x="4037800" y="4032975"/>
            <a:ext cx="636300" cy="53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JSON</a:t>
            </a:r>
            <a:endParaRPr sz="1300"/>
          </a:p>
        </p:txBody>
      </p:sp>
      <p:sp>
        <p:nvSpPr>
          <p:cNvPr id="2382" name="Google Shape;2382;p142"/>
          <p:cNvSpPr/>
          <p:nvPr/>
        </p:nvSpPr>
        <p:spPr>
          <a:xfrm>
            <a:off x="4674100" y="4032975"/>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44.11.5.17</a:t>
            </a:r>
            <a:endParaRPr b="1" sz="1300">
              <a:solidFill>
                <a:srgbClr val="FFFFFF"/>
              </a:solidFill>
            </a:endParaRPr>
          </a:p>
        </p:txBody>
      </p:sp>
      <p:sp>
        <p:nvSpPr>
          <p:cNvPr id="2383" name="Google Shape;2383;p142"/>
          <p:cNvSpPr/>
          <p:nvPr/>
        </p:nvSpPr>
        <p:spPr>
          <a:xfrm>
            <a:off x="2903500" y="4032975"/>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55.11.22.33</a:t>
            </a:r>
            <a:endParaRPr b="1" sz="1300">
              <a:solidFill>
                <a:srgbClr val="FFFFFF"/>
              </a:solidFill>
            </a:endParaRPr>
          </a:p>
        </p:txBody>
      </p:sp>
      <p:sp>
        <p:nvSpPr>
          <p:cNvPr id="2384" name="Google Shape;2384;p142"/>
          <p:cNvSpPr/>
          <p:nvPr/>
        </p:nvSpPr>
        <p:spPr>
          <a:xfrm>
            <a:off x="2267200" y="4032975"/>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8080</a:t>
            </a:r>
            <a:endParaRPr sz="1300">
              <a:solidFill>
                <a:srgbClr val="FFFFFF"/>
              </a:solidFill>
            </a:endParaRPr>
          </a:p>
        </p:txBody>
      </p:sp>
      <p:sp>
        <p:nvSpPr>
          <p:cNvPr id="2385" name="Google Shape;2385;p142"/>
          <p:cNvSpPr/>
          <p:nvPr/>
        </p:nvSpPr>
        <p:spPr>
          <a:xfrm>
            <a:off x="5808400" y="4032975"/>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7777</a:t>
            </a:r>
            <a:endParaRPr sz="1300">
              <a:solidFill>
                <a:srgbClr val="FFFFFF"/>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9" name="Shape 2389"/>
        <p:cNvGrpSpPr/>
        <p:nvPr/>
      </p:nvGrpSpPr>
      <p:grpSpPr>
        <a:xfrm>
          <a:off x="0" y="0"/>
          <a:ext cx="0" cy="0"/>
          <a:chOff x="0" y="0"/>
          <a:chExt cx="0" cy="0"/>
        </a:xfrm>
      </p:grpSpPr>
      <p:sp>
        <p:nvSpPr>
          <p:cNvPr id="2390" name="Google Shape;2390;p143"/>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143"/>
          <p:cNvSpPr txBox="1"/>
          <p:nvPr>
            <p:ph type="title"/>
          </p:nvPr>
        </p:nvSpPr>
        <p:spPr>
          <a:xfrm>
            <a:off x="311700" y="445025"/>
            <a:ext cx="3203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Router NAT</a:t>
            </a:r>
            <a:endParaRPr/>
          </a:p>
        </p:txBody>
      </p:sp>
      <p:sp>
        <p:nvSpPr>
          <p:cNvPr id="2392" name="Google Shape;2392;p143"/>
          <p:cNvSpPr txBox="1"/>
          <p:nvPr/>
        </p:nvSpPr>
        <p:spPr>
          <a:xfrm>
            <a:off x="2839250" y="3932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192.168.1.1</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a:p>
            <a:pPr indent="0" lvl="0" marL="0" rtl="0" algn="ctr">
              <a:spcBef>
                <a:spcPts val="0"/>
              </a:spcBef>
              <a:spcAft>
                <a:spcPts val="0"/>
              </a:spcAft>
              <a:buNone/>
            </a:pPr>
            <a:r>
              <a:rPr lang="en">
                <a:solidFill>
                  <a:schemeClr val="dk1"/>
                </a:solidFill>
              </a:rPr>
              <a:t>(Private)</a:t>
            </a:r>
            <a:endParaRPr>
              <a:solidFill>
                <a:schemeClr val="dk1"/>
              </a:solidFill>
            </a:endParaRPr>
          </a:p>
        </p:txBody>
      </p:sp>
      <p:sp>
        <p:nvSpPr>
          <p:cNvPr id="2393" name="Google Shape;2393;p143"/>
          <p:cNvSpPr txBox="1"/>
          <p:nvPr/>
        </p:nvSpPr>
        <p:spPr>
          <a:xfrm>
            <a:off x="4572000" y="3932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44.11.5.17</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a:p>
            <a:pPr indent="0" lvl="0" marL="0" rtl="0" algn="ctr">
              <a:spcBef>
                <a:spcPts val="0"/>
              </a:spcBef>
              <a:spcAft>
                <a:spcPts val="0"/>
              </a:spcAft>
              <a:buNone/>
            </a:pPr>
            <a:r>
              <a:rPr lang="en">
                <a:solidFill>
                  <a:schemeClr val="dk1"/>
                </a:solidFill>
              </a:rPr>
              <a:t>(Public)</a:t>
            </a:r>
            <a:endParaRPr>
              <a:solidFill>
                <a:schemeClr val="dk1"/>
              </a:solidFill>
            </a:endParaRPr>
          </a:p>
        </p:txBody>
      </p:sp>
      <p:pic>
        <p:nvPicPr>
          <p:cNvPr id="2394" name="Google Shape;2394;p143"/>
          <p:cNvPicPr preferRelativeResize="0"/>
          <p:nvPr/>
        </p:nvPicPr>
        <p:blipFill>
          <a:blip r:embed="rId3">
            <a:alphaModFix/>
          </a:blip>
          <a:stretch>
            <a:fillRect/>
          </a:stretch>
        </p:blipFill>
        <p:spPr>
          <a:xfrm>
            <a:off x="4006093" y="1130484"/>
            <a:ext cx="1131795" cy="688437"/>
          </a:xfrm>
          <a:prstGeom prst="rect">
            <a:avLst/>
          </a:prstGeom>
          <a:noFill/>
          <a:ln>
            <a:noFill/>
          </a:ln>
        </p:spPr>
      </p:pic>
      <p:sp>
        <p:nvSpPr>
          <p:cNvPr id="2395" name="Google Shape;2395;p143"/>
          <p:cNvSpPr txBox="1"/>
          <p:nvPr/>
        </p:nvSpPr>
        <p:spPr>
          <a:xfrm>
            <a:off x="56817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192.168.1.2</a:t>
            </a:r>
            <a:endParaRPr>
              <a:solidFill>
                <a:schemeClr val="dk1"/>
              </a:solidFill>
            </a:endParaRPr>
          </a:p>
          <a:p>
            <a:pPr indent="0" lvl="0" marL="0" rtl="0" algn="ctr">
              <a:spcBef>
                <a:spcPts val="0"/>
              </a:spcBef>
              <a:spcAft>
                <a:spcPts val="0"/>
              </a:spcAft>
              <a:buNone/>
            </a:pPr>
            <a:r>
              <a:rPr lang="en">
                <a:solidFill>
                  <a:schemeClr val="dk1"/>
                </a:solidFill>
              </a:rPr>
              <a:t>AAA</a:t>
            </a:r>
            <a:endParaRPr>
              <a:solidFill>
                <a:schemeClr val="dk1"/>
              </a:solidFill>
            </a:endParaRPr>
          </a:p>
        </p:txBody>
      </p:sp>
      <p:sp>
        <p:nvSpPr>
          <p:cNvPr id="2396" name="Google Shape;2396;p143"/>
          <p:cNvSpPr txBox="1"/>
          <p:nvPr/>
        </p:nvSpPr>
        <p:spPr>
          <a:xfrm>
            <a:off x="685842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55.11.22.33</a:t>
            </a:r>
            <a:endParaRPr>
              <a:solidFill>
                <a:schemeClr val="dk1"/>
              </a:solidFill>
            </a:endParaRPr>
          </a:p>
          <a:p>
            <a:pPr indent="0" lvl="0" marL="0" rtl="0" algn="ctr">
              <a:spcBef>
                <a:spcPts val="0"/>
              </a:spcBef>
              <a:spcAft>
                <a:spcPts val="0"/>
              </a:spcAft>
              <a:buNone/>
            </a:pPr>
            <a:r>
              <a:rPr lang="en">
                <a:solidFill>
                  <a:schemeClr val="dk1"/>
                </a:solidFill>
              </a:rPr>
              <a:t>FFF</a:t>
            </a:r>
            <a:endParaRPr>
              <a:solidFill>
                <a:schemeClr val="dk1"/>
              </a:solidFill>
            </a:endParaRPr>
          </a:p>
        </p:txBody>
      </p:sp>
      <p:sp>
        <p:nvSpPr>
          <p:cNvPr id="2397" name="Google Shape;2397;p143"/>
          <p:cNvSpPr txBox="1"/>
          <p:nvPr/>
        </p:nvSpPr>
        <p:spPr>
          <a:xfrm>
            <a:off x="8243588" y="4032975"/>
            <a:ext cx="6996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8080</a:t>
            </a:r>
            <a:endParaRPr b="1">
              <a:solidFill>
                <a:srgbClr val="FF0000"/>
              </a:solidFill>
            </a:endParaRPr>
          </a:p>
        </p:txBody>
      </p:sp>
      <p:pic>
        <p:nvPicPr>
          <p:cNvPr id="2398" name="Google Shape;2398;p143"/>
          <p:cNvPicPr preferRelativeResize="0"/>
          <p:nvPr/>
        </p:nvPicPr>
        <p:blipFill>
          <a:blip r:embed="rId4">
            <a:alphaModFix/>
          </a:blip>
          <a:stretch>
            <a:fillRect/>
          </a:stretch>
        </p:blipFill>
        <p:spPr>
          <a:xfrm>
            <a:off x="8071700" y="3605301"/>
            <a:ext cx="919551" cy="517419"/>
          </a:xfrm>
          <a:prstGeom prst="rect">
            <a:avLst/>
          </a:prstGeom>
          <a:noFill/>
          <a:ln>
            <a:noFill/>
          </a:ln>
        </p:spPr>
      </p:pic>
      <p:grpSp>
        <p:nvGrpSpPr>
          <p:cNvPr id="2399" name="Google Shape;2399;p143"/>
          <p:cNvGrpSpPr/>
          <p:nvPr/>
        </p:nvGrpSpPr>
        <p:grpSpPr>
          <a:xfrm>
            <a:off x="868038" y="3398650"/>
            <a:ext cx="790176" cy="523250"/>
            <a:chOff x="2666325" y="4298650"/>
            <a:chExt cx="790176" cy="523250"/>
          </a:xfrm>
        </p:grpSpPr>
        <p:pic>
          <p:nvPicPr>
            <p:cNvPr id="2400" name="Google Shape;2400;p143"/>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401" name="Google Shape;2401;p143"/>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2402" name="Google Shape;2402;p143"/>
          <p:cNvGrpSpPr/>
          <p:nvPr/>
        </p:nvGrpSpPr>
        <p:grpSpPr>
          <a:xfrm>
            <a:off x="7126925" y="3398650"/>
            <a:ext cx="790176" cy="523250"/>
            <a:chOff x="2666325" y="4298650"/>
            <a:chExt cx="790176" cy="523250"/>
          </a:xfrm>
        </p:grpSpPr>
        <p:pic>
          <p:nvPicPr>
            <p:cNvPr id="2403" name="Google Shape;2403;p143"/>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404" name="Google Shape;2404;p143"/>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cxnSp>
        <p:nvCxnSpPr>
          <p:cNvPr id="2405" name="Google Shape;2405;p143"/>
          <p:cNvCxnSpPr/>
          <p:nvPr/>
        </p:nvCxnSpPr>
        <p:spPr>
          <a:xfrm flipH="1">
            <a:off x="1301525" y="1755361"/>
            <a:ext cx="2502900" cy="1350000"/>
          </a:xfrm>
          <a:prstGeom prst="straightConnector1">
            <a:avLst/>
          </a:prstGeom>
          <a:noFill/>
          <a:ln cap="flat" cmpd="sng" w="9525">
            <a:solidFill>
              <a:schemeClr val="dk1"/>
            </a:solidFill>
            <a:prstDash val="solid"/>
            <a:round/>
            <a:headEnd len="med" w="med" type="none"/>
            <a:tailEnd len="med" w="med" type="none"/>
          </a:ln>
        </p:spPr>
      </p:cxnSp>
      <p:cxnSp>
        <p:nvCxnSpPr>
          <p:cNvPr id="2406" name="Google Shape;2406;p143"/>
          <p:cNvCxnSpPr/>
          <p:nvPr/>
        </p:nvCxnSpPr>
        <p:spPr>
          <a:xfrm>
            <a:off x="5052325" y="1684261"/>
            <a:ext cx="2559600" cy="1421100"/>
          </a:xfrm>
          <a:prstGeom prst="straightConnector1">
            <a:avLst/>
          </a:prstGeom>
          <a:noFill/>
          <a:ln cap="flat" cmpd="sng" w="9525">
            <a:solidFill>
              <a:schemeClr val="dk1"/>
            </a:solidFill>
            <a:prstDash val="solid"/>
            <a:round/>
            <a:headEnd len="med" w="med" type="triangle"/>
            <a:tailEnd len="med" w="med" type="none"/>
          </a:ln>
        </p:spPr>
      </p:cxnSp>
      <p:pic>
        <p:nvPicPr>
          <p:cNvPr id="2407" name="Google Shape;2407;p143"/>
          <p:cNvPicPr preferRelativeResize="0"/>
          <p:nvPr/>
        </p:nvPicPr>
        <p:blipFill>
          <a:blip r:embed="rId6">
            <a:alphaModFix/>
          </a:blip>
          <a:stretch>
            <a:fillRect/>
          </a:stretch>
        </p:blipFill>
        <p:spPr>
          <a:xfrm>
            <a:off x="5348376" y="1877900"/>
            <a:ext cx="1660224" cy="934150"/>
          </a:xfrm>
          <a:prstGeom prst="rect">
            <a:avLst/>
          </a:prstGeom>
          <a:noFill/>
          <a:ln>
            <a:noFill/>
          </a:ln>
        </p:spPr>
      </p:pic>
      <p:sp>
        <p:nvSpPr>
          <p:cNvPr id="2408" name="Google Shape;2408;p143"/>
          <p:cNvSpPr/>
          <p:nvPr/>
        </p:nvSpPr>
        <p:spPr>
          <a:xfrm>
            <a:off x="4057400" y="2451350"/>
            <a:ext cx="636300" cy="53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JSON</a:t>
            </a:r>
            <a:endParaRPr sz="1300"/>
          </a:p>
        </p:txBody>
      </p:sp>
      <p:sp>
        <p:nvSpPr>
          <p:cNvPr id="2409" name="Google Shape;2409;p143"/>
          <p:cNvSpPr/>
          <p:nvPr/>
        </p:nvSpPr>
        <p:spPr>
          <a:xfrm>
            <a:off x="4693700" y="2451350"/>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192.168.1.2</a:t>
            </a:r>
            <a:endParaRPr b="1" sz="1300">
              <a:solidFill>
                <a:srgbClr val="FFFFFF"/>
              </a:solidFill>
            </a:endParaRPr>
          </a:p>
        </p:txBody>
      </p:sp>
      <p:sp>
        <p:nvSpPr>
          <p:cNvPr id="2410" name="Google Shape;2410;p143"/>
          <p:cNvSpPr/>
          <p:nvPr/>
        </p:nvSpPr>
        <p:spPr>
          <a:xfrm>
            <a:off x="2923100" y="2451350"/>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55.11.22.33</a:t>
            </a:r>
            <a:endParaRPr b="1" sz="1300">
              <a:solidFill>
                <a:srgbClr val="FFFFFF"/>
              </a:solidFill>
            </a:endParaRPr>
          </a:p>
        </p:txBody>
      </p:sp>
      <p:sp>
        <p:nvSpPr>
          <p:cNvPr id="2411" name="Google Shape;2411;p143"/>
          <p:cNvSpPr/>
          <p:nvPr/>
        </p:nvSpPr>
        <p:spPr>
          <a:xfrm>
            <a:off x="2286800" y="2451350"/>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8080</a:t>
            </a:r>
            <a:endParaRPr sz="1300">
              <a:solidFill>
                <a:srgbClr val="FFFFFF"/>
              </a:solidFill>
            </a:endParaRPr>
          </a:p>
        </p:txBody>
      </p:sp>
      <p:sp>
        <p:nvSpPr>
          <p:cNvPr id="2412" name="Google Shape;2412;p143"/>
          <p:cNvSpPr/>
          <p:nvPr/>
        </p:nvSpPr>
        <p:spPr>
          <a:xfrm>
            <a:off x="5828000" y="2451350"/>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8992</a:t>
            </a:r>
            <a:endParaRPr sz="1300">
              <a:solidFill>
                <a:srgbClr val="FFFFFF"/>
              </a:solidFill>
            </a:endParaRPr>
          </a:p>
        </p:txBody>
      </p:sp>
      <p:sp>
        <p:nvSpPr>
          <p:cNvPr id="2413" name="Google Shape;2413;p143"/>
          <p:cNvSpPr/>
          <p:nvPr/>
        </p:nvSpPr>
        <p:spPr>
          <a:xfrm>
            <a:off x="4721925" y="3139650"/>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44.11.5.17</a:t>
            </a:r>
            <a:endParaRPr b="1" sz="1300">
              <a:solidFill>
                <a:srgbClr val="FFFFFF"/>
              </a:solidFill>
            </a:endParaRPr>
          </a:p>
        </p:txBody>
      </p:sp>
      <p:sp>
        <p:nvSpPr>
          <p:cNvPr id="2414" name="Google Shape;2414;p143"/>
          <p:cNvSpPr/>
          <p:nvPr/>
        </p:nvSpPr>
        <p:spPr>
          <a:xfrm>
            <a:off x="5856225" y="3139650"/>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7777</a:t>
            </a:r>
            <a:endParaRPr sz="1300">
              <a:solidFill>
                <a:srgbClr val="FFFFFF"/>
              </a:solidFill>
            </a:endParaRPr>
          </a:p>
        </p:txBody>
      </p:sp>
      <p:graphicFrame>
        <p:nvGraphicFramePr>
          <p:cNvPr id="2415" name="Google Shape;2415;p143"/>
          <p:cNvGraphicFramePr/>
          <p:nvPr/>
        </p:nvGraphicFramePr>
        <p:xfrm>
          <a:off x="1992563" y="3705250"/>
          <a:ext cx="3000000" cy="3000000"/>
        </p:xfrm>
        <a:graphic>
          <a:graphicData uri="http://schemas.openxmlformats.org/drawingml/2006/table">
            <a:tbl>
              <a:tblPr>
                <a:noFill/>
                <a:tableStyleId>{A4E3B384-0472-42A4-B0AD-5CACC97509D7}</a:tableStyleId>
              </a:tblPr>
              <a:tblGrid>
                <a:gridCol w="1600000"/>
                <a:gridCol w="1600000"/>
                <a:gridCol w="1600000"/>
              </a:tblGrid>
              <a:tr h="425075">
                <a:tc>
                  <a:txBody>
                    <a:bodyPr/>
                    <a:lstStyle/>
                    <a:p>
                      <a:pPr indent="0" lvl="0" marL="0" rtl="0" algn="l">
                        <a:spcBef>
                          <a:spcPts val="0"/>
                        </a:spcBef>
                        <a:spcAft>
                          <a:spcPts val="0"/>
                        </a:spcAft>
                        <a:buNone/>
                      </a:pPr>
                      <a:r>
                        <a:rPr lang="en">
                          <a:solidFill>
                            <a:schemeClr val="dk1"/>
                          </a:solidFill>
                        </a:rPr>
                        <a:t>192.168.1.2:8892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44.11.5.17:7777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55.11.22.33:8080</a:t>
                      </a:r>
                      <a:endParaRPr>
                        <a:solidFill>
                          <a:schemeClr val="dk1"/>
                        </a:solidFill>
                      </a:endParaRPr>
                    </a:p>
                  </a:txBody>
                  <a:tcPr marT="91425" marB="91425" marR="91425" marL="91425"/>
                </a:tc>
              </a:tr>
            </a:tbl>
          </a:graphicData>
        </a:graphic>
      </p:graphicFrame>
      <p:sp>
        <p:nvSpPr>
          <p:cNvPr id="2416" name="Google Shape;2416;p143"/>
          <p:cNvSpPr txBox="1"/>
          <p:nvPr>
            <p:ph type="title"/>
          </p:nvPr>
        </p:nvSpPr>
        <p:spPr>
          <a:xfrm>
            <a:off x="3418100" y="4312925"/>
            <a:ext cx="198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 Table</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0" name="Shape 2420"/>
        <p:cNvGrpSpPr/>
        <p:nvPr/>
      </p:nvGrpSpPr>
      <p:grpSpPr>
        <a:xfrm>
          <a:off x="0" y="0"/>
          <a:ext cx="0" cy="0"/>
          <a:chOff x="0" y="0"/>
          <a:chExt cx="0" cy="0"/>
        </a:xfrm>
      </p:grpSpPr>
      <p:sp>
        <p:nvSpPr>
          <p:cNvPr id="2421" name="Google Shape;2421;p144"/>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144"/>
          <p:cNvSpPr txBox="1"/>
          <p:nvPr>
            <p:ph type="title"/>
          </p:nvPr>
        </p:nvSpPr>
        <p:spPr>
          <a:xfrm>
            <a:off x="311700" y="445025"/>
            <a:ext cx="3203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Response</a:t>
            </a:r>
            <a:endParaRPr/>
          </a:p>
        </p:txBody>
      </p:sp>
      <p:sp>
        <p:nvSpPr>
          <p:cNvPr id="2423" name="Google Shape;2423;p144"/>
          <p:cNvSpPr txBox="1"/>
          <p:nvPr/>
        </p:nvSpPr>
        <p:spPr>
          <a:xfrm>
            <a:off x="2839250" y="3932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192.168.1.1</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a:p>
            <a:pPr indent="0" lvl="0" marL="0" rtl="0" algn="ctr">
              <a:spcBef>
                <a:spcPts val="0"/>
              </a:spcBef>
              <a:spcAft>
                <a:spcPts val="0"/>
              </a:spcAft>
              <a:buNone/>
            </a:pPr>
            <a:r>
              <a:rPr lang="en">
                <a:solidFill>
                  <a:schemeClr val="dk1"/>
                </a:solidFill>
              </a:rPr>
              <a:t>(Private)</a:t>
            </a:r>
            <a:endParaRPr>
              <a:solidFill>
                <a:schemeClr val="dk1"/>
              </a:solidFill>
            </a:endParaRPr>
          </a:p>
        </p:txBody>
      </p:sp>
      <p:sp>
        <p:nvSpPr>
          <p:cNvPr id="2424" name="Google Shape;2424;p144"/>
          <p:cNvSpPr txBox="1"/>
          <p:nvPr/>
        </p:nvSpPr>
        <p:spPr>
          <a:xfrm>
            <a:off x="4572000" y="393225"/>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44.11.5.17</a:t>
            </a:r>
            <a:endParaRPr>
              <a:solidFill>
                <a:schemeClr val="dk1"/>
              </a:solidFill>
            </a:endParaRPr>
          </a:p>
          <a:p>
            <a:pPr indent="0" lvl="0" marL="0" rtl="0" algn="ctr">
              <a:spcBef>
                <a:spcPts val="0"/>
              </a:spcBef>
              <a:spcAft>
                <a:spcPts val="0"/>
              </a:spcAft>
              <a:buNone/>
            </a:pPr>
            <a:r>
              <a:rPr lang="en">
                <a:solidFill>
                  <a:schemeClr val="dk1"/>
                </a:solidFill>
              </a:rPr>
              <a:t>DDD</a:t>
            </a:r>
            <a:endParaRPr>
              <a:solidFill>
                <a:schemeClr val="dk1"/>
              </a:solidFill>
            </a:endParaRPr>
          </a:p>
          <a:p>
            <a:pPr indent="0" lvl="0" marL="0" rtl="0" algn="ctr">
              <a:spcBef>
                <a:spcPts val="0"/>
              </a:spcBef>
              <a:spcAft>
                <a:spcPts val="0"/>
              </a:spcAft>
              <a:buNone/>
            </a:pPr>
            <a:r>
              <a:rPr lang="en">
                <a:solidFill>
                  <a:schemeClr val="dk1"/>
                </a:solidFill>
              </a:rPr>
              <a:t>(Public)</a:t>
            </a:r>
            <a:endParaRPr>
              <a:solidFill>
                <a:schemeClr val="dk1"/>
              </a:solidFill>
            </a:endParaRPr>
          </a:p>
        </p:txBody>
      </p:sp>
      <p:pic>
        <p:nvPicPr>
          <p:cNvPr id="2425" name="Google Shape;2425;p144"/>
          <p:cNvPicPr preferRelativeResize="0"/>
          <p:nvPr/>
        </p:nvPicPr>
        <p:blipFill>
          <a:blip r:embed="rId3">
            <a:alphaModFix/>
          </a:blip>
          <a:stretch>
            <a:fillRect/>
          </a:stretch>
        </p:blipFill>
        <p:spPr>
          <a:xfrm>
            <a:off x="4006093" y="1130484"/>
            <a:ext cx="1131795" cy="688437"/>
          </a:xfrm>
          <a:prstGeom prst="rect">
            <a:avLst/>
          </a:prstGeom>
          <a:noFill/>
          <a:ln>
            <a:noFill/>
          </a:ln>
        </p:spPr>
      </p:pic>
      <p:sp>
        <p:nvSpPr>
          <p:cNvPr id="2426" name="Google Shape;2426;p144"/>
          <p:cNvSpPr txBox="1"/>
          <p:nvPr/>
        </p:nvSpPr>
        <p:spPr>
          <a:xfrm>
            <a:off x="56817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192.168.1.2</a:t>
            </a:r>
            <a:endParaRPr>
              <a:solidFill>
                <a:schemeClr val="dk1"/>
              </a:solidFill>
            </a:endParaRPr>
          </a:p>
          <a:p>
            <a:pPr indent="0" lvl="0" marL="0" rtl="0" algn="ctr">
              <a:spcBef>
                <a:spcPts val="0"/>
              </a:spcBef>
              <a:spcAft>
                <a:spcPts val="0"/>
              </a:spcAft>
              <a:buNone/>
            </a:pPr>
            <a:r>
              <a:rPr lang="en">
                <a:solidFill>
                  <a:schemeClr val="dk1"/>
                </a:solidFill>
              </a:rPr>
              <a:t>AAA</a:t>
            </a:r>
            <a:endParaRPr>
              <a:solidFill>
                <a:schemeClr val="dk1"/>
              </a:solidFill>
            </a:endParaRPr>
          </a:p>
        </p:txBody>
      </p:sp>
      <p:sp>
        <p:nvSpPr>
          <p:cNvPr id="2427" name="Google Shape;2427;p144"/>
          <p:cNvSpPr txBox="1"/>
          <p:nvPr/>
        </p:nvSpPr>
        <p:spPr>
          <a:xfrm>
            <a:off x="6858425" y="4058000"/>
            <a:ext cx="1389900" cy="5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55.11.22.33</a:t>
            </a:r>
            <a:endParaRPr>
              <a:solidFill>
                <a:schemeClr val="dk1"/>
              </a:solidFill>
            </a:endParaRPr>
          </a:p>
          <a:p>
            <a:pPr indent="0" lvl="0" marL="0" rtl="0" algn="ctr">
              <a:spcBef>
                <a:spcPts val="0"/>
              </a:spcBef>
              <a:spcAft>
                <a:spcPts val="0"/>
              </a:spcAft>
              <a:buNone/>
            </a:pPr>
            <a:r>
              <a:rPr lang="en">
                <a:solidFill>
                  <a:schemeClr val="dk1"/>
                </a:solidFill>
              </a:rPr>
              <a:t>FFF</a:t>
            </a:r>
            <a:endParaRPr>
              <a:solidFill>
                <a:schemeClr val="dk1"/>
              </a:solidFill>
            </a:endParaRPr>
          </a:p>
        </p:txBody>
      </p:sp>
      <p:sp>
        <p:nvSpPr>
          <p:cNvPr id="2428" name="Google Shape;2428;p144"/>
          <p:cNvSpPr txBox="1"/>
          <p:nvPr/>
        </p:nvSpPr>
        <p:spPr>
          <a:xfrm>
            <a:off x="8243588" y="4032975"/>
            <a:ext cx="6996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8080</a:t>
            </a:r>
            <a:endParaRPr b="1">
              <a:solidFill>
                <a:srgbClr val="FF0000"/>
              </a:solidFill>
            </a:endParaRPr>
          </a:p>
        </p:txBody>
      </p:sp>
      <p:pic>
        <p:nvPicPr>
          <p:cNvPr id="2429" name="Google Shape;2429;p144"/>
          <p:cNvPicPr preferRelativeResize="0"/>
          <p:nvPr/>
        </p:nvPicPr>
        <p:blipFill>
          <a:blip r:embed="rId4">
            <a:alphaModFix/>
          </a:blip>
          <a:stretch>
            <a:fillRect/>
          </a:stretch>
        </p:blipFill>
        <p:spPr>
          <a:xfrm>
            <a:off x="8071700" y="3605301"/>
            <a:ext cx="919551" cy="517419"/>
          </a:xfrm>
          <a:prstGeom prst="rect">
            <a:avLst/>
          </a:prstGeom>
          <a:noFill/>
          <a:ln>
            <a:noFill/>
          </a:ln>
        </p:spPr>
      </p:pic>
      <p:grpSp>
        <p:nvGrpSpPr>
          <p:cNvPr id="2430" name="Google Shape;2430;p144"/>
          <p:cNvGrpSpPr/>
          <p:nvPr/>
        </p:nvGrpSpPr>
        <p:grpSpPr>
          <a:xfrm>
            <a:off x="868038" y="3398650"/>
            <a:ext cx="790176" cy="523250"/>
            <a:chOff x="2666325" y="4298650"/>
            <a:chExt cx="790176" cy="523250"/>
          </a:xfrm>
        </p:grpSpPr>
        <p:pic>
          <p:nvPicPr>
            <p:cNvPr id="2431" name="Google Shape;2431;p144"/>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432" name="Google Shape;2432;p144"/>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2433" name="Google Shape;2433;p144"/>
          <p:cNvGrpSpPr/>
          <p:nvPr/>
        </p:nvGrpSpPr>
        <p:grpSpPr>
          <a:xfrm>
            <a:off x="7126925" y="3398650"/>
            <a:ext cx="790176" cy="523250"/>
            <a:chOff x="2666325" y="4298650"/>
            <a:chExt cx="790176" cy="523250"/>
          </a:xfrm>
        </p:grpSpPr>
        <p:pic>
          <p:nvPicPr>
            <p:cNvPr id="2434" name="Google Shape;2434;p144"/>
            <p:cNvPicPr preferRelativeResize="0"/>
            <p:nvPr/>
          </p:nvPicPr>
          <p:blipFill rotWithShape="1">
            <a:blip r:embed="rId5">
              <a:alphaModFix/>
            </a:blip>
            <a:srcRect b="7747" l="12647" r="11801" t="6452"/>
            <a:stretch/>
          </p:blipFill>
          <p:spPr>
            <a:xfrm>
              <a:off x="2666325" y="4298650"/>
              <a:ext cx="790176" cy="523250"/>
            </a:xfrm>
            <a:prstGeom prst="rect">
              <a:avLst/>
            </a:prstGeom>
            <a:noFill/>
            <a:ln>
              <a:noFill/>
            </a:ln>
          </p:spPr>
        </p:pic>
        <p:sp>
          <p:nvSpPr>
            <p:cNvPr id="2435" name="Google Shape;2435;p144"/>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cxnSp>
        <p:nvCxnSpPr>
          <p:cNvPr id="2436" name="Google Shape;2436;p144"/>
          <p:cNvCxnSpPr/>
          <p:nvPr/>
        </p:nvCxnSpPr>
        <p:spPr>
          <a:xfrm flipH="1">
            <a:off x="1301525" y="1755361"/>
            <a:ext cx="2502900" cy="1350000"/>
          </a:xfrm>
          <a:prstGeom prst="straightConnector1">
            <a:avLst/>
          </a:prstGeom>
          <a:noFill/>
          <a:ln cap="flat" cmpd="sng" w="9525">
            <a:solidFill>
              <a:schemeClr val="dk1"/>
            </a:solidFill>
            <a:prstDash val="solid"/>
            <a:round/>
            <a:headEnd len="med" w="med" type="none"/>
            <a:tailEnd len="med" w="med" type="triangle"/>
          </a:ln>
        </p:spPr>
      </p:cxnSp>
      <p:cxnSp>
        <p:nvCxnSpPr>
          <p:cNvPr id="2437" name="Google Shape;2437;p144"/>
          <p:cNvCxnSpPr/>
          <p:nvPr/>
        </p:nvCxnSpPr>
        <p:spPr>
          <a:xfrm>
            <a:off x="5052325" y="1684261"/>
            <a:ext cx="2559600" cy="1421100"/>
          </a:xfrm>
          <a:prstGeom prst="straightConnector1">
            <a:avLst/>
          </a:prstGeom>
          <a:noFill/>
          <a:ln cap="flat" cmpd="sng" w="9525">
            <a:solidFill>
              <a:schemeClr val="dk1"/>
            </a:solidFill>
            <a:prstDash val="solid"/>
            <a:round/>
            <a:headEnd len="med" w="med" type="none"/>
            <a:tailEnd len="med" w="med" type="none"/>
          </a:ln>
        </p:spPr>
      </p:cxnSp>
      <p:pic>
        <p:nvPicPr>
          <p:cNvPr id="2438" name="Google Shape;2438;p144"/>
          <p:cNvPicPr preferRelativeResize="0"/>
          <p:nvPr/>
        </p:nvPicPr>
        <p:blipFill>
          <a:blip r:embed="rId6">
            <a:alphaModFix/>
          </a:blip>
          <a:stretch>
            <a:fillRect/>
          </a:stretch>
        </p:blipFill>
        <p:spPr>
          <a:xfrm>
            <a:off x="5348376" y="1877900"/>
            <a:ext cx="1660224" cy="934150"/>
          </a:xfrm>
          <a:prstGeom prst="rect">
            <a:avLst/>
          </a:prstGeom>
          <a:noFill/>
          <a:ln>
            <a:noFill/>
          </a:ln>
        </p:spPr>
      </p:pic>
      <p:sp>
        <p:nvSpPr>
          <p:cNvPr id="2439" name="Google Shape;2439;p144"/>
          <p:cNvSpPr/>
          <p:nvPr/>
        </p:nvSpPr>
        <p:spPr>
          <a:xfrm>
            <a:off x="4037800" y="4032975"/>
            <a:ext cx="636300" cy="53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JSON</a:t>
            </a:r>
            <a:endParaRPr sz="1300"/>
          </a:p>
        </p:txBody>
      </p:sp>
      <p:sp>
        <p:nvSpPr>
          <p:cNvPr id="2440" name="Google Shape;2440;p144"/>
          <p:cNvSpPr/>
          <p:nvPr/>
        </p:nvSpPr>
        <p:spPr>
          <a:xfrm>
            <a:off x="4674100" y="4032975"/>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192.168.1.2</a:t>
            </a:r>
            <a:endParaRPr b="1" sz="1300">
              <a:solidFill>
                <a:srgbClr val="FFFFFF"/>
              </a:solidFill>
            </a:endParaRPr>
          </a:p>
        </p:txBody>
      </p:sp>
      <p:sp>
        <p:nvSpPr>
          <p:cNvPr id="2441" name="Google Shape;2441;p144"/>
          <p:cNvSpPr/>
          <p:nvPr/>
        </p:nvSpPr>
        <p:spPr>
          <a:xfrm>
            <a:off x="2903500" y="4032975"/>
            <a:ext cx="1134300" cy="531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55.11.22.33</a:t>
            </a:r>
            <a:endParaRPr b="1" sz="1300">
              <a:solidFill>
                <a:srgbClr val="FFFFFF"/>
              </a:solidFill>
            </a:endParaRPr>
          </a:p>
        </p:txBody>
      </p:sp>
      <p:sp>
        <p:nvSpPr>
          <p:cNvPr id="2442" name="Google Shape;2442;p144"/>
          <p:cNvSpPr/>
          <p:nvPr/>
        </p:nvSpPr>
        <p:spPr>
          <a:xfrm>
            <a:off x="2267200" y="4032975"/>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8080</a:t>
            </a:r>
            <a:endParaRPr sz="1300">
              <a:solidFill>
                <a:srgbClr val="FFFFFF"/>
              </a:solidFill>
            </a:endParaRPr>
          </a:p>
        </p:txBody>
      </p:sp>
      <p:sp>
        <p:nvSpPr>
          <p:cNvPr id="2443" name="Google Shape;2443;p144"/>
          <p:cNvSpPr/>
          <p:nvPr/>
        </p:nvSpPr>
        <p:spPr>
          <a:xfrm>
            <a:off x="5808400" y="4032975"/>
            <a:ext cx="636300" cy="53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8992</a:t>
            </a:r>
            <a:endParaRPr sz="1300">
              <a:solidFill>
                <a:srgbClr val="FFFFFF"/>
              </a:solidFill>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7" name="Shape 2447"/>
        <p:cNvGrpSpPr/>
        <p:nvPr/>
      </p:nvGrpSpPr>
      <p:grpSpPr>
        <a:xfrm>
          <a:off x="0" y="0"/>
          <a:ext cx="0" cy="0"/>
          <a:chOff x="0" y="0"/>
          <a:chExt cx="0" cy="0"/>
        </a:xfrm>
      </p:grpSpPr>
      <p:sp>
        <p:nvSpPr>
          <p:cNvPr id="2448" name="Google Shape;2448;p1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 Applications</a:t>
            </a:r>
            <a:endParaRPr/>
          </a:p>
        </p:txBody>
      </p:sp>
      <p:sp>
        <p:nvSpPr>
          <p:cNvPr id="2449" name="Google Shape;2449;p145"/>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
        <p:nvSpPr>
          <p:cNvPr id="2450" name="Google Shape;2450;p145"/>
          <p:cNvSpPr txBox="1"/>
          <p:nvPr>
            <p:ph idx="1" type="body"/>
          </p:nvPr>
        </p:nvSpPr>
        <p:spPr>
          <a:xfrm>
            <a:off x="311700" y="1047675"/>
            <a:ext cx="8520600" cy="35796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Private to Public translations</a:t>
            </a:r>
            <a:endParaRPr/>
          </a:p>
          <a:p>
            <a:pPr indent="-317500" lvl="1" marL="914400" rtl="0" algn="l">
              <a:lnSpc>
                <a:spcPct val="125000"/>
              </a:lnSpc>
              <a:spcBef>
                <a:spcPts val="0"/>
              </a:spcBef>
              <a:spcAft>
                <a:spcPts val="0"/>
              </a:spcAft>
              <a:buSzPts val="1400"/>
              <a:buChar char="○"/>
            </a:pPr>
            <a:r>
              <a:rPr lang="en"/>
              <a:t>So we </a:t>
            </a:r>
            <a:r>
              <a:rPr lang="en"/>
              <a:t>don't</a:t>
            </a:r>
            <a:r>
              <a:rPr lang="en"/>
              <a:t> run out IPv4</a:t>
            </a:r>
            <a:endParaRPr/>
          </a:p>
          <a:p>
            <a:pPr indent="-342900" lvl="0" marL="457200" rtl="0" algn="l">
              <a:lnSpc>
                <a:spcPct val="125000"/>
              </a:lnSpc>
              <a:spcBef>
                <a:spcPts val="0"/>
              </a:spcBef>
              <a:spcAft>
                <a:spcPts val="0"/>
              </a:spcAft>
              <a:buSzPts val="1800"/>
              <a:buChar char="●"/>
            </a:pPr>
            <a:r>
              <a:rPr lang="en"/>
              <a:t>Port forwarding</a:t>
            </a:r>
            <a:endParaRPr/>
          </a:p>
          <a:p>
            <a:pPr indent="-317500" lvl="1" marL="914400" rtl="0" algn="l">
              <a:lnSpc>
                <a:spcPct val="125000"/>
              </a:lnSpc>
              <a:spcBef>
                <a:spcPts val="0"/>
              </a:spcBef>
              <a:spcAft>
                <a:spcPts val="0"/>
              </a:spcAft>
              <a:buSzPts val="1400"/>
              <a:buChar char="○"/>
            </a:pPr>
            <a:r>
              <a:rPr lang="en"/>
              <a:t>Add a NAT entry in the router to forward packets to 80 to a machine in your LAN</a:t>
            </a:r>
            <a:endParaRPr/>
          </a:p>
          <a:p>
            <a:pPr indent="-317500" lvl="1" marL="914400" rtl="0" algn="l">
              <a:lnSpc>
                <a:spcPct val="125000"/>
              </a:lnSpc>
              <a:spcBef>
                <a:spcPts val="0"/>
              </a:spcBef>
              <a:spcAft>
                <a:spcPts val="0"/>
              </a:spcAft>
              <a:buSzPts val="1400"/>
              <a:buChar char="○"/>
            </a:pPr>
            <a:r>
              <a:rPr lang="en"/>
              <a:t>No need to have root access to listen on port 80 on your device</a:t>
            </a:r>
            <a:endParaRPr/>
          </a:p>
          <a:p>
            <a:pPr indent="-317500" lvl="1" marL="914400" rtl="0" algn="l">
              <a:lnSpc>
                <a:spcPct val="125000"/>
              </a:lnSpc>
              <a:spcBef>
                <a:spcPts val="0"/>
              </a:spcBef>
              <a:spcAft>
                <a:spcPts val="0"/>
              </a:spcAft>
              <a:buSzPts val="1400"/>
              <a:buChar char="○"/>
            </a:pPr>
            <a:r>
              <a:rPr lang="en"/>
              <a:t>Expose your local web server publically</a:t>
            </a:r>
            <a:endParaRPr/>
          </a:p>
          <a:p>
            <a:pPr indent="-342900" lvl="0" marL="457200" rtl="0" algn="l">
              <a:lnSpc>
                <a:spcPct val="125000"/>
              </a:lnSpc>
              <a:spcBef>
                <a:spcPts val="0"/>
              </a:spcBef>
              <a:spcAft>
                <a:spcPts val="0"/>
              </a:spcAft>
              <a:buSzPts val="1800"/>
              <a:buChar char="●"/>
            </a:pPr>
            <a:r>
              <a:rPr lang="en"/>
              <a:t>Layer 4 Load Balancing</a:t>
            </a:r>
            <a:endParaRPr/>
          </a:p>
          <a:p>
            <a:pPr indent="-317500" lvl="1" marL="914400" rtl="0" algn="l">
              <a:lnSpc>
                <a:spcPct val="125000"/>
              </a:lnSpc>
              <a:spcBef>
                <a:spcPts val="0"/>
              </a:spcBef>
              <a:spcAft>
                <a:spcPts val="0"/>
              </a:spcAft>
              <a:buSzPts val="1400"/>
              <a:buChar char="○"/>
            </a:pPr>
            <a:r>
              <a:rPr lang="en" u="sng">
                <a:solidFill>
                  <a:schemeClr val="hlink"/>
                </a:solidFill>
                <a:hlinkClick r:id="rId3"/>
              </a:rPr>
              <a:t>HAProxy NAT Mode</a:t>
            </a:r>
            <a:r>
              <a:rPr lang="en"/>
              <a:t> - Your load balancer is your </a:t>
            </a:r>
            <a:r>
              <a:rPr lang="en"/>
              <a:t>gateway</a:t>
            </a:r>
            <a:endParaRPr/>
          </a:p>
          <a:p>
            <a:pPr indent="-317500" lvl="1" marL="914400" rtl="0" algn="l">
              <a:lnSpc>
                <a:spcPct val="125000"/>
              </a:lnSpc>
              <a:spcBef>
                <a:spcPts val="0"/>
              </a:spcBef>
              <a:spcAft>
                <a:spcPts val="0"/>
              </a:spcAft>
              <a:buSzPts val="1400"/>
              <a:buChar char="○"/>
            </a:pPr>
            <a:r>
              <a:rPr lang="en"/>
              <a:t>Clients send a request to a bogus service IP</a:t>
            </a:r>
            <a:endParaRPr/>
          </a:p>
          <a:p>
            <a:pPr indent="-317500" lvl="1" marL="914400" rtl="0" algn="l">
              <a:lnSpc>
                <a:spcPct val="125000"/>
              </a:lnSpc>
              <a:spcBef>
                <a:spcPts val="0"/>
              </a:spcBef>
              <a:spcAft>
                <a:spcPts val="0"/>
              </a:spcAft>
              <a:buSzPts val="1400"/>
              <a:buChar char="○"/>
            </a:pPr>
            <a:r>
              <a:rPr lang="en"/>
              <a:t>Router intercepts that packet and replaces the service IP with a destination server</a:t>
            </a:r>
            <a:endParaRPr/>
          </a:p>
          <a:p>
            <a:pPr indent="-317500" lvl="1" marL="914400" rtl="0" algn="l">
              <a:lnSpc>
                <a:spcPct val="125000"/>
              </a:lnSpc>
              <a:spcBef>
                <a:spcPts val="0"/>
              </a:spcBef>
              <a:spcAft>
                <a:spcPts val="0"/>
              </a:spcAft>
              <a:buSzPts val="1400"/>
              <a:buChar char="○"/>
            </a:pPr>
            <a:r>
              <a:rPr lang="en"/>
              <a:t>Layer 4 reverse proxying</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4" name="Shape 2454"/>
        <p:cNvGrpSpPr/>
        <p:nvPr/>
      </p:nvGrpSpPr>
      <p:grpSpPr>
        <a:xfrm>
          <a:off x="0" y="0"/>
          <a:ext cx="0" cy="0"/>
          <a:chOff x="0" y="0"/>
          <a:chExt cx="0" cy="0"/>
        </a:xfrm>
      </p:grpSpPr>
      <p:sp>
        <p:nvSpPr>
          <p:cNvPr id="2455" name="Google Shape;2455;p1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t>
            </a:r>
            <a:endParaRPr/>
          </a:p>
        </p:txBody>
      </p:sp>
      <p:sp>
        <p:nvSpPr>
          <p:cNvPr id="2456" name="Google Shape;2456;p146"/>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
        <p:nvSpPr>
          <p:cNvPr id="2457" name="Google Shape;2457;p146"/>
          <p:cNvSpPr txBox="1"/>
          <p:nvPr>
            <p:ph idx="1" type="body"/>
          </p:nvPr>
        </p:nvSpPr>
        <p:spPr>
          <a:xfrm>
            <a:off x="311700" y="1047675"/>
            <a:ext cx="8520600" cy="2918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IPv4 is limited only 4 billion</a:t>
            </a:r>
            <a:endParaRPr/>
          </a:p>
          <a:p>
            <a:pPr indent="-342900" lvl="0" marL="457200" rtl="0" algn="l">
              <a:lnSpc>
                <a:spcPct val="125000"/>
              </a:lnSpc>
              <a:spcBef>
                <a:spcPts val="0"/>
              </a:spcBef>
              <a:spcAft>
                <a:spcPts val="0"/>
              </a:spcAft>
              <a:buSzPts val="1800"/>
              <a:buChar char="●"/>
            </a:pPr>
            <a:r>
              <a:rPr lang="en"/>
              <a:t>Need to translate private to public</a:t>
            </a:r>
            <a:endParaRPr/>
          </a:p>
          <a:p>
            <a:pPr indent="-342900" lvl="0" marL="457200" rtl="0" algn="l">
              <a:lnSpc>
                <a:spcPct val="125000"/>
              </a:lnSpc>
              <a:spcBef>
                <a:spcPts val="0"/>
              </a:spcBef>
              <a:spcAft>
                <a:spcPts val="0"/>
              </a:spcAft>
              <a:buSzPts val="1800"/>
              <a:buChar char="●"/>
            </a:pPr>
            <a:r>
              <a:rPr lang="en"/>
              <a:t>Port forward/load balancing</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1" name="Shape 2461"/>
        <p:cNvGrpSpPr/>
        <p:nvPr/>
      </p:nvGrpSpPr>
      <p:grpSpPr>
        <a:xfrm>
          <a:off x="0" y="0"/>
          <a:ext cx="0" cy="0"/>
          <a:chOff x="0" y="0"/>
          <a:chExt cx="0" cy="0"/>
        </a:xfrm>
      </p:grpSpPr>
      <p:sp>
        <p:nvSpPr>
          <p:cNvPr id="2462" name="Google Shape;2462;p147"/>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TCP Connection States</a:t>
            </a:r>
            <a:endParaRPr/>
          </a:p>
        </p:txBody>
      </p:sp>
      <p:sp>
        <p:nvSpPr>
          <p:cNvPr id="2463" name="Google Shape;2463;p147"/>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Stateful protocol must have states</a:t>
            </a:r>
            <a:endParaRPr/>
          </a:p>
        </p:txBody>
      </p:sp>
      <p:sp>
        <p:nvSpPr>
          <p:cNvPr id="2464" name="Google Shape;2464;p147"/>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8" name="Shape 2468"/>
        <p:cNvGrpSpPr/>
        <p:nvPr/>
      </p:nvGrpSpPr>
      <p:grpSpPr>
        <a:xfrm>
          <a:off x="0" y="0"/>
          <a:ext cx="0" cy="0"/>
          <a:chOff x="0" y="0"/>
          <a:chExt cx="0" cy="0"/>
        </a:xfrm>
      </p:grpSpPr>
      <p:sp>
        <p:nvSpPr>
          <p:cNvPr id="2469" name="Google Shape;2469;p1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Connection States</a:t>
            </a:r>
            <a:endParaRPr/>
          </a:p>
        </p:txBody>
      </p:sp>
      <p:sp>
        <p:nvSpPr>
          <p:cNvPr id="2470" name="Google Shape;2470;p1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TCP is a stateful protocol</a:t>
            </a:r>
            <a:endParaRPr/>
          </a:p>
          <a:p>
            <a:pPr indent="-342900" lvl="0" marL="457200" rtl="0" algn="l">
              <a:lnSpc>
                <a:spcPct val="125000"/>
              </a:lnSpc>
              <a:spcBef>
                <a:spcPts val="0"/>
              </a:spcBef>
              <a:spcAft>
                <a:spcPts val="0"/>
              </a:spcAft>
              <a:buSzPts val="1800"/>
              <a:buChar char="●"/>
            </a:pPr>
            <a:r>
              <a:rPr lang="en"/>
              <a:t>Both client and server need to maintain all sorts of state</a:t>
            </a:r>
            <a:endParaRPr/>
          </a:p>
          <a:p>
            <a:pPr indent="-342900" lvl="0" marL="457200" rtl="0" algn="l">
              <a:lnSpc>
                <a:spcPct val="125000"/>
              </a:lnSpc>
              <a:spcBef>
                <a:spcPts val="0"/>
              </a:spcBef>
              <a:spcAft>
                <a:spcPts val="0"/>
              </a:spcAft>
              <a:buSzPts val="1800"/>
              <a:buChar char="●"/>
            </a:pPr>
            <a:r>
              <a:rPr lang="en"/>
              <a:t>Window sizes, sequences and the state of the connection</a:t>
            </a:r>
            <a:endParaRPr/>
          </a:p>
          <a:p>
            <a:pPr indent="-342900" lvl="0" marL="457200" rtl="0" algn="l">
              <a:lnSpc>
                <a:spcPct val="125000"/>
              </a:lnSpc>
              <a:spcBef>
                <a:spcPts val="0"/>
              </a:spcBef>
              <a:spcAft>
                <a:spcPts val="0"/>
              </a:spcAft>
              <a:buSzPts val="1800"/>
              <a:buChar char="●"/>
            </a:pPr>
            <a:r>
              <a:rPr lang="en"/>
              <a:t>The connection goes through many states</a:t>
            </a:r>
            <a:endParaRPr/>
          </a:p>
        </p:txBody>
      </p:sp>
      <p:sp>
        <p:nvSpPr>
          <p:cNvPr id="2471" name="Google Shape;2471;p14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5" name="Shape 2475"/>
        <p:cNvGrpSpPr/>
        <p:nvPr/>
      </p:nvGrpSpPr>
      <p:grpSpPr>
        <a:xfrm>
          <a:off x="0" y="0"/>
          <a:ext cx="0" cy="0"/>
          <a:chOff x="0" y="0"/>
          <a:chExt cx="0" cy="0"/>
        </a:xfrm>
      </p:grpSpPr>
      <p:sp>
        <p:nvSpPr>
          <p:cNvPr id="2476" name="Google Shape;2476;p149"/>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2477" name="Google Shape;2477;p149"/>
          <p:cNvCxnSpPr/>
          <p:nvPr/>
        </p:nvCxnSpPr>
        <p:spPr>
          <a:xfrm flipH="1">
            <a:off x="2291120" y="595470"/>
            <a:ext cx="14400" cy="4123500"/>
          </a:xfrm>
          <a:prstGeom prst="straightConnector1">
            <a:avLst/>
          </a:prstGeom>
          <a:noFill/>
          <a:ln cap="flat" cmpd="sng" w="9525">
            <a:solidFill>
              <a:schemeClr val="dk1"/>
            </a:solidFill>
            <a:prstDash val="solid"/>
            <a:round/>
            <a:headEnd len="med" w="med" type="none"/>
            <a:tailEnd len="med" w="med" type="triangle"/>
          </a:ln>
        </p:spPr>
      </p:cxnSp>
      <p:cxnSp>
        <p:nvCxnSpPr>
          <p:cNvPr id="2478" name="Google Shape;2478;p149"/>
          <p:cNvCxnSpPr/>
          <p:nvPr/>
        </p:nvCxnSpPr>
        <p:spPr>
          <a:xfrm flipH="1">
            <a:off x="6514649" y="595470"/>
            <a:ext cx="14400" cy="4123500"/>
          </a:xfrm>
          <a:prstGeom prst="straightConnector1">
            <a:avLst/>
          </a:prstGeom>
          <a:noFill/>
          <a:ln cap="flat" cmpd="sng" w="9525">
            <a:solidFill>
              <a:schemeClr val="dk1"/>
            </a:solidFill>
            <a:prstDash val="solid"/>
            <a:round/>
            <a:headEnd len="med" w="med" type="none"/>
            <a:tailEnd len="med" w="med" type="triangle"/>
          </a:ln>
        </p:spPr>
      </p:cxnSp>
      <p:cxnSp>
        <p:nvCxnSpPr>
          <p:cNvPr id="2479" name="Google Shape;2479;p149"/>
          <p:cNvCxnSpPr/>
          <p:nvPr/>
        </p:nvCxnSpPr>
        <p:spPr>
          <a:xfrm>
            <a:off x="2384632" y="1276138"/>
            <a:ext cx="4120500" cy="783600"/>
          </a:xfrm>
          <a:prstGeom prst="straightConnector1">
            <a:avLst/>
          </a:prstGeom>
          <a:noFill/>
          <a:ln cap="flat" cmpd="sng" w="9525">
            <a:solidFill>
              <a:schemeClr val="dk1"/>
            </a:solidFill>
            <a:prstDash val="solid"/>
            <a:round/>
            <a:headEnd len="med" w="med" type="none"/>
            <a:tailEnd len="med" w="med" type="triangle"/>
          </a:ln>
        </p:spPr>
      </p:cxnSp>
      <p:cxnSp>
        <p:nvCxnSpPr>
          <p:cNvPr id="2480" name="Google Shape;2480;p149"/>
          <p:cNvCxnSpPr/>
          <p:nvPr/>
        </p:nvCxnSpPr>
        <p:spPr>
          <a:xfrm flipH="1">
            <a:off x="2370259" y="2157761"/>
            <a:ext cx="4149300" cy="608700"/>
          </a:xfrm>
          <a:prstGeom prst="straightConnector1">
            <a:avLst/>
          </a:prstGeom>
          <a:noFill/>
          <a:ln cap="flat" cmpd="sng" w="9525">
            <a:solidFill>
              <a:schemeClr val="dk1"/>
            </a:solidFill>
            <a:prstDash val="solid"/>
            <a:round/>
            <a:headEnd len="med" w="med" type="none"/>
            <a:tailEnd len="med" w="med" type="triangle"/>
          </a:ln>
        </p:spPr>
      </p:cxnSp>
      <p:cxnSp>
        <p:nvCxnSpPr>
          <p:cNvPr id="2481" name="Google Shape;2481;p149"/>
          <p:cNvCxnSpPr/>
          <p:nvPr/>
        </p:nvCxnSpPr>
        <p:spPr>
          <a:xfrm flipH="1">
            <a:off x="2370259" y="2593794"/>
            <a:ext cx="4149300" cy="608700"/>
          </a:xfrm>
          <a:prstGeom prst="straightConnector1">
            <a:avLst/>
          </a:prstGeom>
          <a:noFill/>
          <a:ln cap="flat" cmpd="sng" w="9525">
            <a:solidFill>
              <a:schemeClr val="dk1"/>
            </a:solidFill>
            <a:prstDash val="solid"/>
            <a:round/>
            <a:headEnd len="med" w="med" type="none"/>
            <a:tailEnd len="med" w="med" type="triangle"/>
          </a:ln>
        </p:spPr>
      </p:cxnSp>
      <p:cxnSp>
        <p:nvCxnSpPr>
          <p:cNvPr id="2482" name="Google Shape;2482;p149"/>
          <p:cNvCxnSpPr/>
          <p:nvPr/>
        </p:nvCxnSpPr>
        <p:spPr>
          <a:xfrm>
            <a:off x="2349739" y="3342500"/>
            <a:ext cx="4120500" cy="783600"/>
          </a:xfrm>
          <a:prstGeom prst="straightConnector1">
            <a:avLst/>
          </a:prstGeom>
          <a:noFill/>
          <a:ln cap="flat" cmpd="sng" w="9525">
            <a:solidFill>
              <a:schemeClr val="dk1"/>
            </a:solidFill>
            <a:prstDash val="solid"/>
            <a:round/>
            <a:headEnd len="med" w="med" type="none"/>
            <a:tailEnd len="med" w="med" type="triangle"/>
          </a:ln>
        </p:spPr>
      </p:cxnSp>
      <p:sp>
        <p:nvSpPr>
          <p:cNvPr id="2483" name="Google Shape;2483;p149"/>
          <p:cNvSpPr txBox="1"/>
          <p:nvPr>
            <p:ph type="title"/>
          </p:nvPr>
        </p:nvSpPr>
        <p:spPr>
          <a:xfrm>
            <a:off x="888947" y="516325"/>
            <a:ext cx="1546200" cy="40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420"/>
              <a:t>ESTABLISHED</a:t>
            </a:r>
            <a:endParaRPr sz="1420"/>
          </a:p>
        </p:txBody>
      </p:sp>
      <p:sp>
        <p:nvSpPr>
          <p:cNvPr id="2484" name="Google Shape;2484;p149"/>
          <p:cNvSpPr txBox="1"/>
          <p:nvPr>
            <p:ph type="title"/>
          </p:nvPr>
        </p:nvSpPr>
        <p:spPr>
          <a:xfrm>
            <a:off x="6629838" y="551307"/>
            <a:ext cx="1546200" cy="40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420"/>
              <a:t>ESTABLISHED</a:t>
            </a:r>
            <a:endParaRPr sz="1420"/>
          </a:p>
        </p:txBody>
      </p:sp>
      <p:sp>
        <p:nvSpPr>
          <p:cNvPr id="2485" name="Google Shape;2485;p149"/>
          <p:cNvSpPr txBox="1"/>
          <p:nvPr>
            <p:ph type="title"/>
          </p:nvPr>
        </p:nvSpPr>
        <p:spPr>
          <a:xfrm>
            <a:off x="946301" y="961138"/>
            <a:ext cx="1265700" cy="40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420"/>
              <a:t>FIN_WAIT_1</a:t>
            </a:r>
            <a:endParaRPr sz="1420"/>
          </a:p>
        </p:txBody>
      </p:sp>
      <p:sp>
        <p:nvSpPr>
          <p:cNvPr id="2486" name="Google Shape;2486;p149"/>
          <p:cNvSpPr txBox="1"/>
          <p:nvPr>
            <p:ph type="title"/>
          </p:nvPr>
        </p:nvSpPr>
        <p:spPr>
          <a:xfrm>
            <a:off x="960660" y="2544706"/>
            <a:ext cx="1265700" cy="40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420"/>
              <a:t>FIN_WAIT_2</a:t>
            </a:r>
            <a:endParaRPr sz="1420"/>
          </a:p>
        </p:txBody>
      </p:sp>
      <p:sp>
        <p:nvSpPr>
          <p:cNvPr id="2487" name="Google Shape;2487;p149"/>
          <p:cNvSpPr txBox="1"/>
          <p:nvPr>
            <p:ph type="title"/>
          </p:nvPr>
        </p:nvSpPr>
        <p:spPr>
          <a:xfrm>
            <a:off x="946301" y="3050731"/>
            <a:ext cx="1265700" cy="40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420"/>
              <a:t>TIME_WAIT</a:t>
            </a:r>
            <a:endParaRPr sz="1420"/>
          </a:p>
        </p:txBody>
      </p:sp>
      <p:sp>
        <p:nvSpPr>
          <p:cNvPr id="2488" name="Google Shape;2488;p149"/>
          <p:cNvSpPr txBox="1"/>
          <p:nvPr>
            <p:ph type="title"/>
          </p:nvPr>
        </p:nvSpPr>
        <p:spPr>
          <a:xfrm>
            <a:off x="1029237" y="4242483"/>
            <a:ext cx="1265700" cy="40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420"/>
              <a:t>CLOSED</a:t>
            </a:r>
            <a:endParaRPr sz="1420"/>
          </a:p>
        </p:txBody>
      </p:sp>
      <p:sp>
        <p:nvSpPr>
          <p:cNvPr id="2489" name="Google Shape;2489;p149"/>
          <p:cNvSpPr txBox="1"/>
          <p:nvPr>
            <p:ph type="title"/>
          </p:nvPr>
        </p:nvSpPr>
        <p:spPr>
          <a:xfrm>
            <a:off x="697300" y="3688602"/>
            <a:ext cx="1652400" cy="50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778"/>
              <a:t>…. </a:t>
            </a:r>
            <a:endParaRPr sz="778"/>
          </a:p>
          <a:p>
            <a:pPr indent="0" lvl="0" marL="0" rtl="0" algn="ctr">
              <a:spcBef>
                <a:spcPts val="0"/>
              </a:spcBef>
              <a:spcAft>
                <a:spcPts val="0"/>
              </a:spcAft>
              <a:buSzPts val="990"/>
              <a:buNone/>
            </a:pPr>
            <a:r>
              <a:rPr lang="en" sz="778"/>
              <a:t>4 minutes (2MSL)</a:t>
            </a:r>
            <a:endParaRPr sz="778"/>
          </a:p>
        </p:txBody>
      </p:sp>
      <p:sp>
        <p:nvSpPr>
          <p:cNvPr id="2490" name="Google Shape;2490;p149"/>
          <p:cNvSpPr txBox="1"/>
          <p:nvPr>
            <p:ph type="title"/>
          </p:nvPr>
        </p:nvSpPr>
        <p:spPr>
          <a:xfrm>
            <a:off x="6584313" y="1819233"/>
            <a:ext cx="1452600" cy="40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420"/>
              <a:t>CLOSE_WAIT</a:t>
            </a:r>
            <a:endParaRPr sz="1420"/>
          </a:p>
        </p:txBody>
      </p:sp>
      <p:sp>
        <p:nvSpPr>
          <p:cNvPr id="2491" name="Google Shape;2491;p149"/>
          <p:cNvSpPr txBox="1"/>
          <p:nvPr>
            <p:ph type="title"/>
          </p:nvPr>
        </p:nvSpPr>
        <p:spPr>
          <a:xfrm>
            <a:off x="6629838" y="2356573"/>
            <a:ext cx="1452600" cy="40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420"/>
              <a:t>LAST_ACK</a:t>
            </a:r>
            <a:endParaRPr sz="1420"/>
          </a:p>
        </p:txBody>
      </p:sp>
      <p:sp>
        <p:nvSpPr>
          <p:cNvPr id="2492" name="Google Shape;2492;p149"/>
          <p:cNvSpPr txBox="1"/>
          <p:nvPr>
            <p:ph type="title"/>
          </p:nvPr>
        </p:nvSpPr>
        <p:spPr>
          <a:xfrm>
            <a:off x="6629838" y="3898147"/>
            <a:ext cx="1452600" cy="40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420"/>
              <a:t>CLOSED</a:t>
            </a:r>
            <a:endParaRPr sz="1420"/>
          </a:p>
        </p:txBody>
      </p:sp>
      <p:sp>
        <p:nvSpPr>
          <p:cNvPr id="2493" name="Google Shape;2493;p149"/>
          <p:cNvSpPr txBox="1"/>
          <p:nvPr>
            <p:ph type="title"/>
          </p:nvPr>
        </p:nvSpPr>
        <p:spPr>
          <a:xfrm rot="738915">
            <a:off x="4028104" y="1334662"/>
            <a:ext cx="506352" cy="410301"/>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420"/>
              <a:t>FIN</a:t>
            </a:r>
            <a:endParaRPr sz="1420"/>
          </a:p>
        </p:txBody>
      </p:sp>
      <p:sp>
        <p:nvSpPr>
          <p:cNvPr id="2494" name="Google Shape;2494;p149"/>
          <p:cNvSpPr txBox="1"/>
          <p:nvPr>
            <p:ph type="title"/>
          </p:nvPr>
        </p:nvSpPr>
        <p:spPr>
          <a:xfrm rot="739167">
            <a:off x="4070736" y="3440197"/>
            <a:ext cx="748025" cy="410301"/>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420"/>
              <a:t>ACK</a:t>
            </a:r>
            <a:endParaRPr sz="1420"/>
          </a:p>
        </p:txBody>
      </p:sp>
      <p:sp>
        <p:nvSpPr>
          <p:cNvPr id="2495" name="Google Shape;2495;p149"/>
          <p:cNvSpPr txBox="1"/>
          <p:nvPr>
            <p:ph type="title"/>
          </p:nvPr>
        </p:nvSpPr>
        <p:spPr>
          <a:xfrm rot="-581559">
            <a:off x="4035755" y="2135751"/>
            <a:ext cx="748383" cy="410086"/>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420"/>
              <a:t>ACK</a:t>
            </a:r>
            <a:endParaRPr sz="1420"/>
          </a:p>
        </p:txBody>
      </p:sp>
      <p:sp>
        <p:nvSpPr>
          <p:cNvPr id="2496" name="Google Shape;2496;p149"/>
          <p:cNvSpPr txBox="1"/>
          <p:nvPr>
            <p:ph type="title"/>
          </p:nvPr>
        </p:nvSpPr>
        <p:spPr>
          <a:xfrm rot="-581559">
            <a:off x="4119739" y="2577686"/>
            <a:ext cx="748383" cy="410086"/>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420"/>
              <a:t>FIN</a:t>
            </a:r>
            <a:endParaRPr sz="1420"/>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0" name="Shape 2500"/>
        <p:cNvGrpSpPr/>
        <p:nvPr/>
      </p:nvGrpSpPr>
      <p:grpSpPr>
        <a:xfrm>
          <a:off x="0" y="0"/>
          <a:ext cx="0" cy="0"/>
          <a:chOff x="0" y="0"/>
          <a:chExt cx="0" cy="0"/>
        </a:xfrm>
      </p:grpSpPr>
      <p:sp>
        <p:nvSpPr>
          <p:cNvPr id="2501" name="Google Shape;2501;p150"/>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TCP</a:t>
            </a:r>
            <a:r>
              <a:rPr lang="en"/>
              <a:t> Pros and Cons</a:t>
            </a:r>
            <a:endParaRPr/>
          </a:p>
        </p:txBody>
      </p:sp>
      <p:sp>
        <p:nvSpPr>
          <p:cNvPr id="2502" name="Google Shape;2502;p150"/>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power and drawbacks of TCP</a:t>
            </a:r>
            <a:endParaRPr/>
          </a:p>
        </p:txBody>
      </p:sp>
      <p:sp>
        <p:nvSpPr>
          <p:cNvPr id="2503" name="Google Shape;2503;p150"/>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7" name="Shape 2507"/>
        <p:cNvGrpSpPr/>
        <p:nvPr/>
      </p:nvGrpSpPr>
      <p:grpSpPr>
        <a:xfrm>
          <a:off x="0" y="0"/>
          <a:ext cx="0" cy="0"/>
          <a:chOff x="0" y="0"/>
          <a:chExt cx="0" cy="0"/>
        </a:xfrm>
      </p:grpSpPr>
      <p:sp>
        <p:nvSpPr>
          <p:cNvPr id="2508" name="Google Shape;2508;p1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a:t>
            </a:r>
            <a:r>
              <a:rPr lang="en"/>
              <a:t> Pros</a:t>
            </a:r>
            <a:endParaRPr/>
          </a:p>
        </p:txBody>
      </p:sp>
      <p:sp>
        <p:nvSpPr>
          <p:cNvPr id="2509" name="Google Shape;2509;p1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G</a:t>
            </a:r>
            <a:r>
              <a:rPr lang="en"/>
              <a:t>uarantee delivery</a:t>
            </a:r>
            <a:endParaRPr/>
          </a:p>
          <a:p>
            <a:pPr indent="-342900" lvl="0" marL="457200" rtl="0" algn="l">
              <a:lnSpc>
                <a:spcPct val="125000"/>
              </a:lnSpc>
              <a:spcBef>
                <a:spcPts val="0"/>
              </a:spcBef>
              <a:spcAft>
                <a:spcPts val="0"/>
              </a:spcAft>
              <a:buSzPts val="1800"/>
              <a:buChar char="●"/>
            </a:pPr>
            <a:r>
              <a:rPr lang="en"/>
              <a:t>No one can send data without prior knowledge</a:t>
            </a:r>
            <a:endParaRPr/>
          </a:p>
          <a:p>
            <a:pPr indent="-342900" lvl="0" marL="457200" rtl="0" algn="l">
              <a:lnSpc>
                <a:spcPct val="125000"/>
              </a:lnSpc>
              <a:spcBef>
                <a:spcPts val="0"/>
              </a:spcBef>
              <a:spcAft>
                <a:spcPts val="0"/>
              </a:spcAft>
              <a:buSzPts val="1800"/>
              <a:buChar char="●"/>
            </a:pPr>
            <a:r>
              <a:rPr lang="en"/>
              <a:t>Flow Control and Congestion Control</a:t>
            </a:r>
            <a:endParaRPr/>
          </a:p>
          <a:p>
            <a:pPr indent="-342900" lvl="0" marL="457200" rtl="0" algn="l">
              <a:lnSpc>
                <a:spcPct val="125000"/>
              </a:lnSpc>
              <a:spcBef>
                <a:spcPts val="0"/>
              </a:spcBef>
              <a:spcAft>
                <a:spcPts val="0"/>
              </a:spcAft>
              <a:buSzPts val="1800"/>
              <a:buChar char="●"/>
            </a:pPr>
            <a:r>
              <a:rPr lang="en"/>
              <a:t>Ordered Packets no corruption or app level work</a:t>
            </a:r>
            <a:endParaRPr/>
          </a:p>
          <a:p>
            <a:pPr indent="-342900" lvl="0" marL="457200" rtl="0" algn="l">
              <a:lnSpc>
                <a:spcPct val="125000"/>
              </a:lnSpc>
              <a:spcBef>
                <a:spcPts val="0"/>
              </a:spcBef>
              <a:spcAft>
                <a:spcPts val="0"/>
              </a:spcAft>
              <a:buSzPts val="1800"/>
              <a:buChar char="●"/>
            </a:pPr>
            <a:r>
              <a:rPr lang="en"/>
              <a:t>Secure and can’t be easily spoofed</a:t>
            </a:r>
            <a:endParaRPr/>
          </a:p>
        </p:txBody>
      </p:sp>
      <p:sp>
        <p:nvSpPr>
          <p:cNvPr id="2510" name="Google Shape;2510;p151"/>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p:nvPr/>
        </p:nvSpPr>
        <p:spPr>
          <a:xfrm>
            <a:off x="794213" y="1012000"/>
            <a:ext cx="1411500" cy="468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26"/>
          <p:cNvSpPr/>
          <p:nvPr/>
        </p:nvSpPr>
        <p:spPr>
          <a:xfrm>
            <a:off x="794213" y="1537600"/>
            <a:ext cx="1411500" cy="4683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26"/>
          <p:cNvSpPr/>
          <p:nvPr/>
        </p:nvSpPr>
        <p:spPr>
          <a:xfrm>
            <a:off x="794213" y="2063200"/>
            <a:ext cx="1411500" cy="468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26"/>
          <p:cNvSpPr/>
          <p:nvPr/>
        </p:nvSpPr>
        <p:spPr>
          <a:xfrm>
            <a:off x="794213" y="2588800"/>
            <a:ext cx="14115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2" name="Google Shape;172;p26"/>
          <p:cNvSpPr/>
          <p:nvPr/>
        </p:nvSpPr>
        <p:spPr>
          <a:xfrm>
            <a:off x="794213" y="3114400"/>
            <a:ext cx="14115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26"/>
          <p:cNvSpPr/>
          <p:nvPr/>
        </p:nvSpPr>
        <p:spPr>
          <a:xfrm>
            <a:off x="794213" y="3640000"/>
            <a:ext cx="1411500" cy="4683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26"/>
          <p:cNvSpPr/>
          <p:nvPr/>
        </p:nvSpPr>
        <p:spPr>
          <a:xfrm>
            <a:off x="794213" y="4165600"/>
            <a:ext cx="1411500" cy="4683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 name="Google Shape;175;p26"/>
          <p:cNvSpPr txBox="1"/>
          <p:nvPr/>
        </p:nvSpPr>
        <p:spPr>
          <a:xfrm>
            <a:off x="977513" y="509600"/>
            <a:ext cx="10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Client</a:t>
            </a:r>
            <a:endParaRPr>
              <a:solidFill>
                <a:schemeClr val="dk1"/>
              </a:solidFill>
            </a:endParaRPr>
          </a:p>
        </p:txBody>
      </p:sp>
      <p:sp>
        <p:nvSpPr>
          <p:cNvPr id="176" name="Google Shape;176;p26"/>
          <p:cNvSpPr/>
          <p:nvPr/>
        </p:nvSpPr>
        <p:spPr>
          <a:xfrm>
            <a:off x="6906913" y="1012000"/>
            <a:ext cx="1411500" cy="468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26"/>
          <p:cNvSpPr/>
          <p:nvPr/>
        </p:nvSpPr>
        <p:spPr>
          <a:xfrm>
            <a:off x="6906913" y="1537600"/>
            <a:ext cx="1411500" cy="4683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 name="Google Shape;178;p26"/>
          <p:cNvSpPr/>
          <p:nvPr/>
        </p:nvSpPr>
        <p:spPr>
          <a:xfrm>
            <a:off x="6906913" y="2063200"/>
            <a:ext cx="1411500" cy="468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9" name="Google Shape;179;p26"/>
          <p:cNvSpPr/>
          <p:nvPr/>
        </p:nvSpPr>
        <p:spPr>
          <a:xfrm>
            <a:off x="6906913" y="4165600"/>
            <a:ext cx="1411500" cy="4683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26"/>
          <p:cNvSpPr txBox="1"/>
          <p:nvPr/>
        </p:nvSpPr>
        <p:spPr>
          <a:xfrm>
            <a:off x="7090213" y="509600"/>
            <a:ext cx="10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Server</a:t>
            </a:r>
            <a:endParaRPr>
              <a:solidFill>
                <a:schemeClr val="dk1"/>
              </a:solidFill>
            </a:endParaRPr>
          </a:p>
        </p:txBody>
      </p:sp>
      <p:cxnSp>
        <p:nvCxnSpPr>
          <p:cNvPr id="181" name="Google Shape;181;p26"/>
          <p:cNvCxnSpPr/>
          <p:nvPr/>
        </p:nvCxnSpPr>
        <p:spPr>
          <a:xfrm>
            <a:off x="521788" y="1044350"/>
            <a:ext cx="0" cy="3511800"/>
          </a:xfrm>
          <a:prstGeom prst="straightConnector1">
            <a:avLst/>
          </a:prstGeom>
          <a:noFill/>
          <a:ln cap="flat" cmpd="sng" w="9525">
            <a:solidFill>
              <a:srgbClr val="EFEFEF"/>
            </a:solidFill>
            <a:prstDash val="solid"/>
            <a:round/>
            <a:headEnd len="med" w="med" type="none"/>
            <a:tailEnd len="med" w="med" type="triangle"/>
          </a:ln>
        </p:spPr>
      </p:cxnSp>
      <p:cxnSp>
        <p:nvCxnSpPr>
          <p:cNvPr id="182" name="Google Shape;182;p26"/>
          <p:cNvCxnSpPr/>
          <p:nvPr/>
        </p:nvCxnSpPr>
        <p:spPr>
          <a:xfrm rot="10800000">
            <a:off x="8602413" y="1053250"/>
            <a:ext cx="19800" cy="3539400"/>
          </a:xfrm>
          <a:prstGeom prst="straightConnector1">
            <a:avLst/>
          </a:prstGeom>
          <a:noFill/>
          <a:ln cap="flat" cmpd="sng" w="9525">
            <a:solidFill>
              <a:srgbClr val="EFEFEF"/>
            </a:solidFill>
            <a:prstDash val="solid"/>
            <a:round/>
            <a:headEnd len="med" w="med" type="none"/>
            <a:tailEnd len="med" w="med" type="triangle"/>
          </a:ln>
        </p:spPr>
      </p:cxnSp>
      <p:pic>
        <p:nvPicPr>
          <p:cNvPr id="183" name="Google Shape;183;p26"/>
          <p:cNvPicPr preferRelativeResize="0"/>
          <p:nvPr/>
        </p:nvPicPr>
        <p:blipFill rotWithShape="1">
          <a:blip r:embed="rId3">
            <a:alphaModFix/>
          </a:blip>
          <a:srcRect b="22799" l="7510" r="7628" t="26138"/>
          <a:stretch/>
        </p:blipFill>
        <p:spPr>
          <a:xfrm>
            <a:off x="2205725" y="4255200"/>
            <a:ext cx="2623926" cy="888301"/>
          </a:xfrm>
          <a:prstGeom prst="rect">
            <a:avLst/>
          </a:prstGeom>
          <a:noFill/>
          <a:ln>
            <a:noFill/>
          </a:ln>
        </p:spPr>
      </p:pic>
      <p:pic>
        <p:nvPicPr>
          <p:cNvPr id="184" name="Google Shape;184;p26"/>
          <p:cNvPicPr preferRelativeResize="0"/>
          <p:nvPr/>
        </p:nvPicPr>
        <p:blipFill rotWithShape="1">
          <a:blip r:embed="rId3">
            <a:alphaModFix/>
          </a:blip>
          <a:srcRect b="22799" l="7509" r="27693" t="26138"/>
          <a:stretch/>
        </p:blipFill>
        <p:spPr>
          <a:xfrm>
            <a:off x="4829650" y="4255200"/>
            <a:ext cx="2003499" cy="888301"/>
          </a:xfrm>
          <a:prstGeom prst="rect">
            <a:avLst/>
          </a:prstGeom>
          <a:noFill/>
          <a:ln>
            <a:noFill/>
          </a:ln>
        </p:spPr>
      </p:pic>
      <p:sp>
        <p:nvSpPr>
          <p:cNvPr id="185" name="Google Shape;185;p26"/>
          <p:cNvSpPr/>
          <p:nvPr/>
        </p:nvSpPr>
        <p:spPr>
          <a:xfrm>
            <a:off x="1250675" y="2588800"/>
            <a:ext cx="488700" cy="468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86" name="Google Shape;186;p26"/>
          <p:cNvCxnSpPr/>
          <p:nvPr/>
        </p:nvCxnSpPr>
        <p:spPr>
          <a:xfrm flipH="1">
            <a:off x="1482675" y="2319125"/>
            <a:ext cx="57900" cy="480300"/>
          </a:xfrm>
          <a:prstGeom prst="straightConnector1">
            <a:avLst/>
          </a:prstGeom>
          <a:noFill/>
          <a:ln cap="flat" cmpd="sng" w="9525">
            <a:solidFill>
              <a:schemeClr val="dk2"/>
            </a:solidFill>
            <a:prstDash val="solid"/>
            <a:round/>
            <a:headEnd len="med" w="med" type="none"/>
            <a:tailEnd len="med" w="med" type="triangle"/>
          </a:ln>
        </p:spPr>
      </p:cxnSp>
      <p:sp>
        <p:nvSpPr>
          <p:cNvPr id="187" name="Google Shape;187;p26"/>
          <p:cNvSpPr txBox="1"/>
          <p:nvPr/>
        </p:nvSpPr>
        <p:spPr>
          <a:xfrm>
            <a:off x="1712838" y="2678440"/>
            <a:ext cx="639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DPORT</a:t>
            </a:r>
            <a:endParaRPr b="1" sz="800">
              <a:solidFill>
                <a:schemeClr val="dk1"/>
              </a:solidFill>
            </a:endParaRPr>
          </a:p>
        </p:txBody>
      </p:sp>
      <p:sp>
        <p:nvSpPr>
          <p:cNvPr id="188" name="Google Shape;188;p26"/>
          <p:cNvSpPr/>
          <p:nvPr/>
        </p:nvSpPr>
        <p:spPr>
          <a:xfrm>
            <a:off x="1250525" y="3114400"/>
            <a:ext cx="4887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 name="Google Shape;189;p26"/>
          <p:cNvSpPr/>
          <p:nvPr/>
        </p:nvSpPr>
        <p:spPr>
          <a:xfrm>
            <a:off x="1250525" y="3640000"/>
            <a:ext cx="4887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0" name="Google Shape;190;p26"/>
          <p:cNvSpPr txBox="1"/>
          <p:nvPr/>
        </p:nvSpPr>
        <p:spPr>
          <a:xfrm>
            <a:off x="724638" y="2669040"/>
            <a:ext cx="639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S</a:t>
            </a:r>
            <a:r>
              <a:rPr b="1" lang="en" sz="800">
                <a:solidFill>
                  <a:schemeClr val="dk1"/>
                </a:solidFill>
              </a:rPr>
              <a:t>PORT</a:t>
            </a:r>
            <a:endParaRPr b="1" sz="800">
              <a:solidFill>
                <a:schemeClr val="dk1"/>
              </a:solidFill>
            </a:endParaRPr>
          </a:p>
        </p:txBody>
      </p:sp>
      <p:sp>
        <p:nvSpPr>
          <p:cNvPr id="191" name="Google Shape;191;p26"/>
          <p:cNvSpPr txBox="1"/>
          <p:nvPr/>
        </p:nvSpPr>
        <p:spPr>
          <a:xfrm>
            <a:off x="1815573" y="3194650"/>
            <a:ext cx="397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DIP</a:t>
            </a:r>
            <a:endParaRPr b="1" sz="800">
              <a:solidFill>
                <a:schemeClr val="dk1"/>
              </a:solidFill>
            </a:endParaRPr>
          </a:p>
        </p:txBody>
      </p:sp>
      <p:sp>
        <p:nvSpPr>
          <p:cNvPr id="192" name="Google Shape;192;p26"/>
          <p:cNvSpPr txBox="1"/>
          <p:nvPr/>
        </p:nvSpPr>
        <p:spPr>
          <a:xfrm>
            <a:off x="807343" y="3189940"/>
            <a:ext cx="639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SIP</a:t>
            </a:r>
            <a:endParaRPr b="1" sz="800">
              <a:solidFill>
                <a:schemeClr val="dk1"/>
              </a:solidFill>
            </a:endParaRPr>
          </a:p>
        </p:txBody>
      </p:sp>
      <p:sp>
        <p:nvSpPr>
          <p:cNvPr id="193" name="Google Shape;193;p26"/>
          <p:cNvSpPr txBox="1"/>
          <p:nvPr/>
        </p:nvSpPr>
        <p:spPr>
          <a:xfrm>
            <a:off x="1712839" y="3724940"/>
            <a:ext cx="639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DMAC</a:t>
            </a:r>
            <a:endParaRPr b="1" sz="800">
              <a:solidFill>
                <a:schemeClr val="dk1"/>
              </a:solidFill>
            </a:endParaRPr>
          </a:p>
        </p:txBody>
      </p:sp>
      <p:sp>
        <p:nvSpPr>
          <p:cNvPr id="194" name="Google Shape;194;p26"/>
          <p:cNvSpPr txBox="1"/>
          <p:nvPr/>
        </p:nvSpPr>
        <p:spPr>
          <a:xfrm>
            <a:off x="752800" y="3715540"/>
            <a:ext cx="639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SMAC</a:t>
            </a:r>
            <a:endParaRPr b="1" sz="800">
              <a:solidFill>
                <a:schemeClr val="dk1"/>
              </a:solidFill>
            </a:endParaRPr>
          </a:p>
        </p:txBody>
      </p:sp>
      <p:sp>
        <p:nvSpPr>
          <p:cNvPr id="195" name="Google Shape;195;p26"/>
          <p:cNvSpPr/>
          <p:nvPr/>
        </p:nvSpPr>
        <p:spPr>
          <a:xfrm>
            <a:off x="6903424" y="2582248"/>
            <a:ext cx="14115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 name="Google Shape;196;p26"/>
          <p:cNvSpPr/>
          <p:nvPr/>
        </p:nvSpPr>
        <p:spPr>
          <a:xfrm>
            <a:off x="6903424" y="3107848"/>
            <a:ext cx="14115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 name="Google Shape;197;p26"/>
          <p:cNvSpPr/>
          <p:nvPr/>
        </p:nvSpPr>
        <p:spPr>
          <a:xfrm>
            <a:off x="6903424" y="3633448"/>
            <a:ext cx="1411500" cy="4683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 name="Google Shape;198;p26"/>
          <p:cNvSpPr/>
          <p:nvPr/>
        </p:nvSpPr>
        <p:spPr>
          <a:xfrm>
            <a:off x="7359887" y="2582248"/>
            <a:ext cx="488700" cy="468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26"/>
          <p:cNvSpPr txBox="1"/>
          <p:nvPr/>
        </p:nvSpPr>
        <p:spPr>
          <a:xfrm>
            <a:off x="7822050" y="2671888"/>
            <a:ext cx="639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DPORT</a:t>
            </a:r>
            <a:endParaRPr b="1" sz="800">
              <a:solidFill>
                <a:schemeClr val="dk1"/>
              </a:solidFill>
            </a:endParaRPr>
          </a:p>
        </p:txBody>
      </p:sp>
      <p:sp>
        <p:nvSpPr>
          <p:cNvPr id="200" name="Google Shape;200;p26"/>
          <p:cNvSpPr/>
          <p:nvPr/>
        </p:nvSpPr>
        <p:spPr>
          <a:xfrm>
            <a:off x="7359737" y="3107848"/>
            <a:ext cx="4887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26"/>
          <p:cNvSpPr/>
          <p:nvPr/>
        </p:nvSpPr>
        <p:spPr>
          <a:xfrm>
            <a:off x="7359737" y="3633448"/>
            <a:ext cx="4887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26"/>
          <p:cNvSpPr txBox="1"/>
          <p:nvPr/>
        </p:nvSpPr>
        <p:spPr>
          <a:xfrm>
            <a:off x="6833850" y="2662488"/>
            <a:ext cx="639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SPORT</a:t>
            </a:r>
            <a:endParaRPr b="1" sz="800">
              <a:solidFill>
                <a:schemeClr val="dk1"/>
              </a:solidFill>
            </a:endParaRPr>
          </a:p>
        </p:txBody>
      </p:sp>
      <p:sp>
        <p:nvSpPr>
          <p:cNvPr id="203" name="Google Shape;203;p26"/>
          <p:cNvSpPr txBox="1"/>
          <p:nvPr/>
        </p:nvSpPr>
        <p:spPr>
          <a:xfrm>
            <a:off x="7924785" y="3188098"/>
            <a:ext cx="397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DIP</a:t>
            </a:r>
            <a:endParaRPr b="1" sz="800">
              <a:solidFill>
                <a:schemeClr val="dk1"/>
              </a:solidFill>
            </a:endParaRPr>
          </a:p>
        </p:txBody>
      </p:sp>
      <p:sp>
        <p:nvSpPr>
          <p:cNvPr id="204" name="Google Shape;204;p26"/>
          <p:cNvSpPr txBox="1"/>
          <p:nvPr/>
        </p:nvSpPr>
        <p:spPr>
          <a:xfrm>
            <a:off x="6916555" y="3183388"/>
            <a:ext cx="639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SIP</a:t>
            </a:r>
            <a:endParaRPr b="1" sz="800">
              <a:solidFill>
                <a:schemeClr val="dk1"/>
              </a:solidFill>
            </a:endParaRPr>
          </a:p>
        </p:txBody>
      </p:sp>
      <p:sp>
        <p:nvSpPr>
          <p:cNvPr id="205" name="Google Shape;205;p26"/>
          <p:cNvSpPr txBox="1"/>
          <p:nvPr/>
        </p:nvSpPr>
        <p:spPr>
          <a:xfrm>
            <a:off x="7808414" y="3716963"/>
            <a:ext cx="639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DMAC</a:t>
            </a:r>
            <a:endParaRPr b="1" sz="800">
              <a:solidFill>
                <a:schemeClr val="dk1"/>
              </a:solidFill>
            </a:endParaRPr>
          </a:p>
        </p:txBody>
      </p:sp>
      <p:sp>
        <p:nvSpPr>
          <p:cNvPr id="206" name="Google Shape;206;p26"/>
          <p:cNvSpPr txBox="1"/>
          <p:nvPr/>
        </p:nvSpPr>
        <p:spPr>
          <a:xfrm>
            <a:off x="6862012" y="3708988"/>
            <a:ext cx="639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SMAC</a:t>
            </a:r>
            <a:endParaRPr b="1" sz="800">
              <a:solidFill>
                <a:schemeClr val="dk1"/>
              </a:solidFill>
            </a:endParaRPr>
          </a:p>
        </p:txBody>
      </p:sp>
      <p:cxnSp>
        <p:nvCxnSpPr>
          <p:cNvPr id="207" name="Google Shape;207;p26"/>
          <p:cNvCxnSpPr/>
          <p:nvPr/>
        </p:nvCxnSpPr>
        <p:spPr>
          <a:xfrm flipH="1">
            <a:off x="1465925" y="2845600"/>
            <a:ext cx="57900" cy="48030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p26"/>
          <p:cNvCxnSpPr/>
          <p:nvPr/>
        </p:nvCxnSpPr>
        <p:spPr>
          <a:xfrm flipH="1">
            <a:off x="1523375" y="3371200"/>
            <a:ext cx="57900" cy="480300"/>
          </a:xfrm>
          <a:prstGeom prst="straightConnector1">
            <a:avLst/>
          </a:prstGeom>
          <a:noFill/>
          <a:ln cap="flat" cmpd="sng" w="9525">
            <a:solidFill>
              <a:schemeClr val="dk2"/>
            </a:solidFill>
            <a:prstDash val="solid"/>
            <a:round/>
            <a:headEnd len="med" w="med" type="none"/>
            <a:tailEnd len="med" w="med" type="triangle"/>
          </a:ln>
        </p:spPr>
      </p:cxnSp>
      <p:cxnSp>
        <p:nvCxnSpPr>
          <p:cNvPr id="209" name="Google Shape;209;p26"/>
          <p:cNvCxnSpPr>
            <a:endCxn id="203" idx="1"/>
          </p:cNvCxnSpPr>
          <p:nvPr/>
        </p:nvCxnSpPr>
        <p:spPr>
          <a:xfrm flipH="1" rot="10800000">
            <a:off x="7677885" y="3341998"/>
            <a:ext cx="246900" cy="542700"/>
          </a:xfrm>
          <a:prstGeom prst="straightConnector1">
            <a:avLst/>
          </a:prstGeom>
          <a:noFill/>
          <a:ln cap="flat" cmpd="sng" w="9525">
            <a:solidFill>
              <a:schemeClr val="dk2"/>
            </a:solidFill>
            <a:prstDash val="solid"/>
            <a:round/>
            <a:headEnd len="med" w="med" type="none"/>
            <a:tailEnd len="med" w="med" type="triangle"/>
          </a:ln>
        </p:spPr>
      </p:cxnSp>
      <p:cxnSp>
        <p:nvCxnSpPr>
          <p:cNvPr id="210" name="Google Shape;210;p26"/>
          <p:cNvCxnSpPr/>
          <p:nvPr/>
        </p:nvCxnSpPr>
        <p:spPr>
          <a:xfrm flipH="1" rot="10800000">
            <a:off x="7722610" y="2811123"/>
            <a:ext cx="246900" cy="542700"/>
          </a:xfrm>
          <a:prstGeom prst="straightConnector1">
            <a:avLst/>
          </a:prstGeom>
          <a:noFill/>
          <a:ln cap="flat" cmpd="sng" w="9525">
            <a:solidFill>
              <a:schemeClr val="dk2"/>
            </a:solidFill>
            <a:prstDash val="solid"/>
            <a:round/>
            <a:headEnd len="med" w="med" type="none"/>
            <a:tailEnd len="med" w="med" type="triangle"/>
          </a:ln>
        </p:spPr>
      </p:cxnSp>
      <p:cxnSp>
        <p:nvCxnSpPr>
          <p:cNvPr id="211" name="Google Shape;211;p26"/>
          <p:cNvCxnSpPr/>
          <p:nvPr/>
        </p:nvCxnSpPr>
        <p:spPr>
          <a:xfrm flipH="1" rot="10800000">
            <a:off x="7555560" y="2286123"/>
            <a:ext cx="114000" cy="542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4" name="Shape 2514"/>
        <p:cNvGrpSpPr/>
        <p:nvPr/>
      </p:nvGrpSpPr>
      <p:grpSpPr>
        <a:xfrm>
          <a:off x="0" y="0"/>
          <a:ext cx="0" cy="0"/>
          <a:chOff x="0" y="0"/>
          <a:chExt cx="0" cy="0"/>
        </a:xfrm>
      </p:grpSpPr>
      <p:sp>
        <p:nvSpPr>
          <p:cNvPr id="2515" name="Google Shape;2515;p1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a:t>
            </a:r>
            <a:r>
              <a:rPr lang="en"/>
              <a:t> Cons</a:t>
            </a:r>
            <a:endParaRPr/>
          </a:p>
        </p:txBody>
      </p:sp>
      <p:sp>
        <p:nvSpPr>
          <p:cNvPr id="2516" name="Google Shape;2516;p1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Large header overhead compared to UDP</a:t>
            </a:r>
            <a:endParaRPr/>
          </a:p>
          <a:p>
            <a:pPr indent="-342900" lvl="0" marL="457200" rtl="0" algn="l">
              <a:lnSpc>
                <a:spcPct val="125000"/>
              </a:lnSpc>
              <a:spcBef>
                <a:spcPts val="0"/>
              </a:spcBef>
              <a:spcAft>
                <a:spcPts val="0"/>
              </a:spcAft>
              <a:buSzPts val="1800"/>
              <a:buChar char="●"/>
            </a:pPr>
            <a:r>
              <a:rPr lang="en"/>
              <a:t>More bandwidth</a:t>
            </a:r>
            <a:endParaRPr/>
          </a:p>
          <a:p>
            <a:pPr indent="-342900" lvl="0" marL="457200" rtl="0" algn="l">
              <a:lnSpc>
                <a:spcPct val="125000"/>
              </a:lnSpc>
              <a:spcBef>
                <a:spcPts val="0"/>
              </a:spcBef>
              <a:spcAft>
                <a:spcPts val="0"/>
              </a:spcAft>
              <a:buSzPts val="1800"/>
              <a:buChar char="●"/>
            </a:pPr>
            <a:r>
              <a:rPr lang="en"/>
              <a:t>Stateful - consumes memory on server and client </a:t>
            </a:r>
            <a:endParaRPr/>
          </a:p>
          <a:p>
            <a:pPr indent="-342900" lvl="0" marL="457200" rtl="0" algn="l">
              <a:lnSpc>
                <a:spcPct val="125000"/>
              </a:lnSpc>
              <a:spcBef>
                <a:spcPts val="0"/>
              </a:spcBef>
              <a:spcAft>
                <a:spcPts val="0"/>
              </a:spcAft>
              <a:buSzPts val="1800"/>
              <a:buChar char="●"/>
            </a:pPr>
            <a:r>
              <a:rPr lang="en"/>
              <a:t>Considered high latency for certain workloads (Slow start/ congestion/ acks)</a:t>
            </a:r>
            <a:endParaRPr/>
          </a:p>
          <a:p>
            <a:pPr indent="-342900" lvl="0" marL="457200" rtl="0" algn="l">
              <a:lnSpc>
                <a:spcPct val="125000"/>
              </a:lnSpc>
              <a:spcBef>
                <a:spcPts val="0"/>
              </a:spcBef>
              <a:spcAft>
                <a:spcPts val="0"/>
              </a:spcAft>
              <a:buSzPts val="1800"/>
              <a:buChar char="●"/>
            </a:pPr>
            <a:r>
              <a:rPr lang="en"/>
              <a:t>Does too much at a low level (hence QUIC)</a:t>
            </a:r>
            <a:endParaRPr/>
          </a:p>
          <a:p>
            <a:pPr indent="-317500" lvl="1" marL="914400" rtl="0" algn="l">
              <a:lnSpc>
                <a:spcPct val="125000"/>
              </a:lnSpc>
              <a:spcBef>
                <a:spcPts val="0"/>
              </a:spcBef>
              <a:spcAft>
                <a:spcPts val="0"/>
              </a:spcAft>
              <a:buSzPts val="1400"/>
              <a:buChar char="○"/>
            </a:pPr>
            <a:r>
              <a:rPr lang="en"/>
              <a:t>Single connection to send multiple streams of data (HTTP requests)</a:t>
            </a:r>
            <a:endParaRPr/>
          </a:p>
          <a:p>
            <a:pPr indent="-317500" lvl="1" marL="914400" rtl="0" algn="l">
              <a:lnSpc>
                <a:spcPct val="125000"/>
              </a:lnSpc>
              <a:spcBef>
                <a:spcPts val="0"/>
              </a:spcBef>
              <a:spcAft>
                <a:spcPts val="0"/>
              </a:spcAft>
              <a:buSzPts val="1400"/>
              <a:buChar char="○"/>
            </a:pPr>
            <a:r>
              <a:rPr lang="en"/>
              <a:t>Stream 1 has nothing to do with Stream 2</a:t>
            </a:r>
            <a:endParaRPr/>
          </a:p>
          <a:p>
            <a:pPr indent="-317500" lvl="1" marL="914400" rtl="0" algn="l">
              <a:lnSpc>
                <a:spcPct val="125000"/>
              </a:lnSpc>
              <a:spcBef>
                <a:spcPts val="0"/>
              </a:spcBef>
              <a:spcAft>
                <a:spcPts val="0"/>
              </a:spcAft>
              <a:buSzPts val="1400"/>
              <a:buChar char="○"/>
            </a:pPr>
            <a:r>
              <a:rPr lang="en"/>
              <a:t>Both Stream 1 and Stream 2 packets must arrive</a:t>
            </a:r>
            <a:endParaRPr/>
          </a:p>
          <a:p>
            <a:pPr indent="-342900" lvl="0" marL="457200" rtl="0" algn="l">
              <a:lnSpc>
                <a:spcPct val="125000"/>
              </a:lnSpc>
              <a:spcBef>
                <a:spcPts val="0"/>
              </a:spcBef>
              <a:spcAft>
                <a:spcPts val="0"/>
              </a:spcAft>
              <a:buSzPts val="1800"/>
              <a:buChar char="●"/>
            </a:pPr>
            <a:r>
              <a:rPr lang="en"/>
              <a:t>TCP Meltdown</a:t>
            </a:r>
            <a:endParaRPr/>
          </a:p>
          <a:p>
            <a:pPr indent="-317500" lvl="1" marL="914400" rtl="0" algn="l">
              <a:lnSpc>
                <a:spcPct val="125000"/>
              </a:lnSpc>
              <a:spcBef>
                <a:spcPts val="0"/>
              </a:spcBef>
              <a:spcAft>
                <a:spcPts val="0"/>
              </a:spcAft>
              <a:buSzPts val="1400"/>
              <a:buChar char="○"/>
            </a:pPr>
            <a:r>
              <a:rPr lang="en"/>
              <a:t>Not a good candidate for VPN</a:t>
            </a:r>
            <a:endParaRPr/>
          </a:p>
        </p:txBody>
      </p:sp>
      <p:sp>
        <p:nvSpPr>
          <p:cNvPr id="2517" name="Google Shape;2517;p152"/>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1" name="Shape 2521"/>
        <p:cNvGrpSpPr/>
        <p:nvPr/>
      </p:nvGrpSpPr>
      <p:grpSpPr>
        <a:xfrm>
          <a:off x="0" y="0"/>
          <a:ext cx="0" cy="0"/>
          <a:chOff x="0" y="0"/>
          <a:chExt cx="0" cy="0"/>
        </a:xfrm>
      </p:grpSpPr>
      <p:sp>
        <p:nvSpPr>
          <p:cNvPr id="2522" name="Google Shape;2522;p153"/>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Networking Concepts for Effective Backend Applications</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6" name="Shape 2526"/>
        <p:cNvGrpSpPr/>
        <p:nvPr/>
      </p:nvGrpSpPr>
      <p:grpSpPr>
        <a:xfrm>
          <a:off x="0" y="0"/>
          <a:ext cx="0" cy="0"/>
          <a:chOff x="0" y="0"/>
          <a:chExt cx="0" cy="0"/>
        </a:xfrm>
      </p:grpSpPr>
      <p:sp>
        <p:nvSpPr>
          <p:cNvPr id="2527" name="Google Shape;2527;p154"/>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MSS/MTU and Path MTU</a:t>
            </a:r>
            <a:endParaRPr/>
          </a:p>
        </p:txBody>
      </p:sp>
      <p:sp>
        <p:nvSpPr>
          <p:cNvPr id="2528" name="Google Shape;2528;p154"/>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 large the packet can get</a:t>
            </a:r>
            <a:endParaRPr/>
          </a:p>
        </p:txBody>
      </p:sp>
      <p:sp>
        <p:nvSpPr>
          <p:cNvPr id="2529" name="Google Shape;2529;p154"/>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3" name="Shape 2533"/>
        <p:cNvGrpSpPr/>
        <p:nvPr/>
      </p:nvGrpSpPr>
      <p:grpSpPr>
        <a:xfrm>
          <a:off x="0" y="0"/>
          <a:ext cx="0" cy="0"/>
          <a:chOff x="0" y="0"/>
          <a:chExt cx="0" cy="0"/>
        </a:xfrm>
      </p:grpSpPr>
      <p:sp>
        <p:nvSpPr>
          <p:cNvPr id="2534" name="Google Shape;2534;p1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2535" name="Google Shape;2535;p1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TCP layer 4 unit is segment </a:t>
            </a:r>
            <a:endParaRPr/>
          </a:p>
          <a:p>
            <a:pPr indent="-342900" lvl="0" marL="457200" rtl="0" algn="l">
              <a:lnSpc>
                <a:spcPct val="125000"/>
              </a:lnSpc>
              <a:spcBef>
                <a:spcPts val="0"/>
              </a:spcBef>
              <a:spcAft>
                <a:spcPts val="0"/>
              </a:spcAft>
              <a:buSzPts val="1800"/>
              <a:buChar char="●"/>
            </a:pPr>
            <a:r>
              <a:rPr lang="en"/>
              <a:t>The segment </a:t>
            </a:r>
            <a:r>
              <a:rPr lang="en"/>
              <a:t>slides</a:t>
            </a:r>
            <a:r>
              <a:rPr lang="en"/>
              <a:t> into an IP Packet in layer 3</a:t>
            </a:r>
            <a:endParaRPr/>
          </a:p>
          <a:p>
            <a:pPr indent="-342900" lvl="0" marL="457200" rtl="0" algn="l">
              <a:lnSpc>
                <a:spcPct val="125000"/>
              </a:lnSpc>
              <a:spcBef>
                <a:spcPts val="0"/>
              </a:spcBef>
              <a:spcAft>
                <a:spcPts val="0"/>
              </a:spcAft>
              <a:buSzPts val="1800"/>
              <a:buChar char="●"/>
            </a:pPr>
            <a:r>
              <a:rPr lang="en"/>
              <a:t>The IP Packet now has the segment + headers</a:t>
            </a:r>
            <a:endParaRPr/>
          </a:p>
          <a:p>
            <a:pPr indent="-342900" lvl="0" marL="457200" rtl="0" algn="l">
              <a:lnSpc>
                <a:spcPct val="125000"/>
              </a:lnSpc>
              <a:spcBef>
                <a:spcPts val="0"/>
              </a:spcBef>
              <a:spcAft>
                <a:spcPts val="0"/>
              </a:spcAft>
              <a:buSzPts val="1800"/>
              <a:buChar char="●"/>
            </a:pPr>
            <a:r>
              <a:rPr lang="en"/>
              <a:t>The IP Packet slides into a layer 2 frame</a:t>
            </a:r>
            <a:endParaRPr/>
          </a:p>
          <a:p>
            <a:pPr indent="-342900" lvl="0" marL="457200" rtl="0" algn="l">
              <a:lnSpc>
                <a:spcPct val="125000"/>
              </a:lnSpc>
              <a:spcBef>
                <a:spcPts val="0"/>
              </a:spcBef>
              <a:spcAft>
                <a:spcPts val="0"/>
              </a:spcAft>
              <a:buSzPts val="1800"/>
              <a:buChar char="●"/>
            </a:pPr>
            <a:r>
              <a:rPr lang="en"/>
              <a:t>The frame has a fixed size based on the networking configuration.</a:t>
            </a:r>
            <a:endParaRPr/>
          </a:p>
          <a:p>
            <a:pPr indent="-342900" lvl="0" marL="457200" rtl="0" algn="l">
              <a:lnSpc>
                <a:spcPct val="125000"/>
              </a:lnSpc>
              <a:spcBef>
                <a:spcPts val="0"/>
              </a:spcBef>
              <a:spcAft>
                <a:spcPts val="0"/>
              </a:spcAft>
              <a:buSzPts val="1800"/>
              <a:buChar char="●"/>
            </a:pPr>
            <a:r>
              <a:rPr lang="en"/>
              <a:t>The size of the frame determines the size of the segment</a:t>
            </a:r>
            <a:endParaRPr/>
          </a:p>
        </p:txBody>
      </p:sp>
      <p:sp>
        <p:nvSpPr>
          <p:cNvPr id="2536" name="Google Shape;2536;p155"/>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0" name="Shape 2540"/>
        <p:cNvGrpSpPr/>
        <p:nvPr/>
      </p:nvGrpSpPr>
      <p:grpSpPr>
        <a:xfrm>
          <a:off x="0" y="0"/>
          <a:ext cx="0" cy="0"/>
          <a:chOff x="0" y="0"/>
          <a:chExt cx="0" cy="0"/>
        </a:xfrm>
      </p:grpSpPr>
      <p:sp>
        <p:nvSpPr>
          <p:cNvPr id="2541" name="Google Shape;2541;p1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Hardware MTU</a:t>
            </a:r>
            <a:endParaRPr/>
          </a:p>
        </p:txBody>
      </p:sp>
      <p:sp>
        <p:nvSpPr>
          <p:cNvPr id="2542" name="Google Shape;2542;p1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Maximum Transmission Unit (MTU) is the size of the frame</a:t>
            </a:r>
            <a:endParaRPr/>
          </a:p>
          <a:p>
            <a:pPr indent="-342900" lvl="0" marL="457200" rtl="0" algn="l">
              <a:lnSpc>
                <a:spcPct val="125000"/>
              </a:lnSpc>
              <a:spcBef>
                <a:spcPts val="0"/>
              </a:spcBef>
              <a:spcAft>
                <a:spcPts val="0"/>
              </a:spcAft>
              <a:buSzPts val="1800"/>
              <a:buChar char="●"/>
            </a:pPr>
            <a:r>
              <a:rPr lang="en"/>
              <a:t>It is a network interface property default 1500</a:t>
            </a:r>
            <a:endParaRPr/>
          </a:p>
          <a:p>
            <a:pPr indent="-342900" lvl="0" marL="457200" rtl="0" algn="l">
              <a:lnSpc>
                <a:spcPct val="125000"/>
              </a:lnSpc>
              <a:spcBef>
                <a:spcPts val="0"/>
              </a:spcBef>
              <a:spcAft>
                <a:spcPts val="0"/>
              </a:spcAft>
              <a:buSzPts val="1800"/>
              <a:buChar char="●"/>
            </a:pPr>
            <a:r>
              <a:rPr lang="en"/>
              <a:t>Some networks have jumbo frames up to 9000 bytes</a:t>
            </a:r>
            <a:endParaRPr/>
          </a:p>
          <a:p>
            <a:pPr indent="-342900" lvl="0" marL="457200" rtl="0" algn="l">
              <a:lnSpc>
                <a:spcPct val="125000"/>
              </a:lnSpc>
              <a:spcBef>
                <a:spcPts val="0"/>
              </a:spcBef>
              <a:spcAft>
                <a:spcPts val="0"/>
              </a:spcAft>
              <a:buSzPts val="1800"/>
              <a:buChar char="●"/>
            </a:pPr>
            <a:r>
              <a:rPr lang="en"/>
              <a:t>Are there are networks with larger MTUs? </a:t>
            </a:r>
            <a:endParaRPr/>
          </a:p>
        </p:txBody>
      </p:sp>
      <p:sp>
        <p:nvSpPr>
          <p:cNvPr id="2543" name="Google Shape;2543;p156"/>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pic>
        <p:nvPicPr>
          <p:cNvPr id="2544" name="Google Shape;2544;p156"/>
          <p:cNvPicPr preferRelativeResize="0"/>
          <p:nvPr/>
        </p:nvPicPr>
        <p:blipFill>
          <a:blip r:embed="rId3">
            <a:alphaModFix/>
          </a:blip>
          <a:stretch>
            <a:fillRect/>
          </a:stretch>
        </p:blipFill>
        <p:spPr>
          <a:xfrm>
            <a:off x="3304725" y="2816025"/>
            <a:ext cx="5348150" cy="1821350"/>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8" name="Shape 2548"/>
        <p:cNvGrpSpPr/>
        <p:nvPr/>
      </p:nvGrpSpPr>
      <p:grpSpPr>
        <a:xfrm>
          <a:off x="0" y="0"/>
          <a:ext cx="0" cy="0"/>
          <a:chOff x="0" y="0"/>
          <a:chExt cx="0" cy="0"/>
        </a:xfrm>
      </p:grpSpPr>
      <p:sp>
        <p:nvSpPr>
          <p:cNvPr id="2549" name="Google Shape;2549;p1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IP Packets and MTU</a:t>
            </a:r>
            <a:endParaRPr/>
          </a:p>
        </p:txBody>
      </p:sp>
      <p:sp>
        <p:nvSpPr>
          <p:cNvPr id="2550" name="Google Shape;2550;p1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The IP MTU usually equals the Hardware MTU</a:t>
            </a:r>
            <a:endParaRPr/>
          </a:p>
          <a:p>
            <a:pPr indent="-342900" lvl="0" marL="457200" rtl="0" algn="l">
              <a:lnSpc>
                <a:spcPct val="125000"/>
              </a:lnSpc>
              <a:spcBef>
                <a:spcPts val="0"/>
              </a:spcBef>
              <a:spcAft>
                <a:spcPts val="0"/>
              </a:spcAft>
              <a:buSzPts val="1800"/>
              <a:buChar char="●"/>
            </a:pPr>
            <a:r>
              <a:rPr lang="en"/>
              <a:t>One IP packet “should” fit a single frame</a:t>
            </a:r>
            <a:endParaRPr/>
          </a:p>
          <a:p>
            <a:pPr indent="-342900" lvl="0" marL="457200" rtl="0" algn="l">
              <a:lnSpc>
                <a:spcPct val="125000"/>
              </a:lnSpc>
              <a:spcBef>
                <a:spcPts val="0"/>
              </a:spcBef>
              <a:spcAft>
                <a:spcPts val="0"/>
              </a:spcAft>
              <a:buSzPts val="1800"/>
              <a:buChar char="●"/>
            </a:pPr>
            <a:r>
              <a:rPr lang="en"/>
              <a:t>Unless IP fragmentation is in place</a:t>
            </a:r>
            <a:endParaRPr/>
          </a:p>
          <a:p>
            <a:pPr indent="-342900" lvl="0" marL="457200" rtl="0" algn="l">
              <a:lnSpc>
                <a:spcPct val="125000"/>
              </a:lnSpc>
              <a:spcBef>
                <a:spcPts val="0"/>
              </a:spcBef>
              <a:spcAft>
                <a:spcPts val="0"/>
              </a:spcAft>
              <a:buSzPts val="1800"/>
              <a:buChar char="●"/>
            </a:pPr>
            <a:r>
              <a:rPr lang="en"/>
              <a:t>Larger IP Packets will be fragmented into multiple frames</a:t>
            </a:r>
            <a:endParaRPr/>
          </a:p>
        </p:txBody>
      </p:sp>
      <p:sp>
        <p:nvSpPr>
          <p:cNvPr id="2551" name="Google Shape;2551;p157"/>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5" name="Shape 2555"/>
        <p:cNvGrpSpPr/>
        <p:nvPr/>
      </p:nvGrpSpPr>
      <p:grpSpPr>
        <a:xfrm>
          <a:off x="0" y="0"/>
          <a:ext cx="0" cy="0"/>
          <a:chOff x="0" y="0"/>
          <a:chExt cx="0" cy="0"/>
        </a:xfrm>
      </p:grpSpPr>
      <p:sp>
        <p:nvSpPr>
          <p:cNvPr id="2556" name="Google Shape;2556;p1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MSS</a:t>
            </a:r>
            <a:endParaRPr/>
          </a:p>
        </p:txBody>
      </p:sp>
      <p:sp>
        <p:nvSpPr>
          <p:cNvPr id="2557" name="Google Shape;2557;p1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Maximum Segment size is determined based on MTU</a:t>
            </a:r>
            <a:endParaRPr/>
          </a:p>
          <a:p>
            <a:pPr indent="-342900" lvl="0" marL="457200" rtl="0" algn="l">
              <a:lnSpc>
                <a:spcPct val="125000"/>
              </a:lnSpc>
              <a:spcBef>
                <a:spcPts val="0"/>
              </a:spcBef>
              <a:spcAft>
                <a:spcPts val="0"/>
              </a:spcAft>
              <a:buSzPts val="1800"/>
              <a:buChar char="●"/>
            </a:pPr>
            <a:r>
              <a:rPr lang="en"/>
              <a:t>Segment must fit in an IP packet which “should” fit in a frame</a:t>
            </a:r>
            <a:endParaRPr/>
          </a:p>
          <a:p>
            <a:pPr indent="-342900" lvl="0" marL="457200" rtl="0" algn="l">
              <a:lnSpc>
                <a:spcPct val="125000"/>
              </a:lnSpc>
              <a:spcBef>
                <a:spcPts val="0"/>
              </a:spcBef>
              <a:spcAft>
                <a:spcPts val="0"/>
              </a:spcAft>
              <a:buSzPts val="1800"/>
              <a:buChar char="●"/>
            </a:pPr>
            <a:r>
              <a:rPr lang="en"/>
              <a:t>MSS = MTU - IP Headers - TCP Headers</a:t>
            </a:r>
            <a:endParaRPr/>
          </a:p>
          <a:p>
            <a:pPr indent="-342900" lvl="0" marL="457200" rtl="0" algn="l">
              <a:lnSpc>
                <a:spcPct val="125000"/>
              </a:lnSpc>
              <a:spcBef>
                <a:spcPts val="0"/>
              </a:spcBef>
              <a:spcAft>
                <a:spcPts val="0"/>
              </a:spcAft>
              <a:buSzPts val="1800"/>
              <a:buChar char="●"/>
            </a:pPr>
            <a:r>
              <a:rPr lang="en"/>
              <a:t>MSS = 1500 - 20 - 20 = 1460</a:t>
            </a:r>
            <a:endParaRPr/>
          </a:p>
          <a:p>
            <a:pPr indent="-342900" lvl="0" marL="457200" rtl="0" algn="l">
              <a:lnSpc>
                <a:spcPct val="125000"/>
              </a:lnSpc>
              <a:spcBef>
                <a:spcPts val="0"/>
              </a:spcBef>
              <a:spcAft>
                <a:spcPts val="0"/>
              </a:spcAft>
              <a:buSzPts val="1800"/>
              <a:buChar char="●"/>
            </a:pPr>
            <a:r>
              <a:rPr lang="en"/>
              <a:t>If you are sending 1460 bytes exactly that will fit nicely into a single MSS</a:t>
            </a:r>
            <a:endParaRPr/>
          </a:p>
          <a:p>
            <a:pPr indent="-342900" lvl="0" marL="457200" rtl="0" algn="l">
              <a:lnSpc>
                <a:spcPct val="125000"/>
              </a:lnSpc>
              <a:spcBef>
                <a:spcPts val="0"/>
              </a:spcBef>
              <a:spcAft>
                <a:spcPts val="0"/>
              </a:spcAft>
              <a:buSzPts val="1800"/>
              <a:buChar char="●"/>
            </a:pPr>
            <a:r>
              <a:rPr lang="en"/>
              <a:t>Which fits in a single frame</a:t>
            </a:r>
            <a:endParaRPr/>
          </a:p>
        </p:txBody>
      </p:sp>
      <p:sp>
        <p:nvSpPr>
          <p:cNvPr id="2558" name="Google Shape;2558;p15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2" name="Shape 2562"/>
        <p:cNvGrpSpPr/>
        <p:nvPr/>
      </p:nvGrpSpPr>
      <p:grpSpPr>
        <a:xfrm>
          <a:off x="0" y="0"/>
          <a:ext cx="0" cy="0"/>
          <a:chOff x="0" y="0"/>
          <a:chExt cx="0" cy="0"/>
        </a:xfrm>
      </p:grpSpPr>
      <p:sp>
        <p:nvSpPr>
          <p:cNvPr id="2563" name="Google Shape;2563;p159"/>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pic>
        <p:nvPicPr>
          <p:cNvPr id="2564" name="Google Shape;2564;p159"/>
          <p:cNvPicPr preferRelativeResize="0"/>
          <p:nvPr/>
        </p:nvPicPr>
        <p:blipFill>
          <a:blip r:embed="rId3">
            <a:alphaModFix/>
          </a:blip>
          <a:stretch>
            <a:fillRect/>
          </a:stretch>
        </p:blipFill>
        <p:spPr>
          <a:xfrm>
            <a:off x="1353326" y="1031426"/>
            <a:ext cx="5995225" cy="2869075"/>
          </a:xfrm>
          <a:prstGeom prst="rect">
            <a:avLst/>
          </a:prstGeom>
          <a:noFill/>
          <a:ln>
            <a:noFill/>
          </a:ln>
        </p:spPr>
      </p:pic>
      <p:sp>
        <p:nvSpPr>
          <p:cNvPr id="2565" name="Google Shape;2565;p159"/>
          <p:cNvSpPr txBox="1"/>
          <p:nvPr/>
        </p:nvSpPr>
        <p:spPr>
          <a:xfrm>
            <a:off x="156075" y="4525975"/>
            <a:ext cx="873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https://learningnetwork.cisco.com/s/question/0D53i00000Kt7CXCAZ/mtu-vs-pdu</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566" name="Google Shape;2566;p159"/>
          <p:cNvSpPr txBox="1"/>
          <p:nvPr/>
        </p:nvSpPr>
        <p:spPr>
          <a:xfrm>
            <a:off x="257875" y="42071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Credit Cisco</a:t>
            </a:r>
            <a:endParaRPr>
              <a:solidFill>
                <a:schemeClr val="dk1"/>
              </a:solidFill>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0" name="Shape 2570"/>
        <p:cNvGrpSpPr/>
        <p:nvPr/>
      </p:nvGrpSpPr>
      <p:grpSpPr>
        <a:xfrm>
          <a:off x="0" y="0"/>
          <a:ext cx="0" cy="0"/>
          <a:chOff x="0" y="0"/>
          <a:chExt cx="0" cy="0"/>
        </a:xfrm>
      </p:grpSpPr>
      <p:sp>
        <p:nvSpPr>
          <p:cNvPr id="2571" name="Google Shape;2571;p1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Path MTU Discovery (PMTUD)</a:t>
            </a:r>
            <a:endParaRPr/>
          </a:p>
        </p:txBody>
      </p:sp>
      <p:sp>
        <p:nvSpPr>
          <p:cNvPr id="2572" name="Google Shape;2572;p1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MTU is network interface property each host can have different value</a:t>
            </a:r>
            <a:endParaRPr/>
          </a:p>
          <a:p>
            <a:pPr indent="-342900" lvl="0" marL="457200" rtl="0" algn="l">
              <a:lnSpc>
                <a:spcPct val="125000"/>
              </a:lnSpc>
              <a:spcBef>
                <a:spcPts val="0"/>
              </a:spcBef>
              <a:spcAft>
                <a:spcPts val="0"/>
              </a:spcAft>
              <a:buSzPts val="1800"/>
              <a:buChar char="●"/>
            </a:pPr>
            <a:r>
              <a:rPr lang="en"/>
              <a:t>You really need to use the smallest MTU in the network</a:t>
            </a:r>
            <a:endParaRPr/>
          </a:p>
          <a:p>
            <a:pPr indent="-342900" lvl="0" marL="457200" rtl="0" algn="l">
              <a:lnSpc>
                <a:spcPct val="125000"/>
              </a:lnSpc>
              <a:spcBef>
                <a:spcPts val="0"/>
              </a:spcBef>
              <a:spcAft>
                <a:spcPts val="0"/>
              </a:spcAft>
              <a:buSzPts val="1800"/>
              <a:buChar char="●"/>
            </a:pPr>
            <a:r>
              <a:rPr lang="en"/>
              <a:t>Path MTU help determine the MTU in the network path</a:t>
            </a:r>
            <a:endParaRPr/>
          </a:p>
          <a:p>
            <a:pPr indent="-342900" lvl="0" marL="457200" rtl="0" algn="l">
              <a:lnSpc>
                <a:spcPct val="125000"/>
              </a:lnSpc>
              <a:spcBef>
                <a:spcPts val="0"/>
              </a:spcBef>
              <a:spcAft>
                <a:spcPts val="0"/>
              </a:spcAft>
              <a:buSzPts val="1800"/>
              <a:buChar char="●"/>
            </a:pPr>
            <a:r>
              <a:rPr lang="en"/>
              <a:t>Client sends a IP packet with its MTU with a DF flag</a:t>
            </a:r>
            <a:endParaRPr/>
          </a:p>
          <a:p>
            <a:pPr indent="-342900" lvl="0" marL="457200" rtl="0" algn="l">
              <a:lnSpc>
                <a:spcPct val="125000"/>
              </a:lnSpc>
              <a:spcBef>
                <a:spcPts val="0"/>
              </a:spcBef>
              <a:spcAft>
                <a:spcPts val="0"/>
              </a:spcAft>
              <a:buSzPts val="1800"/>
              <a:buChar char="●"/>
            </a:pPr>
            <a:r>
              <a:rPr lang="en"/>
              <a:t>The host that their MTU is smaller will have to </a:t>
            </a:r>
            <a:r>
              <a:rPr lang="en"/>
              <a:t>fragment but can’t</a:t>
            </a:r>
            <a:endParaRPr/>
          </a:p>
          <a:p>
            <a:pPr indent="-342900" lvl="0" marL="457200" rtl="0" algn="l">
              <a:lnSpc>
                <a:spcPct val="125000"/>
              </a:lnSpc>
              <a:spcBef>
                <a:spcPts val="0"/>
              </a:spcBef>
              <a:spcAft>
                <a:spcPts val="0"/>
              </a:spcAft>
              <a:buSzPts val="1800"/>
              <a:buChar char="●"/>
            </a:pPr>
            <a:r>
              <a:rPr lang="en"/>
              <a:t>The host sends back an ICMP message fragmentation needed which will lower the MTU</a:t>
            </a:r>
            <a:endParaRPr/>
          </a:p>
        </p:txBody>
      </p:sp>
      <p:sp>
        <p:nvSpPr>
          <p:cNvPr id="2573" name="Google Shape;2573;p16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2574" name="Google Shape;2574;p160"/>
          <p:cNvGrpSpPr/>
          <p:nvPr/>
        </p:nvGrpSpPr>
        <p:grpSpPr>
          <a:xfrm>
            <a:off x="610213" y="3853275"/>
            <a:ext cx="790176" cy="523250"/>
            <a:chOff x="2666325" y="4298650"/>
            <a:chExt cx="790176" cy="523250"/>
          </a:xfrm>
        </p:grpSpPr>
        <p:pic>
          <p:nvPicPr>
            <p:cNvPr id="2575" name="Google Shape;2575;p160"/>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2576" name="Google Shape;2576;p160"/>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2577" name="Google Shape;2577;p160"/>
          <p:cNvGrpSpPr/>
          <p:nvPr/>
        </p:nvGrpSpPr>
        <p:grpSpPr>
          <a:xfrm>
            <a:off x="7126925" y="3398650"/>
            <a:ext cx="790176" cy="523250"/>
            <a:chOff x="2666325" y="4298650"/>
            <a:chExt cx="790176" cy="523250"/>
          </a:xfrm>
        </p:grpSpPr>
        <p:pic>
          <p:nvPicPr>
            <p:cNvPr id="2578" name="Google Shape;2578;p160"/>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2579" name="Google Shape;2579;p160"/>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2580" name="Google Shape;2580;p160"/>
          <p:cNvPicPr preferRelativeResize="0"/>
          <p:nvPr/>
        </p:nvPicPr>
        <p:blipFill>
          <a:blip r:embed="rId4">
            <a:alphaModFix/>
          </a:blip>
          <a:stretch>
            <a:fillRect/>
          </a:stretch>
        </p:blipFill>
        <p:spPr>
          <a:xfrm>
            <a:off x="2478205" y="3512234"/>
            <a:ext cx="1131795" cy="688437"/>
          </a:xfrm>
          <a:prstGeom prst="rect">
            <a:avLst/>
          </a:prstGeom>
          <a:noFill/>
          <a:ln>
            <a:noFill/>
          </a:ln>
        </p:spPr>
      </p:pic>
      <p:pic>
        <p:nvPicPr>
          <p:cNvPr id="2581" name="Google Shape;2581;p160"/>
          <p:cNvPicPr preferRelativeResize="0"/>
          <p:nvPr/>
        </p:nvPicPr>
        <p:blipFill>
          <a:blip r:embed="rId4">
            <a:alphaModFix/>
          </a:blip>
          <a:stretch>
            <a:fillRect/>
          </a:stretch>
        </p:blipFill>
        <p:spPr>
          <a:xfrm>
            <a:off x="4687793" y="3997134"/>
            <a:ext cx="1131795" cy="688437"/>
          </a:xfrm>
          <a:prstGeom prst="rect">
            <a:avLst/>
          </a:prstGeom>
          <a:noFill/>
          <a:ln>
            <a:noFill/>
          </a:ln>
        </p:spPr>
      </p:pic>
      <p:cxnSp>
        <p:nvCxnSpPr>
          <p:cNvPr id="2582" name="Google Shape;2582;p160"/>
          <p:cNvCxnSpPr>
            <a:endCxn id="2580" idx="1"/>
          </p:cNvCxnSpPr>
          <p:nvPr/>
        </p:nvCxnSpPr>
        <p:spPr>
          <a:xfrm flipH="1" rot="10800000">
            <a:off x="1400305" y="3856452"/>
            <a:ext cx="1077900" cy="258300"/>
          </a:xfrm>
          <a:prstGeom prst="straightConnector1">
            <a:avLst/>
          </a:prstGeom>
          <a:noFill/>
          <a:ln cap="flat" cmpd="sng" w="9525">
            <a:solidFill>
              <a:schemeClr val="dk1"/>
            </a:solidFill>
            <a:prstDash val="solid"/>
            <a:round/>
            <a:headEnd len="med" w="med" type="none"/>
            <a:tailEnd len="med" w="med" type="none"/>
          </a:ln>
        </p:spPr>
      </p:cxnSp>
      <p:cxnSp>
        <p:nvCxnSpPr>
          <p:cNvPr id="2583" name="Google Shape;2583;p160"/>
          <p:cNvCxnSpPr>
            <a:stCxn id="2581" idx="1"/>
          </p:cNvCxnSpPr>
          <p:nvPr/>
        </p:nvCxnSpPr>
        <p:spPr>
          <a:xfrm rot="10800000">
            <a:off x="3583193" y="4076752"/>
            <a:ext cx="1104600" cy="264600"/>
          </a:xfrm>
          <a:prstGeom prst="straightConnector1">
            <a:avLst/>
          </a:prstGeom>
          <a:noFill/>
          <a:ln cap="flat" cmpd="sng" w="9525">
            <a:solidFill>
              <a:schemeClr val="dk1"/>
            </a:solidFill>
            <a:prstDash val="solid"/>
            <a:round/>
            <a:headEnd len="med" w="med" type="none"/>
            <a:tailEnd len="med" w="med" type="none"/>
          </a:ln>
        </p:spPr>
      </p:cxnSp>
      <p:cxnSp>
        <p:nvCxnSpPr>
          <p:cNvPr id="2584" name="Google Shape;2584;p160"/>
          <p:cNvCxnSpPr>
            <a:stCxn id="2578" idx="1"/>
            <a:endCxn id="2581" idx="3"/>
          </p:cNvCxnSpPr>
          <p:nvPr/>
        </p:nvCxnSpPr>
        <p:spPr>
          <a:xfrm flipH="1">
            <a:off x="5819525" y="3660276"/>
            <a:ext cx="1307400" cy="681000"/>
          </a:xfrm>
          <a:prstGeom prst="straightConnector1">
            <a:avLst/>
          </a:prstGeom>
          <a:noFill/>
          <a:ln cap="flat" cmpd="sng" w="9525">
            <a:solidFill>
              <a:schemeClr val="dk1"/>
            </a:solidFill>
            <a:prstDash val="solid"/>
            <a:round/>
            <a:headEnd len="med" w="med" type="none"/>
            <a:tailEnd len="med" w="med" type="none"/>
          </a:ln>
        </p:spPr>
      </p:cxnSp>
      <p:sp>
        <p:nvSpPr>
          <p:cNvPr id="2585" name="Google Shape;2585;p160"/>
          <p:cNvSpPr txBox="1"/>
          <p:nvPr>
            <p:ph type="title"/>
          </p:nvPr>
        </p:nvSpPr>
        <p:spPr>
          <a:xfrm>
            <a:off x="579450" y="4406550"/>
            <a:ext cx="974400" cy="34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81147"/>
              <a:buNone/>
            </a:pPr>
            <a:r>
              <a:rPr lang="en" sz="1220"/>
              <a:t>MTU : 9000</a:t>
            </a:r>
            <a:endParaRPr sz="1220"/>
          </a:p>
        </p:txBody>
      </p:sp>
      <p:sp>
        <p:nvSpPr>
          <p:cNvPr id="2586" name="Google Shape;2586;p160"/>
          <p:cNvSpPr txBox="1"/>
          <p:nvPr>
            <p:ph type="title"/>
          </p:nvPr>
        </p:nvSpPr>
        <p:spPr>
          <a:xfrm>
            <a:off x="2556900" y="4166750"/>
            <a:ext cx="974400" cy="34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81147"/>
              <a:buNone/>
            </a:pPr>
            <a:r>
              <a:rPr lang="en" sz="1220"/>
              <a:t>MTU : 1500</a:t>
            </a:r>
            <a:endParaRPr sz="1220"/>
          </a:p>
        </p:txBody>
      </p:sp>
      <p:sp>
        <p:nvSpPr>
          <p:cNvPr id="2587" name="Google Shape;2587;p160"/>
          <p:cNvSpPr txBox="1"/>
          <p:nvPr>
            <p:ph type="title"/>
          </p:nvPr>
        </p:nvSpPr>
        <p:spPr>
          <a:xfrm>
            <a:off x="4766500" y="4617700"/>
            <a:ext cx="974400" cy="34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81147"/>
              <a:buNone/>
            </a:pPr>
            <a:r>
              <a:rPr lang="en" sz="1220"/>
              <a:t>MTU : 512</a:t>
            </a:r>
            <a:endParaRPr sz="1220"/>
          </a:p>
        </p:txBody>
      </p:sp>
      <p:sp>
        <p:nvSpPr>
          <p:cNvPr id="2588" name="Google Shape;2588;p160"/>
          <p:cNvSpPr txBox="1"/>
          <p:nvPr>
            <p:ph type="title"/>
          </p:nvPr>
        </p:nvSpPr>
        <p:spPr>
          <a:xfrm>
            <a:off x="7034813" y="4034450"/>
            <a:ext cx="974400" cy="34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81147"/>
              <a:buNone/>
            </a:pPr>
            <a:r>
              <a:rPr lang="en" sz="1220"/>
              <a:t>MTU : 1500</a:t>
            </a:r>
            <a:endParaRPr sz="1220"/>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2" name="Shape 2592"/>
        <p:cNvGrpSpPr/>
        <p:nvPr/>
      </p:nvGrpSpPr>
      <p:grpSpPr>
        <a:xfrm>
          <a:off x="0" y="0"/>
          <a:ext cx="0" cy="0"/>
          <a:chOff x="0" y="0"/>
          <a:chExt cx="0" cy="0"/>
        </a:xfrm>
      </p:grpSpPr>
      <p:sp>
        <p:nvSpPr>
          <p:cNvPr id="2593" name="Google Shape;2593;p1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2594" name="Google Shape;2594;p1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MTU is the maximum transmission unit on the device</a:t>
            </a:r>
            <a:endParaRPr/>
          </a:p>
          <a:p>
            <a:pPr indent="-342900" lvl="0" marL="457200" rtl="0" algn="l">
              <a:lnSpc>
                <a:spcPct val="125000"/>
              </a:lnSpc>
              <a:spcBef>
                <a:spcPts val="0"/>
              </a:spcBef>
              <a:spcAft>
                <a:spcPts val="0"/>
              </a:spcAft>
              <a:buSzPts val="1800"/>
              <a:buChar char="●"/>
            </a:pPr>
            <a:r>
              <a:rPr lang="en"/>
              <a:t>MSS is the maximum segment size at layer 4 </a:t>
            </a:r>
            <a:endParaRPr/>
          </a:p>
          <a:p>
            <a:pPr indent="-342900" lvl="0" marL="457200" rtl="0" algn="l">
              <a:lnSpc>
                <a:spcPct val="125000"/>
              </a:lnSpc>
              <a:spcBef>
                <a:spcPts val="0"/>
              </a:spcBef>
              <a:spcAft>
                <a:spcPts val="0"/>
              </a:spcAft>
              <a:buSzPts val="1800"/>
              <a:buChar char="●"/>
            </a:pPr>
            <a:r>
              <a:rPr lang="en"/>
              <a:t>If you can fit more data into a single segment you lower latency</a:t>
            </a:r>
            <a:endParaRPr/>
          </a:p>
          <a:p>
            <a:pPr indent="-342900" lvl="0" marL="457200" rtl="0" algn="l">
              <a:lnSpc>
                <a:spcPct val="125000"/>
              </a:lnSpc>
              <a:spcBef>
                <a:spcPts val="0"/>
              </a:spcBef>
              <a:spcAft>
                <a:spcPts val="0"/>
              </a:spcAft>
              <a:buSzPts val="1800"/>
              <a:buChar char="●"/>
            </a:pPr>
            <a:r>
              <a:rPr lang="en"/>
              <a:t>It lowers overhead from headers and processing</a:t>
            </a:r>
            <a:endParaRPr/>
          </a:p>
          <a:p>
            <a:pPr indent="-342900" lvl="0" marL="457200" rtl="0" algn="l">
              <a:lnSpc>
                <a:spcPct val="125000"/>
              </a:lnSpc>
              <a:spcBef>
                <a:spcPts val="0"/>
              </a:spcBef>
              <a:spcAft>
                <a:spcPts val="0"/>
              </a:spcAft>
              <a:buSzPts val="1800"/>
              <a:buChar char="●"/>
            </a:pPr>
            <a:r>
              <a:rPr lang="en"/>
              <a:t>Path MTU can discover the network lowest MTU with ICMP</a:t>
            </a:r>
            <a:endParaRPr/>
          </a:p>
          <a:p>
            <a:pPr indent="-342900" lvl="0" marL="457200" rtl="0" algn="l">
              <a:lnSpc>
                <a:spcPct val="125000"/>
              </a:lnSpc>
              <a:spcBef>
                <a:spcPts val="0"/>
              </a:spcBef>
              <a:spcAft>
                <a:spcPts val="0"/>
              </a:spcAft>
              <a:buSzPts val="1800"/>
              <a:buChar char="●"/>
            </a:pPr>
            <a:r>
              <a:rPr lang="en"/>
              <a:t>Flow control/congestion control still allows sending multiple segments without ack</a:t>
            </a:r>
            <a:endParaRPr/>
          </a:p>
        </p:txBody>
      </p:sp>
      <p:sp>
        <p:nvSpPr>
          <p:cNvPr id="2595" name="Google Shape;2595;p161"/>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p:nvPr/>
        </p:nvSpPr>
        <p:spPr>
          <a:xfrm>
            <a:off x="794213" y="1012000"/>
            <a:ext cx="1411500" cy="468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a:t>
            </a:r>
            <a:endParaRPr/>
          </a:p>
        </p:txBody>
      </p:sp>
      <p:sp>
        <p:nvSpPr>
          <p:cNvPr id="217" name="Google Shape;217;p27"/>
          <p:cNvSpPr/>
          <p:nvPr/>
        </p:nvSpPr>
        <p:spPr>
          <a:xfrm>
            <a:off x="794213" y="1537600"/>
            <a:ext cx="1411500" cy="4683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Presentation</a:t>
            </a:r>
            <a:endParaRPr/>
          </a:p>
        </p:txBody>
      </p:sp>
      <p:sp>
        <p:nvSpPr>
          <p:cNvPr id="218" name="Google Shape;218;p27"/>
          <p:cNvSpPr/>
          <p:nvPr/>
        </p:nvSpPr>
        <p:spPr>
          <a:xfrm>
            <a:off x="794213" y="2063200"/>
            <a:ext cx="1411500" cy="468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Session</a:t>
            </a:r>
            <a:endParaRPr/>
          </a:p>
        </p:txBody>
      </p:sp>
      <p:sp>
        <p:nvSpPr>
          <p:cNvPr id="219" name="Google Shape;219;p27"/>
          <p:cNvSpPr/>
          <p:nvPr/>
        </p:nvSpPr>
        <p:spPr>
          <a:xfrm>
            <a:off x="794213" y="2588800"/>
            <a:ext cx="14115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Transport</a:t>
            </a:r>
            <a:endParaRPr/>
          </a:p>
        </p:txBody>
      </p:sp>
      <p:sp>
        <p:nvSpPr>
          <p:cNvPr id="220" name="Google Shape;220;p27"/>
          <p:cNvSpPr/>
          <p:nvPr/>
        </p:nvSpPr>
        <p:spPr>
          <a:xfrm>
            <a:off x="794213" y="3114400"/>
            <a:ext cx="14115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Network</a:t>
            </a:r>
            <a:endParaRPr/>
          </a:p>
        </p:txBody>
      </p:sp>
      <p:sp>
        <p:nvSpPr>
          <p:cNvPr id="221" name="Google Shape;221;p27"/>
          <p:cNvSpPr/>
          <p:nvPr/>
        </p:nvSpPr>
        <p:spPr>
          <a:xfrm>
            <a:off x="794213" y="3640000"/>
            <a:ext cx="1411500" cy="4683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Link</a:t>
            </a:r>
            <a:endParaRPr/>
          </a:p>
        </p:txBody>
      </p:sp>
      <p:sp>
        <p:nvSpPr>
          <p:cNvPr id="222" name="Google Shape;222;p27"/>
          <p:cNvSpPr/>
          <p:nvPr/>
        </p:nvSpPr>
        <p:spPr>
          <a:xfrm>
            <a:off x="794213" y="4165600"/>
            <a:ext cx="1411500" cy="4683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Physical</a:t>
            </a:r>
            <a:endParaRPr/>
          </a:p>
        </p:txBody>
      </p:sp>
      <p:sp>
        <p:nvSpPr>
          <p:cNvPr id="223" name="Google Shape;223;p27"/>
          <p:cNvSpPr txBox="1"/>
          <p:nvPr/>
        </p:nvSpPr>
        <p:spPr>
          <a:xfrm>
            <a:off x="977513" y="509600"/>
            <a:ext cx="10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Client</a:t>
            </a:r>
            <a:endParaRPr>
              <a:solidFill>
                <a:schemeClr val="dk1"/>
              </a:solidFill>
            </a:endParaRPr>
          </a:p>
        </p:txBody>
      </p:sp>
      <p:sp>
        <p:nvSpPr>
          <p:cNvPr id="224" name="Google Shape;224;p27"/>
          <p:cNvSpPr/>
          <p:nvPr/>
        </p:nvSpPr>
        <p:spPr>
          <a:xfrm>
            <a:off x="6906913" y="1012000"/>
            <a:ext cx="1411500" cy="468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a:t>
            </a:r>
            <a:endParaRPr/>
          </a:p>
        </p:txBody>
      </p:sp>
      <p:sp>
        <p:nvSpPr>
          <p:cNvPr id="225" name="Google Shape;225;p27"/>
          <p:cNvSpPr/>
          <p:nvPr/>
        </p:nvSpPr>
        <p:spPr>
          <a:xfrm>
            <a:off x="6906913" y="1537600"/>
            <a:ext cx="1411500" cy="4683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Presentation</a:t>
            </a:r>
            <a:endParaRPr/>
          </a:p>
        </p:txBody>
      </p:sp>
      <p:sp>
        <p:nvSpPr>
          <p:cNvPr id="226" name="Google Shape;226;p27"/>
          <p:cNvSpPr/>
          <p:nvPr/>
        </p:nvSpPr>
        <p:spPr>
          <a:xfrm>
            <a:off x="6906913" y="2063200"/>
            <a:ext cx="1411500" cy="468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Session</a:t>
            </a:r>
            <a:endParaRPr/>
          </a:p>
        </p:txBody>
      </p:sp>
      <p:sp>
        <p:nvSpPr>
          <p:cNvPr id="227" name="Google Shape;227;p27"/>
          <p:cNvSpPr/>
          <p:nvPr/>
        </p:nvSpPr>
        <p:spPr>
          <a:xfrm>
            <a:off x="6906913" y="2588800"/>
            <a:ext cx="14115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Transport</a:t>
            </a:r>
            <a:endParaRPr/>
          </a:p>
        </p:txBody>
      </p:sp>
      <p:sp>
        <p:nvSpPr>
          <p:cNvPr id="228" name="Google Shape;228;p27"/>
          <p:cNvSpPr/>
          <p:nvPr/>
        </p:nvSpPr>
        <p:spPr>
          <a:xfrm>
            <a:off x="6906913" y="3114400"/>
            <a:ext cx="14115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Network</a:t>
            </a:r>
            <a:endParaRPr/>
          </a:p>
        </p:txBody>
      </p:sp>
      <p:sp>
        <p:nvSpPr>
          <p:cNvPr id="229" name="Google Shape;229;p27"/>
          <p:cNvSpPr/>
          <p:nvPr/>
        </p:nvSpPr>
        <p:spPr>
          <a:xfrm>
            <a:off x="6906913" y="3640000"/>
            <a:ext cx="1411500" cy="4683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Link</a:t>
            </a:r>
            <a:endParaRPr/>
          </a:p>
        </p:txBody>
      </p:sp>
      <p:sp>
        <p:nvSpPr>
          <p:cNvPr id="230" name="Google Shape;230;p27"/>
          <p:cNvSpPr/>
          <p:nvPr/>
        </p:nvSpPr>
        <p:spPr>
          <a:xfrm>
            <a:off x="6906913" y="4165600"/>
            <a:ext cx="1411500" cy="4683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Physical</a:t>
            </a:r>
            <a:endParaRPr/>
          </a:p>
        </p:txBody>
      </p:sp>
      <p:sp>
        <p:nvSpPr>
          <p:cNvPr id="231" name="Google Shape;231;p27"/>
          <p:cNvSpPr txBox="1"/>
          <p:nvPr/>
        </p:nvSpPr>
        <p:spPr>
          <a:xfrm>
            <a:off x="7090213" y="509600"/>
            <a:ext cx="10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Server</a:t>
            </a:r>
            <a:endParaRPr>
              <a:solidFill>
                <a:schemeClr val="dk1"/>
              </a:solidFill>
            </a:endParaRPr>
          </a:p>
        </p:txBody>
      </p:sp>
      <p:cxnSp>
        <p:nvCxnSpPr>
          <p:cNvPr id="232" name="Google Shape;232;p27"/>
          <p:cNvCxnSpPr/>
          <p:nvPr/>
        </p:nvCxnSpPr>
        <p:spPr>
          <a:xfrm>
            <a:off x="521788" y="1044350"/>
            <a:ext cx="0" cy="3511800"/>
          </a:xfrm>
          <a:prstGeom prst="straightConnector1">
            <a:avLst/>
          </a:prstGeom>
          <a:noFill/>
          <a:ln cap="flat" cmpd="sng" w="9525">
            <a:solidFill>
              <a:srgbClr val="EFEFEF"/>
            </a:solidFill>
            <a:prstDash val="solid"/>
            <a:round/>
            <a:headEnd len="med" w="med" type="none"/>
            <a:tailEnd len="med" w="med" type="triangle"/>
          </a:ln>
        </p:spPr>
      </p:cxnSp>
      <p:cxnSp>
        <p:nvCxnSpPr>
          <p:cNvPr id="233" name="Google Shape;233;p27"/>
          <p:cNvCxnSpPr/>
          <p:nvPr/>
        </p:nvCxnSpPr>
        <p:spPr>
          <a:xfrm rot="10800000">
            <a:off x="8602413" y="1053250"/>
            <a:ext cx="19800" cy="3539400"/>
          </a:xfrm>
          <a:prstGeom prst="straightConnector1">
            <a:avLst/>
          </a:prstGeom>
          <a:noFill/>
          <a:ln cap="flat" cmpd="sng" w="9525">
            <a:solidFill>
              <a:srgbClr val="EFEFEF"/>
            </a:solidFill>
            <a:prstDash val="solid"/>
            <a:round/>
            <a:headEnd len="med" w="med" type="none"/>
            <a:tailEnd len="med" w="med" type="triangle"/>
          </a:ln>
        </p:spPr>
      </p:cxnSp>
      <p:sp>
        <p:nvSpPr>
          <p:cNvPr id="234" name="Google Shape;234;p27"/>
          <p:cNvSpPr txBox="1"/>
          <p:nvPr/>
        </p:nvSpPr>
        <p:spPr>
          <a:xfrm>
            <a:off x="425932" y="109400"/>
            <a:ext cx="37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Across networks</a:t>
            </a:r>
            <a:endParaRPr>
              <a:solidFill>
                <a:schemeClr val="dk1"/>
              </a:solidFill>
            </a:endParaRPr>
          </a:p>
        </p:txBody>
      </p:sp>
      <p:pic>
        <p:nvPicPr>
          <p:cNvPr id="235" name="Google Shape;235;p27"/>
          <p:cNvPicPr preferRelativeResize="0"/>
          <p:nvPr/>
        </p:nvPicPr>
        <p:blipFill rotWithShape="1">
          <a:blip r:embed="rId3">
            <a:alphaModFix/>
          </a:blip>
          <a:srcRect b="22799" l="7510" r="7628" t="26138"/>
          <a:stretch/>
        </p:blipFill>
        <p:spPr>
          <a:xfrm>
            <a:off x="1883175" y="4633900"/>
            <a:ext cx="1284801" cy="434950"/>
          </a:xfrm>
          <a:prstGeom prst="rect">
            <a:avLst/>
          </a:prstGeom>
          <a:noFill/>
          <a:ln>
            <a:noFill/>
          </a:ln>
        </p:spPr>
      </p:pic>
      <p:sp>
        <p:nvSpPr>
          <p:cNvPr id="236" name="Google Shape;236;p27"/>
          <p:cNvSpPr txBox="1"/>
          <p:nvPr/>
        </p:nvSpPr>
        <p:spPr>
          <a:xfrm>
            <a:off x="3059593" y="3171539"/>
            <a:ext cx="10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Switch</a:t>
            </a:r>
            <a:endParaRPr>
              <a:solidFill>
                <a:schemeClr val="dk1"/>
              </a:solidFill>
            </a:endParaRPr>
          </a:p>
        </p:txBody>
      </p:sp>
      <p:sp>
        <p:nvSpPr>
          <p:cNvPr id="237" name="Google Shape;237;p27"/>
          <p:cNvSpPr/>
          <p:nvPr/>
        </p:nvSpPr>
        <p:spPr>
          <a:xfrm>
            <a:off x="2865030" y="3629039"/>
            <a:ext cx="1411500" cy="4683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Link</a:t>
            </a:r>
            <a:endParaRPr/>
          </a:p>
        </p:txBody>
      </p:sp>
      <p:sp>
        <p:nvSpPr>
          <p:cNvPr id="238" name="Google Shape;238;p27"/>
          <p:cNvSpPr/>
          <p:nvPr/>
        </p:nvSpPr>
        <p:spPr>
          <a:xfrm>
            <a:off x="2865030" y="4154639"/>
            <a:ext cx="1411500" cy="4683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Physical</a:t>
            </a:r>
            <a:endParaRPr/>
          </a:p>
        </p:txBody>
      </p:sp>
      <p:pic>
        <p:nvPicPr>
          <p:cNvPr id="239" name="Google Shape;239;p27"/>
          <p:cNvPicPr preferRelativeResize="0"/>
          <p:nvPr/>
        </p:nvPicPr>
        <p:blipFill rotWithShape="1">
          <a:blip r:embed="rId3">
            <a:alphaModFix/>
          </a:blip>
          <a:srcRect b="22799" l="7510" r="7628" t="26138"/>
          <a:stretch/>
        </p:blipFill>
        <p:spPr>
          <a:xfrm>
            <a:off x="4043700" y="4650950"/>
            <a:ext cx="1284801" cy="434950"/>
          </a:xfrm>
          <a:prstGeom prst="rect">
            <a:avLst/>
          </a:prstGeom>
          <a:noFill/>
          <a:ln>
            <a:noFill/>
          </a:ln>
        </p:spPr>
      </p:pic>
      <p:sp>
        <p:nvSpPr>
          <p:cNvPr id="240" name="Google Shape;240;p27"/>
          <p:cNvSpPr txBox="1"/>
          <p:nvPr/>
        </p:nvSpPr>
        <p:spPr>
          <a:xfrm>
            <a:off x="5141655" y="2635139"/>
            <a:ext cx="10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Router</a:t>
            </a:r>
            <a:endParaRPr>
              <a:solidFill>
                <a:schemeClr val="dk1"/>
              </a:solidFill>
            </a:endParaRPr>
          </a:p>
        </p:txBody>
      </p:sp>
      <p:sp>
        <p:nvSpPr>
          <p:cNvPr id="241" name="Google Shape;241;p27"/>
          <p:cNvSpPr/>
          <p:nvPr/>
        </p:nvSpPr>
        <p:spPr>
          <a:xfrm>
            <a:off x="4958355" y="3120489"/>
            <a:ext cx="14115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Network</a:t>
            </a:r>
            <a:endParaRPr/>
          </a:p>
        </p:txBody>
      </p:sp>
      <p:sp>
        <p:nvSpPr>
          <p:cNvPr id="242" name="Google Shape;242;p27"/>
          <p:cNvSpPr/>
          <p:nvPr/>
        </p:nvSpPr>
        <p:spPr>
          <a:xfrm>
            <a:off x="4958355" y="3646089"/>
            <a:ext cx="1411500" cy="4683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Link</a:t>
            </a:r>
            <a:endParaRPr/>
          </a:p>
        </p:txBody>
      </p:sp>
      <p:sp>
        <p:nvSpPr>
          <p:cNvPr id="243" name="Google Shape;243;p27"/>
          <p:cNvSpPr/>
          <p:nvPr/>
        </p:nvSpPr>
        <p:spPr>
          <a:xfrm>
            <a:off x="4958355" y="4171689"/>
            <a:ext cx="1411500" cy="4683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Physical</a:t>
            </a:r>
            <a:endParaRPr/>
          </a:p>
        </p:txBody>
      </p:sp>
      <p:pic>
        <p:nvPicPr>
          <p:cNvPr id="244" name="Google Shape;244;p27"/>
          <p:cNvPicPr preferRelativeResize="0"/>
          <p:nvPr/>
        </p:nvPicPr>
        <p:blipFill rotWithShape="1">
          <a:blip r:embed="rId3">
            <a:alphaModFix/>
          </a:blip>
          <a:srcRect b="22799" l="7510" r="7628" t="26138"/>
          <a:stretch/>
        </p:blipFill>
        <p:spPr>
          <a:xfrm>
            <a:off x="6047450" y="4650950"/>
            <a:ext cx="1284801" cy="434950"/>
          </a:xfrm>
          <a:prstGeom prst="rect">
            <a:avLst/>
          </a:prstGeom>
          <a:noFill/>
          <a:ln>
            <a:noFill/>
          </a:ln>
        </p:spPr>
      </p:pic>
      <p:cxnSp>
        <p:nvCxnSpPr>
          <p:cNvPr id="245" name="Google Shape;245;p27"/>
          <p:cNvCxnSpPr/>
          <p:nvPr/>
        </p:nvCxnSpPr>
        <p:spPr>
          <a:xfrm flipH="1" rot="10800000">
            <a:off x="2654553" y="3648550"/>
            <a:ext cx="15300" cy="919800"/>
          </a:xfrm>
          <a:prstGeom prst="straightConnector1">
            <a:avLst/>
          </a:prstGeom>
          <a:noFill/>
          <a:ln cap="flat" cmpd="sng" w="9525">
            <a:solidFill>
              <a:srgbClr val="EFEFEF"/>
            </a:solidFill>
            <a:prstDash val="solid"/>
            <a:round/>
            <a:headEnd len="med" w="med" type="none"/>
            <a:tailEnd len="med" w="med" type="triangle"/>
          </a:ln>
        </p:spPr>
      </p:cxnSp>
      <p:cxnSp>
        <p:nvCxnSpPr>
          <p:cNvPr id="246" name="Google Shape;246;p27"/>
          <p:cNvCxnSpPr/>
          <p:nvPr/>
        </p:nvCxnSpPr>
        <p:spPr>
          <a:xfrm flipH="1">
            <a:off x="4471700" y="3655900"/>
            <a:ext cx="20100" cy="905100"/>
          </a:xfrm>
          <a:prstGeom prst="straightConnector1">
            <a:avLst/>
          </a:prstGeom>
          <a:noFill/>
          <a:ln cap="flat" cmpd="sng" w="9525">
            <a:solidFill>
              <a:srgbClr val="EFEFEF"/>
            </a:solidFill>
            <a:prstDash val="solid"/>
            <a:round/>
            <a:headEnd len="med" w="med" type="none"/>
            <a:tailEnd len="med" w="med" type="triangle"/>
          </a:ln>
        </p:spPr>
      </p:cxnSp>
      <p:cxnSp>
        <p:nvCxnSpPr>
          <p:cNvPr id="247" name="Google Shape;247;p27"/>
          <p:cNvCxnSpPr/>
          <p:nvPr/>
        </p:nvCxnSpPr>
        <p:spPr>
          <a:xfrm rot="10800000">
            <a:off x="4764400" y="3144550"/>
            <a:ext cx="7800" cy="1459200"/>
          </a:xfrm>
          <a:prstGeom prst="straightConnector1">
            <a:avLst/>
          </a:prstGeom>
          <a:noFill/>
          <a:ln cap="flat" cmpd="sng" w="9525">
            <a:solidFill>
              <a:srgbClr val="EFEFEF"/>
            </a:solidFill>
            <a:prstDash val="solid"/>
            <a:round/>
            <a:headEnd len="med" w="med" type="none"/>
            <a:tailEnd len="med" w="med" type="triangle"/>
          </a:ln>
        </p:spPr>
      </p:cxnSp>
      <p:cxnSp>
        <p:nvCxnSpPr>
          <p:cNvPr id="248" name="Google Shape;248;p27"/>
          <p:cNvCxnSpPr/>
          <p:nvPr/>
        </p:nvCxnSpPr>
        <p:spPr>
          <a:xfrm flipH="1">
            <a:off x="6556330" y="3176350"/>
            <a:ext cx="7500" cy="1395900"/>
          </a:xfrm>
          <a:prstGeom prst="straightConnector1">
            <a:avLst/>
          </a:prstGeom>
          <a:noFill/>
          <a:ln cap="flat" cmpd="sng" w="9525">
            <a:solidFill>
              <a:srgbClr val="EFEFEF"/>
            </a:solidFill>
            <a:prstDash val="solid"/>
            <a:round/>
            <a:headEnd len="med" w="med" type="none"/>
            <a:tailEnd len="med" w="med" type="triangle"/>
          </a:ln>
        </p:spPr>
      </p:cxn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9" name="Shape 2599"/>
        <p:cNvGrpSpPr/>
        <p:nvPr/>
      </p:nvGrpSpPr>
      <p:grpSpPr>
        <a:xfrm>
          <a:off x="0" y="0"/>
          <a:ext cx="0" cy="0"/>
          <a:chOff x="0" y="0"/>
          <a:chExt cx="0" cy="0"/>
        </a:xfrm>
      </p:grpSpPr>
      <p:sp>
        <p:nvSpPr>
          <p:cNvPr id="2600" name="Google Shape;2600;p162"/>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Nagle's algorithm</a:t>
            </a:r>
            <a:endParaRPr/>
          </a:p>
        </p:txBody>
      </p:sp>
      <p:sp>
        <p:nvSpPr>
          <p:cNvPr id="2601" name="Google Shape;2601;p162"/>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Delay in the client side</a:t>
            </a:r>
            <a:endParaRPr/>
          </a:p>
        </p:txBody>
      </p:sp>
      <p:sp>
        <p:nvSpPr>
          <p:cNvPr id="2602" name="Google Shape;2602;p162"/>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6" name="Shape 2606"/>
        <p:cNvGrpSpPr/>
        <p:nvPr/>
      </p:nvGrpSpPr>
      <p:grpSpPr>
        <a:xfrm>
          <a:off x="0" y="0"/>
          <a:ext cx="0" cy="0"/>
          <a:chOff x="0" y="0"/>
          <a:chExt cx="0" cy="0"/>
        </a:xfrm>
      </p:grpSpPr>
      <p:sp>
        <p:nvSpPr>
          <p:cNvPr id="2607" name="Google Shape;2607;p1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Nigel Algorithm</a:t>
            </a:r>
            <a:endParaRPr/>
          </a:p>
        </p:txBody>
      </p:sp>
      <p:sp>
        <p:nvSpPr>
          <p:cNvPr id="2608" name="Google Shape;2608;p163"/>
          <p:cNvSpPr txBox="1"/>
          <p:nvPr>
            <p:ph idx="1" type="body"/>
          </p:nvPr>
        </p:nvSpPr>
        <p:spPr>
          <a:xfrm>
            <a:off x="281125" y="1146102"/>
            <a:ext cx="8520600" cy="18873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In the telnet days sending a single byte in a segment is a waste</a:t>
            </a:r>
            <a:endParaRPr/>
          </a:p>
          <a:p>
            <a:pPr indent="-342900" lvl="0" marL="457200" rtl="0" algn="l">
              <a:lnSpc>
                <a:spcPct val="125000"/>
              </a:lnSpc>
              <a:spcBef>
                <a:spcPts val="0"/>
              </a:spcBef>
              <a:spcAft>
                <a:spcPts val="0"/>
              </a:spcAft>
              <a:buSzPts val="1800"/>
              <a:buChar char="●"/>
            </a:pPr>
            <a:r>
              <a:rPr lang="en"/>
              <a:t>Combine small segments and send them in a single one</a:t>
            </a:r>
            <a:endParaRPr/>
          </a:p>
          <a:p>
            <a:pPr indent="-342900" lvl="0" marL="457200" rtl="0" algn="l">
              <a:lnSpc>
                <a:spcPct val="125000"/>
              </a:lnSpc>
              <a:spcBef>
                <a:spcPts val="0"/>
              </a:spcBef>
              <a:spcAft>
                <a:spcPts val="0"/>
              </a:spcAft>
              <a:buSzPts val="1800"/>
              <a:buChar char="●"/>
            </a:pPr>
            <a:r>
              <a:rPr lang="en"/>
              <a:t>The client can wait for a full MSS before sending the segment</a:t>
            </a:r>
            <a:endParaRPr/>
          </a:p>
          <a:p>
            <a:pPr indent="-342900" lvl="0" marL="457200" rtl="0" algn="l">
              <a:lnSpc>
                <a:spcPct val="125000"/>
              </a:lnSpc>
              <a:spcBef>
                <a:spcPts val="0"/>
              </a:spcBef>
              <a:spcAft>
                <a:spcPts val="0"/>
              </a:spcAft>
              <a:buSzPts val="1800"/>
              <a:buChar char="●"/>
            </a:pPr>
            <a:r>
              <a:rPr lang="en"/>
              <a:t>No wasted 40 bytes header (IP + TCP) for few bytes of data</a:t>
            </a:r>
            <a:endParaRPr/>
          </a:p>
        </p:txBody>
      </p:sp>
      <p:sp>
        <p:nvSpPr>
          <p:cNvPr id="2609" name="Google Shape;2609;p163"/>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3" name="Shape 2613"/>
        <p:cNvGrpSpPr/>
        <p:nvPr/>
      </p:nvGrpSpPr>
      <p:grpSpPr>
        <a:xfrm>
          <a:off x="0" y="0"/>
          <a:ext cx="0" cy="0"/>
          <a:chOff x="0" y="0"/>
          <a:chExt cx="0" cy="0"/>
        </a:xfrm>
      </p:grpSpPr>
      <p:sp>
        <p:nvSpPr>
          <p:cNvPr id="2614" name="Google Shape;2614;p1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Nagle's algorithm</a:t>
            </a:r>
            <a:endParaRPr/>
          </a:p>
        </p:txBody>
      </p:sp>
      <p:sp>
        <p:nvSpPr>
          <p:cNvPr id="2615" name="Google Shape;2615;p164"/>
          <p:cNvSpPr txBox="1"/>
          <p:nvPr>
            <p:ph idx="1" type="body"/>
          </p:nvPr>
        </p:nvSpPr>
        <p:spPr>
          <a:xfrm>
            <a:off x="281125" y="1146102"/>
            <a:ext cx="8520600" cy="18873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Assume MSS = 1460, A sends 500 bytes</a:t>
            </a:r>
            <a:endParaRPr/>
          </a:p>
          <a:p>
            <a:pPr indent="-342900" lvl="0" marL="457200" rtl="0" algn="l">
              <a:lnSpc>
                <a:spcPct val="125000"/>
              </a:lnSpc>
              <a:spcBef>
                <a:spcPts val="0"/>
              </a:spcBef>
              <a:spcAft>
                <a:spcPts val="0"/>
              </a:spcAft>
              <a:buSzPts val="1800"/>
              <a:buChar char="●"/>
            </a:pPr>
            <a:r>
              <a:rPr lang="en"/>
              <a:t>500 &lt; 1460 client waits to fill the segment</a:t>
            </a:r>
            <a:endParaRPr/>
          </a:p>
          <a:p>
            <a:pPr indent="-342900" lvl="0" marL="457200" rtl="0" algn="l">
              <a:lnSpc>
                <a:spcPct val="125000"/>
              </a:lnSpc>
              <a:spcBef>
                <a:spcPts val="0"/>
              </a:spcBef>
              <a:spcAft>
                <a:spcPts val="0"/>
              </a:spcAft>
              <a:buSzPts val="1800"/>
              <a:buChar char="●"/>
            </a:pPr>
            <a:r>
              <a:rPr lang="en"/>
              <a:t>A sends 960 bytes, segment fills and send</a:t>
            </a:r>
            <a:endParaRPr/>
          </a:p>
          <a:p>
            <a:pPr indent="-342900" lvl="0" marL="457200" rtl="0" algn="l">
              <a:lnSpc>
                <a:spcPct val="125000"/>
              </a:lnSpc>
              <a:spcBef>
                <a:spcPts val="0"/>
              </a:spcBef>
              <a:spcAft>
                <a:spcPts val="0"/>
              </a:spcAft>
              <a:buSzPts val="1800"/>
              <a:buChar char="●"/>
            </a:pPr>
            <a:r>
              <a:rPr lang="en"/>
              <a:t>If there isn’t anything to ACK data will be </a:t>
            </a:r>
            <a:r>
              <a:rPr lang="en"/>
              <a:t>immediately</a:t>
            </a:r>
            <a:r>
              <a:rPr lang="en"/>
              <a:t> sent </a:t>
            </a:r>
            <a:endParaRPr/>
          </a:p>
        </p:txBody>
      </p:sp>
      <p:sp>
        <p:nvSpPr>
          <p:cNvPr id="2616" name="Google Shape;2616;p16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2617" name="Google Shape;2617;p164"/>
          <p:cNvGrpSpPr/>
          <p:nvPr/>
        </p:nvGrpSpPr>
        <p:grpSpPr>
          <a:xfrm>
            <a:off x="8011550" y="3033300"/>
            <a:ext cx="790176" cy="523250"/>
            <a:chOff x="6861863" y="3530550"/>
            <a:chExt cx="790176" cy="523250"/>
          </a:xfrm>
        </p:grpSpPr>
        <p:pic>
          <p:nvPicPr>
            <p:cNvPr id="2618" name="Google Shape;2618;p164"/>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2619" name="Google Shape;2619;p164"/>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2620" name="Google Shape;2620;p164"/>
          <p:cNvGrpSpPr/>
          <p:nvPr/>
        </p:nvGrpSpPr>
        <p:grpSpPr>
          <a:xfrm>
            <a:off x="915150" y="3161775"/>
            <a:ext cx="790176" cy="523250"/>
            <a:chOff x="2666325" y="4298650"/>
            <a:chExt cx="790176" cy="523250"/>
          </a:xfrm>
        </p:grpSpPr>
        <p:pic>
          <p:nvPicPr>
            <p:cNvPr id="2621" name="Google Shape;2621;p164"/>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2622" name="Google Shape;2622;p164"/>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cxnSp>
        <p:nvCxnSpPr>
          <p:cNvPr id="2623" name="Google Shape;2623;p164"/>
          <p:cNvCxnSpPr/>
          <p:nvPr/>
        </p:nvCxnSpPr>
        <p:spPr>
          <a:xfrm rot="10800000">
            <a:off x="2228725" y="4404338"/>
            <a:ext cx="3894600" cy="7200"/>
          </a:xfrm>
          <a:prstGeom prst="straightConnector1">
            <a:avLst/>
          </a:prstGeom>
          <a:noFill/>
          <a:ln cap="flat" cmpd="sng" w="9525">
            <a:solidFill>
              <a:srgbClr val="EAECF0"/>
            </a:solidFill>
            <a:prstDash val="solid"/>
            <a:round/>
            <a:headEnd len="med" w="med" type="triangle"/>
            <a:tailEnd len="med" w="med" type="none"/>
          </a:ln>
        </p:spPr>
      </p:cxnSp>
      <p:sp>
        <p:nvSpPr>
          <p:cNvPr id="2624" name="Google Shape;2624;p164"/>
          <p:cNvSpPr/>
          <p:nvPr/>
        </p:nvSpPr>
        <p:spPr>
          <a:xfrm>
            <a:off x="721875" y="3948975"/>
            <a:ext cx="1116900" cy="176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2</a:t>
            </a:r>
            <a:endParaRPr sz="900"/>
          </a:p>
        </p:txBody>
      </p:sp>
      <p:sp>
        <p:nvSpPr>
          <p:cNvPr id="2625" name="Google Shape;2625;p164"/>
          <p:cNvSpPr/>
          <p:nvPr/>
        </p:nvSpPr>
        <p:spPr>
          <a:xfrm>
            <a:off x="721875" y="3948975"/>
            <a:ext cx="4248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500</a:t>
            </a:r>
            <a:endParaRPr sz="900"/>
          </a:p>
        </p:txBody>
      </p:sp>
      <p:sp>
        <p:nvSpPr>
          <p:cNvPr id="2626" name="Google Shape;2626;p164"/>
          <p:cNvSpPr/>
          <p:nvPr/>
        </p:nvSpPr>
        <p:spPr>
          <a:xfrm>
            <a:off x="694725" y="4264225"/>
            <a:ext cx="1116900" cy="176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2</a:t>
            </a:r>
            <a:endParaRPr sz="900"/>
          </a:p>
        </p:txBody>
      </p:sp>
      <p:sp>
        <p:nvSpPr>
          <p:cNvPr id="2627" name="Google Shape;2627;p164"/>
          <p:cNvSpPr/>
          <p:nvPr/>
        </p:nvSpPr>
        <p:spPr>
          <a:xfrm>
            <a:off x="694875" y="4264225"/>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1460</a:t>
            </a:r>
            <a:endParaRPr sz="900"/>
          </a:p>
        </p:txBody>
      </p:sp>
      <p:cxnSp>
        <p:nvCxnSpPr>
          <p:cNvPr id="2628" name="Google Shape;2628;p164"/>
          <p:cNvCxnSpPr/>
          <p:nvPr/>
        </p:nvCxnSpPr>
        <p:spPr>
          <a:xfrm rot="10800000">
            <a:off x="311700" y="3948975"/>
            <a:ext cx="7500" cy="609300"/>
          </a:xfrm>
          <a:prstGeom prst="straightConnector1">
            <a:avLst/>
          </a:prstGeom>
          <a:noFill/>
          <a:ln cap="flat" cmpd="sng" w="9525">
            <a:solidFill>
              <a:srgbClr val="EAECF0"/>
            </a:solidFill>
            <a:prstDash val="solid"/>
            <a:round/>
            <a:headEnd len="med" w="med" type="triangle"/>
            <a:tailEnd len="med" w="med" type="none"/>
          </a:ln>
        </p:spPr>
      </p:cxnSp>
      <p:sp>
        <p:nvSpPr>
          <p:cNvPr id="2629" name="Google Shape;2629;p164"/>
          <p:cNvSpPr txBox="1"/>
          <p:nvPr>
            <p:ph type="title"/>
          </p:nvPr>
        </p:nvSpPr>
        <p:spPr>
          <a:xfrm>
            <a:off x="104450" y="3586400"/>
            <a:ext cx="546900" cy="32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107608"/>
              <a:buNone/>
            </a:pPr>
            <a:r>
              <a:rPr lang="en" sz="920"/>
              <a:t>Delay</a:t>
            </a:r>
            <a:endParaRPr sz="920"/>
          </a:p>
        </p:txBody>
      </p:sp>
      <p:sp>
        <p:nvSpPr>
          <p:cNvPr id="2630" name="Google Shape;2630;p164"/>
          <p:cNvSpPr/>
          <p:nvPr/>
        </p:nvSpPr>
        <p:spPr>
          <a:xfrm>
            <a:off x="3455100" y="4165425"/>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1460</a:t>
            </a:r>
            <a:endParaRPr sz="900"/>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4" name="Shape 2634"/>
        <p:cNvGrpSpPr/>
        <p:nvPr/>
      </p:nvGrpSpPr>
      <p:grpSpPr>
        <a:xfrm>
          <a:off x="0" y="0"/>
          <a:ext cx="0" cy="0"/>
          <a:chOff x="0" y="0"/>
          <a:chExt cx="0" cy="0"/>
        </a:xfrm>
      </p:grpSpPr>
      <p:sp>
        <p:nvSpPr>
          <p:cNvPr id="2635" name="Google Shape;2635;p1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with </a:t>
            </a:r>
            <a:r>
              <a:rPr lang="en"/>
              <a:t>Nagle's algorithm</a:t>
            </a:r>
            <a:endParaRPr/>
          </a:p>
        </p:txBody>
      </p:sp>
      <p:sp>
        <p:nvSpPr>
          <p:cNvPr id="2636" name="Google Shape;2636;p165"/>
          <p:cNvSpPr txBox="1"/>
          <p:nvPr>
            <p:ph idx="1" type="body"/>
          </p:nvPr>
        </p:nvSpPr>
        <p:spPr>
          <a:xfrm>
            <a:off x="281125" y="1146102"/>
            <a:ext cx="8520600" cy="18873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Sending large data causes delay</a:t>
            </a:r>
            <a:endParaRPr/>
          </a:p>
          <a:p>
            <a:pPr indent="-342900" lvl="0" marL="457200" rtl="0" algn="l">
              <a:lnSpc>
                <a:spcPct val="125000"/>
              </a:lnSpc>
              <a:spcBef>
                <a:spcPts val="0"/>
              </a:spcBef>
              <a:spcAft>
                <a:spcPts val="0"/>
              </a:spcAft>
              <a:buSzPts val="1800"/>
              <a:buChar char="●"/>
            </a:pPr>
            <a:r>
              <a:rPr lang="en"/>
              <a:t>A want to send 5000 bytes on 1460 MSS</a:t>
            </a:r>
            <a:endParaRPr/>
          </a:p>
          <a:p>
            <a:pPr indent="-342900" lvl="0" marL="457200" rtl="0" algn="l">
              <a:lnSpc>
                <a:spcPct val="125000"/>
              </a:lnSpc>
              <a:spcBef>
                <a:spcPts val="0"/>
              </a:spcBef>
              <a:spcAft>
                <a:spcPts val="0"/>
              </a:spcAft>
              <a:buSzPts val="1800"/>
              <a:buChar char="●"/>
            </a:pPr>
            <a:r>
              <a:rPr lang="en"/>
              <a:t>3 full segments of 1460 with 620 bytes</a:t>
            </a:r>
            <a:endParaRPr/>
          </a:p>
          <a:p>
            <a:pPr indent="-342900" lvl="0" marL="457200" rtl="0" algn="l">
              <a:lnSpc>
                <a:spcPct val="125000"/>
              </a:lnSpc>
              <a:spcBef>
                <a:spcPts val="0"/>
              </a:spcBef>
              <a:spcAft>
                <a:spcPts val="0"/>
              </a:spcAft>
              <a:buSzPts val="1800"/>
              <a:buChar char="●"/>
            </a:pPr>
            <a:r>
              <a:rPr lang="en"/>
              <a:t>4th segment is not sent! </a:t>
            </a:r>
            <a:endParaRPr/>
          </a:p>
          <a:p>
            <a:pPr indent="-342900" lvl="0" marL="457200" rtl="0" algn="l">
              <a:lnSpc>
                <a:spcPct val="125000"/>
              </a:lnSpc>
              <a:spcBef>
                <a:spcPts val="0"/>
              </a:spcBef>
              <a:spcAft>
                <a:spcPts val="0"/>
              </a:spcAft>
              <a:buSzPts val="1800"/>
              <a:buChar char="●"/>
            </a:pPr>
            <a:r>
              <a:rPr lang="en"/>
              <a:t>4th not full segment are only sent when an ACK is received </a:t>
            </a:r>
            <a:endParaRPr/>
          </a:p>
        </p:txBody>
      </p:sp>
      <p:sp>
        <p:nvSpPr>
          <p:cNvPr id="2637" name="Google Shape;2637;p165"/>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2638" name="Google Shape;2638;p165"/>
          <p:cNvGrpSpPr/>
          <p:nvPr/>
        </p:nvGrpSpPr>
        <p:grpSpPr>
          <a:xfrm>
            <a:off x="7794400" y="3639975"/>
            <a:ext cx="790176" cy="523250"/>
            <a:chOff x="6861863" y="3530550"/>
            <a:chExt cx="790176" cy="523250"/>
          </a:xfrm>
        </p:grpSpPr>
        <p:pic>
          <p:nvPicPr>
            <p:cNvPr id="2639" name="Google Shape;2639;p165"/>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2640" name="Google Shape;2640;p165"/>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2641" name="Google Shape;2641;p165"/>
          <p:cNvGrpSpPr/>
          <p:nvPr/>
        </p:nvGrpSpPr>
        <p:grpSpPr>
          <a:xfrm>
            <a:off x="915150" y="3161775"/>
            <a:ext cx="790176" cy="523250"/>
            <a:chOff x="2666325" y="4298650"/>
            <a:chExt cx="790176" cy="523250"/>
          </a:xfrm>
        </p:grpSpPr>
        <p:pic>
          <p:nvPicPr>
            <p:cNvPr id="2642" name="Google Shape;2642;p165"/>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2643" name="Google Shape;2643;p165"/>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cxnSp>
        <p:nvCxnSpPr>
          <p:cNvPr id="2644" name="Google Shape;2644;p165"/>
          <p:cNvCxnSpPr/>
          <p:nvPr/>
        </p:nvCxnSpPr>
        <p:spPr>
          <a:xfrm rot="10800000">
            <a:off x="2201575" y="3759713"/>
            <a:ext cx="3894600" cy="7200"/>
          </a:xfrm>
          <a:prstGeom prst="straightConnector1">
            <a:avLst/>
          </a:prstGeom>
          <a:noFill/>
          <a:ln cap="flat" cmpd="sng" w="9525">
            <a:solidFill>
              <a:srgbClr val="EAECF0"/>
            </a:solidFill>
            <a:prstDash val="solid"/>
            <a:round/>
            <a:headEnd len="med" w="med" type="triangle"/>
            <a:tailEnd len="med" w="med" type="none"/>
          </a:ln>
        </p:spPr>
      </p:cxnSp>
      <p:sp>
        <p:nvSpPr>
          <p:cNvPr id="2645" name="Google Shape;2645;p165"/>
          <p:cNvSpPr/>
          <p:nvPr/>
        </p:nvSpPr>
        <p:spPr>
          <a:xfrm>
            <a:off x="681175" y="3813400"/>
            <a:ext cx="1116900" cy="176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2</a:t>
            </a:r>
            <a:endParaRPr sz="900"/>
          </a:p>
        </p:txBody>
      </p:sp>
      <p:sp>
        <p:nvSpPr>
          <p:cNvPr id="2646" name="Google Shape;2646;p165"/>
          <p:cNvSpPr/>
          <p:nvPr/>
        </p:nvSpPr>
        <p:spPr>
          <a:xfrm>
            <a:off x="681175" y="3813400"/>
            <a:ext cx="4248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620</a:t>
            </a:r>
            <a:endParaRPr sz="900"/>
          </a:p>
        </p:txBody>
      </p:sp>
      <p:cxnSp>
        <p:nvCxnSpPr>
          <p:cNvPr id="2647" name="Google Shape;2647;p165"/>
          <p:cNvCxnSpPr/>
          <p:nvPr/>
        </p:nvCxnSpPr>
        <p:spPr>
          <a:xfrm rot="10800000">
            <a:off x="311725" y="3948875"/>
            <a:ext cx="7200" cy="1018200"/>
          </a:xfrm>
          <a:prstGeom prst="straightConnector1">
            <a:avLst/>
          </a:prstGeom>
          <a:noFill/>
          <a:ln cap="flat" cmpd="sng" w="9525">
            <a:solidFill>
              <a:srgbClr val="EAECF0"/>
            </a:solidFill>
            <a:prstDash val="solid"/>
            <a:round/>
            <a:headEnd len="med" w="med" type="triangle"/>
            <a:tailEnd len="med" w="med" type="none"/>
          </a:ln>
        </p:spPr>
      </p:cxnSp>
      <p:sp>
        <p:nvSpPr>
          <p:cNvPr id="2648" name="Google Shape;2648;p165"/>
          <p:cNvSpPr txBox="1"/>
          <p:nvPr>
            <p:ph type="title"/>
          </p:nvPr>
        </p:nvSpPr>
        <p:spPr>
          <a:xfrm>
            <a:off x="104450" y="3586400"/>
            <a:ext cx="546900" cy="32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107608"/>
              <a:buNone/>
            </a:pPr>
            <a:r>
              <a:rPr lang="en" sz="920"/>
              <a:t>Delay</a:t>
            </a:r>
            <a:endParaRPr sz="920"/>
          </a:p>
        </p:txBody>
      </p:sp>
      <p:sp>
        <p:nvSpPr>
          <p:cNvPr id="2649" name="Google Shape;2649;p165"/>
          <p:cNvSpPr/>
          <p:nvPr/>
        </p:nvSpPr>
        <p:spPr>
          <a:xfrm>
            <a:off x="4544850" y="3520800"/>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1460</a:t>
            </a:r>
            <a:endParaRPr sz="900"/>
          </a:p>
        </p:txBody>
      </p:sp>
      <p:sp>
        <p:nvSpPr>
          <p:cNvPr id="2650" name="Google Shape;2650;p165"/>
          <p:cNvSpPr/>
          <p:nvPr/>
        </p:nvSpPr>
        <p:spPr>
          <a:xfrm>
            <a:off x="3389950" y="3520800"/>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1460</a:t>
            </a:r>
            <a:endParaRPr sz="900"/>
          </a:p>
        </p:txBody>
      </p:sp>
      <p:sp>
        <p:nvSpPr>
          <p:cNvPr id="2651" name="Google Shape;2651;p165"/>
          <p:cNvSpPr/>
          <p:nvPr/>
        </p:nvSpPr>
        <p:spPr>
          <a:xfrm>
            <a:off x="2235050" y="3520800"/>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1460</a:t>
            </a:r>
            <a:endParaRPr sz="900"/>
          </a:p>
        </p:txBody>
      </p:sp>
      <p:cxnSp>
        <p:nvCxnSpPr>
          <p:cNvPr id="2652" name="Google Shape;2652;p165"/>
          <p:cNvCxnSpPr/>
          <p:nvPr/>
        </p:nvCxnSpPr>
        <p:spPr>
          <a:xfrm rot="10800000">
            <a:off x="2201575" y="4493238"/>
            <a:ext cx="3894600" cy="7200"/>
          </a:xfrm>
          <a:prstGeom prst="straightConnector1">
            <a:avLst/>
          </a:prstGeom>
          <a:noFill/>
          <a:ln cap="flat" cmpd="sng" w="9525">
            <a:solidFill>
              <a:srgbClr val="EAECF0"/>
            </a:solidFill>
            <a:prstDash val="solid"/>
            <a:round/>
            <a:headEnd len="med" w="med" type="none"/>
            <a:tailEnd len="med" w="med" type="stealth"/>
          </a:ln>
        </p:spPr>
      </p:cxnSp>
      <p:sp>
        <p:nvSpPr>
          <p:cNvPr id="2653" name="Google Shape;2653;p165"/>
          <p:cNvSpPr/>
          <p:nvPr/>
        </p:nvSpPr>
        <p:spPr>
          <a:xfrm>
            <a:off x="3427950" y="4281550"/>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a:t>
            </a:r>
            <a:endParaRPr sz="900"/>
          </a:p>
        </p:txBody>
      </p:sp>
      <p:cxnSp>
        <p:nvCxnSpPr>
          <p:cNvPr id="2654" name="Google Shape;2654;p165"/>
          <p:cNvCxnSpPr/>
          <p:nvPr/>
        </p:nvCxnSpPr>
        <p:spPr>
          <a:xfrm rot="10800000">
            <a:off x="2201575" y="4951088"/>
            <a:ext cx="3894600" cy="7200"/>
          </a:xfrm>
          <a:prstGeom prst="straightConnector1">
            <a:avLst/>
          </a:prstGeom>
          <a:noFill/>
          <a:ln cap="flat" cmpd="sng" w="9525">
            <a:solidFill>
              <a:srgbClr val="EAECF0"/>
            </a:solidFill>
            <a:prstDash val="solid"/>
            <a:round/>
            <a:headEnd len="med" w="med" type="triangle"/>
            <a:tailEnd len="med" w="med" type="none"/>
          </a:ln>
        </p:spPr>
      </p:cxnSp>
      <p:sp>
        <p:nvSpPr>
          <p:cNvPr id="2655" name="Google Shape;2655;p165"/>
          <p:cNvSpPr/>
          <p:nvPr/>
        </p:nvSpPr>
        <p:spPr>
          <a:xfrm>
            <a:off x="3427950" y="4746150"/>
            <a:ext cx="1116900" cy="176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2</a:t>
            </a:r>
            <a:endParaRPr sz="900"/>
          </a:p>
        </p:txBody>
      </p:sp>
      <p:sp>
        <p:nvSpPr>
          <p:cNvPr id="2656" name="Google Shape;2656;p165"/>
          <p:cNvSpPr/>
          <p:nvPr/>
        </p:nvSpPr>
        <p:spPr>
          <a:xfrm>
            <a:off x="3427950" y="4746150"/>
            <a:ext cx="4248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620</a:t>
            </a:r>
            <a:endParaRPr sz="900"/>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0" name="Shape 2660"/>
        <p:cNvGrpSpPr/>
        <p:nvPr/>
      </p:nvGrpSpPr>
      <p:grpSpPr>
        <a:xfrm>
          <a:off x="0" y="0"/>
          <a:ext cx="0" cy="0"/>
          <a:chOff x="0" y="0"/>
          <a:chExt cx="0" cy="0"/>
        </a:xfrm>
      </p:grpSpPr>
      <p:sp>
        <p:nvSpPr>
          <p:cNvPr id="2661" name="Google Shape;2661;p1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Disabling </a:t>
            </a:r>
            <a:r>
              <a:rPr lang="en"/>
              <a:t>Nagle's algorithm</a:t>
            </a:r>
            <a:endParaRPr/>
          </a:p>
        </p:txBody>
      </p:sp>
      <p:sp>
        <p:nvSpPr>
          <p:cNvPr id="2662" name="Google Shape;2662;p166"/>
          <p:cNvSpPr txBox="1"/>
          <p:nvPr>
            <p:ph idx="1" type="body"/>
          </p:nvPr>
        </p:nvSpPr>
        <p:spPr>
          <a:xfrm>
            <a:off x="281125" y="1146100"/>
            <a:ext cx="8635200" cy="1771800"/>
          </a:xfrm>
          <a:prstGeom prst="rect">
            <a:avLst/>
          </a:prstGeom>
        </p:spPr>
        <p:txBody>
          <a:bodyPr anchorCtr="0" anchor="t" bIns="91425" lIns="91425" spcFirstLastPara="1" rIns="91425" wrap="square" tIns="91425">
            <a:normAutofit fontScale="92500"/>
          </a:bodyPr>
          <a:lstStyle/>
          <a:p>
            <a:pPr indent="-334327" lvl="0" marL="457200" rtl="0" algn="l">
              <a:lnSpc>
                <a:spcPct val="125000"/>
              </a:lnSpc>
              <a:spcBef>
                <a:spcPts val="0"/>
              </a:spcBef>
              <a:spcAft>
                <a:spcPts val="0"/>
              </a:spcAft>
              <a:buSzPct val="100000"/>
              <a:buChar char="●"/>
            </a:pPr>
            <a:r>
              <a:rPr lang="en"/>
              <a:t>Most clients today disable </a:t>
            </a:r>
            <a:r>
              <a:rPr lang="en"/>
              <a:t>Nagle's</a:t>
            </a:r>
            <a:r>
              <a:rPr lang="en"/>
              <a:t> algorithm </a:t>
            </a:r>
            <a:endParaRPr/>
          </a:p>
          <a:p>
            <a:pPr indent="-334327" lvl="0" marL="457200" rtl="0" algn="l">
              <a:lnSpc>
                <a:spcPct val="125000"/>
              </a:lnSpc>
              <a:spcBef>
                <a:spcPts val="0"/>
              </a:spcBef>
              <a:spcAft>
                <a:spcPts val="0"/>
              </a:spcAft>
              <a:buSzPct val="100000"/>
              <a:buChar char="●"/>
            </a:pPr>
            <a:r>
              <a:rPr lang="en"/>
              <a:t>I rather get performance than small bandwidth</a:t>
            </a:r>
            <a:endParaRPr/>
          </a:p>
          <a:p>
            <a:pPr indent="-334327" lvl="0" marL="457200" rtl="0" algn="l">
              <a:lnSpc>
                <a:spcPct val="125000"/>
              </a:lnSpc>
              <a:spcBef>
                <a:spcPts val="0"/>
              </a:spcBef>
              <a:spcAft>
                <a:spcPts val="0"/>
              </a:spcAft>
              <a:buSzPct val="100000"/>
              <a:buChar char="●"/>
            </a:pPr>
            <a:r>
              <a:rPr lang="en"/>
              <a:t>TCP_NODELAY</a:t>
            </a:r>
            <a:endParaRPr/>
          </a:p>
          <a:p>
            <a:pPr indent="-334327" lvl="0" marL="457200" rtl="0" algn="l">
              <a:lnSpc>
                <a:spcPct val="125000"/>
              </a:lnSpc>
              <a:spcBef>
                <a:spcPts val="0"/>
              </a:spcBef>
              <a:spcAft>
                <a:spcPts val="0"/>
              </a:spcAft>
              <a:buSzPct val="100000"/>
              <a:buChar char="●"/>
            </a:pPr>
            <a:r>
              <a:rPr lang="en"/>
              <a:t>Curl disabled this back in 2016 by default because TLS handshake was slowed down</a:t>
            </a:r>
            <a:endParaRPr/>
          </a:p>
          <a:p>
            <a:pPr indent="-334327" lvl="0" marL="457200" rtl="0" algn="l">
              <a:lnSpc>
                <a:spcPct val="100000"/>
              </a:lnSpc>
              <a:spcBef>
                <a:spcPts val="0"/>
              </a:spcBef>
              <a:spcAft>
                <a:spcPts val="0"/>
              </a:spcAft>
              <a:buSzPct val="128571"/>
              <a:buChar char="●"/>
            </a:pPr>
            <a:r>
              <a:rPr lang="en" sz="1400" u="sng">
                <a:solidFill>
                  <a:schemeClr val="hlink"/>
                </a:solidFill>
                <a:hlinkClick r:id="rId3"/>
              </a:rPr>
              <a:t>https://github.com/curl/curl/commit/4732ca5724072f132876f520c8f02c7c5b654d9</a:t>
            </a:r>
            <a:endParaRPr sz="1400">
              <a:solidFill>
                <a:srgbClr val="000000"/>
              </a:solidFill>
            </a:endParaRPr>
          </a:p>
        </p:txBody>
      </p:sp>
      <p:sp>
        <p:nvSpPr>
          <p:cNvPr id="2663" name="Google Shape;2663;p166"/>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pic>
        <p:nvPicPr>
          <p:cNvPr id="2664" name="Google Shape;2664;p166"/>
          <p:cNvPicPr preferRelativeResize="0"/>
          <p:nvPr/>
        </p:nvPicPr>
        <p:blipFill>
          <a:blip r:embed="rId4">
            <a:alphaModFix/>
          </a:blip>
          <a:stretch>
            <a:fillRect/>
          </a:stretch>
        </p:blipFill>
        <p:spPr>
          <a:xfrm>
            <a:off x="2517375" y="2885125"/>
            <a:ext cx="3720501" cy="2129450"/>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8" name="Shape 2668"/>
        <p:cNvGrpSpPr/>
        <p:nvPr/>
      </p:nvGrpSpPr>
      <p:grpSpPr>
        <a:xfrm>
          <a:off x="0" y="0"/>
          <a:ext cx="0" cy="0"/>
          <a:chOff x="0" y="0"/>
          <a:chExt cx="0" cy="0"/>
        </a:xfrm>
      </p:grpSpPr>
      <p:sp>
        <p:nvSpPr>
          <p:cNvPr id="2669" name="Google Shape;2669;p167"/>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Delayed </a:t>
            </a:r>
            <a:r>
              <a:rPr lang="en"/>
              <a:t>Acknowledgement</a:t>
            </a:r>
            <a:endParaRPr/>
          </a:p>
        </p:txBody>
      </p:sp>
      <p:sp>
        <p:nvSpPr>
          <p:cNvPr id="2670" name="Google Shape;2670;p167"/>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Less packets are good but performance is better</a:t>
            </a:r>
            <a:endParaRPr/>
          </a:p>
        </p:txBody>
      </p:sp>
      <p:sp>
        <p:nvSpPr>
          <p:cNvPr id="2671" name="Google Shape;2671;p167"/>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5" name="Shape 2675"/>
        <p:cNvGrpSpPr/>
        <p:nvPr/>
      </p:nvGrpSpPr>
      <p:grpSpPr>
        <a:xfrm>
          <a:off x="0" y="0"/>
          <a:ext cx="0" cy="0"/>
          <a:chOff x="0" y="0"/>
          <a:chExt cx="0" cy="0"/>
        </a:xfrm>
      </p:grpSpPr>
      <p:sp>
        <p:nvSpPr>
          <p:cNvPr id="2676" name="Google Shape;2676;p1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Delayed </a:t>
            </a:r>
            <a:r>
              <a:rPr lang="en"/>
              <a:t>Acknowledgment</a:t>
            </a:r>
            <a:r>
              <a:rPr lang="en"/>
              <a:t> algorithm</a:t>
            </a:r>
            <a:endParaRPr/>
          </a:p>
        </p:txBody>
      </p:sp>
      <p:sp>
        <p:nvSpPr>
          <p:cNvPr id="2677" name="Google Shape;2677;p168"/>
          <p:cNvSpPr txBox="1"/>
          <p:nvPr>
            <p:ph idx="1" type="body"/>
          </p:nvPr>
        </p:nvSpPr>
        <p:spPr>
          <a:xfrm>
            <a:off x="281125" y="1146102"/>
            <a:ext cx="8520600" cy="18873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Waste to </a:t>
            </a:r>
            <a:r>
              <a:rPr lang="en"/>
              <a:t>acknowledge</a:t>
            </a:r>
            <a:r>
              <a:rPr lang="en"/>
              <a:t> segments right away</a:t>
            </a:r>
            <a:endParaRPr/>
          </a:p>
          <a:p>
            <a:pPr indent="-342900" lvl="0" marL="457200" rtl="0" algn="l">
              <a:lnSpc>
                <a:spcPct val="125000"/>
              </a:lnSpc>
              <a:spcBef>
                <a:spcPts val="0"/>
              </a:spcBef>
              <a:spcAft>
                <a:spcPts val="0"/>
              </a:spcAft>
              <a:buSzPts val="1800"/>
              <a:buChar char="●"/>
            </a:pPr>
            <a:r>
              <a:rPr lang="en"/>
              <a:t>We can wait little more to receive more segment and ack once</a:t>
            </a:r>
            <a:endParaRPr/>
          </a:p>
        </p:txBody>
      </p:sp>
      <p:sp>
        <p:nvSpPr>
          <p:cNvPr id="2678" name="Google Shape;2678;p16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2679" name="Google Shape;2679;p168"/>
          <p:cNvGrpSpPr/>
          <p:nvPr/>
        </p:nvGrpSpPr>
        <p:grpSpPr>
          <a:xfrm>
            <a:off x="8011550" y="3033300"/>
            <a:ext cx="790176" cy="523250"/>
            <a:chOff x="6861863" y="3530550"/>
            <a:chExt cx="790176" cy="523250"/>
          </a:xfrm>
        </p:grpSpPr>
        <p:pic>
          <p:nvPicPr>
            <p:cNvPr id="2680" name="Google Shape;2680;p168"/>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2681" name="Google Shape;2681;p168"/>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2682" name="Google Shape;2682;p168"/>
          <p:cNvGrpSpPr/>
          <p:nvPr/>
        </p:nvGrpSpPr>
        <p:grpSpPr>
          <a:xfrm>
            <a:off x="915150" y="3161775"/>
            <a:ext cx="790176" cy="523250"/>
            <a:chOff x="2666325" y="4298650"/>
            <a:chExt cx="790176" cy="523250"/>
          </a:xfrm>
        </p:grpSpPr>
        <p:pic>
          <p:nvPicPr>
            <p:cNvPr id="2683" name="Google Shape;2683;p16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2684" name="Google Shape;2684;p168"/>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cxnSp>
        <p:nvCxnSpPr>
          <p:cNvPr id="2685" name="Google Shape;2685;p168"/>
          <p:cNvCxnSpPr/>
          <p:nvPr/>
        </p:nvCxnSpPr>
        <p:spPr>
          <a:xfrm rot="10800000">
            <a:off x="2460150" y="3272213"/>
            <a:ext cx="3894600" cy="7200"/>
          </a:xfrm>
          <a:prstGeom prst="straightConnector1">
            <a:avLst/>
          </a:prstGeom>
          <a:noFill/>
          <a:ln cap="flat" cmpd="sng" w="9525">
            <a:solidFill>
              <a:srgbClr val="EAECF0"/>
            </a:solidFill>
            <a:prstDash val="solid"/>
            <a:round/>
            <a:headEnd len="med" w="med" type="triangle"/>
            <a:tailEnd len="med" w="med" type="none"/>
          </a:ln>
        </p:spPr>
      </p:cxnSp>
      <p:cxnSp>
        <p:nvCxnSpPr>
          <p:cNvPr id="2686" name="Google Shape;2686;p168"/>
          <p:cNvCxnSpPr/>
          <p:nvPr/>
        </p:nvCxnSpPr>
        <p:spPr>
          <a:xfrm flipH="1" rot="10800000">
            <a:off x="7502500" y="3634875"/>
            <a:ext cx="5700" cy="1105500"/>
          </a:xfrm>
          <a:prstGeom prst="straightConnector1">
            <a:avLst/>
          </a:prstGeom>
          <a:noFill/>
          <a:ln cap="flat" cmpd="sng" w="9525">
            <a:solidFill>
              <a:srgbClr val="EAECF0"/>
            </a:solidFill>
            <a:prstDash val="solid"/>
            <a:round/>
            <a:headEnd len="med" w="med" type="triangle"/>
            <a:tailEnd len="med" w="med" type="none"/>
          </a:ln>
        </p:spPr>
      </p:cxnSp>
      <p:sp>
        <p:nvSpPr>
          <p:cNvPr id="2687" name="Google Shape;2687;p168"/>
          <p:cNvSpPr txBox="1"/>
          <p:nvPr>
            <p:ph type="title"/>
          </p:nvPr>
        </p:nvSpPr>
        <p:spPr>
          <a:xfrm>
            <a:off x="7300875" y="3272225"/>
            <a:ext cx="546900" cy="32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107608"/>
              <a:buNone/>
            </a:pPr>
            <a:r>
              <a:rPr lang="en" sz="920"/>
              <a:t>Delay</a:t>
            </a:r>
            <a:endParaRPr sz="920"/>
          </a:p>
        </p:txBody>
      </p:sp>
      <p:sp>
        <p:nvSpPr>
          <p:cNvPr id="2688" name="Google Shape;2688;p168"/>
          <p:cNvSpPr/>
          <p:nvPr/>
        </p:nvSpPr>
        <p:spPr>
          <a:xfrm>
            <a:off x="4873475" y="3033300"/>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a:t>
            </a:r>
            <a:endParaRPr sz="900"/>
          </a:p>
        </p:txBody>
      </p:sp>
      <p:sp>
        <p:nvSpPr>
          <p:cNvPr id="2689" name="Google Shape;2689;p168"/>
          <p:cNvSpPr/>
          <p:nvPr/>
        </p:nvSpPr>
        <p:spPr>
          <a:xfrm>
            <a:off x="3682125" y="3033300"/>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a:t>
            </a:r>
            <a:endParaRPr sz="900"/>
          </a:p>
        </p:txBody>
      </p:sp>
      <p:cxnSp>
        <p:nvCxnSpPr>
          <p:cNvPr id="2690" name="Google Shape;2690;p168"/>
          <p:cNvCxnSpPr/>
          <p:nvPr/>
        </p:nvCxnSpPr>
        <p:spPr>
          <a:xfrm rot="10800000">
            <a:off x="2460150" y="3723213"/>
            <a:ext cx="3894600" cy="7200"/>
          </a:xfrm>
          <a:prstGeom prst="straightConnector1">
            <a:avLst/>
          </a:prstGeom>
          <a:noFill/>
          <a:ln cap="flat" cmpd="sng" w="9525">
            <a:solidFill>
              <a:srgbClr val="EAECF0"/>
            </a:solidFill>
            <a:prstDash val="solid"/>
            <a:round/>
            <a:headEnd len="med" w="med" type="triangle"/>
            <a:tailEnd len="med" w="med" type="none"/>
          </a:ln>
        </p:spPr>
      </p:cxnSp>
      <p:sp>
        <p:nvSpPr>
          <p:cNvPr id="2691" name="Google Shape;2691;p168"/>
          <p:cNvSpPr/>
          <p:nvPr/>
        </p:nvSpPr>
        <p:spPr>
          <a:xfrm>
            <a:off x="4873475" y="3484300"/>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3</a:t>
            </a:r>
            <a:endParaRPr sz="900"/>
          </a:p>
        </p:txBody>
      </p:sp>
      <p:sp>
        <p:nvSpPr>
          <p:cNvPr id="2692" name="Google Shape;2692;p168"/>
          <p:cNvSpPr/>
          <p:nvPr/>
        </p:nvSpPr>
        <p:spPr>
          <a:xfrm>
            <a:off x="3682125" y="3484300"/>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4</a:t>
            </a:r>
            <a:endParaRPr sz="900"/>
          </a:p>
        </p:txBody>
      </p:sp>
      <p:cxnSp>
        <p:nvCxnSpPr>
          <p:cNvPr id="2693" name="Google Shape;2693;p168"/>
          <p:cNvCxnSpPr/>
          <p:nvPr/>
        </p:nvCxnSpPr>
        <p:spPr>
          <a:xfrm rot="10800000">
            <a:off x="2457400" y="4236888"/>
            <a:ext cx="3894600" cy="7200"/>
          </a:xfrm>
          <a:prstGeom prst="straightConnector1">
            <a:avLst/>
          </a:prstGeom>
          <a:noFill/>
          <a:ln cap="flat" cmpd="sng" w="9525">
            <a:solidFill>
              <a:srgbClr val="EAECF0"/>
            </a:solidFill>
            <a:prstDash val="solid"/>
            <a:round/>
            <a:headEnd len="med" w="med" type="triangle"/>
            <a:tailEnd len="med" w="med" type="none"/>
          </a:ln>
        </p:spPr>
      </p:cxnSp>
      <p:sp>
        <p:nvSpPr>
          <p:cNvPr id="2694" name="Google Shape;2694;p168"/>
          <p:cNvSpPr/>
          <p:nvPr/>
        </p:nvSpPr>
        <p:spPr>
          <a:xfrm>
            <a:off x="3985450" y="3997975"/>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a:t>
            </a:r>
            <a:endParaRPr sz="900"/>
          </a:p>
        </p:txBody>
      </p:sp>
      <p:cxnSp>
        <p:nvCxnSpPr>
          <p:cNvPr id="2695" name="Google Shape;2695;p168"/>
          <p:cNvCxnSpPr/>
          <p:nvPr/>
        </p:nvCxnSpPr>
        <p:spPr>
          <a:xfrm rot="10800000">
            <a:off x="2490350" y="4750563"/>
            <a:ext cx="3894600" cy="7200"/>
          </a:xfrm>
          <a:prstGeom prst="straightConnector1">
            <a:avLst/>
          </a:prstGeom>
          <a:noFill/>
          <a:ln cap="flat" cmpd="sng" w="9525">
            <a:solidFill>
              <a:srgbClr val="EAECF0"/>
            </a:solidFill>
            <a:prstDash val="solid"/>
            <a:round/>
            <a:headEnd len="med" w="med" type="none"/>
            <a:tailEnd len="med" w="med" type="triangle"/>
          </a:ln>
        </p:spPr>
      </p:cxnSp>
      <p:sp>
        <p:nvSpPr>
          <p:cNvPr id="2696" name="Google Shape;2696;p168"/>
          <p:cNvSpPr/>
          <p:nvPr/>
        </p:nvSpPr>
        <p:spPr>
          <a:xfrm>
            <a:off x="3985450" y="4511650"/>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 5</a:t>
            </a:r>
            <a:endParaRPr sz="900"/>
          </a:p>
        </p:txBody>
      </p:sp>
      <p:sp>
        <p:nvSpPr>
          <p:cNvPr id="2697" name="Google Shape;2697;p168"/>
          <p:cNvSpPr txBox="1"/>
          <p:nvPr>
            <p:ph type="title"/>
          </p:nvPr>
        </p:nvSpPr>
        <p:spPr>
          <a:xfrm>
            <a:off x="6804650" y="4544400"/>
            <a:ext cx="546900" cy="32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107608"/>
              <a:buNone/>
            </a:pPr>
            <a:r>
              <a:rPr lang="en" sz="920"/>
              <a:t>ACK all at once</a:t>
            </a:r>
            <a:endParaRPr sz="920"/>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1" name="Shape 2701"/>
        <p:cNvGrpSpPr/>
        <p:nvPr/>
      </p:nvGrpSpPr>
      <p:grpSpPr>
        <a:xfrm>
          <a:off x="0" y="0"/>
          <a:ext cx="0" cy="0"/>
          <a:chOff x="0" y="0"/>
          <a:chExt cx="0" cy="0"/>
        </a:xfrm>
      </p:grpSpPr>
      <p:sp>
        <p:nvSpPr>
          <p:cNvPr id="2702" name="Google Shape;2702;p1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with delayed ACK</a:t>
            </a:r>
            <a:endParaRPr/>
          </a:p>
        </p:txBody>
      </p:sp>
      <p:sp>
        <p:nvSpPr>
          <p:cNvPr id="2703" name="Google Shape;2703;p169"/>
          <p:cNvSpPr txBox="1"/>
          <p:nvPr>
            <p:ph idx="1" type="body"/>
          </p:nvPr>
        </p:nvSpPr>
        <p:spPr>
          <a:xfrm>
            <a:off x="281125" y="1146100"/>
            <a:ext cx="8635200" cy="1544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Causes delays in some clients that may lead to timeout and retransmission</a:t>
            </a:r>
            <a:endParaRPr/>
          </a:p>
          <a:p>
            <a:pPr indent="-342900" lvl="0" marL="457200" rtl="0" algn="l">
              <a:lnSpc>
                <a:spcPct val="125000"/>
              </a:lnSpc>
              <a:spcBef>
                <a:spcPts val="0"/>
              </a:spcBef>
              <a:spcAft>
                <a:spcPts val="0"/>
              </a:spcAft>
              <a:buSzPts val="1800"/>
              <a:buChar char="●"/>
            </a:pPr>
            <a:r>
              <a:rPr lang="en"/>
              <a:t>Noticeable</a:t>
            </a:r>
            <a:r>
              <a:rPr lang="en"/>
              <a:t> performance </a:t>
            </a:r>
            <a:r>
              <a:rPr lang="en"/>
              <a:t>degradation</a:t>
            </a:r>
            <a:r>
              <a:rPr lang="en"/>
              <a:t> </a:t>
            </a:r>
            <a:endParaRPr/>
          </a:p>
          <a:p>
            <a:pPr indent="-342900" lvl="0" marL="457200" rtl="0" algn="l">
              <a:lnSpc>
                <a:spcPct val="125000"/>
              </a:lnSpc>
              <a:spcBef>
                <a:spcPts val="0"/>
              </a:spcBef>
              <a:spcAft>
                <a:spcPts val="0"/>
              </a:spcAft>
              <a:buSzPts val="1800"/>
              <a:buChar char="●"/>
            </a:pPr>
            <a:r>
              <a:rPr lang="en"/>
              <a:t>Combined with </a:t>
            </a:r>
            <a:r>
              <a:rPr lang="en"/>
              <a:t>Nagle's algorithm can lead to 400ms delays!</a:t>
            </a:r>
            <a:endParaRPr/>
          </a:p>
          <a:p>
            <a:pPr indent="-342900" lvl="0" marL="457200" rtl="0" algn="l">
              <a:lnSpc>
                <a:spcPct val="125000"/>
              </a:lnSpc>
              <a:spcBef>
                <a:spcPts val="0"/>
              </a:spcBef>
              <a:spcAft>
                <a:spcPts val="0"/>
              </a:spcAft>
              <a:buSzPts val="1800"/>
              <a:buChar char="●"/>
            </a:pPr>
            <a:r>
              <a:rPr lang="en"/>
              <a:t>Each party is </a:t>
            </a:r>
            <a:r>
              <a:rPr lang="en"/>
              <a:t>waiting</a:t>
            </a:r>
            <a:r>
              <a:rPr lang="en"/>
              <a:t> on each other</a:t>
            </a:r>
            <a:endParaRPr/>
          </a:p>
        </p:txBody>
      </p:sp>
      <p:sp>
        <p:nvSpPr>
          <p:cNvPr id="2704" name="Google Shape;2704;p169"/>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2705" name="Google Shape;2705;p169"/>
          <p:cNvGrpSpPr/>
          <p:nvPr/>
        </p:nvGrpSpPr>
        <p:grpSpPr>
          <a:xfrm>
            <a:off x="7824275" y="3109950"/>
            <a:ext cx="790176" cy="523250"/>
            <a:chOff x="6861863" y="3530550"/>
            <a:chExt cx="790176" cy="523250"/>
          </a:xfrm>
        </p:grpSpPr>
        <p:pic>
          <p:nvPicPr>
            <p:cNvPr id="2706" name="Google Shape;2706;p169"/>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2707" name="Google Shape;2707;p169"/>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2708" name="Google Shape;2708;p169"/>
          <p:cNvGrpSpPr/>
          <p:nvPr/>
        </p:nvGrpSpPr>
        <p:grpSpPr>
          <a:xfrm>
            <a:off x="945025" y="2631750"/>
            <a:ext cx="790176" cy="523250"/>
            <a:chOff x="2666325" y="4298650"/>
            <a:chExt cx="790176" cy="523250"/>
          </a:xfrm>
        </p:grpSpPr>
        <p:pic>
          <p:nvPicPr>
            <p:cNvPr id="2709" name="Google Shape;2709;p169"/>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2710" name="Google Shape;2710;p169"/>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cxnSp>
        <p:nvCxnSpPr>
          <p:cNvPr id="2711" name="Google Shape;2711;p169"/>
          <p:cNvCxnSpPr/>
          <p:nvPr/>
        </p:nvCxnSpPr>
        <p:spPr>
          <a:xfrm rot="10800000">
            <a:off x="2231450" y="3229688"/>
            <a:ext cx="3894600" cy="7200"/>
          </a:xfrm>
          <a:prstGeom prst="straightConnector1">
            <a:avLst/>
          </a:prstGeom>
          <a:noFill/>
          <a:ln cap="flat" cmpd="sng" w="9525">
            <a:solidFill>
              <a:srgbClr val="EAECF0"/>
            </a:solidFill>
            <a:prstDash val="solid"/>
            <a:round/>
            <a:headEnd len="med" w="med" type="triangle"/>
            <a:tailEnd len="med" w="med" type="none"/>
          </a:ln>
        </p:spPr>
      </p:cxnSp>
      <p:sp>
        <p:nvSpPr>
          <p:cNvPr id="2712" name="Google Shape;2712;p169"/>
          <p:cNvSpPr/>
          <p:nvPr/>
        </p:nvSpPr>
        <p:spPr>
          <a:xfrm>
            <a:off x="711050" y="3283375"/>
            <a:ext cx="1116900" cy="176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2</a:t>
            </a:r>
            <a:endParaRPr sz="900"/>
          </a:p>
        </p:txBody>
      </p:sp>
      <p:sp>
        <p:nvSpPr>
          <p:cNvPr id="2713" name="Google Shape;2713;p169"/>
          <p:cNvSpPr/>
          <p:nvPr/>
        </p:nvSpPr>
        <p:spPr>
          <a:xfrm>
            <a:off x="711050" y="3283375"/>
            <a:ext cx="4248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620</a:t>
            </a:r>
            <a:endParaRPr sz="900"/>
          </a:p>
        </p:txBody>
      </p:sp>
      <p:cxnSp>
        <p:nvCxnSpPr>
          <p:cNvPr id="2714" name="Google Shape;2714;p169"/>
          <p:cNvCxnSpPr/>
          <p:nvPr/>
        </p:nvCxnSpPr>
        <p:spPr>
          <a:xfrm rot="10800000">
            <a:off x="341600" y="3418725"/>
            <a:ext cx="1800" cy="1545600"/>
          </a:xfrm>
          <a:prstGeom prst="straightConnector1">
            <a:avLst/>
          </a:prstGeom>
          <a:noFill/>
          <a:ln cap="flat" cmpd="sng" w="9525">
            <a:solidFill>
              <a:srgbClr val="EAECF0"/>
            </a:solidFill>
            <a:prstDash val="solid"/>
            <a:round/>
            <a:headEnd len="med" w="med" type="triangle"/>
            <a:tailEnd len="med" w="med" type="none"/>
          </a:ln>
        </p:spPr>
      </p:cxnSp>
      <p:sp>
        <p:nvSpPr>
          <p:cNvPr id="2715" name="Google Shape;2715;p169"/>
          <p:cNvSpPr txBox="1"/>
          <p:nvPr>
            <p:ph type="title"/>
          </p:nvPr>
        </p:nvSpPr>
        <p:spPr>
          <a:xfrm>
            <a:off x="134325" y="3056375"/>
            <a:ext cx="546900" cy="32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107608"/>
              <a:buNone/>
            </a:pPr>
            <a:r>
              <a:rPr lang="en" sz="920"/>
              <a:t>Delay</a:t>
            </a:r>
            <a:endParaRPr sz="920"/>
          </a:p>
        </p:txBody>
      </p:sp>
      <p:sp>
        <p:nvSpPr>
          <p:cNvPr id="2716" name="Google Shape;2716;p169"/>
          <p:cNvSpPr/>
          <p:nvPr/>
        </p:nvSpPr>
        <p:spPr>
          <a:xfrm>
            <a:off x="4574725" y="2990775"/>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1460</a:t>
            </a:r>
            <a:endParaRPr sz="900"/>
          </a:p>
        </p:txBody>
      </p:sp>
      <p:sp>
        <p:nvSpPr>
          <p:cNvPr id="2717" name="Google Shape;2717;p169"/>
          <p:cNvSpPr/>
          <p:nvPr/>
        </p:nvSpPr>
        <p:spPr>
          <a:xfrm>
            <a:off x="3419825" y="2990775"/>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1460</a:t>
            </a:r>
            <a:endParaRPr sz="900"/>
          </a:p>
        </p:txBody>
      </p:sp>
      <p:sp>
        <p:nvSpPr>
          <p:cNvPr id="2718" name="Google Shape;2718;p169"/>
          <p:cNvSpPr/>
          <p:nvPr/>
        </p:nvSpPr>
        <p:spPr>
          <a:xfrm>
            <a:off x="2264925" y="2990775"/>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1460</a:t>
            </a:r>
            <a:endParaRPr sz="900"/>
          </a:p>
        </p:txBody>
      </p:sp>
      <p:cxnSp>
        <p:nvCxnSpPr>
          <p:cNvPr id="2719" name="Google Shape;2719;p169"/>
          <p:cNvCxnSpPr/>
          <p:nvPr/>
        </p:nvCxnSpPr>
        <p:spPr>
          <a:xfrm rot="10800000">
            <a:off x="2231450" y="4679863"/>
            <a:ext cx="3894600" cy="7200"/>
          </a:xfrm>
          <a:prstGeom prst="straightConnector1">
            <a:avLst/>
          </a:prstGeom>
          <a:noFill/>
          <a:ln cap="flat" cmpd="sng" w="9525">
            <a:solidFill>
              <a:srgbClr val="EAECF0"/>
            </a:solidFill>
            <a:prstDash val="solid"/>
            <a:round/>
            <a:headEnd len="med" w="med" type="none"/>
            <a:tailEnd len="med" w="med" type="stealth"/>
          </a:ln>
        </p:spPr>
      </p:cxnSp>
      <p:sp>
        <p:nvSpPr>
          <p:cNvPr id="2720" name="Google Shape;2720;p169"/>
          <p:cNvSpPr/>
          <p:nvPr/>
        </p:nvSpPr>
        <p:spPr>
          <a:xfrm>
            <a:off x="3457825" y="4468175"/>
            <a:ext cx="11169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a:t>
            </a:r>
            <a:endParaRPr sz="900"/>
          </a:p>
        </p:txBody>
      </p:sp>
      <p:cxnSp>
        <p:nvCxnSpPr>
          <p:cNvPr id="2721" name="Google Shape;2721;p169"/>
          <p:cNvCxnSpPr/>
          <p:nvPr/>
        </p:nvCxnSpPr>
        <p:spPr>
          <a:xfrm rot="10800000">
            <a:off x="2231450" y="5018263"/>
            <a:ext cx="3894600" cy="7200"/>
          </a:xfrm>
          <a:prstGeom prst="straightConnector1">
            <a:avLst/>
          </a:prstGeom>
          <a:noFill/>
          <a:ln cap="flat" cmpd="sng" w="9525">
            <a:solidFill>
              <a:srgbClr val="EAECF0"/>
            </a:solidFill>
            <a:prstDash val="solid"/>
            <a:round/>
            <a:headEnd len="med" w="med" type="triangle"/>
            <a:tailEnd len="med" w="med" type="none"/>
          </a:ln>
        </p:spPr>
      </p:cxnSp>
      <p:sp>
        <p:nvSpPr>
          <p:cNvPr id="2722" name="Google Shape;2722;p169"/>
          <p:cNvSpPr/>
          <p:nvPr/>
        </p:nvSpPr>
        <p:spPr>
          <a:xfrm>
            <a:off x="3457825" y="4813325"/>
            <a:ext cx="1116900" cy="176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2</a:t>
            </a:r>
            <a:endParaRPr sz="900"/>
          </a:p>
        </p:txBody>
      </p:sp>
      <p:sp>
        <p:nvSpPr>
          <p:cNvPr id="2723" name="Google Shape;2723;p169"/>
          <p:cNvSpPr/>
          <p:nvPr/>
        </p:nvSpPr>
        <p:spPr>
          <a:xfrm>
            <a:off x="3457825" y="4813325"/>
            <a:ext cx="424800" cy="176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620</a:t>
            </a:r>
            <a:endParaRPr sz="900"/>
          </a:p>
        </p:txBody>
      </p:sp>
      <p:cxnSp>
        <p:nvCxnSpPr>
          <p:cNvPr id="2724" name="Google Shape;2724;p169"/>
          <p:cNvCxnSpPr/>
          <p:nvPr/>
        </p:nvCxnSpPr>
        <p:spPr>
          <a:xfrm rot="10800000">
            <a:off x="7091875" y="3353200"/>
            <a:ext cx="7500" cy="1446900"/>
          </a:xfrm>
          <a:prstGeom prst="straightConnector1">
            <a:avLst/>
          </a:prstGeom>
          <a:noFill/>
          <a:ln cap="flat" cmpd="sng" w="9525">
            <a:solidFill>
              <a:srgbClr val="EAECF0"/>
            </a:solidFill>
            <a:prstDash val="solid"/>
            <a:round/>
            <a:headEnd len="med" w="med" type="triangle"/>
            <a:tailEnd len="med" w="med" type="none"/>
          </a:ln>
        </p:spPr>
      </p:cxnSp>
      <p:sp>
        <p:nvSpPr>
          <p:cNvPr id="2725" name="Google Shape;2725;p169"/>
          <p:cNvSpPr txBox="1"/>
          <p:nvPr>
            <p:ph type="title"/>
          </p:nvPr>
        </p:nvSpPr>
        <p:spPr>
          <a:xfrm>
            <a:off x="6884525" y="2990775"/>
            <a:ext cx="546900" cy="32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107608"/>
              <a:buNone/>
            </a:pPr>
            <a:r>
              <a:rPr lang="en" sz="920"/>
              <a:t>Delay</a:t>
            </a:r>
            <a:endParaRPr sz="920"/>
          </a:p>
        </p:txBody>
      </p:sp>
      <p:cxnSp>
        <p:nvCxnSpPr>
          <p:cNvPr id="2726" name="Google Shape;2726;p169"/>
          <p:cNvCxnSpPr/>
          <p:nvPr/>
        </p:nvCxnSpPr>
        <p:spPr>
          <a:xfrm rot="10800000">
            <a:off x="3859525" y="3575975"/>
            <a:ext cx="600" cy="671700"/>
          </a:xfrm>
          <a:prstGeom prst="straightConnector1">
            <a:avLst/>
          </a:prstGeom>
          <a:noFill/>
          <a:ln cap="flat" cmpd="sng" w="9525">
            <a:solidFill>
              <a:srgbClr val="EAECF0"/>
            </a:solidFill>
            <a:prstDash val="solid"/>
            <a:round/>
            <a:headEnd len="med" w="med" type="triangle"/>
            <a:tailEnd len="med" w="med" type="triangle"/>
          </a:ln>
        </p:spPr>
      </p:cxnSp>
      <p:sp>
        <p:nvSpPr>
          <p:cNvPr id="2727" name="Google Shape;2727;p169"/>
          <p:cNvSpPr txBox="1"/>
          <p:nvPr>
            <p:ph type="title"/>
          </p:nvPr>
        </p:nvSpPr>
        <p:spPr>
          <a:xfrm>
            <a:off x="3989825" y="3762275"/>
            <a:ext cx="1302900" cy="32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107608"/>
              <a:buNone/>
            </a:pPr>
            <a:r>
              <a:rPr lang="en" sz="920"/>
              <a:t>400 ms in some cases</a:t>
            </a:r>
            <a:endParaRPr sz="920"/>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1" name="Shape 2731"/>
        <p:cNvGrpSpPr/>
        <p:nvPr/>
      </p:nvGrpSpPr>
      <p:grpSpPr>
        <a:xfrm>
          <a:off x="0" y="0"/>
          <a:ext cx="0" cy="0"/>
          <a:chOff x="0" y="0"/>
          <a:chExt cx="0" cy="0"/>
        </a:xfrm>
      </p:grpSpPr>
      <p:sp>
        <p:nvSpPr>
          <p:cNvPr id="2732" name="Google Shape;2732;p1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Disabling Delayed </a:t>
            </a:r>
            <a:r>
              <a:rPr lang="en"/>
              <a:t>acknowledgement</a:t>
            </a:r>
            <a:r>
              <a:rPr lang="en"/>
              <a:t> </a:t>
            </a:r>
            <a:r>
              <a:rPr lang="en"/>
              <a:t>algorithm</a:t>
            </a:r>
            <a:endParaRPr/>
          </a:p>
        </p:txBody>
      </p:sp>
      <p:sp>
        <p:nvSpPr>
          <p:cNvPr id="2733" name="Google Shape;2733;p170"/>
          <p:cNvSpPr txBox="1"/>
          <p:nvPr>
            <p:ph idx="1" type="body"/>
          </p:nvPr>
        </p:nvSpPr>
        <p:spPr>
          <a:xfrm>
            <a:off x="281125" y="1146100"/>
            <a:ext cx="8635200" cy="17718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D</a:t>
            </a:r>
            <a:r>
              <a:rPr lang="en"/>
              <a:t>isable delayed </a:t>
            </a:r>
            <a:r>
              <a:rPr lang="en"/>
              <a:t>ack algorithm can be done with TCP_QUICKACK option</a:t>
            </a:r>
            <a:endParaRPr sz="1400">
              <a:solidFill>
                <a:srgbClr val="000000"/>
              </a:solidFill>
            </a:endParaRPr>
          </a:p>
          <a:p>
            <a:pPr indent="-342900" lvl="0" marL="457200" rtl="0" algn="l">
              <a:lnSpc>
                <a:spcPct val="125000"/>
              </a:lnSpc>
              <a:spcBef>
                <a:spcPts val="0"/>
              </a:spcBef>
              <a:spcAft>
                <a:spcPts val="0"/>
              </a:spcAft>
              <a:buSzPts val="1800"/>
              <a:buChar char="●"/>
            </a:pPr>
            <a:r>
              <a:rPr lang="en"/>
              <a:t>Segments will be acknowledged “quicker”</a:t>
            </a:r>
            <a:endParaRPr sz="1400">
              <a:solidFill>
                <a:srgbClr val="000000"/>
              </a:solidFill>
            </a:endParaRPr>
          </a:p>
        </p:txBody>
      </p:sp>
      <p:sp>
        <p:nvSpPr>
          <p:cNvPr id="2734" name="Google Shape;2734;p17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8" name="Shape 2738"/>
        <p:cNvGrpSpPr/>
        <p:nvPr/>
      </p:nvGrpSpPr>
      <p:grpSpPr>
        <a:xfrm>
          <a:off x="0" y="0"/>
          <a:ext cx="0" cy="0"/>
          <a:chOff x="0" y="0"/>
          <a:chExt cx="0" cy="0"/>
        </a:xfrm>
      </p:grpSpPr>
      <p:sp>
        <p:nvSpPr>
          <p:cNvPr id="2739" name="Google Shape;2739;p171"/>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Cost of Connections</a:t>
            </a:r>
            <a:endParaRPr/>
          </a:p>
        </p:txBody>
      </p:sp>
      <p:sp>
        <p:nvSpPr>
          <p:cNvPr id="2740" name="Google Shape;2740;p171"/>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Understanding the cost of connections</a:t>
            </a:r>
            <a:endParaRPr/>
          </a:p>
        </p:txBody>
      </p:sp>
      <p:sp>
        <p:nvSpPr>
          <p:cNvPr id="2741" name="Google Shape;2741;p171"/>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8"/>
          <p:cNvSpPr/>
          <p:nvPr/>
        </p:nvSpPr>
        <p:spPr>
          <a:xfrm>
            <a:off x="794213" y="1012000"/>
            <a:ext cx="1411500" cy="468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a:t>
            </a:r>
            <a:endParaRPr/>
          </a:p>
        </p:txBody>
      </p:sp>
      <p:sp>
        <p:nvSpPr>
          <p:cNvPr id="254" name="Google Shape;254;p28"/>
          <p:cNvSpPr/>
          <p:nvPr/>
        </p:nvSpPr>
        <p:spPr>
          <a:xfrm>
            <a:off x="794213" y="1537600"/>
            <a:ext cx="1411500" cy="4683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Presentation</a:t>
            </a:r>
            <a:endParaRPr/>
          </a:p>
        </p:txBody>
      </p:sp>
      <p:sp>
        <p:nvSpPr>
          <p:cNvPr id="255" name="Google Shape;255;p28"/>
          <p:cNvSpPr/>
          <p:nvPr/>
        </p:nvSpPr>
        <p:spPr>
          <a:xfrm>
            <a:off x="794213" y="2063200"/>
            <a:ext cx="1411500" cy="468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Session</a:t>
            </a:r>
            <a:endParaRPr/>
          </a:p>
        </p:txBody>
      </p:sp>
      <p:sp>
        <p:nvSpPr>
          <p:cNvPr id="256" name="Google Shape;256;p28"/>
          <p:cNvSpPr/>
          <p:nvPr/>
        </p:nvSpPr>
        <p:spPr>
          <a:xfrm>
            <a:off x="794213" y="2588800"/>
            <a:ext cx="14115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Transport</a:t>
            </a:r>
            <a:endParaRPr/>
          </a:p>
        </p:txBody>
      </p:sp>
      <p:sp>
        <p:nvSpPr>
          <p:cNvPr id="257" name="Google Shape;257;p28"/>
          <p:cNvSpPr/>
          <p:nvPr/>
        </p:nvSpPr>
        <p:spPr>
          <a:xfrm>
            <a:off x="794213" y="3114400"/>
            <a:ext cx="14115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Network</a:t>
            </a:r>
            <a:endParaRPr/>
          </a:p>
        </p:txBody>
      </p:sp>
      <p:sp>
        <p:nvSpPr>
          <p:cNvPr id="258" name="Google Shape;258;p28"/>
          <p:cNvSpPr/>
          <p:nvPr/>
        </p:nvSpPr>
        <p:spPr>
          <a:xfrm>
            <a:off x="794213" y="3640000"/>
            <a:ext cx="1411500" cy="4683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Link</a:t>
            </a:r>
            <a:endParaRPr/>
          </a:p>
        </p:txBody>
      </p:sp>
      <p:sp>
        <p:nvSpPr>
          <p:cNvPr id="259" name="Google Shape;259;p28"/>
          <p:cNvSpPr/>
          <p:nvPr/>
        </p:nvSpPr>
        <p:spPr>
          <a:xfrm>
            <a:off x="794213" y="4165600"/>
            <a:ext cx="1411500" cy="4683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Physical</a:t>
            </a:r>
            <a:endParaRPr/>
          </a:p>
        </p:txBody>
      </p:sp>
      <p:sp>
        <p:nvSpPr>
          <p:cNvPr id="260" name="Google Shape;260;p28"/>
          <p:cNvSpPr txBox="1"/>
          <p:nvPr/>
        </p:nvSpPr>
        <p:spPr>
          <a:xfrm>
            <a:off x="977513" y="509600"/>
            <a:ext cx="10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Client</a:t>
            </a:r>
            <a:endParaRPr>
              <a:solidFill>
                <a:schemeClr val="dk1"/>
              </a:solidFill>
            </a:endParaRPr>
          </a:p>
        </p:txBody>
      </p:sp>
      <p:sp>
        <p:nvSpPr>
          <p:cNvPr id="261" name="Google Shape;261;p28"/>
          <p:cNvSpPr/>
          <p:nvPr/>
        </p:nvSpPr>
        <p:spPr>
          <a:xfrm>
            <a:off x="6906913" y="1012000"/>
            <a:ext cx="1411500" cy="468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a:t>
            </a:r>
            <a:endParaRPr/>
          </a:p>
        </p:txBody>
      </p:sp>
      <p:sp>
        <p:nvSpPr>
          <p:cNvPr id="262" name="Google Shape;262;p28"/>
          <p:cNvSpPr/>
          <p:nvPr/>
        </p:nvSpPr>
        <p:spPr>
          <a:xfrm>
            <a:off x="6906913" y="1537600"/>
            <a:ext cx="1411500" cy="4683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Presentation</a:t>
            </a:r>
            <a:endParaRPr/>
          </a:p>
        </p:txBody>
      </p:sp>
      <p:sp>
        <p:nvSpPr>
          <p:cNvPr id="263" name="Google Shape;263;p28"/>
          <p:cNvSpPr/>
          <p:nvPr/>
        </p:nvSpPr>
        <p:spPr>
          <a:xfrm>
            <a:off x="6906913" y="2063200"/>
            <a:ext cx="1411500" cy="468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Session</a:t>
            </a:r>
            <a:endParaRPr/>
          </a:p>
        </p:txBody>
      </p:sp>
      <p:sp>
        <p:nvSpPr>
          <p:cNvPr id="264" name="Google Shape;264;p28"/>
          <p:cNvSpPr/>
          <p:nvPr/>
        </p:nvSpPr>
        <p:spPr>
          <a:xfrm>
            <a:off x="6906913" y="2588800"/>
            <a:ext cx="14115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Transport</a:t>
            </a:r>
            <a:endParaRPr/>
          </a:p>
        </p:txBody>
      </p:sp>
      <p:sp>
        <p:nvSpPr>
          <p:cNvPr id="265" name="Google Shape;265;p28"/>
          <p:cNvSpPr/>
          <p:nvPr/>
        </p:nvSpPr>
        <p:spPr>
          <a:xfrm>
            <a:off x="6906913" y="3114400"/>
            <a:ext cx="14115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Network</a:t>
            </a:r>
            <a:endParaRPr/>
          </a:p>
        </p:txBody>
      </p:sp>
      <p:sp>
        <p:nvSpPr>
          <p:cNvPr id="266" name="Google Shape;266;p28"/>
          <p:cNvSpPr/>
          <p:nvPr/>
        </p:nvSpPr>
        <p:spPr>
          <a:xfrm>
            <a:off x="6906913" y="3640000"/>
            <a:ext cx="1411500" cy="4683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Link</a:t>
            </a:r>
            <a:endParaRPr/>
          </a:p>
        </p:txBody>
      </p:sp>
      <p:sp>
        <p:nvSpPr>
          <p:cNvPr id="267" name="Google Shape;267;p28"/>
          <p:cNvSpPr/>
          <p:nvPr/>
        </p:nvSpPr>
        <p:spPr>
          <a:xfrm>
            <a:off x="6906913" y="4165600"/>
            <a:ext cx="1411500" cy="4683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Physical</a:t>
            </a:r>
            <a:endParaRPr/>
          </a:p>
        </p:txBody>
      </p:sp>
      <p:sp>
        <p:nvSpPr>
          <p:cNvPr id="268" name="Google Shape;268;p28"/>
          <p:cNvSpPr txBox="1"/>
          <p:nvPr/>
        </p:nvSpPr>
        <p:spPr>
          <a:xfrm>
            <a:off x="7070163" y="437650"/>
            <a:ext cx="1044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Backend </a:t>
            </a:r>
            <a:r>
              <a:rPr lang="en">
                <a:solidFill>
                  <a:schemeClr val="dk1"/>
                </a:solidFill>
              </a:rPr>
              <a:t>Server</a:t>
            </a:r>
            <a:endParaRPr>
              <a:solidFill>
                <a:schemeClr val="dk1"/>
              </a:solidFill>
            </a:endParaRPr>
          </a:p>
        </p:txBody>
      </p:sp>
      <p:cxnSp>
        <p:nvCxnSpPr>
          <p:cNvPr id="269" name="Google Shape;269;p28"/>
          <p:cNvCxnSpPr/>
          <p:nvPr/>
        </p:nvCxnSpPr>
        <p:spPr>
          <a:xfrm>
            <a:off x="521788" y="1044350"/>
            <a:ext cx="0" cy="3511800"/>
          </a:xfrm>
          <a:prstGeom prst="straightConnector1">
            <a:avLst/>
          </a:prstGeom>
          <a:noFill/>
          <a:ln cap="flat" cmpd="sng" w="9525">
            <a:solidFill>
              <a:srgbClr val="EFEFEF"/>
            </a:solidFill>
            <a:prstDash val="solid"/>
            <a:round/>
            <a:headEnd len="med" w="med" type="none"/>
            <a:tailEnd len="med" w="med" type="triangle"/>
          </a:ln>
        </p:spPr>
      </p:cxnSp>
      <p:cxnSp>
        <p:nvCxnSpPr>
          <p:cNvPr id="270" name="Google Shape;270;p28"/>
          <p:cNvCxnSpPr/>
          <p:nvPr/>
        </p:nvCxnSpPr>
        <p:spPr>
          <a:xfrm rot="10800000">
            <a:off x="8602413" y="1053250"/>
            <a:ext cx="19800" cy="3539400"/>
          </a:xfrm>
          <a:prstGeom prst="straightConnector1">
            <a:avLst/>
          </a:prstGeom>
          <a:noFill/>
          <a:ln cap="flat" cmpd="sng" w="9525">
            <a:solidFill>
              <a:srgbClr val="EFEFEF"/>
            </a:solidFill>
            <a:prstDash val="solid"/>
            <a:round/>
            <a:headEnd len="med" w="med" type="none"/>
            <a:tailEnd len="med" w="med" type="triangle"/>
          </a:ln>
        </p:spPr>
      </p:cxnSp>
      <p:sp>
        <p:nvSpPr>
          <p:cNvPr id="271" name="Google Shape;271;p28"/>
          <p:cNvSpPr txBox="1"/>
          <p:nvPr/>
        </p:nvSpPr>
        <p:spPr>
          <a:xfrm>
            <a:off x="425932" y="109400"/>
            <a:ext cx="37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Across networks</a:t>
            </a:r>
            <a:endParaRPr>
              <a:solidFill>
                <a:schemeClr val="dk1"/>
              </a:solidFill>
            </a:endParaRPr>
          </a:p>
        </p:txBody>
      </p:sp>
      <p:pic>
        <p:nvPicPr>
          <p:cNvPr id="272" name="Google Shape;272;p28"/>
          <p:cNvPicPr preferRelativeResize="0"/>
          <p:nvPr/>
        </p:nvPicPr>
        <p:blipFill rotWithShape="1">
          <a:blip r:embed="rId3">
            <a:alphaModFix/>
          </a:blip>
          <a:srcRect b="22799" l="7510" r="7628" t="26138"/>
          <a:stretch/>
        </p:blipFill>
        <p:spPr>
          <a:xfrm>
            <a:off x="1883175" y="4633900"/>
            <a:ext cx="1284801" cy="434950"/>
          </a:xfrm>
          <a:prstGeom prst="rect">
            <a:avLst/>
          </a:prstGeom>
          <a:noFill/>
          <a:ln>
            <a:noFill/>
          </a:ln>
        </p:spPr>
      </p:pic>
      <p:sp>
        <p:nvSpPr>
          <p:cNvPr id="273" name="Google Shape;273;p28"/>
          <p:cNvSpPr txBox="1"/>
          <p:nvPr/>
        </p:nvSpPr>
        <p:spPr>
          <a:xfrm>
            <a:off x="3016668" y="1740439"/>
            <a:ext cx="10449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Layer 4 Proxy, Firewall</a:t>
            </a:r>
            <a:endParaRPr>
              <a:solidFill>
                <a:schemeClr val="dk1"/>
              </a:solidFill>
            </a:endParaRPr>
          </a:p>
        </p:txBody>
      </p:sp>
      <p:sp>
        <p:nvSpPr>
          <p:cNvPr id="274" name="Google Shape;274;p28"/>
          <p:cNvSpPr/>
          <p:nvPr/>
        </p:nvSpPr>
        <p:spPr>
          <a:xfrm>
            <a:off x="2865030" y="3629039"/>
            <a:ext cx="1411500" cy="4683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Link</a:t>
            </a:r>
            <a:endParaRPr/>
          </a:p>
        </p:txBody>
      </p:sp>
      <p:sp>
        <p:nvSpPr>
          <p:cNvPr id="275" name="Google Shape;275;p28"/>
          <p:cNvSpPr/>
          <p:nvPr/>
        </p:nvSpPr>
        <p:spPr>
          <a:xfrm>
            <a:off x="2865030" y="4154639"/>
            <a:ext cx="1411500" cy="4683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Physical</a:t>
            </a:r>
            <a:endParaRPr/>
          </a:p>
        </p:txBody>
      </p:sp>
      <p:pic>
        <p:nvPicPr>
          <p:cNvPr id="276" name="Google Shape;276;p28"/>
          <p:cNvPicPr preferRelativeResize="0"/>
          <p:nvPr/>
        </p:nvPicPr>
        <p:blipFill rotWithShape="1">
          <a:blip r:embed="rId3">
            <a:alphaModFix/>
          </a:blip>
          <a:srcRect b="22799" l="7510" r="7628" t="26138"/>
          <a:stretch/>
        </p:blipFill>
        <p:spPr>
          <a:xfrm>
            <a:off x="4043700" y="4650950"/>
            <a:ext cx="1284801" cy="434950"/>
          </a:xfrm>
          <a:prstGeom prst="rect">
            <a:avLst/>
          </a:prstGeom>
          <a:noFill/>
          <a:ln>
            <a:noFill/>
          </a:ln>
        </p:spPr>
      </p:pic>
      <p:sp>
        <p:nvSpPr>
          <p:cNvPr id="277" name="Google Shape;277;p28"/>
          <p:cNvSpPr txBox="1"/>
          <p:nvPr/>
        </p:nvSpPr>
        <p:spPr>
          <a:xfrm>
            <a:off x="4944728" y="247550"/>
            <a:ext cx="1438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Layer 7 Load Balancer/CDN</a:t>
            </a:r>
            <a:endParaRPr>
              <a:solidFill>
                <a:schemeClr val="dk1"/>
              </a:solidFill>
            </a:endParaRPr>
          </a:p>
        </p:txBody>
      </p:sp>
      <p:sp>
        <p:nvSpPr>
          <p:cNvPr id="278" name="Google Shape;278;p28"/>
          <p:cNvSpPr/>
          <p:nvPr/>
        </p:nvSpPr>
        <p:spPr>
          <a:xfrm>
            <a:off x="4958355" y="3120489"/>
            <a:ext cx="14115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Network</a:t>
            </a:r>
            <a:endParaRPr/>
          </a:p>
        </p:txBody>
      </p:sp>
      <p:sp>
        <p:nvSpPr>
          <p:cNvPr id="279" name="Google Shape;279;p28"/>
          <p:cNvSpPr/>
          <p:nvPr/>
        </p:nvSpPr>
        <p:spPr>
          <a:xfrm>
            <a:off x="4958355" y="3646089"/>
            <a:ext cx="1411500" cy="4683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Link</a:t>
            </a:r>
            <a:endParaRPr/>
          </a:p>
        </p:txBody>
      </p:sp>
      <p:sp>
        <p:nvSpPr>
          <p:cNvPr id="280" name="Google Shape;280;p28"/>
          <p:cNvSpPr/>
          <p:nvPr/>
        </p:nvSpPr>
        <p:spPr>
          <a:xfrm>
            <a:off x="4958355" y="4171689"/>
            <a:ext cx="1411500" cy="4683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Physical</a:t>
            </a:r>
            <a:endParaRPr/>
          </a:p>
        </p:txBody>
      </p:sp>
      <p:pic>
        <p:nvPicPr>
          <p:cNvPr id="281" name="Google Shape;281;p28"/>
          <p:cNvPicPr preferRelativeResize="0"/>
          <p:nvPr/>
        </p:nvPicPr>
        <p:blipFill rotWithShape="1">
          <a:blip r:embed="rId3">
            <a:alphaModFix/>
          </a:blip>
          <a:srcRect b="22799" l="7510" r="7628" t="26138"/>
          <a:stretch/>
        </p:blipFill>
        <p:spPr>
          <a:xfrm>
            <a:off x="6047450" y="4650950"/>
            <a:ext cx="1284801" cy="434950"/>
          </a:xfrm>
          <a:prstGeom prst="rect">
            <a:avLst/>
          </a:prstGeom>
          <a:noFill/>
          <a:ln>
            <a:noFill/>
          </a:ln>
        </p:spPr>
      </p:pic>
      <p:cxnSp>
        <p:nvCxnSpPr>
          <p:cNvPr id="282" name="Google Shape;282;p28"/>
          <p:cNvCxnSpPr/>
          <p:nvPr/>
        </p:nvCxnSpPr>
        <p:spPr>
          <a:xfrm rot="10800000">
            <a:off x="2638653" y="2603650"/>
            <a:ext cx="15900" cy="1964700"/>
          </a:xfrm>
          <a:prstGeom prst="straightConnector1">
            <a:avLst/>
          </a:prstGeom>
          <a:noFill/>
          <a:ln cap="flat" cmpd="sng" w="9525">
            <a:solidFill>
              <a:srgbClr val="EFEFEF"/>
            </a:solidFill>
            <a:prstDash val="solid"/>
            <a:round/>
            <a:headEnd len="med" w="med" type="none"/>
            <a:tailEnd len="med" w="med" type="triangle"/>
          </a:ln>
        </p:spPr>
      </p:cxnSp>
      <p:cxnSp>
        <p:nvCxnSpPr>
          <p:cNvPr id="283" name="Google Shape;283;p28"/>
          <p:cNvCxnSpPr/>
          <p:nvPr/>
        </p:nvCxnSpPr>
        <p:spPr>
          <a:xfrm flipH="1">
            <a:off x="4471575" y="2596450"/>
            <a:ext cx="8700" cy="1964700"/>
          </a:xfrm>
          <a:prstGeom prst="straightConnector1">
            <a:avLst/>
          </a:prstGeom>
          <a:noFill/>
          <a:ln cap="flat" cmpd="sng" w="9525">
            <a:solidFill>
              <a:srgbClr val="EFEFEF"/>
            </a:solidFill>
            <a:prstDash val="solid"/>
            <a:round/>
            <a:headEnd len="med" w="med" type="none"/>
            <a:tailEnd len="med" w="med" type="triangle"/>
          </a:ln>
        </p:spPr>
      </p:cxnSp>
      <p:cxnSp>
        <p:nvCxnSpPr>
          <p:cNvPr id="284" name="Google Shape;284;p28"/>
          <p:cNvCxnSpPr/>
          <p:nvPr/>
        </p:nvCxnSpPr>
        <p:spPr>
          <a:xfrm flipH="1" rot="10800000">
            <a:off x="4772200" y="1044250"/>
            <a:ext cx="4500" cy="3559500"/>
          </a:xfrm>
          <a:prstGeom prst="straightConnector1">
            <a:avLst/>
          </a:prstGeom>
          <a:noFill/>
          <a:ln cap="flat" cmpd="sng" w="9525">
            <a:solidFill>
              <a:srgbClr val="EFEFEF"/>
            </a:solidFill>
            <a:prstDash val="solid"/>
            <a:round/>
            <a:headEnd len="med" w="med" type="none"/>
            <a:tailEnd len="med" w="med" type="triangle"/>
          </a:ln>
        </p:spPr>
      </p:cxnSp>
      <p:cxnSp>
        <p:nvCxnSpPr>
          <p:cNvPr id="285" name="Google Shape;285;p28"/>
          <p:cNvCxnSpPr/>
          <p:nvPr/>
        </p:nvCxnSpPr>
        <p:spPr>
          <a:xfrm flipH="1">
            <a:off x="6556425" y="1037175"/>
            <a:ext cx="26400" cy="3535200"/>
          </a:xfrm>
          <a:prstGeom prst="straightConnector1">
            <a:avLst/>
          </a:prstGeom>
          <a:noFill/>
          <a:ln cap="flat" cmpd="sng" w="9525">
            <a:solidFill>
              <a:srgbClr val="EFEFEF"/>
            </a:solidFill>
            <a:prstDash val="solid"/>
            <a:round/>
            <a:headEnd len="med" w="med" type="none"/>
            <a:tailEnd len="med" w="med" type="triangle"/>
          </a:ln>
        </p:spPr>
      </p:cxnSp>
      <p:sp>
        <p:nvSpPr>
          <p:cNvPr id="286" name="Google Shape;286;p28"/>
          <p:cNvSpPr/>
          <p:nvPr/>
        </p:nvSpPr>
        <p:spPr>
          <a:xfrm>
            <a:off x="2876293" y="3103439"/>
            <a:ext cx="14115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Network</a:t>
            </a:r>
            <a:endParaRPr/>
          </a:p>
        </p:txBody>
      </p:sp>
      <p:sp>
        <p:nvSpPr>
          <p:cNvPr id="287" name="Google Shape;287;p28"/>
          <p:cNvSpPr/>
          <p:nvPr/>
        </p:nvSpPr>
        <p:spPr>
          <a:xfrm>
            <a:off x="4958363" y="1018100"/>
            <a:ext cx="1411500" cy="468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a:t>
            </a:r>
            <a:endParaRPr/>
          </a:p>
        </p:txBody>
      </p:sp>
      <p:sp>
        <p:nvSpPr>
          <p:cNvPr id="288" name="Google Shape;288;p28"/>
          <p:cNvSpPr/>
          <p:nvPr/>
        </p:nvSpPr>
        <p:spPr>
          <a:xfrm>
            <a:off x="4958363" y="1543700"/>
            <a:ext cx="1411500" cy="4683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Presentation</a:t>
            </a:r>
            <a:endParaRPr/>
          </a:p>
        </p:txBody>
      </p:sp>
      <p:sp>
        <p:nvSpPr>
          <p:cNvPr id="289" name="Google Shape;289;p28"/>
          <p:cNvSpPr/>
          <p:nvPr/>
        </p:nvSpPr>
        <p:spPr>
          <a:xfrm>
            <a:off x="4958363" y="2069300"/>
            <a:ext cx="1411500" cy="468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Session</a:t>
            </a:r>
            <a:endParaRPr/>
          </a:p>
        </p:txBody>
      </p:sp>
      <p:sp>
        <p:nvSpPr>
          <p:cNvPr id="290" name="Google Shape;290;p28"/>
          <p:cNvSpPr/>
          <p:nvPr/>
        </p:nvSpPr>
        <p:spPr>
          <a:xfrm>
            <a:off x="4958363" y="2594900"/>
            <a:ext cx="14115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Transport</a:t>
            </a:r>
            <a:endParaRPr/>
          </a:p>
        </p:txBody>
      </p:sp>
      <p:sp>
        <p:nvSpPr>
          <p:cNvPr id="291" name="Google Shape;291;p28"/>
          <p:cNvSpPr/>
          <p:nvPr/>
        </p:nvSpPr>
        <p:spPr>
          <a:xfrm>
            <a:off x="2876288" y="2577850"/>
            <a:ext cx="14115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Transport</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5" name="Shape 2745"/>
        <p:cNvGrpSpPr/>
        <p:nvPr/>
      </p:nvGrpSpPr>
      <p:grpSpPr>
        <a:xfrm>
          <a:off x="0" y="0"/>
          <a:ext cx="0" cy="0"/>
          <a:chOff x="0" y="0"/>
          <a:chExt cx="0" cy="0"/>
        </a:xfrm>
      </p:grpSpPr>
      <p:sp>
        <p:nvSpPr>
          <p:cNvPr id="2746" name="Google Shape;2746;p1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Connection </a:t>
            </a:r>
            <a:r>
              <a:rPr lang="en"/>
              <a:t>establishment</a:t>
            </a:r>
            <a:r>
              <a:rPr lang="en"/>
              <a:t> is costly</a:t>
            </a:r>
            <a:endParaRPr/>
          </a:p>
        </p:txBody>
      </p:sp>
      <p:sp>
        <p:nvSpPr>
          <p:cNvPr id="2747" name="Google Shape;2747;p172"/>
          <p:cNvSpPr txBox="1"/>
          <p:nvPr>
            <p:ph idx="1" type="body"/>
          </p:nvPr>
        </p:nvSpPr>
        <p:spPr>
          <a:xfrm>
            <a:off x="281125" y="1146100"/>
            <a:ext cx="8635200" cy="28926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TCP three way handshake </a:t>
            </a:r>
            <a:endParaRPr/>
          </a:p>
          <a:p>
            <a:pPr indent="-342900" lvl="0" marL="457200" rtl="0" algn="l">
              <a:lnSpc>
                <a:spcPct val="125000"/>
              </a:lnSpc>
              <a:spcBef>
                <a:spcPts val="0"/>
              </a:spcBef>
              <a:spcAft>
                <a:spcPts val="0"/>
              </a:spcAft>
              <a:buSzPts val="1800"/>
              <a:buChar char="●"/>
            </a:pPr>
            <a:r>
              <a:rPr lang="en"/>
              <a:t>The further apart the peers, the slower it is to send segments</a:t>
            </a:r>
            <a:endParaRPr/>
          </a:p>
          <a:p>
            <a:pPr indent="-342900" lvl="0" marL="457200" rtl="0" algn="l">
              <a:lnSpc>
                <a:spcPct val="125000"/>
              </a:lnSpc>
              <a:spcBef>
                <a:spcPts val="0"/>
              </a:spcBef>
              <a:spcAft>
                <a:spcPts val="0"/>
              </a:spcAft>
              <a:buSzPts val="1800"/>
              <a:buChar char="●"/>
            </a:pPr>
            <a:r>
              <a:rPr lang="en"/>
              <a:t>Slow start keeps the connection from reaching its </a:t>
            </a:r>
            <a:r>
              <a:rPr lang="en"/>
              <a:t>potential</a:t>
            </a:r>
            <a:r>
              <a:rPr lang="en"/>
              <a:t> right </a:t>
            </a:r>
            <a:r>
              <a:rPr lang="en"/>
              <a:t>away</a:t>
            </a:r>
            <a:endParaRPr/>
          </a:p>
          <a:p>
            <a:pPr indent="-342900" lvl="0" marL="457200" rtl="0" algn="l">
              <a:lnSpc>
                <a:spcPct val="125000"/>
              </a:lnSpc>
              <a:spcBef>
                <a:spcPts val="0"/>
              </a:spcBef>
              <a:spcAft>
                <a:spcPts val="0"/>
              </a:spcAft>
              <a:buSzPts val="1800"/>
              <a:buChar char="●"/>
            </a:pPr>
            <a:r>
              <a:rPr lang="en"/>
              <a:t>Congestion control and flow control limit that further</a:t>
            </a:r>
            <a:endParaRPr/>
          </a:p>
          <a:p>
            <a:pPr indent="-342900" lvl="0" marL="457200" rtl="0" algn="l">
              <a:lnSpc>
                <a:spcPct val="125000"/>
              </a:lnSpc>
              <a:spcBef>
                <a:spcPts val="0"/>
              </a:spcBef>
              <a:spcAft>
                <a:spcPts val="0"/>
              </a:spcAft>
              <a:buSzPts val="1800"/>
              <a:buChar char="●"/>
            </a:pPr>
            <a:r>
              <a:rPr lang="en"/>
              <a:t>Delayed and Nigel algorithm can further slow down</a:t>
            </a:r>
            <a:endParaRPr/>
          </a:p>
          <a:p>
            <a:pPr indent="-342900" lvl="0" marL="457200" rtl="0" algn="l">
              <a:lnSpc>
                <a:spcPct val="125000"/>
              </a:lnSpc>
              <a:spcBef>
                <a:spcPts val="0"/>
              </a:spcBef>
              <a:spcAft>
                <a:spcPts val="0"/>
              </a:spcAft>
              <a:buSzPts val="1800"/>
              <a:buChar char="●"/>
            </a:pPr>
            <a:r>
              <a:rPr lang="en"/>
              <a:t>Destroying the connection is also expensive</a:t>
            </a:r>
            <a:endParaRPr/>
          </a:p>
        </p:txBody>
      </p:sp>
      <p:sp>
        <p:nvSpPr>
          <p:cNvPr id="2748" name="Google Shape;2748;p172"/>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2" name="Shape 2752"/>
        <p:cNvGrpSpPr/>
        <p:nvPr/>
      </p:nvGrpSpPr>
      <p:grpSpPr>
        <a:xfrm>
          <a:off x="0" y="0"/>
          <a:ext cx="0" cy="0"/>
          <a:chOff x="0" y="0"/>
          <a:chExt cx="0" cy="0"/>
        </a:xfrm>
      </p:grpSpPr>
      <p:sp>
        <p:nvSpPr>
          <p:cNvPr id="2753" name="Google Shape;2753;p1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Connection Pooling</a:t>
            </a:r>
            <a:endParaRPr/>
          </a:p>
        </p:txBody>
      </p:sp>
      <p:sp>
        <p:nvSpPr>
          <p:cNvPr id="2754" name="Google Shape;2754;p173"/>
          <p:cNvSpPr txBox="1"/>
          <p:nvPr>
            <p:ph idx="1" type="body"/>
          </p:nvPr>
        </p:nvSpPr>
        <p:spPr>
          <a:xfrm>
            <a:off x="281125" y="1146100"/>
            <a:ext cx="8635200" cy="24372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Most implementation database backends and reverse proxies use pooling</a:t>
            </a:r>
            <a:endParaRPr/>
          </a:p>
          <a:p>
            <a:pPr indent="-342900" lvl="0" marL="457200" rtl="0" algn="l">
              <a:lnSpc>
                <a:spcPct val="125000"/>
              </a:lnSpc>
              <a:spcBef>
                <a:spcPts val="0"/>
              </a:spcBef>
              <a:spcAft>
                <a:spcPts val="0"/>
              </a:spcAft>
              <a:buSzPts val="1800"/>
              <a:buChar char="●"/>
            </a:pPr>
            <a:r>
              <a:rPr lang="en"/>
              <a:t>Establish a bunch of TCP connection to the backend and keep them </a:t>
            </a:r>
            <a:r>
              <a:rPr lang="en"/>
              <a:t>running</a:t>
            </a:r>
            <a:r>
              <a:rPr lang="en"/>
              <a:t>! </a:t>
            </a:r>
            <a:endParaRPr/>
          </a:p>
          <a:p>
            <a:pPr indent="-342900" lvl="0" marL="457200" rtl="0" algn="l">
              <a:lnSpc>
                <a:spcPct val="125000"/>
              </a:lnSpc>
              <a:spcBef>
                <a:spcPts val="0"/>
              </a:spcBef>
              <a:spcAft>
                <a:spcPts val="0"/>
              </a:spcAft>
              <a:buSzPts val="1800"/>
              <a:buChar char="●"/>
            </a:pPr>
            <a:r>
              <a:rPr lang="en"/>
              <a:t>Any request that comes to the backend use an already opened connection </a:t>
            </a:r>
            <a:endParaRPr/>
          </a:p>
          <a:p>
            <a:pPr indent="-342900" lvl="0" marL="457200" rtl="0" algn="l">
              <a:lnSpc>
                <a:spcPct val="125000"/>
              </a:lnSpc>
              <a:spcBef>
                <a:spcPts val="0"/>
              </a:spcBef>
              <a:spcAft>
                <a:spcPts val="0"/>
              </a:spcAft>
              <a:buSzPts val="1800"/>
              <a:buChar char="●"/>
            </a:pPr>
            <a:r>
              <a:rPr lang="en"/>
              <a:t>This way your connections will be “warm” and slow start would have already kicked in</a:t>
            </a:r>
            <a:endParaRPr/>
          </a:p>
          <a:p>
            <a:pPr indent="-342900" lvl="0" marL="457200" rtl="0" algn="l">
              <a:lnSpc>
                <a:spcPct val="125000"/>
              </a:lnSpc>
              <a:spcBef>
                <a:spcPts val="0"/>
              </a:spcBef>
              <a:spcAft>
                <a:spcPts val="0"/>
              </a:spcAft>
              <a:buSzPts val="1800"/>
              <a:buChar char="●"/>
            </a:pPr>
            <a:r>
              <a:rPr lang="en"/>
              <a:t>Don’t close the connection unless you </a:t>
            </a:r>
            <a:r>
              <a:rPr lang="en"/>
              <a:t>absolutely</a:t>
            </a:r>
            <a:r>
              <a:rPr lang="en"/>
              <a:t> don’t need it</a:t>
            </a:r>
            <a:endParaRPr/>
          </a:p>
        </p:txBody>
      </p:sp>
      <p:sp>
        <p:nvSpPr>
          <p:cNvPr id="2755" name="Google Shape;2755;p173"/>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9" name="Shape 2759"/>
        <p:cNvGrpSpPr/>
        <p:nvPr/>
      </p:nvGrpSpPr>
      <p:grpSpPr>
        <a:xfrm>
          <a:off x="0" y="0"/>
          <a:ext cx="0" cy="0"/>
          <a:chOff x="0" y="0"/>
          <a:chExt cx="0" cy="0"/>
        </a:xfrm>
      </p:grpSpPr>
      <p:sp>
        <p:nvSpPr>
          <p:cNvPr id="2760" name="Google Shape;2760;p1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Eager vs Lazy Loading</a:t>
            </a:r>
            <a:endParaRPr/>
          </a:p>
        </p:txBody>
      </p:sp>
      <p:sp>
        <p:nvSpPr>
          <p:cNvPr id="2761" name="Google Shape;2761;p174"/>
          <p:cNvSpPr txBox="1"/>
          <p:nvPr>
            <p:ph idx="1" type="body"/>
          </p:nvPr>
        </p:nvSpPr>
        <p:spPr>
          <a:xfrm>
            <a:off x="281125" y="1146100"/>
            <a:ext cx="8635200" cy="34152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Depending on what paradigm you take you can save on resources</a:t>
            </a:r>
            <a:endParaRPr/>
          </a:p>
          <a:p>
            <a:pPr indent="-342900" lvl="0" marL="457200" rtl="0" algn="l">
              <a:lnSpc>
                <a:spcPct val="125000"/>
              </a:lnSpc>
              <a:spcBef>
                <a:spcPts val="0"/>
              </a:spcBef>
              <a:spcAft>
                <a:spcPts val="0"/>
              </a:spcAft>
              <a:buSzPts val="1800"/>
              <a:buChar char="●"/>
            </a:pPr>
            <a:r>
              <a:rPr lang="en"/>
              <a:t>Eager loading -&gt; Load everything and keep it ready </a:t>
            </a:r>
            <a:endParaRPr/>
          </a:p>
          <a:p>
            <a:pPr indent="-317500" lvl="1" marL="914400" rtl="0" algn="l">
              <a:lnSpc>
                <a:spcPct val="125000"/>
              </a:lnSpc>
              <a:spcBef>
                <a:spcPts val="0"/>
              </a:spcBef>
              <a:spcAft>
                <a:spcPts val="0"/>
              </a:spcAft>
              <a:buSzPts val="1400"/>
              <a:buChar char="○"/>
            </a:pPr>
            <a:r>
              <a:rPr lang="en"/>
              <a:t>Start up is slow but requests will be served </a:t>
            </a:r>
            <a:r>
              <a:rPr lang="en"/>
              <a:t>immediately</a:t>
            </a:r>
            <a:r>
              <a:rPr lang="en"/>
              <a:t> </a:t>
            </a:r>
            <a:endParaRPr/>
          </a:p>
          <a:p>
            <a:pPr indent="-317500" lvl="1" marL="914400" rtl="0" algn="l">
              <a:lnSpc>
                <a:spcPct val="125000"/>
              </a:lnSpc>
              <a:spcBef>
                <a:spcPts val="0"/>
              </a:spcBef>
              <a:spcAft>
                <a:spcPts val="0"/>
              </a:spcAft>
              <a:buSzPts val="1400"/>
              <a:buChar char="○"/>
            </a:pPr>
            <a:r>
              <a:rPr lang="en"/>
              <a:t>Some apps send warm up data to kick in the slow start but </a:t>
            </a:r>
            <a:r>
              <a:rPr lang="en"/>
              <a:t>be careful</a:t>
            </a:r>
            <a:r>
              <a:rPr lang="en"/>
              <a:t> of bandwidth and </a:t>
            </a:r>
            <a:r>
              <a:rPr lang="en"/>
              <a:t>scalability</a:t>
            </a:r>
            <a:r>
              <a:rPr lang="en"/>
              <a:t> </a:t>
            </a:r>
            <a:endParaRPr/>
          </a:p>
          <a:p>
            <a:pPr indent="-342900" lvl="0" marL="457200" rtl="0" algn="l">
              <a:lnSpc>
                <a:spcPct val="125000"/>
              </a:lnSpc>
              <a:spcBef>
                <a:spcPts val="0"/>
              </a:spcBef>
              <a:spcAft>
                <a:spcPts val="0"/>
              </a:spcAft>
              <a:buSzPts val="1800"/>
              <a:buChar char="●"/>
            </a:pPr>
            <a:r>
              <a:rPr lang="en"/>
              <a:t>Lazy Loading -&gt; only load things on demand</a:t>
            </a:r>
            <a:endParaRPr/>
          </a:p>
          <a:p>
            <a:pPr indent="-317500" lvl="1" marL="914400" rtl="0" algn="l">
              <a:lnSpc>
                <a:spcPct val="125000"/>
              </a:lnSpc>
              <a:spcBef>
                <a:spcPts val="0"/>
              </a:spcBef>
              <a:spcAft>
                <a:spcPts val="0"/>
              </a:spcAft>
              <a:buSzPts val="1400"/>
              <a:buChar char="○"/>
            </a:pPr>
            <a:r>
              <a:rPr lang="en"/>
              <a:t>Start up is fast but requests will suffer initially </a:t>
            </a:r>
            <a:endParaRPr/>
          </a:p>
        </p:txBody>
      </p:sp>
      <p:sp>
        <p:nvSpPr>
          <p:cNvPr id="2762" name="Google Shape;2762;p17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6" name="Shape 2766"/>
        <p:cNvGrpSpPr/>
        <p:nvPr/>
      </p:nvGrpSpPr>
      <p:grpSpPr>
        <a:xfrm>
          <a:off x="0" y="0"/>
          <a:ext cx="0" cy="0"/>
          <a:chOff x="0" y="0"/>
          <a:chExt cx="0" cy="0"/>
        </a:xfrm>
      </p:grpSpPr>
      <p:sp>
        <p:nvSpPr>
          <p:cNvPr id="2767" name="Google Shape;2767;p175"/>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TCP Fast Open</a:t>
            </a:r>
            <a:endParaRPr/>
          </a:p>
        </p:txBody>
      </p:sp>
      <p:sp>
        <p:nvSpPr>
          <p:cNvPr id="2768" name="Google Shape;2768;p175"/>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Wait I can send data during </a:t>
            </a:r>
            <a:r>
              <a:rPr lang="en"/>
              <a:t>the</a:t>
            </a:r>
            <a:r>
              <a:rPr lang="en"/>
              <a:t> handshake?</a:t>
            </a:r>
            <a:endParaRPr/>
          </a:p>
        </p:txBody>
      </p:sp>
      <p:sp>
        <p:nvSpPr>
          <p:cNvPr id="2769" name="Google Shape;2769;p175"/>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3" name="Shape 2773"/>
        <p:cNvGrpSpPr/>
        <p:nvPr/>
      </p:nvGrpSpPr>
      <p:grpSpPr>
        <a:xfrm>
          <a:off x="0" y="0"/>
          <a:ext cx="0" cy="0"/>
          <a:chOff x="0" y="0"/>
          <a:chExt cx="0" cy="0"/>
        </a:xfrm>
      </p:grpSpPr>
      <p:sp>
        <p:nvSpPr>
          <p:cNvPr id="2774" name="Google Shape;2774;p1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Handshake is Slow</a:t>
            </a:r>
            <a:endParaRPr/>
          </a:p>
        </p:txBody>
      </p:sp>
      <p:sp>
        <p:nvSpPr>
          <p:cNvPr id="2775" name="Google Shape;2775;p176"/>
          <p:cNvSpPr txBox="1"/>
          <p:nvPr>
            <p:ph idx="1" type="body"/>
          </p:nvPr>
        </p:nvSpPr>
        <p:spPr>
          <a:xfrm>
            <a:off x="281125" y="1146100"/>
            <a:ext cx="8635200" cy="20043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We know it, the handshake is slow</a:t>
            </a:r>
            <a:endParaRPr/>
          </a:p>
          <a:p>
            <a:pPr indent="-342900" lvl="0" marL="457200" rtl="0" algn="l">
              <a:lnSpc>
                <a:spcPct val="125000"/>
              </a:lnSpc>
              <a:spcBef>
                <a:spcPts val="0"/>
              </a:spcBef>
              <a:spcAft>
                <a:spcPts val="0"/>
              </a:spcAft>
              <a:buSzPts val="1800"/>
              <a:buChar char="●"/>
            </a:pPr>
            <a:r>
              <a:rPr lang="en"/>
              <a:t>I already know the server I have established a connection prior </a:t>
            </a:r>
            <a:endParaRPr/>
          </a:p>
          <a:p>
            <a:pPr indent="-342900" lvl="0" marL="457200" rtl="0" algn="l">
              <a:lnSpc>
                <a:spcPct val="125000"/>
              </a:lnSpc>
              <a:spcBef>
                <a:spcPts val="0"/>
              </a:spcBef>
              <a:spcAft>
                <a:spcPts val="0"/>
              </a:spcAft>
              <a:buSzPts val="1800"/>
              <a:buChar char="●"/>
            </a:pPr>
            <a:r>
              <a:rPr lang="en"/>
              <a:t>Can we use a predetermined token to send data </a:t>
            </a:r>
            <a:r>
              <a:rPr lang="en"/>
              <a:t>immediately during the handshake? </a:t>
            </a:r>
            <a:endParaRPr/>
          </a:p>
          <a:p>
            <a:pPr indent="-342900" lvl="0" marL="457200" rtl="0" algn="l">
              <a:lnSpc>
                <a:spcPct val="125000"/>
              </a:lnSpc>
              <a:spcBef>
                <a:spcPts val="0"/>
              </a:spcBef>
              <a:spcAft>
                <a:spcPts val="0"/>
              </a:spcAft>
              <a:buSzPts val="1800"/>
              <a:buChar char="●"/>
            </a:pPr>
            <a:r>
              <a:rPr lang="en"/>
              <a:t>Meet TCP Fast open</a:t>
            </a:r>
            <a:endParaRPr/>
          </a:p>
        </p:txBody>
      </p:sp>
      <p:sp>
        <p:nvSpPr>
          <p:cNvPr id="2776" name="Google Shape;2776;p176"/>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0" name="Shape 2780"/>
        <p:cNvGrpSpPr/>
        <p:nvPr/>
      </p:nvGrpSpPr>
      <p:grpSpPr>
        <a:xfrm>
          <a:off x="0" y="0"/>
          <a:ext cx="0" cy="0"/>
          <a:chOff x="0" y="0"/>
          <a:chExt cx="0" cy="0"/>
        </a:xfrm>
      </p:grpSpPr>
      <p:sp>
        <p:nvSpPr>
          <p:cNvPr id="2781" name="Google Shape;2781;p1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Fast Open (TFO)</a:t>
            </a:r>
            <a:endParaRPr/>
          </a:p>
        </p:txBody>
      </p:sp>
      <p:sp>
        <p:nvSpPr>
          <p:cNvPr id="2782" name="Google Shape;2782;p177"/>
          <p:cNvSpPr txBox="1"/>
          <p:nvPr>
            <p:ph idx="1" type="body"/>
          </p:nvPr>
        </p:nvSpPr>
        <p:spPr>
          <a:xfrm>
            <a:off x="281125" y="1146100"/>
            <a:ext cx="8635200" cy="1750500"/>
          </a:xfrm>
          <a:prstGeom prst="rect">
            <a:avLst/>
          </a:prstGeom>
        </p:spPr>
        <p:txBody>
          <a:bodyPr anchorCtr="0" anchor="t" bIns="91425" lIns="91425" spcFirstLastPara="1" rIns="91425" wrap="square" tIns="91425">
            <a:normAutofit lnSpcReduction="10000"/>
          </a:bodyPr>
          <a:lstStyle/>
          <a:p>
            <a:pPr indent="-342900" lvl="0" marL="457200" rtl="0" algn="l">
              <a:lnSpc>
                <a:spcPct val="125000"/>
              </a:lnSpc>
              <a:spcBef>
                <a:spcPts val="0"/>
              </a:spcBef>
              <a:spcAft>
                <a:spcPts val="0"/>
              </a:spcAft>
              <a:buSzPts val="1800"/>
              <a:buChar char="●"/>
            </a:pPr>
            <a:r>
              <a:rPr lang="en"/>
              <a:t>Client and Server establishes connection 1, server sends an encrypted cookie</a:t>
            </a:r>
            <a:endParaRPr/>
          </a:p>
          <a:p>
            <a:pPr indent="-342900" lvl="0" marL="457200" rtl="0" algn="l">
              <a:lnSpc>
                <a:spcPct val="125000"/>
              </a:lnSpc>
              <a:spcBef>
                <a:spcPts val="0"/>
              </a:spcBef>
              <a:spcAft>
                <a:spcPts val="0"/>
              </a:spcAft>
              <a:buSzPts val="1800"/>
              <a:buChar char="●"/>
            </a:pPr>
            <a:r>
              <a:rPr lang="en"/>
              <a:t>Client stores the TFO cookie.</a:t>
            </a:r>
            <a:endParaRPr/>
          </a:p>
          <a:p>
            <a:pPr indent="-342900" lvl="0" marL="457200" rtl="0" algn="l">
              <a:lnSpc>
                <a:spcPct val="125000"/>
              </a:lnSpc>
              <a:spcBef>
                <a:spcPts val="0"/>
              </a:spcBef>
              <a:spcAft>
                <a:spcPts val="0"/>
              </a:spcAft>
              <a:buSzPts val="1800"/>
              <a:buChar char="●"/>
            </a:pPr>
            <a:r>
              <a:rPr lang="en"/>
              <a:t>Client want to create another connection</a:t>
            </a:r>
            <a:endParaRPr/>
          </a:p>
          <a:p>
            <a:pPr indent="-342900" lvl="0" marL="457200" rtl="0" algn="l">
              <a:lnSpc>
                <a:spcPct val="125000"/>
              </a:lnSpc>
              <a:spcBef>
                <a:spcPts val="0"/>
              </a:spcBef>
              <a:spcAft>
                <a:spcPts val="0"/>
              </a:spcAft>
              <a:buSzPts val="1800"/>
              <a:buChar char="●"/>
            </a:pPr>
            <a:r>
              <a:rPr lang="en"/>
              <a:t>Client sends SYN, data and TFO cookie in TCP options</a:t>
            </a:r>
            <a:endParaRPr/>
          </a:p>
          <a:p>
            <a:pPr indent="-342900" lvl="0" marL="457200" rtl="0" algn="l">
              <a:lnSpc>
                <a:spcPct val="125000"/>
              </a:lnSpc>
              <a:spcBef>
                <a:spcPts val="0"/>
              </a:spcBef>
              <a:spcAft>
                <a:spcPts val="0"/>
              </a:spcAft>
              <a:buSzPts val="1800"/>
              <a:buChar char="●"/>
            </a:pPr>
            <a:r>
              <a:rPr lang="en"/>
              <a:t>Server authenticate the cookie and sends response + SYN/ACK</a:t>
            </a:r>
            <a:endParaRPr/>
          </a:p>
        </p:txBody>
      </p:sp>
      <p:sp>
        <p:nvSpPr>
          <p:cNvPr id="2783" name="Google Shape;2783;p177"/>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2784" name="Google Shape;2784;p177"/>
          <p:cNvCxnSpPr/>
          <p:nvPr/>
        </p:nvCxnSpPr>
        <p:spPr>
          <a:xfrm flipH="1">
            <a:off x="2365250" y="3432625"/>
            <a:ext cx="3726300" cy="8100"/>
          </a:xfrm>
          <a:prstGeom prst="straightConnector1">
            <a:avLst/>
          </a:prstGeom>
          <a:noFill/>
          <a:ln cap="flat" cmpd="sng" w="9525">
            <a:solidFill>
              <a:schemeClr val="dk1"/>
            </a:solidFill>
            <a:prstDash val="solid"/>
            <a:round/>
            <a:headEnd len="med" w="med" type="triangle"/>
            <a:tailEnd len="med" w="med" type="none"/>
          </a:ln>
        </p:spPr>
      </p:cxnSp>
      <p:grpSp>
        <p:nvGrpSpPr>
          <p:cNvPr id="2785" name="Google Shape;2785;p177"/>
          <p:cNvGrpSpPr/>
          <p:nvPr/>
        </p:nvGrpSpPr>
        <p:grpSpPr>
          <a:xfrm>
            <a:off x="6209363" y="3390425"/>
            <a:ext cx="790176" cy="523250"/>
            <a:chOff x="6861863" y="3530550"/>
            <a:chExt cx="790176" cy="523250"/>
          </a:xfrm>
        </p:grpSpPr>
        <p:pic>
          <p:nvPicPr>
            <p:cNvPr id="2786" name="Google Shape;2786;p177"/>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2787" name="Google Shape;2787;p177"/>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2788" name="Google Shape;2788;p177"/>
          <p:cNvPicPr preferRelativeResize="0"/>
          <p:nvPr/>
        </p:nvPicPr>
        <p:blipFill rotWithShape="1">
          <a:blip r:embed="rId3">
            <a:alphaModFix/>
          </a:blip>
          <a:srcRect b="7747" l="12647" r="11801" t="6452"/>
          <a:stretch/>
        </p:blipFill>
        <p:spPr>
          <a:xfrm>
            <a:off x="1457275" y="3398650"/>
            <a:ext cx="790176" cy="523250"/>
          </a:xfrm>
          <a:prstGeom prst="rect">
            <a:avLst/>
          </a:prstGeom>
          <a:noFill/>
          <a:ln>
            <a:noFill/>
          </a:ln>
        </p:spPr>
      </p:pic>
      <p:cxnSp>
        <p:nvCxnSpPr>
          <p:cNvPr id="2789" name="Google Shape;2789;p177"/>
          <p:cNvCxnSpPr/>
          <p:nvPr/>
        </p:nvCxnSpPr>
        <p:spPr>
          <a:xfrm flipH="1">
            <a:off x="2327838" y="3958304"/>
            <a:ext cx="3726300" cy="8100"/>
          </a:xfrm>
          <a:prstGeom prst="straightConnector1">
            <a:avLst/>
          </a:prstGeom>
          <a:noFill/>
          <a:ln cap="flat" cmpd="sng" w="9525">
            <a:solidFill>
              <a:schemeClr val="dk1"/>
            </a:solidFill>
            <a:prstDash val="solid"/>
            <a:round/>
            <a:headEnd len="med" w="med" type="none"/>
            <a:tailEnd len="med" w="med" type="triangle"/>
          </a:ln>
        </p:spPr>
      </p:cxnSp>
      <p:cxnSp>
        <p:nvCxnSpPr>
          <p:cNvPr id="2790" name="Google Shape;2790;p177"/>
          <p:cNvCxnSpPr/>
          <p:nvPr/>
        </p:nvCxnSpPr>
        <p:spPr>
          <a:xfrm flipH="1">
            <a:off x="2405438" y="4501728"/>
            <a:ext cx="3726300" cy="8100"/>
          </a:xfrm>
          <a:prstGeom prst="straightConnector1">
            <a:avLst/>
          </a:prstGeom>
          <a:noFill/>
          <a:ln cap="flat" cmpd="sng" w="9525">
            <a:solidFill>
              <a:schemeClr val="dk1"/>
            </a:solidFill>
            <a:prstDash val="solid"/>
            <a:round/>
            <a:headEnd len="med" w="med" type="triangle"/>
            <a:tailEnd len="med" w="med" type="none"/>
          </a:ln>
        </p:spPr>
      </p:cxnSp>
      <p:sp>
        <p:nvSpPr>
          <p:cNvPr id="2791" name="Google Shape;2791;p177"/>
          <p:cNvSpPr/>
          <p:nvPr/>
        </p:nvSpPr>
        <p:spPr>
          <a:xfrm>
            <a:off x="3543587" y="3107325"/>
            <a:ext cx="1294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SYN+TFO+Data</a:t>
            </a:r>
            <a:endParaRPr sz="700"/>
          </a:p>
        </p:txBody>
      </p:sp>
      <p:sp>
        <p:nvSpPr>
          <p:cNvPr id="2792" name="Google Shape;2792;p177"/>
          <p:cNvSpPr/>
          <p:nvPr/>
        </p:nvSpPr>
        <p:spPr>
          <a:xfrm>
            <a:off x="3543612" y="3635225"/>
            <a:ext cx="1294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SYN/ACK+Response</a:t>
            </a:r>
            <a:endParaRPr sz="700"/>
          </a:p>
        </p:txBody>
      </p:sp>
      <p:sp>
        <p:nvSpPr>
          <p:cNvPr id="2793" name="Google Shape;2793;p177"/>
          <p:cNvSpPr/>
          <p:nvPr/>
        </p:nvSpPr>
        <p:spPr>
          <a:xfrm>
            <a:off x="3543612" y="4164175"/>
            <a:ext cx="1294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a:t>
            </a:r>
            <a:endParaRPr sz="700"/>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7" name="Shape 2797"/>
        <p:cNvGrpSpPr/>
        <p:nvPr/>
      </p:nvGrpSpPr>
      <p:grpSpPr>
        <a:xfrm>
          <a:off x="0" y="0"/>
          <a:ext cx="0" cy="0"/>
          <a:chOff x="0" y="0"/>
          <a:chExt cx="0" cy="0"/>
        </a:xfrm>
      </p:grpSpPr>
      <p:sp>
        <p:nvSpPr>
          <p:cNvPr id="2798" name="Google Shape;2798;p1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Fast Open (TFO)</a:t>
            </a:r>
            <a:endParaRPr/>
          </a:p>
        </p:txBody>
      </p:sp>
      <p:sp>
        <p:nvSpPr>
          <p:cNvPr id="2799" name="Google Shape;2799;p178"/>
          <p:cNvSpPr txBox="1"/>
          <p:nvPr>
            <p:ph idx="1" type="body"/>
          </p:nvPr>
        </p:nvSpPr>
        <p:spPr>
          <a:xfrm>
            <a:off x="254400" y="1143725"/>
            <a:ext cx="8635200" cy="17505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TFO is enabled by default in linux 3.13 &gt;</a:t>
            </a:r>
            <a:endParaRPr/>
          </a:p>
          <a:p>
            <a:pPr indent="-342900" lvl="0" marL="457200" rtl="0" algn="l">
              <a:lnSpc>
                <a:spcPct val="125000"/>
              </a:lnSpc>
              <a:spcBef>
                <a:spcPts val="0"/>
              </a:spcBef>
              <a:spcAft>
                <a:spcPts val="0"/>
              </a:spcAft>
              <a:buSzPts val="1800"/>
              <a:buChar char="●"/>
            </a:pPr>
            <a:r>
              <a:rPr lang="en"/>
              <a:t>You can enable TFO in curl </a:t>
            </a:r>
            <a:r>
              <a:rPr lang="en"/>
              <a:t>--</a:t>
            </a:r>
            <a:r>
              <a:rPr lang="en"/>
              <a:t>tcp-fastopen</a:t>
            </a:r>
            <a:endParaRPr/>
          </a:p>
          <a:p>
            <a:pPr indent="-342900" lvl="0" marL="457200" rtl="0" algn="l">
              <a:lnSpc>
                <a:spcPct val="125000"/>
              </a:lnSpc>
              <a:spcBef>
                <a:spcPts val="0"/>
              </a:spcBef>
              <a:spcAft>
                <a:spcPts val="0"/>
              </a:spcAft>
              <a:buSzPts val="1800"/>
              <a:buChar char="●"/>
            </a:pPr>
            <a:r>
              <a:rPr lang="en"/>
              <a:t>Goes without saying, you still get TCP Slow start with TCP Fast open</a:t>
            </a:r>
            <a:endParaRPr/>
          </a:p>
          <a:p>
            <a:pPr indent="-342900" lvl="0" marL="457200" rtl="0" algn="l">
              <a:lnSpc>
                <a:spcPct val="125000"/>
              </a:lnSpc>
              <a:spcBef>
                <a:spcPts val="0"/>
              </a:spcBef>
              <a:spcAft>
                <a:spcPts val="0"/>
              </a:spcAft>
              <a:buSzPts val="1800"/>
              <a:buChar char="●"/>
            </a:pPr>
            <a:r>
              <a:rPr lang="en"/>
              <a:t>You can take </a:t>
            </a:r>
            <a:r>
              <a:rPr lang="en"/>
              <a:t>advantage</a:t>
            </a:r>
            <a:r>
              <a:rPr lang="en"/>
              <a:t> of this feature to send early data</a:t>
            </a:r>
            <a:endParaRPr/>
          </a:p>
        </p:txBody>
      </p:sp>
      <p:sp>
        <p:nvSpPr>
          <p:cNvPr id="2800" name="Google Shape;2800;p17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4" name="Shape 2804"/>
        <p:cNvGrpSpPr/>
        <p:nvPr/>
      </p:nvGrpSpPr>
      <p:grpSpPr>
        <a:xfrm>
          <a:off x="0" y="0"/>
          <a:ext cx="0" cy="0"/>
          <a:chOff x="0" y="0"/>
          <a:chExt cx="0" cy="0"/>
        </a:xfrm>
      </p:grpSpPr>
      <p:sp>
        <p:nvSpPr>
          <p:cNvPr id="2805" name="Google Shape;2805;p179"/>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Listening Server</a:t>
            </a:r>
            <a:endParaRPr/>
          </a:p>
        </p:txBody>
      </p:sp>
      <p:sp>
        <p:nvSpPr>
          <p:cNvPr id="2806" name="Google Shape;2806;p179"/>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Understanding what to listen on</a:t>
            </a:r>
            <a:endParaRPr/>
          </a:p>
        </p:txBody>
      </p:sp>
      <p:sp>
        <p:nvSpPr>
          <p:cNvPr id="2807" name="Google Shape;2807;p179"/>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1" name="Shape 2811"/>
        <p:cNvGrpSpPr/>
        <p:nvPr/>
      </p:nvGrpSpPr>
      <p:grpSpPr>
        <a:xfrm>
          <a:off x="0" y="0"/>
          <a:ext cx="0" cy="0"/>
          <a:chOff x="0" y="0"/>
          <a:chExt cx="0" cy="0"/>
        </a:xfrm>
      </p:grpSpPr>
      <p:sp>
        <p:nvSpPr>
          <p:cNvPr id="2812" name="Google Shape;2812;p1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Listening</a:t>
            </a:r>
            <a:endParaRPr/>
          </a:p>
        </p:txBody>
      </p:sp>
      <p:sp>
        <p:nvSpPr>
          <p:cNvPr id="2813" name="Google Shape;2813;p180"/>
          <p:cNvSpPr txBox="1"/>
          <p:nvPr>
            <p:ph idx="1" type="body"/>
          </p:nvPr>
        </p:nvSpPr>
        <p:spPr>
          <a:xfrm>
            <a:off x="254400" y="1143725"/>
            <a:ext cx="8635200" cy="2693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You create a server by listening on a port on a specific ip address</a:t>
            </a:r>
            <a:endParaRPr/>
          </a:p>
          <a:p>
            <a:pPr indent="-342900" lvl="0" marL="457200" rtl="0" algn="l">
              <a:lnSpc>
                <a:spcPct val="125000"/>
              </a:lnSpc>
              <a:spcBef>
                <a:spcPts val="0"/>
              </a:spcBef>
              <a:spcAft>
                <a:spcPts val="0"/>
              </a:spcAft>
              <a:buSzPts val="1800"/>
              <a:buChar char="●"/>
            </a:pPr>
            <a:r>
              <a:rPr lang="en"/>
              <a:t>Your machine might have multiple interfaces with multiple IP address</a:t>
            </a:r>
            <a:endParaRPr/>
          </a:p>
          <a:p>
            <a:pPr indent="-342900" lvl="0" marL="457200" rtl="0" algn="l">
              <a:lnSpc>
                <a:spcPct val="125000"/>
              </a:lnSpc>
              <a:spcBef>
                <a:spcPts val="0"/>
              </a:spcBef>
              <a:spcAft>
                <a:spcPts val="0"/>
              </a:spcAft>
              <a:buSzPts val="1800"/>
              <a:buChar char="●"/>
            </a:pPr>
            <a:r>
              <a:rPr lang="en"/>
              <a:t>listen(127.0.0.1, 8080) -&gt; listens on the local host ipv4 interface on port 8080</a:t>
            </a:r>
            <a:endParaRPr/>
          </a:p>
          <a:p>
            <a:pPr indent="-342900" lvl="0" marL="457200" rtl="0" algn="l">
              <a:lnSpc>
                <a:spcPct val="125000"/>
              </a:lnSpc>
              <a:spcBef>
                <a:spcPts val="0"/>
              </a:spcBef>
              <a:spcAft>
                <a:spcPts val="0"/>
              </a:spcAft>
              <a:buSzPts val="1800"/>
              <a:buChar char="●"/>
            </a:pPr>
            <a:r>
              <a:rPr lang="en"/>
              <a:t>listen(::1, 8080) -&gt; listens on localhost ipv6 interface on port 8080</a:t>
            </a:r>
            <a:endParaRPr/>
          </a:p>
          <a:p>
            <a:pPr indent="-342900" lvl="0" marL="457200" rtl="0" algn="l">
              <a:lnSpc>
                <a:spcPct val="125000"/>
              </a:lnSpc>
              <a:spcBef>
                <a:spcPts val="0"/>
              </a:spcBef>
              <a:spcAft>
                <a:spcPts val="0"/>
              </a:spcAft>
              <a:buSzPts val="1800"/>
              <a:buChar char="●"/>
            </a:pPr>
            <a:r>
              <a:rPr lang="en"/>
              <a:t>listen(192.168.1.2, 8080) -&gt; listens on 192.168.1.2 on port 8080</a:t>
            </a:r>
            <a:endParaRPr/>
          </a:p>
          <a:p>
            <a:pPr indent="-342900" lvl="0" marL="457200" rtl="0" algn="l">
              <a:lnSpc>
                <a:spcPct val="125000"/>
              </a:lnSpc>
              <a:spcBef>
                <a:spcPts val="0"/>
              </a:spcBef>
              <a:spcAft>
                <a:spcPts val="0"/>
              </a:spcAft>
              <a:buSzPts val="1800"/>
              <a:buChar char="●"/>
            </a:pPr>
            <a:r>
              <a:rPr lang="en"/>
              <a:t>listen(0.0.0.0, 8080) -&gt; listens on all interfaces on port 8080 (can be </a:t>
            </a:r>
            <a:r>
              <a:rPr lang="en"/>
              <a:t>dangerous</a:t>
            </a:r>
            <a:r>
              <a:rPr lang="en"/>
              <a:t>)</a:t>
            </a:r>
            <a:endParaRPr/>
          </a:p>
        </p:txBody>
      </p:sp>
      <p:sp>
        <p:nvSpPr>
          <p:cNvPr id="2814" name="Google Shape;2814;p18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8" name="Shape 2818"/>
        <p:cNvGrpSpPr/>
        <p:nvPr/>
      </p:nvGrpSpPr>
      <p:grpSpPr>
        <a:xfrm>
          <a:off x="0" y="0"/>
          <a:ext cx="0" cy="0"/>
          <a:chOff x="0" y="0"/>
          <a:chExt cx="0" cy="0"/>
        </a:xfrm>
      </p:grpSpPr>
      <p:sp>
        <p:nvSpPr>
          <p:cNvPr id="2819" name="Google Shape;2819;p1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Listening</a:t>
            </a:r>
            <a:endParaRPr/>
          </a:p>
        </p:txBody>
      </p:sp>
      <p:sp>
        <p:nvSpPr>
          <p:cNvPr id="2820" name="Google Shape;2820;p181"/>
          <p:cNvSpPr txBox="1"/>
          <p:nvPr>
            <p:ph idx="1" type="body"/>
          </p:nvPr>
        </p:nvSpPr>
        <p:spPr>
          <a:xfrm>
            <a:off x="254400" y="1143725"/>
            <a:ext cx="8635200" cy="2693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You can only have one process in a host listening on IP/Port</a:t>
            </a:r>
            <a:endParaRPr/>
          </a:p>
          <a:p>
            <a:pPr indent="-342900" lvl="0" marL="457200" rtl="0" algn="l">
              <a:lnSpc>
                <a:spcPct val="125000"/>
              </a:lnSpc>
              <a:spcBef>
                <a:spcPts val="0"/>
              </a:spcBef>
              <a:spcAft>
                <a:spcPts val="0"/>
              </a:spcAft>
              <a:buSzPts val="1800"/>
              <a:buChar char="●"/>
            </a:pPr>
            <a:r>
              <a:rPr lang="en"/>
              <a:t>No two processes can listen on the same port</a:t>
            </a:r>
            <a:endParaRPr/>
          </a:p>
          <a:p>
            <a:pPr indent="-342900" lvl="0" marL="457200" rtl="0" algn="l">
              <a:lnSpc>
                <a:spcPct val="125000"/>
              </a:lnSpc>
              <a:spcBef>
                <a:spcPts val="0"/>
              </a:spcBef>
              <a:spcAft>
                <a:spcPts val="0"/>
              </a:spcAft>
              <a:buSzPts val="1800"/>
              <a:buChar char="●"/>
            </a:pPr>
            <a:r>
              <a:rPr lang="en"/>
              <a:t>P1-&gt;Listen(127.0.0.1,8080)</a:t>
            </a:r>
            <a:endParaRPr/>
          </a:p>
          <a:p>
            <a:pPr indent="-342900" lvl="0" marL="457200" rtl="0" algn="l">
              <a:lnSpc>
                <a:spcPct val="125000"/>
              </a:lnSpc>
              <a:spcBef>
                <a:spcPts val="0"/>
              </a:spcBef>
              <a:spcAft>
                <a:spcPts val="0"/>
              </a:spcAft>
              <a:buSzPts val="1800"/>
              <a:buChar char="●"/>
            </a:pPr>
            <a:r>
              <a:rPr lang="en"/>
              <a:t>P2-&gt;Listen(127.0.0.1,8080) error</a:t>
            </a:r>
            <a:endParaRPr/>
          </a:p>
        </p:txBody>
      </p:sp>
      <p:sp>
        <p:nvSpPr>
          <p:cNvPr id="2821" name="Google Shape;2821;p181"/>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t>
            </a:r>
            <a:r>
              <a:rPr lang="en"/>
              <a:t>shortcomings</a:t>
            </a:r>
            <a:r>
              <a:rPr lang="en"/>
              <a:t> of the OSI Model</a:t>
            </a:r>
            <a:endParaRPr/>
          </a:p>
        </p:txBody>
      </p:sp>
      <p:sp>
        <p:nvSpPr>
          <p:cNvPr id="297" name="Google Shape;29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OSI Model has too many layers which can be hard to comprehend</a:t>
            </a:r>
            <a:endParaRPr/>
          </a:p>
          <a:p>
            <a:pPr indent="-342900" lvl="0" marL="457200" rtl="0" algn="l">
              <a:lnSpc>
                <a:spcPct val="150000"/>
              </a:lnSpc>
              <a:spcBef>
                <a:spcPts val="0"/>
              </a:spcBef>
              <a:spcAft>
                <a:spcPts val="0"/>
              </a:spcAft>
              <a:buSzPts val="1800"/>
              <a:buChar char="●"/>
            </a:pPr>
            <a:r>
              <a:rPr lang="en"/>
              <a:t>Hard to argue about which layer does what</a:t>
            </a:r>
            <a:endParaRPr/>
          </a:p>
          <a:p>
            <a:pPr indent="-342900" lvl="0" marL="457200" rtl="0" algn="l">
              <a:lnSpc>
                <a:spcPct val="150000"/>
              </a:lnSpc>
              <a:spcBef>
                <a:spcPts val="0"/>
              </a:spcBef>
              <a:spcAft>
                <a:spcPts val="0"/>
              </a:spcAft>
              <a:buSzPts val="1800"/>
              <a:buChar char="●"/>
            </a:pPr>
            <a:r>
              <a:rPr lang="en"/>
              <a:t>Simpler to deal with Layers 5-6-7 as just one layer, application</a:t>
            </a:r>
            <a:endParaRPr/>
          </a:p>
          <a:p>
            <a:pPr indent="-342900" lvl="0" marL="457200" rtl="0" algn="l">
              <a:lnSpc>
                <a:spcPct val="150000"/>
              </a:lnSpc>
              <a:spcBef>
                <a:spcPts val="0"/>
              </a:spcBef>
              <a:spcAft>
                <a:spcPts val="0"/>
              </a:spcAft>
              <a:buSzPts val="1800"/>
              <a:buChar char="●"/>
            </a:pPr>
            <a:r>
              <a:rPr lang="en"/>
              <a:t>TCP/IP Model does just that</a:t>
            </a:r>
            <a:endParaRPr/>
          </a:p>
        </p:txBody>
      </p:sp>
      <p:sp>
        <p:nvSpPr>
          <p:cNvPr id="298" name="Google Shape;298;p29"/>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5" name="Shape 2825"/>
        <p:cNvGrpSpPr/>
        <p:nvPr/>
      </p:nvGrpSpPr>
      <p:grpSpPr>
        <a:xfrm>
          <a:off x="0" y="0"/>
          <a:ext cx="0" cy="0"/>
          <a:chOff x="0" y="0"/>
          <a:chExt cx="0" cy="0"/>
        </a:xfrm>
      </p:grpSpPr>
      <p:sp>
        <p:nvSpPr>
          <p:cNvPr id="2826" name="Google Shape;2826;p1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There is always an exception</a:t>
            </a:r>
            <a:endParaRPr/>
          </a:p>
        </p:txBody>
      </p:sp>
      <p:sp>
        <p:nvSpPr>
          <p:cNvPr id="2827" name="Google Shape;2827;p182"/>
          <p:cNvSpPr txBox="1"/>
          <p:nvPr>
            <p:ph idx="1" type="body"/>
          </p:nvPr>
        </p:nvSpPr>
        <p:spPr>
          <a:xfrm>
            <a:off x="254400" y="1143725"/>
            <a:ext cx="8635200" cy="23451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There is a configuration that allows more than one process to listen on the same port</a:t>
            </a:r>
            <a:endParaRPr/>
          </a:p>
          <a:p>
            <a:pPr indent="-342900" lvl="0" marL="457200" rtl="0" algn="l">
              <a:lnSpc>
                <a:spcPct val="125000"/>
              </a:lnSpc>
              <a:spcBef>
                <a:spcPts val="0"/>
              </a:spcBef>
              <a:spcAft>
                <a:spcPts val="0"/>
              </a:spcAft>
              <a:buSzPts val="1800"/>
              <a:buChar char="●"/>
            </a:pPr>
            <a:r>
              <a:rPr lang="en"/>
              <a:t>SO_PORTREUSE</a:t>
            </a:r>
            <a:endParaRPr/>
          </a:p>
          <a:p>
            <a:pPr indent="-342900" lvl="0" marL="457200" rtl="0" algn="l">
              <a:lnSpc>
                <a:spcPct val="125000"/>
              </a:lnSpc>
              <a:spcBef>
                <a:spcPts val="0"/>
              </a:spcBef>
              <a:spcAft>
                <a:spcPts val="0"/>
              </a:spcAft>
              <a:buSzPts val="1800"/>
              <a:buChar char="●"/>
            </a:pPr>
            <a:r>
              <a:rPr lang="en"/>
              <a:t>Operating systems balance segments among processes</a:t>
            </a:r>
            <a:endParaRPr/>
          </a:p>
          <a:p>
            <a:pPr indent="-342900" lvl="0" marL="457200" rtl="0" algn="l">
              <a:lnSpc>
                <a:spcPct val="125000"/>
              </a:lnSpc>
              <a:spcBef>
                <a:spcPts val="0"/>
              </a:spcBef>
              <a:spcAft>
                <a:spcPts val="0"/>
              </a:spcAft>
              <a:buSzPts val="1800"/>
              <a:buChar char="●"/>
            </a:pPr>
            <a:r>
              <a:rPr lang="en"/>
              <a:t>OS creates a hash source ip/source port/dest ip/ dest port </a:t>
            </a:r>
            <a:endParaRPr/>
          </a:p>
          <a:p>
            <a:pPr indent="-342900" lvl="0" marL="457200" rtl="0" algn="l">
              <a:lnSpc>
                <a:spcPct val="125000"/>
              </a:lnSpc>
              <a:spcBef>
                <a:spcPts val="0"/>
              </a:spcBef>
              <a:spcAft>
                <a:spcPts val="0"/>
              </a:spcAft>
              <a:buSzPts val="1800"/>
              <a:buChar char="●"/>
            </a:pPr>
            <a:r>
              <a:rPr lang="en"/>
              <a:t>Guarantees</a:t>
            </a:r>
            <a:r>
              <a:rPr lang="en"/>
              <a:t> always go to the same process if the pair match </a:t>
            </a:r>
            <a:endParaRPr/>
          </a:p>
        </p:txBody>
      </p:sp>
      <p:sp>
        <p:nvSpPr>
          <p:cNvPr id="2828" name="Google Shape;2828;p182"/>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2829" name="Google Shape;2829;p182"/>
          <p:cNvCxnSpPr/>
          <p:nvPr/>
        </p:nvCxnSpPr>
        <p:spPr>
          <a:xfrm flipH="1">
            <a:off x="2483063" y="4066225"/>
            <a:ext cx="3726300" cy="8100"/>
          </a:xfrm>
          <a:prstGeom prst="straightConnector1">
            <a:avLst/>
          </a:prstGeom>
          <a:noFill/>
          <a:ln cap="flat" cmpd="sng" w="9525">
            <a:solidFill>
              <a:schemeClr val="dk1"/>
            </a:solidFill>
            <a:prstDash val="solid"/>
            <a:round/>
            <a:headEnd len="med" w="med" type="triangle"/>
            <a:tailEnd len="med" w="med" type="none"/>
          </a:ln>
        </p:spPr>
      </p:cxnSp>
      <p:grpSp>
        <p:nvGrpSpPr>
          <p:cNvPr id="2830" name="Google Shape;2830;p182"/>
          <p:cNvGrpSpPr/>
          <p:nvPr/>
        </p:nvGrpSpPr>
        <p:grpSpPr>
          <a:xfrm>
            <a:off x="6209363" y="4055750"/>
            <a:ext cx="790176" cy="523250"/>
            <a:chOff x="6861863" y="3530550"/>
            <a:chExt cx="790176" cy="523250"/>
          </a:xfrm>
        </p:grpSpPr>
        <p:pic>
          <p:nvPicPr>
            <p:cNvPr id="2831" name="Google Shape;2831;p182"/>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2832" name="Google Shape;2832;p182"/>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2833" name="Google Shape;2833;p182"/>
          <p:cNvPicPr preferRelativeResize="0"/>
          <p:nvPr/>
        </p:nvPicPr>
        <p:blipFill rotWithShape="1">
          <a:blip r:embed="rId3">
            <a:alphaModFix/>
          </a:blip>
          <a:srcRect b="7747" l="12647" r="11801" t="6452"/>
          <a:stretch/>
        </p:blipFill>
        <p:spPr>
          <a:xfrm>
            <a:off x="1692900" y="4063975"/>
            <a:ext cx="790176" cy="523250"/>
          </a:xfrm>
          <a:prstGeom prst="rect">
            <a:avLst/>
          </a:prstGeom>
          <a:noFill/>
          <a:ln>
            <a:noFill/>
          </a:ln>
        </p:spPr>
      </p:pic>
      <p:sp>
        <p:nvSpPr>
          <p:cNvPr id="2834" name="Google Shape;2834;p182"/>
          <p:cNvSpPr txBox="1"/>
          <p:nvPr/>
        </p:nvSpPr>
        <p:spPr>
          <a:xfrm>
            <a:off x="1692900" y="4587225"/>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10.0.0.1</a:t>
            </a:r>
            <a:endParaRPr sz="1100">
              <a:solidFill>
                <a:schemeClr val="dk1"/>
              </a:solidFill>
            </a:endParaRPr>
          </a:p>
        </p:txBody>
      </p:sp>
      <p:sp>
        <p:nvSpPr>
          <p:cNvPr id="2835" name="Google Shape;2835;p182"/>
          <p:cNvSpPr txBox="1"/>
          <p:nvPr/>
        </p:nvSpPr>
        <p:spPr>
          <a:xfrm>
            <a:off x="6246763" y="4587225"/>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10.0.0.2</a:t>
            </a:r>
            <a:endParaRPr sz="1100">
              <a:solidFill>
                <a:schemeClr val="dk1"/>
              </a:solidFill>
            </a:endParaRPr>
          </a:p>
        </p:txBody>
      </p:sp>
      <p:sp>
        <p:nvSpPr>
          <p:cNvPr id="2836" name="Google Shape;2836;p182"/>
          <p:cNvSpPr txBox="1"/>
          <p:nvPr/>
        </p:nvSpPr>
        <p:spPr>
          <a:xfrm>
            <a:off x="389325" y="3973325"/>
            <a:ext cx="12195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App1-port 5555</a:t>
            </a:r>
            <a:endParaRPr sz="1100">
              <a:solidFill>
                <a:schemeClr val="dk1"/>
              </a:solidFill>
            </a:endParaRPr>
          </a:p>
          <a:p>
            <a:pPr indent="0" lvl="0" marL="0" rtl="0" algn="l">
              <a:spcBef>
                <a:spcPts val="0"/>
              </a:spcBef>
              <a:spcAft>
                <a:spcPts val="0"/>
              </a:spcAft>
              <a:buNone/>
            </a:pPr>
            <a:r>
              <a:rPr lang="en" sz="1100">
                <a:solidFill>
                  <a:schemeClr val="dk1"/>
                </a:solidFill>
              </a:rPr>
              <a:t>App2-port 7712</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2837" name="Google Shape;2837;p182"/>
          <p:cNvSpPr txBox="1"/>
          <p:nvPr/>
        </p:nvSpPr>
        <p:spPr>
          <a:xfrm>
            <a:off x="7083625" y="3909825"/>
            <a:ext cx="1219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8F9FA"/>
                </a:solidFill>
              </a:rPr>
              <a:t>AppX-port 8080</a:t>
            </a:r>
            <a:endParaRPr sz="1100">
              <a:solidFill>
                <a:srgbClr val="F8F9FA"/>
              </a:solidFill>
            </a:endParaRPr>
          </a:p>
          <a:p>
            <a:pPr indent="0" lvl="0" marL="0" rtl="0" algn="l">
              <a:spcBef>
                <a:spcPts val="0"/>
              </a:spcBef>
              <a:spcAft>
                <a:spcPts val="0"/>
              </a:spcAft>
              <a:buNone/>
            </a:pPr>
            <a:r>
              <a:rPr lang="en" sz="1100">
                <a:solidFill>
                  <a:schemeClr val="dk1"/>
                </a:solidFill>
              </a:rPr>
              <a:t>AppY-port 8080</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2838" name="Google Shape;2838;p182"/>
          <p:cNvSpPr/>
          <p:nvPr/>
        </p:nvSpPr>
        <p:spPr>
          <a:xfrm>
            <a:off x="2906075" y="3665750"/>
            <a:ext cx="898800" cy="354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10.0.0.1</a:t>
            </a:r>
            <a:endParaRPr sz="1000"/>
          </a:p>
        </p:txBody>
      </p:sp>
      <p:sp>
        <p:nvSpPr>
          <p:cNvPr id="2839" name="Google Shape;2839;p182"/>
          <p:cNvSpPr/>
          <p:nvPr/>
        </p:nvSpPr>
        <p:spPr>
          <a:xfrm>
            <a:off x="4398875" y="3665750"/>
            <a:ext cx="488700" cy="354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8080</a:t>
            </a:r>
            <a:endParaRPr sz="1000"/>
          </a:p>
        </p:txBody>
      </p:sp>
      <p:sp>
        <p:nvSpPr>
          <p:cNvPr id="2840" name="Google Shape;2840;p182"/>
          <p:cNvSpPr/>
          <p:nvPr/>
        </p:nvSpPr>
        <p:spPr>
          <a:xfrm>
            <a:off x="4887575" y="3665750"/>
            <a:ext cx="898800" cy="354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10.0.0.2</a:t>
            </a:r>
            <a:endParaRPr sz="1000"/>
          </a:p>
        </p:txBody>
      </p:sp>
      <p:sp>
        <p:nvSpPr>
          <p:cNvPr id="2841" name="Google Shape;2841;p182"/>
          <p:cNvSpPr/>
          <p:nvPr/>
        </p:nvSpPr>
        <p:spPr>
          <a:xfrm>
            <a:off x="3805000" y="3665750"/>
            <a:ext cx="594000" cy="354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5555</a:t>
            </a:r>
            <a:endParaRPr sz="800"/>
          </a:p>
        </p:txBody>
      </p:sp>
      <p:cxnSp>
        <p:nvCxnSpPr>
          <p:cNvPr id="2842" name="Google Shape;2842;p182"/>
          <p:cNvCxnSpPr/>
          <p:nvPr/>
        </p:nvCxnSpPr>
        <p:spPr>
          <a:xfrm flipH="1">
            <a:off x="2483063" y="4697563"/>
            <a:ext cx="3726300" cy="8100"/>
          </a:xfrm>
          <a:prstGeom prst="straightConnector1">
            <a:avLst/>
          </a:prstGeom>
          <a:noFill/>
          <a:ln cap="flat" cmpd="sng" w="9525">
            <a:solidFill>
              <a:schemeClr val="dk1"/>
            </a:solidFill>
            <a:prstDash val="solid"/>
            <a:round/>
            <a:headEnd len="med" w="med" type="triangle"/>
            <a:tailEnd len="med" w="med" type="none"/>
          </a:ln>
        </p:spPr>
      </p:cxnSp>
      <p:sp>
        <p:nvSpPr>
          <p:cNvPr id="2843" name="Google Shape;2843;p182"/>
          <p:cNvSpPr/>
          <p:nvPr/>
        </p:nvSpPr>
        <p:spPr>
          <a:xfrm>
            <a:off x="2906075" y="4297088"/>
            <a:ext cx="898800" cy="354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10.0.0.1</a:t>
            </a:r>
            <a:endParaRPr sz="1000"/>
          </a:p>
        </p:txBody>
      </p:sp>
      <p:sp>
        <p:nvSpPr>
          <p:cNvPr id="2844" name="Google Shape;2844;p182"/>
          <p:cNvSpPr/>
          <p:nvPr/>
        </p:nvSpPr>
        <p:spPr>
          <a:xfrm>
            <a:off x="4398875" y="4297088"/>
            <a:ext cx="488700" cy="354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8080</a:t>
            </a:r>
            <a:endParaRPr sz="1000"/>
          </a:p>
        </p:txBody>
      </p:sp>
      <p:sp>
        <p:nvSpPr>
          <p:cNvPr id="2845" name="Google Shape;2845;p182"/>
          <p:cNvSpPr/>
          <p:nvPr/>
        </p:nvSpPr>
        <p:spPr>
          <a:xfrm>
            <a:off x="4887575" y="4297088"/>
            <a:ext cx="898800" cy="354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10.0.0.2</a:t>
            </a:r>
            <a:endParaRPr sz="1000"/>
          </a:p>
        </p:txBody>
      </p:sp>
      <p:sp>
        <p:nvSpPr>
          <p:cNvPr id="2846" name="Google Shape;2846;p182"/>
          <p:cNvSpPr/>
          <p:nvPr/>
        </p:nvSpPr>
        <p:spPr>
          <a:xfrm>
            <a:off x="3805000" y="4297088"/>
            <a:ext cx="594000" cy="354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7712</a:t>
            </a:r>
            <a:endParaRPr sz="800"/>
          </a:p>
        </p:txBody>
      </p:sp>
      <p:sp>
        <p:nvSpPr>
          <p:cNvPr id="2847" name="Google Shape;2847;p182"/>
          <p:cNvSpPr txBox="1"/>
          <p:nvPr/>
        </p:nvSpPr>
        <p:spPr>
          <a:xfrm>
            <a:off x="3736475" y="3347763"/>
            <a:ext cx="1219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8F9FA"/>
                </a:solidFill>
              </a:rPr>
              <a:t>Goes to AppX</a:t>
            </a:r>
            <a:endParaRPr sz="1100">
              <a:solidFill>
                <a:schemeClr val="dk1"/>
              </a:solidFill>
            </a:endParaRPr>
          </a:p>
        </p:txBody>
      </p:sp>
      <p:sp>
        <p:nvSpPr>
          <p:cNvPr id="2848" name="Google Shape;2848;p182"/>
          <p:cNvSpPr txBox="1"/>
          <p:nvPr/>
        </p:nvSpPr>
        <p:spPr>
          <a:xfrm>
            <a:off x="3736475" y="4022663"/>
            <a:ext cx="1219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8F9FA"/>
                </a:solidFill>
              </a:rPr>
              <a:t>Goes to AppY</a:t>
            </a:r>
            <a:endParaRPr sz="1100">
              <a:solidFill>
                <a:schemeClr val="dk1"/>
              </a:solidFill>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2" name="Shape 2852"/>
        <p:cNvGrpSpPr/>
        <p:nvPr/>
      </p:nvGrpSpPr>
      <p:grpSpPr>
        <a:xfrm>
          <a:off x="0" y="0"/>
          <a:ext cx="0" cy="0"/>
          <a:chOff x="0" y="0"/>
          <a:chExt cx="0" cy="0"/>
        </a:xfrm>
      </p:grpSpPr>
      <p:sp>
        <p:nvSpPr>
          <p:cNvPr id="2853" name="Google Shape;2853;p183"/>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TCP</a:t>
            </a:r>
            <a:r>
              <a:rPr lang="en"/>
              <a:t> HOL</a:t>
            </a:r>
            <a:endParaRPr/>
          </a:p>
        </p:txBody>
      </p:sp>
      <p:sp>
        <p:nvSpPr>
          <p:cNvPr id="2854" name="Google Shape;2854;p183"/>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Head of line blocking</a:t>
            </a:r>
            <a:endParaRPr/>
          </a:p>
        </p:txBody>
      </p:sp>
      <p:sp>
        <p:nvSpPr>
          <p:cNvPr id="2855" name="Google Shape;2855;p183"/>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9" name="Shape 2859"/>
        <p:cNvGrpSpPr/>
        <p:nvPr/>
      </p:nvGrpSpPr>
      <p:grpSpPr>
        <a:xfrm>
          <a:off x="0" y="0"/>
          <a:ext cx="0" cy="0"/>
          <a:chOff x="0" y="0"/>
          <a:chExt cx="0" cy="0"/>
        </a:xfrm>
      </p:grpSpPr>
      <p:sp>
        <p:nvSpPr>
          <p:cNvPr id="2860" name="Google Shape;2860;p1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head of line blocking</a:t>
            </a:r>
            <a:endParaRPr/>
          </a:p>
        </p:txBody>
      </p:sp>
      <p:sp>
        <p:nvSpPr>
          <p:cNvPr id="2861" name="Google Shape;2861;p184"/>
          <p:cNvSpPr txBox="1"/>
          <p:nvPr>
            <p:ph idx="1" type="body"/>
          </p:nvPr>
        </p:nvSpPr>
        <p:spPr>
          <a:xfrm>
            <a:off x="254400" y="1143725"/>
            <a:ext cx="8635200" cy="19095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TCP orders packets in the order they are sent</a:t>
            </a:r>
            <a:endParaRPr/>
          </a:p>
          <a:p>
            <a:pPr indent="-342900" lvl="0" marL="457200" rtl="0" algn="l">
              <a:lnSpc>
                <a:spcPct val="125000"/>
              </a:lnSpc>
              <a:spcBef>
                <a:spcPts val="0"/>
              </a:spcBef>
              <a:spcAft>
                <a:spcPts val="0"/>
              </a:spcAft>
              <a:buSzPts val="1800"/>
              <a:buChar char="●"/>
            </a:pPr>
            <a:r>
              <a:rPr lang="en"/>
              <a:t>The segments are not </a:t>
            </a:r>
            <a:r>
              <a:rPr lang="en"/>
              <a:t>acknowledged</a:t>
            </a:r>
            <a:r>
              <a:rPr lang="en"/>
              <a:t> or delivered to the app until they are in order</a:t>
            </a:r>
            <a:endParaRPr/>
          </a:p>
          <a:p>
            <a:pPr indent="-342900" lvl="0" marL="457200" rtl="0" algn="l">
              <a:lnSpc>
                <a:spcPct val="125000"/>
              </a:lnSpc>
              <a:spcBef>
                <a:spcPts val="0"/>
              </a:spcBef>
              <a:spcAft>
                <a:spcPts val="0"/>
              </a:spcAft>
              <a:buSzPts val="1800"/>
              <a:buChar char="●"/>
            </a:pPr>
            <a:r>
              <a:rPr lang="en"/>
              <a:t>This is great! But what if multiple clients are using the same connection</a:t>
            </a:r>
            <a:endParaRPr/>
          </a:p>
        </p:txBody>
      </p:sp>
      <p:sp>
        <p:nvSpPr>
          <p:cNvPr id="2862" name="Google Shape;2862;p18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2863" name="Google Shape;2863;p184"/>
          <p:cNvCxnSpPr/>
          <p:nvPr/>
        </p:nvCxnSpPr>
        <p:spPr>
          <a:xfrm flipH="1">
            <a:off x="2365250" y="3432625"/>
            <a:ext cx="3726300" cy="8100"/>
          </a:xfrm>
          <a:prstGeom prst="straightConnector1">
            <a:avLst/>
          </a:prstGeom>
          <a:noFill/>
          <a:ln cap="flat" cmpd="sng" w="9525">
            <a:solidFill>
              <a:schemeClr val="dk1"/>
            </a:solidFill>
            <a:prstDash val="solid"/>
            <a:round/>
            <a:headEnd len="med" w="med" type="triangle"/>
            <a:tailEnd len="med" w="med" type="none"/>
          </a:ln>
        </p:spPr>
      </p:cxnSp>
      <p:grpSp>
        <p:nvGrpSpPr>
          <p:cNvPr id="2864" name="Google Shape;2864;p184"/>
          <p:cNvGrpSpPr/>
          <p:nvPr/>
        </p:nvGrpSpPr>
        <p:grpSpPr>
          <a:xfrm>
            <a:off x="7142513" y="3102063"/>
            <a:ext cx="790176" cy="523250"/>
            <a:chOff x="6861863" y="3530550"/>
            <a:chExt cx="790176" cy="523250"/>
          </a:xfrm>
        </p:grpSpPr>
        <p:pic>
          <p:nvPicPr>
            <p:cNvPr id="2865" name="Google Shape;2865;p184"/>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2866" name="Google Shape;2866;p184"/>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2867" name="Google Shape;2867;p184"/>
          <p:cNvPicPr preferRelativeResize="0"/>
          <p:nvPr/>
        </p:nvPicPr>
        <p:blipFill rotWithShape="1">
          <a:blip r:embed="rId3">
            <a:alphaModFix/>
          </a:blip>
          <a:srcRect b="7747" l="12647" r="11801" t="6452"/>
          <a:stretch/>
        </p:blipFill>
        <p:spPr>
          <a:xfrm>
            <a:off x="1457275" y="3398650"/>
            <a:ext cx="790176" cy="523250"/>
          </a:xfrm>
          <a:prstGeom prst="rect">
            <a:avLst/>
          </a:prstGeom>
          <a:noFill/>
          <a:ln>
            <a:noFill/>
          </a:ln>
        </p:spPr>
      </p:pic>
      <p:cxnSp>
        <p:nvCxnSpPr>
          <p:cNvPr id="2868" name="Google Shape;2868;p184"/>
          <p:cNvCxnSpPr/>
          <p:nvPr/>
        </p:nvCxnSpPr>
        <p:spPr>
          <a:xfrm flipH="1">
            <a:off x="2405438" y="4501728"/>
            <a:ext cx="3726300" cy="8100"/>
          </a:xfrm>
          <a:prstGeom prst="straightConnector1">
            <a:avLst/>
          </a:prstGeom>
          <a:noFill/>
          <a:ln cap="flat" cmpd="sng" w="9525">
            <a:solidFill>
              <a:schemeClr val="dk1"/>
            </a:solidFill>
            <a:prstDash val="solid"/>
            <a:round/>
            <a:headEnd len="med" w="med" type="triangle"/>
            <a:tailEnd len="med" w="med" type="none"/>
          </a:ln>
        </p:spPr>
      </p:cxnSp>
      <p:sp>
        <p:nvSpPr>
          <p:cNvPr id="2869" name="Google Shape;2869;p184"/>
          <p:cNvSpPr/>
          <p:nvPr/>
        </p:nvSpPr>
        <p:spPr>
          <a:xfrm>
            <a:off x="3065801" y="3100597"/>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a:t>
            </a:r>
            <a:endParaRPr sz="700"/>
          </a:p>
        </p:txBody>
      </p:sp>
      <p:sp>
        <p:nvSpPr>
          <p:cNvPr id="2870" name="Google Shape;2870;p184"/>
          <p:cNvSpPr/>
          <p:nvPr/>
        </p:nvSpPr>
        <p:spPr>
          <a:xfrm>
            <a:off x="3554426" y="3102063"/>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a:t>
            </a:r>
            <a:endParaRPr sz="700"/>
          </a:p>
        </p:txBody>
      </p:sp>
      <p:sp>
        <p:nvSpPr>
          <p:cNvPr id="2871" name="Google Shape;2871;p184"/>
          <p:cNvSpPr/>
          <p:nvPr/>
        </p:nvSpPr>
        <p:spPr>
          <a:xfrm>
            <a:off x="4043051" y="3102063"/>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3</a:t>
            </a:r>
            <a:endParaRPr sz="700"/>
          </a:p>
        </p:txBody>
      </p:sp>
      <p:sp>
        <p:nvSpPr>
          <p:cNvPr id="2872" name="Google Shape;2872;p184"/>
          <p:cNvSpPr/>
          <p:nvPr/>
        </p:nvSpPr>
        <p:spPr>
          <a:xfrm>
            <a:off x="4531676" y="3102063"/>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4</a:t>
            </a:r>
            <a:endParaRPr sz="700"/>
          </a:p>
        </p:txBody>
      </p:sp>
      <p:sp>
        <p:nvSpPr>
          <p:cNvPr id="2873" name="Google Shape;2873;p184"/>
          <p:cNvSpPr/>
          <p:nvPr/>
        </p:nvSpPr>
        <p:spPr>
          <a:xfrm>
            <a:off x="6730201" y="3746325"/>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a:t>
            </a:r>
            <a:endParaRPr sz="700"/>
          </a:p>
        </p:txBody>
      </p:sp>
      <p:sp>
        <p:nvSpPr>
          <p:cNvPr id="2874" name="Google Shape;2874;p184"/>
          <p:cNvSpPr/>
          <p:nvPr/>
        </p:nvSpPr>
        <p:spPr>
          <a:xfrm>
            <a:off x="7218826" y="3746325"/>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3</a:t>
            </a:r>
            <a:endParaRPr sz="700"/>
          </a:p>
        </p:txBody>
      </p:sp>
      <p:sp>
        <p:nvSpPr>
          <p:cNvPr id="2875" name="Google Shape;2875;p184"/>
          <p:cNvSpPr/>
          <p:nvPr/>
        </p:nvSpPr>
        <p:spPr>
          <a:xfrm>
            <a:off x="7707451" y="3746325"/>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4</a:t>
            </a:r>
            <a:endParaRPr sz="700"/>
          </a:p>
        </p:txBody>
      </p:sp>
      <p:sp>
        <p:nvSpPr>
          <p:cNvPr id="2876" name="Google Shape;2876;p184"/>
          <p:cNvSpPr/>
          <p:nvPr/>
        </p:nvSpPr>
        <p:spPr>
          <a:xfrm>
            <a:off x="3038325" y="3180150"/>
            <a:ext cx="241200" cy="2832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2877" name="Google Shape;2877;p184"/>
          <p:cNvSpPr/>
          <p:nvPr/>
        </p:nvSpPr>
        <p:spPr>
          <a:xfrm>
            <a:off x="3136076" y="4161122"/>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a:t>
            </a:r>
            <a:endParaRPr sz="700"/>
          </a:p>
        </p:txBody>
      </p:sp>
      <p:sp>
        <p:nvSpPr>
          <p:cNvPr id="2878" name="Google Shape;2878;p184"/>
          <p:cNvSpPr/>
          <p:nvPr/>
        </p:nvSpPr>
        <p:spPr>
          <a:xfrm>
            <a:off x="3624701" y="4162588"/>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a:t>
            </a:r>
            <a:endParaRPr sz="700"/>
          </a:p>
        </p:txBody>
      </p:sp>
      <p:sp>
        <p:nvSpPr>
          <p:cNvPr id="2879" name="Google Shape;2879;p184"/>
          <p:cNvSpPr/>
          <p:nvPr/>
        </p:nvSpPr>
        <p:spPr>
          <a:xfrm>
            <a:off x="4113326" y="4162588"/>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3</a:t>
            </a:r>
            <a:endParaRPr sz="700"/>
          </a:p>
        </p:txBody>
      </p:sp>
      <p:sp>
        <p:nvSpPr>
          <p:cNvPr id="2880" name="Google Shape;2880;p184"/>
          <p:cNvSpPr/>
          <p:nvPr/>
        </p:nvSpPr>
        <p:spPr>
          <a:xfrm>
            <a:off x="4601951" y="4162588"/>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4</a:t>
            </a:r>
            <a:endParaRPr sz="700"/>
          </a:p>
        </p:txBody>
      </p:sp>
      <p:sp>
        <p:nvSpPr>
          <p:cNvPr id="2881" name="Google Shape;2881;p184"/>
          <p:cNvSpPr/>
          <p:nvPr/>
        </p:nvSpPr>
        <p:spPr>
          <a:xfrm>
            <a:off x="6770626" y="4324225"/>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a:t>
            </a:r>
            <a:endParaRPr sz="700"/>
          </a:p>
        </p:txBody>
      </p:sp>
      <p:sp>
        <p:nvSpPr>
          <p:cNvPr id="2882" name="Google Shape;2882;p184"/>
          <p:cNvSpPr/>
          <p:nvPr/>
        </p:nvSpPr>
        <p:spPr>
          <a:xfrm>
            <a:off x="7259251" y="4324225"/>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3</a:t>
            </a:r>
            <a:endParaRPr sz="700"/>
          </a:p>
        </p:txBody>
      </p:sp>
      <p:sp>
        <p:nvSpPr>
          <p:cNvPr id="2883" name="Google Shape;2883;p184"/>
          <p:cNvSpPr/>
          <p:nvPr/>
        </p:nvSpPr>
        <p:spPr>
          <a:xfrm>
            <a:off x="7747876" y="4324225"/>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4</a:t>
            </a:r>
            <a:endParaRPr sz="700"/>
          </a:p>
        </p:txBody>
      </p:sp>
      <p:sp>
        <p:nvSpPr>
          <p:cNvPr id="2884" name="Google Shape;2884;p184"/>
          <p:cNvSpPr/>
          <p:nvPr/>
        </p:nvSpPr>
        <p:spPr>
          <a:xfrm>
            <a:off x="6282001" y="4331688"/>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a:t>
            </a:r>
            <a:endParaRPr sz="700"/>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8" name="Shape 2888"/>
        <p:cNvGrpSpPr/>
        <p:nvPr/>
      </p:nvGrpSpPr>
      <p:grpSpPr>
        <a:xfrm>
          <a:off x="0" y="0"/>
          <a:ext cx="0" cy="0"/>
          <a:chOff x="0" y="0"/>
          <a:chExt cx="0" cy="0"/>
        </a:xfrm>
      </p:grpSpPr>
      <p:sp>
        <p:nvSpPr>
          <p:cNvPr id="2889" name="Google Shape;2889;p1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head of line blocking</a:t>
            </a:r>
            <a:endParaRPr/>
          </a:p>
        </p:txBody>
      </p:sp>
      <p:sp>
        <p:nvSpPr>
          <p:cNvPr id="2890" name="Google Shape;2890;p185"/>
          <p:cNvSpPr txBox="1"/>
          <p:nvPr>
            <p:ph idx="1" type="body"/>
          </p:nvPr>
        </p:nvSpPr>
        <p:spPr>
          <a:xfrm>
            <a:off x="254400" y="1143725"/>
            <a:ext cx="8635200" cy="21450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25000"/>
              </a:lnSpc>
              <a:spcBef>
                <a:spcPts val="0"/>
              </a:spcBef>
              <a:spcAft>
                <a:spcPts val="0"/>
              </a:spcAft>
              <a:buSzPct val="100000"/>
              <a:buChar char="●"/>
            </a:pPr>
            <a:r>
              <a:rPr lang="en"/>
              <a:t>HTTP requests may use the same connection to send multiple requests</a:t>
            </a:r>
            <a:endParaRPr/>
          </a:p>
          <a:p>
            <a:pPr indent="-334327" lvl="0" marL="457200" rtl="0" algn="l">
              <a:lnSpc>
                <a:spcPct val="125000"/>
              </a:lnSpc>
              <a:spcBef>
                <a:spcPts val="0"/>
              </a:spcBef>
              <a:spcAft>
                <a:spcPts val="0"/>
              </a:spcAft>
              <a:buSzPct val="100000"/>
              <a:buChar char="●"/>
            </a:pPr>
            <a:r>
              <a:rPr lang="en"/>
              <a:t>Request 1 is segments 1,2</a:t>
            </a:r>
            <a:endParaRPr/>
          </a:p>
          <a:p>
            <a:pPr indent="-334327" lvl="0" marL="457200" rtl="0" algn="l">
              <a:lnSpc>
                <a:spcPct val="125000"/>
              </a:lnSpc>
              <a:spcBef>
                <a:spcPts val="0"/>
              </a:spcBef>
              <a:spcAft>
                <a:spcPts val="0"/>
              </a:spcAft>
              <a:buSzPct val="100000"/>
              <a:buChar char="●"/>
            </a:pPr>
            <a:r>
              <a:rPr lang="en"/>
              <a:t>Request 2 is segments 3,4</a:t>
            </a:r>
            <a:endParaRPr/>
          </a:p>
          <a:p>
            <a:pPr indent="-334327" lvl="0" marL="457200" rtl="0" algn="l">
              <a:lnSpc>
                <a:spcPct val="125000"/>
              </a:lnSpc>
              <a:spcBef>
                <a:spcPts val="0"/>
              </a:spcBef>
              <a:spcAft>
                <a:spcPts val="0"/>
              </a:spcAft>
              <a:buSzPct val="100000"/>
              <a:buChar char="●"/>
            </a:pPr>
            <a:r>
              <a:rPr lang="en"/>
              <a:t>Segments 2,3,4 arrive but 1 is lost?</a:t>
            </a:r>
            <a:endParaRPr/>
          </a:p>
          <a:p>
            <a:pPr indent="-334327" lvl="0" marL="457200" rtl="0" algn="l">
              <a:lnSpc>
                <a:spcPct val="125000"/>
              </a:lnSpc>
              <a:spcBef>
                <a:spcPts val="0"/>
              </a:spcBef>
              <a:spcAft>
                <a:spcPts val="0"/>
              </a:spcAft>
              <a:buSzPct val="100000"/>
              <a:buChar char="●"/>
            </a:pPr>
            <a:r>
              <a:rPr lang="en"/>
              <a:t>Request 2 technically was delivered but TCP is blocking it</a:t>
            </a:r>
            <a:endParaRPr/>
          </a:p>
          <a:p>
            <a:pPr indent="-334327" lvl="0" marL="457200" rtl="0" algn="l">
              <a:lnSpc>
                <a:spcPct val="125000"/>
              </a:lnSpc>
              <a:spcBef>
                <a:spcPts val="0"/>
              </a:spcBef>
              <a:spcAft>
                <a:spcPts val="0"/>
              </a:spcAft>
              <a:buSzPct val="100000"/>
              <a:buChar char="●"/>
            </a:pPr>
            <a:r>
              <a:rPr lang="en"/>
              <a:t>Huge latency in apps, big problem in HTTP/2 with streams</a:t>
            </a:r>
            <a:endParaRPr/>
          </a:p>
          <a:p>
            <a:pPr indent="-334327" lvl="0" marL="457200" rtl="0" algn="l">
              <a:lnSpc>
                <a:spcPct val="125000"/>
              </a:lnSpc>
              <a:spcBef>
                <a:spcPts val="0"/>
              </a:spcBef>
              <a:spcAft>
                <a:spcPts val="0"/>
              </a:spcAft>
              <a:buSzPct val="100000"/>
              <a:buChar char="●"/>
            </a:pPr>
            <a:r>
              <a:rPr lang="en"/>
              <a:t>QUIC solves this</a:t>
            </a:r>
            <a:endParaRPr/>
          </a:p>
        </p:txBody>
      </p:sp>
      <p:sp>
        <p:nvSpPr>
          <p:cNvPr id="2891" name="Google Shape;2891;p185"/>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2892" name="Google Shape;2892;p185"/>
          <p:cNvCxnSpPr/>
          <p:nvPr/>
        </p:nvCxnSpPr>
        <p:spPr>
          <a:xfrm flipH="1">
            <a:off x="2290600" y="3873075"/>
            <a:ext cx="3726300" cy="8100"/>
          </a:xfrm>
          <a:prstGeom prst="straightConnector1">
            <a:avLst/>
          </a:prstGeom>
          <a:noFill/>
          <a:ln cap="flat" cmpd="sng" w="9525">
            <a:solidFill>
              <a:schemeClr val="dk1"/>
            </a:solidFill>
            <a:prstDash val="solid"/>
            <a:round/>
            <a:headEnd len="med" w="med" type="triangle"/>
            <a:tailEnd len="med" w="med" type="none"/>
          </a:ln>
        </p:spPr>
      </p:cxnSp>
      <p:grpSp>
        <p:nvGrpSpPr>
          <p:cNvPr id="2893" name="Google Shape;2893;p185"/>
          <p:cNvGrpSpPr/>
          <p:nvPr/>
        </p:nvGrpSpPr>
        <p:grpSpPr>
          <a:xfrm>
            <a:off x="7067863" y="3542513"/>
            <a:ext cx="790176" cy="523250"/>
            <a:chOff x="6861863" y="3530550"/>
            <a:chExt cx="790176" cy="523250"/>
          </a:xfrm>
        </p:grpSpPr>
        <p:pic>
          <p:nvPicPr>
            <p:cNvPr id="2894" name="Google Shape;2894;p185"/>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2895" name="Google Shape;2895;p185"/>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2896" name="Google Shape;2896;p185"/>
          <p:cNvPicPr preferRelativeResize="0"/>
          <p:nvPr/>
        </p:nvPicPr>
        <p:blipFill rotWithShape="1">
          <a:blip r:embed="rId3">
            <a:alphaModFix/>
          </a:blip>
          <a:srcRect b="7747" l="12647" r="11801" t="6452"/>
          <a:stretch/>
        </p:blipFill>
        <p:spPr>
          <a:xfrm>
            <a:off x="1382625" y="3839100"/>
            <a:ext cx="790176" cy="523250"/>
          </a:xfrm>
          <a:prstGeom prst="rect">
            <a:avLst/>
          </a:prstGeom>
          <a:noFill/>
          <a:ln>
            <a:noFill/>
          </a:ln>
        </p:spPr>
      </p:pic>
      <p:sp>
        <p:nvSpPr>
          <p:cNvPr id="2897" name="Google Shape;2897;p185"/>
          <p:cNvSpPr/>
          <p:nvPr/>
        </p:nvSpPr>
        <p:spPr>
          <a:xfrm>
            <a:off x="2991151" y="3541047"/>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a:t>
            </a:r>
            <a:endParaRPr sz="700"/>
          </a:p>
        </p:txBody>
      </p:sp>
      <p:sp>
        <p:nvSpPr>
          <p:cNvPr id="2898" name="Google Shape;2898;p185"/>
          <p:cNvSpPr/>
          <p:nvPr/>
        </p:nvSpPr>
        <p:spPr>
          <a:xfrm>
            <a:off x="3479776" y="3542513"/>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a:t>
            </a:r>
            <a:endParaRPr sz="700"/>
          </a:p>
        </p:txBody>
      </p:sp>
      <p:sp>
        <p:nvSpPr>
          <p:cNvPr id="2899" name="Google Shape;2899;p185"/>
          <p:cNvSpPr/>
          <p:nvPr/>
        </p:nvSpPr>
        <p:spPr>
          <a:xfrm>
            <a:off x="3968401" y="3542513"/>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3</a:t>
            </a:r>
            <a:endParaRPr sz="700"/>
          </a:p>
        </p:txBody>
      </p:sp>
      <p:sp>
        <p:nvSpPr>
          <p:cNvPr id="2900" name="Google Shape;2900;p185"/>
          <p:cNvSpPr/>
          <p:nvPr/>
        </p:nvSpPr>
        <p:spPr>
          <a:xfrm>
            <a:off x="4457026" y="3542513"/>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4</a:t>
            </a:r>
            <a:endParaRPr sz="700"/>
          </a:p>
        </p:txBody>
      </p:sp>
      <p:sp>
        <p:nvSpPr>
          <p:cNvPr id="2901" name="Google Shape;2901;p185"/>
          <p:cNvSpPr/>
          <p:nvPr/>
        </p:nvSpPr>
        <p:spPr>
          <a:xfrm>
            <a:off x="6655551" y="4186775"/>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a:t>
            </a:r>
            <a:endParaRPr sz="700"/>
          </a:p>
        </p:txBody>
      </p:sp>
      <p:sp>
        <p:nvSpPr>
          <p:cNvPr id="2902" name="Google Shape;2902;p185"/>
          <p:cNvSpPr/>
          <p:nvPr/>
        </p:nvSpPr>
        <p:spPr>
          <a:xfrm>
            <a:off x="7144176" y="4186775"/>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3</a:t>
            </a:r>
            <a:endParaRPr sz="700"/>
          </a:p>
        </p:txBody>
      </p:sp>
      <p:sp>
        <p:nvSpPr>
          <p:cNvPr id="2903" name="Google Shape;2903;p185"/>
          <p:cNvSpPr/>
          <p:nvPr/>
        </p:nvSpPr>
        <p:spPr>
          <a:xfrm>
            <a:off x="7632801" y="4186775"/>
            <a:ext cx="4728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4</a:t>
            </a:r>
            <a:endParaRPr sz="700"/>
          </a:p>
        </p:txBody>
      </p:sp>
      <p:sp>
        <p:nvSpPr>
          <p:cNvPr id="2904" name="Google Shape;2904;p185"/>
          <p:cNvSpPr/>
          <p:nvPr/>
        </p:nvSpPr>
        <p:spPr>
          <a:xfrm>
            <a:off x="2963675" y="3620600"/>
            <a:ext cx="241200" cy="2832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2905" name="Google Shape;2905;p185"/>
          <p:cNvSpPr/>
          <p:nvPr/>
        </p:nvSpPr>
        <p:spPr>
          <a:xfrm>
            <a:off x="3968400" y="3411575"/>
            <a:ext cx="1073400" cy="523200"/>
          </a:xfrm>
          <a:prstGeom prst="rect">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2906" name="Google Shape;2906;p185"/>
          <p:cNvSpPr/>
          <p:nvPr/>
        </p:nvSpPr>
        <p:spPr>
          <a:xfrm>
            <a:off x="2845388" y="3411575"/>
            <a:ext cx="1073400" cy="523200"/>
          </a:xfrm>
          <a:prstGeom prst="rect">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2907" name="Google Shape;2907;p185"/>
          <p:cNvSpPr txBox="1"/>
          <p:nvPr>
            <p:ph type="title"/>
          </p:nvPr>
        </p:nvSpPr>
        <p:spPr>
          <a:xfrm>
            <a:off x="4044900" y="3928525"/>
            <a:ext cx="920400" cy="33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75000"/>
              <a:buNone/>
            </a:pPr>
            <a:r>
              <a:rPr lang="en" sz="1320"/>
              <a:t>Request 2</a:t>
            </a:r>
            <a:endParaRPr sz="1320"/>
          </a:p>
        </p:txBody>
      </p:sp>
      <p:sp>
        <p:nvSpPr>
          <p:cNvPr id="2908" name="Google Shape;2908;p185"/>
          <p:cNvSpPr txBox="1"/>
          <p:nvPr>
            <p:ph type="title"/>
          </p:nvPr>
        </p:nvSpPr>
        <p:spPr>
          <a:xfrm>
            <a:off x="2921900" y="3928525"/>
            <a:ext cx="920400" cy="33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75000"/>
              <a:buNone/>
            </a:pPr>
            <a:r>
              <a:rPr lang="en" sz="1320"/>
              <a:t>Request 1</a:t>
            </a:r>
            <a:endParaRPr sz="1320"/>
          </a:p>
        </p:txBody>
      </p:sp>
      <p:sp>
        <p:nvSpPr>
          <p:cNvPr id="2909" name="Google Shape;2909;p185"/>
          <p:cNvSpPr txBox="1"/>
          <p:nvPr>
            <p:ph type="title"/>
          </p:nvPr>
        </p:nvSpPr>
        <p:spPr>
          <a:xfrm>
            <a:off x="6468925" y="4533175"/>
            <a:ext cx="2325000" cy="33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75000"/>
              <a:buNone/>
            </a:pPr>
            <a:r>
              <a:rPr lang="en" sz="1320"/>
              <a:t>Blocked! As one segment is missing</a:t>
            </a:r>
            <a:endParaRPr sz="1320"/>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13" name="Shape 2913"/>
        <p:cNvGrpSpPr/>
        <p:nvPr/>
      </p:nvGrpSpPr>
      <p:grpSpPr>
        <a:xfrm>
          <a:off x="0" y="0"/>
          <a:ext cx="0" cy="0"/>
          <a:chOff x="0" y="0"/>
          <a:chExt cx="0" cy="0"/>
        </a:xfrm>
      </p:grpSpPr>
      <p:sp>
        <p:nvSpPr>
          <p:cNvPr id="2914" name="Google Shape;2914;p186"/>
          <p:cNvSpPr txBox="1"/>
          <p:nvPr>
            <p:ph type="ctrTitle"/>
          </p:nvPr>
        </p:nvSpPr>
        <p:spPr>
          <a:xfrm>
            <a:off x="1215750" y="1209825"/>
            <a:ext cx="6712500" cy="1854600"/>
          </a:xfrm>
          <a:prstGeom prst="rect">
            <a:avLst/>
          </a:prstGeom>
        </p:spPr>
        <p:txBody>
          <a:bodyPr anchorCtr="0" anchor="b" bIns="91425" lIns="91425" spcFirstLastPara="1" rIns="91425" wrap="square" tIns="91425">
            <a:normAutofit/>
          </a:bodyPr>
          <a:lstStyle/>
          <a:p>
            <a:pPr indent="457200" lvl="0" marL="0" rtl="0" algn="l">
              <a:spcBef>
                <a:spcPts val="0"/>
              </a:spcBef>
              <a:spcAft>
                <a:spcPts val="0"/>
              </a:spcAft>
              <a:buNone/>
            </a:pPr>
            <a:r>
              <a:rPr lang="en"/>
              <a:t>Layer 4 vs Layer 7 </a:t>
            </a:r>
            <a:endParaRPr/>
          </a:p>
          <a:p>
            <a:pPr indent="0" lvl="0" marL="0" rtl="0" algn="ctr">
              <a:spcBef>
                <a:spcPts val="0"/>
              </a:spcBef>
              <a:spcAft>
                <a:spcPts val="0"/>
              </a:spcAft>
              <a:buNone/>
            </a:pPr>
            <a:r>
              <a:rPr lang="en"/>
              <a:t>Load balancers</a:t>
            </a:r>
            <a:endParaRPr/>
          </a:p>
        </p:txBody>
      </p:sp>
      <p:sp>
        <p:nvSpPr>
          <p:cNvPr id="2915" name="Google Shape;2915;p186"/>
          <p:cNvSpPr txBox="1"/>
          <p:nvPr>
            <p:ph idx="1" type="subTitle"/>
          </p:nvPr>
        </p:nvSpPr>
        <p:spPr>
          <a:xfrm>
            <a:off x="311688" y="3108650"/>
            <a:ext cx="8520600" cy="116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 </a:t>
            </a:r>
            <a:r>
              <a:rPr lang="en"/>
              <a:t>fundamental</a:t>
            </a:r>
            <a:r>
              <a:rPr lang="en"/>
              <a:t> component of backend networking</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9" name="Shape 2919"/>
        <p:cNvGrpSpPr/>
        <p:nvPr/>
      </p:nvGrpSpPr>
      <p:grpSpPr>
        <a:xfrm>
          <a:off x="0" y="0"/>
          <a:ext cx="0" cy="0"/>
          <a:chOff x="0" y="0"/>
          <a:chExt cx="0" cy="0"/>
        </a:xfrm>
      </p:grpSpPr>
      <p:sp>
        <p:nvSpPr>
          <p:cNvPr id="2920" name="Google Shape;2920;p1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2921" name="Google Shape;2921;p187"/>
          <p:cNvSpPr txBox="1"/>
          <p:nvPr>
            <p:ph idx="1" type="body"/>
          </p:nvPr>
        </p:nvSpPr>
        <p:spPr>
          <a:xfrm>
            <a:off x="311700" y="1152475"/>
            <a:ext cx="8520600" cy="3157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81000" lvl="0" marL="457200" rtl="0" algn="l">
              <a:lnSpc>
                <a:spcPct val="150000"/>
              </a:lnSpc>
              <a:spcBef>
                <a:spcPts val="1200"/>
              </a:spcBef>
              <a:spcAft>
                <a:spcPts val="0"/>
              </a:spcAft>
              <a:buSzPts val="2400"/>
              <a:buChar char="●"/>
            </a:pPr>
            <a:r>
              <a:rPr lang="en" sz="2400"/>
              <a:t>Layer 4 vs Layer 7</a:t>
            </a:r>
            <a:endParaRPr sz="2400"/>
          </a:p>
          <a:p>
            <a:pPr indent="-381000" lvl="0" marL="457200" rtl="0" algn="l">
              <a:lnSpc>
                <a:spcPct val="150000"/>
              </a:lnSpc>
              <a:spcBef>
                <a:spcPts val="0"/>
              </a:spcBef>
              <a:spcAft>
                <a:spcPts val="0"/>
              </a:spcAft>
              <a:buSzPts val="2400"/>
              <a:buChar char="●"/>
            </a:pPr>
            <a:r>
              <a:rPr lang="en" sz="2400"/>
              <a:t>Load Balancer</a:t>
            </a:r>
            <a:endParaRPr sz="2400"/>
          </a:p>
          <a:p>
            <a:pPr indent="-381000" lvl="0" marL="457200" rtl="0" algn="l">
              <a:lnSpc>
                <a:spcPct val="150000"/>
              </a:lnSpc>
              <a:spcBef>
                <a:spcPts val="0"/>
              </a:spcBef>
              <a:spcAft>
                <a:spcPts val="0"/>
              </a:spcAft>
              <a:buSzPts val="2400"/>
              <a:buChar char="●"/>
            </a:pPr>
            <a:r>
              <a:rPr lang="en" sz="2400"/>
              <a:t>Layer 4 Load Balancer (pros and cons)</a:t>
            </a:r>
            <a:endParaRPr sz="2400"/>
          </a:p>
          <a:p>
            <a:pPr indent="-381000" lvl="0" marL="457200" rtl="0" algn="l">
              <a:lnSpc>
                <a:spcPct val="150000"/>
              </a:lnSpc>
              <a:spcBef>
                <a:spcPts val="0"/>
              </a:spcBef>
              <a:spcAft>
                <a:spcPts val="0"/>
              </a:spcAft>
              <a:buSzPts val="2400"/>
              <a:buChar char="●"/>
            </a:pPr>
            <a:r>
              <a:rPr lang="en" sz="2400"/>
              <a:t>Layer 7 Load Balancer (pros and cons)</a:t>
            </a:r>
            <a:endParaRPr sz="2400"/>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5" name="Shape 2925"/>
        <p:cNvGrpSpPr/>
        <p:nvPr/>
      </p:nvGrpSpPr>
      <p:grpSpPr>
        <a:xfrm>
          <a:off x="0" y="0"/>
          <a:ext cx="0" cy="0"/>
          <a:chOff x="0" y="0"/>
          <a:chExt cx="0" cy="0"/>
        </a:xfrm>
      </p:grpSpPr>
      <p:sp>
        <p:nvSpPr>
          <p:cNvPr id="2926" name="Google Shape;2926;p188"/>
          <p:cNvSpPr txBox="1"/>
          <p:nvPr/>
        </p:nvSpPr>
        <p:spPr>
          <a:xfrm>
            <a:off x="1629475" y="268475"/>
            <a:ext cx="22950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Layer 7 Application </a:t>
            </a:r>
            <a:endParaRPr>
              <a:solidFill>
                <a:schemeClr val="accent5"/>
              </a:solidFill>
            </a:endParaRPr>
          </a:p>
        </p:txBody>
      </p:sp>
      <p:sp>
        <p:nvSpPr>
          <p:cNvPr id="2927" name="Google Shape;2927;p188"/>
          <p:cNvSpPr txBox="1"/>
          <p:nvPr/>
        </p:nvSpPr>
        <p:spPr>
          <a:xfrm>
            <a:off x="1629475" y="915425"/>
            <a:ext cx="23562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27BA0"/>
                </a:solidFill>
              </a:rPr>
              <a:t>Layer 6 Presentation </a:t>
            </a:r>
            <a:endParaRPr>
              <a:solidFill>
                <a:srgbClr val="C27BA0"/>
              </a:solidFill>
            </a:endParaRPr>
          </a:p>
        </p:txBody>
      </p:sp>
      <p:sp>
        <p:nvSpPr>
          <p:cNvPr id="2928" name="Google Shape;2928;p188"/>
          <p:cNvSpPr txBox="1"/>
          <p:nvPr/>
        </p:nvSpPr>
        <p:spPr>
          <a:xfrm>
            <a:off x="1629475" y="1562375"/>
            <a:ext cx="17580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FF"/>
                </a:solidFill>
              </a:rPr>
              <a:t>Layer 5 Session</a:t>
            </a:r>
            <a:endParaRPr>
              <a:solidFill>
                <a:srgbClr val="9900FF"/>
              </a:solidFill>
            </a:endParaRPr>
          </a:p>
        </p:txBody>
      </p:sp>
      <p:sp>
        <p:nvSpPr>
          <p:cNvPr id="2929" name="Google Shape;2929;p188"/>
          <p:cNvSpPr txBox="1"/>
          <p:nvPr/>
        </p:nvSpPr>
        <p:spPr>
          <a:xfrm>
            <a:off x="1629475" y="2209325"/>
            <a:ext cx="21000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Layer 4 Transport</a:t>
            </a:r>
            <a:endParaRPr>
              <a:solidFill>
                <a:schemeClr val="accent1"/>
              </a:solidFill>
            </a:endParaRPr>
          </a:p>
        </p:txBody>
      </p:sp>
      <p:sp>
        <p:nvSpPr>
          <p:cNvPr id="2930" name="Google Shape;2930;p188"/>
          <p:cNvSpPr txBox="1"/>
          <p:nvPr/>
        </p:nvSpPr>
        <p:spPr>
          <a:xfrm>
            <a:off x="1629475" y="2856275"/>
            <a:ext cx="15750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Layer 3 Network</a:t>
            </a:r>
            <a:endParaRPr>
              <a:solidFill>
                <a:schemeClr val="accent4"/>
              </a:solidFill>
            </a:endParaRPr>
          </a:p>
        </p:txBody>
      </p:sp>
      <p:sp>
        <p:nvSpPr>
          <p:cNvPr id="2931" name="Google Shape;2931;p188"/>
          <p:cNvSpPr txBox="1"/>
          <p:nvPr/>
        </p:nvSpPr>
        <p:spPr>
          <a:xfrm>
            <a:off x="1629475" y="3503225"/>
            <a:ext cx="1974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rPr>
              <a:t>Layer 2 Data Link</a:t>
            </a:r>
            <a:endParaRPr>
              <a:solidFill>
                <a:srgbClr val="FFFF00"/>
              </a:solidFill>
            </a:endParaRPr>
          </a:p>
        </p:txBody>
      </p:sp>
      <p:sp>
        <p:nvSpPr>
          <p:cNvPr id="2932" name="Google Shape;2932;p188"/>
          <p:cNvSpPr txBox="1"/>
          <p:nvPr/>
        </p:nvSpPr>
        <p:spPr>
          <a:xfrm>
            <a:off x="1629475" y="4150175"/>
            <a:ext cx="18555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06666"/>
                </a:solidFill>
              </a:rPr>
              <a:t>Layer 1 Physical</a:t>
            </a:r>
            <a:endParaRPr>
              <a:solidFill>
                <a:srgbClr val="E06666"/>
              </a:solidFill>
            </a:endParaRPr>
          </a:p>
        </p:txBody>
      </p:sp>
      <p:sp>
        <p:nvSpPr>
          <p:cNvPr id="2933" name="Google Shape;2933;p188"/>
          <p:cNvSpPr txBox="1"/>
          <p:nvPr/>
        </p:nvSpPr>
        <p:spPr>
          <a:xfrm>
            <a:off x="5847775" y="4895400"/>
            <a:ext cx="2209800" cy="2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188"/>
          <p:cNvSpPr/>
          <p:nvPr/>
        </p:nvSpPr>
        <p:spPr>
          <a:xfrm>
            <a:off x="271275" y="2242625"/>
            <a:ext cx="1062000" cy="34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188"/>
          <p:cNvSpPr/>
          <p:nvPr/>
        </p:nvSpPr>
        <p:spPr>
          <a:xfrm>
            <a:off x="346000" y="353975"/>
            <a:ext cx="1062000" cy="34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188"/>
          <p:cNvSpPr/>
          <p:nvPr/>
        </p:nvSpPr>
        <p:spPr>
          <a:xfrm>
            <a:off x="4258124" y="276875"/>
            <a:ext cx="4095000" cy="468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a:t>
            </a:r>
            <a:endParaRPr/>
          </a:p>
        </p:txBody>
      </p:sp>
      <p:sp>
        <p:nvSpPr>
          <p:cNvPr id="2937" name="Google Shape;2937;p188"/>
          <p:cNvSpPr/>
          <p:nvPr/>
        </p:nvSpPr>
        <p:spPr>
          <a:xfrm>
            <a:off x="4258124" y="919625"/>
            <a:ext cx="4095000" cy="4683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Presentation</a:t>
            </a:r>
            <a:endParaRPr/>
          </a:p>
        </p:txBody>
      </p:sp>
      <p:sp>
        <p:nvSpPr>
          <p:cNvPr id="2938" name="Google Shape;2938;p188"/>
          <p:cNvSpPr/>
          <p:nvPr/>
        </p:nvSpPr>
        <p:spPr>
          <a:xfrm>
            <a:off x="4241899" y="1562375"/>
            <a:ext cx="4095000" cy="468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Session</a:t>
            </a:r>
            <a:endParaRPr/>
          </a:p>
        </p:txBody>
      </p:sp>
      <p:sp>
        <p:nvSpPr>
          <p:cNvPr id="2939" name="Google Shape;2939;p188"/>
          <p:cNvSpPr/>
          <p:nvPr/>
        </p:nvSpPr>
        <p:spPr>
          <a:xfrm>
            <a:off x="4239499" y="2227075"/>
            <a:ext cx="40950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Transport</a:t>
            </a:r>
            <a:endParaRPr/>
          </a:p>
        </p:txBody>
      </p:sp>
      <p:sp>
        <p:nvSpPr>
          <p:cNvPr id="2940" name="Google Shape;2940;p188"/>
          <p:cNvSpPr/>
          <p:nvPr/>
        </p:nvSpPr>
        <p:spPr>
          <a:xfrm>
            <a:off x="4241899" y="2891775"/>
            <a:ext cx="40950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Network</a:t>
            </a:r>
            <a:endParaRPr/>
          </a:p>
        </p:txBody>
      </p:sp>
      <p:sp>
        <p:nvSpPr>
          <p:cNvPr id="2941" name="Google Shape;2941;p188"/>
          <p:cNvSpPr/>
          <p:nvPr/>
        </p:nvSpPr>
        <p:spPr>
          <a:xfrm>
            <a:off x="4241899" y="3543175"/>
            <a:ext cx="4095000" cy="4683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Link</a:t>
            </a:r>
            <a:endParaRPr/>
          </a:p>
        </p:txBody>
      </p:sp>
      <p:sp>
        <p:nvSpPr>
          <p:cNvPr id="2942" name="Google Shape;2942;p188"/>
          <p:cNvSpPr/>
          <p:nvPr/>
        </p:nvSpPr>
        <p:spPr>
          <a:xfrm>
            <a:off x="4241899" y="4194575"/>
            <a:ext cx="4095000" cy="4683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Physical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5"/>
                                        </p:tgtEl>
                                        <p:attrNameLst>
                                          <p:attrName>style.visibility</p:attrName>
                                        </p:attrNameLst>
                                      </p:cBhvr>
                                      <p:to>
                                        <p:strVal val="visible"/>
                                      </p:to>
                                    </p:set>
                                    <p:animEffect filter="fade" transition="in">
                                      <p:cBhvr>
                                        <p:cTn dur="1000"/>
                                        <p:tgtEl>
                                          <p:spTgt spid="29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4"/>
                                        </p:tgtEl>
                                        <p:attrNameLst>
                                          <p:attrName>style.visibility</p:attrName>
                                        </p:attrNameLst>
                                      </p:cBhvr>
                                      <p:to>
                                        <p:strVal val="visible"/>
                                      </p:to>
                                    </p:set>
                                    <p:animEffect filter="fade" transition="in">
                                      <p:cBhvr>
                                        <p:cTn dur="1000"/>
                                        <p:tgtEl>
                                          <p:spTgt spid="29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6" name="Shape 2946"/>
        <p:cNvGrpSpPr/>
        <p:nvPr/>
      </p:nvGrpSpPr>
      <p:grpSpPr>
        <a:xfrm>
          <a:off x="0" y="0"/>
          <a:ext cx="0" cy="0"/>
          <a:chOff x="0" y="0"/>
          <a:chExt cx="0" cy="0"/>
        </a:xfrm>
      </p:grpSpPr>
      <p:sp>
        <p:nvSpPr>
          <p:cNvPr id="2947" name="Google Shape;2947;p1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Load Balancer (aka fault tolerant)</a:t>
            </a:r>
            <a:endParaRPr/>
          </a:p>
        </p:txBody>
      </p:sp>
      <p:cxnSp>
        <p:nvCxnSpPr>
          <p:cNvPr id="2948" name="Google Shape;2948;p189"/>
          <p:cNvCxnSpPr>
            <a:endCxn id="2949" idx="1"/>
          </p:cNvCxnSpPr>
          <p:nvPr/>
        </p:nvCxnSpPr>
        <p:spPr>
          <a:xfrm flipH="1" rot="10800000">
            <a:off x="2232475" y="2514125"/>
            <a:ext cx="1785300" cy="23700"/>
          </a:xfrm>
          <a:prstGeom prst="straightConnector1">
            <a:avLst/>
          </a:prstGeom>
          <a:noFill/>
          <a:ln cap="flat" cmpd="sng" w="28575">
            <a:solidFill>
              <a:srgbClr val="FF0000"/>
            </a:solidFill>
            <a:prstDash val="solid"/>
            <a:round/>
            <a:headEnd len="med" w="med" type="none"/>
            <a:tailEnd len="med" w="med" type="none"/>
          </a:ln>
        </p:spPr>
      </p:cxnSp>
      <p:cxnSp>
        <p:nvCxnSpPr>
          <p:cNvPr id="2950" name="Google Shape;2950;p189"/>
          <p:cNvCxnSpPr>
            <a:stCxn id="2949" idx="3"/>
            <a:endCxn id="2951" idx="1"/>
          </p:cNvCxnSpPr>
          <p:nvPr/>
        </p:nvCxnSpPr>
        <p:spPr>
          <a:xfrm>
            <a:off x="5496350" y="2514325"/>
            <a:ext cx="1854300" cy="1082700"/>
          </a:xfrm>
          <a:prstGeom prst="straightConnector1">
            <a:avLst/>
          </a:prstGeom>
          <a:noFill/>
          <a:ln cap="flat" cmpd="sng" w="28575">
            <a:solidFill>
              <a:srgbClr val="FF0000"/>
            </a:solidFill>
            <a:prstDash val="solid"/>
            <a:round/>
            <a:headEnd len="med" w="med" type="none"/>
            <a:tailEnd len="med" w="med" type="none"/>
          </a:ln>
        </p:spPr>
      </p:cxnSp>
      <p:cxnSp>
        <p:nvCxnSpPr>
          <p:cNvPr id="2952" name="Google Shape;2952;p189"/>
          <p:cNvCxnSpPr>
            <a:stCxn id="2949" idx="3"/>
            <a:endCxn id="2953" idx="1"/>
          </p:cNvCxnSpPr>
          <p:nvPr/>
        </p:nvCxnSpPr>
        <p:spPr>
          <a:xfrm flipH="1" rot="10800000">
            <a:off x="5496350" y="1275625"/>
            <a:ext cx="1854300" cy="1238700"/>
          </a:xfrm>
          <a:prstGeom prst="straightConnector1">
            <a:avLst/>
          </a:prstGeom>
          <a:noFill/>
          <a:ln cap="flat" cmpd="sng" w="28575">
            <a:solidFill>
              <a:srgbClr val="FF0000"/>
            </a:solidFill>
            <a:prstDash val="solid"/>
            <a:round/>
            <a:headEnd len="med" w="med" type="none"/>
            <a:tailEnd len="med" w="med" type="none"/>
          </a:ln>
        </p:spPr>
      </p:cxnSp>
      <p:sp>
        <p:nvSpPr>
          <p:cNvPr id="2954" name="Google Shape;2954;p189"/>
          <p:cNvSpPr txBox="1"/>
          <p:nvPr/>
        </p:nvSpPr>
        <p:spPr>
          <a:xfrm>
            <a:off x="4078275" y="3340100"/>
            <a:ext cx="1478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Load Balancer</a:t>
            </a:r>
            <a:endParaRPr>
              <a:solidFill>
                <a:schemeClr val="dk1"/>
              </a:solidFill>
            </a:endParaRPr>
          </a:p>
        </p:txBody>
      </p:sp>
      <p:sp>
        <p:nvSpPr>
          <p:cNvPr id="2955" name="Google Shape;2955;p189"/>
          <p:cNvSpPr txBox="1"/>
          <p:nvPr/>
        </p:nvSpPr>
        <p:spPr>
          <a:xfrm>
            <a:off x="7350626" y="1816350"/>
            <a:ext cx="1627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Backend server 1</a:t>
            </a:r>
            <a:endParaRPr>
              <a:solidFill>
                <a:schemeClr val="dk1"/>
              </a:solidFill>
            </a:endParaRPr>
          </a:p>
        </p:txBody>
      </p:sp>
      <p:sp>
        <p:nvSpPr>
          <p:cNvPr id="2956" name="Google Shape;2956;p189"/>
          <p:cNvSpPr txBox="1"/>
          <p:nvPr/>
        </p:nvSpPr>
        <p:spPr>
          <a:xfrm>
            <a:off x="7350626" y="4109375"/>
            <a:ext cx="1627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Backend server 2</a:t>
            </a:r>
            <a:endParaRPr>
              <a:solidFill>
                <a:schemeClr val="dk1"/>
              </a:solidFill>
            </a:endParaRPr>
          </a:p>
        </p:txBody>
      </p:sp>
      <p:grpSp>
        <p:nvGrpSpPr>
          <p:cNvPr id="2957" name="Google Shape;2957;p189"/>
          <p:cNvGrpSpPr/>
          <p:nvPr/>
        </p:nvGrpSpPr>
        <p:grpSpPr>
          <a:xfrm>
            <a:off x="1044104" y="2199294"/>
            <a:ext cx="874487" cy="589599"/>
            <a:chOff x="2666325" y="4298650"/>
            <a:chExt cx="790176" cy="523250"/>
          </a:xfrm>
        </p:grpSpPr>
        <p:pic>
          <p:nvPicPr>
            <p:cNvPr id="2958" name="Google Shape;2958;p189"/>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2959" name="Google Shape;2959;p189"/>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2960" name="Google Shape;2960;p189"/>
          <p:cNvPicPr preferRelativeResize="0"/>
          <p:nvPr/>
        </p:nvPicPr>
        <p:blipFill rotWithShape="1">
          <a:blip r:embed="rId4">
            <a:alphaModFix/>
          </a:blip>
          <a:srcRect b="0" l="26754" r="27683" t="0"/>
          <a:stretch/>
        </p:blipFill>
        <p:spPr>
          <a:xfrm>
            <a:off x="7613950" y="756526"/>
            <a:ext cx="992700" cy="1006616"/>
          </a:xfrm>
          <a:prstGeom prst="rect">
            <a:avLst/>
          </a:prstGeom>
          <a:noFill/>
          <a:ln>
            <a:noFill/>
          </a:ln>
        </p:spPr>
      </p:pic>
      <p:pic>
        <p:nvPicPr>
          <p:cNvPr id="2961" name="Google Shape;2961;p189"/>
          <p:cNvPicPr preferRelativeResize="0"/>
          <p:nvPr/>
        </p:nvPicPr>
        <p:blipFill rotWithShape="1">
          <a:blip r:embed="rId4">
            <a:alphaModFix/>
          </a:blip>
          <a:srcRect b="0" l="26754" r="27683" t="0"/>
          <a:stretch/>
        </p:blipFill>
        <p:spPr>
          <a:xfrm>
            <a:off x="4260712" y="2110001"/>
            <a:ext cx="992700" cy="1006616"/>
          </a:xfrm>
          <a:prstGeom prst="rect">
            <a:avLst/>
          </a:prstGeom>
          <a:noFill/>
          <a:ln>
            <a:noFill/>
          </a:ln>
        </p:spPr>
      </p:pic>
      <p:pic>
        <p:nvPicPr>
          <p:cNvPr id="2962" name="Google Shape;2962;p189"/>
          <p:cNvPicPr preferRelativeResize="0"/>
          <p:nvPr/>
        </p:nvPicPr>
        <p:blipFill rotWithShape="1">
          <a:blip r:embed="rId4">
            <a:alphaModFix/>
          </a:blip>
          <a:srcRect b="0" l="26754" r="27683" t="0"/>
          <a:stretch/>
        </p:blipFill>
        <p:spPr>
          <a:xfrm>
            <a:off x="7668175" y="3073526"/>
            <a:ext cx="992700" cy="1006616"/>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6" name="Shape 2966"/>
        <p:cNvGrpSpPr/>
        <p:nvPr/>
      </p:nvGrpSpPr>
      <p:grpSpPr>
        <a:xfrm>
          <a:off x="0" y="0"/>
          <a:ext cx="0" cy="0"/>
          <a:chOff x="0" y="0"/>
          <a:chExt cx="0" cy="0"/>
        </a:xfrm>
      </p:grpSpPr>
      <p:sp>
        <p:nvSpPr>
          <p:cNvPr id="2967" name="Google Shape;2967;p1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4 Load Balancer</a:t>
            </a:r>
            <a:endParaRPr/>
          </a:p>
        </p:txBody>
      </p:sp>
      <p:sp>
        <p:nvSpPr>
          <p:cNvPr id="2968" name="Google Shape;2968;p190"/>
          <p:cNvSpPr txBox="1"/>
          <p:nvPr/>
        </p:nvSpPr>
        <p:spPr>
          <a:xfrm>
            <a:off x="3845800" y="3232675"/>
            <a:ext cx="1822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L4 </a:t>
            </a:r>
            <a:r>
              <a:rPr lang="en">
                <a:solidFill>
                  <a:schemeClr val="dk1"/>
                </a:solidFill>
              </a:rPr>
              <a:t>Load Balancer</a:t>
            </a:r>
            <a:endParaRPr>
              <a:solidFill>
                <a:schemeClr val="dk1"/>
              </a:solidFill>
            </a:endParaRPr>
          </a:p>
          <a:p>
            <a:pPr indent="0" lvl="0" marL="0" rtl="0" algn="ctr">
              <a:spcBef>
                <a:spcPts val="0"/>
              </a:spcBef>
              <a:spcAft>
                <a:spcPts val="0"/>
              </a:spcAft>
              <a:buNone/>
            </a:pPr>
            <a:r>
              <a:rPr lang="en">
                <a:solidFill>
                  <a:schemeClr val="dk1"/>
                </a:solidFill>
              </a:rPr>
              <a:t>44.1.1.2</a:t>
            </a:r>
            <a:endParaRPr>
              <a:solidFill>
                <a:schemeClr val="dk1"/>
              </a:solidFill>
            </a:endParaRPr>
          </a:p>
        </p:txBody>
      </p:sp>
      <p:sp>
        <p:nvSpPr>
          <p:cNvPr id="2969" name="Google Shape;2969;p190"/>
          <p:cNvSpPr txBox="1"/>
          <p:nvPr/>
        </p:nvSpPr>
        <p:spPr>
          <a:xfrm>
            <a:off x="7350626" y="1816350"/>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1</a:t>
            </a:r>
            <a:endParaRPr>
              <a:solidFill>
                <a:schemeClr val="dk1"/>
              </a:solidFill>
            </a:endParaRPr>
          </a:p>
          <a:p>
            <a:pPr indent="0" lvl="0" marL="0" rtl="0" algn="ctr">
              <a:spcBef>
                <a:spcPts val="0"/>
              </a:spcBef>
              <a:spcAft>
                <a:spcPts val="0"/>
              </a:spcAft>
              <a:buNone/>
            </a:pPr>
            <a:r>
              <a:rPr lang="en">
                <a:solidFill>
                  <a:schemeClr val="dk1"/>
                </a:solidFill>
              </a:rPr>
              <a:t>44.1.1.3</a:t>
            </a:r>
            <a:endParaRPr>
              <a:solidFill>
                <a:schemeClr val="dk1"/>
              </a:solidFill>
            </a:endParaRPr>
          </a:p>
        </p:txBody>
      </p:sp>
      <p:sp>
        <p:nvSpPr>
          <p:cNvPr id="2970" name="Google Shape;2970;p190"/>
          <p:cNvSpPr txBox="1"/>
          <p:nvPr/>
        </p:nvSpPr>
        <p:spPr>
          <a:xfrm>
            <a:off x="7350626" y="4109375"/>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2</a:t>
            </a:r>
            <a:endParaRPr>
              <a:solidFill>
                <a:schemeClr val="dk1"/>
              </a:solidFill>
            </a:endParaRPr>
          </a:p>
          <a:p>
            <a:pPr indent="0" lvl="0" marL="0" rtl="0" algn="ctr">
              <a:spcBef>
                <a:spcPts val="0"/>
              </a:spcBef>
              <a:spcAft>
                <a:spcPts val="0"/>
              </a:spcAft>
              <a:buNone/>
            </a:pPr>
            <a:r>
              <a:rPr lang="en">
                <a:solidFill>
                  <a:schemeClr val="dk1"/>
                </a:solidFill>
              </a:rPr>
              <a:t>44.1.1.4</a:t>
            </a:r>
            <a:endParaRPr>
              <a:solidFill>
                <a:schemeClr val="dk1"/>
              </a:solidFill>
            </a:endParaRPr>
          </a:p>
        </p:txBody>
      </p:sp>
      <p:grpSp>
        <p:nvGrpSpPr>
          <p:cNvPr id="2971" name="Google Shape;2971;p190"/>
          <p:cNvGrpSpPr/>
          <p:nvPr/>
        </p:nvGrpSpPr>
        <p:grpSpPr>
          <a:xfrm>
            <a:off x="1044104" y="2199294"/>
            <a:ext cx="874487" cy="589599"/>
            <a:chOff x="2666325" y="4298650"/>
            <a:chExt cx="790176" cy="523250"/>
          </a:xfrm>
        </p:grpSpPr>
        <p:pic>
          <p:nvPicPr>
            <p:cNvPr id="2972" name="Google Shape;2972;p190"/>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2973" name="Google Shape;2973;p190"/>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2974" name="Google Shape;2974;p190"/>
          <p:cNvPicPr preferRelativeResize="0"/>
          <p:nvPr/>
        </p:nvPicPr>
        <p:blipFill rotWithShape="1">
          <a:blip r:embed="rId4">
            <a:alphaModFix/>
          </a:blip>
          <a:srcRect b="0" l="26754" r="27683" t="0"/>
          <a:stretch/>
        </p:blipFill>
        <p:spPr>
          <a:xfrm>
            <a:off x="7613950" y="756526"/>
            <a:ext cx="992700" cy="1006616"/>
          </a:xfrm>
          <a:prstGeom prst="rect">
            <a:avLst/>
          </a:prstGeom>
          <a:noFill/>
          <a:ln>
            <a:noFill/>
          </a:ln>
        </p:spPr>
      </p:pic>
      <p:pic>
        <p:nvPicPr>
          <p:cNvPr id="2975" name="Google Shape;2975;p190"/>
          <p:cNvPicPr preferRelativeResize="0"/>
          <p:nvPr/>
        </p:nvPicPr>
        <p:blipFill rotWithShape="1">
          <a:blip r:embed="rId4">
            <a:alphaModFix/>
          </a:blip>
          <a:srcRect b="0" l="26754" r="27683" t="0"/>
          <a:stretch/>
        </p:blipFill>
        <p:spPr>
          <a:xfrm>
            <a:off x="4260712" y="2110001"/>
            <a:ext cx="992700" cy="1006616"/>
          </a:xfrm>
          <a:prstGeom prst="rect">
            <a:avLst/>
          </a:prstGeom>
          <a:noFill/>
          <a:ln>
            <a:noFill/>
          </a:ln>
        </p:spPr>
      </p:pic>
      <p:pic>
        <p:nvPicPr>
          <p:cNvPr id="2976" name="Google Shape;2976;p190"/>
          <p:cNvPicPr preferRelativeResize="0"/>
          <p:nvPr/>
        </p:nvPicPr>
        <p:blipFill rotWithShape="1">
          <a:blip r:embed="rId4">
            <a:alphaModFix/>
          </a:blip>
          <a:srcRect b="0" l="26754" r="27683" t="0"/>
          <a:stretch/>
        </p:blipFill>
        <p:spPr>
          <a:xfrm>
            <a:off x="7668175" y="3073526"/>
            <a:ext cx="992700" cy="1006616"/>
          </a:xfrm>
          <a:prstGeom prst="rect">
            <a:avLst/>
          </a:prstGeom>
          <a:noFill/>
          <a:ln>
            <a:noFill/>
          </a:ln>
        </p:spPr>
      </p:pic>
      <p:sp>
        <p:nvSpPr>
          <p:cNvPr id="2977" name="Google Shape;2977;p190"/>
          <p:cNvSpPr txBox="1"/>
          <p:nvPr/>
        </p:nvSpPr>
        <p:spPr>
          <a:xfrm>
            <a:off x="1044100" y="2878675"/>
            <a:ext cx="960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44.1.1.1</a:t>
            </a:r>
            <a:endParaRPr>
              <a:solidFill>
                <a:schemeClr val="dk1"/>
              </a:solidFill>
            </a:endParaRPr>
          </a:p>
        </p:txBody>
      </p:sp>
      <p:cxnSp>
        <p:nvCxnSpPr>
          <p:cNvPr id="2978" name="Google Shape;2978;p190"/>
          <p:cNvCxnSpPr>
            <a:endCxn id="2974" idx="1"/>
          </p:cNvCxnSpPr>
          <p:nvPr/>
        </p:nvCxnSpPr>
        <p:spPr>
          <a:xfrm flipH="1" rot="10800000">
            <a:off x="5456950" y="1259834"/>
            <a:ext cx="2157000" cy="1096500"/>
          </a:xfrm>
          <a:prstGeom prst="straightConnector1">
            <a:avLst/>
          </a:prstGeom>
          <a:noFill/>
          <a:ln cap="flat" cmpd="sng" w="28575">
            <a:solidFill>
              <a:srgbClr val="E06666"/>
            </a:solidFill>
            <a:prstDash val="solid"/>
            <a:round/>
            <a:headEnd len="med" w="med" type="stealth"/>
            <a:tailEnd len="med" w="med" type="stealth"/>
          </a:ln>
        </p:spPr>
      </p:cxnSp>
      <p:cxnSp>
        <p:nvCxnSpPr>
          <p:cNvPr id="2979" name="Google Shape;2979;p190"/>
          <p:cNvCxnSpPr/>
          <p:nvPr/>
        </p:nvCxnSpPr>
        <p:spPr>
          <a:xfrm>
            <a:off x="5515550" y="2558700"/>
            <a:ext cx="2098500" cy="994500"/>
          </a:xfrm>
          <a:prstGeom prst="straightConnector1">
            <a:avLst/>
          </a:prstGeom>
          <a:noFill/>
          <a:ln cap="flat" cmpd="sng" w="28575">
            <a:solidFill>
              <a:srgbClr val="E06666"/>
            </a:solidFill>
            <a:prstDash val="solid"/>
            <a:round/>
            <a:headEnd len="med" w="med" type="stealth"/>
            <a:tailEnd len="med" w="med" type="stealth"/>
          </a:ln>
        </p:spPr>
      </p:cxnSp>
      <p:sp>
        <p:nvSpPr>
          <p:cNvPr id="2980" name="Google Shape;2980;p190"/>
          <p:cNvSpPr txBox="1"/>
          <p:nvPr/>
        </p:nvSpPr>
        <p:spPr>
          <a:xfrm rot="-1572904">
            <a:off x="5586029" y="1440897"/>
            <a:ext cx="1735176" cy="537068"/>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TCP Connection </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rPr lang="en" sz="900">
                <a:solidFill>
                  <a:schemeClr val="dk1"/>
                </a:solidFill>
              </a:rPr>
              <a:t>SYN</a:t>
            </a:r>
            <a:endParaRPr sz="900">
              <a:solidFill>
                <a:schemeClr val="dk1"/>
              </a:solidFill>
            </a:endParaRPr>
          </a:p>
          <a:p>
            <a:pPr indent="0" lvl="0" marL="0" rtl="0" algn="ctr">
              <a:spcBef>
                <a:spcPts val="0"/>
              </a:spcBef>
              <a:spcAft>
                <a:spcPts val="0"/>
              </a:spcAft>
              <a:buNone/>
            </a:pPr>
            <a:r>
              <a:rPr lang="en" sz="900">
                <a:solidFill>
                  <a:schemeClr val="dk1"/>
                </a:solidFill>
              </a:rPr>
              <a:t>SYN/ACK</a:t>
            </a:r>
            <a:endParaRPr sz="900">
              <a:solidFill>
                <a:schemeClr val="dk1"/>
              </a:solidFill>
            </a:endParaRPr>
          </a:p>
          <a:p>
            <a:pPr indent="0" lvl="0" marL="0" rtl="0" algn="ctr">
              <a:spcBef>
                <a:spcPts val="0"/>
              </a:spcBef>
              <a:spcAft>
                <a:spcPts val="0"/>
              </a:spcAft>
              <a:buNone/>
            </a:pPr>
            <a:r>
              <a:rPr lang="en" sz="900">
                <a:solidFill>
                  <a:schemeClr val="dk1"/>
                </a:solidFill>
              </a:rPr>
              <a:t>ACK</a:t>
            </a:r>
            <a:endParaRPr sz="900">
              <a:solidFill>
                <a:schemeClr val="dk1"/>
              </a:solidFill>
            </a:endParaRPr>
          </a:p>
        </p:txBody>
      </p:sp>
      <p:sp>
        <p:nvSpPr>
          <p:cNvPr id="2981" name="Google Shape;2981;p190"/>
          <p:cNvSpPr txBox="1"/>
          <p:nvPr/>
        </p:nvSpPr>
        <p:spPr>
          <a:xfrm rot="1539682">
            <a:off x="5848028" y="2750413"/>
            <a:ext cx="1735360" cy="537127"/>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TCP Connection </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rPr lang="en" sz="900">
                <a:solidFill>
                  <a:schemeClr val="dk1"/>
                </a:solidFill>
              </a:rPr>
              <a:t>SYN</a:t>
            </a:r>
            <a:endParaRPr sz="900">
              <a:solidFill>
                <a:schemeClr val="dk1"/>
              </a:solidFill>
            </a:endParaRPr>
          </a:p>
          <a:p>
            <a:pPr indent="0" lvl="0" marL="0" rtl="0" algn="ctr">
              <a:spcBef>
                <a:spcPts val="0"/>
              </a:spcBef>
              <a:spcAft>
                <a:spcPts val="0"/>
              </a:spcAft>
              <a:buNone/>
            </a:pPr>
            <a:r>
              <a:rPr lang="en" sz="900">
                <a:solidFill>
                  <a:schemeClr val="dk1"/>
                </a:solidFill>
              </a:rPr>
              <a:t>SYN/ACK</a:t>
            </a:r>
            <a:endParaRPr sz="900">
              <a:solidFill>
                <a:schemeClr val="dk1"/>
              </a:solidFill>
            </a:endParaRPr>
          </a:p>
          <a:p>
            <a:pPr indent="0" lvl="0" marL="0" rtl="0" algn="ctr">
              <a:spcBef>
                <a:spcPts val="0"/>
              </a:spcBef>
              <a:spcAft>
                <a:spcPts val="0"/>
              </a:spcAft>
              <a:buNone/>
            </a:pPr>
            <a:r>
              <a:rPr lang="en" sz="900">
                <a:solidFill>
                  <a:schemeClr val="dk1"/>
                </a:solidFill>
              </a:rPr>
              <a:t>ACK</a:t>
            </a:r>
            <a:endParaRPr sz="9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0"/>
                                        </p:tgtEl>
                                        <p:attrNameLst>
                                          <p:attrName>style.visibility</p:attrName>
                                        </p:attrNameLst>
                                      </p:cBhvr>
                                      <p:to>
                                        <p:strVal val="visible"/>
                                      </p:to>
                                    </p:set>
                                    <p:animEffect filter="fade" transition="in">
                                      <p:cBhvr>
                                        <p:cTn dur="1000"/>
                                        <p:tgtEl>
                                          <p:spTgt spid="29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1"/>
                                        </p:tgtEl>
                                        <p:attrNameLst>
                                          <p:attrName>style.visibility</p:attrName>
                                        </p:attrNameLst>
                                      </p:cBhvr>
                                      <p:to>
                                        <p:strVal val="visible"/>
                                      </p:to>
                                    </p:set>
                                    <p:animEffect filter="fade" transition="in">
                                      <p:cBhvr>
                                        <p:cTn dur="1000"/>
                                        <p:tgtEl>
                                          <p:spTgt spid="29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5" name="Shape 2985"/>
        <p:cNvGrpSpPr/>
        <p:nvPr/>
      </p:nvGrpSpPr>
      <p:grpSpPr>
        <a:xfrm>
          <a:off x="0" y="0"/>
          <a:ext cx="0" cy="0"/>
          <a:chOff x="0" y="0"/>
          <a:chExt cx="0" cy="0"/>
        </a:xfrm>
      </p:grpSpPr>
      <p:sp>
        <p:nvSpPr>
          <p:cNvPr id="2986" name="Google Shape;2986;p1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4 Load Balancer</a:t>
            </a:r>
            <a:endParaRPr/>
          </a:p>
        </p:txBody>
      </p:sp>
      <p:cxnSp>
        <p:nvCxnSpPr>
          <p:cNvPr id="2987" name="Google Shape;2987;p191"/>
          <p:cNvCxnSpPr/>
          <p:nvPr/>
        </p:nvCxnSpPr>
        <p:spPr>
          <a:xfrm flipH="1" rot="10800000">
            <a:off x="2232325" y="2559825"/>
            <a:ext cx="1785300" cy="5400"/>
          </a:xfrm>
          <a:prstGeom prst="straightConnector1">
            <a:avLst/>
          </a:prstGeom>
          <a:noFill/>
          <a:ln cap="flat" cmpd="sng" w="28575">
            <a:solidFill>
              <a:srgbClr val="E06666"/>
            </a:solidFill>
            <a:prstDash val="solid"/>
            <a:round/>
            <a:headEnd len="med" w="med" type="stealth"/>
            <a:tailEnd len="med" w="med" type="stealth"/>
          </a:ln>
        </p:spPr>
      </p:cxnSp>
      <p:sp>
        <p:nvSpPr>
          <p:cNvPr id="2988" name="Google Shape;2988;p191"/>
          <p:cNvSpPr txBox="1"/>
          <p:nvPr/>
        </p:nvSpPr>
        <p:spPr>
          <a:xfrm>
            <a:off x="3845800" y="3232675"/>
            <a:ext cx="1822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L4 Load Balancer</a:t>
            </a:r>
            <a:endParaRPr>
              <a:solidFill>
                <a:schemeClr val="dk1"/>
              </a:solidFill>
            </a:endParaRPr>
          </a:p>
          <a:p>
            <a:pPr indent="0" lvl="0" marL="0" rtl="0" algn="ctr">
              <a:spcBef>
                <a:spcPts val="0"/>
              </a:spcBef>
              <a:spcAft>
                <a:spcPts val="0"/>
              </a:spcAft>
              <a:buNone/>
            </a:pPr>
            <a:r>
              <a:rPr lang="en">
                <a:solidFill>
                  <a:schemeClr val="dk1"/>
                </a:solidFill>
              </a:rPr>
              <a:t>44.1.1.2</a:t>
            </a:r>
            <a:endParaRPr>
              <a:solidFill>
                <a:schemeClr val="dk1"/>
              </a:solidFill>
            </a:endParaRPr>
          </a:p>
        </p:txBody>
      </p:sp>
      <p:sp>
        <p:nvSpPr>
          <p:cNvPr id="2989" name="Google Shape;2989;p191"/>
          <p:cNvSpPr txBox="1"/>
          <p:nvPr/>
        </p:nvSpPr>
        <p:spPr>
          <a:xfrm>
            <a:off x="7350626" y="1816350"/>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1</a:t>
            </a:r>
            <a:endParaRPr>
              <a:solidFill>
                <a:schemeClr val="dk1"/>
              </a:solidFill>
            </a:endParaRPr>
          </a:p>
          <a:p>
            <a:pPr indent="0" lvl="0" marL="0" rtl="0" algn="ctr">
              <a:spcBef>
                <a:spcPts val="0"/>
              </a:spcBef>
              <a:spcAft>
                <a:spcPts val="0"/>
              </a:spcAft>
              <a:buNone/>
            </a:pPr>
            <a:r>
              <a:rPr lang="en">
                <a:solidFill>
                  <a:schemeClr val="dk1"/>
                </a:solidFill>
              </a:rPr>
              <a:t>44.1.1.3</a:t>
            </a:r>
            <a:endParaRPr>
              <a:solidFill>
                <a:schemeClr val="dk1"/>
              </a:solidFill>
            </a:endParaRPr>
          </a:p>
        </p:txBody>
      </p:sp>
      <p:sp>
        <p:nvSpPr>
          <p:cNvPr id="2990" name="Google Shape;2990;p191"/>
          <p:cNvSpPr txBox="1"/>
          <p:nvPr/>
        </p:nvSpPr>
        <p:spPr>
          <a:xfrm>
            <a:off x="7350626" y="4109375"/>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2</a:t>
            </a:r>
            <a:endParaRPr>
              <a:solidFill>
                <a:schemeClr val="dk1"/>
              </a:solidFill>
            </a:endParaRPr>
          </a:p>
          <a:p>
            <a:pPr indent="0" lvl="0" marL="0" rtl="0" algn="ctr">
              <a:spcBef>
                <a:spcPts val="0"/>
              </a:spcBef>
              <a:spcAft>
                <a:spcPts val="0"/>
              </a:spcAft>
              <a:buNone/>
            </a:pPr>
            <a:r>
              <a:rPr lang="en">
                <a:solidFill>
                  <a:schemeClr val="dk1"/>
                </a:solidFill>
              </a:rPr>
              <a:t>44.1.1.4</a:t>
            </a:r>
            <a:endParaRPr>
              <a:solidFill>
                <a:schemeClr val="dk1"/>
              </a:solidFill>
            </a:endParaRPr>
          </a:p>
        </p:txBody>
      </p:sp>
      <p:grpSp>
        <p:nvGrpSpPr>
          <p:cNvPr id="2991" name="Google Shape;2991;p191"/>
          <p:cNvGrpSpPr/>
          <p:nvPr/>
        </p:nvGrpSpPr>
        <p:grpSpPr>
          <a:xfrm>
            <a:off x="1044104" y="2199294"/>
            <a:ext cx="874487" cy="589599"/>
            <a:chOff x="2666325" y="4298650"/>
            <a:chExt cx="790176" cy="523250"/>
          </a:xfrm>
        </p:grpSpPr>
        <p:pic>
          <p:nvPicPr>
            <p:cNvPr id="2992" name="Google Shape;2992;p191"/>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2993" name="Google Shape;2993;p191"/>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2994" name="Google Shape;2994;p191"/>
          <p:cNvPicPr preferRelativeResize="0"/>
          <p:nvPr/>
        </p:nvPicPr>
        <p:blipFill rotWithShape="1">
          <a:blip r:embed="rId4">
            <a:alphaModFix/>
          </a:blip>
          <a:srcRect b="0" l="26754" r="27683" t="0"/>
          <a:stretch/>
        </p:blipFill>
        <p:spPr>
          <a:xfrm>
            <a:off x="7613950" y="756526"/>
            <a:ext cx="992700" cy="1006616"/>
          </a:xfrm>
          <a:prstGeom prst="rect">
            <a:avLst/>
          </a:prstGeom>
          <a:noFill/>
          <a:ln>
            <a:noFill/>
          </a:ln>
        </p:spPr>
      </p:pic>
      <p:pic>
        <p:nvPicPr>
          <p:cNvPr id="2995" name="Google Shape;2995;p191"/>
          <p:cNvPicPr preferRelativeResize="0"/>
          <p:nvPr/>
        </p:nvPicPr>
        <p:blipFill rotWithShape="1">
          <a:blip r:embed="rId4">
            <a:alphaModFix/>
          </a:blip>
          <a:srcRect b="0" l="26754" r="27683" t="0"/>
          <a:stretch/>
        </p:blipFill>
        <p:spPr>
          <a:xfrm>
            <a:off x="4260712" y="2110001"/>
            <a:ext cx="992700" cy="1006616"/>
          </a:xfrm>
          <a:prstGeom prst="rect">
            <a:avLst/>
          </a:prstGeom>
          <a:noFill/>
          <a:ln>
            <a:noFill/>
          </a:ln>
        </p:spPr>
      </p:pic>
      <p:pic>
        <p:nvPicPr>
          <p:cNvPr id="2996" name="Google Shape;2996;p191"/>
          <p:cNvPicPr preferRelativeResize="0"/>
          <p:nvPr/>
        </p:nvPicPr>
        <p:blipFill rotWithShape="1">
          <a:blip r:embed="rId4">
            <a:alphaModFix/>
          </a:blip>
          <a:srcRect b="0" l="26754" r="27683" t="0"/>
          <a:stretch/>
        </p:blipFill>
        <p:spPr>
          <a:xfrm>
            <a:off x="7668175" y="3073526"/>
            <a:ext cx="992700" cy="1006616"/>
          </a:xfrm>
          <a:prstGeom prst="rect">
            <a:avLst/>
          </a:prstGeom>
          <a:noFill/>
          <a:ln>
            <a:noFill/>
          </a:ln>
        </p:spPr>
      </p:pic>
      <p:sp>
        <p:nvSpPr>
          <p:cNvPr id="2997" name="Google Shape;2997;p191"/>
          <p:cNvSpPr txBox="1"/>
          <p:nvPr/>
        </p:nvSpPr>
        <p:spPr>
          <a:xfrm>
            <a:off x="1044100" y="2878675"/>
            <a:ext cx="960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44.1.1.1</a:t>
            </a:r>
            <a:endParaRPr>
              <a:solidFill>
                <a:schemeClr val="dk1"/>
              </a:solidFill>
            </a:endParaRPr>
          </a:p>
        </p:txBody>
      </p:sp>
      <p:sp>
        <p:nvSpPr>
          <p:cNvPr id="2998" name="Google Shape;2998;p191"/>
          <p:cNvSpPr txBox="1"/>
          <p:nvPr/>
        </p:nvSpPr>
        <p:spPr>
          <a:xfrm>
            <a:off x="2263350" y="2160150"/>
            <a:ext cx="1735200" cy="100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TCP Connection</a:t>
            </a:r>
            <a:endParaRPr>
              <a:solidFill>
                <a:schemeClr val="dk1"/>
              </a:solidFill>
            </a:endParaRPr>
          </a:p>
          <a:p>
            <a:pPr indent="0" lvl="0" marL="0" rtl="0" algn="ctr">
              <a:spcBef>
                <a:spcPts val="0"/>
              </a:spcBef>
              <a:spcAft>
                <a:spcPts val="0"/>
              </a:spcAft>
              <a:buNone/>
            </a:pPr>
            <a:r>
              <a:rPr lang="en">
                <a:solidFill>
                  <a:schemeClr val="dk1"/>
                </a:solidFill>
              </a:rPr>
              <a:t> </a:t>
            </a:r>
            <a:endParaRPr>
              <a:solidFill>
                <a:schemeClr val="dk1"/>
              </a:solidFill>
            </a:endParaRPr>
          </a:p>
          <a:p>
            <a:pPr indent="0" lvl="0" marL="0" rtl="0" algn="ctr">
              <a:spcBef>
                <a:spcPts val="0"/>
              </a:spcBef>
              <a:spcAft>
                <a:spcPts val="0"/>
              </a:spcAft>
              <a:buNone/>
            </a:pPr>
            <a:r>
              <a:rPr lang="en" sz="1000">
                <a:solidFill>
                  <a:schemeClr val="dk1"/>
                </a:solidFill>
              </a:rPr>
              <a:t>SYN</a:t>
            </a:r>
            <a:endParaRPr sz="1000">
              <a:solidFill>
                <a:schemeClr val="dk1"/>
              </a:solidFill>
            </a:endParaRPr>
          </a:p>
          <a:p>
            <a:pPr indent="0" lvl="0" marL="0" rtl="0" algn="ctr">
              <a:spcBef>
                <a:spcPts val="0"/>
              </a:spcBef>
              <a:spcAft>
                <a:spcPts val="0"/>
              </a:spcAft>
              <a:buNone/>
            </a:pPr>
            <a:r>
              <a:rPr lang="en" sz="1000">
                <a:solidFill>
                  <a:schemeClr val="dk1"/>
                </a:solidFill>
              </a:rPr>
              <a:t>SYN/ACK</a:t>
            </a:r>
            <a:endParaRPr sz="1000">
              <a:solidFill>
                <a:schemeClr val="dk1"/>
              </a:solidFill>
            </a:endParaRPr>
          </a:p>
          <a:p>
            <a:pPr indent="0" lvl="0" marL="0" rtl="0" algn="ctr">
              <a:spcBef>
                <a:spcPts val="0"/>
              </a:spcBef>
              <a:spcAft>
                <a:spcPts val="0"/>
              </a:spcAft>
              <a:buNone/>
            </a:pPr>
            <a:r>
              <a:rPr lang="en" sz="1000">
                <a:solidFill>
                  <a:schemeClr val="dk1"/>
                </a:solidFill>
              </a:rPr>
              <a:t>ACK</a:t>
            </a:r>
            <a:endParaRPr sz="1000">
              <a:solidFill>
                <a:schemeClr val="dk1"/>
              </a:solidFill>
            </a:endParaRPr>
          </a:p>
        </p:txBody>
      </p:sp>
      <p:cxnSp>
        <p:nvCxnSpPr>
          <p:cNvPr id="2999" name="Google Shape;2999;p191"/>
          <p:cNvCxnSpPr>
            <a:endCxn id="2994" idx="1"/>
          </p:cNvCxnSpPr>
          <p:nvPr/>
        </p:nvCxnSpPr>
        <p:spPr>
          <a:xfrm flipH="1" rot="10800000">
            <a:off x="5456950" y="1259834"/>
            <a:ext cx="2157000" cy="1096500"/>
          </a:xfrm>
          <a:prstGeom prst="straightConnector1">
            <a:avLst/>
          </a:prstGeom>
          <a:noFill/>
          <a:ln cap="flat" cmpd="sng" w="28575">
            <a:solidFill>
              <a:srgbClr val="E06666"/>
            </a:solidFill>
            <a:prstDash val="solid"/>
            <a:round/>
            <a:headEnd len="med" w="med" type="stealth"/>
            <a:tailEnd len="med" w="med" type="stealth"/>
          </a:ln>
        </p:spPr>
      </p:cxnSp>
      <p:cxnSp>
        <p:nvCxnSpPr>
          <p:cNvPr id="3000" name="Google Shape;3000;p191"/>
          <p:cNvCxnSpPr/>
          <p:nvPr/>
        </p:nvCxnSpPr>
        <p:spPr>
          <a:xfrm>
            <a:off x="5515550" y="2558700"/>
            <a:ext cx="2098500" cy="994500"/>
          </a:xfrm>
          <a:prstGeom prst="straightConnector1">
            <a:avLst/>
          </a:prstGeom>
          <a:noFill/>
          <a:ln cap="flat" cmpd="sng" w="28575">
            <a:solidFill>
              <a:srgbClr val="E06666"/>
            </a:solidFill>
            <a:prstDash val="solid"/>
            <a:round/>
            <a:headEnd len="med" w="med" type="stealth"/>
            <a:tailEnd len="med" w="med" type="stealth"/>
          </a:ln>
        </p:spPr>
      </p:cxnSp>
      <p:sp>
        <p:nvSpPr>
          <p:cNvPr id="3001" name="Google Shape;3001;p191"/>
          <p:cNvSpPr txBox="1"/>
          <p:nvPr/>
        </p:nvSpPr>
        <p:spPr>
          <a:xfrm>
            <a:off x="215500" y="3970475"/>
            <a:ext cx="4248900" cy="100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When a client connects to the L4 load balancer, the LB chooses one server and all segments for that connections go to that server</a:t>
            </a:r>
            <a:endParaRPr sz="1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8"/>
                                        </p:tgtEl>
                                        <p:attrNameLst>
                                          <p:attrName>style.visibility</p:attrName>
                                        </p:attrNameLst>
                                      </p:cBhvr>
                                      <p:to>
                                        <p:strVal val="visible"/>
                                      </p:to>
                                    </p:set>
                                    <p:animEffect filter="fade" transition="in">
                                      <p:cBhvr>
                                        <p:cTn dur="1000"/>
                                        <p:tgtEl>
                                          <p:spTgt spid="29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TCP/IP Model</a:t>
            </a:r>
            <a:endParaRPr/>
          </a:p>
        </p:txBody>
      </p:sp>
      <p:sp>
        <p:nvSpPr>
          <p:cNvPr id="304" name="Google Shape;30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Much simpler than OSI just </a:t>
            </a:r>
            <a:r>
              <a:rPr lang="en"/>
              <a:t>4 layers</a:t>
            </a:r>
            <a:endParaRPr/>
          </a:p>
          <a:p>
            <a:pPr indent="-342900" lvl="0" marL="457200" rtl="0" algn="l">
              <a:lnSpc>
                <a:spcPct val="125000"/>
              </a:lnSpc>
              <a:spcBef>
                <a:spcPts val="0"/>
              </a:spcBef>
              <a:spcAft>
                <a:spcPts val="0"/>
              </a:spcAft>
              <a:buSzPts val="1800"/>
              <a:buChar char="●"/>
            </a:pPr>
            <a:r>
              <a:rPr lang="en"/>
              <a:t>Application (Layer 5, 6 and 7)</a:t>
            </a:r>
            <a:endParaRPr/>
          </a:p>
          <a:p>
            <a:pPr indent="-342900" lvl="0" marL="457200" rtl="0" algn="l">
              <a:lnSpc>
                <a:spcPct val="125000"/>
              </a:lnSpc>
              <a:spcBef>
                <a:spcPts val="0"/>
              </a:spcBef>
              <a:spcAft>
                <a:spcPts val="0"/>
              </a:spcAft>
              <a:buSzPts val="1800"/>
              <a:buChar char="●"/>
            </a:pPr>
            <a:r>
              <a:rPr lang="en"/>
              <a:t>Transport (Layer 4)</a:t>
            </a:r>
            <a:endParaRPr/>
          </a:p>
          <a:p>
            <a:pPr indent="-342900" lvl="0" marL="457200" rtl="0" algn="l">
              <a:lnSpc>
                <a:spcPct val="125000"/>
              </a:lnSpc>
              <a:spcBef>
                <a:spcPts val="0"/>
              </a:spcBef>
              <a:spcAft>
                <a:spcPts val="0"/>
              </a:spcAft>
              <a:buSzPts val="1800"/>
              <a:buChar char="●"/>
            </a:pPr>
            <a:r>
              <a:rPr lang="en"/>
              <a:t>Internet (Layer 3)</a:t>
            </a:r>
            <a:endParaRPr/>
          </a:p>
          <a:p>
            <a:pPr indent="-342900" lvl="0" marL="457200" rtl="0" algn="l">
              <a:lnSpc>
                <a:spcPct val="125000"/>
              </a:lnSpc>
              <a:spcBef>
                <a:spcPts val="0"/>
              </a:spcBef>
              <a:spcAft>
                <a:spcPts val="0"/>
              </a:spcAft>
              <a:buSzPts val="1800"/>
              <a:buChar char="●"/>
            </a:pPr>
            <a:r>
              <a:rPr lang="en"/>
              <a:t>Data link (Layer 2)</a:t>
            </a:r>
            <a:endParaRPr/>
          </a:p>
          <a:p>
            <a:pPr indent="-342900" lvl="0" marL="457200" rtl="0" algn="l">
              <a:lnSpc>
                <a:spcPct val="125000"/>
              </a:lnSpc>
              <a:spcBef>
                <a:spcPts val="0"/>
              </a:spcBef>
              <a:spcAft>
                <a:spcPts val="0"/>
              </a:spcAft>
              <a:buSzPts val="1800"/>
              <a:buChar char="●"/>
            </a:pPr>
            <a:r>
              <a:rPr lang="en"/>
              <a:t>Physical layer is not officially covered in the model</a:t>
            </a:r>
            <a:endParaRPr/>
          </a:p>
        </p:txBody>
      </p:sp>
      <p:sp>
        <p:nvSpPr>
          <p:cNvPr id="305" name="Google Shape;305;p3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5" name="Shape 3005"/>
        <p:cNvGrpSpPr/>
        <p:nvPr/>
      </p:nvGrpSpPr>
      <p:grpSpPr>
        <a:xfrm>
          <a:off x="0" y="0"/>
          <a:ext cx="0" cy="0"/>
          <a:chOff x="0" y="0"/>
          <a:chExt cx="0" cy="0"/>
        </a:xfrm>
      </p:grpSpPr>
      <p:sp>
        <p:nvSpPr>
          <p:cNvPr id="3006" name="Google Shape;3006;p1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4 Load Balancer</a:t>
            </a:r>
            <a:endParaRPr/>
          </a:p>
        </p:txBody>
      </p:sp>
      <p:cxnSp>
        <p:nvCxnSpPr>
          <p:cNvPr id="3007" name="Google Shape;3007;p192"/>
          <p:cNvCxnSpPr/>
          <p:nvPr/>
        </p:nvCxnSpPr>
        <p:spPr>
          <a:xfrm flipH="1" rot="10800000">
            <a:off x="2232325" y="2559825"/>
            <a:ext cx="1785300" cy="5400"/>
          </a:xfrm>
          <a:prstGeom prst="straightConnector1">
            <a:avLst/>
          </a:prstGeom>
          <a:noFill/>
          <a:ln cap="flat" cmpd="sng" w="28575">
            <a:solidFill>
              <a:srgbClr val="E06666"/>
            </a:solidFill>
            <a:prstDash val="solid"/>
            <a:round/>
            <a:headEnd len="med" w="med" type="none"/>
            <a:tailEnd len="med" w="med" type="stealth"/>
          </a:ln>
        </p:spPr>
      </p:cxnSp>
      <p:sp>
        <p:nvSpPr>
          <p:cNvPr id="3008" name="Google Shape;3008;p192"/>
          <p:cNvSpPr txBox="1"/>
          <p:nvPr/>
        </p:nvSpPr>
        <p:spPr>
          <a:xfrm>
            <a:off x="3845800" y="3232675"/>
            <a:ext cx="1822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L4 Load Balancer</a:t>
            </a:r>
            <a:endParaRPr>
              <a:solidFill>
                <a:schemeClr val="dk1"/>
              </a:solidFill>
            </a:endParaRPr>
          </a:p>
          <a:p>
            <a:pPr indent="0" lvl="0" marL="0" rtl="0" algn="ctr">
              <a:spcBef>
                <a:spcPts val="0"/>
              </a:spcBef>
              <a:spcAft>
                <a:spcPts val="0"/>
              </a:spcAft>
              <a:buNone/>
            </a:pPr>
            <a:r>
              <a:rPr lang="en">
                <a:solidFill>
                  <a:schemeClr val="dk1"/>
                </a:solidFill>
              </a:rPr>
              <a:t>44.1.1.2</a:t>
            </a:r>
            <a:endParaRPr>
              <a:solidFill>
                <a:schemeClr val="dk1"/>
              </a:solidFill>
            </a:endParaRPr>
          </a:p>
        </p:txBody>
      </p:sp>
      <p:sp>
        <p:nvSpPr>
          <p:cNvPr id="3009" name="Google Shape;3009;p192"/>
          <p:cNvSpPr txBox="1"/>
          <p:nvPr/>
        </p:nvSpPr>
        <p:spPr>
          <a:xfrm>
            <a:off x="7350626" y="1816350"/>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1</a:t>
            </a:r>
            <a:endParaRPr>
              <a:solidFill>
                <a:schemeClr val="dk1"/>
              </a:solidFill>
            </a:endParaRPr>
          </a:p>
          <a:p>
            <a:pPr indent="0" lvl="0" marL="0" rtl="0" algn="ctr">
              <a:spcBef>
                <a:spcPts val="0"/>
              </a:spcBef>
              <a:spcAft>
                <a:spcPts val="0"/>
              </a:spcAft>
              <a:buNone/>
            </a:pPr>
            <a:r>
              <a:rPr lang="en">
                <a:solidFill>
                  <a:schemeClr val="dk1"/>
                </a:solidFill>
              </a:rPr>
              <a:t>44.1.1.3</a:t>
            </a:r>
            <a:endParaRPr>
              <a:solidFill>
                <a:schemeClr val="dk1"/>
              </a:solidFill>
            </a:endParaRPr>
          </a:p>
        </p:txBody>
      </p:sp>
      <p:sp>
        <p:nvSpPr>
          <p:cNvPr id="3010" name="Google Shape;3010;p192"/>
          <p:cNvSpPr txBox="1"/>
          <p:nvPr/>
        </p:nvSpPr>
        <p:spPr>
          <a:xfrm>
            <a:off x="7350626" y="4109375"/>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2</a:t>
            </a:r>
            <a:endParaRPr>
              <a:solidFill>
                <a:schemeClr val="dk1"/>
              </a:solidFill>
            </a:endParaRPr>
          </a:p>
          <a:p>
            <a:pPr indent="0" lvl="0" marL="0" rtl="0" algn="ctr">
              <a:spcBef>
                <a:spcPts val="0"/>
              </a:spcBef>
              <a:spcAft>
                <a:spcPts val="0"/>
              </a:spcAft>
              <a:buNone/>
            </a:pPr>
            <a:r>
              <a:rPr lang="en">
                <a:solidFill>
                  <a:schemeClr val="dk1"/>
                </a:solidFill>
              </a:rPr>
              <a:t>44.1.1.4</a:t>
            </a:r>
            <a:endParaRPr>
              <a:solidFill>
                <a:schemeClr val="dk1"/>
              </a:solidFill>
            </a:endParaRPr>
          </a:p>
        </p:txBody>
      </p:sp>
      <p:grpSp>
        <p:nvGrpSpPr>
          <p:cNvPr id="3011" name="Google Shape;3011;p192"/>
          <p:cNvGrpSpPr/>
          <p:nvPr/>
        </p:nvGrpSpPr>
        <p:grpSpPr>
          <a:xfrm>
            <a:off x="1044104" y="2199294"/>
            <a:ext cx="874487" cy="589599"/>
            <a:chOff x="2666325" y="4298650"/>
            <a:chExt cx="790176" cy="523250"/>
          </a:xfrm>
        </p:grpSpPr>
        <p:pic>
          <p:nvPicPr>
            <p:cNvPr id="3012" name="Google Shape;3012;p192"/>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013" name="Google Shape;3013;p192"/>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3014" name="Google Shape;3014;p192"/>
          <p:cNvPicPr preferRelativeResize="0"/>
          <p:nvPr/>
        </p:nvPicPr>
        <p:blipFill rotWithShape="1">
          <a:blip r:embed="rId4">
            <a:alphaModFix/>
          </a:blip>
          <a:srcRect b="0" l="26754" r="27683" t="0"/>
          <a:stretch/>
        </p:blipFill>
        <p:spPr>
          <a:xfrm>
            <a:off x="7613950" y="756526"/>
            <a:ext cx="992700" cy="1006616"/>
          </a:xfrm>
          <a:prstGeom prst="rect">
            <a:avLst/>
          </a:prstGeom>
          <a:noFill/>
          <a:ln>
            <a:noFill/>
          </a:ln>
        </p:spPr>
      </p:pic>
      <p:pic>
        <p:nvPicPr>
          <p:cNvPr id="3015" name="Google Shape;3015;p192"/>
          <p:cNvPicPr preferRelativeResize="0"/>
          <p:nvPr/>
        </p:nvPicPr>
        <p:blipFill rotWithShape="1">
          <a:blip r:embed="rId4">
            <a:alphaModFix/>
          </a:blip>
          <a:srcRect b="0" l="26754" r="27683" t="0"/>
          <a:stretch/>
        </p:blipFill>
        <p:spPr>
          <a:xfrm>
            <a:off x="4260712" y="2110001"/>
            <a:ext cx="992700" cy="1006616"/>
          </a:xfrm>
          <a:prstGeom prst="rect">
            <a:avLst/>
          </a:prstGeom>
          <a:noFill/>
          <a:ln>
            <a:noFill/>
          </a:ln>
        </p:spPr>
      </p:pic>
      <p:pic>
        <p:nvPicPr>
          <p:cNvPr id="3016" name="Google Shape;3016;p192"/>
          <p:cNvPicPr preferRelativeResize="0"/>
          <p:nvPr/>
        </p:nvPicPr>
        <p:blipFill rotWithShape="1">
          <a:blip r:embed="rId4">
            <a:alphaModFix/>
          </a:blip>
          <a:srcRect b="0" l="26754" r="27683" t="0"/>
          <a:stretch/>
        </p:blipFill>
        <p:spPr>
          <a:xfrm>
            <a:off x="7668175" y="3073526"/>
            <a:ext cx="992700" cy="1006616"/>
          </a:xfrm>
          <a:prstGeom prst="rect">
            <a:avLst/>
          </a:prstGeom>
          <a:noFill/>
          <a:ln>
            <a:noFill/>
          </a:ln>
        </p:spPr>
      </p:pic>
      <p:sp>
        <p:nvSpPr>
          <p:cNvPr id="3017" name="Google Shape;3017;p192"/>
          <p:cNvSpPr txBox="1"/>
          <p:nvPr/>
        </p:nvSpPr>
        <p:spPr>
          <a:xfrm>
            <a:off x="1044100" y="2878675"/>
            <a:ext cx="960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44.1.1.1</a:t>
            </a:r>
            <a:endParaRPr>
              <a:solidFill>
                <a:schemeClr val="dk1"/>
              </a:solidFill>
            </a:endParaRPr>
          </a:p>
        </p:txBody>
      </p:sp>
      <p:cxnSp>
        <p:nvCxnSpPr>
          <p:cNvPr id="3018" name="Google Shape;3018;p192"/>
          <p:cNvCxnSpPr>
            <a:endCxn id="3014" idx="1"/>
          </p:cNvCxnSpPr>
          <p:nvPr/>
        </p:nvCxnSpPr>
        <p:spPr>
          <a:xfrm flipH="1" rot="10800000">
            <a:off x="5456950" y="1259834"/>
            <a:ext cx="2157000" cy="1096500"/>
          </a:xfrm>
          <a:prstGeom prst="straightConnector1">
            <a:avLst/>
          </a:prstGeom>
          <a:noFill/>
          <a:ln cap="flat" cmpd="sng" w="28575">
            <a:solidFill>
              <a:srgbClr val="E06666"/>
            </a:solidFill>
            <a:prstDash val="solid"/>
            <a:round/>
            <a:headEnd len="med" w="med" type="none"/>
            <a:tailEnd len="med" w="med" type="stealth"/>
          </a:ln>
        </p:spPr>
      </p:cxnSp>
      <p:cxnSp>
        <p:nvCxnSpPr>
          <p:cNvPr id="3019" name="Google Shape;3019;p192"/>
          <p:cNvCxnSpPr/>
          <p:nvPr/>
        </p:nvCxnSpPr>
        <p:spPr>
          <a:xfrm>
            <a:off x="5515550" y="2558700"/>
            <a:ext cx="2098500" cy="994500"/>
          </a:xfrm>
          <a:prstGeom prst="straightConnector1">
            <a:avLst/>
          </a:prstGeom>
          <a:noFill/>
          <a:ln cap="flat" cmpd="sng" w="28575">
            <a:solidFill>
              <a:srgbClr val="E06666"/>
            </a:solidFill>
            <a:prstDash val="solid"/>
            <a:round/>
            <a:headEnd len="med" w="med" type="stealth"/>
            <a:tailEnd len="med" w="med" type="stealth"/>
          </a:ln>
        </p:spPr>
      </p:cxnSp>
      <p:sp>
        <p:nvSpPr>
          <p:cNvPr id="3020" name="Google Shape;3020;p192"/>
          <p:cNvSpPr/>
          <p:nvPr/>
        </p:nvSpPr>
        <p:spPr>
          <a:xfrm>
            <a:off x="2867559" y="2035050"/>
            <a:ext cx="514800" cy="35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Data</a:t>
            </a:r>
            <a:endParaRPr sz="1000"/>
          </a:p>
        </p:txBody>
      </p:sp>
      <p:sp>
        <p:nvSpPr>
          <p:cNvPr id="3021" name="Google Shape;3021;p192"/>
          <p:cNvSpPr/>
          <p:nvPr/>
        </p:nvSpPr>
        <p:spPr>
          <a:xfrm>
            <a:off x="3382289" y="2035050"/>
            <a:ext cx="690900" cy="354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44.1.1.2</a:t>
            </a:r>
            <a:endParaRPr b="1" sz="1000">
              <a:solidFill>
                <a:srgbClr val="FFFFFF"/>
              </a:solidFill>
            </a:endParaRPr>
          </a:p>
        </p:txBody>
      </p:sp>
      <p:sp>
        <p:nvSpPr>
          <p:cNvPr id="3022" name="Google Shape;3022;p192"/>
          <p:cNvSpPr/>
          <p:nvPr/>
        </p:nvSpPr>
        <p:spPr>
          <a:xfrm>
            <a:off x="2176764" y="2035050"/>
            <a:ext cx="690900" cy="354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44.1.1.1</a:t>
            </a:r>
            <a:endParaRPr b="1" sz="1000">
              <a:solidFill>
                <a:srgbClr val="FFFFFF"/>
              </a:solidFill>
            </a:endParaRPr>
          </a:p>
        </p:txBody>
      </p:sp>
      <p:sp>
        <p:nvSpPr>
          <p:cNvPr id="3023" name="Google Shape;3023;p192"/>
          <p:cNvSpPr/>
          <p:nvPr/>
        </p:nvSpPr>
        <p:spPr>
          <a:xfrm rot="-1665606">
            <a:off x="6105025" y="1334738"/>
            <a:ext cx="514631" cy="354005"/>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Data</a:t>
            </a:r>
            <a:endParaRPr sz="1000"/>
          </a:p>
        </p:txBody>
      </p:sp>
      <p:sp>
        <p:nvSpPr>
          <p:cNvPr id="3024" name="Google Shape;3024;p192"/>
          <p:cNvSpPr/>
          <p:nvPr/>
        </p:nvSpPr>
        <p:spPr>
          <a:xfrm rot="-1665999">
            <a:off x="6550321" y="1053843"/>
            <a:ext cx="690963" cy="354005"/>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44.1.1.3</a:t>
            </a:r>
            <a:endParaRPr b="1" sz="1000">
              <a:solidFill>
                <a:srgbClr val="FFFFFF"/>
              </a:solidFill>
            </a:endParaRPr>
          </a:p>
        </p:txBody>
      </p:sp>
      <p:sp>
        <p:nvSpPr>
          <p:cNvPr id="3025" name="Google Shape;3025;p192"/>
          <p:cNvSpPr/>
          <p:nvPr/>
        </p:nvSpPr>
        <p:spPr>
          <a:xfrm rot="-1665999">
            <a:off x="5483606" y="1615456"/>
            <a:ext cx="690963" cy="354005"/>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44.1.1.2</a:t>
            </a:r>
            <a:endParaRPr b="1" sz="10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0"/>
                                        </p:tgtEl>
                                        <p:attrNameLst>
                                          <p:attrName>style.visibility</p:attrName>
                                        </p:attrNameLst>
                                      </p:cBhvr>
                                      <p:to>
                                        <p:strVal val="visible"/>
                                      </p:to>
                                    </p:set>
                                    <p:animEffect filter="fade" transition="in">
                                      <p:cBhvr>
                                        <p:cTn dur="1000"/>
                                        <p:tgtEl>
                                          <p:spTgt spid="3020"/>
                                        </p:tgtEl>
                                      </p:cBhvr>
                                    </p:animEffect>
                                  </p:childTnLst>
                                </p:cTn>
                              </p:par>
                              <p:par>
                                <p:cTn fill="hold" nodeType="withEffect" presetClass="entr" presetID="10" presetSubtype="0">
                                  <p:stCondLst>
                                    <p:cond delay="0"/>
                                  </p:stCondLst>
                                  <p:childTnLst>
                                    <p:set>
                                      <p:cBhvr>
                                        <p:cTn dur="1" fill="hold">
                                          <p:stCondLst>
                                            <p:cond delay="0"/>
                                          </p:stCondLst>
                                        </p:cTn>
                                        <p:tgtEl>
                                          <p:spTgt spid="3021"/>
                                        </p:tgtEl>
                                        <p:attrNameLst>
                                          <p:attrName>style.visibility</p:attrName>
                                        </p:attrNameLst>
                                      </p:cBhvr>
                                      <p:to>
                                        <p:strVal val="visible"/>
                                      </p:to>
                                    </p:set>
                                    <p:animEffect filter="fade" transition="in">
                                      <p:cBhvr>
                                        <p:cTn dur="1000"/>
                                        <p:tgtEl>
                                          <p:spTgt spid="3021"/>
                                        </p:tgtEl>
                                      </p:cBhvr>
                                    </p:animEffect>
                                  </p:childTnLst>
                                </p:cTn>
                              </p:par>
                              <p:par>
                                <p:cTn fill="hold" nodeType="withEffect" presetClass="entr" presetID="10" presetSubtype="0">
                                  <p:stCondLst>
                                    <p:cond delay="0"/>
                                  </p:stCondLst>
                                  <p:childTnLst>
                                    <p:set>
                                      <p:cBhvr>
                                        <p:cTn dur="1" fill="hold">
                                          <p:stCondLst>
                                            <p:cond delay="0"/>
                                          </p:stCondLst>
                                        </p:cTn>
                                        <p:tgtEl>
                                          <p:spTgt spid="3022"/>
                                        </p:tgtEl>
                                        <p:attrNameLst>
                                          <p:attrName>style.visibility</p:attrName>
                                        </p:attrNameLst>
                                      </p:cBhvr>
                                      <p:to>
                                        <p:strVal val="visible"/>
                                      </p:to>
                                    </p:set>
                                    <p:animEffect filter="fade" transition="in">
                                      <p:cBhvr>
                                        <p:cTn dur="1000"/>
                                        <p:tgtEl>
                                          <p:spTgt spid="30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3"/>
                                        </p:tgtEl>
                                        <p:attrNameLst>
                                          <p:attrName>style.visibility</p:attrName>
                                        </p:attrNameLst>
                                      </p:cBhvr>
                                      <p:to>
                                        <p:strVal val="visible"/>
                                      </p:to>
                                    </p:set>
                                    <p:animEffect filter="fade" transition="in">
                                      <p:cBhvr>
                                        <p:cTn dur="1000"/>
                                        <p:tgtEl>
                                          <p:spTgt spid="3023"/>
                                        </p:tgtEl>
                                      </p:cBhvr>
                                    </p:animEffect>
                                  </p:childTnLst>
                                </p:cTn>
                              </p:par>
                              <p:par>
                                <p:cTn fill="hold" nodeType="withEffect" presetClass="entr" presetID="10" presetSubtype="0">
                                  <p:stCondLst>
                                    <p:cond delay="0"/>
                                  </p:stCondLst>
                                  <p:childTnLst>
                                    <p:set>
                                      <p:cBhvr>
                                        <p:cTn dur="1" fill="hold">
                                          <p:stCondLst>
                                            <p:cond delay="0"/>
                                          </p:stCondLst>
                                        </p:cTn>
                                        <p:tgtEl>
                                          <p:spTgt spid="3025"/>
                                        </p:tgtEl>
                                        <p:attrNameLst>
                                          <p:attrName>style.visibility</p:attrName>
                                        </p:attrNameLst>
                                      </p:cBhvr>
                                      <p:to>
                                        <p:strVal val="visible"/>
                                      </p:to>
                                    </p:set>
                                    <p:animEffect filter="fade" transition="in">
                                      <p:cBhvr>
                                        <p:cTn dur="1000"/>
                                        <p:tgtEl>
                                          <p:spTgt spid="3025"/>
                                        </p:tgtEl>
                                      </p:cBhvr>
                                    </p:animEffect>
                                  </p:childTnLst>
                                </p:cTn>
                              </p:par>
                              <p:par>
                                <p:cTn fill="hold" nodeType="withEffect" presetClass="entr" presetID="10" presetSubtype="0">
                                  <p:stCondLst>
                                    <p:cond delay="0"/>
                                  </p:stCondLst>
                                  <p:childTnLst>
                                    <p:set>
                                      <p:cBhvr>
                                        <p:cTn dur="1" fill="hold">
                                          <p:stCondLst>
                                            <p:cond delay="0"/>
                                          </p:stCondLst>
                                        </p:cTn>
                                        <p:tgtEl>
                                          <p:spTgt spid="3024"/>
                                        </p:tgtEl>
                                        <p:attrNameLst>
                                          <p:attrName>style.visibility</p:attrName>
                                        </p:attrNameLst>
                                      </p:cBhvr>
                                      <p:to>
                                        <p:strVal val="visible"/>
                                      </p:to>
                                    </p:set>
                                    <p:animEffect filter="fade" transition="in">
                                      <p:cBhvr>
                                        <p:cTn dur="1000"/>
                                        <p:tgtEl>
                                          <p:spTgt spid="30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9" name="Shape 3029"/>
        <p:cNvGrpSpPr/>
        <p:nvPr/>
      </p:nvGrpSpPr>
      <p:grpSpPr>
        <a:xfrm>
          <a:off x="0" y="0"/>
          <a:ext cx="0" cy="0"/>
          <a:chOff x="0" y="0"/>
          <a:chExt cx="0" cy="0"/>
        </a:xfrm>
      </p:grpSpPr>
      <p:sp>
        <p:nvSpPr>
          <p:cNvPr id="3030" name="Google Shape;3030;p1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4 Load Balancer</a:t>
            </a:r>
            <a:endParaRPr/>
          </a:p>
        </p:txBody>
      </p:sp>
      <p:cxnSp>
        <p:nvCxnSpPr>
          <p:cNvPr id="3031" name="Google Shape;3031;p193"/>
          <p:cNvCxnSpPr/>
          <p:nvPr/>
        </p:nvCxnSpPr>
        <p:spPr>
          <a:xfrm flipH="1" rot="10800000">
            <a:off x="2232325" y="2559825"/>
            <a:ext cx="1785300" cy="5400"/>
          </a:xfrm>
          <a:prstGeom prst="straightConnector1">
            <a:avLst/>
          </a:prstGeom>
          <a:noFill/>
          <a:ln cap="flat" cmpd="sng" w="28575">
            <a:solidFill>
              <a:srgbClr val="E06666"/>
            </a:solidFill>
            <a:prstDash val="solid"/>
            <a:round/>
            <a:headEnd len="med" w="med" type="stealth"/>
            <a:tailEnd len="med" w="med" type="none"/>
          </a:ln>
        </p:spPr>
      </p:cxnSp>
      <p:sp>
        <p:nvSpPr>
          <p:cNvPr id="3032" name="Google Shape;3032;p193"/>
          <p:cNvSpPr txBox="1"/>
          <p:nvPr/>
        </p:nvSpPr>
        <p:spPr>
          <a:xfrm>
            <a:off x="3845800" y="3232675"/>
            <a:ext cx="1822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L4 Load Balancer</a:t>
            </a:r>
            <a:endParaRPr>
              <a:solidFill>
                <a:schemeClr val="dk1"/>
              </a:solidFill>
            </a:endParaRPr>
          </a:p>
          <a:p>
            <a:pPr indent="0" lvl="0" marL="0" rtl="0" algn="ctr">
              <a:spcBef>
                <a:spcPts val="0"/>
              </a:spcBef>
              <a:spcAft>
                <a:spcPts val="0"/>
              </a:spcAft>
              <a:buNone/>
            </a:pPr>
            <a:r>
              <a:rPr lang="en">
                <a:solidFill>
                  <a:schemeClr val="dk1"/>
                </a:solidFill>
              </a:rPr>
              <a:t>44.1.1.2</a:t>
            </a:r>
            <a:endParaRPr>
              <a:solidFill>
                <a:schemeClr val="dk1"/>
              </a:solidFill>
            </a:endParaRPr>
          </a:p>
        </p:txBody>
      </p:sp>
      <p:sp>
        <p:nvSpPr>
          <p:cNvPr id="3033" name="Google Shape;3033;p193"/>
          <p:cNvSpPr txBox="1"/>
          <p:nvPr/>
        </p:nvSpPr>
        <p:spPr>
          <a:xfrm>
            <a:off x="7350626" y="1816350"/>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1</a:t>
            </a:r>
            <a:endParaRPr>
              <a:solidFill>
                <a:schemeClr val="dk1"/>
              </a:solidFill>
            </a:endParaRPr>
          </a:p>
          <a:p>
            <a:pPr indent="0" lvl="0" marL="0" rtl="0" algn="ctr">
              <a:spcBef>
                <a:spcPts val="0"/>
              </a:spcBef>
              <a:spcAft>
                <a:spcPts val="0"/>
              </a:spcAft>
              <a:buNone/>
            </a:pPr>
            <a:r>
              <a:rPr lang="en">
                <a:solidFill>
                  <a:schemeClr val="dk1"/>
                </a:solidFill>
              </a:rPr>
              <a:t>44.1.1.3</a:t>
            </a:r>
            <a:endParaRPr>
              <a:solidFill>
                <a:schemeClr val="dk1"/>
              </a:solidFill>
            </a:endParaRPr>
          </a:p>
        </p:txBody>
      </p:sp>
      <p:sp>
        <p:nvSpPr>
          <p:cNvPr id="3034" name="Google Shape;3034;p193"/>
          <p:cNvSpPr txBox="1"/>
          <p:nvPr/>
        </p:nvSpPr>
        <p:spPr>
          <a:xfrm>
            <a:off x="7350626" y="4109375"/>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2</a:t>
            </a:r>
            <a:endParaRPr>
              <a:solidFill>
                <a:schemeClr val="dk1"/>
              </a:solidFill>
            </a:endParaRPr>
          </a:p>
          <a:p>
            <a:pPr indent="0" lvl="0" marL="0" rtl="0" algn="ctr">
              <a:spcBef>
                <a:spcPts val="0"/>
              </a:spcBef>
              <a:spcAft>
                <a:spcPts val="0"/>
              </a:spcAft>
              <a:buNone/>
            </a:pPr>
            <a:r>
              <a:rPr lang="en">
                <a:solidFill>
                  <a:schemeClr val="dk1"/>
                </a:solidFill>
              </a:rPr>
              <a:t>44.1.1.4</a:t>
            </a:r>
            <a:endParaRPr>
              <a:solidFill>
                <a:schemeClr val="dk1"/>
              </a:solidFill>
            </a:endParaRPr>
          </a:p>
        </p:txBody>
      </p:sp>
      <p:grpSp>
        <p:nvGrpSpPr>
          <p:cNvPr id="3035" name="Google Shape;3035;p193"/>
          <p:cNvGrpSpPr/>
          <p:nvPr/>
        </p:nvGrpSpPr>
        <p:grpSpPr>
          <a:xfrm>
            <a:off x="1044104" y="2199294"/>
            <a:ext cx="874487" cy="589599"/>
            <a:chOff x="2666325" y="4298650"/>
            <a:chExt cx="790176" cy="523250"/>
          </a:xfrm>
        </p:grpSpPr>
        <p:pic>
          <p:nvPicPr>
            <p:cNvPr id="3036" name="Google Shape;3036;p193"/>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037" name="Google Shape;3037;p193"/>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3038" name="Google Shape;3038;p193"/>
          <p:cNvPicPr preferRelativeResize="0"/>
          <p:nvPr/>
        </p:nvPicPr>
        <p:blipFill rotWithShape="1">
          <a:blip r:embed="rId4">
            <a:alphaModFix/>
          </a:blip>
          <a:srcRect b="0" l="26754" r="27683" t="0"/>
          <a:stretch/>
        </p:blipFill>
        <p:spPr>
          <a:xfrm>
            <a:off x="7613950" y="756526"/>
            <a:ext cx="992700" cy="1006616"/>
          </a:xfrm>
          <a:prstGeom prst="rect">
            <a:avLst/>
          </a:prstGeom>
          <a:noFill/>
          <a:ln>
            <a:noFill/>
          </a:ln>
        </p:spPr>
      </p:pic>
      <p:pic>
        <p:nvPicPr>
          <p:cNvPr id="3039" name="Google Shape;3039;p193"/>
          <p:cNvPicPr preferRelativeResize="0"/>
          <p:nvPr/>
        </p:nvPicPr>
        <p:blipFill rotWithShape="1">
          <a:blip r:embed="rId4">
            <a:alphaModFix/>
          </a:blip>
          <a:srcRect b="0" l="26754" r="27683" t="0"/>
          <a:stretch/>
        </p:blipFill>
        <p:spPr>
          <a:xfrm>
            <a:off x="4260712" y="2110001"/>
            <a:ext cx="992700" cy="1006616"/>
          </a:xfrm>
          <a:prstGeom prst="rect">
            <a:avLst/>
          </a:prstGeom>
          <a:noFill/>
          <a:ln>
            <a:noFill/>
          </a:ln>
        </p:spPr>
      </p:pic>
      <p:pic>
        <p:nvPicPr>
          <p:cNvPr id="3040" name="Google Shape;3040;p193"/>
          <p:cNvPicPr preferRelativeResize="0"/>
          <p:nvPr/>
        </p:nvPicPr>
        <p:blipFill rotWithShape="1">
          <a:blip r:embed="rId4">
            <a:alphaModFix/>
          </a:blip>
          <a:srcRect b="0" l="26754" r="27683" t="0"/>
          <a:stretch/>
        </p:blipFill>
        <p:spPr>
          <a:xfrm>
            <a:off x="7668175" y="3073526"/>
            <a:ext cx="992700" cy="1006616"/>
          </a:xfrm>
          <a:prstGeom prst="rect">
            <a:avLst/>
          </a:prstGeom>
          <a:noFill/>
          <a:ln>
            <a:noFill/>
          </a:ln>
        </p:spPr>
      </p:pic>
      <p:sp>
        <p:nvSpPr>
          <p:cNvPr id="3041" name="Google Shape;3041;p193"/>
          <p:cNvSpPr txBox="1"/>
          <p:nvPr/>
        </p:nvSpPr>
        <p:spPr>
          <a:xfrm>
            <a:off x="1044100" y="2878675"/>
            <a:ext cx="960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44.1.1.1</a:t>
            </a:r>
            <a:endParaRPr>
              <a:solidFill>
                <a:schemeClr val="dk1"/>
              </a:solidFill>
            </a:endParaRPr>
          </a:p>
        </p:txBody>
      </p:sp>
      <p:cxnSp>
        <p:nvCxnSpPr>
          <p:cNvPr id="3042" name="Google Shape;3042;p193"/>
          <p:cNvCxnSpPr>
            <a:endCxn id="3038" idx="1"/>
          </p:cNvCxnSpPr>
          <p:nvPr/>
        </p:nvCxnSpPr>
        <p:spPr>
          <a:xfrm flipH="1" rot="10800000">
            <a:off x="5456950" y="1259834"/>
            <a:ext cx="2157000" cy="1096500"/>
          </a:xfrm>
          <a:prstGeom prst="straightConnector1">
            <a:avLst/>
          </a:prstGeom>
          <a:noFill/>
          <a:ln cap="flat" cmpd="sng" w="28575">
            <a:solidFill>
              <a:srgbClr val="E06666"/>
            </a:solidFill>
            <a:prstDash val="solid"/>
            <a:round/>
            <a:headEnd len="med" w="med" type="stealth"/>
            <a:tailEnd len="med" w="med" type="none"/>
          </a:ln>
        </p:spPr>
      </p:cxnSp>
      <p:cxnSp>
        <p:nvCxnSpPr>
          <p:cNvPr id="3043" name="Google Shape;3043;p193"/>
          <p:cNvCxnSpPr/>
          <p:nvPr/>
        </p:nvCxnSpPr>
        <p:spPr>
          <a:xfrm>
            <a:off x="5515550" y="2558700"/>
            <a:ext cx="2098500" cy="994500"/>
          </a:xfrm>
          <a:prstGeom prst="straightConnector1">
            <a:avLst/>
          </a:prstGeom>
          <a:noFill/>
          <a:ln cap="flat" cmpd="sng" w="28575">
            <a:solidFill>
              <a:srgbClr val="E06666"/>
            </a:solidFill>
            <a:prstDash val="solid"/>
            <a:round/>
            <a:headEnd len="med" w="med" type="stealth"/>
            <a:tailEnd len="med" w="med" type="stealth"/>
          </a:ln>
        </p:spPr>
      </p:cxnSp>
      <p:sp>
        <p:nvSpPr>
          <p:cNvPr id="3044" name="Google Shape;3044;p193"/>
          <p:cNvSpPr/>
          <p:nvPr/>
        </p:nvSpPr>
        <p:spPr>
          <a:xfrm>
            <a:off x="2867559" y="2035050"/>
            <a:ext cx="514800" cy="35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RES</a:t>
            </a:r>
            <a:endParaRPr sz="1000"/>
          </a:p>
        </p:txBody>
      </p:sp>
      <p:sp>
        <p:nvSpPr>
          <p:cNvPr id="3045" name="Google Shape;3045;p193"/>
          <p:cNvSpPr/>
          <p:nvPr/>
        </p:nvSpPr>
        <p:spPr>
          <a:xfrm>
            <a:off x="3382289" y="2035050"/>
            <a:ext cx="690900" cy="354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44.1.1.1</a:t>
            </a:r>
            <a:endParaRPr b="1" sz="1000">
              <a:solidFill>
                <a:srgbClr val="FFFFFF"/>
              </a:solidFill>
            </a:endParaRPr>
          </a:p>
        </p:txBody>
      </p:sp>
      <p:sp>
        <p:nvSpPr>
          <p:cNvPr id="3046" name="Google Shape;3046;p193"/>
          <p:cNvSpPr/>
          <p:nvPr/>
        </p:nvSpPr>
        <p:spPr>
          <a:xfrm>
            <a:off x="2176764" y="2035050"/>
            <a:ext cx="690900" cy="354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44.1.1.2</a:t>
            </a:r>
            <a:endParaRPr b="1" sz="1000">
              <a:solidFill>
                <a:srgbClr val="FFFFFF"/>
              </a:solidFill>
            </a:endParaRPr>
          </a:p>
        </p:txBody>
      </p:sp>
      <p:sp>
        <p:nvSpPr>
          <p:cNvPr id="3047" name="Google Shape;3047;p193"/>
          <p:cNvSpPr/>
          <p:nvPr/>
        </p:nvSpPr>
        <p:spPr>
          <a:xfrm rot="-1665606">
            <a:off x="6105025" y="1334738"/>
            <a:ext cx="514631" cy="354005"/>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RES</a:t>
            </a:r>
            <a:endParaRPr sz="1000"/>
          </a:p>
        </p:txBody>
      </p:sp>
      <p:sp>
        <p:nvSpPr>
          <p:cNvPr id="3048" name="Google Shape;3048;p193"/>
          <p:cNvSpPr/>
          <p:nvPr/>
        </p:nvSpPr>
        <p:spPr>
          <a:xfrm rot="-1665999">
            <a:off x="6550321" y="1053843"/>
            <a:ext cx="690963" cy="354005"/>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44.1.1.2</a:t>
            </a:r>
            <a:endParaRPr b="1" sz="1000">
              <a:solidFill>
                <a:srgbClr val="FFFFFF"/>
              </a:solidFill>
            </a:endParaRPr>
          </a:p>
        </p:txBody>
      </p:sp>
      <p:sp>
        <p:nvSpPr>
          <p:cNvPr id="3049" name="Google Shape;3049;p193"/>
          <p:cNvSpPr/>
          <p:nvPr/>
        </p:nvSpPr>
        <p:spPr>
          <a:xfrm rot="-1665999">
            <a:off x="5483606" y="1615456"/>
            <a:ext cx="690963" cy="354005"/>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44.1.1.3</a:t>
            </a:r>
            <a:endParaRPr b="1" sz="10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7"/>
                                        </p:tgtEl>
                                        <p:attrNameLst>
                                          <p:attrName>style.visibility</p:attrName>
                                        </p:attrNameLst>
                                      </p:cBhvr>
                                      <p:to>
                                        <p:strVal val="visible"/>
                                      </p:to>
                                    </p:set>
                                    <p:animEffect filter="fade" transition="in">
                                      <p:cBhvr>
                                        <p:cTn dur="1000"/>
                                        <p:tgtEl>
                                          <p:spTgt spid="3047"/>
                                        </p:tgtEl>
                                      </p:cBhvr>
                                    </p:animEffect>
                                  </p:childTnLst>
                                </p:cTn>
                              </p:par>
                              <p:par>
                                <p:cTn fill="hold" nodeType="withEffect" presetClass="entr" presetID="10" presetSubtype="0">
                                  <p:stCondLst>
                                    <p:cond delay="0"/>
                                  </p:stCondLst>
                                  <p:childTnLst>
                                    <p:set>
                                      <p:cBhvr>
                                        <p:cTn dur="1" fill="hold">
                                          <p:stCondLst>
                                            <p:cond delay="0"/>
                                          </p:stCondLst>
                                        </p:cTn>
                                        <p:tgtEl>
                                          <p:spTgt spid="3048"/>
                                        </p:tgtEl>
                                        <p:attrNameLst>
                                          <p:attrName>style.visibility</p:attrName>
                                        </p:attrNameLst>
                                      </p:cBhvr>
                                      <p:to>
                                        <p:strVal val="visible"/>
                                      </p:to>
                                    </p:set>
                                    <p:animEffect filter="fade" transition="in">
                                      <p:cBhvr>
                                        <p:cTn dur="1000"/>
                                        <p:tgtEl>
                                          <p:spTgt spid="3048"/>
                                        </p:tgtEl>
                                      </p:cBhvr>
                                    </p:animEffect>
                                  </p:childTnLst>
                                </p:cTn>
                              </p:par>
                              <p:par>
                                <p:cTn fill="hold" nodeType="withEffect" presetClass="entr" presetID="10" presetSubtype="0">
                                  <p:stCondLst>
                                    <p:cond delay="0"/>
                                  </p:stCondLst>
                                  <p:childTnLst>
                                    <p:set>
                                      <p:cBhvr>
                                        <p:cTn dur="1" fill="hold">
                                          <p:stCondLst>
                                            <p:cond delay="0"/>
                                          </p:stCondLst>
                                        </p:cTn>
                                        <p:tgtEl>
                                          <p:spTgt spid="3049"/>
                                        </p:tgtEl>
                                        <p:attrNameLst>
                                          <p:attrName>style.visibility</p:attrName>
                                        </p:attrNameLst>
                                      </p:cBhvr>
                                      <p:to>
                                        <p:strVal val="visible"/>
                                      </p:to>
                                    </p:set>
                                    <p:animEffect filter="fade" transition="in">
                                      <p:cBhvr>
                                        <p:cTn dur="1000"/>
                                        <p:tgtEl>
                                          <p:spTgt spid="30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4"/>
                                        </p:tgtEl>
                                        <p:attrNameLst>
                                          <p:attrName>style.visibility</p:attrName>
                                        </p:attrNameLst>
                                      </p:cBhvr>
                                      <p:to>
                                        <p:strVal val="visible"/>
                                      </p:to>
                                    </p:set>
                                    <p:animEffect filter="fade" transition="in">
                                      <p:cBhvr>
                                        <p:cTn dur="1000"/>
                                        <p:tgtEl>
                                          <p:spTgt spid="3044"/>
                                        </p:tgtEl>
                                      </p:cBhvr>
                                    </p:animEffect>
                                  </p:childTnLst>
                                </p:cTn>
                              </p:par>
                              <p:par>
                                <p:cTn fill="hold" nodeType="withEffect" presetClass="entr" presetID="10" presetSubtype="0">
                                  <p:stCondLst>
                                    <p:cond delay="0"/>
                                  </p:stCondLst>
                                  <p:childTnLst>
                                    <p:set>
                                      <p:cBhvr>
                                        <p:cTn dur="1" fill="hold">
                                          <p:stCondLst>
                                            <p:cond delay="0"/>
                                          </p:stCondLst>
                                        </p:cTn>
                                        <p:tgtEl>
                                          <p:spTgt spid="3045"/>
                                        </p:tgtEl>
                                        <p:attrNameLst>
                                          <p:attrName>style.visibility</p:attrName>
                                        </p:attrNameLst>
                                      </p:cBhvr>
                                      <p:to>
                                        <p:strVal val="visible"/>
                                      </p:to>
                                    </p:set>
                                    <p:animEffect filter="fade" transition="in">
                                      <p:cBhvr>
                                        <p:cTn dur="1000"/>
                                        <p:tgtEl>
                                          <p:spTgt spid="3045"/>
                                        </p:tgtEl>
                                      </p:cBhvr>
                                    </p:animEffect>
                                  </p:childTnLst>
                                </p:cTn>
                              </p:par>
                              <p:par>
                                <p:cTn fill="hold" nodeType="withEffect" presetClass="entr" presetID="10" presetSubtype="0">
                                  <p:stCondLst>
                                    <p:cond delay="0"/>
                                  </p:stCondLst>
                                  <p:childTnLst>
                                    <p:set>
                                      <p:cBhvr>
                                        <p:cTn dur="1" fill="hold">
                                          <p:stCondLst>
                                            <p:cond delay="0"/>
                                          </p:stCondLst>
                                        </p:cTn>
                                        <p:tgtEl>
                                          <p:spTgt spid="3046"/>
                                        </p:tgtEl>
                                        <p:attrNameLst>
                                          <p:attrName>style.visibility</p:attrName>
                                        </p:attrNameLst>
                                      </p:cBhvr>
                                      <p:to>
                                        <p:strVal val="visible"/>
                                      </p:to>
                                    </p:set>
                                    <p:animEffect filter="fade" transition="in">
                                      <p:cBhvr>
                                        <p:cTn dur="1000"/>
                                        <p:tgtEl>
                                          <p:spTgt spid="30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3" name="Shape 3053"/>
        <p:cNvGrpSpPr/>
        <p:nvPr/>
      </p:nvGrpSpPr>
      <p:grpSpPr>
        <a:xfrm>
          <a:off x="0" y="0"/>
          <a:ext cx="0" cy="0"/>
          <a:chOff x="0" y="0"/>
          <a:chExt cx="0" cy="0"/>
        </a:xfrm>
      </p:grpSpPr>
      <p:sp>
        <p:nvSpPr>
          <p:cNvPr id="3054" name="Google Shape;3054;p1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4 Load Balancer</a:t>
            </a:r>
            <a:endParaRPr/>
          </a:p>
        </p:txBody>
      </p:sp>
      <p:cxnSp>
        <p:nvCxnSpPr>
          <p:cNvPr id="3055" name="Google Shape;3055;p194"/>
          <p:cNvCxnSpPr/>
          <p:nvPr/>
        </p:nvCxnSpPr>
        <p:spPr>
          <a:xfrm flipH="1" rot="10800000">
            <a:off x="2232325" y="2559825"/>
            <a:ext cx="1785300" cy="5400"/>
          </a:xfrm>
          <a:prstGeom prst="straightConnector1">
            <a:avLst/>
          </a:prstGeom>
          <a:noFill/>
          <a:ln cap="flat" cmpd="sng" w="28575">
            <a:solidFill>
              <a:srgbClr val="E06666"/>
            </a:solidFill>
            <a:prstDash val="solid"/>
            <a:round/>
            <a:headEnd len="med" w="med" type="stealth"/>
            <a:tailEnd len="med" w="med" type="stealth"/>
          </a:ln>
        </p:spPr>
      </p:cxnSp>
      <p:sp>
        <p:nvSpPr>
          <p:cNvPr id="3056" name="Google Shape;3056;p194"/>
          <p:cNvSpPr txBox="1"/>
          <p:nvPr/>
        </p:nvSpPr>
        <p:spPr>
          <a:xfrm>
            <a:off x="3845800" y="3232675"/>
            <a:ext cx="1822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L4 Load Balancer</a:t>
            </a:r>
            <a:endParaRPr>
              <a:solidFill>
                <a:schemeClr val="dk1"/>
              </a:solidFill>
            </a:endParaRPr>
          </a:p>
          <a:p>
            <a:pPr indent="0" lvl="0" marL="0" rtl="0" algn="ctr">
              <a:spcBef>
                <a:spcPts val="0"/>
              </a:spcBef>
              <a:spcAft>
                <a:spcPts val="0"/>
              </a:spcAft>
              <a:buNone/>
            </a:pPr>
            <a:r>
              <a:rPr lang="en">
                <a:solidFill>
                  <a:schemeClr val="dk1"/>
                </a:solidFill>
              </a:rPr>
              <a:t>44.1.1.2</a:t>
            </a:r>
            <a:endParaRPr>
              <a:solidFill>
                <a:schemeClr val="dk1"/>
              </a:solidFill>
            </a:endParaRPr>
          </a:p>
        </p:txBody>
      </p:sp>
      <p:sp>
        <p:nvSpPr>
          <p:cNvPr id="3057" name="Google Shape;3057;p194"/>
          <p:cNvSpPr txBox="1"/>
          <p:nvPr/>
        </p:nvSpPr>
        <p:spPr>
          <a:xfrm>
            <a:off x="7350626" y="1816350"/>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1</a:t>
            </a:r>
            <a:endParaRPr>
              <a:solidFill>
                <a:schemeClr val="dk1"/>
              </a:solidFill>
            </a:endParaRPr>
          </a:p>
          <a:p>
            <a:pPr indent="0" lvl="0" marL="0" rtl="0" algn="ctr">
              <a:spcBef>
                <a:spcPts val="0"/>
              </a:spcBef>
              <a:spcAft>
                <a:spcPts val="0"/>
              </a:spcAft>
              <a:buNone/>
            </a:pPr>
            <a:r>
              <a:rPr lang="en">
                <a:solidFill>
                  <a:schemeClr val="dk1"/>
                </a:solidFill>
              </a:rPr>
              <a:t>44.1.1.3</a:t>
            </a:r>
            <a:endParaRPr>
              <a:solidFill>
                <a:schemeClr val="dk1"/>
              </a:solidFill>
            </a:endParaRPr>
          </a:p>
        </p:txBody>
      </p:sp>
      <p:sp>
        <p:nvSpPr>
          <p:cNvPr id="3058" name="Google Shape;3058;p194"/>
          <p:cNvSpPr txBox="1"/>
          <p:nvPr/>
        </p:nvSpPr>
        <p:spPr>
          <a:xfrm>
            <a:off x="7350626" y="4109375"/>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2</a:t>
            </a:r>
            <a:endParaRPr>
              <a:solidFill>
                <a:schemeClr val="dk1"/>
              </a:solidFill>
            </a:endParaRPr>
          </a:p>
          <a:p>
            <a:pPr indent="0" lvl="0" marL="0" rtl="0" algn="ctr">
              <a:spcBef>
                <a:spcPts val="0"/>
              </a:spcBef>
              <a:spcAft>
                <a:spcPts val="0"/>
              </a:spcAft>
              <a:buNone/>
            </a:pPr>
            <a:r>
              <a:rPr lang="en">
                <a:solidFill>
                  <a:schemeClr val="dk1"/>
                </a:solidFill>
              </a:rPr>
              <a:t>44.1.1.4</a:t>
            </a:r>
            <a:endParaRPr>
              <a:solidFill>
                <a:schemeClr val="dk1"/>
              </a:solidFill>
            </a:endParaRPr>
          </a:p>
        </p:txBody>
      </p:sp>
      <p:grpSp>
        <p:nvGrpSpPr>
          <p:cNvPr id="3059" name="Google Shape;3059;p194"/>
          <p:cNvGrpSpPr/>
          <p:nvPr/>
        </p:nvGrpSpPr>
        <p:grpSpPr>
          <a:xfrm>
            <a:off x="1044104" y="2199294"/>
            <a:ext cx="874487" cy="589599"/>
            <a:chOff x="2666325" y="4298650"/>
            <a:chExt cx="790176" cy="523250"/>
          </a:xfrm>
        </p:grpSpPr>
        <p:pic>
          <p:nvPicPr>
            <p:cNvPr id="3060" name="Google Shape;3060;p194"/>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061" name="Google Shape;3061;p194"/>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3062" name="Google Shape;3062;p194"/>
          <p:cNvPicPr preferRelativeResize="0"/>
          <p:nvPr/>
        </p:nvPicPr>
        <p:blipFill rotWithShape="1">
          <a:blip r:embed="rId4">
            <a:alphaModFix/>
          </a:blip>
          <a:srcRect b="0" l="26754" r="27683" t="0"/>
          <a:stretch/>
        </p:blipFill>
        <p:spPr>
          <a:xfrm>
            <a:off x="7613950" y="756526"/>
            <a:ext cx="992700" cy="1006616"/>
          </a:xfrm>
          <a:prstGeom prst="rect">
            <a:avLst/>
          </a:prstGeom>
          <a:noFill/>
          <a:ln>
            <a:noFill/>
          </a:ln>
        </p:spPr>
      </p:pic>
      <p:pic>
        <p:nvPicPr>
          <p:cNvPr id="3063" name="Google Shape;3063;p194"/>
          <p:cNvPicPr preferRelativeResize="0"/>
          <p:nvPr/>
        </p:nvPicPr>
        <p:blipFill rotWithShape="1">
          <a:blip r:embed="rId4">
            <a:alphaModFix/>
          </a:blip>
          <a:srcRect b="0" l="26754" r="27683" t="0"/>
          <a:stretch/>
        </p:blipFill>
        <p:spPr>
          <a:xfrm>
            <a:off x="4260712" y="2110001"/>
            <a:ext cx="992700" cy="1006616"/>
          </a:xfrm>
          <a:prstGeom prst="rect">
            <a:avLst/>
          </a:prstGeom>
          <a:noFill/>
          <a:ln>
            <a:noFill/>
          </a:ln>
        </p:spPr>
      </p:pic>
      <p:pic>
        <p:nvPicPr>
          <p:cNvPr id="3064" name="Google Shape;3064;p194"/>
          <p:cNvPicPr preferRelativeResize="0"/>
          <p:nvPr/>
        </p:nvPicPr>
        <p:blipFill rotWithShape="1">
          <a:blip r:embed="rId4">
            <a:alphaModFix/>
          </a:blip>
          <a:srcRect b="0" l="26754" r="27683" t="0"/>
          <a:stretch/>
        </p:blipFill>
        <p:spPr>
          <a:xfrm>
            <a:off x="7668175" y="3073526"/>
            <a:ext cx="992700" cy="1006616"/>
          </a:xfrm>
          <a:prstGeom prst="rect">
            <a:avLst/>
          </a:prstGeom>
          <a:noFill/>
          <a:ln>
            <a:noFill/>
          </a:ln>
        </p:spPr>
      </p:pic>
      <p:sp>
        <p:nvSpPr>
          <p:cNvPr id="3065" name="Google Shape;3065;p194"/>
          <p:cNvSpPr txBox="1"/>
          <p:nvPr/>
        </p:nvSpPr>
        <p:spPr>
          <a:xfrm>
            <a:off x="1044100" y="2878675"/>
            <a:ext cx="960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44.1.1.1</a:t>
            </a:r>
            <a:endParaRPr>
              <a:solidFill>
                <a:schemeClr val="dk1"/>
              </a:solidFill>
            </a:endParaRPr>
          </a:p>
        </p:txBody>
      </p:sp>
      <p:sp>
        <p:nvSpPr>
          <p:cNvPr id="3066" name="Google Shape;3066;p194"/>
          <p:cNvSpPr txBox="1"/>
          <p:nvPr/>
        </p:nvSpPr>
        <p:spPr>
          <a:xfrm>
            <a:off x="2263350" y="2160150"/>
            <a:ext cx="1735200" cy="53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HTTP GET /1</a:t>
            </a:r>
            <a:endParaRPr sz="1000">
              <a:solidFill>
                <a:schemeClr val="dk1"/>
              </a:solidFill>
            </a:endParaRPr>
          </a:p>
        </p:txBody>
      </p:sp>
      <p:cxnSp>
        <p:nvCxnSpPr>
          <p:cNvPr id="3067" name="Google Shape;3067;p194"/>
          <p:cNvCxnSpPr>
            <a:endCxn id="3062" idx="1"/>
          </p:cNvCxnSpPr>
          <p:nvPr/>
        </p:nvCxnSpPr>
        <p:spPr>
          <a:xfrm flipH="1" rot="10800000">
            <a:off x="5456950" y="1259834"/>
            <a:ext cx="2157000" cy="1096500"/>
          </a:xfrm>
          <a:prstGeom prst="straightConnector1">
            <a:avLst/>
          </a:prstGeom>
          <a:noFill/>
          <a:ln cap="flat" cmpd="sng" w="28575">
            <a:solidFill>
              <a:srgbClr val="E06666"/>
            </a:solidFill>
            <a:prstDash val="solid"/>
            <a:round/>
            <a:headEnd len="med" w="med" type="stealth"/>
            <a:tailEnd len="med" w="med" type="stealth"/>
          </a:ln>
        </p:spPr>
      </p:cxnSp>
      <p:cxnSp>
        <p:nvCxnSpPr>
          <p:cNvPr id="3068" name="Google Shape;3068;p194"/>
          <p:cNvCxnSpPr/>
          <p:nvPr/>
        </p:nvCxnSpPr>
        <p:spPr>
          <a:xfrm>
            <a:off x="5515550" y="2558700"/>
            <a:ext cx="2098500" cy="994500"/>
          </a:xfrm>
          <a:prstGeom prst="straightConnector1">
            <a:avLst/>
          </a:prstGeom>
          <a:noFill/>
          <a:ln cap="flat" cmpd="sng" w="28575">
            <a:solidFill>
              <a:srgbClr val="E06666"/>
            </a:solidFill>
            <a:prstDash val="solid"/>
            <a:round/>
            <a:headEnd len="med" w="med" type="stealth"/>
            <a:tailEnd len="med" w="med" type="stealth"/>
          </a:ln>
        </p:spPr>
      </p:cxnSp>
      <p:sp>
        <p:nvSpPr>
          <p:cNvPr id="3069" name="Google Shape;3069;p194"/>
          <p:cNvSpPr/>
          <p:nvPr/>
        </p:nvSpPr>
        <p:spPr>
          <a:xfrm>
            <a:off x="2743135" y="26971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3070" name="Google Shape;3070;p194"/>
          <p:cNvSpPr/>
          <p:nvPr/>
        </p:nvSpPr>
        <p:spPr>
          <a:xfrm>
            <a:off x="3044781" y="26995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3071" name="Google Shape;3071;p194"/>
          <p:cNvSpPr/>
          <p:nvPr/>
        </p:nvSpPr>
        <p:spPr>
          <a:xfrm>
            <a:off x="3341228" y="26995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3</a:t>
            </a:r>
            <a:endParaRPr sz="900"/>
          </a:p>
        </p:txBody>
      </p:sp>
      <p:sp>
        <p:nvSpPr>
          <p:cNvPr id="3072" name="Google Shape;3072;p194"/>
          <p:cNvSpPr/>
          <p:nvPr/>
        </p:nvSpPr>
        <p:spPr>
          <a:xfrm rot="-1881166">
            <a:off x="5877055" y="1715100"/>
            <a:ext cx="265229" cy="176373"/>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3073" name="Google Shape;3073;p194"/>
          <p:cNvSpPr/>
          <p:nvPr/>
        </p:nvSpPr>
        <p:spPr>
          <a:xfrm rot="-1881166">
            <a:off x="6195355" y="1542663"/>
            <a:ext cx="265229" cy="176373"/>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3074" name="Google Shape;3074;p194"/>
          <p:cNvSpPr/>
          <p:nvPr/>
        </p:nvSpPr>
        <p:spPr>
          <a:xfrm rot="-1881166">
            <a:off x="6513655" y="1373300"/>
            <a:ext cx="265229" cy="176373"/>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6"/>
                                        </p:tgtEl>
                                        <p:attrNameLst>
                                          <p:attrName>style.visibility</p:attrName>
                                        </p:attrNameLst>
                                      </p:cBhvr>
                                      <p:to>
                                        <p:strVal val="visible"/>
                                      </p:to>
                                    </p:set>
                                    <p:animEffect filter="fade" transition="in">
                                      <p:cBhvr>
                                        <p:cTn dur="1000"/>
                                        <p:tgtEl>
                                          <p:spTgt spid="30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9"/>
                                        </p:tgtEl>
                                        <p:attrNameLst>
                                          <p:attrName>style.visibility</p:attrName>
                                        </p:attrNameLst>
                                      </p:cBhvr>
                                      <p:to>
                                        <p:strVal val="visible"/>
                                      </p:to>
                                    </p:set>
                                    <p:animEffect filter="fade" transition="in">
                                      <p:cBhvr>
                                        <p:cTn dur="1000"/>
                                        <p:tgtEl>
                                          <p:spTgt spid="3069"/>
                                        </p:tgtEl>
                                      </p:cBhvr>
                                    </p:animEffect>
                                  </p:childTnLst>
                                </p:cTn>
                              </p:par>
                              <p:par>
                                <p:cTn fill="hold" nodeType="withEffect" presetClass="entr" presetID="10" presetSubtype="0">
                                  <p:stCondLst>
                                    <p:cond delay="0"/>
                                  </p:stCondLst>
                                  <p:childTnLst>
                                    <p:set>
                                      <p:cBhvr>
                                        <p:cTn dur="1" fill="hold">
                                          <p:stCondLst>
                                            <p:cond delay="0"/>
                                          </p:stCondLst>
                                        </p:cTn>
                                        <p:tgtEl>
                                          <p:spTgt spid="3070"/>
                                        </p:tgtEl>
                                        <p:attrNameLst>
                                          <p:attrName>style.visibility</p:attrName>
                                        </p:attrNameLst>
                                      </p:cBhvr>
                                      <p:to>
                                        <p:strVal val="visible"/>
                                      </p:to>
                                    </p:set>
                                    <p:animEffect filter="fade" transition="in">
                                      <p:cBhvr>
                                        <p:cTn dur="1000"/>
                                        <p:tgtEl>
                                          <p:spTgt spid="30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2"/>
                                        </p:tgtEl>
                                        <p:attrNameLst>
                                          <p:attrName>style.visibility</p:attrName>
                                        </p:attrNameLst>
                                      </p:cBhvr>
                                      <p:to>
                                        <p:strVal val="visible"/>
                                      </p:to>
                                    </p:set>
                                    <p:animEffect filter="fade" transition="in">
                                      <p:cBhvr>
                                        <p:cTn dur="1000"/>
                                        <p:tgtEl>
                                          <p:spTgt spid="3072"/>
                                        </p:tgtEl>
                                      </p:cBhvr>
                                    </p:animEffect>
                                  </p:childTnLst>
                                </p:cTn>
                              </p:par>
                              <p:par>
                                <p:cTn fill="hold" nodeType="withEffect" presetClass="entr" presetID="10" presetSubtype="0">
                                  <p:stCondLst>
                                    <p:cond delay="0"/>
                                  </p:stCondLst>
                                  <p:childTnLst>
                                    <p:set>
                                      <p:cBhvr>
                                        <p:cTn dur="1" fill="hold">
                                          <p:stCondLst>
                                            <p:cond delay="0"/>
                                          </p:stCondLst>
                                        </p:cTn>
                                        <p:tgtEl>
                                          <p:spTgt spid="3073"/>
                                        </p:tgtEl>
                                        <p:attrNameLst>
                                          <p:attrName>style.visibility</p:attrName>
                                        </p:attrNameLst>
                                      </p:cBhvr>
                                      <p:to>
                                        <p:strVal val="visible"/>
                                      </p:to>
                                    </p:set>
                                    <p:animEffect filter="fade" transition="in">
                                      <p:cBhvr>
                                        <p:cTn dur="1000"/>
                                        <p:tgtEl>
                                          <p:spTgt spid="30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1"/>
                                        </p:tgtEl>
                                        <p:attrNameLst>
                                          <p:attrName>style.visibility</p:attrName>
                                        </p:attrNameLst>
                                      </p:cBhvr>
                                      <p:to>
                                        <p:strVal val="visible"/>
                                      </p:to>
                                    </p:set>
                                    <p:animEffect filter="fade" transition="in">
                                      <p:cBhvr>
                                        <p:cTn dur="1000"/>
                                        <p:tgtEl>
                                          <p:spTgt spid="30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4"/>
                                        </p:tgtEl>
                                        <p:attrNameLst>
                                          <p:attrName>style.visibility</p:attrName>
                                        </p:attrNameLst>
                                      </p:cBhvr>
                                      <p:to>
                                        <p:strVal val="visible"/>
                                      </p:to>
                                    </p:set>
                                    <p:animEffect filter="fade" transition="in">
                                      <p:cBhvr>
                                        <p:cTn dur="1000"/>
                                        <p:tgtEl>
                                          <p:spTgt spid="30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8" name="Shape 3078"/>
        <p:cNvGrpSpPr/>
        <p:nvPr/>
      </p:nvGrpSpPr>
      <p:grpSpPr>
        <a:xfrm>
          <a:off x="0" y="0"/>
          <a:ext cx="0" cy="0"/>
          <a:chOff x="0" y="0"/>
          <a:chExt cx="0" cy="0"/>
        </a:xfrm>
      </p:grpSpPr>
      <p:sp>
        <p:nvSpPr>
          <p:cNvPr id="3079" name="Google Shape;3079;p1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4 Load Balancer</a:t>
            </a:r>
            <a:endParaRPr/>
          </a:p>
        </p:txBody>
      </p:sp>
      <p:cxnSp>
        <p:nvCxnSpPr>
          <p:cNvPr id="3080" name="Google Shape;3080;p195"/>
          <p:cNvCxnSpPr/>
          <p:nvPr/>
        </p:nvCxnSpPr>
        <p:spPr>
          <a:xfrm flipH="1" rot="10800000">
            <a:off x="2232325" y="2559825"/>
            <a:ext cx="1785300" cy="5400"/>
          </a:xfrm>
          <a:prstGeom prst="straightConnector1">
            <a:avLst/>
          </a:prstGeom>
          <a:noFill/>
          <a:ln cap="flat" cmpd="sng" w="28575">
            <a:solidFill>
              <a:srgbClr val="E06666"/>
            </a:solidFill>
            <a:prstDash val="solid"/>
            <a:round/>
            <a:headEnd len="med" w="med" type="stealth"/>
            <a:tailEnd len="med" w="med" type="stealth"/>
          </a:ln>
        </p:spPr>
      </p:cxnSp>
      <p:sp>
        <p:nvSpPr>
          <p:cNvPr id="3081" name="Google Shape;3081;p195"/>
          <p:cNvSpPr txBox="1"/>
          <p:nvPr/>
        </p:nvSpPr>
        <p:spPr>
          <a:xfrm>
            <a:off x="3845800" y="3232675"/>
            <a:ext cx="1822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L4 Load Balancer</a:t>
            </a:r>
            <a:endParaRPr>
              <a:solidFill>
                <a:schemeClr val="dk1"/>
              </a:solidFill>
            </a:endParaRPr>
          </a:p>
          <a:p>
            <a:pPr indent="0" lvl="0" marL="0" rtl="0" algn="ctr">
              <a:spcBef>
                <a:spcPts val="0"/>
              </a:spcBef>
              <a:spcAft>
                <a:spcPts val="0"/>
              </a:spcAft>
              <a:buNone/>
            </a:pPr>
            <a:r>
              <a:rPr lang="en">
                <a:solidFill>
                  <a:schemeClr val="dk1"/>
                </a:solidFill>
              </a:rPr>
              <a:t>44.1.1.2</a:t>
            </a:r>
            <a:endParaRPr>
              <a:solidFill>
                <a:schemeClr val="dk1"/>
              </a:solidFill>
            </a:endParaRPr>
          </a:p>
        </p:txBody>
      </p:sp>
      <p:sp>
        <p:nvSpPr>
          <p:cNvPr id="3082" name="Google Shape;3082;p195"/>
          <p:cNvSpPr txBox="1"/>
          <p:nvPr/>
        </p:nvSpPr>
        <p:spPr>
          <a:xfrm>
            <a:off x="7350626" y="1816350"/>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1</a:t>
            </a:r>
            <a:endParaRPr>
              <a:solidFill>
                <a:schemeClr val="dk1"/>
              </a:solidFill>
            </a:endParaRPr>
          </a:p>
          <a:p>
            <a:pPr indent="0" lvl="0" marL="0" rtl="0" algn="ctr">
              <a:spcBef>
                <a:spcPts val="0"/>
              </a:spcBef>
              <a:spcAft>
                <a:spcPts val="0"/>
              </a:spcAft>
              <a:buNone/>
            </a:pPr>
            <a:r>
              <a:rPr lang="en">
                <a:solidFill>
                  <a:schemeClr val="dk1"/>
                </a:solidFill>
              </a:rPr>
              <a:t>44.1.1.3</a:t>
            </a:r>
            <a:endParaRPr>
              <a:solidFill>
                <a:schemeClr val="dk1"/>
              </a:solidFill>
            </a:endParaRPr>
          </a:p>
        </p:txBody>
      </p:sp>
      <p:sp>
        <p:nvSpPr>
          <p:cNvPr id="3083" name="Google Shape;3083;p195"/>
          <p:cNvSpPr txBox="1"/>
          <p:nvPr/>
        </p:nvSpPr>
        <p:spPr>
          <a:xfrm>
            <a:off x="7350626" y="4109375"/>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2</a:t>
            </a:r>
            <a:endParaRPr>
              <a:solidFill>
                <a:schemeClr val="dk1"/>
              </a:solidFill>
            </a:endParaRPr>
          </a:p>
          <a:p>
            <a:pPr indent="0" lvl="0" marL="0" rtl="0" algn="ctr">
              <a:spcBef>
                <a:spcPts val="0"/>
              </a:spcBef>
              <a:spcAft>
                <a:spcPts val="0"/>
              </a:spcAft>
              <a:buNone/>
            </a:pPr>
            <a:r>
              <a:rPr lang="en">
                <a:solidFill>
                  <a:schemeClr val="dk1"/>
                </a:solidFill>
              </a:rPr>
              <a:t>44.1.1.4</a:t>
            </a:r>
            <a:endParaRPr>
              <a:solidFill>
                <a:schemeClr val="dk1"/>
              </a:solidFill>
            </a:endParaRPr>
          </a:p>
        </p:txBody>
      </p:sp>
      <p:grpSp>
        <p:nvGrpSpPr>
          <p:cNvPr id="3084" name="Google Shape;3084;p195"/>
          <p:cNvGrpSpPr/>
          <p:nvPr/>
        </p:nvGrpSpPr>
        <p:grpSpPr>
          <a:xfrm>
            <a:off x="1044104" y="2199294"/>
            <a:ext cx="874487" cy="589599"/>
            <a:chOff x="2666325" y="4298650"/>
            <a:chExt cx="790176" cy="523250"/>
          </a:xfrm>
        </p:grpSpPr>
        <p:pic>
          <p:nvPicPr>
            <p:cNvPr id="3085" name="Google Shape;3085;p195"/>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086" name="Google Shape;3086;p195"/>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3087" name="Google Shape;3087;p195"/>
          <p:cNvPicPr preferRelativeResize="0"/>
          <p:nvPr/>
        </p:nvPicPr>
        <p:blipFill rotWithShape="1">
          <a:blip r:embed="rId4">
            <a:alphaModFix/>
          </a:blip>
          <a:srcRect b="0" l="26754" r="27683" t="0"/>
          <a:stretch/>
        </p:blipFill>
        <p:spPr>
          <a:xfrm>
            <a:off x="7613950" y="756526"/>
            <a:ext cx="992700" cy="1006616"/>
          </a:xfrm>
          <a:prstGeom prst="rect">
            <a:avLst/>
          </a:prstGeom>
          <a:noFill/>
          <a:ln>
            <a:noFill/>
          </a:ln>
        </p:spPr>
      </p:pic>
      <p:pic>
        <p:nvPicPr>
          <p:cNvPr id="3088" name="Google Shape;3088;p195"/>
          <p:cNvPicPr preferRelativeResize="0"/>
          <p:nvPr/>
        </p:nvPicPr>
        <p:blipFill rotWithShape="1">
          <a:blip r:embed="rId4">
            <a:alphaModFix/>
          </a:blip>
          <a:srcRect b="0" l="26754" r="27683" t="0"/>
          <a:stretch/>
        </p:blipFill>
        <p:spPr>
          <a:xfrm>
            <a:off x="4260712" y="2110001"/>
            <a:ext cx="992700" cy="1006616"/>
          </a:xfrm>
          <a:prstGeom prst="rect">
            <a:avLst/>
          </a:prstGeom>
          <a:noFill/>
          <a:ln>
            <a:noFill/>
          </a:ln>
        </p:spPr>
      </p:pic>
      <p:pic>
        <p:nvPicPr>
          <p:cNvPr id="3089" name="Google Shape;3089;p195"/>
          <p:cNvPicPr preferRelativeResize="0"/>
          <p:nvPr/>
        </p:nvPicPr>
        <p:blipFill rotWithShape="1">
          <a:blip r:embed="rId4">
            <a:alphaModFix/>
          </a:blip>
          <a:srcRect b="0" l="26754" r="27683" t="0"/>
          <a:stretch/>
        </p:blipFill>
        <p:spPr>
          <a:xfrm>
            <a:off x="7668175" y="3073526"/>
            <a:ext cx="992700" cy="1006616"/>
          </a:xfrm>
          <a:prstGeom prst="rect">
            <a:avLst/>
          </a:prstGeom>
          <a:noFill/>
          <a:ln>
            <a:noFill/>
          </a:ln>
        </p:spPr>
      </p:pic>
      <p:sp>
        <p:nvSpPr>
          <p:cNvPr id="3090" name="Google Shape;3090;p195"/>
          <p:cNvSpPr txBox="1"/>
          <p:nvPr/>
        </p:nvSpPr>
        <p:spPr>
          <a:xfrm>
            <a:off x="1044100" y="2878675"/>
            <a:ext cx="960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44.1.1.1</a:t>
            </a:r>
            <a:endParaRPr>
              <a:solidFill>
                <a:schemeClr val="dk1"/>
              </a:solidFill>
            </a:endParaRPr>
          </a:p>
        </p:txBody>
      </p:sp>
      <p:sp>
        <p:nvSpPr>
          <p:cNvPr id="3091" name="Google Shape;3091;p195"/>
          <p:cNvSpPr txBox="1"/>
          <p:nvPr/>
        </p:nvSpPr>
        <p:spPr>
          <a:xfrm>
            <a:off x="2263350" y="2160150"/>
            <a:ext cx="1735200" cy="53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HTTP GET /2</a:t>
            </a:r>
            <a:endParaRPr sz="1000">
              <a:solidFill>
                <a:schemeClr val="dk1"/>
              </a:solidFill>
            </a:endParaRPr>
          </a:p>
        </p:txBody>
      </p:sp>
      <p:cxnSp>
        <p:nvCxnSpPr>
          <p:cNvPr id="3092" name="Google Shape;3092;p195"/>
          <p:cNvCxnSpPr>
            <a:endCxn id="3087" idx="1"/>
          </p:cNvCxnSpPr>
          <p:nvPr/>
        </p:nvCxnSpPr>
        <p:spPr>
          <a:xfrm flipH="1" rot="10800000">
            <a:off x="5456950" y="1259834"/>
            <a:ext cx="2157000" cy="1096500"/>
          </a:xfrm>
          <a:prstGeom prst="straightConnector1">
            <a:avLst/>
          </a:prstGeom>
          <a:noFill/>
          <a:ln cap="flat" cmpd="sng" w="28575">
            <a:solidFill>
              <a:srgbClr val="E06666"/>
            </a:solidFill>
            <a:prstDash val="solid"/>
            <a:round/>
            <a:headEnd len="med" w="med" type="stealth"/>
            <a:tailEnd len="med" w="med" type="stealth"/>
          </a:ln>
        </p:spPr>
      </p:cxnSp>
      <p:cxnSp>
        <p:nvCxnSpPr>
          <p:cNvPr id="3093" name="Google Shape;3093;p195"/>
          <p:cNvCxnSpPr/>
          <p:nvPr/>
        </p:nvCxnSpPr>
        <p:spPr>
          <a:xfrm>
            <a:off x="5515550" y="2558700"/>
            <a:ext cx="2098500" cy="994500"/>
          </a:xfrm>
          <a:prstGeom prst="straightConnector1">
            <a:avLst/>
          </a:prstGeom>
          <a:noFill/>
          <a:ln cap="flat" cmpd="sng" w="28575">
            <a:solidFill>
              <a:srgbClr val="E06666"/>
            </a:solidFill>
            <a:prstDash val="solid"/>
            <a:round/>
            <a:headEnd len="med" w="med" type="stealth"/>
            <a:tailEnd len="med" w="med" type="stealth"/>
          </a:ln>
        </p:spPr>
      </p:cxnSp>
      <p:sp>
        <p:nvSpPr>
          <p:cNvPr id="3094" name="Google Shape;3094;p195"/>
          <p:cNvSpPr/>
          <p:nvPr/>
        </p:nvSpPr>
        <p:spPr>
          <a:xfrm>
            <a:off x="2743135" y="26971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3095" name="Google Shape;3095;p195"/>
          <p:cNvSpPr/>
          <p:nvPr/>
        </p:nvSpPr>
        <p:spPr>
          <a:xfrm>
            <a:off x="3044781" y="26995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3096" name="Google Shape;3096;p195"/>
          <p:cNvSpPr/>
          <p:nvPr/>
        </p:nvSpPr>
        <p:spPr>
          <a:xfrm>
            <a:off x="3341228" y="26995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7</a:t>
            </a:r>
            <a:endParaRPr sz="900"/>
          </a:p>
        </p:txBody>
      </p:sp>
      <p:sp>
        <p:nvSpPr>
          <p:cNvPr id="3097" name="Google Shape;3097;p195"/>
          <p:cNvSpPr/>
          <p:nvPr/>
        </p:nvSpPr>
        <p:spPr>
          <a:xfrm rot="-1881166">
            <a:off x="5877055" y="1715100"/>
            <a:ext cx="265229" cy="176373"/>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3098" name="Google Shape;3098;p195"/>
          <p:cNvSpPr/>
          <p:nvPr/>
        </p:nvSpPr>
        <p:spPr>
          <a:xfrm rot="-1881166">
            <a:off x="6195355" y="1542663"/>
            <a:ext cx="265229" cy="176373"/>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3099" name="Google Shape;3099;p195"/>
          <p:cNvSpPr/>
          <p:nvPr/>
        </p:nvSpPr>
        <p:spPr>
          <a:xfrm rot="-1881166">
            <a:off x="6513655" y="1373300"/>
            <a:ext cx="265229" cy="176373"/>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1"/>
                                        </p:tgtEl>
                                        <p:attrNameLst>
                                          <p:attrName>style.visibility</p:attrName>
                                        </p:attrNameLst>
                                      </p:cBhvr>
                                      <p:to>
                                        <p:strVal val="visible"/>
                                      </p:to>
                                    </p:set>
                                    <p:animEffect filter="fade" transition="in">
                                      <p:cBhvr>
                                        <p:cTn dur="1000"/>
                                        <p:tgtEl>
                                          <p:spTgt spid="30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4"/>
                                        </p:tgtEl>
                                        <p:attrNameLst>
                                          <p:attrName>style.visibility</p:attrName>
                                        </p:attrNameLst>
                                      </p:cBhvr>
                                      <p:to>
                                        <p:strVal val="visible"/>
                                      </p:to>
                                    </p:set>
                                    <p:animEffect filter="fade" transition="in">
                                      <p:cBhvr>
                                        <p:cTn dur="1000"/>
                                        <p:tgtEl>
                                          <p:spTgt spid="3094"/>
                                        </p:tgtEl>
                                      </p:cBhvr>
                                    </p:animEffect>
                                  </p:childTnLst>
                                </p:cTn>
                              </p:par>
                              <p:par>
                                <p:cTn fill="hold" nodeType="withEffect" presetClass="entr" presetID="10" presetSubtype="0">
                                  <p:stCondLst>
                                    <p:cond delay="0"/>
                                  </p:stCondLst>
                                  <p:childTnLst>
                                    <p:set>
                                      <p:cBhvr>
                                        <p:cTn dur="1" fill="hold">
                                          <p:stCondLst>
                                            <p:cond delay="0"/>
                                          </p:stCondLst>
                                        </p:cTn>
                                        <p:tgtEl>
                                          <p:spTgt spid="3095"/>
                                        </p:tgtEl>
                                        <p:attrNameLst>
                                          <p:attrName>style.visibility</p:attrName>
                                        </p:attrNameLst>
                                      </p:cBhvr>
                                      <p:to>
                                        <p:strVal val="visible"/>
                                      </p:to>
                                    </p:set>
                                    <p:animEffect filter="fade" transition="in">
                                      <p:cBhvr>
                                        <p:cTn dur="1000"/>
                                        <p:tgtEl>
                                          <p:spTgt spid="30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7"/>
                                        </p:tgtEl>
                                        <p:attrNameLst>
                                          <p:attrName>style.visibility</p:attrName>
                                        </p:attrNameLst>
                                      </p:cBhvr>
                                      <p:to>
                                        <p:strVal val="visible"/>
                                      </p:to>
                                    </p:set>
                                    <p:animEffect filter="fade" transition="in">
                                      <p:cBhvr>
                                        <p:cTn dur="1000"/>
                                        <p:tgtEl>
                                          <p:spTgt spid="3097"/>
                                        </p:tgtEl>
                                      </p:cBhvr>
                                    </p:animEffect>
                                  </p:childTnLst>
                                </p:cTn>
                              </p:par>
                              <p:par>
                                <p:cTn fill="hold" nodeType="withEffect" presetClass="entr" presetID="10" presetSubtype="0">
                                  <p:stCondLst>
                                    <p:cond delay="0"/>
                                  </p:stCondLst>
                                  <p:childTnLst>
                                    <p:set>
                                      <p:cBhvr>
                                        <p:cTn dur="1" fill="hold">
                                          <p:stCondLst>
                                            <p:cond delay="0"/>
                                          </p:stCondLst>
                                        </p:cTn>
                                        <p:tgtEl>
                                          <p:spTgt spid="3098"/>
                                        </p:tgtEl>
                                        <p:attrNameLst>
                                          <p:attrName>style.visibility</p:attrName>
                                        </p:attrNameLst>
                                      </p:cBhvr>
                                      <p:to>
                                        <p:strVal val="visible"/>
                                      </p:to>
                                    </p:set>
                                    <p:animEffect filter="fade" transition="in">
                                      <p:cBhvr>
                                        <p:cTn dur="1000"/>
                                        <p:tgtEl>
                                          <p:spTgt spid="30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6"/>
                                        </p:tgtEl>
                                        <p:attrNameLst>
                                          <p:attrName>style.visibility</p:attrName>
                                        </p:attrNameLst>
                                      </p:cBhvr>
                                      <p:to>
                                        <p:strVal val="visible"/>
                                      </p:to>
                                    </p:set>
                                    <p:animEffect filter="fade" transition="in">
                                      <p:cBhvr>
                                        <p:cTn dur="1000"/>
                                        <p:tgtEl>
                                          <p:spTgt spid="30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9"/>
                                        </p:tgtEl>
                                        <p:attrNameLst>
                                          <p:attrName>style.visibility</p:attrName>
                                        </p:attrNameLst>
                                      </p:cBhvr>
                                      <p:to>
                                        <p:strVal val="visible"/>
                                      </p:to>
                                    </p:set>
                                    <p:animEffect filter="fade" transition="in">
                                      <p:cBhvr>
                                        <p:cTn dur="1000"/>
                                        <p:tgtEl>
                                          <p:spTgt spid="30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3" name="Shape 3103"/>
        <p:cNvGrpSpPr/>
        <p:nvPr/>
      </p:nvGrpSpPr>
      <p:grpSpPr>
        <a:xfrm>
          <a:off x="0" y="0"/>
          <a:ext cx="0" cy="0"/>
          <a:chOff x="0" y="0"/>
          <a:chExt cx="0" cy="0"/>
        </a:xfrm>
      </p:grpSpPr>
      <p:sp>
        <p:nvSpPr>
          <p:cNvPr id="3104" name="Google Shape;3104;p1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4 Load Balancer</a:t>
            </a:r>
            <a:endParaRPr/>
          </a:p>
        </p:txBody>
      </p:sp>
      <p:cxnSp>
        <p:nvCxnSpPr>
          <p:cNvPr id="3105" name="Google Shape;3105;p196"/>
          <p:cNvCxnSpPr/>
          <p:nvPr/>
        </p:nvCxnSpPr>
        <p:spPr>
          <a:xfrm flipH="1" rot="10800000">
            <a:off x="2232325" y="2559825"/>
            <a:ext cx="1785300" cy="5400"/>
          </a:xfrm>
          <a:prstGeom prst="straightConnector1">
            <a:avLst/>
          </a:prstGeom>
          <a:noFill/>
          <a:ln cap="flat" cmpd="sng" w="28575">
            <a:solidFill>
              <a:srgbClr val="E06666"/>
            </a:solidFill>
            <a:prstDash val="solid"/>
            <a:round/>
            <a:headEnd len="med" w="med" type="stealth"/>
            <a:tailEnd len="med" w="med" type="stealth"/>
          </a:ln>
        </p:spPr>
      </p:cxnSp>
      <p:sp>
        <p:nvSpPr>
          <p:cNvPr id="3106" name="Google Shape;3106;p196"/>
          <p:cNvSpPr txBox="1"/>
          <p:nvPr/>
        </p:nvSpPr>
        <p:spPr>
          <a:xfrm>
            <a:off x="3845800" y="3232675"/>
            <a:ext cx="1822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L4 Load Balancer</a:t>
            </a:r>
            <a:endParaRPr>
              <a:solidFill>
                <a:schemeClr val="dk1"/>
              </a:solidFill>
            </a:endParaRPr>
          </a:p>
          <a:p>
            <a:pPr indent="0" lvl="0" marL="0" rtl="0" algn="ctr">
              <a:spcBef>
                <a:spcPts val="0"/>
              </a:spcBef>
              <a:spcAft>
                <a:spcPts val="0"/>
              </a:spcAft>
              <a:buNone/>
            </a:pPr>
            <a:r>
              <a:rPr lang="en">
                <a:solidFill>
                  <a:schemeClr val="dk1"/>
                </a:solidFill>
              </a:rPr>
              <a:t>44.1.1.2</a:t>
            </a:r>
            <a:endParaRPr>
              <a:solidFill>
                <a:schemeClr val="dk1"/>
              </a:solidFill>
            </a:endParaRPr>
          </a:p>
        </p:txBody>
      </p:sp>
      <p:sp>
        <p:nvSpPr>
          <p:cNvPr id="3107" name="Google Shape;3107;p196"/>
          <p:cNvSpPr txBox="1"/>
          <p:nvPr/>
        </p:nvSpPr>
        <p:spPr>
          <a:xfrm>
            <a:off x="7350626" y="1816350"/>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1</a:t>
            </a:r>
            <a:endParaRPr>
              <a:solidFill>
                <a:schemeClr val="dk1"/>
              </a:solidFill>
            </a:endParaRPr>
          </a:p>
          <a:p>
            <a:pPr indent="0" lvl="0" marL="0" rtl="0" algn="ctr">
              <a:spcBef>
                <a:spcPts val="0"/>
              </a:spcBef>
              <a:spcAft>
                <a:spcPts val="0"/>
              </a:spcAft>
              <a:buNone/>
            </a:pPr>
            <a:r>
              <a:rPr lang="en">
                <a:solidFill>
                  <a:schemeClr val="dk1"/>
                </a:solidFill>
              </a:rPr>
              <a:t>44.1.1.3</a:t>
            </a:r>
            <a:endParaRPr>
              <a:solidFill>
                <a:schemeClr val="dk1"/>
              </a:solidFill>
            </a:endParaRPr>
          </a:p>
        </p:txBody>
      </p:sp>
      <p:sp>
        <p:nvSpPr>
          <p:cNvPr id="3108" name="Google Shape;3108;p196"/>
          <p:cNvSpPr txBox="1"/>
          <p:nvPr/>
        </p:nvSpPr>
        <p:spPr>
          <a:xfrm>
            <a:off x="7350626" y="4109375"/>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2</a:t>
            </a:r>
            <a:endParaRPr>
              <a:solidFill>
                <a:schemeClr val="dk1"/>
              </a:solidFill>
            </a:endParaRPr>
          </a:p>
          <a:p>
            <a:pPr indent="0" lvl="0" marL="0" rtl="0" algn="ctr">
              <a:spcBef>
                <a:spcPts val="0"/>
              </a:spcBef>
              <a:spcAft>
                <a:spcPts val="0"/>
              </a:spcAft>
              <a:buNone/>
            </a:pPr>
            <a:r>
              <a:rPr lang="en">
                <a:solidFill>
                  <a:schemeClr val="dk1"/>
                </a:solidFill>
              </a:rPr>
              <a:t>44.1.1.4</a:t>
            </a:r>
            <a:endParaRPr>
              <a:solidFill>
                <a:schemeClr val="dk1"/>
              </a:solidFill>
            </a:endParaRPr>
          </a:p>
        </p:txBody>
      </p:sp>
      <p:grpSp>
        <p:nvGrpSpPr>
          <p:cNvPr id="3109" name="Google Shape;3109;p196"/>
          <p:cNvGrpSpPr/>
          <p:nvPr/>
        </p:nvGrpSpPr>
        <p:grpSpPr>
          <a:xfrm>
            <a:off x="1044104" y="2199294"/>
            <a:ext cx="874487" cy="589599"/>
            <a:chOff x="2666325" y="4298650"/>
            <a:chExt cx="790176" cy="523250"/>
          </a:xfrm>
        </p:grpSpPr>
        <p:pic>
          <p:nvPicPr>
            <p:cNvPr id="3110" name="Google Shape;3110;p19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111" name="Google Shape;3111;p196"/>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3112" name="Google Shape;3112;p196"/>
          <p:cNvPicPr preferRelativeResize="0"/>
          <p:nvPr/>
        </p:nvPicPr>
        <p:blipFill rotWithShape="1">
          <a:blip r:embed="rId4">
            <a:alphaModFix/>
          </a:blip>
          <a:srcRect b="0" l="26754" r="27683" t="0"/>
          <a:stretch/>
        </p:blipFill>
        <p:spPr>
          <a:xfrm>
            <a:off x="7613950" y="756526"/>
            <a:ext cx="992700" cy="1006616"/>
          </a:xfrm>
          <a:prstGeom prst="rect">
            <a:avLst/>
          </a:prstGeom>
          <a:noFill/>
          <a:ln>
            <a:noFill/>
          </a:ln>
        </p:spPr>
      </p:pic>
      <p:pic>
        <p:nvPicPr>
          <p:cNvPr id="3113" name="Google Shape;3113;p196"/>
          <p:cNvPicPr preferRelativeResize="0"/>
          <p:nvPr/>
        </p:nvPicPr>
        <p:blipFill rotWithShape="1">
          <a:blip r:embed="rId4">
            <a:alphaModFix/>
          </a:blip>
          <a:srcRect b="0" l="26754" r="27683" t="0"/>
          <a:stretch/>
        </p:blipFill>
        <p:spPr>
          <a:xfrm>
            <a:off x="4260712" y="2110001"/>
            <a:ext cx="992700" cy="1006616"/>
          </a:xfrm>
          <a:prstGeom prst="rect">
            <a:avLst/>
          </a:prstGeom>
          <a:noFill/>
          <a:ln>
            <a:noFill/>
          </a:ln>
        </p:spPr>
      </p:pic>
      <p:pic>
        <p:nvPicPr>
          <p:cNvPr id="3114" name="Google Shape;3114;p196"/>
          <p:cNvPicPr preferRelativeResize="0"/>
          <p:nvPr/>
        </p:nvPicPr>
        <p:blipFill rotWithShape="1">
          <a:blip r:embed="rId4">
            <a:alphaModFix/>
          </a:blip>
          <a:srcRect b="0" l="26754" r="27683" t="0"/>
          <a:stretch/>
        </p:blipFill>
        <p:spPr>
          <a:xfrm>
            <a:off x="7668175" y="3073526"/>
            <a:ext cx="992700" cy="1006616"/>
          </a:xfrm>
          <a:prstGeom prst="rect">
            <a:avLst/>
          </a:prstGeom>
          <a:noFill/>
          <a:ln>
            <a:noFill/>
          </a:ln>
        </p:spPr>
      </p:pic>
      <p:sp>
        <p:nvSpPr>
          <p:cNvPr id="3115" name="Google Shape;3115;p196"/>
          <p:cNvSpPr txBox="1"/>
          <p:nvPr/>
        </p:nvSpPr>
        <p:spPr>
          <a:xfrm>
            <a:off x="1044100" y="2878675"/>
            <a:ext cx="960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44.1.1.1</a:t>
            </a:r>
            <a:endParaRPr>
              <a:solidFill>
                <a:schemeClr val="dk1"/>
              </a:solidFill>
            </a:endParaRPr>
          </a:p>
        </p:txBody>
      </p:sp>
      <p:cxnSp>
        <p:nvCxnSpPr>
          <p:cNvPr id="3116" name="Google Shape;3116;p196"/>
          <p:cNvCxnSpPr>
            <a:endCxn id="3112" idx="1"/>
          </p:cNvCxnSpPr>
          <p:nvPr/>
        </p:nvCxnSpPr>
        <p:spPr>
          <a:xfrm flipH="1" rot="10800000">
            <a:off x="5456950" y="1259834"/>
            <a:ext cx="2157000" cy="1096500"/>
          </a:xfrm>
          <a:prstGeom prst="straightConnector1">
            <a:avLst/>
          </a:prstGeom>
          <a:noFill/>
          <a:ln cap="flat" cmpd="sng" w="28575">
            <a:solidFill>
              <a:srgbClr val="E06666"/>
            </a:solidFill>
            <a:prstDash val="solid"/>
            <a:round/>
            <a:headEnd len="med" w="med" type="stealth"/>
            <a:tailEnd len="med" w="med" type="stealth"/>
          </a:ln>
        </p:spPr>
      </p:cxnSp>
      <p:cxnSp>
        <p:nvCxnSpPr>
          <p:cNvPr id="3117" name="Google Shape;3117;p196"/>
          <p:cNvCxnSpPr/>
          <p:nvPr/>
        </p:nvCxnSpPr>
        <p:spPr>
          <a:xfrm>
            <a:off x="5515550" y="2558700"/>
            <a:ext cx="2098500" cy="994500"/>
          </a:xfrm>
          <a:prstGeom prst="straightConnector1">
            <a:avLst/>
          </a:prstGeom>
          <a:noFill/>
          <a:ln cap="flat" cmpd="sng" w="28575">
            <a:solidFill>
              <a:srgbClr val="E06666"/>
            </a:solidFill>
            <a:prstDash val="solid"/>
            <a:round/>
            <a:headEnd len="med" w="med" type="stealth"/>
            <a:tailEnd len="med" w="med" type="stealth"/>
          </a:ln>
        </p:spPr>
      </p:cxnSp>
      <p:sp>
        <p:nvSpPr>
          <p:cNvPr id="3118" name="Google Shape;3118;p196"/>
          <p:cNvSpPr/>
          <p:nvPr/>
        </p:nvSpPr>
        <p:spPr>
          <a:xfrm>
            <a:off x="2693485" y="32326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3119" name="Google Shape;3119;p196"/>
          <p:cNvSpPr/>
          <p:nvPr/>
        </p:nvSpPr>
        <p:spPr>
          <a:xfrm>
            <a:off x="2995131" y="32350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3120" name="Google Shape;3120;p196"/>
          <p:cNvSpPr/>
          <p:nvPr/>
        </p:nvSpPr>
        <p:spPr>
          <a:xfrm>
            <a:off x="3291578" y="32350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3</a:t>
            </a:r>
            <a:endParaRPr sz="900"/>
          </a:p>
        </p:txBody>
      </p:sp>
      <p:sp>
        <p:nvSpPr>
          <p:cNvPr id="3121" name="Google Shape;3121;p196"/>
          <p:cNvSpPr/>
          <p:nvPr/>
        </p:nvSpPr>
        <p:spPr>
          <a:xfrm rot="1693041">
            <a:off x="5983569" y="2902654"/>
            <a:ext cx="265218" cy="176365"/>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3122" name="Google Shape;3122;p196"/>
          <p:cNvSpPr/>
          <p:nvPr/>
        </p:nvSpPr>
        <p:spPr>
          <a:xfrm rot="1693041">
            <a:off x="6293453" y="3089794"/>
            <a:ext cx="265218" cy="176365"/>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3123" name="Google Shape;3123;p196"/>
          <p:cNvSpPr/>
          <p:nvPr/>
        </p:nvSpPr>
        <p:spPr>
          <a:xfrm rot="1693041">
            <a:off x="6600686" y="3278492"/>
            <a:ext cx="265218" cy="176365"/>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3124" name="Google Shape;3124;p196"/>
          <p:cNvSpPr txBox="1"/>
          <p:nvPr/>
        </p:nvSpPr>
        <p:spPr>
          <a:xfrm>
            <a:off x="2257375" y="3414425"/>
            <a:ext cx="1735200" cy="53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(New connection)</a:t>
            </a:r>
            <a:endParaRPr>
              <a:solidFill>
                <a:schemeClr val="dk1"/>
              </a:solidFill>
            </a:endParaRPr>
          </a:p>
          <a:p>
            <a:pPr indent="0" lvl="0" marL="0" rtl="0" algn="ctr">
              <a:spcBef>
                <a:spcPts val="0"/>
              </a:spcBef>
              <a:spcAft>
                <a:spcPts val="0"/>
              </a:spcAft>
              <a:buNone/>
            </a:pPr>
            <a:r>
              <a:rPr lang="en">
                <a:solidFill>
                  <a:schemeClr val="dk1"/>
                </a:solidFill>
              </a:rPr>
              <a:t>HTTP GET /3</a:t>
            </a:r>
            <a:endParaRPr>
              <a:solidFill>
                <a:schemeClr val="dk1"/>
              </a:solidFill>
            </a:endParaRPr>
          </a:p>
        </p:txBody>
      </p:sp>
      <p:cxnSp>
        <p:nvCxnSpPr>
          <p:cNvPr id="3125" name="Google Shape;3125;p196"/>
          <p:cNvCxnSpPr/>
          <p:nvPr/>
        </p:nvCxnSpPr>
        <p:spPr>
          <a:xfrm flipH="1" rot="10800000">
            <a:off x="2232325" y="3176050"/>
            <a:ext cx="1785300" cy="5400"/>
          </a:xfrm>
          <a:prstGeom prst="straightConnector1">
            <a:avLst/>
          </a:prstGeom>
          <a:noFill/>
          <a:ln cap="flat" cmpd="sng" w="28575">
            <a:solidFill>
              <a:schemeClr val="accent4"/>
            </a:solidFill>
            <a:prstDash val="solid"/>
            <a:round/>
            <a:headEnd len="med" w="med" type="stealth"/>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8"/>
                                        </p:tgtEl>
                                        <p:attrNameLst>
                                          <p:attrName>style.visibility</p:attrName>
                                        </p:attrNameLst>
                                      </p:cBhvr>
                                      <p:to>
                                        <p:strVal val="visible"/>
                                      </p:to>
                                    </p:set>
                                    <p:animEffect filter="fade" transition="in">
                                      <p:cBhvr>
                                        <p:cTn dur="1000"/>
                                        <p:tgtEl>
                                          <p:spTgt spid="3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1"/>
                                        </p:tgtEl>
                                        <p:attrNameLst>
                                          <p:attrName>style.visibility</p:attrName>
                                        </p:attrNameLst>
                                      </p:cBhvr>
                                      <p:to>
                                        <p:strVal val="visible"/>
                                      </p:to>
                                    </p:set>
                                    <p:animEffect filter="fade" transition="in">
                                      <p:cBhvr>
                                        <p:cTn dur="1000"/>
                                        <p:tgtEl>
                                          <p:spTgt spid="3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9"/>
                                        </p:tgtEl>
                                        <p:attrNameLst>
                                          <p:attrName>style.visibility</p:attrName>
                                        </p:attrNameLst>
                                      </p:cBhvr>
                                      <p:to>
                                        <p:strVal val="visible"/>
                                      </p:to>
                                    </p:set>
                                    <p:animEffect filter="fade" transition="in">
                                      <p:cBhvr>
                                        <p:cTn dur="1000"/>
                                        <p:tgtEl>
                                          <p:spTgt spid="3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2"/>
                                        </p:tgtEl>
                                        <p:attrNameLst>
                                          <p:attrName>style.visibility</p:attrName>
                                        </p:attrNameLst>
                                      </p:cBhvr>
                                      <p:to>
                                        <p:strVal val="visible"/>
                                      </p:to>
                                    </p:set>
                                    <p:animEffect filter="fade" transition="in">
                                      <p:cBhvr>
                                        <p:cTn dur="1000"/>
                                        <p:tgtEl>
                                          <p:spTgt spid="3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0"/>
                                        </p:tgtEl>
                                        <p:attrNameLst>
                                          <p:attrName>style.visibility</p:attrName>
                                        </p:attrNameLst>
                                      </p:cBhvr>
                                      <p:to>
                                        <p:strVal val="visible"/>
                                      </p:to>
                                    </p:set>
                                    <p:animEffect filter="fade" transition="in">
                                      <p:cBhvr>
                                        <p:cTn dur="1000"/>
                                        <p:tgtEl>
                                          <p:spTgt spid="3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3"/>
                                        </p:tgtEl>
                                        <p:attrNameLst>
                                          <p:attrName>style.visibility</p:attrName>
                                        </p:attrNameLst>
                                      </p:cBhvr>
                                      <p:to>
                                        <p:strVal val="visible"/>
                                      </p:to>
                                    </p:set>
                                    <p:animEffect filter="fade" transition="in">
                                      <p:cBhvr>
                                        <p:cTn dur="1000"/>
                                        <p:tgtEl>
                                          <p:spTgt spid="3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9" name="Shape 3129"/>
        <p:cNvGrpSpPr/>
        <p:nvPr/>
      </p:nvGrpSpPr>
      <p:grpSpPr>
        <a:xfrm>
          <a:off x="0" y="0"/>
          <a:ext cx="0" cy="0"/>
          <a:chOff x="0" y="0"/>
          <a:chExt cx="0" cy="0"/>
        </a:xfrm>
      </p:grpSpPr>
      <p:sp>
        <p:nvSpPr>
          <p:cNvPr id="3130" name="Google Shape;3130;p1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4 Load Balancer (Pros and Cons)</a:t>
            </a:r>
            <a:endParaRPr/>
          </a:p>
        </p:txBody>
      </p:sp>
      <p:sp>
        <p:nvSpPr>
          <p:cNvPr id="3131" name="Google Shape;3131;p197"/>
          <p:cNvSpPr txBox="1"/>
          <p:nvPr>
            <p:ph idx="1" type="body"/>
          </p:nvPr>
        </p:nvSpPr>
        <p:spPr>
          <a:xfrm>
            <a:off x="311700" y="1152475"/>
            <a:ext cx="3941100" cy="3615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50000"/>
              </a:lnSpc>
              <a:spcBef>
                <a:spcPts val="1200"/>
              </a:spcBef>
              <a:spcAft>
                <a:spcPts val="1200"/>
              </a:spcAft>
              <a:buNone/>
            </a:pPr>
            <a:r>
              <a:rPr lang="en">
                <a:solidFill>
                  <a:schemeClr val="accent2"/>
                </a:solidFill>
              </a:rPr>
              <a:t>Pros</a:t>
            </a:r>
            <a:endParaRPr>
              <a:solidFill>
                <a:schemeClr val="accent2"/>
              </a:solidFill>
            </a:endParaRPr>
          </a:p>
        </p:txBody>
      </p:sp>
      <p:sp>
        <p:nvSpPr>
          <p:cNvPr id="3132" name="Google Shape;3132;p197"/>
          <p:cNvSpPr txBox="1"/>
          <p:nvPr/>
        </p:nvSpPr>
        <p:spPr>
          <a:xfrm>
            <a:off x="463925" y="1777250"/>
            <a:ext cx="3576900" cy="2712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1200"/>
              </a:spcBef>
              <a:spcAft>
                <a:spcPts val="0"/>
              </a:spcAft>
              <a:buClr>
                <a:schemeClr val="lt2"/>
              </a:buClr>
              <a:buSzPts val="1800"/>
              <a:buChar char="●"/>
            </a:pPr>
            <a:r>
              <a:rPr lang="en" sz="1800">
                <a:solidFill>
                  <a:schemeClr val="lt2"/>
                </a:solidFill>
              </a:rPr>
              <a:t>Simpler load balancing</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Efficient (no data lookup)</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More secure</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Works with any protocol</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One TCP connection (NAT)</a:t>
            </a:r>
            <a:endParaRPr sz="1800">
              <a:solidFill>
                <a:schemeClr val="lt2"/>
              </a:solidFill>
            </a:endParaRPr>
          </a:p>
        </p:txBody>
      </p:sp>
      <p:sp>
        <p:nvSpPr>
          <p:cNvPr id="3133" name="Google Shape;3133;p197"/>
          <p:cNvSpPr txBox="1"/>
          <p:nvPr>
            <p:ph idx="1" type="body"/>
          </p:nvPr>
        </p:nvSpPr>
        <p:spPr>
          <a:xfrm>
            <a:off x="4505050" y="1152475"/>
            <a:ext cx="3941100" cy="3615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50000"/>
              </a:lnSpc>
              <a:spcBef>
                <a:spcPts val="1200"/>
              </a:spcBef>
              <a:spcAft>
                <a:spcPts val="1200"/>
              </a:spcAft>
              <a:buNone/>
            </a:pPr>
            <a:r>
              <a:rPr lang="en">
                <a:solidFill>
                  <a:schemeClr val="accent2"/>
                </a:solidFill>
              </a:rPr>
              <a:t>Cons</a:t>
            </a:r>
            <a:endParaRPr>
              <a:solidFill>
                <a:schemeClr val="accent2"/>
              </a:solidFill>
            </a:endParaRPr>
          </a:p>
        </p:txBody>
      </p:sp>
      <p:sp>
        <p:nvSpPr>
          <p:cNvPr id="3134" name="Google Shape;3134;p197"/>
          <p:cNvSpPr txBox="1"/>
          <p:nvPr/>
        </p:nvSpPr>
        <p:spPr>
          <a:xfrm>
            <a:off x="4657275" y="1777250"/>
            <a:ext cx="3576900" cy="28113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1200"/>
              </a:spcBef>
              <a:spcAft>
                <a:spcPts val="0"/>
              </a:spcAft>
              <a:buClr>
                <a:schemeClr val="lt2"/>
              </a:buClr>
              <a:buSzPts val="1800"/>
              <a:buChar char="●"/>
            </a:pPr>
            <a:r>
              <a:rPr lang="en" sz="1800">
                <a:solidFill>
                  <a:schemeClr val="lt2"/>
                </a:solidFill>
              </a:rPr>
              <a:t>No smart load balancing</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NA microservices</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Sticky per connection</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No caching</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Protocol unaware (can be </a:t>
            </a:r>
            <a:r>
              <a:rPr lang="en" sz="1800">
                <a:solidFill>
                  <a:schemeClr val="lt2"/>
                </a:solidFill>
              </a:rPr>
              <a:t>dangerous</a:t>
            </a:r>
            <a:r>
              <a:rPr lang="en" sz="1800">
                <a:solidFill>
                  <a:schemeClr val="lt2"/>
                </a:solidFill>
              </a:rPr>
              <a:t>) bypass rules</a:t>
            </a:r>
            <a:endParaRPr sz="1800">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1"/>
                                        </p:tgtEl>
                                        <p:attrNameLst>
                                          <p:attrName>style.visibility</p:attrName>
                                        </p:attrNameLst>
                                      </p:cBhvr>
                                      <p:to>
                                        <p:strVal val="visible"/>
                                      </p:to>
                                    </p:set>
                                    <p:animEffect filter="fade" transition="in">
                                      <p:cBhvr>
                                        <p:cTn dur="1000"/>
                                        <p:tgtEl>
                                          <p:spTgt spid="3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2"/>
                                        </p:tgtEl>
                                        <p:attrNameLst>
                                          <p:attrName>style.visibility</p:attrName>
                                        </p:attrNameLst>
                                      </p:cBhvr>
                                      <p:to>
                                        <p:strVal val="visible"/>
                                      </p:to>
                                    </p:set>
                                    <p:animEffect filter="fade" transition="in">
                                      <p:cBhvr>
                                        <p:cTn dur="1000"/>
                                        <p:tgtEl>
                                          <p:spTgt spid="3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3"/>
                                        </p:tgtEl>
                                        <p:attrNameLst>
                                          <p:attrName>style.visibility</p:attrName>
                                        </p:attrNameLst>
                                      </p:cBhvr>
                                      <p:to>
                                        <p:strVal val="visible"/>
                                      </p:to>
                                    </p:set>
                                    <p:animEffect filter="fade" transition="in">
                                      <p:cBhvr>
                                        <p:cTn dur="1000"/>
                                        <p:tgtEl>
                                          <p:spTgt spid="3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4"/>
                                        </p:tgtEl>
                                        <p:attrNameLst>
                                          <p:attrName>style.visibility</p:attrName>
                                        </p:attrNameLst>
                                      </p:cBhvr>
                                      <p:to>
                                        <p:strVal val="visible"/>
                                      </p:to>
                                    </p:set>
                                    <p:animEffect filter="fade" transition="in">
                                      <p:cBhvr>
                                        <p:cTn dur="1000"/>
                                        <p:tgtEl>
                                          <p:spTgt spid="3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8" name="Shape 3138"/>
        <p:cNvGrpSpPr/>
        <p:nvPr/>
      </p:nvGrpSpPr>
      <p:grpSpPr>
        <a:xfrm>
          <a:off x="0" y="0"/>
          <a:ext cx="0" cy="0"/>
          <a:chOff x="0" y="0"/>
          <a:chExt cx="0" cy="0"/>
        </a:xfrm>
      </p:grpSpPr>
      <p:sp>
        <p:nvSpPr>
          <p:cNvPr id="3139" name="Google Shape;3139;p19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7 Load Balancer</a:t>
            </a:r>
            <a:endParaRPr/>
          </a:p>
        </p:txBody>
      </p:sp>
      <p:sp>
        <p:nvSpPr>
          <p:cNvPr id="3140" name="Google Shape;3140;p198"/>
          <p:cNvSpPr txBox="1"/>
          <p:nvPr/>
        </p:nvSpPr>
        <p:spPr>
          <a:xfrm>
            <a:off x="3845800" y="3232675"/>
            <a:ext cx="1822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L7 Load Balancer</a:t>
            </a:r>
            <a:endParaRPr>
              <a:solidFill>
                <a:schemeClr val="dk1"/>
              </a:solidFill>
            </a:endParaRPr>
          </a:p>
          <a:p>
            <a:pPr indent="0" lvl="0" marL="0" rtl="0" algn="ctr">
              <a:spcBef>
                <a:spcPts val="0"/>
              </a:spcBef>
              <a:spcAft>
                <a:spcPts val="0"/>
              </a:spcAft>
              <a:buNone/>
            </a:pPr>
            <a:r>
              <a:rPr lang="en">
                <a:solidFill>
                  <a:schemeClr val="dk1"/>
                </a:solidFill>
              </a:rPr>
              <a:t>44.1.1.2</a:t>
            </a:r>
            <a:endParaRPr>
              <a:solidFill>
                <a:schemeClr val="dk1"/>
              </a:solidFill>
            </a:endParaRPr>
          </a:p>
        </p:txBody>
      </p:sp>
      <p:sp>
        <p:nvSpPr>
          <p:cNvPr id="3141" name="Google Shape;3141;p198"/>
          <p:cNvSpPr txBox="1"/>
          <p:nvPr/>
        </p:nvSpPr>
        <p:spPr>
          <a:xfrm>
            <a:off x="7350626" y="1816350"/>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1</a:t>
            </a:r>
            <a:endParaRPr>
              <a:solidFill>
                <a:schemeClr val="dk1"/>
              </a:solidFill>
            </a:endParaRPr>
          </a:p>
          <a:p>
            <a:pPr indent="0" lvl="0" marL="0" rtl="0" algn="ctr">
              <a:spcBef>
                <a:spcPts val="0"/>
              </a:spcBef>
              <a:spcAft>
                <a:spcPts val="0"/>
              </a:spcAft>
              <a:buNone/>
            </a:pPr>
            <a:r>
              <a:rPr lang="en">
                <a:solidFill>
                  <a:schemeClr val="dk1"/>
                </a:solidFill>
              </a:rPr>
              <a:t>44.1.1.3</a:t>
            </a:r>
            <a:endParaRPr>
              <a:solidFill>
                <a:schemeClr val="dk1"/>
              </a:solidFill>
            </a:endParaRPr>
          </a:p>
        </p:txBody>
      </p:sp>
      <p:sp>
        <p:nvSpPr>
          <p:cNvPr id="3142" name="Google Shape;3142;p198"/>
          <p:cNvSpPr txBox="1"/>
          <p:nvPr/>
        </p:nvSpPr>
        <p:spPr>
          <a:xfrm>
            <a:off x="7350626" y="4109375"/>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2</a:t>
            </a:r>
            <a:endParaRPr>
              <a:solidFill>
                <a:schemeClr val="dk1"/>
              </a:solidFill>
            </a:endParaRPr>
          </a:p>
          <a:p>
            <a:pPr indent="0" lvl="0" marL="0" rtl="0" algn="ctr">
              <a:spcBef>
                <a:spcPts val="0"/>
              </a:spcBef>
              <a:spcAft>
                <a:spcPts val="0"/>
              </a:spcAft>
              <a:buNone/>
            </a:pPr>
            <a:r>
              <a:rPr lang="en">
                <a:solidFill>
                  <a:schemeClr val="dk1"/>
                </a:solidFill>
              </a:rPr>
              <a:t>44.1.1.4</a:t>
            </a:r>
            <a:endParaRPr>
              <a:solidFill>
                <a:schemeClr val="dk1"/>
              </a:solidFill>
            </a:endParaRPr>
          </a:p>
        </p:txBody>
      </p:sp>
      <p:grpSp>
        <p:nvGrpSpPr>
          <p:cNvPr id="3143" name="Google Shape;3143;p198"/>
          <p:cNvGrpSpPr/>
          <p:nvPr/>
        </p:nvGrpSpPr>
        <p:grpSpPr>
          <a:xfrm>
            <a:off x="1044104" y="2199294"/>
            <a:ext cx="874487" cy="589599"/>
            <a:chOff x="2666325" y="4298650"/>
            <a:chExt cx="790176" cy="523250"/>
          </a:xfrm>
        </p:grpSpPr>
        <p:pic>
          <p:nvPicPr>
            <p:cNvPr id="3144" name="Google Shape;3144;p19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145" name="Google Shape;3145;p198"/>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3146" name="Google Shape;3146;p198"/>
          <p:cNvPicPr preferRelativeResize="0"/>
          <p:nvPr/>
        </p:nvPicPr>
        <p:blipFill rotWithShape="1">
          <a:blip r:embed="rId4">
            <a:alphaModFix/>
          </a:blip>
          <a:srcRect b="0" l="26754" r="27683" t="0"/>
          <a:stretch/>
        </p:blipFill>
        <p:spPr>
          <a:xfrm>
            <a:off x="7613950" y="756526"/>
            <a:ext cx="992700" cy="1006616"/>
          </a:xfrm>
          <a:prstGeom prst="rect">
            <a:avLst/>
          </a:prstGeom>
          <a:noFill/>
          <a:ln>
            <a:noFill/>
          </a:ln>
        </p:spPr>
      </p:pic>
      <p:pic>
        <p:nvPicPr>
          <p:cNvPr id="3147" name="Google Shape;3147;p198"/>
          <p:cNvPicPr preferRelativeResize="0"/>
          <p:nvPr/>
        </p:nvPicPr>
        <p:blipFill rotWithShape="1">
          <a:blip r:embed="rId4">
            <a:alphaModFix/>
          </a:blip>
          <a:srcRect b="0" l="26754" r="27683" t="0"/>
          <a:stretch/>
        </p:blipFill>
        <p:spPr>
          <a:xfrm>
            <a:off x="4260712" y="2110001"/>
            <a:ext cx="992700" cy="1006616"/>
          </a:xfrm>
          <a:prstGeom prst="rect">
            <a:avLst/>
          </a:prstGeom>
          <a:noFill/>
          <a:ln>
            <a:noFill/>
          </a:ln>
        </p:spPr>
      </p:pic>
      <p:pic>
        <p:nvPicPr>
          <p:cNvPr id="3148" name="Google Shape;3148;p198"/>
          <p:cNvPicPr preferRelativeResize="0"/>
          <p:nvPr/>
        </p:nvPicPr>
        <p:blipFill rotWithShape="1">
          <a:blip r:embed="rId4">
            <a:alphaModFix/>
          </a:blip>
          <a:srcRect b="0" l="26754" r="27683" t="0"/>
          <a:stretch/>
        </p:blipFill>
        <p:spPr>
          <a:xfrm>
            <a:off x="7668175" y="3073526"/>
            <a:ext cx="992700" cy="1006616"/>
          </a:xfrm>
          <a:prstGeom prst="rect">
            <a:avLst/>
          </a:prstGeom>
          <a:noFill/>
          <a:ln>
            <a:noFill/>
          </a:ln>
        </p:spPr>
      </p:pic>
      <p:sp>
        <p:nvSpPr>
          <p:cNvPr id="3149" name="Google Shape;3149;p198"/>
          <p:cNvSpPr txBox="1"/>
          <p:nvPr/>
        </p:nvSpPr>
        <p:spPr>
          <a:xfrm>
            <a:off x="1044100" y="2878675"/>
            <a:ext cx="960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44.1.1.1</a:t>
            </a:r>
            <a:endParaRPr>
              <a:solidFill>
                <a:schemeClr val="dk1"/>
              </a:solidFill>
            </a:endParaRPr>
          </a:p>
        </p:txBody>
      </p:sp>
      <p:cxnSp>
        <p:nvCxnSpPr>
          <p:cNvPr id="3150" name="Google Shape;3150;p198"/>
          <p:cNvCxnSpPr>
            <a:endCxn id="3146" idx="1"/>
          </p:cNvCxnSpPr>
          <p:nvPr/>
        </p:nvCxnSpPr>
        <p:spPr>
          <a:xfrm flipH="1" rot="10800000">
            <a:off x="5456950" y="1259834"/>
            <a:ext cx="2157000" cy="1096500"/>
          </a:xfrm>
          <a:prstGeom prst="straightConnector1">
            <a:avLst/>
          </a:prstGeom>
          <a:noFill/>
          <a:ln cap="flat" cmpd="sng" w="28575">
            <a:solidFill>
              <a:srgbClr val="E06666"/>
            </a:solidFill>
            <a:prstDash val="solid"/>
            <a:round/>
            <a:headEnd len="med" w="med" type="stealth"/>
            <a:tailEnd len="med" w="med" type="stealth"/>
          </a:ln>
        </p:spPr>
      </p:cxnSp>
      <p:cxnSp>
        <p:nvCxnSpPr>
          <p:cNvPr id="3151" name="Google Shape;3151;p198"/>
          <p:cNvCxnSpPr/>
          <p:nvPr/>
        </p:nvCxnSpPr>
        <p:spPr>
          <a:xfrm>
            <a:off x="5515550" y="2558700"/>
            <a:ext cx="2098500" cy="994500"/>
          </a:xfrm>
          <a:prstGeom prst="straightConnector1">
            <a:avLst/>
          </a:prstGeom>
          <a:noFill/>
          <a:ln cap="flat" cmpd="sng" w="28575">
            <a:solidFill>
              <a:srgbClr val="E06666"/>
            </a:solidFill>
            <a:prstDash val="solid"/>
            <a:round/>
            <a:headEnd len="med" w="med" type="stealth"/>
            <a:tailEnd len="med" w="med" type="stealth"/>
          </a:ln>
        </p:spPr>
      </p:cxnSp>
      <p:sp>
        <p:nvSpPr>
          <p:cNvPr id="3152" name="Google Shape;3152;p198"/>
          <p:cNvSpPr txBox="1"/>
          <p:nvPr/>
        </p:nvSpPr>
        <p:spPr>
          <a:xfrm rot="-1572904">
            <a:off x="5586029" y="1440897"/>
            <a:ext cx="1735176" cy="537068"/>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TCP Connection </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rPr lang="en" sz="900">
                <a:solidFill>
                  <a:schemeClr val="dk1"/>
                </a:solidFill>
              </a:rPr>
              <a:t>SYN</a:t>
            </a:r>
            <a:endParaRPr sz="900">
              <a:solidFill>
                <a:schemeClr val="dk1"/>
              </a:solidFill>
            </a:endParaRPr>
          </a:p>
          <a:p>
            <a:pPr indent="0" lvl="0" marL="0" rtl="0" algn="ctr">
              <a:spcBef>
                <a:spcPts val="0"/>
              </a:spcBef>
              <a:spcAft>
                <a:spcPts val="0"/>
              </a:spcAft>
              <a:buNone/>
            </a:pPr>
            <a:r>
              <a:rPr lang="en" sz="900">
                <a:solidFill>
                  <a:schemeClr val="dk1"/>
                </a:solidFill>
              </a:rPr>
              <a:t>SYN/ACK</a:t>
            </a:r>
            <a:endParaRPr sz="900">
              <a:solidFill>
                <a:schemeClr val="dk1"/>
              </a:solidFill>
            </a:endParaRPr>
          </a:p>
          <a:p>
            <a:pPr indent="0" lvl="0" marL="0" rtl="0" algn="ctr">
              <a:spcBef>
                <a:spcPts val="0"/>
              </a:spcBef>
              <a:spcAft>
                <a:spcPts val="0"/>
              </a:spcAft>
              <a:buNone/>
            </a:pPr>
            <a:r>
              <a:rPr lang="en" sz="900">
                <a:solidFill>
                  <a:schemeClr val="dk1"/>
                </a:solidFill>
              </a:rPr>
              <a:t>ACK</a:t>
            </a:r>
            <a:endParaRPr sz="900">
              <a:solidFill>
                <a:schemeClr val="dk1"/>
              </a:solidFill>
            </a:endParaRPr>
          </a:p>
        </p:txBody>
      </p:sp>
      <p:sp>
        <p:nvSpPr>
          <p:cNvPr id="3153" name="Google Shape;3153;p198"/>
          <p:cNvSpPr txBox="1"/>
          <p:nvPr/>
        </p:nvSpPr>
        <p:spPr>
          <a:xfrm rot="1539682">
            <a:off x="5848028" y="2750413"/>
            <a:ext cx="1735360" cy="537127"/>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TCP Connection </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rPr lang="en" sz="900">
                <a:solidFill>
                  <a:schemeClr val="dk1"/>
                </a:solidFill>
              </a:rPr>
              <a:t>SYN</a:t>
            </a:r>
            <a:endParaRPr sz="900">
              <a:solidFill>
                <a:schemeClr val="dk1"/>
              </a:solidFill>
            </a:endParaRPr>
          </a:p>
          <a:p>
            <a:pPr indent="0" lvl="0" marL="0" rtl="0" algn="ctr">
              <a:spcBef>
                <a:spcPts val="0"/>
              </a:spcBef>
              <a:spcAft>
                <a:spcPts val="0"/>
              </a:spcAft>
              <a:buNone/>
            </a:pPr>
            <a:r>
              <a:rPr lang="en" sz="900">
                <a:solidFill>
                  <a:schemeClr val="dk1"/>
                </a:solidFill>
              </a:rPr>
              <a:t>SYN/ACK</a:t>
            </a:r>
            <a:endParaRPr sz="900">
              <a:solidFill>
                <a:schemeClr val="dk1"/>
              </a:solidFill>
            </a:endParaRPr>
          </a:p>
          <a:p>
            <a:pPr indent="0" lvl="0" marL="0" rtl="0" algn="ctr">
              <a:spcBef>
                <a:spcPts val="0"/>
              </a:spcBef>
              <a:spcAft>
                <a:spcPts val="0"/>
              </a:spcAft>
              <a:buNone/>
            </a:pPr>
            <a:r>
              <a:rPr lang="en" sz="900">
                <a:solidFill>
                  <a:schemeClr val="dk1"/>
                </a:solidFill>
              </a:rPr>
              <a:t>ACK</a:t>
            </a:r>
            <a:endParaRPr sz="9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2"/>
                                        </p:tgtEl>
                                        <p:attrNameLst>
                                          <p:attrName>style.visibility</p:attrName>
                                        </p:attrNameLst>
                                      </p:cBhvr>
                                      <p:to>
                                        <p:strVal val="visible"/>
                                      </p:to>
                                    </p:set>
                                    <p:animEffect filter="fade" transition="in">
                                      <p:cBhvr>
                                        <p:cTn dur="1000"/>
                                        <p:tgtEl>
                                          <p:spTgt spid="3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3"/>
                                        </p:tgtEl>
                                        <p:attrNameLst>
                                          <p:attrName>style.visibility</p:attrName>
                                        </p:attrNameLst>
                                      </p:cBhvr>
                                      <p:to>
                                        <p:strVal val="visible"/>
                                      </p:to>
                                    </p:set>
                                    <p:animEffect filter="fade" transition="in">
                                      <p:cBhvr>
                                        <p:cTn dur="1000"/>
                                        <p:tgtEl>
                                          <p:spTgt spid="3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7" name="Shape 3157"/>
        <p:cNvGrpSpPr/>
        <p:nvPr/>
      </p:nvGrpSpPr>
      <p:grpSpPr>
        <a:xfrm>
          <a:off x="0" y="0"/>
          <a:ext cx="0" cy="0"/>
          <a:chOff x="0" y="0"/>
          <a:chExt cx="0" cy="0"/>
        </a:xfrm>
      </p:grpSpPr>
      <p:sp>
        <p:nvSpPr>
          <p:cNvPr id="3158" name="Google Shape;3158;p19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7 Load Balancer</a:t>
            </a:r>
            <a:endParaRPr/>
          </a:p>
        </p:txBody>
      </p:sp>
      <p:cxnSp>
        <p:nvCxnSpPr>
          <p:cNvPr id="3159" name="Google Shape;3159;p199"/>
          <p:cNvCxnSpPr/>
          <p:nvPr/>
        </p:nvCxnSpPr>
        <p:spPr>
          <a:xfrm flipH="1" rot="10800000">
            <a:off x="2232325" y="2559825"/>
            <a:ext cx="1785300" cy="5400"/>
          </a:xfrm>
          <a:prstGeom prst="straightConnector1">
            <a:avLst/>
          </a:prstGeom>
          <a:noFill/>
          <a:ln cap="flat" cmpd="sng" w="28575">
            <a:solidFill>
              <a:srgbClr val="E06666"/>
            </a:solidFill>
            <a:prstDash val="solid"/>
            <a:round/>
            <a:headEnd len="med" w="med" type="stealth"/>
            <a:tailEnd len="med" w="med" type="stealth"/>
          </a:ln>
        </p:spPr>
      </p:cxnSp>
      <p:sp>
        <p:nvSpPr>
          <p:cNvPr id="3160" name="Google Shape;3160;p199"/>
          <p:cNvSpPr txBox="1"/>
          <p:nvPr/>
        </p:nvSpPr>
        <p:spPr>
          <a:xfrm>
            <a:off x="3845800" y="3232675"/>
            <a:ext cx="1822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L7 Load Balancer</a:t>
            </a:r>
            <a:endParaRPr>
              <a:solidFill>
                <a:schemeClr val="dk1"/>
              </a:solidFill>
            </a:endParaRPr>
          </a:p>
          <a:p>
            <a:pPr indent="0" lvl="0" marL="0" rtl="0" algn="ctr">
              <a:spcBef>
                <a:spcPts val="0"/>
              </a:spcBef>
              <a:spcAft>
                <a:spcPts val="0"/>
              </a:spcAft>
              <a:buNone/>
            </a:pPr>
            <a:r>
              <a:rPr lang="en">
                <a:solidFill>
                  <a:schemeClr val="dk1"/>
                </a:solidFill>
              </a:rPr>
              <a:t>44.1.1.2</a:t>
            </a:r>
            <a:endParaRPr>
              <a:solidFill>
                <a:schemeClr val="dk1"/>
              </a:solidFill>
            </a:endParaRPr>
          </a:p>
        </p:txBody>
      </p:sp>
      <p:sp>
        <p:nvSpPr>
          <p:cNvPr id="3161" name="Google Shape;3161;p199"/>
          <p:cNvSpPr txBox="1"/>
          <p:nvPr/>
        </p:nvSpPr>
        <p:spPr>
          <a:xfrm>
            <a:off x="7350626" y="1816350"/>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1</a:t>
            </a:r>
            <a:endParaRPr>
              <a:solidFill>
                <a:schemeClr val="dk1"/>
              </a:solidFill>
            </a:endParaRPr>
          </a:p>
          <a:p>
            <a:pPr indent="0" lvl="0" marL="0" rtl="0" algn="ctr">
              <a:spcBef>
                <a:spcPts val="0"/>
              </a:spcBef>
              <a:spcAft>
                <a:spcPts val="0"/>
              </a:spcAft>
              <a:buNone/>
            </a:pPr>
            <a:r>
              <a:rPr lang="en">
                <a:solidFill>
                  <a:schemeClr val="dk1"/>
                </a:solidFill>
              </a:rPr>
              <a:t>44.1.1.3</a:t>
            </a:r>
            <a:endParaRPr>
              <a:solidFill>
                <a:schemeClr val="dk1"/>
              </a:solidFill>
            </a:endParaRPr>
          </a:p>
        </p:txBody>
      </p:sp>
      <p:sp>
        <p:nvSpPr>
          <p:cNvPr id="3162" name="Google Shape;3162;p199"/>
          <p:cNvSpPr txBox="1"/>
          <p:nvPr/>
        </p:nvSpPr>
        <p:spPr>
          <a:xfrm>
            <a:off x="7350626" y="4109375"/>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2</a:t>
            </a:r>
            <a:endParaRPr>
              <a:solidFill>
                <a:schemeClr val="dk1"/>
              </a:solidFill>
            </a:endParaRPr>
          </a:p>
          <a:p>
            <a:pPr indent="0" lvl="0" marL="0" rtl="0" algn="ctr">
              <a:spcBef>
                <a:spcPts val="0"/>
              </a:spcBef>
              <a:spcAft>
                <a:spcPts val="0"/>
              </a:spcAft>
              <a:buNone/>
            </a:pPr>
            <a:r>
              <a:rPr lang="en">
                <a:solidFill>
                  <a:schemeClr val="dk1"/>
                </a:solidFill>
              </a:rPr>
              <a:t>44.1.1.4</a:t>
            </a:r>
            <a:endParaRPr>
              <a:solidFill>
                <a:schemeClr val="dk1"/>
              </a:solidFill>
            </a:endParaRPr>
          </a:p>
        </p:txBody>
      </p:sp>
      <p:grpSp>
        <p:nvGrpSpPr>
          <p:cNvPr id="3163" name="Google Shape;3163;p199"/>
          <p:cNvGrpSpPr/>
          <p:nvPr/>
        </p:nvGrpSpPr>
        <p:grpSpPr>
          <a:xfrm>
            <a:off x="1044104" y="2199294"/>
            <a:ext cx="874487" cy="589599"/>
            <a:chOff x="2666325" y="4298650"/>
            <a:chExt cx="790176" cy="523250"/>
          </a:xfrm>
        </p:grpSpPr>
        <p:pic>
          <p:nvPicPr>
            <p:cNvPr id="3164" name="Google Shape;3164;p199"/>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165" name="Google Shape;3165;p199"/>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3166" name="Google Shape;3166;p199"/>
          <p:cNvPicPr preferRelativeResize="0"/>
          <p:nvPr/>
        </p:nvPicPr>
        <p:blipFill rotWithShape="1">
          <a:blip r:embed="rId4">
            <a:alphaModFix/>
          </a:blip>
          <a:srcRect b="0" l="26754" r="27683" t="0"/>
          <a:stretch/>
        </p:blipFill>
        <p:spPr>
          <a:xfrm>
            <a:off x="7613950" y="756526"/>
            <a:ext cx="992700" cy="1006616"/>
          </a:xfrm>
          <a:prstGeom prst="rect">
            <a:avLst/>
          </a:prstGeom>
          <a:noFill/>
          <a:ln>
            <a:noFill/>
          </a:ln>
        </p:spPr>
      </p:pic>
      <p:pic>
        <p:nvPicPr>
          <p:cNvPr id="3167" name="Google Shape;3167;p199"/>
          <p:cNvPicPr preferRelativeResize="0"/>
          <p:nvPr/>
        </p:nvPicPr>
        <p:blipFill rotWithShape="1">
          <a:blip r:embed="rId4">
            <a:alphaModFix/>
          </a:blip>
          <a:srcRect b="0" l="26754" r="27683" t="0"/>
          <a:stretch/>
        </p:blipFill>
        <p:spPr>
          <a:xfrm>
            <a:off x="4260712" y="2110001"/>
            <a:ext cx="992700" cy="1006616"/>
          </a:xfrm>
          <a:prstGeom prst="rect">
            <a:avLst/>
          </a:prstGeom>
          <a:noFill/>
          <a:ln>
            <a:noFill/>
          </a:ln>
        </p:spPr>
      </p:pic>
      <p:pic>
        <p:nvPicPr>
          <p:cNvPr id="3168" name="Google Shape;3168;p199"/>
          <p:cNvPicPr preferRelativeResize="0"/>
          <p:nvPr/>
        </p:nvPicPr>
        <p:blipFill rotWithShape="1">
          <a:blip r:embed="rId4">
            <a:alphaModFix/>
          </a:blip>
          <a:srcRect b="0" l="26754" r="27683" t="0"/>
          <a:stretch/>
        </p:blipFill>
        <p:spPr>
          <a:xfrm>
            <a:off x="7668175" y="3073526"/>
            <a:ext cx="992700" cy="1006616"/>
          </a:xfrm>
          <a:prstGeom prst="rect">
            <a:avLst/>
          </a:prstGeom>
          <a:noFill/>
          <a:ln>
            <a:noFill/>
          </a:ln>
        </p:spPr>
      </p:pic>
      <p:sp>
        <p:nvSpPr>
          <p:cNvPr id="3169" name="Google Shape;3169;p199"/>
          <p:cNvSpPr txBox="1"/>
          <p:nvPr/>
        </p:nvSpPr>
        <p:spPr>
          <a:xfrm>
            <a:off x="1044100" y="2878675"/>
            <a:ext cx="960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44.1.1.1</a:t>
            </a:r>
            <a:endParaRPr>
              <a:solidFill>
                <a:schemeClr val="dk1"/>
              </a:solidFill>
            </a:endParaRPr>
          </a:p>
        </p:txBody>
      </p:sp>
      <p:sp>
        <p:nvSpPr>
          <p:cNvPr id="3170" name="Google Shape;3170;p199"/>
          <p:cNvSpPr txBox="1"/>
          <p:nvPr/>
        </p:nvSpPr>
        <p:spPr>
          <a:xfrm>
            <a:off x="2263350" y="2160150"/>
            <a:ext cx="1735200" cy="100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TCP Connection</a:t>
            </a:r>
            <a:endParaRPr>
              <a:solidFill>
                <a:schemeClr val="dk1"/>
              </a:solidFill>
            </a:endParaRPr>
          </a:p>
          <a:p>
            <a:pPr indent="0" lvl="0" marL="0" rtl="0" algn="ctr">
              <a:spcBef>
                <a:spcPts val="0"/>
              </a:spcBef>
              <a:spcAft>
                <a:spcPts val="0"/>
              </a:spcAft>
              <a:buNone/>
            </a:pPr>
            <a:r>
              <a:rPr lang="en">
                <a:solidFill>
                  <a:schemeClr val="dk1"/>
                </a:solidFill>
              </a:rPr>
              <a:t> </a:t>
            </a:r>
            <a:endParaRPr>
              <a:solidFill>
                <a:schemeClr val="dk1"/>
              </a:solidFill>
            </a:endParaRPr>
          </a:p>
          <a:p>
            <a:pPr indent="0" lvl="0" marL="0" rtl="0" algn="ctr">
              <a:spcBef>
                <a:spcPts val="0"/>
              </a:spcBef>
              <a:spcAft>
                <a:spcPts val="0"/>
              </a:spcAft>
              <a:buNone/>
            </a:pPr>
            <a:r>
              <a:rPr lang="en" sz="1000">
                <a:solidFill>
                  <a:schemeClr val="dk1"/>
                </a:solidFill>
              </a:rPr>
              <a:t>SYN</a:t>
            </a:r>
            <a:endParaRPr sz="1000">
              <a:solidFill>
                <a:schemeClr val="dk1"/>
              </a:solidFill>
            </a:endParaRPr>
          </a:p>
          <a:p>
            <a:pPr indent="0" lvl="0" marL="0" rtl="0" algn="ctr">
              <a:spcBef>
                <a:spcPts val="0"/>
              </a:spcBef>
              <a:spcAft>
                <a:spcPts val="0"/>
              </a:spcAft>
              <a:buNone/>
            </a:pPr>
            <a:r>
              <a:rPr lang="en" sz="1000">
                <a:solidFill>
                  <a:schemeClr val="dk1"/>
                </a:solidFill>
              </a:rPr>
              <a:t>SYN/ACK</a:t>
            </a:r>
            <a:endParaRPr sz="1000">
              <a:solidFill>
                <a:schemeClr val="dk1"/>
              </a:solidFill>
            </a:endParaRPr>
          </a:p>
          <a:p>
            <a:pPr indent="0" lvl="0" marL="0" rtl="0" algn="ctr">
              <a:spcBef>
                <a:spcPts val="0"/>
              </a:spcBef>
              <a:spcAft>
                <a:spcPts val="0"/>
              </a:spcAft>
              <a:buNone/>
            </a:pPr>
            <a:r>
              <a:rPr lang="en" sz="1000">
                <a:solidFill>
                  <a:schemeClr val="dk1"/>
                </a:solidFill>
              </a:rPr>
              <a:t>ACK</a:t>
            </a:r>
            <a:endParaRPr sz="1000">
              <a:solidFill>
                <a:schemeClr val="dk1"/>
              </a:solidFill>
            </a:endParaRPr>
          </a:p>
        </p:txBody>
      </p:sp>
      <p:cxnSp>
        <p:nvCxnSpPr>
          <p:cNvPr id="3171" name="Google Shape;3171;p199"/>
          <p:cNvCxnSpPr>
            <a:endCxn id="3166" idx="1"/>
          </p:cNvCxnSpPr>
          <p:nvPr/>
        </p:nvCxnSpPr>
        <p:spPr>
          <a:xfrm flipH="1" rot="10800000">
            <a:off x="5456950" y="1259834"/>
            <a:ext cx="2157000" cy="1096500"/>
          </a:xfrm>
          <a:prstGeom prst="straightConnector1">
            <a:avLst/>
          </a:prstGeom>
          <a:noFill/>
          <a:ln cap="flat" cmpd="sng" w="28575">
            <a:solidFill>
              <a:srgbClr val="E06666"/>
            </a:solidFill>
            <a:prstDash val="solid"/>
            <a:round/>
            <a:headEnd len="med" w="med" type="stealth"/>
            <a:tailEnd len="med" w="med" type="stealth"/>
          </a:ln>
        </p:spPr>
      </p:cxnSp>
      <p:cxnSp>
        <p:nvCxnSpPr>
          <p:cNvPr id="3172" name="Google Shape;3172;p199"/>
          <p:cNvCxnSpPr/>
          <p:nvPr/>
        </p:nvCxnSpPr>
        <p:spPr>
          <a:xfrm>
            <a:off x="5515550" y="2558700"/>
            <a:ext cx="2098500" cy="994500"/>
          </a:xfrm>
          <a:prstGeom prst="straightConnector1">
            <a:avLst/>
          </a:prstGeom>
          <a:noFill/>
          <a:ln cap="flat" cmpd="sng" w="28575">
            <a:solidFill>
              <a:srgbClr val="E06666"/>
            </a:solidFill>
            <a:prstDash val="solid"/>
            <a:round/>
            <a:headEnd len="med" w="med" type="stealth"/>
            <a:tailEnd len="med" w="med" type="stealth"/>
          </a:ln>
        </p:spPr>
      </p:cxnSp>
      <p:sp>
        <p:nvSpPr>
          <p:cNvPr id="3173" name="Google Shape;3173;p199"/>
          <p:cNvSpPr txBox="1"/>
          <p:nvPr/>
        </p:nvSpPr>
        <p:spPr>
          <a:xfrm>
            <a:off x="215500" y="3970475"/>
            <a:ext cx="4248900" cy="100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When a client connects to the L7 load balancer, it </a:t>
            </a:r>
            <a:r>
              <a:rPr lang="en">
                <a:solidFill>
                  <a:schemeClr val="dk1"/>
                </a:solidFill>
              </a:rPr>
              <a:t>becomes protocol specific. Any logical “request” will be forwarded to a new backend server. This could be one or more segments</a:t>
            </a:r>
            <a:endParaRPr sz="1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0"/>
                                        </p:tgtEl>
                                        <p:attrNameLst>
                                          <p:attrName>style.visibility</p:attrName>
                                        </p:attrNameLst>
                                      </p:cBhvr>
                                      <p:to>
                                        <p:strVal val="visible"/>
                                      </p:to>
                                    </p:set>
                                    <p:animEffect filter="fade" transition="in">
                                      <p:cBhvr>
                                        <p:cTn dur="1000"/>
                                        <p:tgtEl>
                                          <p:spTgt spid="3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7" name="Shape 3177"/>
        <p:cNvGrpSpPr/>
        <p:nvPr/>
      </p:nvGrpSpPr>
      <p:grpSpPr>
        <a:xfrm>
          <a:off x="0" y="0"/>
          <a:ext cx="0" cy="0"/>
          <a:chOff x="0" y="0"/>
          <a:chExt cx="0" cy="0"/>
        </a:xfrm>
      </p:grpSpPr>
      <p:sp>
        <p:nvSpPr>
          <p:cNvPr id="3178" name="Google Shape;3178;p20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7 Load Balancer</a:t>
            </a:r>
            <a:endParaRPr/>
          </a:p>
        </p:txBody>
      </p:sp>
      <p:cxnSp>
        <p:nvCxnSpPr>
          <p:cNvPr id="3179" name="Google Shape;3179;p200"/>
          <p:cNvCxnSpPr/>
          <p:nvPr/>
        </p:nvCxnSpPr>
        <p:spPr>
          <a:xfrm flipH="1" rot="10800000">
            <a:off x="2232325" y="2559825"/>
            <a:ext cx="1785300" cy="5400"/>
          </a:xfrm>
          <a:prstGeom prst="straightConnector1">
            <a:avLst/>
          </a:prstGeom>
          <a:noFill/>
          <a:ln cap="flat" cmpd="sng" w="28575">
            <a:solidFill>
              <a:srgbClr val="E06666"/>
            </a:solidFill>
            <a:prstDash val="solid"/>
            <a:round/>
            <a:headEnd len="med" w="med" type="none"/>
            <a:tailEnd len="med" w="med" type="stealth"/>
          </a:ln>
        </p:spPr>
      </p:cxnSp>
      <p:sp>
        <p:nvSpPr>
          <p:cNvPr id="3180" name="Google Shape;3180;p200"/>
          <p:cNvSpPr txBox="1"/>
          <p:nvPr/>
        </p:nvSpPr>
        <p:spPr>
          <a:xfrm>
            <a:off x="3845800" y="3232675"/>
            <a:ext cx="1822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L7 Load Balancer</a:t>
            </a:r>
            <a:endParaRPr>
              <a:solidFill>
                <a:schemeClr val="dk1"/>
              </a:solidFill>
            </a:endParaRPr>
          </a:p>
          <a:p>
            <a:pPr indent="0" lvl="0" marL="0" rtl="0" algn="ctr">
              <a:spcBef>
                <a:spcPts val="0"/>
              </a:spcBef>
              <a:spcAft>
                <a:spcPts val="0"/>
              </a:spcAft>
              <a:buNone/>
            </a:pPr>
            <a:r>
              <a:rPr lang="en">
                <a:solidFill>
                  <a:schemeClr val="dk1"/>
                </a:solidFill>
              </a:rPr>
              <a:t>44.1.1.2</a:t>
            </a:r>
            <a:endParaRPr>
              <a:solidFill>
                <a:schemeClr val="dk1"/>
              </a:solidFill>
            </a:endParaRPr>
          </a:p>
        </p:txBody>
      </p:sp>
      <p:sp>
        <p:nvSpPr>
          <p:cNvPr id="3181" name="Google Shape;3181;p200"/>
          <p:cNvSpPr txBox="1"/>
          <p:nvPr/>
        </p:nvSpPr>
        <p:spPr>
          <a:xfrm>
            <a:off x="7350626" y="1816350"/>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1</a:t>
            </a:r>
            <a:endParaRPr>
              <a:solidFill>
                <a:schemeClr val="dk1"/>
              </a:solidFill>
            </a:endParaRPr>
          </a:p>
          <a:p>
            <a:pPr indent="0" lvl="0" marL="0" rtl="0" algn="ctr">
              <a:spcBef>
                <a:spcPts val="0"/>
              </a:spcBef>
              <a:spcAft>
                <a:spcPts val="0"/>
              </a:spcAft>
              <a:buNone/>
            </a:pPr>
            <a:r>
              <a:rPr lang="en">
                <a:solidFill>
                  <a:schemeClr val="dk1"/>
                </a:solidFill>
              </a:rPr>
              <a:t>44.1.1.3</a:t>
            </a:r>
            <a:endParaRPr>
              <a:solidFill>
                <a:schemeClr val="dk1"/>
              </a:solidFill>
            </a:endParaRPr>
          </a:p>
        </p:txBody>
      </p:sp>
      <p:sp>
        <p:nvSpPr>
          <p:cNvPr id="3182" name="Google Shape;3182;p200"/>
          <p:cNvSpPr txBox="1"/>
          <p:nvPr/>
        </p:nvSpPr>
        <p:spPr>
          <a:xfrm>
            <a:off x="7350626" y="4109375"/>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2</a:t>
            </a:r>
            <a:endParaRPr>
              <a:solidFill>
                <a:schemeClr val="dk1"/>
              </a:solidFill>
            </a:endParaRPr>
          </a:p>
          <a:p>
            <a:pPr indent="0" lvl="0" marL="0" rtl="0" algn="ctr">
              <a:spcBef>
                <a:spcPts val="0"/>
              </a:spcBef>
              <a:spcAft>
                <a:spcPts val="0"/>
              </a:spcAft>
              <a:buNone/>
            </a:pPr>
            <a:r>
              <a:rPr lang="en">
                <a:solidFill>
                  <a:schemeClr val="dk1"/>
                </a:solidFill>
              </a:rPr>
              <a:t>44.1.1.4</a:t>
            </a:r>
            <a:endParaRPr>
              <a:solidFill>
                <a:schemeClr val="dk1"/>
              </a:solidFill>
            </a:endParaRPr>
          </a:p>
        </p:txBody>
      </p:sp>
      <p:grpSp>
        <p:nvGrpSpPr>
          <p:cNvPr id="3183" name="Google Shape;3183;p200"/>
          <p:cNvGrpSpPr/>
          <p:nvPr/>
        </p:nvGrpSpPr>
        <p:grpSpPr>
          <a:xfrm>
            <a:off x="1044104" y="2199294"/>
            <a:ext cx="874487" cy="589599"/>
            <a:chOff x="2666325" y="4298650"/>
            <a:chExt cx="790176" cy="523250"/>
          </a:xfrm>
        </p:grpSpPr>
        <p:pic>
          <p:nvPicPr>
            <p:cNvPr id="3184" name="Google Shape;3184;p200"/>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185" name="Google Shape;3185;p200"/>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3186" name="Google Shape;3186;p200"/>
          <p:cNvPicPr preferRelativeResize="0"/>
          <p:nvPr/>
        </p:nvPicPr>
        <p:blipFill rotWithShape="1">
          <a:blip r:embed="rId4">
            <a:alphaModFix/>
          </a:blip>
          <a:srcRect b="0" l="26754" r="27683" t="0"/>
          <a:stretch/>
        </p:blipFill>
        <p:spPr>
          <a:xfrm>
            <a:off x="7613950" y="756526"/>
            <a:ext cx="992700" cy="1006616"/>
          </a:xfrm>
          <a:prstGeom prst="rect">
            <a:avLst/>
          </a:prstGeom>
          <a:noFill/>
          <a:ln>
            <a:noFill/>
          </a:ln>
        </p:spPr>
      </p:pic>
      <p:pic>
        <p:nvPicPr>
          <p:cNvPr id="3187" name="Google Shape;3187;p200"/>
          <p:cNvPicPr preferRelativeResize="0"/>
          <p:nvPr/>
        </p:nvPicPr>
        <p:blipFill rotWithShape="1">
          <a:blip r:embed="rId4">
            <a:alphaModFix/>
          </a:blip>
          <a:srcRect b="0" l="26754" r="27683" t="0"/>
          <a:stretch/>
        </p:blipFill>
        <p:spPr>
          <a:xfrm>
            <a:off x="4260712" y="2110001"/>
            <a:ext cx="992700" cy="1006616"/>
          </a:xfrm>
          <a:prstGeom prst="rect">
            <a:avLst/>
          </a:prstGeom>
          <a:noFill/>
          <a:ln>
            <a:noFill/>
          </a:ln>
        </p:spPr>
      </p:pic>
      <p:pic>
        <p:nvPicPr>
          <p:cNvPr id="3188" name="Google Shape;3188;p200"/>
          <p:cNvPicPr preferRelativeResize="0"/>
          <p:nvPr/>
        </p:nvPicPr>
        <p:blipFill rotWithShape="1">
          <a:blip r:embed="rId4">
            <a:alphaModFix/>
          </a:blip>
          <a:srcRect b="0" l="26754" r="27683" t="0"/>
          <a:stretch/>
        </p:blipFill>
        <p:spPr>
          <a:xfrm>
            <a:off x="7668175" y="3073526"/>
            <a:ext cx="992700" cy="1006616"/>
          </a:xfrm>
          <a:prstGeom prst="rect">
            <a:avLst/>
          </a:prstGeom>
          <a:noFill/>
          <a:ln>
            <a:noFill/>
          </a:ln>
        </p:spPr>
      </p:pic>
      <p:sp>
        <p:nvSpPr>
          <p:cNvPr id="3189" name="Google Shape;3189;p200"/>
          <p:cNvSpPr txBox="1"/>
          <p:nvPr/>
        </p:nvSpPr>
        <p:spPr>
          <a:xfrm>
            <a:off x="1044100" y="2878675"/>
            <a:ext cx="960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44.1.1.1</a:t>
            </a:r>
            <a:endParaRPr>
              <a:solidFill>
                <a:schemeClr val="dk1"/>
              </a:solidFill>
            </a:endParaRPr>
          </a:p>
        </p:txBody>
      </p:sp>
      <p:cxnSp>
        <p:nvCxnSpPr>
          <p:cNvPr id="3190" name="Google Shape;3190;p200"/>
          <p:cNvCxnSpPr>
            <a:endCxn id="3186" idx="1"/>
          </p:cNvCxnSpPr>
          <p:nvPr/>
        </p:nvCxnSpPr>
        <p:spPr>
          <a:xfrm flipH="1" rot="10800000">
            <a:off x="5456950" y="1259834"/>
            <a:ext cx="2157000" cy="1096500"/>
          </a:xfrm>
          <a:prstGeom prst="straightConnector1">
            <a:avLst/>
          </a:prstGeom>
          <a:noFill/>
          <a:ln cap="flat" cmpd="sng" w="28575">
            <a:solidFill>
              <a:srgbClr val="E06666"/>
            </a:solidFill>
            <a:prstDash val="solid"/>
            <a:round/>
            <a:headEnd len="med" w="med" type="none"/>
            <a:tailEnd len="med" w="med" type="stealth"/>
          </a:ln>
        </p:spPr>
      </p:cxnSp>
      <p:cxnSp>
        <p:nvCxnSpPr>
          <p:cNvPr id="3191" name="Google Shape;3191;p200"/>
          <p:cNvCxnSpPr/>
          <p:nvPr/>
        </p:nvCxnSpPr>
        <p:spPr>
          <a:xfrm>
            <a:off x="5515550" y="2558700"/>
            <a:ext cx="2098500" cy="994500"/>
          </a:xfrm>
          <a:prstGeom prst="straightConnector1">
            <a:avLst/>
          </a:prstGeom>
          <a:noFill/>
          <a:ln cap="flat" cmpd="sng" w="28575">
            <a:solidFill>
              <a:srgbClr val="E06666"/>
            </a:solidFill>
            <a:prstDash val="solid"/>
            <a:round/>
            <a:headEnd len="med" w="med" type="stealth"/>
            <a:tailEnd len="med" w="med" type="stealth"/>
          </a:ln>
        </p:spPr>
      </p:cxnSp>
      <p:sp>
        <p:nvSpPr>
          <p:cNvPr id="3192" name="Google Shape;3192;p200"/>
          <p:cNvSpPr/>
          <p:nvPr/>
        </p:nvSpPr>
        <p:spPr>
          <a:xfrm>
            <a:off x="2867559" y="2035050"/>
            <a:ext cx="514800" cy="35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Data</a:t>
            </a:r>
            <a:endParaRPr sz="1000"/>
          </a:p>
        </p:txBody>
      </p:sp>
      <p:sp>
        <p:nvSpPr>
          <p:cNvPr id="3193" name="Google Shape;3193;p200"/>
          <p:cNvSpPr/>
          <p:nvPr/>
        </p:nvSpPr>
        <p:spPr>
          <a:xfrm>
            <a:off x="3382289" y="2035050"/>
            <a:ext cx="690900" cy="354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44.1.1.2</a:t>
            </a:r>
            <a:endParaRPr b="1" sz="1000">
              <a:solidFill>
                <a:srgbClr val="FFFFFF"/>
              </a:solidFill>
            </a:endParaRPr>
          </a:p>
        </p:txBody>
      </p:sp>
      <p:sp>
        <p:nvSpPr>
          <p:cNvPr id="3194" name="Google Shape;3194;p200"/>
          <p:cNvSpPr/>
          <p:nvPr/>
        </p:nvSpPr>
        <p:spPr>
          <a:xfrm>
            <a:off x="2176764" y="2035050"/>
            <a:ext cx="690900" cy="354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44.1.1.1</a:t>
            </a:r>
            <a:endParaRPr b="1" sz="1000">
              <a:solidFill>
                <a:srgbClr val="FFFFFF"/>
              </a:solidFill>
            </a:endParaRPr>
          </a:p>
        </p:txBody>
      </p:sp>
      <p:sp>
        <p:nvSpPr>
          <p:cNvPr id="3195" name="Google Shape;3195;p200"/>
          <p:cNvSpPr/>
          <p:nvPr/>
        </p:nvSpPr>
        <p:spPr>
          <a:xfrm rot="-1665606">
            <a:off x="6105025" y="1334738"/>
            <a:ext cx="514631" cy="354005"/>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Data</a:t>
            </a:r>
            <a:endParaRPr sz="1000"/>
          </a:p>
        </p:txBody>
      </p:sp>
      <p:sp>
        <p:nvSpPr>
          <p:cNvPr id="3196" name="Google Shape;3196;p200"/>
          <p:cNvSpPr/>
          <p:nvPr/>
        </p:nvSpPr>
        <p:spPr>
          <a:xfrm rot="-1665999">
            <a:off x="6550321" y="1053843"/>
            <a:ext cx="690963" cy="354005"/>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44.1.1.3</a:t>
            </a:r>
            <a:endParaRPr b="1" sz="1000">
              <a:solidFill>
                <a:srgbClr val="FFFFFF"/>
              </a:solidFill>
            </a:endParaRPr>
          </a:p>
        </p:txBody>
      </p:sp>
      <p:sp>
        <p:nvSpPr>
          <p:cNvPr id="3197" name="Google Shape;3197;p200"/>
          <p:cNvSpPr/>
          <p:nvPr/>
        </p:nvSpPr>
        <p:spPr>
          <a:xfrm rot="-1665999">
            <a:off x="5483606" y="1615456"/>
            <a:ext cx="690963" cy="354005"/>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44.1.1.2</a:t>
            </a:r>
            <a:endParaRPr b="1" sz="10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2"/>
                                        </p:tgtEl>
                                        <p:attrNameLst>
                                          <p:attrName>style.visibility</p:attrName>
                                        </p:attrNameLst>
                                      </p:cBhvr>
                                      <p:to>
                                        <p:strVal val="visible"/>
                                      </p:to>
                                    </p:set>
                                    <p:animEffect filter="fade" transition="in">
                                      <p:cBhvr>
                                        <p:cTn dur="1000"/>
                                        <p:tgtEl>
                                          <p:spTgt spid="3192"/>
                                        </p:tgtEl>
                                      </p:cBhvr>
                                    </p:animEffect>
                                  </p:childTnLst>
                                </p:cTn>
                              </p:par>
                              <p:par>
                                <p:cTn fill="hold" nodeType="withEffect" presetClass="entr" presetID="10" presetSubtype="0">
                                  <p:stCondLst>
                                    <p:cond delay="0"/>
                                  </p:stCondLst>
                                  <p:childTnLst>
                                    <p:set>
                                      <p:cBhvr>
                                        <p:cTn dur="1" fill="hold">
                                          <p:stCondLst>
                                            <p:cond delay="0"/>
                                          </p:stCondLst>
                                        </p:cTn>
                                        <p:tgtEl>
                                          <p:spTgt spid="3193"/>
                                        </p:tgtEl>
                                        <p:attrNameLst>
                                          <p:attrName>style.visibility</p:attrName>
                                        </p:attrNameLst>
                                      </p:cBhvr>
                                      <p:to>
                                        <p:strVal val="visible"/>
                                      </p:to>
                                    </p:set>
                                    <p:animEffect filter="fade" transition="in">
                                      <p:cBhvr>
                                        <p:cTn dur="1000"/>
                                        <p:tgtEl>
                                          <p:spTgt spid="3193"/>
                                        </p:tgtEl>
                                      </p:cBhvr>
                                    </p:animEffect>
                                  </p:childTnLst>
                                </p:cTn>
                              </p:par>
                              <p:par>
                                <p:cTn fill="hold" nodeType="withEffect" presetClass="entr" presetID="10" presetSubtype="0">
                                  <p:stCondLst>
                                    <p:cond delay="0"/>
                                  </p:stCondLst>
                                  <p:childTnLst>
                                    <p:set>
                                      <p:cBhvr>
                                        <p:cTn dur="1" fill="hold">
                                          <p:stCondLst>
                                            <p:cond delay="0"/>
                                          </p:stCondLst>
                                        </p:cTn>
                                        <p:tgtEl>
                                          <p:spTgt spid="3194"/>
                                        </p:tgtEl>
                                        <p:attrNameLst>
                                          <p:attrName>style.visibility</p:attrName>
                                        </p:attrNameLst>
                                      </p:cBhvr>
                                      <p:to>
                                        <p:strVal val="visible"/>
                                      </p:to>
                                    </p:set>
                                    <p:animEffect filter="fade" transition="in">
                                      <p:cBhvr>
                                        <p:cTn dur="1000"/>
                                        <p:tgtEl>
                                          <p:spTgt spid="3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5"/>
                                        </p:tgtEl>
                                        <p:attrNameLst>
                                          <p:attrName>style.visibility</p:attrName>
                                        </p:attrNameLst>
                                      </p:cBhvr>
                                      <p:to>
                                        <p:strVal val="visible"/>
                                      </p:to>
                                    </p:set>
                                    <p:animEffect filter="fade" transition="in">
                                      <p:cBhvr>
                                        <p:cTn dur="1000"/>
                                        <p:tgtEl>
                                          <p:spTgt spid="3195"/>
                                        </p:tgtEl>
                                      </p:cBhvr>
                                    </p:animEffect>
                                  </p:childTnLst>
                                </p:cTn>
                              </p:par>
                              <p:par>
                                <p:cTn fill="hold" nodeType="withEffect" presetClass="entr" presetID="10" presetSubtype="0">
                                  <p:stCondLst>
                                    <p:cond delay="0"/>
                                  </p:stCondLst>
                                  <p:childTnLst>
                                    <p:set>
                                      <p:cBhvr>
                                        <p:cTn dur="1" fill="hold">
                                          <p:stCondLst>
                                            <p:cond delay="0"/>
                                          </p:stCondLst>
                                        </p:cTn>
                                        <p:tgtEl>
                                          <p:spTgt spid="3197"/>
                                        </p:tgtEl>
                                        <p:attrNameLst>
                                          <p:attrName>style.visibility</p:attrName>
                                        </p:attrNameLst>
                                      </p:cBhvr>
                                      <p:to>
                                        <p:strVal val="visible"/>
                                      </p:to>
                                    </p:set>
                                    <p:animEffect filter="fade" transition="in">
                                      <p:cBhvr>
                                        <p:cTn dur="1000"/>
                                        <p:tgtEl>
                                          <p:spTgt spid="3197"/>
                                        </p:tgtEl>
                                      </p:cBhvr>
                                    </p:animEffect>
                                  </p:childTnLst>
                                </p:cTn>
                              </p:par>
                              <p:par>
                                <p:cTn fill="hold" nodeType="withEffect" presetClass="entr" presetID="10" presetSubtype="0">
                                  <p:stCondLst>
                                    <p:cond delay="0"/>
                                  </p:stCondLst>
                                  <p:childTnLst>
                                    <p:set>
                                      <p:cBhvr>
                                        <p:cTn dur="1" fill="hold">
                                          <p:stCondLst>
                                            <p:cond delay="0"/>
                                          </p:stCondLst>
                                        </p:cTn>
                                        <p:tgtEl>
                                          <p:spTgt spid="3196"/>
                                        </p:tgtEl>
                                        <p:attrNameLst>
                                          <p:attrName>style.visibility</p:attrName>
                                        </p:attrNameLst>
                                      </p:cBhvr>
                                      <p:to>
                                        <p:strVal val="visible"/>
                                      </p:to>
                                    </p:set>
                                    <p:animEffect filter="fade" transition="in">
                                      <p:cBhvr>
                                        <p:cTn dur="1000"/>
                                        <p:tgtEl>
                                          <p:spTgt spid="3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1" name="Shape 3201"/>
        <p:cNvGrpSpPr/>
        <p:nvPr/>
      </p:nvGrpSpPr>
      <p:grpSpPr>
        <a:xfrm>
          <a:off x="0" y="0"/>
          <a:ext cx="0" cy="0"/>
          <a:chOff x="0" y="0"/>
          <a:chExt cx="0" cy="0"/>
        </a:xfrm>
      </p:grpSpPr>
      <p:sp>
        <p:nvSpPr>
          <p:cNvPr id="3202" name="Google Shape;3202;p20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7 Load Balancer</a:t>
            </a:r>
            <a:endParaRPr/>
          </a:p>
        </p:txBody>
      </p:sp>
      <p:cxnSp>
        <p:nvCxnSpPr>
          <p:cNvPr id="3203" name="Google Shape;3203;p201"/>
          <p:cNvCxnSpPr/>
          <p:nvPr/>
        </p:nvCxnSpPr>
        <p:spPr>
          <a:xfrm flipH="1" rot="10800000">
            <a:off x="2232325" y="2559825"/>
            <a:ext cx="1785300" cy="5400"/>
          </a:xfrm>
          <a:prstGeom prst="straightConnector1">
            <a:avLst/>
          </a:prstGeom>
          <a:noFill/>
          <a:ln cap="flat" cmpd="sng" w="28575">
            <a:solidFill>
              <a:srgbClr val="E06666"/>
            </a:solidFill>
            <a:prstDash val="solid"/>
            <a:round/>
            <a:headEnd len="med" w="med" type="stealth"/>
            <a:tailEnd len="med" w="med" type="none"/>
          </a:ln>
        </p:spPr>
      </p:cxnSp>
      <p:sp>
        <p:nvSpPr>
          <p:cNvPr id="3204" name="Google Shape;3204;p201"/>
          <p:cNvSpPr txBox="1"/>
          <p:nvPr/>
        </p:nvSpPr>
        <p:spPr>
          <a:xfrm>
            <a:off x="3845800" y="3232675"/>
            <a:ext cx="1822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L7 Load Balancer</a:t>
            </a:r>
            <a:endParaRPr>
              <a:solidFill>
                <a:schemeClr val="dk1"/>
              </a:solidFill>
            </a:endParaRPr>
          </a:p>
          <a:p>
            <a:pPr indent="0" lvl="0" marL="0" rtl="0" algn="ctr">
              <a:spcBef>
                <a:spcPts val="0"/>
              </a:spcBef>
              <a:spcAft>
                <a:spcPts val="0"/>
              </a:spcAft>
              <a:buNone/>
            </a:pPr>
            <a:r>
              <a:rPr lang="en">
                <a:solidFill>
                  <a:schemeClr val="dk1"/>
                </a:solidFill>
              </a:rPr>
              <a:t>44.1.1.2</a:t>
            </a:r>
            <a:endParaRPr>
              <a:solidFill>
                <a:schemeClr val="dk1"/>
              </a:solidFill>
            </a:endParaRPr>
          </a:p>
        </p:txBody>
      </p:sp>
      <p:sp>
        <p:nvSpPr>
          <p:cNvPr id="3205" name="Google Shape;3205;p201"/>
          <p:cNvSpPr txBox="1"/>
          <p:nvPr/>
        </p:nvSpPr>
        <p:spPr>
          <a:xfrm>
            <a:off x="7350626" y="1816350"/>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1</a:t>
            </a:r>
            <a:endParaRPr>
              <a:solidFill>
                <a:schemeClr val="dk1"/>
              </a:solidFill>
            </a:endParaRPr>
          </a:p>
          <a:p>
            <a:pPr indent="0" lvl="0" marL="0" rtl="0" algn="ctr">
              <a:spcBef>
                <a:spcPts val="0"/>
              </a:spcBef>
              <a:spcAft>
                <a:spcPts val="0"/>
              </a:spcAft>
              <a:buNone/>
            </a:pPr>
            <a:r>
              <a:rPr lang="en">
                <a:solidFill>
                  <a:schemeClr val="dk1"/>
                </a:solidFill>
              </a:rPr>
              <a:t>44.1.1.3</a:t>
            </a:r>
            <a:endParaRPr>
              <a:solidFill>
                <a:schemeClr val="dk1"/>
              </a:solidFill>
            </a:endParaRPr>
          </a:p>
        </p:txBody>
      </p:sp>
      <p:sp>
        <p:nvSpPr>
          <p:cNvPr id="3206" name="Google Shape;3206;p201"/>
          <p:cNvSpPr txBox="1"/>
          <p:nvPr/>
        </p:nvSpPr>
        <p:spPr>
          <a:xfrm>
            <a:off x="7350626" y="4109375"/>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2</a:t>
            </a:r>
            <a:endParaRPr>
              <a:solidFill>
                <a:schemeClr val="dk1"/>
              </a:solidFill>
            </a:endParaRPr>
          </a:p>
          <a:p>
            <a:pPr indent="0" lvl="0" marL="0" rtl="0" algn="ctr">
              <a:spcBef>
                <a:spcPts val="0"/>
              </a:spcBef>
              <a:spcAft>
                <a:spcPts val="0"/>
              </a:spcAft>
              <a:buNone/>
            </a:pPr>
            <a:r>
              <a:rPr lang="en">
                <a:solidFill>
                  <a:schemeClr val="dk1"/>
                </a:solidFill>
              </a:rPr>
              <a:t>44.1.1.4</a:t>
            </a:r>
            <a:endParaRPr>
              <a:solidFill>
                <a:schemeClr val="dk1"/>
              </a:solidFill>
            </a:endParaRPr>
          </a:p>
        </p:txBody>
      </p:sp>
      <p:grpSp>
        <p:nvGrpSpPr>
          <p:cNvPr id="3207" name="Google Shape;3207;p201"/>
          <p:cNvGrpSpPr/>
          <p:nvPr/>
        </p:nvGrpSpPr>
        <p:grpSpPr>
          <a:xfrm>
            <a:off x="1044104" y="2199294"/>
            <a:ext cx="874487" cy="589599"/>
            <a:chOff x="2666325" y="4298650"/>
            <a:chExt cx="790176" cy="523250"/>
          </a:xfrm>
        </p:grpSpPr>
        <p:pic>
          <p:nvPicPr>
            <p:cNvPr id="3208" name="Google Shape;3208;p201"/>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209" name="Google Shape;3209;p201"/>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3210" name="Google Shape;3210;p201"/>
          <p:cNvPicPr preferRelativeResize="0"/>
          <p:nvPr/>
        </p:nvPicPr>
        <p:blipFill rotWithShape="1">
          <a:blip r:embed="rId4">
            <a:alphaModFix/>
          </a:blip>
          <a:srcRect b="0" l="26754" r="27683" t="0"/>
          <a:stretch/>
        </p:blipFill>
        <p:spPr>
          <a:xfrm>
            <a:off x="7613950" y="756526"/>
            <a:ext cx="992700" cy="1006616"/>
          </a:xfrm>
          <a:prstGeom prst="rect">
            <a:avLst/>
          </a:prstGeom>
          <a:noFill/>
          <a:ln>
            <a:noFill/>
          </a:ln>
        </p:spPr>
      </p:pic>
      <p:pic>
        <p:nvPicPr>
          <p:cNvPr id="3211" name="Google Shape;3211;p201"/>
          <p:cNvPicPr preferRelativeResize="0"/>
          <p:nvPr/>
        </p:nvPicPr>
        <p:blipFill rotWithShape="1">
          <a:blip r:embed="rId4">
            <a:alphaModFix/>
          </a:blip>
          <a:srcRect b="0" l="26754" r="27683" t="0"/>
          <a:stretch/>
        </p:blipFill>
        <p:spPr>
          <a:xfrm>
            <a:off x="4260712" y="2110001"/>
            <a:ext cx="992700" cy="1006616"/>
          </a:xfrm>
          <a:prstGeom prst="rect">
            <a:avLst/>
          </a:prstGeom>
          <a:noFill/>
          <a:ln>
            <a:noFill/>
          </a:ln>
        </p:spPr>
      </p:pic>
      <p:pic>
        <p:nvPicPr>
          <p:cNvPr id="3212" name="Google Shape;3212;p201"/>
          <p:cNvPicPr preferRelativeResize="0"/>
          <p:nvPr/>
        </p:nvPicPr>
        <p:blipFill rotWithShape="1">
          <a:blip r:embed="rId4">
            <a:alphaModFix/>
          </a:blip>
          <a:srcRect b="0" l="26754" r="27683" t="0"/>
          <a:stretch/>
        </p:blipFill>
        <p:spPr>
          <a:xfrm>
            <a:off x="7668175" y="3073526"/>
            <a:ext cx="992700" cy="1006616"/>
          </a:xfrm>
          <a:prstGeom prst="rect">
            <a:avLst/>
          </a:prstGeom>
          <a:noFill/>
          <a:ln>
            <a:noFill/>
          </a:ln>
        </p:spPr>
      </p:pic>
      <p:sp>
        <p:nvSpPr>
          <p:cNvPr id="3213" name="Google Shape;3213;p201"/>
          <p:cNvSpPr txBox="1"/>
          <p:nvPr/>
        </p:nvSpPr>
        <p:spPr>
          <a:xfrm>
            <a:off x="1044100" y="2878675"/>
            <a:ext cx="960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44.1.1.1</a:t>
            </a:r>
            <a:endParaRPr>
              <a:solidFill>
                <a:schemeClr val="dk1"/>
              </a:solidFill>
            </a:endParaRPr>
          </a:p>
        </p:txBody>
      </p:sp>
      <p:cxnSp>
        <p:nvCxnSpPr>
          <p:cNvPr id="3214" name="Google Shape;3214;p201"/>
          <p:cNvCxnSpPr>
            <a:endCxn id="3210" idx="1"/>
          </p:cNvCxnSpPr>
          <p:nvPr/>
        </p:nvCxnSpPr>
        <p:spPr>
          <a:xfrm flipH="1" rot="10800000">
            <a:off x="5456950" y="1259834"/>
            <a:ext cx="2157000" cy="1096500"/>
          </a:xfrm>
          <a:prstGeom prst="straightConnector1">
            <a:avLst/>
          </a:prstGeom>
          <a:noFill/>
          <a:ln cap="flat" cmpd="sng" w="28575">
            <a:solidFill>
              <a:srgbClr val="E06666"/>
            </a:solidFill>
            <a:prstDash val="solid"/>
            <a:round/>
            <a:headEnd len="med" w="med" type="stealth"/>
            <a:tailEnd len="med" w="med" type="none"/>
          </a:ln>
        </p:spPr>
      </p:cxnSp>
      <p:cxnSp>
        <p:nvCxnSpPr>
          <p:cNvPr id="3215" name="Google Shape;3215;p201"/>
          <p:cNvCxnSpPr/>
          <p:nvPr/>
        </p:nvCxnSpPr>
        <p:spPr>
          <a:xfrm>
            <a:off x="5515550" y="2558700"/>
            <a:ext cx="2098500" cy="994500"/>
          </a:xfrm>
          <a:prstGeom prst="straightConnector1">
            <a:avLst/>
          </a:prstGeom>
          <a:noFill/>
          <a:ln cap="flat" cmpd="sng" w="28575">
            <a:solidFill>
              <a:srgbClr val="E06666"/>
            </a:solidFill>
            <a:prstDash val="solid"/>
            <a:round/>
            <a:headEnd len="med" w="med" type="stealth"/>
            <a:tailEnd len="med" w="med" type="stealth"/>
          </a:ln>
        </p:spPr>
      </p:cxnSp>
      <p:sp>
        <p:nvSpPr>
          <p:cNvPr id="3216" name="Google Shape;3216;p201"/>
          <p:cNvSpPr/>
          <p:nvPr/>
        </p:nvSpPr>
        <p:spPr>
          <a:xfrm>
            <a:off x="2867559" y="2035050"/>
            <a:ext cx="514800" cy="35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RES</a:t>
            </a:r>
            <a:endParaRPr sz="1000"/>
          </a:p>
        </p:txBody>
      </p:sp>
      <p:sp>
        <p:nvSpPr>
          <p:cNvPr id="3217" name="Google Shape;3217;p201"/>
          <p:cNvSpPr/>
          <p:nvPr/>
        </p:nvSpPr>
        <p:spPr>
          <a:xfrm>
            <a:off x="3382289" y="2035050"/>
            <a:ext cx="690900" cy="354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44.1.1.1</a:t>
            </a:r>
            <a:endParaRPr b="1" sz="1000">
              <a:solidFill>
                <a:srgbClr val="FFFFFF"/>
              </a:solidFill>
            </a:endParaRPr>
          </a:p>
        </p:txBody>
      </p:sp>
      <p:sp>
        <p:nvSpPr>
          <p:cNvPr id="3218" name="Google Shape;3218;p201"/>
          <p:cNvSpPr/>
          <p:nvPr/>
        </p:nvSpPr>
        <p:spPr>
          <a:xfrm>
            <a:off x="2176764" y="2035050"/>
            <a:ext cx="690900" cy="354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44.1.1.2</a:t>
            </a:r>
            <a:endParaRPr b="1" sz="1000">
              <a:solidFill>
                <a:srgbClr val="FFFFFF"/>
              </a:solidFill>
            </a:endParaRPr>
          </a:p>
        </p:txBody>
      </p:sp>
      <p:sp>
        <p:nvSpPr>
          <p:cNvPr id="3219" name="Google Shape;3219;p201"/>
          <p:cNvSpPr/>
          <p:nvPr/>
        </p:nvSpPr>
        <p:spPr>
          <a:xfrm rot="-1665606">
            <a:off x="6105025" y="1334738"/>
            <a:ext cx="514631" cy="354005"/>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RES</a:t>
            </a:r>
            <a:endParaRPr sz="1000"/>
          </a:p>
        </p:txBody>
      </p:sp>
      <p:sp>
        <p:nvSpPr>
          <p:cNvPr id="3220" name="Google Shape;3220;p201"/>
          <p:cNvSpPr/>
          <p:nvPr/>
        </p:nvSpPr>
        <p:spPr>
          <a:xfrm rot="-1665999">
            <a:off x="6550321" y="1053843"/>
            <a:ext cx="690963" cy="354005"/>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44.1.1.2</a:t>
            </a:r>
            <a:endParaRPr b="1" sz="1000">
              <a:solidFill>
                <a:srgbClr val="FFFFFF"/>
              </a:solidFill>
            </a:endParaRPr>
          </a:p>
        </p:txBody>
      </p:sp>
      <p:sp>
        <p:nvSpPr>
          <p:cNvPr id="3221" name="Google Shape;3221;p201"/>
          <p:cNvSpPr/>
          <p:nvPr/>
        </p:nvSpPr>
        <p:spPr>
          <a:xfrm rot="-1665999">
            <a:off x="5483606" y="1615456"/>
            <a:ext cx="690963" cy="354005"/>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44.1.1.3</a:t>
            </a:r>
            <a:endParaRPr b="1" sz="10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9"/>
                                        </p:tgtEl>
                                        <p:attrNameLst>
                                          <p:attrName>style.visibility</p:attrName>
                                        </p:attrNameLst>
                                      </p:cBhvr>
                                      <p:to>
                                        <p:strVal val="visible"/>
                                      </p:to>
                                    </p:set>
                                    <p:animEffect filter="fade" transition="in">
                                      <p:cBhvr>
                                        <p:cTn dur="1000"/>
                                        <p:tgtEl>
                                          <p:spTgt spid="3219"/>
                                        </p:tgtEl>
                                      </p:cBhvr>
                                    </p:animEffect>
                                  </p:childTnLst>
                                </p:cTn>
                              </p:par>
                              <p:par>
                                <p:cTn fill="hold" nodeType="withEffect" presetClass="entr" presetID="10" presetSubtype="0">
                                  <p:stCondLst>
                                    <p:cond delay="0"/>
                                  </p:stCondLst>
                                  <p:childTnLst>
                                    <p:set>
                                      <p:cBhvr>
                                        <p:cTn dur="1" fill="hold">
                                          <p:stCondLst>
                                            <p:cond delay="0"/>
                                          </p:stCondLst>
                                        </p:cTn>
                                        <p:tgtEl>
                                          <p:spTgt spid="3220"/>
                                        </p:tgtEl>
                                        <p:attrNameLst>
                                          <p:attrName>style.visibility</p:attrName>
                                        </p:attrNameLst>
                                      </p:cBhvr>
                                      <p:to>
                                        <p:strVal val="visible"/>
                                      </p:to>
                                    </p:set>
                                    <p:animEffect filter="fade" transition="in">
                                      <p:cBhvr>
                                        <p:cTn dur="1000"/>
                                        <p:tgtEl>
                                          <p:spTgt spid="3220"/>
                                        </p:tgtEl>
                                      </p:cBhvr>
                                    </p:animEffect>
                                  </p:childTnLst>
                                </p:cTn>
                              </p:par>
                              <p:par>
                                <p:cTn fill="hold" nodeType="withEffect" presetClass="entr" presetID="10" presetSubtype="0">
                                  <p:stCondLst>
                                    <p:cond delay="0"/>
                                  </p:stCondLst>
                                  <p:childTnLst>
                                    <p:set>
                                      <p:cBhvr>
                                        <p:cTn dur="1" fill="hold">
                                          <p:stCondLst>
                                            <p:cond delay="0"/>
                                          </p:stCondLst>
                                        </p:cTn>
                                        <p:tgtEl>
                                          <p:spTgt spid="3221"/>
                                        </p:tgtEl>
                                        <p:attrNameLst>
                                          <p:attrName>style.visibility</p:attrName>
                                        </p:attrNameLst>
                                      </p:cBhvr>
                                      <p:to>
                                        <p:strVal val="visible"/>
                                      </p:to>
                                    </p:set>
                                    <p:animEffect filter="fade" transition="in">
                                      <p:cBhvr>
                                        <p:cTn dur="1000"/>
                                        <p:tgtEl>
                                          <p:spTgt spid="3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6"/>
                                        </p:tgtEl>
                                        <p:attrNameLst>
                                          <p:attrName>style.visibility</p:attrName>
                                        </p:attrNameLst>
                                      </p:cBhvr>
                                      <p:to>
                                        <p:strVal val="visible"/>
                                      </p:to>
                                    </p:set>
                                    <p:animEffect filter="fade" transition="in">
                                      <p:cBhvr>
                                        <p:cTn dur="1000"/>
                                        <p:tgtEl>
                                          <p:spTgt spid="3216"/>
                                        </p:tgtEl>
                                      </p:cBhvr>
                                    </p:animEffect>
                                  </p:childTnLst>
                                </p:cTn>
                              </p:par>
                              <p:par>
                                <p:cTn fill="hold" nodeType="withEffect" presetClass="entr" presetID="10" presetSubtype="0">
                                  <p:stCondLst>
                                    <p:cond delay="0"/>
                                  </p:stCondLst>
                                  <p:childTnLst>
                                    <p:set>
                                      <p:cBhvr>
                                        <p:cTn dur="1" fill="hold">
                                          <p:stCondLst>
                                            <p:cond delay="0"/>
                                          </p:stCondLst>
                                        </p:cTn>
                                        <p:tgtEl>
                                          <p:spTgt spid="3217"/>
                                        </p:tgtEl>
                                        <p:attrNameLst>
                                          <p:attrName>style.visibility</p:attrName>
                                        </p:attrNameLst>
                                      </p:cBhvr>
                                      <p:to>
                                        <p:strVal val="visible"/>
                                      </p:to>
                                    </p:set>
                                    <p:animEffect filter="fade" transition="in">
                                      <p:cBhvr>
                                        <p:cTn dur="1000"/>
                                        <p:tgtEl>
                                          <p:spTgt spid="3217"/>
                                        </p:tgtEl>
                                      </p:cBhvr>
                                    </p:animEffect>
                                  </p:childTnLst>
                                </p:cTn>
                              </p:par>
                              <p:par>
                                <p:cTn fill="hold" nodeType="withEffect" presetClass="entr" presetID="10" presetSubtype="0">
                                  <p:stCondLst>
                                    <p:cond delay="0"/>
                                  </p:stCondLst>
                                  <p:childTnLst>
                                    <p:set>
                                      <p:cBhvr>
                                        <p:cTn dur="1" fill="hold">
                                          <p:stCondLst>
                                            <p:cond delay="0"/>
                                          </p:stCondLst>
                                        </p:cTn>
                                        <p:tgtEl>
                                          <p:spTgt spid="3218"/>
                                        </p:tgtEl>
                                        <p:attrNameLst>
                                          <p:attrName>style.visibility</p:attrName>
                                        </p:attrNameLst>
                                      </p:cBhvr>
                                      <p:to>
                                        <p:strVal val="visible"/>
                                      </p:to>
                                    </p:set>
                                    <p:animEffect filter="fade" transition="in">
                                      <p:cBhvr>
                                        <p:cTn dur="1000"/>
                                        <p:tgtEl>
                                          <p:spTgt spid="3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OSI Model Summary</a:t>
            </a:r>
            <a:endParaRPr/>
          </a:p>
        </p:txBody>
      </p:sp>
      <p:sp>
        <p:nvSpPr>
          <p:cNvPr id="311" name="Google Shape;31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Why do we need a communication model?</a:t>
            </a:r>
            <a:endParaRPr/>
          </a:p>
          <a:p>
            <a:pPr indent="-342900" lvl="0" marL="457200" rtl="0" algn="l">
              <a:lnSpc>
                <a:spcPct val="125000"/>
              </a:lnSpc>
              <a:spcBef>
                <a:spcPts val="0"/>
              </a:spcBef>
              <a:spcAft>
                <a:spcPts val="0"/>
              </a:spcAft>
              <a:buSzPts val="1800"/>
              <a:buChar char="●"/>
            </a:pPr>
            <a:r>
              <a:rPr lang="en"/>
              <a:t>What is the OSI Model?</a:t>
            </a:r>
            <a:endParaRPr/>
          </a:p>
          <a:p>
            <a:pPr indent="-342900" lvl="0" marL="457200" rtl="0" algn="l">
              <a:lnSpc>
                <a:spcPct val="125000"/>
              </a:lnSpc>
              <a:spcBef>
                <a:spcPts val="0"/>
              </a:spcBef>
              <a:spcAft>
                <a:spcPts val="0"/>
              </a:spcAft>
              <a:buSzPts val="1800"/>
              <a:buChar char="●"/>
            </a:pPr>
            <a:r>
              <a:rPr lang="en"/>
              <a:t>Example</a:t>
            </a:r>
            <a:endParaRPr/>
          </a:p>
          <a:p>
            <a:pPr indent="-342900" lvl="0" marL="457200" rtl="0" algn="l">
              <a:lnSpc>
                <a:spcPct val="125000"/>
              </a:lnSpc>
              <a:spcBef>
                <a:spcPts val="0"/>
              </a:spcBef>
              <a:spcAft>
                <a:spcPts val="0"/>
              </a:spcAft>
              <a:buSzPts val="1800"/>
              <a:buChar char="●"/>
            </a:pPr>
            <a:r>
              <a:rPr lang="en"/>
              <a:t>Each device in the network doesn’t have to map the entire 7 layers</a:t>
            </a:r>
            <a:endParaRPr/>
          </a:p>
          <a:p>
            <a:pPr indent="-342900" lvl="0" marL="457200" rtl="0" algn="l">
              <a:lnSpc>
                <a:spcPct val="125000"/>
              </a:lnSpc>
              <a:spcBef>
                <a:spcPts val="0"/>
              </a:spcBef>
              <a:spcAft>
                <a:spcPts val="0"/>
              </a:spcAft>
              <a:buSzPts val="1800"/>
              <a:buChar char="●"/>
            </a:pPr>
            <a:r>
              <a:rPr lang="en"/>
              <a:t>TCP/IP is simpler model</a:t>
            </a:r>
            <a:endParaRPr/>
          </a:p>
        </p:txBody>
      </p:sp>
      <p:sp>
        <p:nvSpPr>
          <p:cNvPr id="312" name="Google Shape;312;p31"/>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5" name="Shape 3225"/>
        <p:cNvGrpSpPr/>
        <p:nvPr/>
      </p:nvGrpSpPr>
      <p:grpSpPr>
        <a:xfrm>
          <a:off x="0" y="0"/>
          <a:ext cx="0" cy="0"/>
          <a:chOff x="0" y="0"/>
          <a:chExt cx="0" cy="0"/>
        </a:xfrm>
      </p:grpSpPr>
      <p:sp>
        <p:nvSpPr>
          <p:cNvPr id="3226" name="Google Shape;3226;p20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7 Load Balancer</a:t>
            </a:r>
            <a:endParaRPr/>
          </a:p>
        </p:txBody>
      </p:sp>
      <p:cxnSp>
        <p:nvCxnSpPr>
          <p:cNvPr id="3227" name="Google Shape;3227;p202"/>
          <p:cNvCxnSpPr/>
          <p:nvPr/>
        </p:nvCxnSpPr>
        <p:spPr>
          <a:xfrm flipH="1" rot="10800000">
            <a:off x="2232325" y="2559825"/>
            <a:ext cx="1785300" cy="5400"/>
          </a:xfrm>
          <a:prstGeom prst="straightConnector1">
            <a:avLst/>
          </a:prstGeom>
          <a:noFill/>
          <a:ln cap="flat" cmpd="sng" w="28575">
            <a:solidFill>
              <a:srgbClr val="E06666"/>
            </a:solidFill>
            <a:prstDash val="solid"/>
            <a:round/>
            <a:headEnd len="med" w="med" type="stealth"/>
            <a:tailEnd len="med" w="med" type="stealth"/>
          </a:ln>
        </p:spPr>
      </p:cxnSp>
      <p:sp>
        <p:nvSpPr>
          <p:cNvPr id="3228" name="Google Shape;3228;p202"/>
          <p:cNvSpPr txBox="1"/>
          <p:nvPr/>
        </p:nvSpPr>
        <p:spPr>
          <a:xfrm>
            <a:off x="3845800" y="3232675"/>
            <a:ext cx="1822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L7 Load Balancer</a:t>
            </a:r>
            <a:endParaRPr>
              <a:solidFill>
                <a:schemeClr val="dk1"/>
              </a:solidFill>
            </a:endParaRPr>
          </a:p>
          <a:p>
            <a:pPr indent="0" lvl="0" marL="0" rtl="0" algn="ctr">
              <a:spcBef>
                <a:spcPts val="0"/>
              </a:spcBef>
              <a:spcAft>
                <a:spcPts val="0"/>
              </a:spcAft>
              <a:buNone/>
            </a:pPr>
            <a:r>
              <a:rPr lang="en">
                <a:solidFill>
                  <a:schemeClr val="dk1"/>
                </a:solidFill>
              </a:rPr>
              <a:t>44.1.1.2</a:t>
            </a:r>
            <a:endParaRPr>
              <a:solidFill>
                <a:schemeClr val="dk1"/>
              </a:solidFill>
            </a:endParaRPr>
          </a:p>
        </p:txBody>
      </p:sp>
      <p:sp>
        <p:nvSpPr>
          <p:cNvPr id="3229" name="Google Shape;3229;p202"/>
          <p:cNvSpPr txBox="1"/>
          <p:nvPr/>
        </p:nvSpPr>
        <p:spPr>
          <a:xfrm>
            <a:off x="7350626" y="1816350"/>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1</a:t>
            </a:r>
            <a:endParaRPr>
              <a:solidFill>
                <a:schemeClr val="dk1"/>
              </a:solidFill>
            </a:endParaRPr>
          </a:p>
          <a:p>
            <a:pPr indent="0" lvl="0" marL="0" rtl="0" algn="ctr">
              <a:spcBef>
                <a:spcPts val="0"/>
              </a:spcBef>
              <a:spcAft>
                <a:spcPts val="0"/>
              </a:spcAft>
              <a:buNone/>
            </a:pPr>
            <a:r>
              <a:rPr lang="en">
                <a:solidFill>
                  <a:schemeClr val="dk1"/>
                </a:solidFill>
              </a:rPr>
              <a:t>44.1.1.3</a:t>
            </a:r>
            <a:endParaRPr>
              <a:solidFill>
                <a:schemeClr val="dk1"/>
              </a:solidFill>
            </a:endParaRPr>
          </a:p>
        </p:txBody>
      </p:sp>
      <p:sp>
        <p:nvSpPr>
          <p:cNvPr id="3230" name="Google Shape;3230;p202"/>
          <p:cNvSpPr txBox="1"/>
          <p:nvPr/>
        </p:nvSpPr>
        <p:spPr>
          <a:xfrm>
            <a:off x="7350626" y="4109375"/>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2</a:t>
            </a:r>
            <a:endParaRPr>
              <a:solidFill>
                <a:schemeClr val="dk1"/>
              </a:solidFill>
            </a:endParaRPr>
          </a:p>
          <a:p>
            <a:pPr indent="0" lvl="0" marL="0" rtl="0" algn="ctr">
              <a:spcBef>
                <a:spcPts val="0"/>
              </a:spcBef>
              <a:spcAft>
                <a:spcPts val="0"/>
              </a:spcAft>
              <a:buNone/>
            </a:pPr>
            <a:r>
              <a:rPr lang="en">
                <a:solidFill>
                  <a:schemeClr val="dk1"/>
                </a:solidFill>
              </a:rPr>
              <a:t>44.1.1.4</a:t>
            </a:r>
            <a:endParaRPr>
              <a:solidFill>
                <a:schemeClr val="dk1"/>
              </a:solidFill>
            </a:endParaRPr>
          </a:p>
        </p:txBody>
      </p:sp>
      <p:grpSp>
        <p:nvGrpSpPr>
          <p:cNvPr id="3231" name="Google Shape;3231;p202"/>
          <p:cNvGrpSpPr/>
          <p:nvPr/>
        </p:nvGrpSpPr>
        <p:grpSpPr>
          <a:xfrm>
            <a:off x="1044104" y="2199294"/>
            <a:ext cx="874487" cy="589599"/>
            <a:chOff x="2666325" y="4298650"/>
            <a:chExt cx="790176" cy="523250"/>
          </a:xfrm>
        </p:grpSpPr>
        <p:pic>
          <p:nvPicPr>
            <p:cNvPr id="3232" name="Google Shape;3232;p202"/>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233" name="Google Shape;3233;p202"/>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3234" name="Google Shape;3234;p202"/>
          <p:cNvPicPr preferRelativeResize="0"/>
          <p:nvPr/>
        </p:nvPicPr>
        <p:blipFill rotWithShape="1">
          <a:blip r:embed="rId4">
            <a:alphaModFix/>
          </a:blip>
          <a:srcRect b="0" l="26754" r="27683" t="0"/>
          <a:stretch/>
        </p:blipFill>
        <p:spPr>
          <a:xfrm>
            <a:off x="7613950" y="756526"/>
            <a:ext cx="992700" cy="1006616"/>
          </a:xfrm>
          <a:prstGeom prst="rect">
            <a:avLst/>
          </a:prstGeom>
          <a:noFill/>
          <a:ln>
            <a:noFill/>
          </a:ln>
        </p:spPr>
      </p:pic>
      <p:pic>
        <p:nvPicPr>
          <p:cNvPr id="3235" name="Google Shape;3235;p202"/>
          <p:cNvPicPr preferRelativeResize="0"/>
          <p:nvPr/>
        </p:nvPicPr>
        <p:blipFill rotWithShape="1">
          <a:blip r:embed="rId4">
            <a:alphaModFix/>
          </a:blip>
          <a:srcRect b="0" l="26754" r="27683" t="0"/>
          <a:stretch/>
        </p:blipFill>
        <p:spPr>
          <a:xfrm>
            <a:off x="4260712" y="2110001"/>
            <a:ext cx="992700" cy="1006616"/>
          </a:xfrm>
          <a:prstGeom prst="rect">
            <a:avLst/>
          </a:prstGeom>
          <a:noFill/>
          <a:ln>
            <a:noFill/>
          </a:ln>
        </p:spPr>
      </p:pic>
      <p:pic>
        <p:nvPicPr>
          <p:cNvPr id="3236" name="Google Shape;3236;p202"/>
          <p:cNvPicPr preferRelativeResize="0"/>
          <p:nvPr/>
        </p:nvPicPr>
        <p:blipFill rotWithShape="1">
          <a:blip r:embed="rId4">
            <a:alphaModFix/>
          </a:blip>
          <a:srcRect b="0" l="26754" r="27683" t="0"/>
          <a:stretch/>
        </p:blipFill>
        <p:spPr>
          <a:xfrm>
            <a:off x="7668175" y="3073526"/>
            <a:ext cx="992700" cy="1006616"/>
          </a:xfrm>
          <a:prstGeom prst="rect">
            <a:avLst/>
          </a:prstGeom>
          <a:noFill/>
          <a:ln>
            <a:noFill/>
          </a:ln>
        </p:spPr>
      </p:pic>
      <p:sp>
        <p:nvSpPr>
          <p:cNvPr id="3237" name="Google Shape;3237;p202"/>
          <p:cNvSpPr txBox="1"/>
          <p:nvPr/>
        </p:nvSpPr>
        <p:spPr>
          <a:xfrm>
            <a:off x="1044100" y="2878675"/>
            <a:ext cx="960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44.1.1.1</a:t>
            </a:r>
            <a:endParaRPr>
              <a:solidFill>
                <a:schemeClr val="dk1"/>
              </a:solidFill>
            </a:endParaRPr>
          </a:p>
        </p:txBody>
      </p:sp>
      <p:sp>
        <p:nvSpPr>
          <p:cNvPr id="3238" name="Google Shape;3238;p202"/>
          <p:cNvSpPr txBox="1"/>
          <p:nvPr/>
        </p:nvSpPr>
        <p:spPr>
          <a:xfrm>
            <a:off x="2263350" y="2160150"/>
            <a:ext cx="1735200" cy="53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HTTP GET /1</a:t>
            </a:r>
            <a:endParaRPr sz="1000">
              <a:solidFill>
                <a:schemeClr val="dk1"/>
              </a:solidFill>
            </a:endParaRPr>
          </a:p>
        </p:txBody>
      </p:sp>
      <p:cxnSp>
        <p:nvCxnSpPr>
          <p:cNvPr id="3239" name="Google Shape;3239;p202"/>
          <p:cNvCxnSpPr>
            <a:endCxn id="3234" idx="1"/>
          </p:cNvCxnSpPr>
          <p:nvPr/>
        </p:nvCxnSpPr>
        <p:spPr>
          <a:xfrm flipH="1" rot="10800000">
            <a:off x="5456950" y="1259834"/>
            <a:ext cx="2157000" cy="1096500"/>
          </a:xfrm>
          <a:prstGeom prst="straightConnector1">
            <a:avLst/>
          </a:prstGeom>
          <a:noFill/>
          <a:ln cap="flat" cmpd="sng" w="28575">
            <a:solidFill>
              <a:srgbClr val="E06666"/>
            </a:solidFill>
            <a:prstDash val="solid"/>
            <a:round/>
            <a:headEnd len="med" w="med" type="stealth"/>
            <a:tailEnd len="med" w="med" type="stealth"/>
          </a:ln>
        </p:spPr>
      </p:cxnSp>
      <p:cxnSp>
        <p:nvCxnSpPr>
          <p:cNvPr id="3240" name="Google Shape;3240;p202"/>
          <p:cNvCxnSpPr/>
          <p:nvPr/>
        </p:nvCxnSpPr>
        <p:spPr>
          <a:xfrm>
            <a:off x="5515550" y="2558700"/>
            <a:ext cx="2098500" cy="994500"/>
          </a:xfrm>
          <a:prstGeom prst="straightConnector1">
            <a:avLst/>
          </a:prstGeom>
          <a:noFill/>
          <a:ln cap="flat" cmpd="sng" w="28575">
            <a:solidFill>
              <a:srgbClr val="E06666"/>
            </a:solidFill>
            <a:prstDash val="solid"/>
            <a:round/>
            <a:headEnd len="med" w="med" type="stealth"/>
            <a:tailEnd len="med" w="med" type="stealth"/>
          </a:ln>
        </p:spPr>
      </p:cxnSp>
      <p:sp>
        <p:nvSpPr>
          <p:cNvPr id="3241" name="Google Shape;3241;p202"/>
          <p:cNvSpPr/>
          <p:nvPr/>
        </p:nvSpPr>
        <p:spPr>
          <a:xfrm>
            <a:off x="2743135" y="26971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3242" name="Google Shape;3242;p202"/>
          <p:cNvSpPr/>
          <p:nvPr/>
        </p:nvSpPr>
        <p:spPr>
          <a:xfrm>
            <a:off x="3044781" y="26995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3243" name="Google Shape;3243;p202"/>
          <p:cNvSpPr/>
          <p:nvPr/>
        </p:nvSpPr>
        <p:spPr>
          <a:xfrm>
            <a:off x="3341228" y="26995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3</a:t>
            </a:r>
            <a:endParaRPr sz="900"/>
          </a:p>
        </p:txBody>
      </p:sp>
      <p:sp>
        <p:nvSpPr>
          <p:cNvPr id="3244" name="Google Shape;3244;p202"/>
          <p:cNvSpPr/>
          <p:nvPr/>
        </p:nvSpPr>
        <p:spPr>
          <a:xfrm rot="-1881166">
            <a:off x="5877055" y="1715100"/>
            <a:ext cx="265229" cy="176373"/>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3245" name="Google Shape;3245;p202"/>
          <p:cNvSpPr/>
          <p:nvPr/>
        </p:nvSpPr>
        <p:spPr>
          <a:xfrm rot="-1881166">
            <a:off x="6195355" y="1542663"/>
            <a:ext cx="265229" cy="176373"/>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3246" name="Google Shape;3246;p202"/>
          <p:cNvSpPr/>
          <p:nvPr/>
        </p:nvSpPr>
        <p:spPr>
          <a:xfrm rot="-1881166">
            <a:off x="6513655" y="1373300"/>
            <a:ext cx="265229" cy="176373"/>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3247" name="Google Shape;3247;p202"/>
          <p:cNvSpPr/>
          <p:nvPr/>
        </p:nvSpPr>
        <p:spPr>
          <a:xfrm>
            <a:off x="4325560" y="181512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3248" name="Google Shape;3248;p202"/>
          <p:cNvSpPr/>
          <p:nvPr/>
        </p:nvSpPr>
        <p:spPr>
          <a:xfrm>
            <a:off x="4627206" y="181753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3249" name="Google Shape;3249;p202"/>
          <p:cNvSpPr/>
          <p:nvPr/>
        </p:nvSpPr>
        <p:spPr>
          <a:xfrm>
            <a:off x="4923653" y="181753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3</a:t>
            </a:r>
            <a:endParaRPr sz="900"/>
          </a:p>
        </p:txBody>
      </p:sp>
      <p:sp>
        <p:nvSpPr>
          <p:cNvPr id="3250" name="Google Shape;3250;p202"/>
          <p:cNvSpPr txBox="1"/>
          <p:nvPr/>
        </p:nvSpPr>
        <p:spPr>
          <a:xfrm>
            <a:off x="3892050" y="895400"/>
            <a:ext cx="1735200" cy="53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LB parsers and understand the segments</a:t>
            </a:r>
            <a:endParaRPr sz="1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8"/>
                                        </p:tgtEl>
                                        <p:attrNameLst>
                                          <p:attrName>style.visibility</p:attrName>
                                        </p:attrNameLst>
                                      </p:cBhvr>
                                      <p:to>
                                        <p:strVal val="visible"/>
                                      </p:to>
                                    </p:set>
                                    <p:animEffect filter="fade" transition="in">
                                      <p:cBhvr>
                                        <p:cTn dur="1000"/>
                                        <p:tgtEl>
                                          <p:spTgt spid="3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1"/>
                                        </p:tgtEl>
                                        <p:attrNameLst>
                                          <p:attrName>style.visibility</p:attrName>
                                        </p:attrNameLst>
                                      </p:cBhvr>
                                      <p:to>
                                        <p:strVal val="visible"/>
                                      </p:to>
                                    </p:set>
                                    <p:animEffect filter="fade" transition="in">
                                      <p:cBhvr>
                                        <p:cTn dur="1000"/>
                                        <p:tgtEl>
                                          <p:spTgt spid="3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2"/>
                                        </p:tgtEl>
                                        <p:attrNameLst>
                                          <p:attrName>style.visibility</p:attrName>
                                        </p:attrNameLst>
                                      </p:cBhvr>
                                      <p:to>
                                        <p:strVal val="visible"/>
                                      </p:to>
                                    </p:set>
                                    <p:animEffect filter="fade" transition="in">
                                      <p:cBhvr>
                                        <p:cTn dur="1000"/>
                                        <p:tgtEl>
                                          <p:spTgt spid="3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3"/>
                                        </p:tgtEl>
                                        <p:attrNameLst>
                                          <p:attrName>style.visibility</p:attrName>
                                        </p:attrNameLst>
                                      </p:cBhvr>
                                      <p:to>
                                        <p:strVal val="visible"/>
                                      </p:to>
                                    </p:set>
                                    <p:animEffect filter="fade" transition="in">
                                      <p:cBhvr>
                                        <p:cTn dur="1000"/>
                                        <p:tgtEl>
                                          <p:spTgt spid="3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0"/>
                                        </p:tgtEl>
                                        <p:attrNameLst>
                                          <p:attrName>style.visibility</p:attrName>
                                        </p:attrNameLst>
                                      </p:cBhvr>
                                      <p:to>
                                        <p:strVal val="visible"/>
                                      </p:to>
                                    </p:set>
                                    <p:animEffect filter="fade" transition="in">
                                      <p:cBhvr>
                                        <p:cTn dur="1000"/>
                                        <p:tgtEl>
                                          <p:spTgt spid="3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8"/>
                                        </p:tgtEl>
                                        <p:attrNameLst>
                                          <p:attrName>style.visibility</p:attrName>
                                        </p:attrNameLst>
                                      </p:cBhvr>
                                      <p:to>
                                        <p:strVal val="visible"/>
                                      </p:to>
                                    </p:set>
                                    <p:animEffect filter="fade" transition="in">
                                      <p:cBhvr>
                                        <p:cTn dur="1000"/>
                                        <p:tgtEl>
                                          <p:spTgt spid="3248"/>
                                        </p:tgtEl>
                                      </p:cBhvr>
                                    </p:animEffect>
                                  </p:childTnLst>
                                </p:cTn>
                              </p:par>
                              <p:par>
                                <p:cTn fill="hold" nodeType="withEffect" presetClass="entr" presetID="10" presetSubtype="0">
                                  <p:stCondLst>
                                    <p:cond delay="0"/>
                                  </p:stCondLst>
                                  <p:childTnLst>
                                    <p:set>
                                      <p:cBhvr>
                                        <p:cTn dur="1" fill="hold">
                                          <p:stCondLst>
                                            <p:cond delay="0"/>
                                          </p:stCondLst>
                                        </p:cTn>
                                        <p:tgtEl>
                                          <p:spTgt spid="3249"/>
                                        </p:tgtEl>
                                        <p:attrNameLst>
                                          <p:attrName>style.visibility</p:attrName>
                                        </p:attrNameLst>
                                      </p:cBhvr>
                                      <p:to>
                                        <p:strVal val="visible"/>
                                      </p:to>
                                    </p:set>
                                    <p:animEffect filter="fade" transition="in">
                                      <p:cBhvr>
                                        <p:cTn dur="1000"/>
                                        <p:tgtEl>
                                          <p:spTgt spid="3249"/>
                                        </p:tgtEl>
                                      </p:cBhvr>
                                    </p:animEffect>
                                  </p:childTnLst>
                                </p:cTn>
                              </p:par>
                              <p:par>
                                <p:cTn fill="hold" nodeType="withEffect" presetClass="entr" presetID="10" presetSubtype="0">
                                  <p:stCondLst>
                                    <p:cond delay="0"/>
                                  </p:stCondLst>
                                  <p:childTnLst>
                                    <p:set>
                                      <p:cBhvr>
                                        <p:cTn dur="1" fill="hold">
                                          <p:stCondLst>
                                            <p:cond delay="0"/>
                                          </p:stCondLst>
                                        </p:cTn>
                                        <p:tgtEl>
                                          <p:spTgt spid="3247"/>
                                        </p:tgtEl>
                                        <p:attrNameLst>
                                          <p:attrName>style.visibility</p:attrName>
                                        </p:attrNameLst>
                                      </p:cBhvr>
                                      <p:to>
                                        <p:strVal val="visible"/>
                                      </p:to>
                                    </p:set>
                                    <p:animEffect filter="fade" transition="in">
                                      <p:cBhvr>
                                        <p:cTn dur="1000"/>
                                        <p:tgtEl>
                                          <p:spTgt spid="3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4"/>
                                        </p:tgtEl>
                                        <p:attrNameLst>
                                          <p:attrName>style.visibility</p:attrName>
                                        </p:attrNameLst>
                                      </p:cBhvr>
                                      <p:to>
                                        <p:strVal val="visible"/>
                                      </p:to>
                                    </p:set>
                                    <p:animEffect filter="fade" transition="in">
                                      <p:cBhvr>
                                        <p:cTn dur="1000"/>
                                        <p:tgtEl>
                                          <p:spTgt spid="3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5"/>
                                        </p:tgtEl>
                                        <p:attrNameLst>
                                          <p:attrName>style.visibility</p:attrName>
                                        </p:attrNameLst>
                                      </p:cBhvr>
                                      <p:to>
                                        <p:strVal val="visible"/>
                                      </p:to>
                                    </p:set>
                                    <p:animEffect filter="fade" transition="in">
                                      <p:cBhvr>
                                        <p:cTn dur="1000"/>
                                        <p:tgtEl>
                                          <p:spTgt spid="3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6"/>
                                        </p:tgtEl>
                                        <p:attrNameLst>
                                          <p:attrName>style.visibility</p:attrName>
                                        </p:attrNameLst>
                                      </p:cBhvr>
                                      <p:to>
                                        <p:strVal val="visible"/>
                                      </p:to>
                                    </p:set>
                                    <p:animEffect filter="fade" transition="in">
                                      <p:cBhvr>
                                        <p:cTn dur="1000"/>
                                        <p:tgtEl>
                                          <p:spTgt spid="3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4" name="Shape 3254"/>
        <p:cNvGrpSpPr/>
        <p:nvPr/>
      </p:nvGrpSpPr>
      <p:grpSpPr>
        <a:xfrm>
          <a:off x="0" y="0"/>
          <a:ext cx="0" cy="0"/>
          <a:chOff x="0" y="0"/>
          <a:chExt cx="0" cy="0"/>
        </a:xfrm>
      </p:grpSpPr>
      <p:sp>
        <p:nvSpPr>
          <p:cNvPr id="3255" name="Google Shape;3255;p20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7 Load Balancer</a:t>
            </a:r>
            <a:endParaRPr/>
          </a:p>
        </p:txBody>
      </p:sp>
      <p:cxnSp>
        <p:nvCxnSpPr>
          <p:cNvPr id="3256" name="Google Shape;3256;p203"/>
          <p:cNvCxnSpPr/>
          <p:nvPr/>
        </p:nvCxnSpPr>
        <p:spPr>
          <a:xfrm flipH="1" rot="10800000">
            <a:off x="2232325" y="2559825"/>
            <a:ext cx="1785300" cy="5400"/>
          </a:xfrm>
          <a:prstGeom prst="straightConnector1">
            <a:avLst/>
          </a:prstGeom>
          <a:noFill/>
          <a:ln cap="flat" cmpd="sng" w="28575">
            <a:solidFill>
              <a:srgbClr val="E06666"/>
            </a:solidFill>
            <a:prstDash val="solid"/>
            <a:round/>
            <a:headEnd len="med" w="med" type="stealth"/>
            <a:tailEnd len="med" w="med" type="stealth"/>
          </a:ln>
        </p:spPr>
      </p:cxnSp>
      <p:sp>
        <p:nvSpPr>
          <p:cNvPr id="3257" name="Google Shape;3257;p203"/>
          <p:cNvSpPr txBox="1"/>
          <p:nvPr/>
        </p:nvSpPr>
        <p:spPr>
          <a:xfrm>
            <a:off x="3845800" y="3232675"/>
            <a:ext cx="1822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L7 Load Balancer</a:t>
            </a:r>
            <a:endParaRPr>
              <a:solidFill>
                <a:schemeClr val="dk1"/>
              </a:solidFill>
            </a:endParaRPr>
          </a:p>
          <a:p>
            <a:pPr indent="0" lvl="0" marL="0" rtl="0" algn="ctr">
              <a:spcBef>
                <a:spcPts val="0"/>
              </a:spcBef>
              <a:spcAft>
                <a:spcPts val="0"/>
              </a:spcAft>
              <a:buNone/>
            </a:pPr>
            <a:r>
              <a:rPr lang="en">
                <a:solidFill>
                  <a:schemeClr val="dk1"/>
                </a:solidFill>
              </a:rPr>
              <a:t>44.1.1.2</a:t>
            </a:r>
            <a:endParaRPr>
              <a:solidFill>
                <a:schemeClr val="dk1"/>
              </a:solidFill>
            </a:endParaRPr>
          </a:p>
        </p:txBody>
      </p:sp>
      <p:sp>
        <p:nvSpPr>
          <p:cNvPr id="3258" name="Google Shape;3258;p203"/>
          <p:cNvSpPr txBox="1"/>
          <p:nvPr/>
        </p:nvSpPr>
        <p:spPr>
          <a:xfrm>
            <a:off x="7350626" y="1816350"/>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1</a:t>
            </a:r>
            <a:endParaRPr>
              <a:solidFill>
                <a:schemeClr val="dk1"/>
              </a:solidFill>
            </a:endParaRPr>
          </a:p>
          <a:p>
            <a:pPr indent="0" lvl="0" marL="0" rtl="0" algn="ctr">
              <a:spcBef>
                <a:spcPts val="0"/>
              </a:spcBef>
              <a:spcAft>
                <a:spcPts val="0"/>
              </a:spcAft>
              <a:buNone/>
            </a:pPr>
            <a:r>
              <a:rPr lang="en">
                <a:solidFill>
                  <a:schemeClr val="dk1"/>
                </a:solidFill>
              </a:rPr>
              <a:t>44.1.1.3</a:t>
            </a:r>
            <a:endParaRPr>
              <a:solidFill>
                <a:schemeClr val="dk1"/>
              </a:solidFill>
            </a:endParaRPr>
          </a:p>
        </p:txBody>
      </p:sp>
      <p:sp>
        <p:nvSpPr>
          <p:cNvPr id="3259" name="Google Shape;3259;p203"/>
          <p:cNvSpPr txBox="1"/>
          <p:nvPr/>
        </p:nvSpPr>
        <p:spPr>
          <a:xfrm>
            <a:off x="7350626" y="4109375"/>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2</a:t>
            </a:r>
            <a:endParaRPr>
              <a:solidFill>
                <a:schemeClr val="dk1"/>
              </a:solidFill>
            </a:endParaRPr>
          </a:p>
          <a:p>
            <a:pPr indent="0" lvl="0" marL="0" rtl="0" algn="ctr">
              <a:spcBef>
                <a:spcPts val="0"/>
              </a:spcBef>
              <a:spcAft>
                <a:spcPts val="0"/>
              </a:spcAft>
              <a:buNone/>
            </a:pPr>
            <a:r>
              <a:rPr lang="en">
                <a:solidFill>
                  <a:schemeClr val="dk1"/>
                </a:solidFill>
              </a:rPr>
              <a:t>44.1.1.4</a:t>
            </a:r>
            <a:endParaRPr>
              <a:solidFill>
                <a:schemeClr val="dk1"/>
              </a:solidFill>
            </a:endParaRPr>
          </a:p>
        </p:txBody>
      </p:sp>
      <p:grpSp>
        <p:nvGrpSpPr>
          <p:cNvPr id="3260" name="Google Shape;3260;p203"/>
          <p:cNvGrpSpPr/>
          <p:nvPr/>
        </p:nvGrpSpPr>
        <p:grpSpPr>
          <a:xfrm>
            <a:off x="1044104" y="2199294"/>
            <a:ext cx="874487" cy="589599"/>
            <a:chOff x="2666325" y="4298650"/>
            <a:chExt cx="790176" cy="523250"/>
          </a:xfrm>
        </p:grpSpPr>
        <p:pic>
          <p:nvPicPr>
            <p:cNvPr id="3261" name="Google Shape;3261;p203"/>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262" name="Google Shape;3262;p203"/>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3263" name="Google Shape;3263;p203"/>
          <p:cNvPicPr preferRelativeResize="0"/>
          <p:nvPr/>
        </p:nvPicPr>
        <p:blipFill rotWithShape="1">
          <a:blip r:embed="rId4">
            <a:alphaModFix/>
          </a:blip>
          <a:srcRect b="0" l="26754" r="27683" t="0"/>
          <a:stretch/>
        </p:blipFill>
        <p:spPr>
          <a:xfrm>
            <a:off x="7613950" y="756526"/>
            <a:ext cx="992700" cy="1006616"/>
          </a:xfrm>
          <a:prstGeom prst="rect">
            <a:avLst/>
          </a:prstGeom>
          <a:noFill/>
          <a:ln>
            <a:noFill/>
          </a:ln>
        </p:spPr>
      </p:pic>
      <p:pic>
        <p:nvPicPr>
          <p:cNvPr id="3264" name="Google Shape;3264;p203"/>
          <p:cNvPicPr preferRelativeResize="0"/>
          <p:nvPr/>
        </p:nvPicPr>
        <p:blipFill rotWithShape="1">
          <a:blip r:embed="rId4">
            <a:alphaModFix/>
          </a:blip>
          <a:srcRect b="0" l="26754" r="27683" t="0"/>
          <a:stretch/>
        </p:blipFill>
        <p:spPr>
          <a:xfrm>
            <a:off x="4260712" y="2110001"/>
            <a:ext cx="992700" cy="1006616"/>
          </a:xfrm>
          <a:prstGeom prst="rect">
            <a:avLst/>
          </a:prstGeom>
          <a:noFill/>
          <a:ln>
            <a:noFill/>
          </a:ln>
        </p:spPr>
      </p:pic>
      <p:pic>
        <p:nvPicPr>
          <p:cNvPr id="3265" name="Google Shape;3265;p203"/>
          <p:cNvPicPr preferRelativeResize="0"/>
          <p:nvPr/>
        </p:nvPicPr>
        <p:blipFill rotWithShape="1">
          <a:blip r:embed="rId4">
            <a:alphaModFix/>
          </a:blip>
          <a:srcRect b="0" l="26754" r="27683" t="0"/>
          <a:stretch/>
        </p:blipFill>
        <p:spPr>
          <a:xfrm>
            <a:off x="7668175" y="3073526"/>
            <a:ext cx="992700" cy="1006616"/>
          </a:xfrm>
          <a:prstGeom prst="rect">
            <a:avLst/>
          </a:prstGeom>
          <a:noFill/>
          <a:ln>
            <a:noFill/>
          </a:ln>
        </p:spPr>
      </p:pic>
      <p:sp>
        <p:nvSpPr>
          <p:cNvPr id="3266" name="Google Shape;3266;p203"/>
          <p:cNvSpPr txBox="1"/>
          <p:nvPr/>
        </p:nvSpPr>
        <p:spPr>
          <a:xfrm>
            <a:off x="1044100" y="2878675"/>
            <a:ext cx="960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44.1.1.1</a:t>
            </a:r>
            <a:endParaRPr>
              <a:solidFill>
                <a:schemeClr val="dk1"/>
              </a:solidFill>
            </a:endParaRPr>
          </a:p>
        </p:txBody>
      </p:sp>
      <p:sp>
        <p:nvSpPr>
          <p:cNvPr id="3267" name="Google Shape;3267;p203"/>
          <p:cNvSpPr txBox="1"/>
          <p:nvPr/>
        </p:nvSpPr>
        <p:spPr>
          <a:xfrm>
            <a:off x="2263350" y="2160150"/>
            <a:ext cx="1735200" cy="53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HTTP GET /2</a:t>
            </a:r>
            <a:endParaRPr sz="1000">
              <a:solidFill>
                <a:schemeClr val="dk1"/>
              </a:solidFill>
            </a:endParaRPr>
          </a:p>
        </p:txBody>
      </p:sp>
      <p:cxnSp>
        <p:nvCxnSpPr>
          <p:cNvPr id="3268" name="Google Shape;3268;p203"/>
          <p:cNvCxnSpPr>
            <a:endCxn id="3263" idx="1"/>
          </p:cNvCxnSpPr>
          <p:nvPr/>
        </p:nvCxnSpPr>
        <p:spPr>
          <a:xfrm flipH="1" rot="10800000">
            <a:off x="5456950" y="1259834"/>
            <a:ext cx="2157000" cy="1096500"/>
          </a:xfrm>
          <a:prstGeom prst="straightConnector1">
            <a:avLst/>
          </a:prstGeom>
          <a:noFill/>
          <a:ln cap="flat" cmpd="sng" w="28575">
            <a:solidFill>
              <a:srgbClr val="E06666"/>
            </a:solidFill>
            <a:prstDash val="solid"/>
            <a:round/>
            <a:headEnd len="med" w="med" type="stealth"/>
            <a:tailEnd len="med" w="med" type="stealth"/>
          </a:ln>
        </p:spPr>
      </p:cxnSp>
      <p:cxnSp>
        <p:nvCxnSpPr>
          <p:cNvPr id="3269" name="Google Shape;3269;p203"/>
          <p:cNvCxnSpPr/>
          <p:nvPr/>
        </p:nvCxnSpPr>
        <p:spPr>
          <a:xfrm>
            <a:off x="5515550" y="2558700"/>
            <a:ext cx="2098500" cy="994500"/>
          </a:xfrm>
          <a:prstGeom prst="straightConnector1">
            <a:avLst/>
          </a:prstGeom>
          <a:noFill/>
          <a:ln cap="flat" cmpd="sng" w="28575">
            <a:solidFill>
              <a:srgbClr val="E06666"/>
            </a:solidFill>
            <a:prstDash val="solid"/>
            <a:round/>
            <a:headEnd len="med" w="med" type="stealth"/>
            <a:tailEnd len="med" w="med" type="stealth"/>
          </a:ln>
        </p:spPr>
      </p:cxnSp>
      <p:sp>
        <p:nvSpPr>
          <p:cNvPr id="3270" name="Google Shape;3270;p203"/>
          <p:cNvSpPr/>
          <p:nvPr/>
        </p:nvSpPr>
        <p:spPr>
          <a:xfrm>
            <a:off x="2743135" y="2697150"/>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3271" name="Google Shape;3271;p203"/>
          <p:cNvSpPr/>
          <p:nvPr/>
        </p:nvSpPr>
        <p:spPr>
          <a:xfrm>
            <a:off x="3044781" y="26995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3272" name="Google Shape;3272;p203"/>
          <p:cNvSpPr/>
          <p:nvPr/>
        </p:nvSpPr>
        <p:spPr>
          <a:xfrm>
            <a:off x="3341228" y="2699564"/>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7</a:t>
            </a:r>
            <a:endParaRPr sz="900"/>
          </a:p>
        </p:txBody>
      </p:sp>
      <p:sp>
        <p:nvSpPr>
          <p:cNvPr id="3273" name="Google Shape;3273;p203"/>
          <p:cNvSpPr/>
          <p:nvPr/>
        </p:nvSpPr>
        <p:spPr>
          <a:xfrm rot="1736481">
            <a:off x="5946931" y="2976683"/>
            <a:ext cx="265336" cy="176435"/>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5</a:t>
            </a:r>
            <a:endParaRPr sz="900"/>
          </a:p>
        </p:txBody>
      </p:sp>
      <p:sp>
        <p:nvSpPr>
          <p:cNvPr id="3274" name="Google Shape;3274;p203"/>
          <p:cNvSpPr/>
          <p:nvPr/>
        </p:nvSpPr>
        <p:spPr>
          <a:xfrm rot="1736481">
            <a:off x="6254626" y="3167401"/>
            <a:ext cx="265336" cy="176435"/>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6</a:t>
            </a:r>
            <a:endParaRPr sz="900"/>
          </a:p>
        </p:txBody>
      </p:sp>
      <p:sp>
        <p:nvSpPr>
          <p:cNvPr id="3275" name="Google Shape;3275;p203"/>
          <p:cNvSpPr/>
          <p:nvPr/>
        </p:nvSpPr>
        <p:spPr>
          <a:xfrm rot="1736481">
            <a:off x="6559652" y="3359645"/>
            <a:ext cx="265336" cy="176435"/>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7</a:t>
            </a:r>
            <a:endParaRPr sz="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0"/>
                                        </p:tgtEl>
                                        <p:attrNameLst>
                                          <p:attrName>style.visibility</p:attrName>
                                        </p:attrNameLst>
                                      </p:cBhvr>
                                      <p:to>
                                        <p:strVal val="visible"/>
                                      </p:to>
                                    </p:set>
                                    <p:animEffect filter="fade" transition="in">
                                      <p:cBhvr>
                                        <p:cTn dur="1000"/>
                                        <p:tgtEl>
                                          <p:spTgt spid="3270"/>
                                        </p:tgtEl>
                                      </p:cBhvr>
                                    </p:animEffect>
                                  </p:childTnLst>
                                </p:cTn>
                              </p:par>
                              <p:par>
                                <p:cTn fill="hold" nodeType="withEffect" presetClass="entr" presetID="10" presetSubtype="0">
                                  <p:stCondLst>
                                    <p:cond delay="0"/>
                                  </p:stCondLst>
                                  <p:childTnLst>
                                    <p:set>
                                      <p:cBhvr>
                                        <p:cTn dur="1" fill="hold">
                                          <p:stCondLst>
                                            <p:cond delay="0"/>
                                          </p:stCondLst>
                                        </p:cTn>
                                        <p:tgtEl>
                                          <p:spTgt spid="3271"/>
                                        </p:tgtEl>
                                        <p:attrNameLst>
                                          <p:attrName>style.visibility</p:attrName>
                                        </p:attrNameLst>
                                      </p:cBhvr>
                                      <p:to>
                                        <p:strVal val="visible"/>
                                      </p:to>
                                    </p:set>
                                    <p:animEffect filter="fade" transition="in">
                                      <p:cBhvr>
                                        <p:cTn dur="1000"/>
                                        <p:tgtEl>
                                          <p:spTgt spid="3271"/>
                                        </p:tgtEl>
                                      </p:cBhvr>
                                    </p:animEffect>
                                  </p:childTnLst>
                                </p:cTn>
                              </p:par>
                              <p:par>
                                <p:cTn fill="hold" nodeType="withEffect" presetClass="entr" presetID="10" presetSubtype="0">
                                  <p:stCondLst>
                                    <p:cond delay="0"/>
                                  </p:stCondLst>
                                  <p:childTnLst>
                                    <p:set>
                                      <p:cBhvr>
                                        <p:cTn dur="1" fill="hold">
                                          <p:stCondLst>
                                            <p:cond delay="0"/>
                                          </p:stCondLst>
                                        </p:cTn>
                                        <p:tgtEl>
                                          <p:spTgt spid="3272"/>
                                        </p:tgtEl>
                                        <p:attrNameLst>
                                          <p:attrName>style.visibility</p:attrName>
                                        </p:attrNameLst>
                                      </p:cBhvr>
                                      <p:to>
                                        <p:strVal val="visible"/>
                                      </p:to>
                                    </p:set>
                                    <p:animEffect filter="fade" transition="in">
                                      <p:cBhvr>
                                        <p:cTn dur="1000"/>
                                        <p:tgtEl>
                                          <p:spTgt spid="3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3"/>
                                        </p:tgtEl>
                                        <p:attrNameLst>
                                          <p:attrName>style.visibility</p:attrName>
                                        </p:attrNameLst>
                                      </p:cBhvr>
                                      <p:to>
                                        <p:strVal val="visible"/>
                                      </p:to>
                                    </p:set>
                                    <p:animEffect filter="fade" transition="in">
                                      <p:cBhvr>
                                        <p:cTn dur="1000"/>
                                        <p:tgtEl>
                                          <p:spTgt spid="3273"/>
                                        </p:tgtEl>
                                      </p:cBhvr>
                                    </p:animEffect>
                                  </p:childTnLst>
                                </p:cTn>
                              </p:par>
                              <p:par>
                                <p:cTn fill="hold" nodeType="withEffect" presetClass="entr" presetID="10" presetSubtype="0">
                                  <p:stCondLst>
                                    <p:cond delay="0"/>
                                  </p:stCondLst>
                                  <p:childTnLst>
                                    <p:set>
                                      <p:cBhvr>
                                        <p:cTn dur="1" fill="hold">
                                          <p:stCondLst>
                                            <p:cond delay="0"/>
                                          </p:stCondLst>
                                        </p:cTn>
                                        <p:tgtEl>
                                          <p:spTgt spid="3274"/>
                                        </p:tgtEl>
                                        <p:attrNameLst>
                                          <p:attrName>style.visibility</p:attrName>
                                        </p:attrNameLst>
                                      </p:cBhvr>
                                      <p:to>
                                        <p:strVal val="visible"/>
                                      </p:to>
                                    </p:set>
                                    <p:animEffect filter="fade" transition="in">
                                      <p:cBhvr>
                                        <p:cTn dur="1000"/>
                                        <p:tgtEl>
                                          <p:spTgt spid="3274"/>
                                        </p:tgtEl>
                                      </p:cBhvr>
                                    </p:animEffect>
                                  </p:childTnLst>
                                </p:cTn>
                              </p:par>
                              <p:par>
                                <p:cTn fill="hold" nodeType="withEffect" presetClass="entr" presetID="10" presetSubtype="0">
                                  <p:stCondLst>
                                    <p:cond delay="0"/>
                                  </p:stCondLst>
                                  <p:childTnLst>
                                    <p:set>
                                      <p:cBhvr>
                                        <p:cTn dur="1" fill="hold">
                                          <p:stCondLst>
                                            <p:cond delay="0"/>
                                          </p:stCondLst>
                                        </p:cTn>
                                        <p:tgtEl>
                                          <p:spTgt spid="3275"/>
                                        </p:tgtEl>
                                        <p:attrNameLst>
                                          <p:attrName>style.visibility</p:attrName>
                                        </p:attrNameLst>
                                      </p:cBhvr>
                                      <p:to>
                                        <p:strVal val="visible"/>
                                      </p:to>
                                    </p:set>
                                    <p:animEffect filter="fade" transition="in">
                                      <p:cBhvr>
                                        <p:cTn dur="1000"/>
                                        <p:tgtEl>
                                          <p:spTgt spid="3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9" name="Shape 3279"/>
        <p:cNvGrpSpPr/>
        <p:nvPr/>
      </p:nvGrpSpPr>
      <p:grpSpPr>
        <a:xfrm>
          <a:off x="0" y="0"/>
          <a:ext cx="0" cy="0"/>
          <a:chOff x="0" y="0"/>
          <a:chExt cx="0" cy="0"/>
        </a:xfrm>
      </p:grpSpPr>
      <p:sp>
        <p:nvSpPr>
          <p:cNvPr id="3280" name="Google Shape;3280;p20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7 Load Balancer</a:t>
            </a:r>
            <a:endParaRPr/>
          </a:p>
        </p:txBody>
      </p:sp>
      <p:cxnSp>
        <p:nvCxnSpPr>
          <p:cNvPr id="3281" name="Google Shape;3281;p204"/>
          <p:cNvCxnSpPr/>
          <p:nvPr/>
        </p:nvCxnSpPr>
        <p:spPr>
          <a:xfrm flipH="1" rot="10800000">
            <a:off x="2232325" y="2559825"/>
            <a:ext cx="1785300" cy="5400"/>
          </a:xfrm>
          <a:prstGeom prst="straightConnector1">
            <a:avLst/>
          </a:prstGeom>
          <a:noFill/>
          <a:ln cap="flat" cmpd="sng" w="28575">
            <a:solidFill>
              <a:srgbClr val="E06666"/>
            </a:solidFill>
            <a:prstDash val="solid"/>
            <a:round/>
            <a:headEnd len="med" w="med" type="stealth"/>
            <a:tailEnd len="med" w="med" type="stealth"/>
          </a:ln>
        </p:spPr>
      </p:cxnSp>
      <p:sp>
        <p:nvSpPr>
          <p:cNvPr id="3282" name="Google Shape;3282;p204"/>
          <p:cNvSpPr txBox="1"/>
          <p:nvPr/>
        </p:nvSpPr>
        <p:spPr>
          <a:xfrm>
            <a:off x="3845800" y="3232675"/>
            <a:ext cx="1822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L7 Load Balancer</a:t>
            </a:r>
            <a:endParaRPr>
              <a:solidFill>
                <a:schemeClr val="dk1"/>
              </a:solidFill>
            </a:endParaRPr>
          </a:p>
          <a:p>
            <a:pPr indent="0" lvl="0" marL="0" rtl="0" algn="ctr">
              <a:spcBef>
                <a:spcPts val="0"/>
              </a:spcBef>
              <a:spcAft>
                <a:spcPts val="0"/>
              </a:spcAft>
              <a:buNone/>
            </a:pPr>
            <a:r>
              <a:rPr lang="en">
                <a:solidFill>
                  <a:schemeClr val="dk1"/>
                </a:solidFill>
              </a:rPr>
              <a:t>44.1.1.2</a:t>
            </a:r>
            <a:endParaRPr>
              <a:solidFill>
                <a:schemeClr val="dk1"/>
              </a:solidFill>
            </a:endParaRPr>
          </a:p>
        </p:txBody>
      </p:sp>
      <p:sp>
        <p:nvSpPr>
          <p:cNvPr id="3283" name="Google Shape;3283;p204"/>
          <p:cNvSpPr txBox="1"/>
          <p:nvPr/>
        </p:nvSpPr>
        <p:spPr>
          <a:xfrm>
            <a:off x="7350626" y="1816350"/>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1</a:t>
            </a:r>
            <a:endParaRPr>
              <a:solidFill>
                <a:schemeClr val="dk1"/>
              </a:solidFill>
            </a:endParaRPr>
          </a:p>
          <a:p>
            <a:pPr indent="0" lvl="0" marL="0" rtl="0" algn="ctr">
              <a:spcBef>
                <a:spcPts val="0"/>
              </a:spcBef>
              <a:spcAft>
                <a:spcPts val="0"/>
              </a:spcAft>
              <a:buNone/>
            </a:pPr>
            <a:r>
              <a:rPr lang="en">
                <a:solidFill>
                  <a:schemeClr val="dk1"/>
                </a:solidFill>
              </a:rPr>
              <a:t>44.1.1.3</a:t>
            </a:r>
            <a:endParaRPr>
              <a:solidFill>
                <a:schemeClr val="dk1"/>
              </a:solidFill>
            </a:endParaRPr>
          </a:p>
        </p:txBody>
      </p:sp>
      <p:sp>
        <p:nvSpPr>
          <p:cNvPr id="3284" name="Google Shape;3284;p204"/>
          <p:cNvSpPr txBox="1"/>
          <p:nvPr/>
        </p:nvSpPr>
        <p:spPr>
          <a:xfrm>
            <a:off x="7350626" y="4109375"/>
            <a:ext cx="1627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Backend server 2</a:t>
            </a:r>
            <a:endParaRPr>
              <a:solidFill>
                <a:schemeClr val="dk1"/>
              </a:solidFill>
            </a:endParaRPr>
          </a:p>
          <a:p>
            <a:pPr indent="0" lvl="0" marL="0" rtl="0" algn="ctr">
              <a:spcBef>
                <a:spcPts val="0"/>
              </a:spcBef>
              <a:spcAft>
                <a:spcPts val="0"/>
              </a:spcAft>
              <a:buNone/>
            </a:pPr>
            <a:r>
              <a:rPr lang="en">
                <a:solidFill>
                  <a:schemeClr val="dk1"/>
                </a:solidFill>
              </a:rPr>
              <a:t>44.1.1.4</a:t>
            </a:r>
            <a:endParaRPr>
              <a:solidFill>
                <a:schemeClr val="dk1"/>
              </a:solidFill>
            </a:endParaRPr>
          </a:p>
        </p:txBody>
      </p:sp>
      <p:grpSp>
        <p:nvGrpSpPr>
          <p:cNvPr id="3285" name="Google Shape;3285;p204"/>
          <p:cNvGrpSpPr/>
          <p:nvPr/>
        </p:nvGrpSpPr>
        <p:grpSpPr>
          <a:xfrm>
            <a:off x="1044104" y="2199294"/>
            <a:ext cx="874487" cy="589599"/>
            <a:chOff x="2666325" y="4298650"/>
            <a:chExt cx="790176" cy="523250"/>
          </a:xfrm>
        </p:grpSpPr>
        <p:pic>
          <p:nvPicPr>
            <p:cNvPr id="3286" name="Google Shape;3286;p204"/>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287" name="Google Shape;3287;p204"/>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3288" name="Google Shape;3288;p204"/>
          <p:cNvPicPr preferRelativeResize="0"/>
          <p:nvPr/>
        </p:nvPicPr>
        <p:blipFill rotWithShape="1">
          <a:blip r:embed="rId4">
            <a:alphaModFix/>
          </a:blip>
          <a:srcRect b="0" l="26754" r="27683" t="0"/>
          <a:stretch/>
        </p:blipFill>
        <p:spPr>
          <a:xfrm>
            <a:off x="7613950" y="756526"/>
            <a:ext cx="992700" cy="1006616"/>
          </a:xfrm>
          <a:prstGeom prst="rect">
            <a:avLst/>
          </a:prstGeom>
          <a:noFill/>
          <a:ln>
            <a:noFill/>
          </a:ln>
        </p:spPr>
      </p:pic>
      <p:pic>
        <p:nvPicPr>
          <p:cNvPr id="3289" name="Google Shape;3289;p204"/>
          <p:cNvPicPr preferRelativeResize="0"/>
          <p:nvPr/>
        </p:nvPicPr>
        <p:blipFill rotWithShape="1">
          <a:blip r:embed="rId4">
            <a:alphaModFix/>
          </a:blip>
          <a:srcRect b="0" l="26754" r="27683" t="0"/>
          <a:stretch/>
        </p:blipFill>
        <p:spPr>
          <a:xfrm>
            <a:off x="4260712" y="2110001"/>
            <a:ext cx="992700" cy="1006616"/>
          </a:xfrm>
          <a:prstGeom prst="rect">
            <a:avLst/>
          </a:prstGeom>
          <a:noFill/>
          <a:ln>
            <a:noFill/>
          </a:ln>
        </p:spPr>
      </p:pic>
      <p:pic>
        <p:nvPicPr>
          <p:cNvPr id="3290" name="Google Shape;3290;p204"/>
          <p:cNvPicPr preferRelativeResize="0"/>
          <p:nvPr/>
        </p:nvPicPr>
        <p:blipFill rotWithShape="1">
          <a:blip r:embed="rId4">
            <a:alphaModFix/>
          </a:blip>
          <a:srcRect b="0" l="26754" r="27683" t="0"/>
          <a:stretch/>
        </p:blipFill>
        <p:spPr>
          <a:xfrm>
            <a:off x="7668175" y="3073526"/>
            <a:ext cx="992700" cy="1006616"/>
          </a:xfrm>
          <a:prstGeom prst="rect">
            <a:avLst/>
          </a:prstGeom>
          <a:noFill/>
          <a:ln>
            <a:noFill/>
          </a:ln>
        </p:spPr>
      </p:pic>
      <p:sp>
        <p:nvSpPr>
          <p:cNvPr id="3291" name="Google Shape;3291;p204"/>
          <p:cNvSpPr txBox="1"/>
          <p:nvPr/>
        </p:nvSpPr>
        <p:spPr>
          <a:xfrm>
            <a:off x="1044100" y="2878675"/>
            <a:ext cx="960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44.1.1.1</a:t>
            </a:r>
            <a:endParaRPr>
              <a:solidFill>
                <a:schemeClr val="dk1"/>
              </a:solidFill>
            </a:endParaRPr>
          </a:p>
        </p:txBody>
      </p:sp>
      <p:cxnSp>
        <p:nvCxnSpPr>
          <p:cNvPr id="3292" name="Google Shape;3292;p204"/>
          <p:cNvCxnSpPr>
            <a:endCxn id="3288" idx="1"/>
          </p:cNvCxnSpPr>
          <p:nvPr/>
        </p:nvCxnSpPr>
        <p:spPr>
          <a:xfrm flipH="1" rot="10800000">
            <a:off x="5456950" y="1259834"/>
            <a:ext cx="2157000" cy="1096500"/>
          </a:xfrm>
          <a:prstGeom prst="straightConnector1">
            <a:avLst/>
          </a:prstGeom>
          <a:noFill/>
          <a:ln cap="flat" cmpd="sng" w="28575">
            <a:solidFill>
              <a:srgbClr val="E06666"/>
            </a:solidFill>
            <a:prstDash val="solid"/>
            <a:round/>
            <a:headEnd len="med" w="med" type="stealth"/>
            <a:tailEnd len="med" w="med" type="stealth"/>
          </a:ln>
        </p:spPr>
      </p:cxnSp>
      <p:cxnSp>
        <p:nvCxnSpPr>
          <p:cNvPr id="3293" name="Google Shape;3293;p204"/>
          <p:cNvCxnSpPr/>
          <p:nvPr/>
        </p:nvCxnSpPr>
        <p:spPr>
          <a:xfrm>
            <a:off x="5515550" y="2558700"/>
            <a:ext cx="2098500" cy="994500"/>
          </a:xfrm>
          <a:prstGeom prst="straightConnector1">
            <a:avLst/>
          </a:prstGeom>
          <a:noFill/>
          <a:ln cap="flat" cmpd="sng" w="28575">
            <a:solidFill>
              <a:srgbClr val="E06666"/>
            </a:solidFill>
            <a:prstDash val="solid"/>
            <a:round/>
            <a:headEnd len="med" w="med" type="stealth"/>
            <a:tailEnd len="med" w="med" type="stealth"/>
          </a:ln>
        </p:spPr>
      </p:cxnSp>
      <p:sp>
        <p:nvSpPr>
          <p:cNvPr id="3294" name="Google Shape;3294;p204"/>
          <p:cNvSpPr/>
          <p:nvPr/>
        </p:nvSpPr>
        <p:spPr>
          <a:xfrm>
            <a:off x="2693485" y="3232675"/>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3295" name="Google Shape;3295;p204"/>
          <p:cNvSpPr/>
          <p:nvPr/>
        </p:nvSpPr>
        <p:spPr>
          <a:xfrm>
            <a:off x="2995131" y="32350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3296" name="Google Shape;3296;p204"/>
          <p:cNvSpPr/>
          <p:nvPr/>
        </p:nvSpPr>
        <p:spPr>
          <a:xfrm>
            <a:off x="3291578" y="3235089"/>
            <a:ext cx="264900" cy="17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3</a:t>
            </a:r>
            <a:endParaRPr sz="900"/>
          </a:p>
        </p:txBody>
      </p:sp>
      <p:sp>
        <p:nvSpPr>
          <p:cNvPr id="3297" name="Google Shape;3297;p204"/>
          <p:cNvSpPr/>
          <p:nvPr/>
        </p:nvSpPr>
        <p:spPr>
          <a:xfrm rot="-2142204">
            <a:off x="5929488" y="1752272"/>
            <a:ext cx="265255" cy="176081"/>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1</a:t>
            </a:r>
            <a:endParaRPr sz="900"/>
          </a:p>
        </p:txBody>
      </p:sp>
      <p:sp>
        <p:nvSpPr>
          <p:cNvPr id="3298" name="Google Shape;3298;p204"/>
          <p:cNvSpPr/>
          <p:nvPr/>
        </p:nvSpPr>
        <p:spPr>
          <a:xfrm rot="-2142204">
            <a:off x="6233915" y="1556379"/>
            <a:ext cx="265255" cy="176081"/>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2</a:t>
            </a:r>
            <a:endParaRPr sz="900"/>
          </a:p>
        </p:txBody>
      </p:sp>
      <p:sp>
        <p:nvSpPr>
          <p:cNvPr id="3299" name="Google Shape;3299;p204"/>
          <p:cNvSpPr/>
          <p:nvPr/>
        </p:nvSpPr>
        <p:spPr>
          <a:xfrm rot="-2142204">
            <a:off x="6538572" y="1363552"/>
            <a:ext cx="265255" cy="176081"/>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3</a:t>
            </a:r>
            <a:endParaRPr sz="900"/>
          </a:p>
        </p:txBody>
      </p:sp>
      <p:sp>
        <p:nvSpPr>
          <p:cNvPr id="3300" name="Google Shape;3300;p204"/>
          <p:cNvSpPr txBox="1"/>
          <p:nvPr/>
        </p:nvSpPr>
        <p:spPr>
          <a:xfrm>
            <a:off x="2257375" y="3414425"/>
            <a:ext cx="1735200" cy="53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(New connection)</a:t>
            </a:r>
            <a:endParaRPr>
              <a:solidFill>
                <a:schemeClr val="dk1"/>
              </a:solidFill>
            </a:endParaRPr>
          </a:p>
          <a:p>
            <a:pPr indent="0" lvl="0" marL="0" rtl="0" algn="ctr">
              <a:spcBef>
                <a:spcPts val="0"/>
              </a:spcBef>
              <a:spcAft>
                <a:spcPts val="0"/>
              </a:spcAft>
              <a:buNone/>
            </a:pPr>
            <a:r>
              <a:rPr lang="en">
                <a:solidFill>
                  <a:schemeClr val="dk1"/>
                </a:solidFill>
              </a:rPr>
              <a:t>HTTP GET /3</a:t>
            </a:r>
            <a:endParaRPr>
              <a:solidFill>
                <a:schemeClr val="dk1"/>
              </a:solidFill>
            </a:endParaRPr>
          </a:p>
        </p:txBody>
      </p:sp>
      <p:cxnSp>
        <p:nvCxnSpPr>
          <p:cNvPr id="3301" name="Google Shape;3301;p204"/>
          <p:cNvCxnSpPr/>
          <p:nvPr/>
        </p:nvCxnSpPr>
        <p:spPr>
          <a:xfrm flipH="1" rot="10800000">
            <a:off x="2232325" y="3176050"/>
            <a:ext cx="1785300" cy="5400"/>
          </a:xfrm>
          <a:prstGeom prst="straightConnector1">
            <a:avLst/>
          </a:prstGeom>
          <a:noFill/>
          <a:ln cap="flat" cmpd="sng" w="28575">
            <a:solidFill>
              <a:schemeClr val="accent4"/>
            </a:solidFill>
            <a:prstDash val="solid"/>
            <a:round/>
            <a:headEnd len="med" w="med" type="stealth"/>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5"/>
                                        </p:tgtEl>
                                        <p:attrNameLst>
                                          <p:attrName>style.visibility</p:attrName>
                                        </p:attrNameLst>
                                      </p:cBhvr>
                                      <p:to>
                                        <p:strVal val="visible"/>
                                      </p:to>
                                    </p:set>
                                    <p:animEffect filter="fade" transition="in">
                                      <p:cBhvr>
                                        <p:cTn dur="1000"/>
                                        <p:tgtEl>
                                          <p:spTgt spid="3295"/>
                                        </p:tgtEl>
                                      </p:cBhvr>
                                    </p:animEffect>
                                  </p:childTnLst>
                                </p:cTn>
                              </p:par>
                              <p:par>
                                <p:cTn fill="hold" nodeType="withEffect" presetClass="entr" presetID="10" presetSubtype="0">
                                  <p:stCondLst>
                                    <p:cond delay="0"/>
                                  </p:stCondLst>
                                  <p:childTnLst>
                                    <p:set>
                                      <p:cBhvr>
                                        <p:cTn dur="1" fill="hold">
                                          <p:stCondLst>
                                            <p:cond delay="0"/>
                                          </p:stCondLst>
                                        </p:cTn>
                                        <p:tgtEl>
                                          <p:spTgt spid="3296"/>
                                        </p:tgtEl>
                                        <p:attrNameLst>
                                          <p:attrName>style.visibility</p:attrName>
                                        </p:attrNameLst>
                                      </p:cBhvr>
                                      <p:to>
                                        <p:strVal val="visible"/>
                                      </p:to>
                                    </p:set>
                                    <p:animEffect filter="fade" transition="in">
                                      <p:cBhvr>
                                        <p:cTn dur="1000"/>
                                        <p:tgtEl>
                                          <p:spTgt spid="3296"/>
                                        </p:tgtEl>
                                      </p:cBhvr>
                                    </p:animEffect>
                                  </p:childTnLst>
                                </p:cTn>
                              </p:par>
                              <p:par>
                                <p:cTn fill="hold" nodeType="withEffect" presetClass="entr" presetID="10" presetSubtype="0">
                                  <p:stCondLst>
                                    <p:cond delay="0"/>
                                  </p:stCondLst>
                                  <p:childTnLst>
                                    <p:set>
                                      <p:cBhvr>
                                        <p:cTn dur="1" fill="hold">
                                          <p:stCondLst>
                                            <p:cond delay="0"/>
                                          </p:stCondLst>
                                        </p:cTn>
                                        <p:tgtEl>
                                          <p:spTgt spid="3294"/>
                                        </p:tgtEl>
                                        <p:attrNameLst>
                                          <p:attrName>style.visibility</p:attrName>
                                        </p:attrNameLst>
                                      </p:cBhvr>
                                      <p:to>
                                        <p:strVal val="visible"/>
                                      </p:to>
                                    </p:set>
                                    <p:animEffect filter="fade" transition="in">
                                      <p:cBhvr>
                                        <p:cTn dur="1000"/>
                                        <p:tgtEl>
                                          <p:spTgt spid="3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7"/>
                                        </p:tgtEl>
                                        <p:attrNameLst>
                                          <p:attrName>style.visibility</p:attrName>
                                        </p:attrNameLst>
                                      </p:cBhvr>
                                      <p:to>
                                        <p:strVal val="visible"/>
                                      </p:to>
                                    </p:set>
                                    <p:animEffect filter="fade" transition="in">
                                      <p:cBhvr>
                                        <p:cTn dur="1000"/>
                                        <p:tgtEl>
                                          <p:spTgt spid="3297"/>
                                        </p:tgtEl>
                                      </p:cBhvr>
                                    </p:animEffect>
                                  </p:childTnLst>
                                </p:cTn>
                              </p:par>
                              <p:par>
                                <p:cTn fill="hold" nodeType="withEffect" presetClass="entr" presetID="10" presetSubtype="0">
                                  <p:stCondLst>
                                    <p:cond delay="0"/>
                                  </p:stCondLst>
                                  <p:childTnLst>
                                    <p:set>
                                      <p:cBhvr>
                                        <p:cTn dur="1" fill="hold">
                                          <p:stCondLst>
                                            <p:cond delay="0"/>
                                          </p:stCondLst>
                                        </p:cTn>
                                        <p:tgtEl>
                                          <p:spTgt spid="3298"/>
                                        </p:tgtEl>
                                        <p:attrNameLst>
                                          <p:attrName>style.visibility</p:attrName>
                                        </p:attrNameLst>
                                      </p:cBhvr>
                                      <p:to>
                                        <p:strVal val="visible"/>
                                      </p:to>
                                    </p:set>
                                    <p:animEffect filter="fade" transition="in">
                                      <p:cBhvr>
                                        <p:cTn dur="1000"/>
                                        <p:tgtEl>
                                          <p:spTgt spid="3298"/>
                                        </p:tgtEl>
                                      </p:cBhvr>
                                    </p:animEffect>
                                  </p:childTnLst>
                                </p:cTn>
                              </p:par>
                              <p:par>
                                <p:cTn fill="hold" nodeType="withEffect" presetClass="entr" presetID="10" presetSubtype="0">
                                  <p:stCondLst>
                                    <p:cond delay="0"/>
                                  </p:stCondLst>
                                  <p:childTnLst>
                                    <p:set>
                                      <p:cBhvr>
                                        <p:cTn dur="1" fill="hold">
                                          <p:stCondLst>
                                            <p:cond delay="0"/>
                                          </p:stCondLst>
                                        </p:cTn>
                                        <p:tgtEl>
                                          <p:spTgt spid="3299"/>
                                        </p:tgtEl>
                                        <p:attrNameLst>
                                          <p:attrName>style.visibility</p:attrName>
                                        </p:attrNameLst>
                                      </p:cBhvr>
                                      <p:to>
                                        <p:strVal val="visible"/>
                                      </p:to>
                                    </p:set>
                                    <p:animEffect filter="fade" transition="in">
                                      <p:cBhvr>
                                        <p:cTn dur="1000"/>
                                        <p:tgtEl>
                                          <p:spTgt spid="3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5" name="Shape 3305"/>
        <p:cNvGrpSpPr/>
        <p:nvPr/>
      </p:nvGrpSpPr>
      <p:grpSpPr>
        <a:xfrm>
          <a:off x="0" y="0"/>
          <a:ext cx="0" cy="0"/>
          <a:chOff x="0" y="0"/>
          <a:chExt cx="0" cy="0"/>
        </a:xfrm>
      </p:grpSpPr>
      <p:sp>
        <p:nvSpPr>
          <p:cNvPr id="3306" name="Google Shape;3306;p20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7 Load Balancer (Pros and Cons)</a:t>
            </a:r>
            <a:endParaRPr/>
          </a:p>
        </p:txBody>
      </p:sp>
      <p:sp>
        <p:nvSpPr>
          <p:cNvPr id="3307" name="Google Shape;3307;p205"/>
          <p:cNvSpPr txBox="1"/>
          <p:nvPr>
            <p:ph idx="1" type="body"/>
          </p:nvPr>
        </p:nvSpPr>
        <p:spPr>
          <a:xfrm>
            <a:off x="311700" y="1152475"/>
            <a:ext cx="3941100" cy="3615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50000"/>
              </a:lnSpc>
              <a:spcBef>
                <a:spcPts val="1200"/>
              </a:spcBef>
              <a:spcAft>
                <a:spcPts val="1200"/>
              </a:spcAft>
              <a:buNone/>
            </a:pPr>
            <a:r>
              <a:rPr lang="en"/>
              <a:t>Pros</a:t>
            </a:r>
            <a:endParaRPr/>
          </a:p>
        </p:txBody>
      </p:sp>
      <p:sp>
        <p:nvSpPr>
          <p:cNvPr id="3308" name="Google Shape;3308;p205"/>
          <p:cNvSpPr txBox="1"/>
          <p:nvPr/>
        </p:nvSpPr>
        <p:spPr>
          <a:xfrm>
            <a:off x="560775" y="1836600"/>
            <a:ext cx="3576900" cy="2321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1200"/>
              </a:spcBef>
              <a:spcAft>
                <a:spcPts val="0"/>
              </a:spcAft>
              <a:buClr>
                <a:schemeClr val="lt2"/>
              </a:buClr>
              <a:buSzPts val="1800"/>
              <a:buChar char="●"/>
            </a:pPr>
            <a:r>
              <a:rPr lang="en" sz="1800">
                <a:solidFill>
                  <a:schemeClr val="lt2"/>
                </a:solidFill>
              </a:rPr>
              <a:t>Smart load balancing</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Caching</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Great for microservices</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API Gateway logic</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Authentication</a:t>
            </a:r>
            <a:endParaRPr sz="1800">
              <a:solidFill>
                <a:schemeClr val="lt2"/>
              </a:solidFill>
            </a:endParaRPr>
          </a:p>
        </p:txBody>
      </p:sp>
      <p:sp>
        <p:nvSpPr>
          <p:cNvPr id="3309" name="Google Shape;3309;p205"/>
          <p:cNvSpPr txBox="1"/>
          <p:nvPr>
            <p:ph idx="1" type="body"/>
          </p:nvPr>
        </p:nvSpPr>
        <p:spPr>
          <a:xfrm>
            <a:off x="4505050" y="1152475"/>
            <a:ext cx="3941100" cy="3615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50000"/>
              </a:lnSpc>
              <a:spcBef>
                <a:spcPts val="1200"/>
              </a:spcBef>
              <a:spcAft>
                <a:spcPts val="1200"/>
              </a:spcAft>
              <a:buNone/>
            </a:pPr>
            <a:r>
              <a:rPr lang="en"/>
              <a:t>Cons</a:t>
            </a:r>
            <a:endParaRPr/>
          </a:p>
        </p:txBody>
      </p:sp>
      <p:sp>
        <p:nvSpPr>
          <p:cNvPr id="3310" name="Google Shape;3310;p205"/>
          <p:cNvSpPr txBox="1"/>
          <p:nvPr/>
        </p:nvSpPr>
        <p:spPr>
          <a:xfrm>
            <a:off x="4647925" y="1756225"/>
            <a:ext cx="3669000" cy="2807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1200"/>
              </a:spcBef>
              <a:spcAft>
                <a:spcPts val="0"/>
              </a:spcAft>
              <a:buClr>
                <a:schemeClr val="lt2"/>
              </a:buClr>
              <a:buSzPts val="1800"/>
              <a:buChar char="●"/>
            </a:pPr>
            <a:r>
              <a:rPr lang="en" sz="1800">
                <a:solidFill>
                  <a:schemeClr val="lt2"/>
                </a:solidFill>
              </a:rPr>
              <a:t>Expensive (looks at data)</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Decrypts (terminates TLS)</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Two TCP Connections</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Must share TLS certificate</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Needs to buffer</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Needs to understand protocol</a:t>
            </a:r>
            <a:endParaRPr sz="1800">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7"/>
                                        </p:tgtEl>
                                        <p:attrNameLst>
                                          <p:attrName>style.visibility</p:attrName>
                                        </p:attrNameLst>
                                      </p:cBhvr>
                                      <p:to>
                                        <p:strVal val="visible"/>
                                      </p:to>
                                    </p:set>
                                    <p:animEffect filter="fade" transition="in">
                                      <p:cBhvr>
                                        <p:cTn dur="1000"/>
                                        <p:tgtEl>
                                          <p:spTgt spid="3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8"/>
                                        </p:tgtEl>
                                        <p:attrNameLst>
                                          <p:attrName>style.visibility</p:attrName>
                                        </p:attrNameLst>
                                      </p:cBhvr>
                                      <p:to>
                                        <p:strVal val="visible"/>
                                      </p:to>
                                    </p:set>
                                    <p:animEffect filter="fade" transition="in">
                                      <p:cBhvr>
                                        <p:cTn dur="1000"/>
                                        <p:tgtEl>
                                          <p:spTgt spid="3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9"/>
                                        </p:tgtEl>
                                        <p:attrNameLst>
                                          <p:attrName>style.visibility</p:attrName>
                                        </p:attrNameLst>
                                      </p:cBhvr>
                                      <p:to>
                                        <p:strVal val="visible"/>
                                      </p:to>
                                    </p:set>
                                    <p:animEffect filter="fade" transition="in">
                                      <p:cBhvr>
                                        <p:cTn dur="1000"/>
                                        <p:tgtEl>
                                          <p:spTgt spid="3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0"/>
                                        </p:tgtEl>
                                        <p:attrNameLst>
                                          <p:attrName>style.visibility</p:attrName>
                                        </p:attrNameLst>
                                      </p:cBhvr>
                                      <p:to>
                                        <p:strVal val="visible"/>
                                      </p:to>
                                    </p:set>
                                    <p:animEffect filter="fade" transition="in">
                                      <p:cBhvr>
                                        <p:cTn dur="1000"/>
                                        <p:tgtEl>
                                          <p:spTgt spid="3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4" name="Shape 3314"/>
        <p:cNvGrpSpPr/>
        <p:nvPr/>
      </p:nvGrpSpPr>
      <p:grpSpPr>
        <a:xfrm>
          <a:off x="0" y="0"/>
          <a:ext cx="0" cy="0"/>
          <a:chOff x="0" y="0"/>
          <a:chExt cx="0" cy="0"/>
        </a:xfrm>
      </p:grpSpPr>
      <p:sp>
        <p:nvSpPr>
          <p:cNvPr id="3315" name="Google Shape;3315;p20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3316" name="Google Shape;3316;p206"/>
          <p:cNvSpPr txBox="1"/>
          <p:nvPr>
            <p:ph idx="1" type="body"/>
          </p:nvPr>
        </p:nvSpPr>
        <p:spPr>
          <a:xfrm>
            <a:off x="311700" y="1152475"/>
            <a:ext cx="8520600" cy="3157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81000" lvl="0" marL="457200" rtl="0" algn="l">
              <a:lnSpc>
                <a:spcPct val="150000"/>
              </a:lnSpc>
              <a:spcBef>
                <a:spcPts val="1200"/>
              </a:spcBef>
              <a:spcAft>
                <a:spcPts val="0"/>
              </a:spcAft>
              <a:buSzPts val="2400"/>
              <a:buChar char="●"/>
            </a:pPr>
            <a:r>
              <a:rPr lang="en" sz="2400"/>
              <a:t>Layer 4 vs Layer 7</a:t>
            </a:r>
            <a:endParaRPr sz="2400"/>
          </a:p>
          <a:p>
            <a:pPr indent="-381000" lvl="0" marL="457200" rtl="0" algn="l">
              <a:lnSpc>
                <a:spcPct val="150000"/>
              </a:lnSpc>
              <a:spcBef>
                <a:spcPts val="0"/>
              </a:spcBef>
              <a:spcAft>
                <a:spcPts val="0"/>
              </a:spcAft>
              <a:buSzPts val="2400"/>
              <a:buChar char="●"/>
            </a:pPr>
            <a:r>
              <a:rPr lang="en" sz="2400"/>
              <a:t>Load Balancer</a:t>
            </a:r>
            <a:endParaRPr sz="2400"/>
          </a:p>
          <a:p>
            <a:pPr indent="-381000" lvl="0" marL="457200" rtl="0" algn="l">
              <a:lnSpc>
                <a:spcPct val="150000"/>
              </a:lnSpc>
              <a:spcBef>
                <a:spcPts val="0"/>
              </a:spcBef>
              <a:spcAft>
                <a:spcPts val="0"/>
              </a:spcAft>
              <a:buSzPts val="2400"/>
              <a:buChar char="●"/>
            </a:pPr>
            <a:r>
              <a:rPr lang="en" sz="2400"/>
              <a:t>Layer 4 Load Balancer (pros and cons)</a:t>
            </a:r>
            <a:endParaRPr sz="2400"/>
          </a:p>
          <a:p>
            <a:pPr indent="-381000" lvl="0" marL="457200" rtl="0" algn="l">
              <a:lnSpc>
                <a:spcPct val="150000"/>
              </a:lnSpc>
              <a:spcBef>
                <a:spcPts val="0"/>
              </a:spcBef>
              <a:spcAft>
                <a:spcPts val="0"/>
              </a:spcAft>
              <a:buSzPts val="2400"/>
              <a:buChar char="●"/>
            </a:pPr>
            <a:r>
              <a:rPr lang="en" sz="2400"/>
              <a:t>Layer 7 Load Balancer (pros and cons)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62" name="Google Shape;62;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63" name="Google Shape;63;p14"/>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2"/>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Host to Host communication</a:t>
            </a:r>
            <a:endParaRPr/>
          </a:p>
        </p:txBody>
      </p:sp>
      <p:sp>
        <p:nvSpPr>
          <p:cNvPr id="318" name="Google Shape;318;p32"/>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 messages are sent between hosts</a:t>
            </a:r>
            <a:endParaRPr/>
          </a:p>
        </p:txBody>
      </p:sp>
      <p:sp>
        <p:nvSpPr>
          <p:cNvPr id="319" name="Google Shape;319;p32"/>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cxnSp>
        <p:nvCxnSpPr>
          <p:cNvPr id="320" name="Google Shape;320;p32"/>
          <p:cNvCxnSpPr>
            <a:stCxn id="321" idx="1"/>
            <a:endCxn id="322" idx="3"/>
          </p:cNvCxnSpPr>
          <p:nvPr/>
        </p:nvCxnSpPr>
        <p:spPr>
          <a:xfrm flipH="1">
            <a:off x="2708838" y="1006200"/>
            <a:ext cx="3726300" cy="8100"/>
          </a:xfrm>
          <a:prstGeom prst="straightConnector1">
            <a:avLst/>
          </a:prstGeom>
          <a:noFill/>
          <a:ln cap="flat" cmpd="sng" w="9525">
            <a:solidFill>
              <a:schemeClr val="dk1"/>
            </a:solidFill>
            <a:prstDash val="solid"/>
            <a:round/>
            <a:headEnd len="med" w="med" type="none"/>
            <a:tailEnd len="med" w="med" type="none"/>
          </a:ln>
        </p:spPr>
      </p:cxnSp>
      <p:grpSp>
        <p:nvGrpSpPr>
          <p:cNvPr id="323" name="Google Shape;323;p32"/>
          <p:cNvGrpSpPr/>
          <p:nvPr/>
        </p:nvGrpSpPr>
        <p:grpSpPr>
          <a:xfrm>
            <a:off x="6435138" y="744575"/>
            <a:ext cx="790176" cy="523250"/>
            <a:chOff x="6861863" y="3530550"/>
            <a:chExt cx="790176" cy="523250"/>
          </a:xfrm>
        </p:grpSpPr>
        <p:pic>
          <p:nvPicPr>
            <p:cNvPr id="321" name="Google Shape;321;p32"/>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324" name="Google Shape;324;p32"/>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325" name="Google Shape;325;p32"/>
          <p:cNvGrpSpPr/>
          <p:nvPr/>
        </p:nvGrpSpPr>
        <p:grpSpPr>
          <a:xfrm>
            <a:off x="1918675" y="752800"/>
            <a:ext cx="790176" cy="523250"/>
            <a:chOff x="2666325" y="4298650"/>
            <a:chExt cx="790176" cy="523250"/>
          </a:xfrm>
        </p:grpSpPr>
        <p:pic>
          <p:nvPicPr>
            <p:cNvPr id="322" name="Google Shape;322;p32"/>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26" name="Google Shape;326;p32"/>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Host to Host communication</a:t>
            </a:r>
            <a:endParaRPr/>
          </a:p>
        </p:txBody>
      </p:sp>
      <p:sp>
        <p:nvSpPr>
          <p:cNvPr id="332" name="Google Shape;332;p33"/>
          <p:cNvSpPr txBox="1"/>
          <p:nvPr>
            <p:ph idx="1" type="body"/>
          </p:nvPr>
        </p:nvSpPr>
        <p:spPr>
          <a:xfrm>
            <a:off x="311700" y="1152475"/>
            <a:ext cx="8520600" cy="17772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I need to send a message from host A to host B</a:t>
            </a:r>
            <a:endParaRPr/>
          </a:p>
          <a:p>
            <a:pPr indent="-342900" lvl="0" marL="457200" rtl="0" algn="l">
              <a:lnSpc>
                <a:spcPct val="125000"/>
              </a:lnSpc>
              <a:spcBef>
                <a:spcPts val="0"/>
              </a:spcBef>
              <a:spcAft>
                <a:spcPts val="0"/>
              </a:spcAft>
              <a:buSzPts val="1800"/>
              <a:buChar char="●"/>
            </a:pPr>
            <a:r>
              <a:rPr lang="en"/>
              <a:t>U</a:t>
            </a:r>
            <a:r>
              <a:rPr lang="en"/>
              <a:t>sually</a:t>
            </a:r>
            <a:r>
              <a:rPr lang="en"/>
              <a:t> a request to do something on host B (RPC)</a:t>
            </a:r>
            <a:endParaRPr/>
          </a:p>
          <a:p>
            <a:pPr indent="-342900" lvl="0" marL="457200" rtl="0" algn="l">
              <a:lnSpc>
                <a:spcPct val="125000"/>
              </a:lnSpc>
              <a:spcBef>
                <a:spcPts val="0"/>
              </a:spcBef>
              <a:spcAft>
                <a:spcPts val="0"/>
              </a:spcAft>
              <a:buSzPts val="1800"/>
              <a:buChar char="●"/>
            </a:pPr>
            <a:r>
              <a:rPr lang="en"/>
              <a:t>Each host network card has a unique Media Access Control address (MAC)</a:t>
            </a:r>
            <a:endParaRPr/>
          </a:p>
          <a:p>
            <a:pPr indent="-342900" lvl="0" marL="457200" rtl="0" algn="l">
              <a:lnSpc>
                <a:spcPct val="125000"/>
              </a:lnSpc>
              <a:spcBef>
                <a:spcPts val="0"/>
              </a:spcBef>
              <a:spcAft>
                <a:spcPts val="0"/>
              </a:spcAft>
              <a:buSzPts val="1800"/>
              <a:buChar char="●"/>
            </a:pPr>
            <a:r>
              <a:rPr lang="en"/>
              <a:t>E.g. </a:t>
            </a:r>
            <a:r>
              <a:rPr lang="en"/>
              <a:t>00:00:5e:00:53:af</a:t>
            </a:r>
            <a:endParaRPr/>
          </a:p>
        </p:txBody>
      </p:sp>
      <p:sp>
        <p:nvSpPr>
          <p:cNvPr id="333" name="Google Shape;333;p33"/>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334" name="Google Shape;334;p33"/>
          <p:cNvCxnSpPr>
            <a:stCxn id="335" idx="1"/>
            <a:endCxn id="336" idx="3"/>
          </p:cNvCxnSpPr>
          <p:nvPr/>
        </p:nvCxnSpPr>
        <p:spPr>
          <a:xfrm rot="10800000">
            <a:off x="1658088" y="3445775"/>
            <a:ext cx="2280900" cy="0"/>
          </a:xfrm>
          <a:prstGeom prst="straightConnector1">
            <a:avLst/>
          </a:prstGeom>
          <a:noFill/>
          <a:ln cap="flat" cmpd="sng" w="9525">
            <a:solidFill>
              <a:schemeClr val="dk1"/>
            </a:solidFill>
            <a:prstDash val="solid"/>
            <a:round/>
            <a:headEnd len="med" w="med" type="none"/>
            <a:tailEnd len="med" w="med" type="none"/>
          </a:ln>
        </p:spPr>
      </p:cxnSp>
      <p:grpSp>
        <p:nvGrpSpPr>
          <p:cNvPr id="337" name="Google Shape;337;p33"/>
          <p:cNvGrpSpPr/>
          <p:nvPr/>
        </p:nvGrpSpPr>
        <p:grpSpPr>
          <a:xfrm>
            <a:off x="3938988" y="3184150"/>
            <a:ext cx="790176" cy="523250"/>
            <a:chOff x="6861863" y="3530550"/>
            <a:chExt cx="790176" cy="523250"/>
          </a:xfrm>
        </p:grpSpPr>
        <p:pic>
          <p:nvPicPr>
            <p:cNvPr id="335" name="Google Shape;335;p33"/>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338" name="Google Shape;338;p33"/>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339" name="Google Shape;339;p33"/>
          <p:cNvGrpSpPr/>
          <p:nvPr/>
        </p:nvGrpSpPr>
        <p:grpSpPr>
          <a:xfrm>
            <a:off x="867850" y="3184150"/>
            <a:ext cx="790176" cy="523250"/>
            <a:chOff x="2666325" y="4298650"/>
            <a:chExt cx="790176" cy="523250"/>
          </a:xfrm>
        </p:grpSpPr>
        <p:pic>
          <p:nvPicPr>
            <p:cNvPr id="336" name="Google Shape;336;p33"/>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40" name="Google Shape;340;p33"/>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sp>
        <p:nvSpPr>
          <p:cNvPr id="341" name="Google Shape;341;p33"/>
          <p:cNvSpPr txBox="1"/>
          <p:nvPr/>
        </p:nvSpPr>
        <p:spPr>
          <a:xfrm>
            <a:off x="616775" y="3774975"/>
            <a:ext cx="1375800" cy="3540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lang="en" sz="1100">
                <a:solidFill>
                  <a:schemeClr val="lt2"/>
                </a:solidFill>
              </a:rPr>
              <a:t>00:00:5e:00:53:aa</a:t>
            </a:r>
            <a:endParaRPr sz="1100">
              <a:solidFill>
                <a:schemeClr val="lt2"/>
              </a:solidFill>
            </a:endParaRPr>
          </a:p>
        </p:txBody>
      </p:sp>
      <p:sp>
        <p:nvSpPr>
          <p:cNvPr id="342" name="Google Shape;342;p33"/>
          <p:cNvSpPr txBox="1"/>
          <p:nvPr/>
        </p:nvSpPr>
        <p:spPr>
          <a:xfrm>
            <a:off x="3503688" y="3774975"/>
            <a:ext cx="1375800" cy="3540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lang="en" sz="1100">
                <a:solidFill>
                  <a:schemeClr val="lt2"/>
                </a:solidFill>
              </a:rPr>
              <a:t>00:00:3a:12:31:0b</a:t>
            </a:r>
            <a:endParaRPr sz="1100">
              <a:solidFill>
                <a:schemeClr val="lt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Host to Host communication</a:t>
            </a:r>
            <a:endParaRPr/>
          </a:p>
        </p:txBody>
      </p:sp>
      <p:sp>
        <p:nvSpPr>
          <p:cNvPr id="348" name="Google Shape;34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A sends a </a:t>
            </a:r>
            <a:r>
              <a:rPr lang="en"/>
              <a:t>message</a:t>
            </a:r>
            <a:r>
              <a:rPr lang="en"/>
              <a:t> to B </a:t>
            </a:r>
            <a:r>
              <a:rPr lang="en"/>
              <a:t>specifying</a:t>
            </a:r>
            <a:r>
              <a:rPr lang="en"/>
              <a:t> the MAC address </a:t>
            </a:r>
            <a:endParaRPr/>
          </a:p>
          <a:p>
            <a:pPr indent="-342900" lvl="0" marL="457200" rtl="0" algn="l">
              <a:lnSpc>
                <a:spcPct val="125000"/>
              </a:lnSpc>
              <a:spcBef>
                <a:spcPts val="0"/>
              </a:spcBef>
              <a:spcAft>
                <a:spcPts val="0"/>
              </a:spcAft>
              <a:buSzPts val="1800"/>
              <a:buChar char="●"/>
            </a:pPr>
            <a:r>
              <a:rPr lang="en"/>
              <a:t>Everyone in the </a:t>
            </a:r>
            <a:r>
              <a:rPr lang="en"/>
              <a:t>network</a:t>
            </a:r>
            <a:r>
              <a:rPr lang="en"/>
              <a:t> will “get” the message but only B will accept it</a:t>
            </a:r>
            <a:endParaRPr/>
          </a:p>
        </p:txBody>
      </p:sp>
      <p:sp>
        <p:nvSpPr>
          <p:cNvPr id="349" name="Google Shape;349;p3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pic>
        <p:nvPicPr>
          <p:cNvPr id="350" name="Google Shape;350;p34"/>
          <p:cNvPicPr preferRelativeResize="0"/>
          <p:nvPr/>
        </p:nvPicPr>
        <p:blipFill rotWithShape="1">
          <a:blip r:embed="rId3">
            <a:alphaModFix/>
          </a:blip>
          <a:srcRect b="7747" l="12647" r="11801" t="6452"/>
          <a:stretch/>
        </p:blipFill>
        <p:spPr>
          <a:xfrm>
            <a:off x="1556350" y="2884400"/>
            <a:ext cx="790176" cy="523250"/>
          </a:xfrm>
          <a:prstGeom prst="rect">
            <a:avLst/>
          </a:prstGeom>
          <a:noFill/>
          <a:ln>
            <a:noFill/>
          </a:ln>
        </p:spPr>
      </p:pic>
      <p:pic>
        <p:nvPicPr>
          <p:cNvPr id="351" name="Google Shape;351;p34"/>
          <p:cNvPicPr preferRelativeResize="0"/>
          <p:nvPr/>
        </p:nvPicPr>
        <p:blipFill rotWithShape="1">
          <a:blip r:embed="rId3">
            <a:alphaModFix/>
          </a:blip>
          <a:srcRect b="7747" l="12647" r="11801" t="6452"/>
          <a:stretch/>
        </p:blipFill>
        <p:spPr>
          <a:xfrm>
            <a:off x="3456500" y="2347850"/>
            <a:ext cx="790176" cy="523250"/>
          </a:xfrm>
          <a:prstGeom prst="rect">
            <a:avLst/>
          </a:prstGeom>
          <a:noFill/>
          <a:ln>
            <a:noFill/>
          </a:ln>
        </p:spPr>
      </p:pic>
      <p:pic>
        <p:nvPicPr>
          <p:cNvPr id="352" name="Google Shape;352;p34"/>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pic>
        <p:nvPicPr>
          <p:cNvPr id="353" name="Google Shape;353;p34"/>
          <p:cNvPicPr preferRelativeResize="0"/>
          <p:nvPr/>
        </p:nvPicPr>
        <p:blipFill rotWithShape="1">
          <a:blip r:embed="rId3">
            <a:alphaModFix/>
          </a:blip>
          <a:srcRect b="7747" l="12647" r="11801" t="6452"/>
          <a:stretch/>
        </p:blipFill>
        <p:spPr>
          <a:xfrm>
            <a:off x="4320463" y="3682525"/>
            <a:ext cx="790176" cy="523250"/>
          </a:xfrm>
          <a:prstGeom prst="rect">
            <a:avLst/>
          </a:prstGeom>
          <a:noFill/>
          <a:ln>
            <a:noFill/>
          </a:ln>
        </p:spPr>
      </p:pic>
      <p:cxnSp>
        <p:nvCxnSpPr>
          <p:cNvPr id="354" name="Google Shape;354;p34"/>
          <p:cNvCxnSpPr>
            <a:stCxn id="351" idx="1"/>
            <a:endCxn id="350" idx="3"/>
          </p:cNvCxnSpPr>
          <p:nvPr/>
        </p:nvCxnSpPr>
        <p:spPr>
          <a:xfrm flipH="1">
            <a:off x="2346500" y="2609475"/>
            <a:ext cx="1110000" cy="536700"/>
          </a:xfrm>
          <a:prstGeom prst="straightConnector1">
            <a:avLst/>
          </a:prstGeom>
          <a:noFill/>
          <a:ln cap="flat" cmpd="sng" w="9525">
            <a:solidFill>
              <a:schemeClr val="dk1"/>
            </a:solidFill>
            <a:prstDash val="solid"/>
            <a:round/>
            <a:headEnd len="med" w="med" type="none"/>
            <a:tailEnd len="med" w="med" type="none"/>
          </a:ln>
        </p:spPr>
      </p:cxnSp>
      <p:cxnSp>
        <p:nvCxnSpPr>
          <p:cNvPr id="355" name="Google Shape;355;p34"/>
          <p:cNvCxnSpPr>
            <a:stCxn id="351" idx="3"/>
            <a:endCxn id="353" idx="0"/>
          </p:cNvCxnSpPr>
          <p:nvPr/>
        </p:nvCxnSpPr>
        <p:spPr>
          <a:xfrm>
            <a:off x="4246676" y="2609475"/>
            <a:ext cx="468900" cy="1073100"/>
          </a:xfrm>
          <a:prstGeom prst="straightConnector1">
            <a:avLst/>
          </a:prstGeom>
          <a:noFill/>
          <a:ln cap="flat" cmpd="sng" w="9525">
            <a:solidFill>
              <a:schemeClr val="dk1"/>
            </a:solidFill>
            <a:prstDash val="solid"/>
            <a:round/>
            <a:headEnd len="med" w="med" type="none"/>
            <a:tailEnd len="med" w="med" type="none"/>
          </a:ln>
        </p:spPr>
      </p:cxnSp>
      <p:cxnSp>
        <p:nvCxnSpPr>
          <p:cNvPr id="356" name="Google Shape;356;p34"/>
          <p:cNvCxnSpPr>
            <a:stCxn id="350" idx="2"/>
            <a:endCxn id="352" idx="1"/>
          </p:cNvCxnSpPr>
          <p:nvPr/>
        </p:nvCxnSpPr>
        <p:spPr>
          <a:xfrm>
            <a:off x="1951438" y="3407650"/>
            <a:ext cx="714900" cy="1152600"/>
          </a:xfrm>
          <a:prstGeom prst="straightConnector1">
            <a:avLst/>
          </a:prstGeom>
          <a:noFill/>
          <a:ln cap="flat" cmpd="sng" w="9525">
            <a:solidFill>
              <a:schemeClr val="dk1"/>
            </a:solidFill>
            <a:prstDash val="solid"/>
            <a:round/>
            <a:headEnd len="med" w="med" type="none"/>
            <a:tailEnd len="med" w="med" type="none"/>
          </a:ln>
        </p:spPr>
      </p:cxnSp>
      <p:cxnSp>
        <p:nvCxnSpPr>
          <p:cNvPr id="357" name="Google Shape;357;p34"/>
          <p:cNvCxnSpPr>
            <a:stCxn id="353" idx="2"/>
            <a:endCxn id="352" idx="3"/>
          </p:cNvCxnSpPr>
          <p:nvPr/>
        </p:nvCxnSpPr>
        <p:spPr>
          <a:xfrm flipH="1">
            <a:off x="3456450" y="4205775"/>
            <a:ext cx="1259100" cy="354600"/>
          </a:xfrm>
          <a:prstGeom prst="straightConnector1">
            <a:avLst/>
          </a:prstGeom>
          <a:noFill/>
          <a:ln cap="flat" cmpd="sng" w="9525">
            <a:solidFill>
              <a:schemeClr val="dk1"/>
            </a:solidFill>
            <a:prstDash val="solid"/>
            <a:round/>
            <a:headEnd len="med" w="med" type="none"/>
            <a:tailEnd len="med" w="med" type="none"/>
          </a:ln>
        </p:spPr>
      </p:cxnSp>
      <p:cxnSp>
        <p:nvCxnSpPr>
          <p:cNvPr id="358" name="Google Shape;358;p34"/>
          <p:cNvCxnSpPr>
            <a:endCxn id="353" idx="1"/>
          </p:cNvCxnSpPr>
          <p:nvPr/>
        </p:nvCxnSpPr>
        <p:spPr>
          <a:xfrm>
            <a:off x="2212063" y="3335150"/>
            <a:ext cx="2108400" cy="609000"/>
          </a:xfrm>
          <a:prstGeom prst="straightConnector1">
            <a:avLst/>
          </a:prstGeom>
          <a:noFill/>
          <a:ln cap="flat" cmpd="sng" w="9525">
            <a:solidFill>
              <a:schemeClr val="dk1"/>
            </a:solidFill>
            <a:prstDash val="solid"/>
            <a:round/>
            <a:headEnd len="med" w="med" type="none"/>
            <a:tailEnd len="med" w="med" type="none"/>
          </a:ln>
        </p:spPr>
      </p:cxnSp>
      <p:cxnSp>
        <p:nvCxnSpPr>
          <p:cNvPr id="359" name="Google Shape;359;p34"/>
          <p:cNvCxnSpPr>
            <a:stCxn id="351" idx="2"/>
            <a:endCxn id="352" idx="0"/>
          </p:cNvCxnSpPr>
          <p:nvPr/>
        </p:nvCxnSpPr>
        <p:spPr>
          <a:xfrm flipH="1">
            <a:off x="3061388" y="2871100"/>
            <a:ext cx="790200" cy="1427400"/>
          </a:xfrm>
          <a:prstGeom prst="straightConnector1">
            <a:avLst/>
          </a:prstGeom>
          <a:noFill/>
          <a:ln cap="flat" cmpd="sng" w="9525">
            <a:solidFill>
              <a:schemeClr val="dk1"/>
            </a:solidFill>
            <a:prstDash val="solid"/>
            <a:round/>
            <a:headEnd len="med" w="med" type="none"/>
            <a:tailEnd len="med" w="med" type="none"/>
          </a:ln>
        </p:spPr>
      </p:cxnSp>
      <p:sp>
        <p:nvSpPr>
          <p:cNvPr id="360" name="Google Shape;360;p34"/>
          <p:cNvSpPr txBox="1"/>
          <p:nvPr/>
        </p:nvSpPr>
        <p:spPr>
          <a:xfrm>
            <a:off x="3665738" y="2411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sp>
        <p:nvSpPr>
          <p:cNvPr id="361" name="Google Shape;361;p34"/>
          <p:cNvSpPr txBox="1"/>
          <p:nvPr/>
        </p:nvSpPr>
        <p:spPr>
          <a:xfrm>
            <a:off x="1765575" y="294592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sp>
        <p:nvSpPr>
          <p:cNvPr id="362" name="Google Shape;362;p34"/>
          <p:cNvSpPr txBox="1"/>
          <p:nvPr/>
        </p:nvSpPr>
        <p:spPr>
          <a:xfrm>
            <a:off x="4529700" y="3744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a:t>
            </a:r>
            <a:endParaRPr>
              <a:solidFill>
                <a:schemeClr val="dk1"/>
              </a:solidFill>
            </a:endParaRPr>
          </a:p>
        </p:txBody>
      </p:sp>
      <p:sp>
        <p:nvSpPr>
          <p:cNvPr id="363" name="Google Shape;363;p34"/>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D</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Host to Host communication</a:t>
            </a:r>
            <a:endParaRPr/>
          </a:p>
        </p:txBody>
      </p:sp>
      <p:sp>
        <p:nvSpPr>
          <p:cNvPr id="369" name="Google Shape;369;p35"/>
          <p:cNvSpPr txBox="1"/>
          <p:nvPr>
            <p:ph idx="1" type="body"/>
          </p:nvPr>
        </p:nvSpPr>
        <p:spPr>
          <a:xfrm>
            <a:off x="311700" y="1152475"/>
            <a:ext cx="8520600" cy="33225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Imagine millions of machines?</a:t>
            </a:r>
            <a:endParaRPr/>
          </a:p>
          <a:p>
            <a:pPr indent="-342900" lvl="0" marL="457200" rtl="0" algn="l">
              <a:lnSpc>
                <a:spcPct val="125000"/>
              </a:lnSpc>
              <a:spcBef>
                <a:spcPts val="0"/>
              </a:spcBef>
              <a:spcAft>
                <a:spcPts val="0"/>
              </a:spcAft>
              <a:buSzPts val="1800"/>
              <a:buChar char="●"/>
            </a:pPr>
            <a:r>
              <a:rPr lang="en"/>
              <a:t>We need a way to eliminate the need to send it to everyone </a:t>
            </a:r>
            <a:endParaRPr/>
          </a:p>
          <a:p>
            <a:pPr indent="-342900" lvl="0" marL="457200" rtl="0" algn="l">
              <a:lnSpc>
                <a:spcPct val="125000"/>
              </a:lnSpc>
              <a:spcBef>
                <a:spcPts val="0"/>
              </a:spcBef>
              <a:spcAft>
                <a:spcPts val="0"/>
              </a:spcAft>
              <a:buSzPts val="1800"/>
              <a:buChar char="●"/>
            </a:pPr>
            <a:r>
              <a:rPr lang="en"/>
              <a:t>The address needs to get better</a:t>
            </a:r>
            <a:endParaRPr/>
          </a:p>
          <a:p>
            <a:pPr indent="-342900" lvl="0" marL="457200" rtl="0" algn="l">
              <a:lnSpc>
                <a:spcPct val="125000"/>
              </a:lnSpc>
              <a:spcBef>
                <a:spcPts val="0"/>
              </a:spcBef>
              <a:spcAft>
                <a:spcPts val="0"/>
              </a:spcAft>
              <a:buSzPts val="1800"/>
              <a:buChar char="●"/>
            </a:pPr>
            <a:r>
              <a:rPr lang="en"/>
              <a:t>We need routability, meet the IP Address</a:t>
            </a:r>
            <a:endParaRPr/>
          </a:p>
        </p:txBody>
      </p:sp>
      <p:sp>
        <p:nvSpPr>
          <p:cNvPr id="370" name="Google Shape;370;p35"/>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Host to Host communication</a:t>
            </a:r>
            <a:endParaRPr/>
          </a:p>
        </p:txBody>
      </p:sp>
      <p:sp>
        <p:nvSpPr>
          <p:cNvPr id="376" name="Google Shape;376;p36"/>
          <p:cNvSpPr txBox="1"/>
          <p:nvPr>
            <p:ph idx="1" type="body"/>
          </p:nvPr>
        </p:nvSpPr>
        <p:spPr>
          <a:xfrm>
            <a:off x="311700" y="1152475"/>
            <a:ext cx="8520600" cy="33225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The IP Address is built in two parts</a:t>
            </a:r>
            <a:endParaRPr/>
          </a:p>
          <a:p>
            <a:pPr indent="-342900" lvl="0" marL="457200" rtl="0" algn="l">
              <a:lnSpc>
                <a:spcPct val="125000"/>
              </a:lnSpc>
              <a:spcBef>
                <a:spcPts val="0"/>
              </a:spcBef>
              <a:spcAft>
                <a:spcPts val="0"/>
              </a:spcAft>
              <a:buSzPts val="1800"/>
              <a:buChar char="●"/>
            </a:pPr>
            <a:r>
              <a:rPr lang="en"/>
              <a:t>One part to identify the network, the other is the host</a:t>
            </a:r>
            <a:endParaRPr/>
          </a:p>
          <a:p>
            <a:pPr indent="-342900" lvl="0" marL="457200" rtl="0" algn="l">
              <a:lnSpc>
                <a:spcPct val="125000"/>
              </a:lnSpc>
              <a:spcBef>
                <a:spcPts val="0"/>
              </a:spcBef>
              <a:spcAft>
                <a:spcPts val="0"/>
              </a:spcAft>
              <a:buSzPts val="1800"/>
              <a:buChar char="●"/>
            </a:pPr>
            <a:r>
              <a:rPr lang="en"/>
              <a:t>We use the network portion to eliminate many networks</a:t>
            </a:r>
            <a:endParaRPr/>
          </a:p>
          <a:p>
            <a:pPr indent="-342900" lvl="0" marL="457200" rtl="0" algn="l">
              <a:lnSpc>
                <a:spcPct val="125000"/>
              </a:lnSpc>
              <a:spcBef>
                <a:spcPts val="0"/>
              </a:spcBef>
              <a:spcAft>
                <a:spcPts val="0"/>
              </a:spcAft>
              <a:buSzPts val="1800"/>
              <a:buChar char="●"/>
            </a:pPr>
            <a:r>
              <a:rPr lang="en"/>
              <a:t>The host part is used to find the host</a:t>
            </a:r>
            <a:endParaRPr/>
          </a:p>
          <a:p>
            <a:pPr indent="-342900" lvl="0" marL="457200" rtl="0" algn="l">
              <a:lnSpc>
                <a:spcPct val="125000"/>
              </a:lnSpc>
              <a:spcBef>
                <a:spcPts val="0"/>
              </a:spcBef>
              <a:spcAft>
                <a:spcPts val="0"/>
              </a:spcAft>
              <a:buSzPts val="1800"/>
              <a:buChar char="●"/>
            </a:pPr>
            <a:r>
              <a:rPr lang="en"/>
              <a:t>Still needs MAC addresses!</a:t>
            </a:r>
            <a:endParaRPr/>
          </a:p>
        </p:txBody>
      </p:sp>
      <p:sp>
        <p:nvSpPr>
          <p:cNvPr id="377" name="Google Shape;377;p36"/>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7"/>
          <p:cNvSpPr txBox="1"/>
          <p:nvPr>
            <p:ph type="title"/>
          </p:nvPr>
        </p:nvSpPr>
        <p:spPr>
          <a:xfrm>
            <a:off x="96025" y="267725"/>
            <a:ext cx="883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Host A on network N1 wants to talk to Host B on network N2</a:t>
            </a:r>
            <a:endParaRPr/>
          </a:p>
        </p:txBody>
      </p:sp>
      <p:grpSp>
        <p:nvGrpSpPr>
          <p:cNvPr id="383" name="Google Shape;383;p37"/>
          <p:cNvGrpSpPr/>
          <p:nvPr/>
        </p:nvGrpSpPr>
        <p:grpSpPr>
          <a:xfrm>
            <a:off x="1265708" y="1385602"/>
            <a:ext cx="674652" cy="445966"/>
            <a:chOff x="2666325" y="4298650"/>
            <a:chExt cx="790176" cy="523250"/>
          </a:xfrm>
        </p:grpSpPr>
        <p:pic>
          <p:nvPicPr>
            <p:cNvPr id="384" name="Google Shape;384;p3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85" name="Google Shape;385;p37"/>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grpSp>
        <p:nvGrpSpPr>
          <p:cNvPr id="386" name="Google Shape;386;p37"/>
          <p:cNvGrpSpPr/>
          <p:nvPr/>
        </p:nvGrpSpPr>
        <p:grpSpPr>
          <a:xfrm>
            <a:off x="1265708" y="2292114"/>
            <a:ext cx="674652" cy="445966"/>
            <a:chOff x="2666325" y="4298650"/>
            <a:chExt cx="790176" cy="523250"/>
          </a:xfrm>
        </p:grpSpPr>
        <p:pic>
          <p:nvPicPr>
            <p:cNvPr id="387" name="Google Shape;387;p3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88" name="Google Shape;388;p37"/>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pic>
        <p:nvPicPr>
          <p:cNvPr id="389" name="Google Shape;389;p37"/>
          <p:cNvPicPr preferRelativeResize="0"/>
          <p:nvPr/>
        </p:nvPicPr>
        <p:blipFill>
          <a:blip r:embed="rId4">
            <a:alphaModFix/>
          </a:blip>
          <a:stretch>
            <a:fillRect/>
          </a:stretch>
        </p:blipFill>
        <p:spPr>
          <a:xfrm>
            <a:off x="2738730" y="1961609"/>
            <a:ext cx="1131795" cy="688437"/>
          </a:xfrm>
          <a:prstGeom prst="rect">
            <a:avLst/>
          </a:prstGeom>
          <a:noFill/>
          <a:ln>
            <a:noFill/>
          </a:ln>
        </p:spPr>
      </p:pic>
      <p:grpSp>
        <p:nvGrpSpPr>
          <p:cNvPr id="390" name="Google Shape;390;p37"/>
          <p:cNvGrpSpPr/>
          <p:nvPr/>
        </p:nvGrpSpPr>
        <p:grpSpPr>
          <a:xfrm>
            <a:off x="1265708" y="3120636"/>
            <a:ext cx="674652" cy="445966"/>
            <a:chOff x="2666325" y="4298650"/>
            <a:chExt cx="790176" cy="523250"/>
          </a:xfrm>
        </p:grpSpPr>
        <p:pic>
          <p:nvPicPr>
            <p:cNvPr id="391" name="Google Shape;391;p3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92" name="Google Shape;392;p37"/>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a:t>
              </a:r>
              <a:endParaRPr>
                <a:solidFill>
                  <a:schemeClr val="dk1"/>
                </a:solidFill>
              </a:endParaRPr>
            </a:p>
          </p:txBody>
        </p:sp>
      </p:grpSp>
      <p:grpSp>
        <p:nvGrpSpPr>
          <p:cNvPr id="393" name="Google Shape;393;p37"/>
          <p:cNvGrpSpPr/>
          <p:nvPr/>
        </p:nvGrpSpPr>
        <p:grpSpPr>
          <a:xfrm>
            <a:off x="4732104" y="1424597"/>
            <a:ext cx="674652" cy="445966"/>
            <a:chOff x="2666325" y="4298650"/>
            <a:chExt cx="790176" cy="523250"/>
          </a:xfrm>
        </p:grpSpPr>
        <p:pic>
          <p:nvPicPr>
            <p:cNvPr id="394" name="Google Shape;394;p3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95" name="Google Shape;395;p37"/>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grpSp>
        <p:nvGrpSpPr>
          <p:cNvPr id="396" name="Google Shape;396;p37"/>
          <p:cNvGrpSpPr/>
          <p:nvPr/>
        </p:nvGrpSpPr>
        <p:grpSpPr>
          <a:xfrm>
            <a:off x="4732104" y="2331109"/>
            <a:ext cx="674652" cy="445966"/>
            <a:chOff x="2666325" y="4298650"/>
            <a:chExt cx="790176" cy="523250"/>
          </a:xfrm>
        </p:grpSpPr>
        <p:pic>
          <p:nvPicPr>
            <p:cNvPr id="397" name="Google Shape;397;p3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98" name="Google Shape;398;p37"/>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399" name="Google Shape;399;p37"/>
          <p:cNvGrpSpPr/>
          <p:nvPr/>
        </p:nvGrpSpPr>
        <p:grpSpPr>
          <a:xfrm>
            <a:off x="4732104" y="3159631"/>
            <a:ext cx="674652" cy="445966"/>
            <a:chOff x="2666325" y="4298650"/>
            <a:chExt cx="790176" cy="523250"/>
          </a:xfrm>
        </p:grpSpPr>
        <p:pic>
          <p:nvPicPr>
            <p:cNvPr id="400" name="Google Shape;400;p3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401" name="Google Shape;401;p37"/>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a:t>
              </a:r>
              <a:endParaRPr>
                <a:solidFill>
                  <a:schemeClr val="dk1"/>
                </a:solidFill>
              </a:endParaRPr>
            </a:p>
          </p:txBody>
        </p:sp>
      </p:grpSp>
      <p:sp>
        <p:nvSpPr>
          <p:cNvPr id="402" name="Google Shape;402;p37"/>
          <p:cNvSpPr/>
          <p:nvPr/>
        </p:nvSpPr>
        <p:spPr>
          <a:xfrm>
            <a:off x="996300" y="1122950"/>
            <a:ext cx="2262900" cy="2803200"/>
          </a:xfrm>
          <a:prstGeom prst="flowChartAlternateProcess">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7"/>
          <p:cNvSpPr txBox="1"/>
          <p:nvPr/>
        </p:nvSpPr>
        <p:spPr>
          <a:xfrm>
            <a:off x="1899725" y="4012475"/>
            <a:ext cx="43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N1</a:t>
            </a:r>
            <a:endParaRPr>
              <a:solidFill>
                <a:schemeClr val="dk1"/>
              </a:solidFill>
            </a:endParaRPr>
          </a:p>
        </p:txBody>
      </p:sp>
      <p:sp>
        <p:nvSpPr>
          <p:cNvPr id="404" name="Google Shape;404;p37"/>
          <p:cNvSpPr/>
          <p:nvPr/>
        </p:nvSpPr>
        <p:spPr>
          <a:xfrm>
            <a:off x="3343500" y="1122950"/>
            <a:ext cx="2262900" cy="2775000"/>
          </a:xfrm>
          <a:prstGeom prst="flowChartAlternateProcess">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7"/>
          <p:cNvSpPr txBox="1"/>
          <p:nvPr/>
        </p:nvSpPr>
        <p:spPr>
          <a:xfrm>
            <a:off x="4255350" y="4003163"/>
            <a:ext cx="43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N2</a:t>
            </a:r>
            <a:endParaRPr>
              <a:solidFill>
                <a:schemeClr val="dk1"/>
              </a:solidFill>
            </a:endParaRPr>
          </a:p>
        </p:txBody>
      </p:sp>
      <p:cxnSp>
        <p:nvCxnSpPr>
          <p:cNvPr id="406" name="Google Shape;406;p37"/>
          <p:cNvCxnSpPr/>
          <p:nvPr/>
        </p:nvCxnSpPr>
        <p:spPr>
          <a:xfrm>
            <a:off x="1933500" y="1680200"/>
            <a:ext cx="1114500" cy="624900"/>
          </a:xfrm>
          <a:prstGeom prst="straightConnector1">
            <a:avLst/>
          </a:prstGeom>
          <a:noFill/>
          <a:ln cap="flat" cmpd="sng" w="19050">
            <a:solidFill>
              <a:srgbClr val="FF0000"/>
            </a:solidFill>
            <a:prstDash val="solid"/>
            <a:round/>
            <a:headEnd len="med" w="med" type="none"/>
            <a:tailEnd len="med" w="med" type="none"/>
          </a:ln>
        </p:spPr>
      </p:cxnSp>
      <p:cxnSp>
        <p:nvCxnSpPr>
          <p:cNvPr id="407" name="Google Shape;407;p37"/>
          <p:cNvCxnSpPr/>
          <p:nvPr/>
        </p:nvCxnSpPr>
        <p:spPr>
          <a:xfrm flipH="1" rot="10800000">
            <a:off x="1933500" y="2457025"/>
            <a:ext cx="962400" cy="77700"/>
          </a:xfrm>
          <a:prstGeom prst="straightConnector1">
            <a:avLst/>
          </a:prstGeom>
          <a:noFill/>
          <a:ln cap="flat" cmpd="sng" w="9525">
            <a:solidFill>
              <a:srgbClr val="F3F3F3"/>
            </a:solidFill>
            <a:prstDash val="solid"/>
            <a:round/>
            <a:headEnd len="med" w="med" type="none"/>
            <a:tailEnd len="med" w="med" type="none"/>
          </a:ln>
        </p:spPr>
      </p:cxnSp>
      <p:cxnSp>
        <p:nvCxnSpPr>
          <p:cNvPr id="408" name="Google Shape;408;p37"/>
          <p:cNvCxnSpPr/>
          <p:nvPr/>
        </p:nvCxnSpPr>
        <p:spPr>
          <a:xfrm flipH="1" rot="10800000">
            <a:off x="1899725" y="2634300"/>
            <a:ext cx="1139700" cy="709200"/>
          </a:xfrm>
          <a:prstGeom prst="straightConnector1">
            <a:avLst/>
          </a:prstGeom>
          <a:noFill/>
          <a:ln cap="flat" cmpd="sng" w="9525">
            <a:solidFill>
              <a:srgbClr val="F3F3F3"/>
            </a:solidFill>
            <a:prstDash val="solid"/>
            <a:round/>
            <a:headEnd len="med" w="med" type="none"/>
            <a:tailEnd len="med" w="med" type="none"/>
          </a:ln>
        </p:spPr>
      </p:cxnSp>
      <p:cxnSp>
        <p:nvCxnSpPr>
          <p:cNvPr id="409" name="Google Shape;409;p37"/>
          <p:cNvCxnSpPr/>
          <p:nvPr/>
        </p:nvCxnSpPr>
        <p:spPr>
          <a:xfrm flipH="1">
            <a:off x="3583825" y="1722438"/>
            <a:ext cx="1114500" cy="624900"/>
          </a:xfrm>
          <a:prstGeom prst="straightConnector1">
            <a:avLst/>
          </a:prstGeom>
          <a:noFill/>
          <a:ln cap="flat" cmpd="sng" w="9525">
            <a:solidFill>
              <a:srgbClr val="F3F3F3"/>
            </a:solidFill>
            <a:prstDash val="solid"/>
            <a:round/>
            <a:headEnd len="med" w="med" type="none"/>
            <a:tailEnd len="med" w="med" type="none"/>
          </a:ln>
        </p:spPr>
      </p:cxnSp>
      <p:cxnSp>
        <p:nvCxnSpPr>
          <p:cNvPr id="410" name="Google Shape;410;p37"/>
          <p:cNvCxnSpPr/>
          <p:nvPr/>
        </p:nvCxnSpPr>
        <p:spPr>
          <a:xfrm rot="10800000">
            <a:off x="3735925" y="2499263"/>
            <a:ext cx="962400" cy="77700"/>
          </a:xfrm>
          <a:prstGeom prst="straightConnector1">
            <a:avLst/>
          </a:prstGeom>
          <a:noFill/>
          <a:ln cap="flat" cmpd="sng" w="19050">
            <a:solidFill>
              <a:srgbClr val="FF0000"/>
            </a:solidFill>
            <a:prstDash val="solid"/>
            <a:round/>
            <a:headEnd len="med" w="med" type="none"/>
            <a:tailEnd len="med" w="med" type="none"/>
          </a:ln>
        </p:spPr>
      </p:cxnSp>
      <p:cxnSp>
        <p:nvCxnSpPr>
          <p:cNvPr id="411" name="Google Shape;411;p37"/>
          <p:cNvCxnSpPr/>
          <p:nvPr/>
        </p:nvCxnSpPr>
        <p:spPr>
          <a:xfrm rot="10800000">
            <a:off x="3592400" y="2676538"/>
            <a:ext cx="1139700" cy="709200"/>
          </a:xfrm>
          <a:prstGeom prst="straightConnector1">
            <a:avLst/>
          </a:prstGeom>
          <a:noFill/>
          <a:ln cap="flat" cmpd="sng" w="9525">
            <a:solidFill>
              <a:srgbClr val="F3F3F3"/>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8"/>
          <p:cNvSpPr/>
          <p:nvPr/>
        </p:nvSpPr>
        <p:spPr>
          <a:xfrm>
            <a:off x="912075" y="1021850"/>
            <a:ext cx="2262900" cy="2803200"/>
          </a:xfrm>
          <a:prstGeom prst="flowChartAlternateProcess">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8"/>
          <p:cNvSpPr/>
          <p:nvPr/>
        </p:nvSpPr>
        <p:spPr>
          <a:xfrm>
            <a:off x="3259275" y="1021850"/>
            <a:ext cx="2262900" cy="2775000"/>
          </a:xfrm>
          <a:prstGeom prst="flowChartAlternateProcess">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8"/>
          <p:cNvSpPr txBox="1"/>
          <p:nvPr>
            <p:ph type="title"/>
          </p:nvPr>
        </p:nvSpPr>
        <p:spPr>
          <a:xfrm>
            <a:off x="96025" y="267725"/>
            <a:ext cx="883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Host 192.168.1.3 wants to talk to 192.168.2.2</a:t>
            </a:r>
            <a:endParaRPr/>
          </a:p>
        </p:txBody>
      </p:sp>
      <p:grpSp>
        <p:nvGrpSpPr>
          <p:cNvPr id="419" name="Google Shape;419;p38"/>
          <p:cNvGrpSpPr/>
          <p:nvPr/>
        </p:nvGrpSpPr>
        <p:grpSpPr>
          <a:xfrm>
            <a:off x="1181483" y="1284502"/>
            <a:ext cx="674652" cy="445966"/>
            <a:chOff x="2666325" y="4298650"/>
            <a:chExt cx="790176" cy="523250"/>
          </a:xfrm>
        </p:grpSpPr>
        <p:pic>
          <p:nvPicPr>
            <p:cNvPr id="420" name="Google Shape;420;p3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421" name="Google Shape;421;p38"/>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422" name="Google Shape;422;p38"/>
          <p:cNvGrpSpPr/>
          <p:nvPr/>
        </p:nvGrpSpPr>
        <p:grpSpPr>
          <a:xfrm>
            <a:off x="1181483" y="2191014"/>
            <a:ext cx="674652" cy="445966"/>
            <a:chOff x="2666325" y="4298650"/>
            <a:chExt cx="790176" cy="523250"/>
          </a:xfrm>
        </p:grpSpPr>
        <p:pic>
          <p:nvPicPr>
            <p:cNvPr id="423" name="Google Shape;423;p3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424" name="Google Shape;424;p38"/>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425" name="Google Shape;425;p38"/>
          <p:cNvPicPr preferRelativeResize="0"/>
          <p:nvPr/>
        </p:nvPicPr>
        <p:blipFill>
          <a:blip r:embed="rId4">
            <a:alphaModFix/>
          </a:blip>
          <a:stretch>
            <a:fillRect/>
          </a:stretch>
        </p:blipFill>
        <p:spPr>
          <a:xfrm>
            <a:off x="2654505" y="1860509"/>
            <a:ext cx="1131795" cy="688437"/>
          </a:xfrm>
          <a:prstGeom prst="rect">
            <a:avLst/>
          </a:prstGeom>
          <a:noFill/>
          <a:ln>
            <a:noFill/>
          </a:ln>
        </p:spPr>
      </p:pic>
      <p:grpSp>
        <p:nvGrpSpPr>
          <p:cNvPr id="426" name="Google Shape;426;p38"/>
          <p:cNvGrpSpPr/>
          <p:nvPr/>
        </p:nvGrpSpPr>
        <p:grpSpPr>
          <a:xfrm>
            <a:off x="1181483" y="3019536"/>
            <a:ext cx="674652" cy="445966"/>
            <a:chOff x="2666325" y="4298650"/>
            <a:chExt cx="790176" cy="523250"/>
          </a:xfrm>
        </p:grpSpPr>
        <p:pic>
          <p:nvPicPr>
            <p:cNvPr id="427" name="Google Shape;427;p3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428" name="Google Shape;428;p38"/>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429" name="Google Shape;429;p38"/>
          <p:cNvGrpSpPr/>
          <p:nvPr/>
        </p:nvGrpSpPr>
        <p:grpSpPr>
          <a:xfrm>
            <a:off x="4647879" y="1323497"/>
            <a:ext cx="674652" cy="445966"/>
            <a:chOff x="2666325" y="4298650"/>
            <a:chExt cx="790176" cy="523250"/>
          </a:xfrm>
        </p:grpSpPr>
        <p:pic>
          <p:nvPicPr>
            <p:cNvPr id="430" name="Google Shape;430;p3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431" name="Google Shape;431;p38"/>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432" name="Google Shape;432;p38"/>
          <p:cNvGrpSpPr/>
          <p:nvPr/>
        </p:nvGrpSpPr>
        <p:grpSpPr>
          <a:xfrm>
            <a:off x="4647879" y="2230009"/>
            <a:ext cx="674652" cy="445966"/>
            <a:chOff x="2666325" y="4298650"/>
            <a:chExt cx="790176" cy="523250"/>
          </a:xfrm>
        </p:grpSpPr>
        <p:pic>
          <p:nvPicPr>
            <p:cNvPr id="433" name="Google Shape;433;p3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434" name="Google Shape;434;p38"/>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435" name="Google Shape;435;p38"/>
          <p:cNvGrpSpPr/>
          <p:nvPr/>
        </p:nvGrpSpPr>
        <p:grpSpPr>
          <a:xfrm>
            <a:off x="4647879" y="3058531"/>
            <a:ext cx="674652" cy="445966"/>
            <a:chOff x="2666325" y="4298650"/>
            <a:chExt cx="790176" cy="523250"/>
          </a:xfrm>
        </p:grpSpPr>
        <p:pic>
          <p:nvPicPr>
            <p:cNvPr id="436" name="Google Shape;436;p3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437" name="Google Shape;437;p38"/>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438" name="Google Shape;438;p38"/>
          <p:cNvSpPr txBox="1"/>
          <p:nvPr/>
        </p:nvSpPr>
        <p:spPr>
          <a:xfrm>
            <a:off x="1315875" y="3930275"/>
            <a:ext cx="145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192.168.1.0/24</a:t>
            </a:r>
            <a:endParaRPr>
              <a:solidFill>
                <a:schemeClr val="dk1"/>
              </a:solidFill>
            </a:endParaRPr>
          </a:p>
        </p:txBody>
      </p:sp>
      <p:sp>
        <p:nvSpPr>
          <p:cNvPr id="439" name="Google Shape;439;p38"/>
          <p:cNvSpPr txBox="1"/>
          <p:nvPr/>
        </p:nvSpPr>
        <p:spPr>
          <a:xfrm>
            <a:off x="3828400" y="3978275"/>
            <a:ext cx="160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192.168.2.0/24</a:t>
            </a:r>
            <a:endParaRPr>
              <a:solidFill>
                <a:schemeClr val="dk1"/>
              </a:solidFill>
            </a:endParaRPr>
          </a:p>
          <a:p>
            <a:pPr indent="0" lvl="0" marL="0" rtl="0" algn="l">
              <a:spcBef>
                <a:spcPts val="0"/>
              </a:spcBef>
              <a:spcAft>
                <a:spcPts val="0"/>
              </a:spcAft>
              <a:buNone/>
            </a:pPr>
            <a:r>
              <a:t/>
            </a:r>
            <a:endParaRPr>
              <a:solidFill>
                <a:schemeClr val="dk1"/>
              </a:solidFill>
            </a:endParaRPr>
          </a:p>
        </p:txBody>
      </p:sp>
      <p:cxnSp>
        <p:nvCxnSpPr>
          <p:cNvPr id="440" name="Google Shape;440;p38"/>
          <p:cNvCxnSpPr/>
          <p:nvPr/>
        </p:nvCxnSpPr>
        <p:spPr>
          <a:xfrm>
            <a:off x="1849275" y="1579100"/>
            <a:ext cx="1114500" cy="624900"/>
          </a:xfrm>
          <a:prstGeom prst="straightConnector1">
            <a:avLst/>
          </a:prstGeom>
          <a:noFill/>
          <a:ln cap="flat" cmpd="sng" w="19050">
            <a:solidFill>
              <a:srgbClr val="FF0000"/>
            </a:solidFill>
            <a:prstDash val="solid"/>
            <a:round/>
            <a:headEnd len="med" w="med" type="none"/>
            <a:tailEnd len="med" w="med" type="none"/>
          </a:ln>
        </p:spPr>
      </p:cxnSp>
      <p:cxnSp>
        <p:nvCxnSpPr>
          <p:cNvPr id="441" name="Google Shape;441;p38"/>
          <p:cNvCxnSpPr/>
          <p:nvPr/>
        </p:nvCxnSpPr>
        <p:spPr>
          <a:xfrm flipH="1" rot="10800000">
            <a:off x="1849275" y="2355925"/>
            <a:ext cx="962400" cy="77700"/>
          </a:xfrm>
          <a:prstGeom prst="straightConnector1">
            <a:avLst/>
          </a:prstGeom>
          <a:noFill/>
          <a:ln cap="flat" cmpd="sng" w="9525">
            <a:solidFill>
              <a:srgbClr val="F3F3F3"/>
            </a:solidFill>
            <a:prstDash val="solid"/>
            <a:round/>
            <a:headEnd len="med" w="med" type="none"/>
            <a:tailEnd len="med" w="med" type="none"/>
          </a:ln>
        </p:spPr>
      </p:cxnSp>
      <p:cxnSp>
        <p:nvCxnSpPr>
          <p:cNvPr id="442" name="Google Shape;442;p38"/>
          <p:cNvCxnSpPr/>
          <p:nvPr/>
        </p:nvCxnSpPr>
        <p:spPr>
          <a:xfrm flipH="1" rot="10800000">
            <a:off x="1815500" y="2533200"/>
            <a:ext cx="1139700" cy="709200"/>
          </a:xfrm>
          <a:prstGeom prst="straightConnector1">
            <a:avLst/>
          </a:prstGeom>
          <a:noFill/>
          <a:ln cap="flat" cmpd="sng" w="9525">
            <a:solidFill>
              <a:srgbClr val="F3F3F3"/>
            </a:solidFill>
            <a:prstDash val="solid"/>
            <a:round/>
            <a:headEnd len="med" w="med" type="none"/>
            <a:tailEnd len="med" w="med" type="none"/>
          </a:ln>
        </p:spPr>
      </p:cxnSp>
      <p:cxnSp>
        <p:nvCxnSpPr>
          <p:cNvPr id="443" name="Google Shape;443;p38"/>
          <p:cNvCxnSpPr/>
          <p:nvPr/>
        </p:nvCxnSpPr>
        <p:spPr>
          <a:xfrm flipH="1">
            <a:off x="3499600" y="1621338"/>
            <a:ext cx="1114500" cy="624900"/>
          </a:xfrm>
          <a:prstGeom prst="straightConnector1">
            <a:avLst/>
          </a:prstGeom>
          <a:noFill/>
          <a:ln cap="flat" cmpd="sng" w="9525">
            <a:solidFill>
              <a:srgbClr val="F3F3F3"/>
            </a:solidFill>
            <a:prstDash val="solid"/>
            <a:round/>
            <a:headEnd len="med" w="med" type="none"/>
            <a:tailEnd len="med" w="med" type="none"/>
          </a:ln>
        </p:spPr>
      </p:cxnSp>
      <p:cxnSp>
        <p:nvCxnSpPr>
          <p:cNvPr id="444" name="Google Shape;444;p38"/>
          <p:cNvCxnSpPr/>
          <p:nvPr/>
        </p:nvCxnSpPr>
        <p:spPr>
          <a:xfrm rot="10800000">
            <a:off x="3651700" y="2398163"/>
            <a:ext cx="962400" cy="77700"/>
          </a:xfrm>
          <a:prstGeom prst="straightConnector1">
            <a:avLst/>
          </a:prstGeom>
          <a:noFill/>
          <a:ln cap="flat" cmpd="sng" w="19050">
            <a:solidFill>
              <a:srgbClr val="FF0000"/>
            </a:solidFill>
            <a:prstDash val="solid"/>
            <a:round/>
            <a:headEnd len="med" w="med" type="none"/>
            <a:tailEnd len="med" w="med" type="none"/>
          </a:ln>
        </p:spPr>
      </p:cxnSp>
      <p:cxnSp>
        <p:nvCxnSpPr>
          <p:cNvPr id="445" name="Google Shape;445;p38"/>
          <p:cNvCxnSpPr/>
          <p:nvPr/>
        </p:nvCxnSpPr>
        <p:spPr>
          <a:xfrm rot="10800000">
            <a:off x="3508175" y="2575438"/>
            <a:ext cx="1139700" cy="709200"/>
          </a:xfrm>
          <a:prstGeom prst="straightConnector1">
            <a:avLst/>
          </a:prstGeom>
          <a:noFill/>
          <a:ln cap="flat" cmpd="sng" w="9525">
            <a:solidFill>
              <a:srgbClr val="F3F3F3"/>
            </a:solidFill>
            <a:prstDash val="solid"/>
            <a:round/>
            <a:headEnd len="med" w="med" type="none"/>
            <a:tailEnd len="med" w="med" type="none"/>
          </a:ln>
        </p:spPr>
      </p:cxnSp>
      <p:sp>
        <p:nvSpPr>
          <p:cNvPr id="446" name="Google Shape;446;p38"/>
          <p:cNvSpPr txBox="1"/>
          <p:nvPr/>
        </p:nvSpPr>
        <p:spPr>
          <a:xfrm>
            <a:off x="1045300" y="17304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192.168.1.3</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447" name="Google Shape;447;p38"/>
          <p:cNvSpPr txBox="1"/>
          <p:nvPr/>
        </p:nvSpPr>
        <p:spPr>
          <a:xfrm>
            <a:off x="978200" y="2585550"/>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192.168.1.2</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448" name="Google Shape;448;p38"/>
          <p:cNvSpPr txBox="1"/>
          <p:nvPr/>
        </p:nvSpPr>
        <p:spPr>
          <a:xfrm>
            <a:off x="978200" y="346012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192.168.1.1</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449" name="Google Shape;449;p38"/>
          <p:cNvSpPr txBox="1"/>
          <p:nvPr/>
        </p:nvSpPr>
        <p:spPr>
          <a:xfrm>
            <a:off x="4469500" y="16950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192.168.2.3</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450" name="Google Shape;450;p38"/>
          <p:cNvSpPr txBox="1"/>
          <p:nvPr/>
        </p:nvSpPr>
        <p:spPr>
          <a:xfrm>
            <a:off x="4469500" y="25813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192.168.2.2</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451" name="Google Shape;451;p38"/>
          <p:cNvSpPr txBox="1"/>
          <p:nvPr/>
        </p:nvSpPr>
        <p:spPr>
          <a:xfrm>
            <a:off x="4469500" y="34676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192.168.2.1</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But my host have many apps! </a:t>
            </a:r>
            <a:endParaRPr/>
          </a:p>
        </p:txBody>
      </p:sp>
      <p:sp>
        <p:nvSpPr>
          <p:cNvPr id="457" name="Google Shape;457;p39"/>
          <p:cNvSpPr txBox="1"/>
          <p:nvPr>
            <p:ph idx="1" type="body"/>
          </p:nvPr>
        </p:nvSpPr>
        <p:spPr>
          <a:xfrm>
            <a:off x="311700" y="1152475"/>
            <a:ext cx="8520600" cy="33225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It's</a:t>
            </a:r>
            <a:r>
              <a:rPr lang="en"/>
              <a:t> not enough just to address the host</a:t>
            </a:r>
            <a:endParaRPr/>
          </a:p>
          <a:p>
            <a:pPr indent="-342900" lvl="0" marL="457200" rtl="0" algn="l">
              <a:lnSpc>
                <a:spcPct val="125000"/>
              </a:lnSpc>
              <a:spcBef>
                <a:spcPts val="0"/>
              </a:spcBef>
              <a:spcAft>
                <a:spcPts val="0"/>
              </a:spcAft>
              <a:buSzPts val="1800"/>
              <a:buChar char="●"/>
            </a:pPr>
            <a:r>
              <a:rPr lang="en"/>
              <a:t>The host is runnings many apps each with different requirements</a:t>
            </a:r>
            <a:endParaRPr/>
          </a:p>
          <a:p>
            <a:pPr indent="-342900" lvl="0" marL="457200" rtl="0" algn="l">
              <a:lnSpc>
                <a:spcPct val="125000"/>
              </a:lnSpc>
              <a:spcBef>
                <a:spcPts val="0"/>
              </a:spcBef>
              <a:spcAft>
                <a:spcPts val="0"/>
              </a:spcAft>
              <a:buSzPts val="1800"/>
              <a:buChar char="●"/>
            </a:pPr>
            <a:r>
              <a:rPr lang="en"/>
              <a:t>Meet ports</a:t>
            </a:r>
            <a:endParaRPr/>
          </a:p>
          <a:p>
            <a:pPr indent="-342900" lvl="0" marL="457200" rtl="0" algn="l">
              <a:lnSpc>
                <a:spcPct val="125000"/>
              </a:lnSpc>
              <a:spcBef>
                <a:spcPts val="0"/>
              </a:spcBef>
              <a:spcAft>
                <a:spcPts val="0"/>
              </a:spcAft>
              <a:buSzPts val="1800"/>
              <a:buChar char="●"/>
            </a:pPr>
            <a:r>
              <a:rPr lang="en"/>
              <a:t>You can send an HTTP request on port 80, a DNS request on port 53 and an SSH request on port 22 all running on the same server!</a:t>
            </a:r>
            <a:endParaRPr/>
          </a:p>
        </p:txBody>
      </p:sp>
      <p:sp>
        <p:nvSpPr>
          <p:cNvPr id="458" name="Google Shape;458;p39"/>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Host to Host communication - Summary</a:t>
            </a:r>
            <a:endParaRPr/>
          </a:p>
        </p:txBody>
      </p:sp>
      <p:sp>
        <p:nvSpPr>
          <p:cNvPr id="464" name="Google Shape;46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Host needs addresses</a:t>
            </a:r>
            <a:endParaRPr/>
          </a:p>
          <a:p>
            <a:pPr indent="-342900" lvl="0" marL="457200" rtl="0" algn="l">
              <a:lnSpc>
                <a:spcPct val="125000"/>
              </a:lnSpc>
              <a:spcBef>
                <a:spcPts val="0"/>
              </a:spcBef>
              <a:spcAft>
                <a:spcPts val="0"/>
              </a:spcAft>
              <a:buSzPts val="1800"/>
              <a:buChar char="●"/>
            </a:pPr>
            <a:r>
              <a:rPr lang="en"/>
              <a:t>MAC Addresses are great but not scalable in the Internet</a:t>
            </a:r>
            <a:endParaRPr/>
          </a:p>
          <a:p>
            <a:pPr indent="-342900" lvl="0" marL="457200" rtl="0" algn="l">
              <a:lnSpc>
                <a:spcPct val="125000"/>
              </a:lnSpc>
              <a:spcBef>
                <a:spcPts val="0"/>
              </a:spcBef>
              <a:spcAft>
                <a:spcPts val="0"/>
              </a:spcAft>
              <a:buSzPts val="1800"/>
              <a:buChar char="●"/>
            </a:pPr>
            <a:r>
              <a:rPr lang="en"/>
              <a:t>Internet Protocol Address solves this by routing </a:t>
            </a:r>
            <a:endParaRPr/>
          </a:p>
          <a:p>
            <a:pPr indent="-342900" lvl="0" marL="457200" rtl="0" algn="l">
              <a:lnSpc>
                <a:spcPct val="125000"/>
              </a:lnSpc>
              <a:spcBef>
                <a:spcPts val="0"/>
              </a:spcBef>
              <a:spcAft>
                <a:spcPts val="0"/>
              </a:spcAft>
              <a:buSzPts val="1800"/>
              <a:buChar char="●"/>
            </a:pPr>
            <a:r>
              <a:rPr lang="en"/>
              <a:t>Layer 4 ports help create finer addressability to the process level</a:t>
            </a:r>
            <a:endParaRPr/>
          </a:p>
        </p:txBody>
      </p:sp>
      <p:sp>
        <p:nvSpPr>
          <p:cNvPr id="465" name="Google Shape;465;p4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1"/>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IP building blocks</a:t>
            </a:r>
            <a:endParaRPr/>
          </a:p>
        </p:txBody>
      </p:sp>
      <p:sp>
        <p:nvSpPr>
          <p:cNvPr id="471" name="Google Shape;471;p41"/>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Understanding the IP Protocol</a:t>
            </a:r>
            <a:endParaRPr/>
          </a:p>
        </p:txBody>
      </p:sp>
      <p:sp>
        <p:nvSpPr>
          <p:cNvPr id="472" name="Google Shape;472;p41"/>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
        <p:nvSpPr>
          <p:cNvPr id="473" name="Google Shape;473;p41"/>
          <p:cNvSpPr txBox="1"/>
          <p:nvPr>
            <p:ph idx="1" type="subTitle"/>
          </p:nvPr>
        </p:nvSpPr>
        <p:spPr>
          <a:xfrm>
            <a:off x="311700" y="6893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1.2.3.4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Welcome</a:t>
            </a:r>
            <a:endParaRPr/>
          </a:p>
          <a:p>
            <a:pPr indent="-342900" lvl="0" marL="457200" rtl="0" algn="l">
              <a:spcBef>
                <a:spcPts val="0"/>
              </a:spcBef>
              <a:spcAft>
                <a:spcPts val="0"/>
              </a:spcAft>
              <a:buSzPts val="1800"/>
              <a:buChar char="●"/>
            </a:pPr>
            <a:r>
              <a:rPr lang="en"/>
              <a:t>Who this course is for?</a:t>
            </a:r>
            <a:endParaRPr/>
          </a:p>
          <a:p>
            <a:pPr indent="-342900" lvl="0" marL="457200" rtl="0" algn="l">
              <a:spcBef>
                <a:spcPts val="0"/>
              </a:spcBef>
              <a:spcAft>
                <a:spcPts val="0"/>
              </a:spcAft>
              <a:buSzPts val="1800"/>
              <a:buChar char="●"/>
            </a:pPr>
            <a:r>
              <a:rPr lang="en"/>
              <a:t>Course Outline</a:t>
            </a:r>
            <a:endParaRPr/>
          </a:p>
        </p:txBody>
      </p:sp>
      <p:sp>
        <p:nvSpPr>
          <p:cNvPr id="70" name="Google Shape;70;p15"/>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IP Address</a:t>
            </a:r>
            <a:endParaRPr/>
          </a:p>
        </p:txBody>
      </p:sp>
      <p:sp>
        <p:nvSpPr>
          <p:cNvPr id="479" name="Google Shape;479;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Layer 3 property</a:t>
            </a:r>
            <a:endParaRPr/>
          </a:p>
          <a:p>
            <a:pPr indent="-342900" lvl="0" marL="457200" rtl="0" algn="l">
              <a:lnSpc>
                <a:spcPct val="125000"/>
              </a:lnSpc>
              <a:spcBef>
                <a:spcPts val="0"/>
              </a:spcBef>
              <a:spcAft>
                <a:spcPts val="0"/>
              </a:spcAft>
              <a:buSzPts val="1800"/>
              <a:buChar char="●"/>
            </a:pPr>
            <a:r>
              <a:rPr lang="en"/>
              <a:t>Can be set automatically or statically </a:t>
            </a:r>
            <a:endParaRPr/>
          </a:p>
          <a:p>
            <a:pPr indent="-342900" lvl="0" marL="457200" rtl="0" algn="l">
              <a:lnSpc>
                <a:spcPct val="125000"/>
              </a:lnSpc>
              <a:spcBef>
                <a:spcPts val="0"/>
              </a:spcBef>
              <a:spcAft>
                <a:spcPts val="0"/>
              </a:spcAft>
              <a:buSzPts val="1800"/>
              <a:buChar char="●"/>
            </a:pPr>
            <a:r>
              <a:rPr lang="en"/>
              <a:t>Network and Host portion</a:t>
            </a:r>
            <a:endParaRPr/>
          </a:p>
          <a:p>
            <a:pPr indent="-342900" lvl="0" marL="457200" rtl="0" algn="l">
              <a:lnSpc>
                <a:spcPct val="125000"/>
              </a:lnSpc>
              <a:spcBef>
                <a:spcPts val="0"/>
              </a:spcBef>
              <a:spcAft>
                <a:spcPts val="0"/>
              </a:spcAft>
              <a:buSzPts val="1800"/>
              <a:buChar char="●"/>
            </a:pPr>
            <a:r>
              <a:rPr lang="en"/>
              <a:t>4 bytes in IPv4 - 32 bits</a:t>
            </a:r>
            <a:endParaRPr/>
          </a:p>
        </p:txBody>
      </p:sp>
      <p:sp>
        <p:nvSpPr>
          <p:cNvPr id="480" name="Google Shape;480;p42"/>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vs Host</a:t>
            </a:r>
            <a:endParaRPr/>
          </a:p>
        </p:txBody>
      </p:sp>
      <p:sp>
        <p:nvSpPr>
          <p:cNvPr id="486" name="Google Shape;486;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a.b.c.d/x (a.b.c.d are integers) x is the network bits and remains are host</a:t>
            </a:r>
            <a:endParaRPr/>
          </a:p>
          <a:p>
            <a:pPr indent="-342900" lvl="0" marL="457200" rtl="0" algn="l">
              <a:lnSpc>
                <a:spcPct val="125000"/>
              </a:lnSpc>
              <a:spcBef>
                <a:spcPts val="0"/>
              </a:spcBef>
              <a:spcAft>
                <a:spcPts val="0"/>
              </a:spcAft>
              <a:buSzPts val="1800"/>
              <a:buChar char="●"/>
            </a:pPr>
            <a:r>
              <a:rPr lang="en"/>
              <a:t>Example </a:t>
            </a:r>
            <a:r>
              <a:rPr lang="en"/>
              <a:t>192.168.254.0/24</a:t>
            </a:r>
            <a:endParaRPr/>
          </a:p>
          <a:p>
            <a:pPr indent="-342900" lvl="0" marL="457200" rtl="0" algn="l">
              <a:lnSpc>
                <a:spcPct val="125000"/>
              </a:lnSpc>
              <a:spcBef>
                <a:spcPts val="0"/>
              </a:spcBef>
              <a:spcAft>
                <a:spcPts val="0"/>
              </a:spcAft>
              <a:buSzPts val="1800"/>
              <a:buChar char="●"/>
            </a:pPr>
            <a:r>
              <a:rPr lang="en"/>
              <a:t>The first 24 bits (3 bytes) are network the rest 8 are for host </a:t>
            </a:r>
            <a:endParaRPr/>
          </a:p>
          <a:p>
            <a:pPr indent="-342900" lvl="0" marL="457200" rtl="0" algn="l">
              <a:lnSpc>
                <a:spcPct val="125000"/>
              </a:lnSpc>
              <a:spcBef>
                <a:spcPts val="0"/>
              </a:spcBef>
              <a:spcAft>
                <a:spcPts val="0"/>
              </a:spcAft>
              <a:buSzPts val="1800"/>
              <a:buChar char="●"/>
            </a:pPr>
            <a:r>
              <a:rPr lang="en"/>
              <a:t>This means we can have 2^24 (16777216) networks and each network has 2^8 (255) hosts</a:t>
            </a:r>
            <a:endParaRPr/>
          </a:p>
          <a:p>
            <a:pPr indent="-342900" lvl="0" marL="457200" rtl="0" algn="l">
              <a:lnSpc>
                <a:spcPct val="125000"/>
              </a:lnSpc>
              <a:spcBef>
                <a:spcPts val="0"/>
              </a:spcBef>
              <a:spcAft>
                <a:spcPts val="0"/>
              </a:spcAft>
              <a:buSzPts val="1800"/>
              <a:buChar char="●"/>
            </a:pPr>
            <a:r>
              <a:rPr lang="en"/>
              <a:t>Also called a subnet</a:t>
            </a:r>
            <a:endParaRPr/>
          </a:p>
          <a:p>
            <a:pPr indent="0" lvl="0" marL="457200" rtl="0" algn="l">
              <a:lnSpc>
                <a:spcPct val="125000"/>
              </a:lnSpc>
              <a:spcBef>
                <a:spcPts val="0"/>
              </a:spcBef>
              <a:spcAft>
                <a:spcPts val="0"/>
              </a:spcAft>
              <a:buNone/>
            </a:pPr>
            <a:r>
              <a:t/>
            </a:r>
            <a:endParaRPr/>
          </a:p>
        </p:txBody>
      </p:sp>
      <p:sp>
        <p:nvSpPr>
          <p:cNvPr id="487" name="Google Shape;487;p43"/>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Subnet Mask</a:t>
            </a:r>
            <a:endParaRPr/>
          </a:p>
        </p:txBody>
      </p:sp>
      <p:sp>
        <p:nvSpPr>
          <p:cNvPr id="493" name="Google Shape;493;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192.168.254.0/24 is also called a subnet</a:t>
            </a:r>
            <a:endParaRPr/>
          </a:p>
          <a:p>
            <a:pPr indent="-342900" lvl="0" marL="457200" rtl="0" algn="l">
              <a:lnSpc>
                <a:spcPct val="125000"/>
              </a:lnSpc>
              <a:spcBef>
                <a:spcPts val="0"/>
              </a:spcBef>
              <a:spcAft>
                <a:spcPts val="0"/>
              </a:spcAft>
              <a:buSzPts val="1800"/>
              <a:buChar char="●"/>
            </a:pPr>
            <a:r>
              <a:rPr lang="en"/>
              <a:t>The subnet has a mask 255.255.255.0</a:t>
            </a:r>
            <a:endParaRPr/>
          </a:p>
          <a:p>
            <a:pPr indent="-342900" lvl="0" marL="457200" rtl="0" algn="l">
              <a:lnSpc>
                <a:spcPct val="125000"/>
              </a:lnSpc>
              <a:spcBef>
                <a:spcPts val="0"/>
              </a:spcBef>
              <a:spcAft>
                <a:spcPts val="0"/>
              </a:spcAft>
              <a:buSzPts val="1800"/>
              <a:buChar char="●"/>
            </a:pPr>
            <a:r>
              <a:rPr lang="en"/>
              <a:t>Subnet mask is used to determine whether an IP is in the same subnet</a:t>
            </a:r>
            <a:endParaRPr/>
          </a:p>
        </p:txBody>
      </p:sp>
      <p:sp>
        <p:nvSpPr>
          <p:cNvPr id="494" name="Google Shape;494;p4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Default Gateway</a:t>
            </a:r>
            <a:endParaRPr/>
          </a:p>
        </p:txBody>
      </p:sp>
      <p:sp>
        <p:nvSpPr>
          <p:cNvPr id="500" name="Google Shape;500;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Most networks consists of </a:t>
            </a:r>
            <a:r>
              <a:rPr lang="en"/>
              <a:t>hosts and a Default Gateway</a:t>
            </a:r>
            <a:endParaRPr/>
          </a:p>
          <a:p>
            <a:pPr indent="-342900" lvl="0" marL="457200" rtl="0" algn="l">
              <a:lnSpc>
                <a:spcPct val="125000"/>
              </a:lnSpc>
              <a:spcBef>
                <a:spcPts val="0"/>
              </a:spcBef>
              <a:spcAft>
                <a:spcPts val="0"/>
              </a:spcAft>
              <a:buSzPts val="1800"/>
              <a:buChar char="●"/>
            </a:pPr>
            <a:r>
              <a:rPr lang="en"/>
              <a:t>Host A can talk to B directly if both are in the same subnet</a:t>
            </a:r>
            <a:endParaRPr/>
          </a:p>
          <a:p>
            <a:pPr indent="-342900" lvl="0" marL="457200" rtl="0" algn="l">
              <a:lnSpc>
                <a:spcPct val="125000"/>
              </a:lnSpc>
              <a:spcBef>
                <a:spcPts val="0"/>
              </a:spcBef>
              <a:spcAft>
                <a:spcPts val="0"/>
              </a:spcAft>
              <a:buSzPts val="1800"/>
              <a:buChar char="●"/>
            </a:pPr>
            <a:r>
              <a:rPr lang="en"/>
              <a:t>Otherwise A sends it to someone who might know, the gateway</a:t>
            </a:r>
            <a:endParaRPr/>
          </a:p>
          <a:p>
            <a:pPr indent="-342900" lvl="0" marL="457200" rtl="0" algn="l">
              <a:lnSpc>
                <a:spcPct val="125000"/>
              </a:lnSpc>
              <a:spcBef>
                <a:spcPts val="0"/>
              </a:spcBef>
              <a:spcAft>
                <a:spcPts val="0"/>
              </a:spcAft>
              <a:buSzPts val="1800"/>
              <a:buChar char="●"/>
            </a:pPr>
            <a:r>
              <a:rPr lang="en"/>
              <a:t>The Gateway has an IP Address and each host should know its gateway</a:t>
            </a:r>
            <a:endParaRPr/>
          </a:p>
        </p:txBody>
      </p:sp>
      <p:sp>
        <p:nvSpPr>
          <p:cNvPr id="501" name="Google Shape;501;p45"/>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6"/>
          <p:cNvSpPr/>
          <p:nvPr/>
        </p:nvSpPr>
        <p:spPr>
          <a:xfrm>
            <a:off x="3850300" y="1275150"/>
            <a:ext cx="2262900" cy="2803200"/>
          </a:xfrm>
          <a:prstGeom prst="flowChartAlternateProcess">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6"/>
          <p:cNvSpPr/>
          <p:nvPr/>
        </p:nvSpPr>
        <p:spPr>
          <a:xfrm>
            <a:off x="6197500" y="1275150"/>
            <a:ext cx="2262900" cy="2775000"/>
          </a:xfrm>
          <a:prstGeom prst="flowChartAlternateProcess">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6"/>
          <p:cNvSpPr txBox="1"/>
          <p:nvPr>
            <p:ph type="title"/>
          </p:nvPr>
        </p:nvSpPr>
        <p:spPr>
          <a:xfrm>
            <a:off x="96025" y="267725"/>
            <a:ext cx="883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E.g. </a:t>
            </a:r>
            <a:r>
              <a:rPr lang="en"/>
              <a:t>Host 192.168.1.3 wants to talk to 192.168.1.2</a:t>
            </a:r>
            <a:endParaRPr/>
          </a:p>
        </p:txBody>
      </p:sp>
      <p:grpSp>
        <p:nvGrpSpPr>
          <p:cNvPr id="509" name="Google Shape;509;p46"/>
          <p:cNvGrpSpPr/>
          <p:nvPr/>
        </p:nvGrpSpPr>
        <p:grpSpPr>
          <a:xfrm>
            <a:off x="4119708" y="1537802"/>
            <a:ext cx="674652" cy="445966"/>
            <a:chOff x="2666325" y="4298650"/>
            <a:chExt cx="790176" cy="523250"/>
          </a:xfrm>
        </p:grpSpPr>
        <p:pic>
          <p:nvPicPr>
            <p:cNvPr id="510" name="Google Shape;510;p4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11" name="Google Shape;511;p46"/>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512" name="Google Shape;512;p46"/>
          <p:cNvGrpSpPr/>
          <p:nvPr/>
        </p:nvGrpSpPr>
        <p:grpSpPr>
          <a:xfrm>
            <a:off x="4119708" y="2444314"/>
            <a:ext cx="674652" cy="445966"/>
            <a:chOff x="2666325" y="4298650"/>
            <a:chExt cx="790176" cy="523250"/>
          </a:xfrm>
        </p:grpSpPr>
        <p:pic>
          <p:nvPicPr>
            <p:cNvPr id="513" name="Google Shape;513;p4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14" name="Google Shape;514;p46"/>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515" name="Google Shape;515;p46"/>
          <p:cNvPicPr preferRelativeResize="0"/>
          <p:nvPr/>
        </p:nvPicPr>
        <p:blipFill>
          <a:blip r:embed="rId4">
            <a:alphaModFix/>
          </a:blip>
          <a:stretch>
            <a:fillRect/>
          </a:stretch>
        </p:blipFill>
        <p:spPr>
          <a:xfrm>
            <a:off x="5592730" y="2113809"/>
            <a:ext cx="1131795" cy="688437"/>
          </a:xfrm>
          <a:prstGeom prst="rect">
            <a:avLst/>
          </a:prstGeom>
          <a:noFill/>
          <a:ln>
            <a:noFill/>
          </a:ln>
        </p:spPr>
      </p:pic>
      <p:grpSp>
        <p:nvGrpSpPr>
          <p:cNvPr id="516" name="Google Shape;516;p46"/>
          <p:cNvGrpSpPr/>
          <p:nvPr/>
        </p:nvGrpSpPr>
        <p:grpSpPr>
          <a:xfrm>
            <a:off x="4119708" y="3272836"/>
            <a:ext cx="674652" cy="445966"/>
            <a:chOff x="2666325" y="4298650"/>
            <a:chExt cx="790176" cy="523250"/>
          </a:xfrm>
        </p:grpSpPr>
        <p:pic>
          <p:nvPicPr>
            <p:cNvPr id="517" name="Google Shape;517;p4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18" name="Google Shape;518;p46"/>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519" name="Google Shape;519;p46"/>
          <p:cNvGrpSpPr/>
          <p:nvPr/>
        </p:nvGrpSpPr>
        <p:grpSpPr>
          <a:xfrm>
            <a:off x="7586104" y="1576797"/>
            <a:ext cx="674652" cy="445966"/>
            <a:chOff x="2666325" y="4298650"/>
            <a:chExt cx="790176" cy="523250"/>
          </a:xfrm>
        </p:grpSpPr>
        <p:pic>
          <p:nvPicPr>
            <p:cNvPr id="520" name="Google Shape;520;p4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21" name="Google Shape;521;p46"/>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522" name="Google Shape;522;p46"/>
          <p:cNvGrpSpPr/>
          <p:nvPr/>
        </p:nvGrpSpPr>
        <p:grpSpPr>
          <a:xfrm>
            <a:off x="7586104" y="2483309"/>
            <a:ext cx="674652" cy="445966"/>
            <a:chOff x="2666325" y="4298650"/>
            <a:chExt cx="790176" cy="523250"/>
          </a:xfrm>
        </p:grpSpPr>
        <p:pic>
          <p:nvPicPr>
            <p:cNvPr id="523" name="Google Shape;523;p4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24" name="Google Shape;524;p46"/>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525" name="Google Shape;525;p46"/>
          <p:cNvGrpSpPr/>
          <p:nvPr/>
        </p:nvGrpSpPr>
        <p:grpSpPr>
          <a:xfrm>
            <a:off x="7586104" y="3311831"/>
            <a:ext cx="674652" cy="445966"/>
            <a:chOff x="2666325" y="4298650"/>
            <a:chExt cx="790176" cy="523250"/>
          </a:xfrm>
        </p:grpSpPr>
        <p:pic>
          <p:nvPicPr>
            <p:cNvPr id="526" name="Google Shape;526;p4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27" name="Google Shape;527;p46"/>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528" name="Google Shape;528;p46"/>
          <p:cNvSpPr txBox="1"/>
          <p:nvPr/>
        </p:nvSpPr>
        <p:spPr>
          <a:xfrm>
            <a:off x="4254100" y="4183575"/>
            <a:ext cx="145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192.168.1.0/24</a:t>
            </a:r>
            <a:endParaRPr>
              <a:solidFill>
                <a:schemeClr val="dk1"/>
              </a:solidFill>
            </a:endParaRPr>
          </a:p>
        </p:txBody>
      </p:sp>
      <p:sp>
        <p:nvSpPr>
          <p:cNvPr id="529" name="Google Shape;529;p46"/>
          <p:cNvSpPr txBox="1"/>
          <p:nvPr/>
        </p:nvSpPr>
        <p:spPr>
          <a:xfrm>
            <a:off x="6766625" y="4231575"/>
            <a:ext cx="160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192.168.2.0/24</a:t>
            </a:r>
            <a:endParaRPr>
              <a:solidFill>
                <a:schemeClr val="dk1"/>
              </a:solidFill>
            </a:endParaRPr>
          </a:p>
          <a:p>
            <a:pPr indent="0" lvl="0" marL="0" rtl="0" algn="l">
              <a:spcBef>
                <a:spcPts val="0"/>
              </a:spcBef>
              <a:spcAft>
                <a:spcPts val="0"/>
              </a:spcAft>
              <a:buNone/>
            </a:pPr>
            <a:r>
              <a:t/>
            </a:r>
            <a:endParaRPr>
              <a:solidFill>
                <a:schemeClr val="dk1"/>
              </a:solidFill>
            </a:endParaRPr>
          </a:p>
        </p:txBody>
      </p:sp>
      <p:cxnSp>
        <p:nvCxnSpPr>
          <p:cNvPr id="530" name="Google Shape;530;p46"/>
          <p:cNvCxnSpPr/>
          <p:nvPr/>
        </p:nvCxnSpPr>
        <p:spPr>
          <a:xfrm>
            <a:off x="4787500" y="1832400"/>
            <a:ext cx="1114500" cy="624900"/>
          </a:xfrm>
          <a:prstGeom prst="straightConnector1">
            <a:avLst/>
          </a:prstGeom>
          <a:noFill/>
          <a:ln cap="flat" cmpd="sng" w="19050">
            <a:solidFill>
              <a:srgbClr val="FF0000"/>
            </a:solidFill>
            <a:prstDash val="solid"/>
            <a:round/>
            <a:headEnd len="med" w="med" type="none"/>
            <a:tailEnd len="med" w="med" type="none"/>
          </a:ln>
        </p:spPr>
      </p:cxnSp>
      <p:cxnSp>
        <p:nvCxnSpPr>
          <p:cNvPr id="531" name="Google Shape;531;p46"/>
          <p:cNvCxnSpPr/>
          <p:nvPr/>
        </p:nvCxnSpPr>
        <p:spPr>
          <a:xfrm flipH="1" rot="10800000">
            <a:off x="4787500" y="2609225"/>
            <a:ext cx="962400" cy="77700"/>
          </a:xfrm>
          <a:prstGeom prst="straightConnector1">
            <a:avLst/>
          </a:prstGeom>
          <a:noFill/>
          <a:ln cap="flat" cmpd="sng" w="28575">
            <a:solidFill>
              <a:srgbClr val="FF0000"/>
            </a:solidFill>
            <a:prstDash val="solid"/>
            <a:round/>
            <a:headEnd len="med" w="med" type="none"/>
            <a:tailEnd len="med" w="med" type="none"/>
          </a:ln>
        </p:spPr>
      </p:cxnSp>
      <p:cxnSp>
        <p:nvCxnSpPr>
          <p:cNvPr id="532" name="Google Shape;532;p46"/>
          <p:cNvCxnSpPr/>
          <p:nvPr/>
        </p:nvCxnSpPr>
        <p:spPr>
          <a:xfrm flipH="1" rot="10800000">
            <a:off x="4753725" y="2786500"/>
            <a:ext cx="1139700" cy="709200"/>
          </a:xfrm>
          <a:prstGeom prst="straightConnector1">
            <a:avLst/>
          </a:prstGeom>
          <a:noFill/>
          <a:ln cap="flat" cmpd="sng" w="9525">
            <a:solidFill>
              <a:srgbClr val="F3F3F3"/>
            </a:solidFill>
            <a:prstDash val="solid"/>
            <a:round/>
            <a:headEnd len="med" w="med" type="none"/>
            <a:tailEnd len="med" w="med" type="none"/>
          </a:ln>
        </p:spPr>
      </p:cxnSp>
      <p:cxnSp>
        <p:nvCxnSpPr>
          <p:cNvPr id="533" name="Google Shape;533;p46"/>
          <p:cNvCxnSpPr/>
          <p:nvPr/>
        </p:nvCxnSpPr>
        <p:spPr>
          <a:xfrm flipH="1">
            <a:off x="6437825" y="1874638"/>
            <a:ext cx="1114500" cy="624900"/>
          </a:xfrm>
          <a:prstGeom prst="straightConnector1">
            <a:avLst/>
          </a:prstGeom>
          <a:noFill/>
          <a:ln cap="flat" cmpd="sng" w="9525">
            <a:solidFill>
              <a:srgbClr val="F3F3F3"/>
            </a:solidFill>
            <a:prstDash val="solid"/>
            <a:round/>
            <a:headEnd len="med" w="med" type="none"/>
            <a:tailEnd len="med" w="med" type="none"/>
          </a:ln>
        </p:spPr>
      </p:cxnSp>
      <p:cxnSp>
        <p:nvCxnSpPr>
          <p:cNvPr id="534" name="Google Shape;534;p46"/>
          <p:cNvCxnSpPr/>
          <p:nvPr/>
        </p:nvCxnSpPr>
        <p:spPr>
          <a:xfrm rot="10800000">
            <a:off x="6589925" y="2651463"/>
            <a:ext cx="962400" cy="77700"/>
          </a:xfrm>
          <a:prstGeom prst="straightConnector1">
            <a:avLst/>
          </a:prstGeom>
          <a:noFill/>
          <a:ln cap="flat" cmpd="sng" w="9525">
            <a:solidFill>
              <a:schemeClr val="dk1"/>
            </a:solidFill>
            <a:prstDash val="solid"/>
            <a:round/>
            <a:headEnd len="med" w="med" type="none"/>
            <a:tailEnd len="med" w="med" type="none"/>
          </a:ln>
        </p:spPr>
      </p:cxnSp>
      <p:cxnSp>
        <p:nvCxnSpPr>
          <p:cNvPr id="535" name="Google Shape;535;p46"/>
          <p:cNvCxnSpPr/>
          <p:nvPr/>
        </p:nvCxnSpPr>
        <p:spPr>
          <a:xfrm rot="10800000">
            <a:off x="6446400" y="2828738"/>
            <a:ext cx="1139700" cy="709200"/>
          </a:xfrm>
          <a:prstGeom prst="straightConnector1">
            <a:avLst/>
          </a:prstGeom>
          <a:noFill/>
          <a:ln cap="flat" cmpd="sng" w="9525">
            <a:solidFill>
              <a:srgbClr val="F3F3F3"/>
            </a:solidFill>
            <a:prstDash val="solid"/>
            <a:round/>
            <a:headEnd len="med" w="med" type="none"/>
            <a:tailEnd len="med" w="med" type="none"/>
          </a:ln>
        </p:spPr>
      </p:cxnSp>
      <p:sp>
        <p:nvSpPr>
          <p:cNvPr id="536" name="Google Shape;536;p46"/>
          <p:cNvSpPr txBox="1"/>
          <p:nvPr/>
        </p:nvSpPr>
        <p:spPr>
          <a:xfrm>
            <a:off x="3983525" y="19837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192.168.1.3</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537" name="Google Shape;537;p46"/>
          <p:cNvSpPr txBox="1"/>
          <p:nvPr/>
        </p:nvSpPr>
        <p:spPr>
          <a:xfrm>
            <a:off x="3916425" y="2838850"/>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192.168.1.2</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538" name="Google Shape;538;p46"/>
          <p:cNvSpPr txBox="1"/>
          <p:nvPr/>
        </p:nvSpPr>
        <p:spPr>
          <a:xfrm>
            <a:off x="3916425" y="371342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192.168.1.1</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539" name="Google Shape;539;p46"/>
          <p:cNvSpPr txBox="1"/>
          <p:nvPr/>
        </p:nvSpPr>
        <p:spPr>
          <a:xfrm>
            <a:off x="7407725" y="19483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192.168.2.3</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540" name="Google Shape;540;p46"/>
          <p:cNvSpPr txBox="1"/>
          <p:nvPr/>
        </p:nvSpPr>
        <p:spPr>
          <a:xfrm>
            <a:off x="7407725" y="28346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192.168.2.2</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541" name="Google Shape;541;p46"/>
          <p:cNvSpPr txBox="1"/>
          <p:nvPr/>
        </p:nvSpPr>
        <p:spPr>
          <a:xfrm>
            <a:off x="7407725" y="37209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192.168.2.1</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542" name="Google Shape;542;p46"/>
          <p:cNvSpPr txBox="1"/>
          <p:nvPr>
            <p:ph idx="1" type="body"/>
          </p:nvPr>
        </p:nvSpPr>
        <p:spPr>
          <a:xfrm>
            <a:off x="311700" y="1152475"/>
            <a:ext cx="31332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lnSpc>
                <a:spcPct val="125000"/>
              </a:lnSpc>
              <a:spcBef>
                <a:spcPts val="0"/>
              </a:spcBef>
              <a:spcAft>
                <a:spcPts val="0"/>
              </a:spcAft>
              <a:buSzPct val="100000"/>
              <a:buChar char="●"/>
            </a:pPr>
            <a:r>
              <a:rPr lang="en"/>
              <a:t>192.168.1.3 applies subnet mask to itself and the destination IP 192.168.1.2</a:t>
            </a:r>
            <a:endParaRPr/>
          </a:p>
          <a:p>
            <a:pPr indent="-325755" lvl="0" marL="457200" rtl="0" algn="l">
              <a:lnSpc>
                <a:spcPct val="125000"/>
              </a:lnSpc>
              <a:spcBef>
                <a:spcPts val="0"/>
              </a:spcBef>
              <a:spcAft>
                <a:spcPts val="0"/>
              </a:spcAft>
              <a:buSzPct val="100000"/>
              <a:buChar char="●"/>
            </a:pPr>
            <a:r>
              <a:rPr lang="en"/>
              <a:t>255.255.255.0 &amp; </a:t>
            </a:r>
            <a:br>
              <a:rPr lang="en"/>
            </a:br>
            <a:r>
              <a:rPr lang="en"/>
              <a:t>192.168.1.3 = </a:t>
            </a:r>
            <a:br>
              <a:rPr lang="en"/>
            </a:br>
            <a:r>
              <a:rPr lang="en"/>
              <a:t>192.168.1.0</a:t>
            </a:r>
            <a:endParaRPr/>
          </a:p>
          <a:p>
            <a:pPr indent="-325755" lvl="0" marL="457200" rtl="0" algn="l">
              <a:lnSpc>
                <a:spcPct val="125000"/>
              </a:lnSpc>
              <a:spcBef>
                <a:spcPts val="0"/>
              </a:spcBef>
              <a:spcAft>
                <a:spcPts val="0"/>
              </a:spcAft>
              <a:buSzPct val="100000"/>
              <a:buChar char="●"/>
            </a:pPr>
            <a:r>
              <a:rPr lang="en"/>
              <a:t>255.255.255.0 &amp; </a:t>
            </a:r>
            <a:br>
              <a:rPr lang="en"/>
            </a:br>
            <a:r>
              <a:rPr lang="en"/>
              <a:t>192.168.1.2 = </a:t>
            </a:r>
            <a:br>
              <a:rPr lang="en"/>
            </a:br>
            <a:r>
              <a:rPr lang="en"/>
              <a:t>192.168.1.0</a:t>
            </a:r>
            <a:endParaRPr/>
          </a:p>
          <a:p>
            <a:pPr indent="-325755" lvl="0" marL="457200" rtl="0" algn="l">
              <a:lnSpc>
                <a:spcPct val="125000"/>
              </a:lnSpc>
              <a:spcBef>
                <a:spcPts val="0"/>
              </a:spcBef>
              <a:spcAft>
                <a:spcPts val="0"/>
              </a:spcAft>
              <a:buSzPct val="100000"/>
              <a:buChar char="●"/>
            </a:pPr>
            <a:r>
              <a:rPr lang="en"/>
              <a:t>Same subnet ! no need to route</a:t>
            </a:r>
            <a:br>
              <a:rPr lang="en"/>
            </a:b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7"/>
          <p:cNvSpPr/>
          <p:nvPr/>
        </p:nvSpPr>
        <p:spPr>
          <a:xfrm>
            <a:off x="3850300" y="1275150"/>
            <a:ext cx="2262900" cy="2803200"/>
          </a:xfrm>
          <a:prstGeom prst="flowChartAlternateProcess">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7"/>
          <p:cNvSpPr/>
          <p:nvPr/>
        </p:nvSpPr>
        <p:spPr>
          <a:xfrm>
            <a:off x="6197500" y="1275150"/>
            <a:ext cx="2262900" cy="2775000"/>
          </a:xfrm>
          <a:prstGeom prst="flowChartAlternateProcess">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7"/>
          <p:cNvSpPr txBox="1"/>
          <p:nvPr>
            <p:ph type="title"/>
          </p:nvPr>
        </p:nvSpPr>
        <p:spPr>
          <a:xfrm>
            <a:off x="96025" y="267725"/>
            <a:ext cx="883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E.g. Host 192.168.1.3 wants to talk to 192.168.2.2</a:t>
            </a:r>
            <a:endParaRPr/>
          </a:p>
        </p:txBody>
      </p:sp>
      <p:grpSp>
        <p:nvGrpSpPr>
          <p:cNvPr id="550" name="Google Shape;550;p47"/>
          <p:cNvGrpSpPr/>
          <p:nvPr/>
        </p:nvGrpSpPr>
        <p:grpSpPr>
          <a:xfrm>
            <a:off x="4119708" y="1537802"/>
            <a:ext cx="674652" cy="445966"/>
            <a:chOff x="2666325" y="4298650"/>
            <a:chExt cx="790176" cy="523250"/>
          </a:xfrm>
        </p:grpSpPr>
        <p:pic>
          <p:nvPicPr>
            <p:cNvPr id="551" name="Google Shape;551;p4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52" name="Google Shape;552;p47"/>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553" name="Google Shape;553;p47"/>
          <p:cNvGrpSpPr/>
          <p:nvPr/>
        </p:nvGrpSpPr>
        <p:grpSpPr>
          <a:xfrm>
            <a:off x="4119708" y="2444314"/>
            <a:ext cx="674652" cy="445966"/>
            <a:chOff x="2666325" y="4298650"/>
            <a:chExt cx="790176" cy="523250"/>
          </a:xfrm>
        </p:grpSpPr>
        <p:pic>
          <p:nvPicPr>
            <p:cNvPr id="554" name="Google Shape;554;p4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55" name="Google Shape;555;p47"/>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556" name="Google Shape;556;p47"/>
          <p:cNvPicPr preferRelativeResize="0"/>
          <p:nvPr/>
        </p:nvPicPr>
        <p:blipFill>
          <a:blip r:embed="rId4">
            <a:alphaModFix/>
          </a:blip>
          <a:stretch>
            <a:fillRect/>
          </a:stretch>
        </p:blipFill>
        <p:spPr>
          <a:xfrm>
            <a:off x="5592730" y="2113809"/>
            <a:ext cx="1131795" cy="688437"/>
          </a:xfrm>
          <a:prstGeom prst="rect">
            <a:avLst/>
          </a:prstGeom>
          <a:noFill/>
          <a:ln>
            <a:noFill/>
          </a:ln>
        </p:spPr>
      </p:pic>
      <p:grpSp>
        <p:nvGrpSpPr>
          <p:cNvPr id="557" name="Google Shape;557;p47"/>
          <p:cNvGrpSpPr/>
          <p:nvPr/>
        </p:nvGrpSpPr>
        <p:grpSpPr>
          <a:xfrm>
            <a:off x="4119708" y="3272836"/>
            <a:ext cx="674652" cy="445966"/>
            <a:chOff x="2666325" y="4298650"/>
            <a:chExt cx="790176" cy="523250"/>
          </a:xfrm>
        </p:grpSpPr>
        <p:pic>
          <p:nvPicPr>
            <p:cNvPr id="558" name="Google Shape;558;p4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59" name="Google Shape;559;p47"/>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560" name="Google Shape;560;p47"/>
          <p:cNvGrpSpPr/>
          <p:nvPr/>
        </p:nvGrpSpPr>
        <p:grpSpPr>
          <a:xfrm>
            <a:off x="7586104" y="1576797"/>
            <a:ext cx="674652" cy="445966"/>
            <a:chOff x="2666325" y="4298650"/>
            <a:chExt cx="790176" cy="523250"/>
          </a:xfrm>
        </p:grpSpPr>
        <p:pic>
          <p:nvPicPr>
            <p:cNvPr id="561" name="Google Shape;561;p4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62" name="Google Shape;562;p47"/>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563" name="Google Shape;563;p47"/>
          <p:cNvGrpSpPr/>
          <p:nvPr/>
        </p:nvGrpSpPr>
        <p:grpSpPr>
          <a:xfrm>
            <a:off x="7586104" y="2483309"/>
            <a:ext cx="674652" cy="445966"/>
            <a:chOff x="2666325" y="4298650"/>
            <a:chExt cx="790176" cy="523250"/>
          </a:xfrm>
        </p:grpSpPr>
        <p:pic>
          <p:nvPicPr>
            <p:cNvPr id="564" name="Google Shape;564;p4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65" name="Google Shape;565;p47"/>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566" name="Google Shape;566;p47"/>
          <p:cNvGrpSpPr/>
          <p:nvPr/>
        </p:nvGrpSpPr>
        <p:grpSpPr>
          <a:xfrm>
            <a:off x="7586104" y="3311831"/>
            <a:ext cx="674652" cy="445966"/>
            <a:chOff x="2666325" y="4298650"/>
            <a:chExt cx="790176" cy="523250"/>
          </a:xfrm>
        </p:grpSpPr>
        <p:pic>
          <p:nvPicPr>
            <p:cNvPr id="567" name="Google Shape;567;p4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68" name="Google Shape;568;p47"/>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569" name="Google Shape;569;p47"/>
          <p:cNvSpPr txBox="1"/>
          <p:nvPr/>
        </p:nvSpPr>
        <p:spPr>
          <a:xfrm>
            <a:off x="4254100" y="4183575"/>
            <a:ext cx="145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192.168.1.0/24</a:t>
            </a:r>
            <a:endParaRPr>
              <a:solidFill>
                <a:schemeClr val="dk1"/>
              </a:solidFill>
            </a:endParaRPr>
          </a:p>
        </p:txBody>
      </p:sp>
      <p:sp>
        <p:nvSpPr>
          <p:cNvPr id="570" name="Google Shape;570;p47"/>
          <p:cNvSpPr txBox="1"/>
          <p:nvPr/>
        </p:nvSpPr>
        <p:spPr>
          <a:xfrm>
            <a:off x="6766625" y="4231575"/>
            <a:ext cx="160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192.168.2.0/24</a:t>
            </a:r>
            <a:endParaRPr>
              <a:solidFill>
                <a:schemeClr val="dk1"/>
              </a:solidFill>
            </a:endParaRPr>
          </a:p>
          <a:p>
            <a:pPr indent="0" lvl="0" marL="0" rtl="0" algn="l">
              <a:spcBef>
                <a:spcPts val="0"/>
              </a:spcBef>
              <a:spcAft>
                <a:spcPts val="0"/>
              </a:spcAft>
              <a:buNone/>
            </a:pPr>
            <a:r>
              <a:t/>
            </a:r>
            <a:endParaRPr>
              <a:solidFill>
                <a:schemeClr val="dk1"/>
              </a:solidFill>
            </a:endParaRPr>
          </a:p>
        </p:txBody>
      </p:sp>
      <p:cxnSp>
        <p:nvCxnSpPr>
          <p:cNvPr id="571" name="Google Shape;571;p47"/>
          <p:cNvCxnSpPr/>
          <p:nvPr/>
        </p:nvCxnSpPr>
        <p:spPr>
          <a:xfrm>
            <a:off x="4787500" y="1832400"/>
            <a:ext cx="1114500" cy="624900"/>
          </a:xfrm>
          <a:prstGeom prst="straightConnector1">
            <a:avLst/>
          </a:prstGeom>
          <a:noFill/>
          <a:ln cap="flat" cmpd="sng" w="19050">
            <a:solidFill>
              <a:srgbClr val="FF0000"/>
            </a:solidFill>
            <a:prstDash val="solid"/>
            <a:round/>
            <a:headEnd len="med" w="med" type="none"/>
            <a:tailEnd len="med" w="med" type="none"/>
          </a:ln>
        </p:spPr>
      </p:cxnSp>
      <p:cxnSp>
        <p:nvCxnSpPr>
          <p:cNvPr id="572" name="Google Shape;572;p47"/>
          <p:cNvCxnSpPr/>
          <p:nvPr/>
        </p:nvCxnSpPr>
        <p:spPr>
          <a:xfrm flipH="1" rot="10800000">
            <a:off x="4787500" y="2609225"/>
            <a:ext cx="962400" cy="77700"/>
          </a:xfrm>
          <a:prstGeom prst="straightConnector1">
            <a:avLst/>
          </a:prstGeom>
          <a:noFill/>
          <a:ln cap="flat" cmpd="sng" w="9525">
            <a:solidFill>
              <a:schemeClr val="dk1"/>
            </a:solidFill>
            <a:prstDash val="solid"/>
            <a:round/>
            <a:headEnd len="med" w="med" type="none"/>
            <a:tailEnd len="med" w="med" type="none"/>
          </a:ln>
        </p:spPr>
      </p:cxnSp>
      <p:cxnSp>
        <p:nvCxnSpPr>
          <p:cNvPr id="573" name="Google Shape;573;p47"/>
          <p:cNvCxnSpPr/>
          <p:nvPr/>
        </p:nvCxnSpPr>
        <p:spPr>
          <a:xfrm flipH="1" rot="10800000">
            <a:off x="4753725" y="2786500"/>
            <a:ext cx="1139700" cy="709200"/>
          </a:xfrm>
          <a:prstGeom prst="straightConnector1">
            <a:avLst/>
          </a:prstGeom>
          <a:noFill/>
          <a:ln cap="flat" cmpd="sng" w="9525">
            <a:solidFill>
              <a:srgbClr val="F3F3F3"/>
            </a:solidFill>
            <a:prstDash val="solid"/>
            <a:round/>
            <a:headEnd len="med" w="med" type="none"/>
            <a:tailEnd len="med" w="med" type="none"/>
          </a:ln>
        </p:spPr>
      </p:cxnSp>
      <p:cxnSp>
        <p:nvCxnSpPr>
          <p:cNvPr id="574" name="Google Shape;574;p47"/>
          <p:cNvCxnSpPr/>
          <p:nvPr/>
        </p:nvCxnSpPr>
        <p:spPr>
          <a:xfrm flipH="1">
            <a:off x="6437825" y="1874638"/>
            <a:ext cx="1114500" cy="624900"/>
          </a:xfrm>
          <a:prstGeom prst="straightConnector1">
            <a:avLst/>
          </a:prstGeom>
          <a:noFill/>
          <a:ln cap="flat" cmpd="sng" w="9525">
            <a:solidFill>
              <a:srgbClr val="F3F3F3"/>
            </a:solidFill>
            <a:prstDash val="solid"/>
            <a:round/>
            <a:headEnd len="med" w="med" type="none"/>
            <a:tailEnd len="med" w="med" type="none"/>
          </a:ln>
        </p:spPr>
      </p:cxnSp>
      <p:cxnSp>
        <p:nvCxnSpPr>
          <p:cNvPr id="575" name="Google Shape;575;p47"/>
          <p:cNvCxnSpPr/>
          <p:nvPr/>
        </p:nvCxnSpPr>
        <p:spPr>
          <a:xfrm rot="10800000">
            <a:off x="6589925" y="2651463"/>
            <a:ext cx="962400" cy="77700"/>
          </a:xfrm>
          <a:prstGeom prst="straightConnector1">
            <a:avLst/>
          </a:prstGeom>
          <a:noFill/>
          <a:ln cap="flat" cmpd="sng" w="28575">
            <a:solidFill>
              <a:srgbClr val="FF0000"/>
            </a:solidFill>
            <a:prstDash val="solid"/>
            <a:round/>
            <a:headEnd len="med" w="med" type="none"/>
            <a:tailEnd len="med" w="med" type="none"/>
          </a:ln>
        </p:spPr>
      </p:cxnSp>
      <p:cxnSp>
        <p:nvCxnSpPr>
          <p:cNvPr id="576" name="Google Shape;576;p47"/>
          <p:cNvCxnSpPr/>
          <p:nvPr/>
        </p:nvCxnSpPr>
        <p:spPr>
          <a:xfrm rot="10800000">
            <a:off x="6446400" y="2828738"/>
            <a:ext cx="1139700" cy="709200"/>
          </a:xfrm>
          <a:prstGeom prst="straightConnector1">
            <a:avLst/>
          </a:prstGeom>
          <a:noFill/>
          <a:ln cap="flat" cmpd="sng" w="9525">
            <a:solidFill>
              <a:srgbClr val="F3F3F3"/>
            </a:solidFill>
            <a:prstDash val="solid"/>
            <a:round/>
            <a:headEnd len="med" w="med" type="none"/>
            <a:tailEnd len="med" w="med" type="none"/>
          </a:ln>
        </p:spPr>
      </p:cxnSp>
      <p:sp>
        <p:nvSpPr>
          <p:cNvPr id="577" name="Google Shape;577;p47"/>
          <p:cNvSpPr txBox="1"/>
          <p:nvPr/>
        </p:nvSpPr>
        <p:spPr>
          <a:xfrm>
            <a:off x="3983525" y="19837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192.168.1.3</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578" name="Google Shape;578;p47"/>
          <p:cNvSpPr txBox="1"/>
          <p:nvPr/>
        </p:nvSpPr>
        <p:spPr>
          <a:xfrm>
            <a:off x="3916425" y="2838850"/>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192.168.1.2</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579" name="Google Shape;579;p47"/>
          <p:cNvSpPr txBox="1"/>
          <p:nvPr/>
        </p:nvSpPr>
        <p:spPr>
          <a:xfrm>
            <a:off x="3916425" y="371342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192.168.1.1</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580" name="Google Shape;580;p47"/>
          <p:cNvSpPr txBox="1"/>
          <p:nvPr/>
        </p:nvSpPr>
        <p:spPr>
          <a:xfrm>
            <a:off x="7407725" y="19483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192.168.2.3</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581" name="Google Shape;581;p47"/>
          <p:cNvSpPr txBox="1"/>
          <p:nvPr/>
        </p:nvSpPr>
        <p:spPr>
          <a:xfrm>
            <a:off x="7407725" y="28346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192.168.2.2</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582" name="Google Shape;582;p47"/>
          <p:cNvSpPr txBox="1"/>
          <p:nvPr/>
        </p:nvSpPr>
        <p:spPr>
          <a:xfrm>
            <a:off x="7407725" y="37209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192.168.2.1</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583" name="Google Shape;583;p47"/>
          <p:cNvSpPr txBox="1"/>
          <p:nvPr>
            <p:ph idx="1" type="body"/>
          </p:nvPr>
        </p:nvSpPr>
        <p:spPr>
          <a:xfrm>
            <a:off x="311700" y="1152475"/>
            <a:ext cx="31332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lnSpc>
                <a:spcPct val="125000"/>
              </a:lnSpc>
              <a:spcBef>
                <a:spcPts val="0"/>
              </a:spcBef>
              <a:spcAft>
                <a:spcPts val="0"/>
              </a:spcAft>
              <a:buSzPct val="100000"/>
              <a:buChar char="●"/>
            </a:pPr>
            <a:r>
              <a:rPr lang="en"/>
              <a:t>192.168.1.3 applies subnet mask to itself and the destination IP 192.168.2.2</a:t>
            </a:r>
            <a:endParaRPr/>
          </a:p>
          <a:p>
            <a:pPr indent="-325755" lvl="0" marL="457200" rtl="0" algn="l">
              <a:lnSpc>
                <a:spcPct val="125000"/>
              </a:lnSpc>
              <a:spcBef>
                <a:spcPts val="0"/>
              </a:spcBef>
              <a:spcAft>
                <a:spcPts val="0"/>
              </a:spcAft>
              <a:buSzPct val="100000"/>
              <a:buChar char="●"/>
            </a:pPr>
            <a:r>
              <a:rPr lang="en"/>
              <a:t>255.255.255.0 &amp; </a:t>
            </a:r>
            <a:br>
              <a:rPr lang="en"/>
            </a:br>
            <a:r>
              <a:rPr lang="en"/>
              <a:t>192.168.1.3 = </a:t>
            </a:r>
            <a:br>
              <a:rPr lang="en"/>
            </a:br>
            <a:r>
              <a:rPr lang="en"/>
              <a:t>192.168.1.0</a:t>
            </a:r>
            <a:endParaRPr/>
          </a:p>
          <a:p>
            <a:pPr indent="-325755" lvl="0" marL="457200" rtl="0" algn="l">
              <a:lnSpc>
                <a:spcPct val="125000"/>
              </a:lnSpc>
              <a:spcBef>
                <a:spcPts val="0"/>
              </a:spcBef>
              <a:spcAft>
                <a:spcPts val="0"/>
              </a:spcAft>
              <a:buSzPct val="100000"/>
              <a:buChar char="●"/>
            </a:pPr>
            <a:r>
              <a:rPr lang="en"/>
              <a:t>255.255.255.0 &amp; </a:t>
            </a:r>
            <a:br>
              <a:rPr lang="en"/>
            </a:br>
            <a:r>
              <a:rPr lang="en"/>
              <a:t>192.168.2.2 = </a:t>
            </a:r>
            <a:br>
              <a:rPr lang="en"/>
            </a:br>
            <a:r>
              <a:rPr lang="en"/>
              <a:t>192.168.2.0</a:t>
            </a:r>
            <a:endParaRPr/>
          </a:p>
          <a:p>
            <a:pPr indent="-325755" lvl="0" marL="457200" rtl="0" algn="l">
              <a:lnSpc>
                <a:spcPct val="125000"/>
              </a:lnSpc>
              <a:spcBef>
                <a:spcPts val="0"/>
              </a:spcBef>
              <a:spcAft>
                <a:spcPts val="0"/>
              </a:spcAft>
              <a:buSzPct val="100000"/>
              <a:buChar char="●"/>
            </a:pPr>
            <a:r>
              <a:rPr lang="en"/>
              <a:t>Not the subnet ! The packet is sent to the Default Gateway 192.168.1.100</a:t>
            </a:r>
            <a:endParaRPr/>
          </a:p>
        </p:txBody>
      </p:sp>
      <p:sp>
        <p:nvSpPr>
          <p:cNvPr id="584" name="Google Shape;584;p47"/>
          <p:cNvSpPr txBox="1"/>
          <p:nvPr/>
        </p:nvSpPr>
        <p:spPr>
          <a:xfrm>
            <a:off x="6168563" y="179192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192.168.2.100</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585" name="Google Shape;585;p47"/>
          <p:cNvSpPr txBox="1"/>
          <p:nvPr/>
        </p:nvSpPr>
        <p:spPr>
          <a:xfrm>
            <a:off x="5181400" y="2786500"/>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192.168.1.100</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591" name="Google Shape;591;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IP Address</a:t>
            </a:r>
            <a:endParaRPr/>
          </a:p>
          <a:p>
            <a:pPr indent="-342900" lvl="0" marL="457200" rtl="0" algn="l">
              <a:lnSpc>
                <a:spcPct val="125000"/>
              </a:lnSpc>
              <a:spcBef>
                <a:spcPts val="0"/>
              </a:spcBef>
              <a:spcAft>
                <a:spcPts val="0"/>
              </a:spcAft>
              <a:buSzPts val="1800"/>
              <a:buChar char="●"/>
            </a:pPr>
            <a:r>
              <a:rPr lang="en"/>
              <a:t>Network vs Host</a:t>
            </a:r>
            <a:endParaRPr/>
          </a:p>
          <a:p>
            <a:pPr indent="-342900" lvl="0" marL="457200" rtl="0" algn="l">
              <a:lnSpc>
                <a:spcPct val="125000"/>
              </a:lnSpc>
              <a:spcBef>
                <a:spcPts val="0"/>
              </a:spcBef>
              <a:spcAft>
                <a:spcPts val="0"/>
              </a:spcAft>
              <a:buSzPts val="1800"/>
              <a:buChar char="●"/>
            </a:pPr>
            <a:r>
              <a:rPr lang="en"/>
              <a:t>Subnet and subnet mask</a:t>
            </a:r>
            <a:endParaRPr/>
          </a:p>
          <a:p>
            <a:pPr indent="-342900" lvl="0" marL="457200" rtl="0" algn="l">
              <a:lnSpc>
                <a:spcPct val="125000"/>
              </a:lnSpc>
              <a:spcBef>
                <a:spcPts val="0"/>
              </a:spcBef>
              <a:spcAft>
                <a:spcPts val="0"/>
              </a:spcAft>
              <a:buSzPts val="1800"/>
              <a:buChar char="●"/>
            </a:pPr>
            <a:r>
              <a:rPr lang="en"/>
              <a:t>Default Gateway</a:t>
            </a:r>
            <a:endParaRPr/>
          </a:p>
        </p:txBody>
      </p:sp>
      <p:sp>
        <p:nvSpPr>
          <p:cNvPr id="592" name="Google Shape;592;p4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49"/>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IP Packet</a:t>
            </a:r>
            <a:endParaRPr/>
          </a:p>
        </p:txBody>
      </p:sp>
      <p:sp>
        <p:nvSpPr>
          <p:cNvPr id="598" name="Google Shape;598;p49"/>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Anatomy of the IP Packet</a:t>
            </a:r>
            <a:endParaRPr/>
          </a:p>
        </p:txBody>
      </p:sp>
      <p:sp>
        <p:nvSpPr>
          <p:cNvPr id="599" name="Google Shape;599;p49"/>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IP Packet</a:t>
            </a:r>
            <a:endParaRPr/>
          </a:p>
        </p:txBody>
      </p:sp>
      <p:sp>
        <p:nvSpPr>
          <p:cNvPr id="605" name="Google Shape;605;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The IP Packet has headers and data sections</a:t>
            </a:r>
            <a:endParaRPr/>
          </a:p>
          <a:p>
            <a:pPr indent="-342900" lvl="0" marL="457200" rtl="0" algn="l">
              <a:lnSpc>
                <a:spcPct val="125000"/>
              </a:lnSpc>
              <a:spcBef>
                <a:spcPts val="0"/>
              </a:spcBef>
              <a:spcAft>
                <a:spcPts val="0"/>
              </a:spcAft>
              <a:buSzPts val="1800"/>
              <a:buChar char="●"/>
            </a:pPr>
            <a:r>
              <a:rPr lang="en"/>
              <a:t>IP Packet header is 20 bytes (can go up to 60 bytes if options are enabled)</a:t>
            </a:r>
            <a:endParaRPr/>
          </a:p>
          <a:p>
            <a:pPr indent="-342900" lvl="0" marL="457200" rtl="0" algn="l">
              <a:lnSpc>
                <a:spcPct val="125000"/>
              </a:lnSpc>
              <a:spcBef>
                <a:spcPts val="0"/>
              </a:spcBef>
              <a:spcAft>
                <a:spcPts val="0"/>
              </a:spcAft>
              <a:buSzPts val="1800"/>
              <a:buChar char="●"/>
            </a:pPr>
            <a:r>
              <a:rPr lang="en"/>
              <a:t>Data section can go up to 65536</a:t>
            </a:r>
            <a:endParaRPr/>
          </a:p>
        </p:txBody>
      </p:sp>
      <p:sp>
        <p:nvSpPr>
          <p:cNvPr id="606" name="Google Shape;606;p5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IP Packet to the Backend Engineer</a:t>
            </a:r>
            <a:endParaRPr/>
          </a:p>
        </p:txBody>
      </p:sp>
      <p:sp>
        <p:nvSpPr>
          <p:cNvPr id="612" name="Google Shape;612;p51"/>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
        <p:nvSpPr>
          <p:cNvPr id="613" name="Google Shape;613;p51"/>
          <p:cNvSpPr/>
          <p:nvPr/>
        </p:nvSpPr>
        <p:spPr>
          <a:xfrm>
            <a:off x="574150" y="2304975"/>
            <a:ext cx="8240700" cy="912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Source IP Address</a:t>
            </a:r>
            <a:endParaRPr/>
          </a:p>
        </p:txBody>
      </p:sp>
      <p:sp>
        <p:nvSpPr>
          <p:cNvPr id="614" name="Google Shape;614;p51"/>
          <p:cNvSpPr/>
          <p:nvPr/>
        </p:nvSpPr>
        <p:spPr>
          <a:xfrm>
            <a:off x="2465475" y="2304975"/>
            <a:ext cx="4297500" cy="912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Data</a:t>
            </a:r>
            <a:endParaRPr/>
          </a:p>
        </p:txBody>
      </p:sp>
      <p:sp>
        <p:nvSpPr>
          <p:cNvPr id="615" name="Google Shape;615;p51"/>
          <p:cNvSpPr txBox="1"/>
          <p:nvPr/>
        </p:nvSpPr>
        <p:spPr>
          <a:xfrm>
            <a:off x="6814100" y="2560875"/>
            <a:ext cx="20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Destination</a:t>
            </a:r>
            <a:r>
              <a:rPr lang="en"/>
              <a:t> IP Address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Fundamentals</a:t>
            </a:r>
            <a:r>
              <a:rPr lang="en"/>
              <a:t> of Networking</a:t>
            </a:r>
            <a:endParaRPr/>
          </a:p>
        </p:txBody>
      </p:sp>
      <p:sp>
        <p:nvSpPr>
          <p:cNvPr id="76" name="Google Shape;76;p1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first principles of computer networking </a:t>
            </a:r>
            <a:endParaRPr/>
          </a:p>
        </p:txBody>
      </p:sp>
      <p:sp>
        <p:nvSpPr>
          <p:cNvPr id="77" name="Google Shape;77;p16"/>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Actual IP Packet</a:t>
            </a:r>
            <a:endParaRPr/>
          </a:p>
        </p:txBody>
      </p:sp>
      <p:sp>
        <p:nvSpPr>
          <p:cNvPr id="621" name="Google Shape;621;p52"/>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622" name="Google Shape;622;p52"/>
          <p:cNvGraphicFramePr/>
          <p:nvPr/>
        </p:nvGraphicFramePr>
        <p:xfrm>
          <a:off x="19050" y="1419525"/>
          <a:ext cx="3000000" cy="3000000"/>
        </p:xfrm>
        <a:graphic>
          <a:graphicData uri="http://schemas.openxmlformats.org/drawingml/2006/table">
            <a:tbl>
              <a:tblPr>
                <a:solidFill>
                  <a:srgbClr val="F8F9FA"/>
                </a:solidFill>
                <a:tableStyleId>{1492325F-7BCA-4536-A9CF-DEEA088E3E3A}</a:tableStyleId>
              </a:tblPr>
              <a:tblGrid>
                <a:gridCol w="571500"/>
                <a:gridCol w="457200"/>
                <a:gridCol w="228600"/>
                <a:gridCol w="228600"/>
                <a:gridCol w="238125"/>
                <a:gridCol w="228600"/>
                <a:gridCol w="228600"/>
                <a:gridCol w="228600"/>
                <a:gridCol w="228600"/>
                <a:gridCol w="228600"/>
                <a:gridCol w="228600"/>
                <a:gridCol w="228600"/>
                <a:gridCol w="257175"/>
                <a:gridCol w="257175"/>
                <a:gridCol w="266700"/>
                <a:gridCol w="266700"/>
                <a:gridCol w="257175"/>
                <a:gridCol w="266700"/>
                <a:gridCol w="257175"/>
                <a:gridCol w="266700"/>
                <a:gridCol w="266700"/>
                <a:gridCol w="257175"/>
                <a:gridCol w="266700"/>
                <a:gridCol w="266700"/>
                <a:gridCol w="257175"/>
                <a:gridCol w="266700"/>
                <a:gridCol w="266700"/>
                <a:gridCol w="257175"/>
                <a:gridCol w="266700"/>
                <a:gridCol w="266700"/>
                <a:gridCol w="257175"/>
                <a:gridCol w="266700"/>
                <a:gridCol w="257175"/>
                <a:gridCol w="266700"/>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5">
                            <a:extLst>
                              <a:ext uri="{A12FA001-AC4F-418D-AE19-62706E023703}">
                                <ahyp:hlinkClr val="tx"/>
                              </a:ext>
                            </a:extLst>
                          </a:hlinkClick>
                        </a:rPr>
                        <a:t>Bit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27</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29</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30</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31</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6">
                            <a:extLst>
                              <a:ext uri="{A12FA001-AC4F-418D-AE19-62706E023703}">
                                <ahyp:hlinkClr val="tx"/>
                              </a:ext>
                            </a:extLst>
                          </a:hlinkClick>
                        </a:rPr>
                        <a:t>Version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7">
                            <a:extLst>
                              <a:ext uri="{A12FA001-AC4F-418D-AE19-62706E023703}">
                                <ahyp:hlinkClr val="tx"/>
                              </a:ext>
                            </a:extLst>
                          </a:hlinkClick>
                        </a:rPr>
                        <a:t>IHL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8">
                            <a:extLst>
                              <a:ext uri="{A12FA001-AC4F-418D-AE19-62706E023703}">
                                <ahyp:hlinkClr val="tx"/>
                              </a:ext>
                            </a:extLst>
                          </a:hlinkClick>
                        </a:rPr>
                        <a:t>DSCP</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gridSpan="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9">
                            <a:extLst>
                              <a:ext uri="{A12FA001-AC4F-418D-AE19-62706E023703}">
                                <ahyp:hlinkClr val="tx"/>
                              </a:ext>
                            </a:extLst>
                          </a:hlinkClick>
                        </a:rPr>
                        <a:t>ECN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0">
                            <a:extLst>
                              <a:ext uri="{A12FA001-AC4F-418D-AE19-62706E023703}">
                                <ahyp:hlinkClr val="tx"/>
                              </a:ext>
                            </a:extLst>
                          </a:hlinkClick>
                        </a:rPr>
                        <a:t>Total Length</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1">
                            <a:extLst>
                              <a:ext uri="{A12FA001-AC4F-418D-AE19-62706E023703}">
                                <ahyp:hlinkClr val="tx"/>
                              </a:ext>
                            </a:extLst>
                          </a:hlinkClick>
                        </a:rPr>
                        <a:t>Identification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2">
                            <a:extLst>
                              <a:ext uri="{A12FA001-AC4F-418D-AE19-62706E023703}">
                                <ahyp:hlinkClr val="tx"/>
                              </a:ext>
                            </a:extLst>
                          </a:hlinkClick>
                        </a:rPr>
                        <a:t>Flags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gridSpan="1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3">
                            <a:extLst>
                              <a:ext uri="{A12FA001-AC4F-418D-AE19-62706E023703}">
                                <ahyp:hlinkClr val="tx"/>
                              </a:ext>
                            </a:extLst>
                          </a:hlinkClick>
                        </a:rPr>
                        <a:t>Fragment Offset</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4">
                            <a:extLst>
                              <a:ext uri="{A12FA001-AC4F-418D-AE19-62706E023703}">
                                <ahyp:hlinkClr val="tx"/>
                              </a:ext>
                            </a:extLst>
                          </a:hlinkClick>
                        </a:rPr>
                        <a:t>Time To Live</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5">
                            <a:extLst>
                              <a:ext uri="{A12FA001-AC4F-418D-AE19-62706E023703}">
                                <ahyp:hlinkClr val="tx"/>
                              </a:ext>
                            </a:extLst>
                          </a:hlinkClick>
                        </a:rPr>
                        <a:t>Protocol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6">
                            <a:extLst>
                              <a:ext uri="{A12FA001-AC4F-418D-AE19-62706E023703}">
                                <ahyp:hlinkClr val="tx"/>
                              </a:ext>
                            </a:extLst>
                          </a:hlinkClick>
                        </a:rPr>
                        <a:t>Header Checksum</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7">
                            <a:extLst>
                              <a:ext uri="{A12FA001-AC4F-418D-AE19-62706E023703}">
                                <ahyp:hlinkClr val="tx"/>
                              </a:ext>
                            </a:extLst>
                          </a:hlinkClick>
                        </a:rPr>
                        <a:t>Source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8">
                            <a:extLst>
                              <a:ext uri="{A12FA001-AC4F-418D-AE19-62706E023703}">
                                <ahyp:hlinkClr val="tx"/>
                              </a:ext>
                            </a:extLst>
                          </a:hlinkClick>
                        </a:rPr>
                        <a:t>Destination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9">
                            <a:extLst>
                              <a:ext uri="{A12FA001-AC4F-418D-AE19-62706E023703}">
                                <ahyp:hlinkClr val="tx"/>
                              </a:ext>
                            </a:extLst>
                          </a:hlinkClick>
                        </a:rPr>
                        <a:t>Options</a:t>
                      </a:r>
                      <a:r>
                        <a:rPr lang="en" sz="1050">
                          <a:solidFill>
                            <a:srgbClr val="F8F9FA"/>
                          </a:solidFill>
                          <a:highlight>
                            <a:schemeClr val="dk2"/>
                          </a:highlight>
                        </a:rPr>
                        <a:t> (if IHL &gt; 5)</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448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
        <p:nvSpPr>
          <p:cNvPr id="623" name="Google Shape;623;p52"/>
          <p:cNvSpPr/>
          <p:nvPr/>
        </p:nvSpPr>
        <p:spPr>
          <a:xfrm>
            <a:off x="1047750" y="3774125"/>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
        <p:nvSpPr>
          <p:cNvPr id="624" name="Google Shape;624;p52"/>
          <p:cNvSpPr txBox="1"/>
          <p:nvPr/>
        </p:nvSpPr>
        <p:spPr>
          <a:xfrm>
            <a:off x="135050" y="4567925"/>
            <a:ext cx="4086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20"/>
              </a:rPr>
              <a:t>https://datatracker.ietf.org/doc/html/rfc791</a:t>
            </a:r>
            <a:br>
              <a:rPr lang="en">
                <a:solidFill>
                  <a:schemeClr val="accent2"/>
                </a:solidFill>
              </a:rPr>
            </a:br>
            <a:r>
              <a:rPr lang="en" u="sng">
                <a:solidFill>
                  <a:schemeClr val="hlink"/>
                </a:solidFill>
                <a:hlinkClick r:id="rId21"/>
              </a:rPr>
              <a:t>https://en.wikipedia.org/wiki/IPv4</a:t>
            </a:r>
            <a:endParaRPr>
              <a:solidFill>
                <a:schemeClr val="accent2"/>
              </a:solidFill>
            </a:endParaRPr>
          </a:p>
          <a:p>
            <a:pPr indent="0" lvl="0" marL="0" rtl="0" algn="l">
              <a:spcBef>
                <a:spcPts val="0"/>
              </a:spcBef>
              <a:spcAft>
                <a:spcPts val="0"/>
              </a:spcAft>
              <a:buNone/>
            </a:pPr>
            <a:r>
              <a:t/>
            </a:r>
            <a:endParaRPr>
              <a:solidFill>
                <a:schemeClr val="accent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53"/>
          <p:cNvSpPr txBox="1"/>
          <p:nvPr>
            <p:ph type="title"/>
          </p:nvPr>
        </p:nvSpPr>
        <p:spPr>
          <a:xfrm>
            <a:off x="135050" y="36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Version - The Protocol version</a:t>
            </a:r>
            <a:endParaRPr/>
          </a:p>
        </p:txBody>
      </p:sp>
      <p:sp>
        <p:nvSpPr>
          <p:cNvPr id="630" name="Google Shape;630;p53"/>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631" name="Google Shape;631;p53"/>
          <p:cNvGraphicFramePr/>
          <p:nvPr/>
        </p:nvGraphicFramePr>
        <p:xfrm>
          <a:off x="19050" y="1419525"/>
          <a:ext cx="3000000" cy="3000000"/>
        </p:xfrm>
        <a:graphic>
          <a:graphicData uri="http://schemas.openxmlformats.org/drawingml/2006/table">
            <a:tbl>
              <a:tblPr>
                <a:solidFill>
                  <a:srgbClr val="F8F9FA"/>
                </a:solidFill>
                <a:tableStyleId>{1492325F-7BCA-4536-A9CF-DEEA088E3E3A}</a:tableStyleId>
              </a:tblPr>
              <a:tblGrid>
                <a:gridCol w="571500"/>
                <a:gridCol w="457200"/>
                <a:gridCol w="228600"/>
                <a:gridCol w="228600"/>
                <a:gridCol w="238125"/>
                <a:gridCol w="228600"/>
                <a:gridCol w="228600"/>
                <a:gridCol w="228600"/>
                <a:gridCol w="228600"/>
                <a:gridCol w="228600"/>
                <a:gridCol w="228600"/>
                <a:gridCol w="228600"/>
                <a:gridCol w="257175"/>
                <a:gridCol w="257175"/>
                <a:gridCol w="266700"/>
                <a:gridCol w="266700"/>
                <a:gridCol w="257175"/>
                <a:gridCol w="266700"/>
                <a:gridCol w="257175"/>
                <a:gridCol w="266700"/>
                <a:gridCol w="266700"/>
                <a:gridCol w="257175"/>
                <a:gridCol w="266700"/>
                <a:gridCol w="266700"/>
                <a:gridCol w="257175"/>
                <a:gridCol w="266700"/>
                <a:gridCol w="266700"/>
                <a:gridCol w="257175"/>
                <a:gridCol w="266700"/>
                <a:gridCol w="266700"/>
                <a:gridCol w="257175"/>
                <a:gridCol w="266700"/>
                <a:gridCol w="257175"/>
                <a:gridCol w="266700"/>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5">
                            <a:extLst>
                              <a:ext uri="{A12FA001-AC4F-418D-AE19-62706E023703}">
                                <ahyp:hlinkClr val="tx"/>
                              </a:ext>
                            </a:extLst>
                          </a:hlinkClick>
                        </a:rPr>
                        <a:t>Bit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27</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29</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30</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31</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4">
                  <a:txBody>
                    <a:bodyPr/>
                    <a:lstStyle/>
                    <a:p>
                      <a:pPr indent="0" lvl="0" marL="0" marR="0" rtl="0" algn="ctr">
                        <a:lnSpc>
                          <a:spcPct val="115000"/>
                        </a:lnSpc>
                        <a:spcBef>
                          <a:spcPts val="0"/>
                        </a:spcBef>
                        <a:spcAft>
                          <a:spcPts val="0"/>
                        </a:spcAft>
                        <a:buNone/>
                      </a:pPr>
                      <a:r>
                        <a:rPr lang="en" sz="1050">
                          <a:solidFill>
                            <a:schemeClr val="dk2"/>
                          </a:solidFill>
                          <a:highlight>
                            <a:schemeClr val="accent4"/>
                          </a:highlight>
                          <a:uFill>
                            <a:noFill/>
                          </a:uFill>
                          <a:hlinkClick r:id="rId6">
                            <a:extLst>
                              <a:ext uri="{A12FA001-AC4F-418D-AE19-62706E023703}">
                                <ahyp:hlinkClr val="tx"/>
                              </a:ext>
                            </a:extLst>
                          </a:hlinkClick>
                        </a:rPr>
                        <a:t>Version</a:t>
                      </a:r>
                      <a:endParaRPr sz="1050" u="sng">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7">
                            <a:extLst>
                              <a:ext uri="{A12FA001-AC4F-418D-AE19-62706E023703}">
                                <ahyp:hlinkClr val="tx"/>
                              </a:ext>
                            </a:extLst>
                          </a:hlinkClick>
                        </a:rPr>
                        <a:t>IHL</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8">
                            <a:extLst>
                              <a:ext uri="{A12FA001-AC4F-418D-AE19-62706E023703}">
                                <ahyp:hlinkClr val="tx"/>
                              </a:ext>
                            </a:extLst>
                          </a:hlinkClick>
                        </a:rPr>
                        <a:t>DSCP</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gridSpan="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9">
                            <a:extLst>
                              <a:ext uri="{A12FA001-AC4F-418D-AE19-62706E023703}">
                                <ahyp:hlinkClr val="tx"/>
                              </a:ext>
                            </a:extLst>
                          </a:hlinkClick>
                        </a:rPr>
                        <a:t>ECN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0">
                            <a:extLst>
                              <a:ext uri="{A12FA001-AC4F-418D-AE19-62706E023703}">
                                <ahyp:hlinkClr val="tx"/>
                              </a:ext>
                            </a:extLst>
                          </a:hlinkClick>
                        </a:rPr>
                        <a:t>Total</a:t>
                      </a:r>
                      <a:r>
                        <a:rPr lang="en" sz="1050">
                          <a:solidFill>
                            <a:srgbClr val="F8F9FA"/>
                          </a:solidFill>
                          <a:highlight>
                            <a:schemeClr val="dk2"/>
                          </a:highlight>
                          <a:uFill>
                            <a:noFill/>
                          </a:uFill>
                          <a:hlinkClick r:id="rId11">
                            <a:extLst>
                              <a:ext uri="{A12FA001-AC4F-418D-AE19-62706E023703}">
                                <ahyp:hlinkClr val="tx"/>
                              </a:ext>
                            </a:extLst>
                          </a:hlinkClick>
                        </a:rPr>
                        <a:t> Length</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2">
                            <a:extLst>
                              <a:ext uri="{A12FA001-AC4F-418D-AE19-62706E023703}">
                                <ahyp:hlinkClr val="tx"/>
                              </a:ext>
                            </a:extLst>
                          </a:hlinkClick>
                        </a:rPr>
                        <a:t>Identification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3">
                            <a:extLst>
                              <a:ext uri="{A12FA001-AC4F-418D-AE19-62706E023703}">
                                <ahyp:hlinkClr val="tx"/>
                              </a:ext>
                            </a:extLst>
                          </a:hlinkClick>
                        </a:rPr>
                        <a:t>Flags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gridSpan="1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4">
                            <a:extLst>
                              <a:ext uri="{A12FA001-AC4F-418D-AE19-62706E023703}">
                                <ahyp:hlinkClr val="tx"/>
                              </a:ext>
                            </a:extLst>
                          </a:hlinkClick>
                        </a:rPr>
                        <a:t>Fragment Offset</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5">
                            <a:extLst>
                              <a:ext uri="{A12FA001-AC4F-418D-AE19-62706E023703}">
                                <ahyp:hlinkClr val="tx"/>
                              </a:ext>
                            </a:extLst>
                          </a:hlinkClick>
                        </a:rPr>
                        <a:t>Time To Live</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6">
                            <a:extLst>
                              <a:ext uri="{A12FA001-AC4F-418D-AE19-62706E023703}">
                                <ahyp:hlinkClr val="tx"/>
                              </a:ext>
                            </a:extLst>
                          </a:hlinkClick>
                        </a:rPr>
                        <a:t>Protocol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7">
                            <a:extLst>
                              <a:ext uri="{A12FA001-AC4F-418D-AE19-62706E023703}">
                                <ahyp:hlinkClr val="tx"/>
                              </a:ext>
                            </a:extLst>
                          </a:hlinkClick>
                        </a:rPr>
                        <a:t>Header Checksum</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8">
                            <a:extLst>
                              <a:ext uri="{A12FA001-AC4F-418D-AE19-62706E023703}">
                                <ahyp:hlinkClr val="tx"/>
                              </a:ext>
                            </a:extLst>
                          </a:hlinkClick>
                        </a:rPr>
                        <a:t>Source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9">
                            <a:extLst>
                              <a:ext uri="{A12FA001-AC4F-418D-AE19-62706E023703}">
                                <ahyp:hlinkClr val="tx"/>
                              </a:ext>
                            </a:extLst>
                          </a:hlinkClick>
                        </a:rPr>
                        <a:t>Destination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20">
                            <a:extLst>
                              <a:ext uri="{A12FA001-AC4F-418D-AE19-62706E023703}">
                                <ahyp:hlinkClr val="tx"/>
                              </a:ext>
                            </a:extLst>
                          </a:hlinkClick>
                        </a:rPr>
                        <a:t>Options</a:t>
                      </a:r>
                      <a:r>
                        <a:rPr lang="en" sz="1050">
                          <a:solidFill>
                            <a:srgbClr val="F8F9FA"/>
                          </a:solidFill>
                          <a:highlight>
                            <a:schemeClr val="dk2"/>
                          </a:highlight>
                        </a:rPr>
                        <a:t> (if IHL &gt; 5)</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448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
        <p:nvSpPr>
          <p:cNvPr id="632" name="Google Shape;632;p53"/>
          <p:cNvSpPr/>
          <p:nvPr/>
        </p:nvSpPr>
        <p:spPr>
          <a:xfrm>
            <a:off x="1047750" y="3774125"/>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54"/>
          <p:cNvSpPr txBox="1"/>
          <p:nvPr>
            <p:ph type="title"/>
          </p:nvPr>
        </p:nvSpPr>
        <p:spPr>
          <a:xfrm>
            <a:off x="135050" y="36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Internet Header Length - Defines the Options length</a:t>
            </a:r>
            <a:endParaRPr/>
          </a:p>
        </p:txBody>
      </p:sp>
      <p:sp>
        <p:nvSpPr>
          <p:cNvPr id="638" name="Google Shape;638;p5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639" name="Google Shape;639;p54"/>
          <p:cNvGraphicFramePr/>
          <p:nvPr/>
        </p:nvGraphicFramePr>
        <p:xfrm>
          <a:off x="19050" y="1419525"/>
          <a:ext cx="3000000" cy="3000000"/>
        </p:xfrm>
        <a:graphic>
          <a:graphicData uri="http://schemas.openxmlformats.org/drawingml/2006/table">
            <a:tbl>
              <a:tblPr>
                <a:solidFill>
                  <a:srgbClr val="F8F9FA"/>
                </a:solidFill>
                <a:tableStyleId>{1492325F-7BCA-4536-A9CF-DEEA088E3E3A}</a:tableStyleId>
              </a:tblPr>
              <a:tblGrid>
                <a:gridCol w="571500"/>
                <a:gridCol w="457200"/>
                <a:gridCol w="228600"/>
                <a:gridCol w="228600"/>
                <a:gridCol w="238125"/>
                <a:gridCol w="228600"/>
                <a:gridCol w="228600"/>
                <a:gridCol w="228600"/>
                <a:gridCol w="228600"/>
                <a:gridCol w="228600"/>
                <a:gridCol w="228600"/>
                <a:gridCol w="228600"/>
                <a:gridCol w="257175"/>
                <a:gridCol w="257175"/>
                <a:gridCol w="266700"/>
                <a:gridCol w="266700"/>
                <a:gridCol w="257175"/>
                <a:gridCol w="266700"/>
                <a:gridCol w="257175"/>
                <a:gridCol w="266700"/>
                <a:gridCol w="266700"/>
                <a:gridCol w="257175"/>
                <a:gridCol w="266700"/>
                <a:gridCol w="266700"/>
                <a:gridCol w="257175"/>
                <a:gridCol w="266700"/>
                <a:gridCol w="266700"/>
                <a:gridCol w="257175"/>
                <a:gridCol w="266700"/>
                <a:gridCol w="266700"/>
                <a:gridCol w="257175"/>
                <a:gridCol w="266700"/>
                <a:gridCol w="257175"/>
                <a:gridCol w="266700"/>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5">
                            <a:extLst>
                              <a:ext uri="{A12FA001-AC4F-418D-AE19-62706E023703}">
                                <ahyp:hlinkClr val="tx"/>
                              </a:ext>
                            </a:extLst>
                          </a:hlinkClick>
                        </a:rPr>
                        <a:t>Bit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27</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29</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30</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31</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6">
                            <a:extLst>
                              <a:ext uri="{A12FA001-AC4F-418D-AE19-62706E023703}">
                                <ahyp:hlinkClr val="tx"/>
                              </a:ext>
                            </a:extLst>
                          </a:hlinkClick>
                        </a:rPr>
                        <a:t>Version</a:t>
                      </a:r>
                      <a:endParaRPr sz="1050" u="sng">
                        <a:solidFill>
                          <a:schemeClr val="lt1"/>
                        </a:solidFill>
                        <a:highlight>
                          <a:schemeClr val="accent4"/>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4">
                  <a:txBody>
                    <a:bodyPr/>
                    <a:lstStyle/>
                    <a:p>
                      <a:pPr indent="0" lvl="0" marL="0" rtl="0" algn="ctr">
                        <a:lnSpc>
                          <a:spcPct val="115000"/>
                        </a:lnSpc>
                        <a:spcBef>
                          <a:spcPts val="0"/>
                        </a:spcBef>
                        <a:spcAft>
                          <a:spcPts val="0"/>
                        </a:spcAft>
                        <a:buNone/>
                      </a:pPr>
                      <a:r>
                        <a:rPr lang="en" sz="1050">
                          <a:solidFill>
                            <a:schemeClr val="dk2"/>
                          </a:solidFill>
                          <a:highlight>
                            <a:schemeClr val="accent4"/>
                          </a:highlight>
                          <a:uFill>
                            <a:noFill/>
                          </a:uFill>
                          <a:hlinkClick r:id="rId7">
                            <a:extLst>
                              <a:ext uri="{A12FA001-AC4F-418D-AE19-62706E023703}">
                                <ahyp:hlinkClr val="tx"/>
                              </a:ext>
                            </a:extLst>
                          </a:hlinkClick>
                        </a:rPr>
                        <a:t>IHL</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gridSpan="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8">
                            <a:extLst>
                              <a:ext uri="{A12FA001-AC4F-418D-AE19-62706E023703}">
                                <ahyp:hlinkClr val="tx"/>
                              </a:ext>
                            </a:extLst>
                          </a:hlinkClick>
                        </a:rPr>
                        <a:t>DSCP</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gridSpan="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9">
                            <a:extLst>
                              <a:ext uri="{A12FA001-AC4F-418D-AE19-62706E023703}">
                                <ahyp:hlinkClr val="tx"/>
                              </a:ext>
                            </a:extLst>
                          </a:hlinkClick>
                        </a:rPr>
                        <a:t>ECN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0">
                            <a:extLst>
                              <a:ext uri="{A12FA001-AC4F-418D-AE19-62706E023703}">
                                <ahyp:hlinkClr val="tx"/>
                              </a:ext>
                            </a:extLst>
                          </a:hlinkClick>
                        </a:rPr>
                        <a:t>Total Length</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1">
                            <a:extLst>
                              <a:ext uri="{A12FA001-AC4F-418D-AE19-62706E023703}">
                                <ahyp:hlinkClr val="tx"/>
                              </a:ext>
                            </a:extLst>
                          </a:hlinkClick>
                        </a:rPr>
                        <a:t>Identification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2">
                            <a:extLst>
                              <a:ext uri="{A12FA001-AC4F-418D-AE19-62706E023703}">
                                <ahyp:hlinkClr val="tx"/>
                              </a:ext>
                            </a:extLst>
                          </a:hlinkClick>
                        </a:rPr>
                        <a:t>Flags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gridSpan="1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3">
                            <a:extLst>
                              <a:ext uri="{A12FA001-AC4F-418D-AE19-62706E023703}">
                                <ahyp:hlinkClr val="tx"/>
                              </a:ext>
                            </a:extLst>
                          </a:hlinkClick>
                        </a:rPr>
                        <a:t>Fragment Offset</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4">
                            <a:extLst>
                              <a:ext uri="{A12FA001-AC4F-418D-AE19-62706E023703}">
                                <ahyp:hlinkClr val="tx"/>
                              </a:ext>
                            </a:extLst>
                          </a:hlinkClick>
                        </a:rPr>
                        <a:t>Time To Live</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5">
                            <a:extLst>
                              <a:ext uri="{A12FA001-AC4F-418D-AE19-62706E023703}">
                                <ahyp:hlinkClr val="tx"/>
                              </a:ext>
                            </a:extLst>
                          </a:hlinkClick>
                        </a:rPr>
                        <a:t>Protocol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6">
                            <a:extLst>
                              <a:ext uri="{A12FA001-AC4F-418D-AE19-62706E023703}">
                                <ahyp:hlinkClr val="tx"/>
                              </a:ext>
                            </a:extLst>
                          </a:hlinkClick>
                        </a:rPr>
                        <a:t>Header Checksum</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7">
                            <a:extLst>
                              <a:ext uri="{A12FA001-AC4F-418D-AE19-62706E023703}">
                                <ahyp:hlinkClr val="tx"/>
                              </a:ext>
                            </a:extLst>
                          </a:hlinkClick>
                        </a:rPr>
                        <a:t>Source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8">
                            <a:extLst>
                              <a:ext uri="{A12FA001-AC4F-418D-AE19-62706E023703}">
                                <ahyp:hlinkClr val="tx"/>
                              </a:ext>
                            </a:extLst>
                          </a:hlinkClick>
                        </a:rPr>
                        <a:t>Destination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9">
                            <a:extLst>
                              <a:ext uri="{A12FA001-AC4F-418D-AE19-62706E023703}">
                                <ahyp:hlinkClr val="tx"/>
                              </a:ext>
                            </a:extLst>
                          </a:hlinkClick>
                        </a:rPr>
                        <a:t>Options</a:t>
                      </a:r>
                      <a:r>
                        <a:rPr lang="en" sz="1050">
                          <a:solidFill>
                            <a:srgbClr val="F8F9FA"/>
                          </a:solidFill>
                          <a:highlight>
                            <a:schemeClr val="dk2"/>
                          </a:highlight>
                        </a:rPr>
                        <a:t> (if IHL &gt; 5)</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448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
        <p:nvSpPr>
          <p:cNvPr id="640" name="Google Shape;640;p54"/>
          <p:cNvSpPr/>
          <p:nvPr/>
        </p:nvSpPr>
        <p:spPr>
          <a:xfrm>
            <a:off x="1047750" y="3774125"/>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55"/>
          <p:cNvSpPr txBox="1"/>
          <p:nvPr>
            <p:ph type="title"/>
          </p:nvPr>
        </p:nvSpPr>
        <p:spPr>
          <a:xfrm>
            <a:off x="135050" y="36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Length - 16 bit Data + header</a:t>
            </a:r>
            <a:endParaRPr/>
          </a:p>
        </p:txBody>
      </p:sp>
      <p:sp>
        <p:nvSpPr>
          <p:cNvPr id="646" name="Google Shape;646;p55"/>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647" name="Google Shape;647;p55"/>
          <p:cNvGraphicFramePr/>
          <p:nvPr/>
        </p:nvGraphicFramePr>
        <p:xfrm>
          <a:off x="19050" y="1419525"/>
          <a:ext cx="3000000" cy="3000000"/>
        </p:xfrm>
        <a:graphic>
          <a:graphicData uri="http://schemas.openxmlformats.org/drawingml/2006/table">
            <a:tbl>
              <a:tblPr>
                <a:solidFill>
                  <a:srgbClr val="F8F9FA"/>
                </a:solidFill>
                <a:tableStyleId>{1492325F-7BCA-4536-A9CF-DEEA088E3E3A}</a:tableStyleId>
              </a:tblPr>
              <a:tblGrid>
                <a:gridCol w="571500"/>
                <a:gridCol w="457200"/>
                <a:gridCol w="228600"/>
                <a:gridCol w="228600"/>
                <a:gridCol w="238125"/>
                <a:gridCol w="228600"/>
                <a:gridCol w="228600"/>
                <a:gridCol w="228600"/>
                <a:gridCol w="228600"/>
                <a:gridCol w="228600"/>
                <a:gridCol w="228600"/>
                <a:gridCol w="228600"/>
                <a:gridCol w="257175"/>
                <a:gridCol w="257175"/>
                <a:gridCol w="266700"/>
                <a:gridCol w="266700"/>
                <a:gridCol w="257175"/>
                <a:gridCol w="266700"/>
                <a:gridCol w="257175"/>
                <a:gridCol w="266700"/>
                <a:gridCol w="266700"/>
                <a:gridCol w="257175"/>
                <a:gridCol w="266700"/>
                <a:gridCol w="266700"/>
                <a:gridCol w="257175"/>
                <a:gridCol w="266700"/>
                <a:gridCol w="266700"/>
                <a:gridCol w="257175"/>
                <a:gridCol w="266700"/>
                <a:gridCol w="266700"/>
                <a:gridCol w="257175"/>
                <a:gridCol w="266700"/>
                <a:gridCol w="257175"/>
                <a:gridCol w="266700"/>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5">
                            <a:extLst>
                              <a:ext uri="{A12FA001-AC4F-418D-AE19-62706E023703}">
                                <ahyp:hlinkClr val="tx"/>
                              </a:ext>
                            </a:extLst>
                          </a:hlinkClick>
                        </a:rPr>
                        <a:t>Bit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27</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29</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30</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31</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6">
                            <a:extLst>
                              <a:ext uri="{A12FA001-AC4F-418D-AE19-62706E023703}">
                                <ahyp:hlinkClr val="tx"/>
                              </a:ext>
                            </a:extLst>
                          </a:hlinkClick>
                        </a:rPr>
                        <a:t>Version</a:t>
                      </a:r>
                      <a:endParaRPr sz="1050" u="sng">
                        <a:solidFill>
                          <a:schemeClr val="lt1"/>
                        </a:solidFill>
                        <a:highlight>
                          <a:schemeClr val="accent4"/>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7">
                            <a:extLst>
                              <a:ext uri="{A12FA001-AC4F-418D-AE19-62706E023703}">
                                <ahyp:hlinkClr val="tx"/>
                              </a:ext>
                            </a:extLst>
                          </a:hlinkClick>
                        </a:rPr>
                        <a:t>IHL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8">
                            <a:extLst>
                              <a:ext uri="{A12FA001-AC4F-418D-AE19-62706E023703}">
                                <ahyp:hlinkClr val="tx"/>
                              </a:ext>
                            </a:extLst>
                          </a:hlinkClick>
                        </a:rPr>
                        <a:t>DSCP</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gridSpan="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9">
                            <a:extLst>
                              <a:ext uri="{A12FA001-AC4F-418D-AE19-62706E023703}">
                                <ahyp:hlinkClr val="tx"/>
                              </a:ext>
                            </a:extLst>
                          </a:hlinkClick>
                        </a:rPr>
                        <a:t>ECN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gridSpan="16">
                  <a:txBody>
                    <a:bodyPr/>
                    <a:lstStyle/>
                    <a:p>
                      <a:pPr indent="0" lvl="0" marL="0" rtl="0" algn="ctr">
                        <a:lnSpc>
                          <a:spcPct val="115000"/>
                        </a:lnSpc>
                        <a:spcBef>
                          <a:spcPts val="0"/>
                        </a:spcBef>
                        <a:spcAft>
                          <a:spcPts val="0"/>
                        </a:spcAft>
                        <a:buNone/>
                      </a:pPr>
                      <a:r>
                        <a:rPr lang="en" sz="1050">
                          <a:solidFill>
                            <a:schemeClr val="dk2"/>
                          </a:solidFill>
                          <a:highlight>
                            <a:schemeClr val="accent4"/>
                          </a:highlight>
                          <a:uFill>
                            <a:noFill/>
                          </a:uFill>
                          <a:hlinkClick r:id="rId10">
                            <a:extLst>
                              <a:ext uri="{A12FA001-AC4F-418D-AE19-62706E023703}">
                                <ahyp:hlinkClr val="tx"/>
                              </a:ext>
                            </a:extLst>
                          </a:hlinkClick>
                        </a:rPr>
                        <a:t>Total Length</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1">
                            <a:extLst>
                              <a:ext uri="{A12FA001-AC4F-418D-AE19-62706E023703}">
                                <ahyp:hlinkClr val="tx"/>
                              </a:ext>
                            </a:extLst>
                          </a:hlinkClick>
                        </a:rPr>
                        <a:t>Identification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2">
                            <a:extLst>
                              <a:ext uri="{A12FA001-AC4F-418D-AE19-62706E023703}">
                                <ahyp:hlinkClr val="tx"/>
                              </a:ext>
                            </a:extLst>
                          </a:hlinkClick>
                        </a:rPr>
                        <a:t>Flags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gridSpan="1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3">
                            <a:extLst>
                              <a:ext uri="{A12FA001-AC4F-418D-AE19-62706E023703}">
                                <ahyp:hlinkClr val="tx"/>
                              </a:ext>
                            </a:extLst>
                          </a:hlinkClick>
                        </a:rPr>
                        <a:t>Fragment Offset</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4">
                            <a:extLst>
                              <a:ext uri="{A12FA001-AC4F-418D-AE19-62706E023703}">
                                <ahyp:hlinkClr val="tx"/>
                              </a:ext>
                            </a:extLst>
                          </a:hlinkClick>
                        </a:rPr>
                        <a:t>Time To Live</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5">
                            <a:extLst>
                              <a:ext uri="{A12FA001-AC4F-418D-AE19-62706E023703}">
                                <ahyp:hlinkClr val="tx"/>
                              </a:ext>
                            </a:extLst>
                          </a:hlinkClick>
                        </a:rPr>
                        <a:t>Protocol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6">
                            <a:extLst>
                              <a:ext uri="{A12FA001-AC4F-418D-AE19-62706E023703}">
                                <ahyp:hlinkClr val="tx"/>
                              </a:ext>
                            </a:extLst>
                          </a:hlinkClick>
                        </a:rPr>
                        <a:t>Header Checksum</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7">
                            <a:extLst>
                              <a:ext uri="{A12FA001-AC4F-418D-AE19-62706E023703}">
                                <ahyp:hlinkClr val="tx"/>
                              </a:ext>
                            </a:extLst>
                          </a:hlinkClick>
                        </a:rPr>
                        <a:t>Source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8">
                            <a:extLst>
                              <a:ext uri="{A12FA001-AC4F-418D-AE19-62706E023703}">
                                <ahyp:hlinkClr val="tx"/>
                              </a:ext>
                            </a:extLst>
                          </a:hlinkClick>
                        </a:rPr>
                        <a:t>Destination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9">
                            <a:extLst>
                              <a:ext uri="{A12FA001-AC4F-418D-AE19-62706E023703}">
                                <ahyp:hlinkClr val="tx"/>
                              </a:ext>
                            </a:extLst>
                          </a:hlinkClick>
                        </a:rPr>
                        <a:t>Options</a:t>
                      </a:r>
                      <a:r>
                        <a:rPr lang="en" sz="1050">
                          <a:solidFill>
                            <a:srgbClr val="F8F9FA"/>
                          </a:solidFill>
                          <a:highlight>
                            <a:schemeClr val="dk2"/>
                          </a:highlight>
                        </a:rPr>
                        <a:t> (if IHL &gt; 5)</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448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
        <p:nvSpPr>
          <p:cNvPr id="648" name="Google Shape;648;p55"/>
          <p:cNvSpPr/>
          <p:nvPr/>
        </p:nvSpPr>
        <p:spPr>
          <a:xfrm>
            <a:off x="1047750" y="3774125"/>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56"/>
          <p:cNvSpPr txBox="1"/>
          <p:nvPr>
            <p:ph type="title"/>
          </p:nvPr>
        </p:nvSpPr>
        <p:spPr>
          <a:xfrm>
            <a:off x="135050" y="36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Fragmentation - Jumbo packets</a:t>
            </a:r>
            <a:endParaRPr/>
          </a:p>
        </p:txBody>
      </p:sp>
      <p:sp>
        <p:nvSpPr>
          <p:cNvPr id="654" name="Google Shape;654;p56"/>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655" name="Google Shape;655;p56"/>
          <p:cNvGraphicFramePr/>
          <p:nvPr/>
        </p:nvGraphicFramePr>
        <p:xfrm>
          <a:off x="19050" y="1419525"/>
          <a:ext cx="3000000" cy="3000000"/>
        </p:xfrm>
        <a:graphic>
          <a:graphicData uri="http://schemas.openxmlformats.org/drawingml/2006/table">
            <a:tbl>
              <a:tblPr>
                <a:solidFill>
                  <a:srgbClr val="F8F9FA"/>
                </a:solidFill>
                <a:tableStyleId>{1492325F-7BCA-4536-A9CF-DEEA088E3E3A}</a:tableStyleId>
              </a:tblPr>
              <a:tblGrid>
                <a:gridCol w="571500"/>
                <a:gridCol w="457200"/>
                <a:gridCol w="228600"/>
                <a:gridCol w="228600"/>
                <a:gridCol w="238125"/>
                <a:gridCol w="228600"/>
                <a:gridCol w="228600"/>
                <a:gridCol w="228600"/>
                <a:gridCol w="228600"/>
                <a:gridCol w="228600"/>
                <a:gridCol w="228600"/>
                <a:gridCol w="228600"/>
                <a:gridCol w="257175"/>
                <a:gridCol w="257175"/>
                <a:gridCol w="266700"/>
                <a:gridCol w="266700"/>
                <a:gridCol w="257175"/>
                <a:gridCol w="266700"/>
                <a:gridCol w="257175"/>
                <a:gridCol w="266700"/>
                <a:gridCol w="266700"/>
                <a:gridCol w="257175"/>
                <a:gridCol w="266700"/>
                <a:gridCol w="266700"/>
                <a:gridCol w="257175"/>
                <a:gridCol w="266700"/>
                <a:gridCol w="266700"/>
                <a:gridCol w="257175"/>
                <a:gridCol w="266700"/>
                <a:gridCol w="266700"/>
                <a:gridCol w="257175"/>
                <a:gridCol w="266700"/>
                <a:gridCol w="257175"/>
                <a:gridCol w="266700"/>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5">
                            <a:extLst>
                              <a:ext uri="{A12FA001-AC4F-418D-AE19-62706E023703}">
                                <ahyp:hlinkClr val="tx"/>
                              </a:ext>
                            </a:extLst>
                          </a:hlinkClick>
                        </a:rPr>
                        <a:t>Bit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27</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29</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30</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31</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6">
                            <a:extLst>
                              <a:ext uri="{A12FA001-AC4F-418D-AE19-62706E023703}">
                                <ahyp:hlinkClr val="tx"/>
                              </a:ext>
                            </a:extLst>
                          </a:hlinkClick>
                        </a:rPr>
                        <a:t>Version</a:t>
                      </a:r>
                      <a:endParaRPr sz="1050" u="sng">
                        <a:solidFill>
                          <a:schemeClr val="lt1"/>
                        </a:solidFill>
                        <a:highlight>
                          <a:schemeClr val="accent4"/>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7">
                            <a:extLst>
                              <a:ext uri="{A12FA001-AC4F-418D-AE19-62706E023703}">
                                <ahyp:hlinkClr val="tx"/>
                              </a:ext>
                            </a:extLst>
                          </a:hlinkClick>
                        </a:rPr>
                        <a:t>IHL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gridSpan="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8">
                            <a:extLst>
                              <a:ext uri="{A12FA001-AC4F-418D-AE19-62706E023703}">
                                <ahyp:hlinkClr val="tx"/>
                              </a:ext>
                            </a:extLst>
                          </a:hlinkClick>
                        </a:rPr>
                        <a:t>DSCP</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gridSpan="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9">
                            <a:extLst>
                              <a:ext uri="{A12FA001-AC4F-418D-AE19-62706E023703}">
                                <ahyp:hlinkClr val="tx"/>
                              </a:ext>
                            </a:extLst>
                          </a:hlinkClick>
                        </a:rPr>
                        <a:t>ECN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0">
                            <a:extLst>
                              <a:ext uri="{A12FA001-AC4F-418D-AE19-62706E023703}">
                                <ahyp:hlinkClr val="tx"/>
                              </a:ext>
                            </a:extLst>
                          </a:hlinkClick>
                        </a:rPr>
                        <a:t>Total Length</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2"/>
                          </a:solidFill>
                          <a:highlight>
                            <a:schemeClr val="accent4"/>
                          </a:highlight>
                          <a:uFill>
                            <a:noFill/>
                          </a:uFill>
                          <a:hlinkClick r:id="rId11">
                            <a:extLst>
                              <a:ext uri="{A12FA001-AC4F-418D-AE19-62706E023703}">
                                <ahyp:hlinkClr val="tx"/>
                              </a:ext>
                            </a:extLst>
                          </a:hlinkClick>
                        </a:rPr>
                        <a:t>Identification</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c gridSpan="3">
                  <a:txBody>
                    <a:bodyPr/>
                    <a:lstStyle/>
                    <a:p>
                      <a:pPr indent="0" lvl="0" marL="0" rtl="0" algn="ctr">
                        <a:lnSpc>
                          <a:spcPct val="115000"/>
                        </a:lnSpc>
                        <a:spcBef>
                          <a:spcPts val="0"/>
                        </a:spcBef>
                        <a:spcAft>
                          <a:spcPts val="0"/>
                        </a:spcAft>
                        <a:buNone/>
                      </a:pPr>
                      <a:r>
                        <a:rPr lang="en" sz="1050">
                          <a:solidFill>
                            <a:schemeClr val="dk2"/>
                          </a:solidFill>
                          <a:highlight>
                            <a:schemeClr val="accent4"/>
                          </a:highlight>
                          <a:uFill>
                            <a:noFill/>
                          </a:uFill>
                          <a:hlinkClick r:id="rId12">
                            <a:extLst>
                              <a:ext uri="{A12FA001-AC4F-418D-AE19-62706E023703}">
                                <ahyp:hlinkClr val="tx"/>
                              </a:ext>
                            </a:extLst>
                          </a:hlinkClick>
                        </a:rPr>
                        <a:t>Flags</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gridSpan="13">
                  <a:txBody>
                    <a:bodyPr/>
                    <a:lstStyle/>
                    <a:p>
                      <a:pPr indent="0" lvl="0" marL="0" rtl="0" algn="ctr">
                        <a:lnSpc>
                          <a:spcPct val="115000"/>
                        </a:lnSpc>
                        <a:spcBef>
                          <a:spcPts val="0"/>
                        </a:spcBef>
                        <a:spcAft>
                          <a:spcPts val="0"/>
                        </a:spcAft>
                        <a:buNone/>
                      </a:pPr>
                      <a:r>
                        <a:rPr lang="en" sz="1050">
                          <a:solidFill>
                            <a:schemeClr val="dk2"/>
                          </a:solidFill>
                          <a:highlight>
                            <a:schemeClr val="accent4"/>
                          </a:highlight>
                          <a:uFill>
                            <a:noFill/>
                          </a:uFill>
                          <a:hlinkClick r:id="rId13">
                            <a:extLst>
                              <a:ext uri="{A12FA001-AC4F-418D-AE19-62706E023703}">
                                <ahyp:hlinkClr val="tx"/>
                              </a:ext>
                            </a:extLst>
                          </a:hlinkClick>
                        </a:rPr>
                        <a:t>Fragment Offset</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4">
                            <a:extLst>
                              <a:ext uri="{A12FA001-AC4F-418D-AE19-62706E023703}">
                                <ahyp:hlinkClr val="tx"/>
                              </a:ext>
                            </a:extLst>
                          </a:hlinkClick>
                        </a:rPr>
                        <a:t>Time To Live</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5">
                            <a:extLst>
                              <a:ext uri="{A12FA001-AC4F-418D-AE19-62706E023703}">
                                <ahyp:hlinkClr val="tx"/>
                              </a:ext>
                            </a:extLst>
                          </a:hlinkClick>
                        </a:rPr>
                        <a:t>Protocol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6">
                            <a:extLst>
                              <a:ext uri="{A12FA001-AC4F-418D-AE19-62706E023703}">
                                <ahyp:hlinkClr val="tx"/>
                              </a:ext>
                            </a:extLst>
                          </a:hlinkClick>
                        </a:rPr>
                        <a:t>Header Checksum</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7">
                            <a:extLst>
                              <a:ext uri="{A12FA001-AC4F-418D-AE19-62706E023703}">
                                <ahyp:hlinkClr val="tx"/>
                              </a:ext>
                            </a:extLst>
                          </a:hlinkClick>
                        </a:rPr>
                        <a:t>Source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8">
                            <a:extLst>
                              <a:ext uri="{A12FA001-AC4F-418D-AE19-62706E023703}">
                                <ahyp:hlinkClr val="tx"/>
                              </a:ext>
                            </a:extLst>
                          </a:hlinkClick>
                        </a:rPr>
                        <a:t>Destination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9">
                            <a:extLst>
                              <a:ext uri="{A12FA001-AC4F-418D-AE19-62706E023703}">
                                <ahyp:hlinkClr val="tx"/>
                              </a:ext>
                            </a:extLst>
                          </a:hlinkClick>
                        </a:rPr>
                        <a:t>Options</a:t>
                      </a:r>
                      <a:r>
                        <a:rPr lang="en" sz="1050">
                          <a:solidFill>
                            <a:srgbClr val="F8F9FA"/>
                          </a:solidFill>
                          <a:highlight>
                            <a:schemeClr val="dk2"/>
                          </a:highlight>
                        </a:rPr>
                        <a:t> (if IHL &gt; 5)</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448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
        <p:nvSpPr>
          <p:cNvPr id="656" name="Google Shape;656;p56"/>
          <p:cNvSpPr/>
          <p:nvPr/>
        </p:nvSpPr>
        <p:spPr>
          <a:xfrm>
            <a:off x="1047750" y="3774125"/>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57"/>
          <p:cNvSpPr txBox="1"/>
          <p:nvPr>
            <p:ph type="title"/>
          </p:nvPr>
        </p:nvSpPr>
        <p:spPr>
          <a:xfrm>
            <a:off x="135050" y="36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To Live - How many hops can this packet survive?</a:t>
            </a:r>
            <a:endParaRPr/>
          </a:p>
        </p:txBody>
      </p:sp>
      <p:sp>
        <p:nvSpPr>
          <p:cNvPr id="662" name="Google Shape;662;p57"/>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663" name="Google Shape;663;p57"/>
          <p:cNvGraphicFramePr/>
          <p:nvPr/>
        </p:nvGraphicFramePr>
        <p:xfrm>
          <a:off x="19050" y="1419525"/>
          <a:ext cx="3000000" cy="3000000"/>
        </p:xfrm>
        <a:graphic>
          <a:graphicData uri="http://schemas.openxmlformats.org/drawingml/2006/table">
            <a:tbl>
              <a:tblPr>
                <a:solidFill>
                  <a:srgbClr val="F8F9FA"/>
                </a:solidFill>
                <a:tableStyleId>{1492325F-7BCA-4536-A9CF-DEEA088E3E3A}</a:tableStyleId>
              </a:tblPr>
              <a:tblGrid>
                <a:gridCol w="571500"/>
                <a:gridCol w="457200"/>
                <a:gridCol w="228600"/>
                <a:gridCol w="228600"/>
                <a:gridCol w="238125"/>
                <a:gridCol w="228600"/>
                <a:gridCol w="228600"/>
                <a:gridCol w="228600"/>
                <a:gridCol w="228600"/>
                <a:gridCol w="228600"/>
                <a:gridCol w="228600"/>
                <a:gridCol w="228600"/>
                <a:gridCol w="257175"/>
                <a:gridCol w="257175"/>
                <a:gridCol w="266700"/>
                <a:gridCol w="266700"/>
                <a:gridCol w="257175"/>
                <a:gridCol w="266700"/>
                <a:gridCol w="257175"/>
                <a:gridCol w="266700"/>
                <a:gridCol w="266700"/>
                <a:gridCol w="257175"/>
                <a:gridCol w="266700"/>
                <a:gridCol w="266700"/>
                <a:gridCol w="257175"/>
                <a:gridCol w="266700"/>
                <a:gridCol w="266700"/>
                <a:gridCol w="257175"/>
                <a:gridCol w="266700"/>
                <a:gridCol w="266700"/>
                <a:gridCol w="257175"/>
                <a:gridCol w="266700"/>
                <a:gridCol w="257175"/>
                <a:gridCol w="266700"/>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5">
                            <a:extLst>
                              <a:ext uri="{A12FA001-AC4F-418D-AE19-62706E023703}">
                                <ahyp:hlinkClr val="tx"/>
                              </a:ext>
                            </a:extLst>
                          </a:hlinkClick>
                        </a:rPr>
                        <a:t>Bit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27</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29</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30</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31</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6">
                            <a:extLst>
                              <a:ext uri="{A12FA001-AC4F-418D-AE19-62706E023703}">
                                <ahyp:hlinkClr val="tx"/>
                              </a:ext>
                            </a:extLst>
                          </a:hlinkClick>
                        </a:rPr>
                        <a:t>Version</a:t>
                      </a:r>
                      <a:endParaRPr sz="1050" u="sng">
                        <a:solidFill>
                          <a:schemeClr val="lt1"/>
                        </a:solidFill>
                        <a:highlight>
                          <a:schemeClr val="accent4"/>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7">
                            <a:extLst>
                              <a:ext uri="{A12FA001-AC4F-418D-AE19-62706E023703}">
                                <ahyp:hlinkClr val="tx"/>
                              </a:ext>
                            </a:extLst>
                          </a:hlinkClick>
                        </a:rPr>
                        <a:t>IHL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8">
                            <a:extLst>
                              <a:ext uri="{A12FA001-AC4F-418D-AE19-62706E023703}">
                                <ahyp:hlinkClr val="tx"/>
                              </a:ext>
                            </a:extLst>
                          </a:hlinkClick>
                        </a:rPr>
                        <a:t>DSCP</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gridSpan="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9">
                            <a:extLst>
                              <a:ext uri="{A12FA001-AC4F-418D-AE19-62706E023703}">
                                <ahyp:hlinkClr val="tx"/>
                              </a:ext>
                            </a:extLst>
                          </a:hlinkClick>
                        </a:rPr>
                        <a:t>ECN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0">
                            <a:extLst>
                              <a:ext uri="{A12FA001-AC4F-418D-AE19-62706E023703}">
                                <ahyp:hlinkClr val="tx"/>
                              </a:ext>
                            </a:extLst>
                          </a:hlinkClick>
                        </a:rPr>
                        <a:t>Total Length</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1">
                            <a:extLst>
                              <a:ext uri="{A12FA001-AC4F-418D-AE19-62706E023703}">
                                <ahyp:hlinkClr val="tx"/>
                              </a:ext>
                            </a:extLst>
                          </a:hlinkClick>
                        </a:rPr>
                        <a:t>Identification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2">
                            <a:extLst>
                              <a:ext uri="{A12FA001-AC4F-418D-AE19-62706E023703}">
                                <ahyp:hlinkClr val="tx"/>
                              </a:ext>
                            </a:extLst>
                          </a:hlinkClick>
                        </a:rPr>
                        <a:t>Flags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gridSpan="1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3">
                            <a:extLst>
                              <a:ext uri="{A12FA001-AC4F-418D-AE19-62706E023703}">
                                <ahyp:hlinkClr val="tx"/>
                              </a:ext>
                            </a:extLst>
                          </a:hlinkClick>
                        </a:rPr>
                        <a:t>Fragment Offset</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lang="en" sz="1050">
                          <a:solidFill>
                            <a:schemeClr val="dk2"/>
                          </a:solidFill>
                          <a:highlight>
                            <a:schemeClr val="accent4"/>
                          </a:highlight>
                          <a:uFill>
                            <a:noFill/>
                          </a:uFill>
                          <a:hlinkClick r:id="rId14">
                            <a:extLst>
                              <a:ext uri="{A12FA001-AC4F-418D-AE19-62706E023703}">
                                <ahyp:hlinkClr val="tx"/>
                              </a:ext>
                            </a:extLst>
                          </a:hlinkClick>
                        </a:rPr>
                        <a:t>Time To Live</a:t>
                      </a:r>
                      <a:endParaRPr sz="1050">
                        <a:solidFill>
                          <a:schemeClr val="dk2"/>
                        </a:solidFill>
                        <a:highlight>
                          <a:schemeClr val="accent4"/>
                        </a:highlight>
                      </a:endParaRPr>
                    </a:p>
                  </a:txBody>
                  <a:tcPr marT="26675" marB="26675" marR="53350" marL="533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4"/>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5">
                            <a:extLst>
                              <a:ext uri="{A12FA001-AC4F-418D-AE19-62706E023703}">
                                <ahyp:hlinkClr val="tx"/>
                              </a:ext>
                            </a:extLst>
                          </a:hlinkClick>
                        </a:rPr>
                        <a:t>Protocol</a:t>
                      </a:r>
                      <a:endParaRPr sz="1050">
                        <a:solidFill>
                          <a:srgbClr val="F8F9FA"/>
                        </a:solidFill>
                        <a:highlight>
                          <a:schemeClr val="dk2"/>
                        </a:highlight>
                      </a:endParaRPr>
                    </a:p>
                  </a:txBody>
                  <a:tcPr marT="26675" marB="26675" marR="53350" marL="53350">
                    <a:lnL cap="flat" cmpd="sng" w="9525">
                      <a:solidFill>
                        <a:schemeClr val="dk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6">
                            <a:extLst>
                              <a:ext uri="{A12FA001-AC4F-418D-AE19-62706E023703}">
                                <ahyp:hlinkClr val="tx"/>
                              </a:ext>
                            </a:extLst>
                          </a:hlinkClick>
                        </a:rPr>
                        <a:t>Header Checksum</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7">
                            <a:extLst>
                              <a:ext uri="{A12FA001-AC4F-418D-AE19-62706E023703}">
                                <ahyp:hlinkClr val="tx"/>
                              </a:ext>
                            </a:extLst>
                          </a:hlinkClick>
                        </a:rPr>
                        <a:t>Source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8">
                            <a:extLst>
                              <a:ext uri="{A12FA001-AC4F-418D-AE19-62706E023703}">
                                <ahyp:hlinkClr val="tx"/>
                              </a:ext>
                            </a:extLst>
                          </a:hlinkClick>
                        </a:rPr>
                        <a:t>Destination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9">
                            <a:extLst>
                              <a:ext uri="{A12FA001-AC4F-418D-AE19-62706E023703}">
                                <ahyp:hlinkClr val="tx"/>
                              </a:ext>
                            </a:extLst>
                          </a:hlinkClick>
                        </a:rPr>
                        <a:t>Options</a:t>
                      </a:r>
                      <a:r>
                        <a:rPr lang="en" sz="1050">
                          <a:solidFill>
                            <a:srgbClr val="F8F9FA"/>
                          </a:solidFill>
                          <a:highlight>
                            <a:schemeClr val="dk2"/>
                          </a:highlight>
                        </a:rPr>
                        <a:t> (if IHL &gt; 5)</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448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
        <p:nvSpPr>
          <p:cNvPr id="664" name="Google Shape;664;p57"/>
          <p:cNvSpPr/>
          <p:nvPr/>
        </p:nvSpPr>
        <p:spPr>
          <a:xfrm>
            <a:off x="1047750" y="3774125"/>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58"/>
          <p:cNvSpPr txBox="1"/>
          <p:nvPr>
            <p:ph type="title"/>
          </p:nvPr>
        </p:nvSpPr>
        <p:spPr>
          <a:xfrm>
            <a:off x="135050" y="36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Protocol - What protocol is inside the data section?</a:t>
            </a:r>
            <a:endParaRPr/>
          </a:p>
        </p:txBody>
      </p:sp>
      <p:sp>
        <p:nvSpPr>
          <p:cNvPr id="670" name="Google Shape;670;p5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671" name="Google Shape;671;p58"/>
          <p:cNvGraphicFramePr/>
          <p:nvPr/>
        </p:nvGraphicFramePr>
        <p:xfrm>
          <a:off x="19050" y="1419525"/>
          <a:ext cx="3000000" cy="3000000"/>
        </p:xfrm>
        <a:graphic>
          <a:graphicData uri="http://schemas.openxmlformats.org/drawingml/2006/table">
            <a:tbl>
              <a:tblPr>
                <a:solidFill>
                  <a:srgbClr val="F8F9FA"/>
                </a:solidFill>
                <a:tableStyleId>{1492325F-7BCA-4536-A9CF-DEEA088E3E3A}</a:tableStyleId>
              </a:tblPr>
              <a:tblGrid>
                <a:gridCol w="571500"/>
                <a:gridCol w="457200"/>
                <a:gridCol w="228600"/>
                <a:gridCol w="228600"/>
                <a:gridCol w="238125"/>
                <a:gridCol w="228600"/>
                <a:gridCol w="228600"/>
                <a:gridCol w="228600"/>
                <a:gridCol w="228600"/>
                <a:gridCol w="228600"/>
                <a:gridCol w="228600"/>
                <a:gridCol w="228600"/>
                <a:gridCol w="257175"/>
                <a:gridCol w="257175"/>
                <a:gridCol w="266700"/>
                <a:gridCol w="266700"/>
                <a:gridCol w="257175"/>
                <a:gridCol w="266700"/>
                <a:gridCol w="257175"/>
                <a:gridCol w="266700"/>
                <a:gridCol w="266700"/>
                <a:gridCol w="257175"/>
                <a:gridCol w="266700"/>
                <a:gridCol w="266700"/>
                <a:gridCol w="257175"/>
                <a:gridCol w="266700"/>
                <a:gridCol w="266700"/>
                <a:gridCol w="257175"/>
                <a:gridCol w="266700"/>
                <a:gridCol w="266700"/>
                <a:gridCol w="257175"/>
                <a:gridCol w="266700"/>
                <a:gridCol w="257175"/>
                <a:gridCol w="266700"/>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5">
                            <a:extLst>
                              <a:ext uri="{A12FA001-AC4F-418D-AE19-62706E023703}">
                                <ahyp:hlinkClr val="tx"/>
                              </a:ext>
                            </a:extLst>
                          </a:hlinkClick>
                        </a:rPr>
                        <a:t>Bit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27</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29</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30</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31</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6">
                            <a:extLst>
                              <a:ext uri="{A12FA001-AC4F-418D-AE19-62706E023703}">
                                <ahyp:hlinkClr val="tx"/>
                              </a:ext>
                            </a:extLst>
                          </a:hlinkClick>
                        </a:rPr>
                        <a:t>Version</a:t>
                      </a:r>
                      <a:endParaRPr sz="1050" u="sng">
                        <a:solidFill>
                          <a:schemeClr val="lt1"/>
                        </a:solidFill>
                        <a:highlight>
                          <a:schemeClr val="accent4"/>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7">
                            <a:extLst>
                              <a:ext uri="{A12FA001-AC4F-418D-AE19-62706E023703}">
                                <ahyp:hlinkClr val="tx"/>
                              </a:ext>
                            </a:extLst>
                          </a:hlinkClick>
                        </a:rPr>
                        <a:t>IHL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8">
                            <a:extLst>
                              <a:ext uri="{A12FA001-AC4F-418D-AE19-62706E023703}">
                                <ahyp:hlinkClr val="tx"/>
                              </a:ext>
                            </a:extLst>
                          </a:hlinkClick>
                        </a:rPr>
                        <a:t>DSCP</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gridSpan="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9">
                            <a:extLst>
                              <a:ext uri="{A12FA001-AC4F-418D-AE19-62706E023703}">
                                <ahyp:hlinkClr val="tx"/>
                              </a:ext>
                            </a:extLst>
                          </a:hlinkClick>
                        </a:rPr>
                        <a:t>ECN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0">
                            <a:extLst>
                              <a:ext uri="{A12FA001-AC4F-418D-AE19-62706E023703}">
                                <ahyp:hlinkClr val="tx"/>
                              </a:ext>
                            </a:extLst>
                          </a:hlinkClick>
                        </a:rPr>
                        <a:t>Total Length</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1">
                            <a:extLst>
                              <a:ext uri="{A12FA001-AC4F-418D-AE19-62706E023703}">
                                <ahyp:hlinkClr val="tx"/>
                              </a:ext>
                            </a:extLst>
                          </a:hlinkClick>
                        </a:rPr>
                        <a:t>Identification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2">
                            <a:extLst>
                              <a:ext uri="{A12FA001-AC4F-418D-AE19-62706E023703}">
                                <ahyp:hlinkClr val="tx"/>
                              </a:ext>
                            </a:extLst>
                          </a:hlinkClick>
                        </a:rPr>
                        <a:t>Flags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gridSpan="1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3">
                            <a:extLst>
                              <a:ext uri="{A12FA001-AC4F-418D-AE19-62706E023703}">
                                <ahyp:hlinkClr val="tx"/>
                              </a:ext>
                            </a:extLst>
                          </a:hlinkClick>
                        </a:rPr>
                        <a:t>Fragment Offset</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4">
                            <a:extLst>
                              <a:ext uri="{A12FA001-AC4F-418D-AE19-62706E023703}">
                                <ahyp:hlinkClr val="tx"/>
                              </a:ext>
                            </a:extLst>
                          </a:hlinkClick>
                        </a:rPr>
                        <a:t>Time To Live</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lang="en" sz="1050">
                          <a:solidFill>
                            <a:schemeClr val="dk2"/>
                          </a:solidFill>
                          <a:highlight>
                            <a:schemeClr val="accent4"/>
                          </a:highlight>
                          <a:uFill>
                            <a:noFill/>
                          </a:uFill>
                          <a:hlinkClick r:id="rId15">
                            <a:extLst>
                              <a:ext uri="{A12FA001-AC4F-418D-AE19-62706E023703}">
                                <ahyp:hlinkClr val="tx"/>
                              </a:ext>
                            </a:extLst>
                          </a:hlinkClick>
                        </a:rPr>
                        <a:t>Protocol</a:t>
                      </a:r>
                      <a:endParaRPr sz="1050">
                        <a:solidFill>
                          <a:schemeClr val="dk2"/>
                        </a:solidFill>
                        <a:highlight>
                          <a:schemeClr val="accent4"/>
                        </a:highlight>
                      </a:endParaRPr>
                    </a:p>
                  </a:txBody>
                  <a:tcPr marT="26675" marB="26675" marR="53350" marL="53350">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accent4"/>
                    </a:solidFill>
                  </a:tcPr>
                </a:tc>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6">
                            <a:extLst>
                              <a:ext uri="{A12FA001-AC4F-418D-AE19-62706E023703}">
                                <ahyp:hlinkClr val="tx"/>
                              </a:ext>
                            </a:extLst>
                          </a:hlinkClick>
                        </a:rPr>
                        <a:t>Header Checksum</a:t>
                      </a:r>
                      <a:endParaRPr sz="1050">
                        <a:solidFill>
                          <a:srgbClr val="F8F9FA"/>
                        </a:solidFill>
                        <a:highlight>
                          <a:schemeClr val="dk2"/>
                        </a:highlight>
                      </a:endParaRPr>
                    </a:p>
                  </a:txBody>
                  <a:tcPr marT="26675" marB="26675" marR="53350" marL="53350">
                    <a:lnL cap="flat" cmpd="sng" w="9525">
                      <a:solidFill>
                        <a:schemeClr val="accent4"/>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7">
                            <a:extLst>
                              <a:ext uri="{A12FA001-AC4F-418D-AE19-62706E023703}">
                                <ahyp:hlinkClr val="tx"/>
                              </a:ext>
                            </a:extLst>
                          </a:hlinkClick>
                        </a:rPr>
                        <a:t>Source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8">
                            <a:extLst>
                              <a:ext uri="{A12FA001-AC4F-418D-AE19-62706E023703}">
                                <ahyp:hlinkClr val="tx"/>
                              </a:ext>
                            </a:extLst>
                          </a:hlinkClick>
                        </a:rPr>
                        <a:t>Destination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9">
                            <a:extLst>
                              <a:ext uri="{A12FA001-AC4F-418D-AE19-62706E023703}">
                                <ahyp:hlinkClr val="tx"/>
                              </a:ext>
                            </a:extLst>
                          </a:hlinkClick>
                        </a:rPr>
                        <a:t>Options</a:t>
                      </a:r>
                      <a:r>
                        <a:rPr lang="en" sz="1050">
                          <a:solidFill>
                            <a:srgbClr val="F8F9FA"/>
                          </a:solidFill>
                          <a:highlight>
                            <a:schemeClr val="dk2"/>
                          </a:highlight>
                        </a:rPr>
                        <a:t> (if IHL &gt; 5)</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448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
        <p:nvSpPr>
          <p:cNvPr id="672" name="Google Shape;672;p58"/>
          <p:cNvSpPr/>
          <p:nvPr/>
        </p:nvSpPr>
        <p:spPr>
          <a:xfrm>
            <a:off x="1047750" y="3774125"/>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59"/>
          <p:cNvSpPr txBox="1"/>
          <p:nvPr>
            <p:ph type="title"/>
          </p:nvPr>
        </p:nvSpPr>
        <p:spPr>
          <a:xfrm>
            <a:off x="135050" y="36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 and Destination IP</a:t>
            </a:r>
            <a:endParaRPr/>
          </a:p>
        </p:txBody>
      </p:sp>
      <p:sp>
        <p:nvSpPr>
          <p:cNvPr id="678" name="Google Shape;678;p59"/>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679" name="Google Shape;679;p59"/>
          <p:cNvGraphicFramePr/>
          <p:nvPr/>
        </p:nvGraphicFramePr>
        <p:xfrm>
          <a:off x="19050" y="1419525"/>
          <a:ext cx="3000000" cy="3000000"/>
        </p:xfrm>
        <a:graphic>
          <a:graphicData uri="http://schemas.openxmlformats.org/drawingml/2006/table">
            <a:tbl>
              <a:tblPr>
                <a:solidFill>
                  <a:srgbClr val="F8F9FA"/>
                </a:solidFill>
                <a:tableStyleId>{1492325F-7BCA-4536-A9CF-DEEA088E3E3A}</a:tableStyleId>
              </a:tblPr>
              <a:tblGrid>
                <a:gridCol w="571500"/>
                <a:gridCol w="457200"/>
                <a:gridCol w="228600"/>
                <a:gridCol w="228600"/>
                <a:gridCol w="238125"/>
                <a:gridCol w="228600"/>
                <a:gridCol w="228600"/>
                <a:gridCol w="228600"/>
                <a:gridCol w="228600"/>
                <a:gridCol w="228600"/>
                <a:gridCol w="228600"/>
                <a:gridCol w="228600"/>
                <a:gridCol w="257175"/>
                <a:gridCol w="257175"/>
                <a:gridCol w="266700"/>
                <a:gridCol w="266700"/>
                <a:gridCol w="257175"/>
                <a:gridCol w="266700"/>
                <a:gridCol w="257175"/>
                <a:gridCol w="266700"/>
                <a:gridCol w="266700"/>
                <a:gridCol w="257175"/>
                <a:gridCol w="266700"/>
                <a:gridCol w="266700"/>
                <a:gridCol w="257175"/>
                <a:gridCol w="266700"/>
                <a:gridCol w="266700"/>
                <a:gridCol w="257175"/>
                <a:gridCol w="266700"/>
                <a:gridCol w="266700"/>
                <a:gridCol w="257175"/>
                <a:gridCol w="266700"/>
                <a:gridCol w="257175"/>
                <a:gridCol w="266700"/>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5">
                            <a:extLst>
                              <a:ext uri="{A12FA001-AC4F-418D-AE19-62706E023703}">
                                <ahyp:hlinkClr val="tx"/>
                              </a:ext>
                            </a:extLst>
                          </a:hlinkClick>
                        </a:rPr>
                        <a:t>Bit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27</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29</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30</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31</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6">
                            <a:extLst>
                              <a:ext uri="{A12FA001-AC4F-418D-AE19-62706E023703}">
                                <ahyp:hlinkClr val="tx"/>
                              </a:ext>
                            </a:extLst>
                          </a:hlinkClick>
                        </a:rPr>
                        <a:t>Version</a:t>
                      </a:r>
                      <a:endParaRPr sz="1050" u="sng">
                        <a:solidFill>
                          <a:schemeClr val="lt1"/>
                        </a:solidFill>
                        <a:highlight>
                          <a:schemeClr val="accent4"/>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7">
                            <a:extLst>
                              <a:ext uri="{A12FA001-AC4F-418D-AE19-62706E023703}">
                                <ahyp:hlinkClr val="tx"/>
                              </a:ext>
                            </a:extLst>
                          </a:hlinkClick>
                        </a:rPr>
                        <a:t>IHL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8">
                            <a:extLst>
                              <a:ext uri="{A12FA001-AC4F-418D-AE19-62706E023703}">
                                <ahyp:hlinkClr val="tx"/>
                              </a:ext>
                            </a:extLst>
                          </a:hlinkClick>
                        </a:rPr>
                        <a:t>DSCP</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gridSpan="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9">
                            <a:extLst>
                              <a:ext uri="{A12FA001-AC4F-418D-AE19-62706E023703}">
                                <ahyp:hlinkClr val="tx"/>
                              </a:ext>
                            </a:extLst>
                          </a:hlinkClick>
                        </a:rPr>
                        <a:t>ECN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0">
                            <a:extLst>
                              <a:ext uri="{A12FA001-AC4F-418D-AE19-62706E023703}">
                                <ahyp:hlinkClr val="tx"/>
                              </a:ext>
                            </a:extLst>
                          </a:hlinkClick>
                        </a:rPr>
                        <a:t>Total Length</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1">
                            <a:extLst>
                              <a:ext uri="{A12FA001-AC4F-418D-AE19-62706E023703}">
                                <ahyp:hlinkClr val="tx"/>
                              </a:ext>
                            </a:extLst>
                          </a:hlinkClick>
                        </a:rPr>
                        <a:t>Identification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2">
                            <a:extLst>
                              <a:ext uri="{A12FA001-AC4F-418D-AE19-62706E023703}">
                                <ahyp:hlinkClr val="tx"/>
                              </a:ext>
                            </a:extLst>
                          </a:hlinkClick>
                        </a:rPr>
                        <a:t>Flags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gridSpan="1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3">
                            <a:extLst>
                              <a:ext uri="{A12FA001-AC4F-418D-AE19-62706E023703}">
                                <ahyp:hlinkClr val="tx"/>
                              </a:ext>
                            </a:extLst>
                          </a:hlinkClick>
                        </a:rPr>
                        <a:t>Fragment Offset</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4">
                            <a:extLst>
                              <a:ext uri="{A12FA001-AC4F-418D-AE19-62706E023703}">
                                <ahyp:hlinkClr val="tx"/>
                              </a:ext>
                            </a:extLst>
                          </a:hlinkClick>
                        </a:rPr>
                        <a:t>Time To Live</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5">
                            <a:extLst>
                              <a:ext uri="{A12FA001-AC4F-418D-AE19-62706E023703}">
                                <ahyp:hlinkClr val="tx"/>
                              </a:ext>
                            </a:extLst>
                          </a:hlinkClick>
                        </a:rPr>
                        <a:t>Protocol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6">
                            <a:extLst>
                              <a:ext uri="{A12FA001-AC4F-418D-AE19-62706E023703}">
                                <ahyp:hlinkClr val="tx"/>
                              </a:ext>
                            </a:extLst>
                          </a:hlinkClick>
                        </a:rPr>
                        <a:t>Header Checksum</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2"/>
                          </a:solidFill>
                          <a:highlight>
                            <a:schemeClr val="accent4"/>
                          </a:highlight>
                          <a:uFill>
                            <a:noFill/>
                          </a:uFill>
                          <a:hlinkClick r:id="rId17">
                            <a:extLst>
                              <a:ext uri="{A12FA001-AC4F-418D-AE19-62706E023703}">
                                <ahyp:hlinkClr val="tx"/>
                              </a:ext>
                            </a:extLst>
                          </a:hlinkClick>
                        </a:rPr>
                        <a:t>Source IP Address</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2"/>
                          </a:solidFill>
                          <a:highlight>
                            <a:schemeClr val="accent4"/>
                          </a:highlight>
                          <a:uFill>
                            <a:noFill/>
                          </a:uFill>
                          <a:hlinkClick r:id="rId18">
                            <a:extLst>
                              <a:ext uri="{A12FA001-AC4F-418D-AE19-62706E023703}">
                                <ahyp:hlinkClr val="tx"/>
                              </a:ext>
                            </a:extLst>
                          </a:hlinkClick>
                        </a:rPr>
                        <a:t>Destination IP Address</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9">
                            <a:extLst>
                              <a:ext uri="{A12FA001-AC4F-418D-AE19-62706E023703}">
                                <ahyp:hlinkClr val="tx"/>
                              </a:ext>
                            </a:extLst>
                          </a:hlinkClick>
                        </a:rPr>
                        <a:t>Options</a:t>
                      </a:r>
                      <a:r>
                        <a:rPr lang="en" sz="1050">
                          <a:solidFill>
                            <a:srgbClr val="F8F9FA"/>
                          </a:solidFill>
                          <a:highlight>
                            <a:schemeClr val="dk2"/>
                          </a:highlight>
                        </a:rPr>
                        <a:t> (if IHL &gt; 5)</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448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
        <p:nvSpPr>
          <p:cNvPr id="680" name="Google Shape;680;p59"/>
          <p:cNvSpPr/>
          <p:nvPr/>
        </p:nvSpPr>
        <p:spPr>
          <a:xfrm>
            <a:off x="1047750" y="3774125"/>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60"/>
          <p:cNvSpPr txBox="1"/>
          <p:nvPr>
            <p:ph type="title"/>
          </p:nvPr>
        </p:nvSpPr>
        <p:spPr>
          <a:xfrm>
            <a:off x="135050" y="36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Explicit</a:t>
            </a:r>
            <a:r>
              <a:rPr lang="en"/>
              <a:t> Congestion </a:t>
            </a:r>
            <a:r>
              <a:rPr lang="en"/>
              <a:t>Notification</a:t>
            </a:r>
            <a:endParaRPr/>
          </a:p>
        </p:txBody>
      </p:sp>
      <p:sp>
        <p:nvSpPr>
          <p:cNvPr id="686" name="Google Shape;686;p6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687" name="Google Shape;687;p60"/>
          <p:cNvGraphicFramePr/>
          <p:nvPr/>
        </p:nvGraphicFramePr>
        <p:xfrm>
          <a:off x="19050" y="1419525"/>
          <a:ext cx="3000000" cy="3000000"/>
        </p:xfrm>
        <a:graphic>
          <a:graphicData uri="http://schemas.openxmlformats.org/drawingml/2006/table">
            <a:tbl>
              <a:tblPr>
                <a:solidFill>
                  <a:srgbClr val="F8F9FA"/>
                </a:solidFill>
                <a:tableStyleId>{1492325F-7BCA-4536-A9CF-DEEA088E3E3A}</a:tableStyleId>
              </a:tblPr>
              <a:tblGrid>
                <a:gridCol w="571500"/>
                <a:gridCol w="457200"/>
                <a:gridCol w="228600"/>
                <a:gridCol w="228600"/>
                <a:gridCol w="238125"/>
                <a:gridCol w="228600"/>
                <a:gridCol w="228600"/>
                <a:gridCol w="228600"/>
                <a:gridCol w="228600"/>
                <a:gridCol w="228600"/>
                <a:gridCol w="228600"/>
                <a:gridCol w="228600"/>
                <a:gridCol w="257175"/>
                <a:gridCol w="257175"/>
                <a:gridCol w="266700"/>
                <a:gridCol w="266700"/>
                <a:gridCol w="257175"/>
                <a:gridCol w="266700"/>
                <a:gridCol w="257175"/>
                <a:gridCol w="266700"/>
                <a:gridCol w="266700"/>
                <a:gridCol w="257175"/>
                <a:gridCol w="266700"/>
                <a:gridCol w="266700"/>
                <a:gridCol w="257175"/>
                <a:gridCol w="266700"/>
                <a:gridCol w="266700"/>
                <a:gridCol w="257175"/>
                <a:gridCol w="266700"/>
                <a:gridCol w="266700"/>
                <a:gridCol w="257175"/>
                <a:gridCol w="266700"/>
                <a:gridCol w="257175"/>
                <a:gridCol w="266700"/>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5">
                            <a:extLst>
                              <a:ext uri="{A12FA001-AC4F-418D-AE19-62706E023703}">
                                <ahyp:hlinkClr val="tx"/>
                              </a:ext>
                            </a:extLst>
                          </a:hlinkClick>
                        </a:rPr>
                        <a:t>Bit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27</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29</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30</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31</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6">
                            <a:extLst>
                              <a:ext uri="{A12FA001-AC4F-418D-AE19-62706E023703}">
                                <ahyp:hlinkClr val="tx"/>
                              </a:ext>
                            </a:extLst>
                          </a:hlinkClick>
                        </a:rPr>
                        <a:t>Version</a:t>
                      </a:r>
                      <a:endParaRPr sz="1050" u="sng">
                        <a:solidFill>
                          <a:schemeClr val="lt1"/>
                        </a:solidFill>
                        <a:highlight>
                          <a:schemeClr val="accent4"/>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4">
                  <a:txBody>
                    <a:bodyPr/>
                    <a:lstStyle/>
                    <a:p>
                      <a:pPr indent="0" lvl="0" marL="0" rtl="0" algn="ctr">
                        <a:lnSpc>
                          <a:spcPct val="115000"/>
                        </a:lnSpc>
                        <a:spcBef>
                          <a:spcPts val="0"/>
                        </a:spcBef>
                        <a:spcAft>
                          <a:spcPts val="0"/>
                        </a:spcAft>
                        <a:buNone/>
                      </a:pPr>
                      <a:r>
                        <a:rPr lang="en" sz="1050">
                          <a:solidFill>
                            <a:schemeClr val="dk1"/>
                          </a:solidFill>
                          <a:highlight>
                            <a:schemeClr val="dk2"/>
                          </a:highlight>
                          <a:uFill>
                            <a:noFill/>
                          </a:uFill>
                          <a:hlinkClick r:id="rId7">
                            <a:extLst>
                              <a:ext uri="{A12FA001-AC4F-418D-AE19-62706E023703}">
                                <ahyp:hlinkClr val="tx"/>
                              </a:ext>
                            </a:extLst>
                          </a:hlinkClick>
                        </a:rPr>
                        <a:t>IHL</a:t>
                      </a:r>
                      <a:endParaRPr sz="105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gridSpan="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8">
                            <a:extLst>
                              <a:ext uri="{A12FA001-AC4F-418D-AE19-62706E023703}">
                                <ahyp:hlinkClr val="tx"/>
                              </a:ext>
                            </a:extLst>
                          </a:hlinkClick>
                        </a:rPr>
                        <a:t>DSCP</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gridSpan="2">
                  <a:txBody>
                    <a:bodyPr/>
                    <a:lstStyle/>
                    <a:p>
                      <a:pPr indent="0" lvl="0" marL="0" rtl="0" algn="ctr">
                        <a:lnSpc>
                          <a:spcPct val="115000"/>
                        </a:lnSpc>
                        <a:spcBef>
                          <a:spcPts val="0"/>
                        </a:spcBef>
                        <a:spcAft>
                          <a:spcPts val="0"/>
                        </a:spcAft>
                        <a:buNone/>
                      </a:pPr>
                      <a:r>
                        <a:rPr lang="en" sz="1050">
                          <a:solidFill>
                            <a:schemeClr val="dk2"/>
                          </a:solidFill>
                          <a:highlight>
                            <a:schemeClr val="accent4"/>
                          </a:highlight>
                          <a:uFill>
                            <a:noFill/>
                          </a:uFill>
                          <a:hlinkClick r:id="rId9">
                            <a:extLst>
                              <a:ext uri="{A12FA001-AC4F-418D-AE19-62706E023703}">
                                <ahyp:hlinkClr val="tx"/>
                              </a:ext>
                            </a:extLst>
                          </a:hlinkClick>
                        </a:rPr>
                        <a:t>ECN</a:t>
                      </a:r>
                      <a:endParaRPr sz="1050">
                        <a:solidFill>
                          <a:schemeClr val="dk2"/>
                        </a:solidFill>
                        <a:highlight>
                          <a:schemeClr val="accent4"/>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4"/>
                    </a:solidFill>
                  </a:tcPr>
                </a:tc>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0">
                            <a:extLst>
                              <a:ext uri="{A12FA001-AC4F-418D-AE19-62706E023703}">
                                <ahyp:hlinkClr val="tx"/>
                              </a:ext>
                            </a:extLst>
                          </a:hlinkClick>
                        </a:rPr>
                        <a:t>Total Length</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1">
                            <a:extLst>
                              <a:ext uri="{A12FA001-AC4F-418D-AE19-62706E023703}">
                                <ahyp:hlinkClr val="tx"/>
                              </a:ext>
                            </a:extLst>
                          </a:hlinkClick>
                        </a:rPr>
                        <a:t>Identification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2">
                            <a:extLst>
                              <a:ext uri="{A12FA001-AC4F-418D-AE19-62706E023703}">
                                <ahyp:hlinkClr val="tx"/>
                              </a:ext>
                            </a:extLst>
                          </a:hlinkClick>
                        </a:rPr>
                        <a:t>Flags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gridSpan="1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3">
                            <a:extLst>
                              <a:ext uri="{A12FA001-AC4F-418D-AE19-62706E023703}">
                                <ahyp:hlinkClr val="tx"/>
                              </a:ext>
                            </a:extLst>
                          </a:hlinkClick>
                        </a:rPr>
                        <a:t>Fragment Offset</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4">
                            <a:extLst>
                              <a:ext uri="{A12FA001-AC4F-418D-AE19-62706E023703}">
                                <ahyp:hlinkClr val="tx"/>
                              </a:ext>
                            </a:extLst>
                          </a:hlinkClick>
                        </a:rPr>
                        <a:t>Time To Live</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5">
                            <a:extLst>
                              <a:ext uri="{A12FA001-AC4F-418D-AE19-62706E023703}">
                                <ahyp:hlinkClr val="tx"/>
                              </a:ext>
                            </a:extLst>
                          </a:hlinkClick>
                        </a:rPr>
                        <a:t>Protocol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6">
                            <a:extLst>
                              <a:ext uri="{A12FA001-AC4F-418D-AE19-62706E023703}">
                                <ahyp:hlinkClr val="tx"/>
                              </a:ext>
                            </a:extLst>
                          </a:hlinkClick>
                        </a:rPr>
                        <a:t>Header Checksum</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7">
                            <a:extLst>
                              <a:ext uri="{A12FA001-AC4F-418D-AE19-62706E023703}">
                                <ahyp:hlinkClr val="tx"/>
                              </a:ext>
                            </a:extLst>
                          </a:hlinkClick>
                        </a:rPr>
                        <a:t>Source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8">
                            <a:extLst>
                              <a:ext uri="{A12FA001-AC4F-418D-AE19-62706E023703}">
                                <ahyp:hlinkClr val="tx"/>
                              </a:ext>
                            </a:extLst>
                          </a:hlinkClick>
                        </a:rPr>
                        <a:t>Destination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9">
                            <a:extLst>
                              <a:ext uri="{A12FA001-AC4F-418D-AE19-62706E023703}">
                                <ahyp:hlinkClr val="tx"/>
                              </a:ext>
                            </a:extLst>
                          </a:hlinkClick>
                        </a:rPr>
                        <a:t>Options</a:t>
                      </a:r>
                      <a:r>
                        <a:rPr lang="en" sz="1050">
                          <a:solidFill>
                            <a:srgbClr val="F8F9FA"/>
                          </a:solidFill>
                          <a:highlight>
                            <a:schemeClr val="dk2"/>
                          </a:highlight>
                        </a:rPr>
                        <a:t> (if IHL &gt; 5)</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448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
        <p:nvSpPr>
          <p:cNvPr id="688" name="Google Shape;688;p60"/>
          <p:cNvSpPr/>
          <p:nvPr/>
        </p:nvSpPr>
        <p:spPr>
          <a:xfrm>
            <a:off x="1047750" y="3774125"/>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694" name="Google Shape;694;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The IP Packet has headers and data sections</a:t>
            </a:r>
            <a:endParaRPr/>
          </a:p>
          <a:p>
            <a:pPr indent="-342900" lvl="0" marL="457200" rtl="0" algn="l">
              <a:lnSpc>
                <a:spcPct val="125000"/>
              </a:lnSpc>
              <a:spcBef>
                <a:spcPts val="0"/>
              </a:spcBef>
              <a:spcAft>
                <a:spcPts val="0"/>
              </a:spcAft>
              <a:buSzPts val="1800"/>
              <a:buChar char="●"/>
            </a:pPr>
            <a:r>
              <a:rPr lang="en"/>
              <a:t>IP Packet header is 20 bytes (can go up to 60 bytes if options are enabled)</a:t>
            </a:r>
            <a:endParaRPr/>
          </a:p>
          <a:p>
            <a:pPr indent="-342900" lvl="0" marL="457200" rtl="0" algn="l">
              <a:lnSpc>
                <a:spcPct val="125000"/>
              </a:lnSpc>
              <a:spcBef>
                <a:spcPts val="0"/>
              </a:spcBef>
              <a:spcAft>
                <a:spcPts val="0"/>
              </a:spcAft>
              <a:buSzPts val="1800"/>
              <a:buChar char="●"/>
            </a:pPr>
            <a:r>
              <a:rPr lang="en"/>
              <a:t>Data section can go up to 65536</a:t>
            </a:r>
            <a:endParaRPr/>
          </a:p>
          <a:p>
            <a:pPr indent="-342900" lvl="0" marL="457200" rtl="0" algn="l">
              <a:lnSpc>
                <a:spcPct val="125000"/>
              </a:lnSpc>
              <a:spcBef>
                <a:spcPts val="0"/>
              </a:spcBef>
              <a:spcAft>
                <a:spcPts val="0"/>
              </a:spcAft>
              <a:buSzPts val="1800"/>
              <a:buChar char="●"/>
            </a:pPr>
            <a:r>
              <a:rPr lang="en"/>
              <a:t>Packets need to get </a:t>
            </a:r>
            <a:r>
              <a:rPr lang="en"/>
              <a:t>fragmented</a:t>
            </a:r>
            <a:r>
              <a:rPr lang="en"/>
              <a:t> if it doesn’t fit in a frame</a:t>
            </a:r>
            <a:endParaRPr/>
          </a:p>
        </p:txBody>
      </p:sp>
      <p:sp>
        <p:nvSpPr>
          <p:cNvPr id="695" name="Google Shape;695;p61"/>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Client-Server Architecture</a:t>
            </a:r>
            <a:endParaRPr/>
          </a:p>
        </p:txBody>
      </p:sp>
      <p:sp>
        <p:nvSpPr>
          <p:cNvPr id="83" name="Google Shape;83;p17"/>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 revolution in networking</a:t>
            </a:r>
            <a:endParaRPr/>
          </a:p>
        </p:txBody>
      </p:sp>
      <p:pic>
        <p:nvPicPr>
          <p:cNvPr id="84" name="Google Shape;84;p17"/>
          <p:cNvPicPr preferRelativeResize="0"/>
          <p:nvPr/>
        </p:nvPicPr>
        <p:blipFill rotWithShape="1">
          <a:blip r:embed="rId3">
            <a:alphaModFix/>
          </a:blip>
          <a:srcRect b="7747" l="12647" r="11801" t="6452"/>
          <a:stretch/>
        </p:blipFill>
        <p:spPr>
          <a:xfrm>
            <a:off x="1590100" y="281100"/>
            <a:ext cx="1597524" cy="1057875"/>
          </a:xfrm>
          <a:prstGeom prst="rect">
            <a:avLst/>
          </a:prstGeom>
          <a:noFill/>
          <a:ln>
            <a:noFill/>
          </a:ln>
        </p:spPr>
      </p:pic>
      <p:pic>
        <p:nvPicPr>
          <p:cNvPr id="85" name="Google Shape;85;p17"/>
          <p:cNvPicPr preferRelativeResize="0"/>
          <p:nvPr/>
        </p:nvPicPr>
        <p:blipFill rotWithShape="1">
          <a:blip r:embed="rId4">
            <a:alphaModFix/>
          </a:blip>
          <a:srcRect b="0" l="26754" r="27683" t="0"/>
          <a:stretch/>
        </p:blipFill>
        <p:spPr>
          <a:xfrm>
            <a:off x="5919375" y="231550"/>
            <a:ext cx="1060551" cy="1234400"/>
          </a:xfrm>
          <a:prstGeom prst="rect">
            <a:avLst/>
          </a:prstGeom>
          <a:noFill/>
          <a:ln>
            <a:noFill/>
          </a:ln>
        </p:spPr>
      </p:pic>
      <p:cxnSp>
        <p:nvCxnSpPr>
          <p:cNvPr id="86" name="Google Shape;86;p17"/>
          <p:cNvCxnSpPr>
            <a:stCxn id="84" idx="3"/>
          </p:cNvCxnSpPr>
          <p:nvPr/>
        </p:nvCxnSpPr>
        <p:spPr>
          <a:xfrm>
            <a:off x="3187624" y="810037"/>
            <a:ext cx="2426100" cy="63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62"/>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ICMP</a:t>
            </a:r>
            <a:endParaRPr/>
          </a:p>
        </p:txBody>
      </p:sp>
      <p:sp>
        <p:nvSpPr>
          <p:cNvPr id="701" name="Google Shape;701;p62"/>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Internet Control Message Protocol</a:t>
            </a:r>
            <a:endParaRPr/>
          </a:p>
        </p:txBody>
      </p:sp>
      <p:sp>
        <p:nvSpPr>
          <p:cNvPr id="702" name="Google Shape;702;p62"/>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ICMP</a:t>
            </a:r>
            <a:endParaRPr/>
          </a:p>
        </p:txBody>
      </p:sp>
      <p:sp>
        <p:nvSpPr>
          <p:cNvPr id="708" name="Google Shape;708;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Stands for Internet Control Message Protocol</a:t>
            </a:r>
            <a:endParaRPr/>
          </a:p>
          <a:p>
            <a:pPr indent="-342900" lvl="0" marL="457200" rtl="0" algn="l">
              <a:lnSpc>
                <a:spcPct val="125000"/>
              </a:lnSpc>
              <a:spcBef>
                <a:spcPts val="0"/>
              </a:spcBef>
              <a:spcAft>
                <a:spcPts val="0"/>
              </a:spcAft>
              <a:buSzPts val="1800"/>
              <a:buChar char="●"/>
            </a:pPr>
            <a:r>
              <a:rPr lang="en"/>
              <a:t>Designed for informational messages</a:t>
            </a:r>
            <a:endParaRPr/>
          </a:p>
          <a:p>
            <a:pPr indent="-317500" lvl="1" marL="914400" rtl="0" algn="l">
              <a:lnSpc>
                <a:spcPct val="125000"/>
              </a:lnSpc>
              <a:spcBef>
                <a:spcPts val="0"/>
              </a:spcBef>
              <a:spcAft>
                <a:spcPts val="0"/>
              </a:spcAft>
              <a:buSzPts val="1400"/>
              <a:buChar char="○"/>
            </a:pPr>
            <a:r>
              <a:rPr lang="en"/>
              <a:t>Host unreachable, port </a:t>
            </a:r>
            <a:r>
              <a:rPr lang="en"/>
              <a:t>unreachable</a:t>
            </a:r>
            <a:r>
              <a:rPr lang="en"/>
              <a:t>, fragmentation needed</a:t>
            </a:r>
            <a:endParaRPr/>
          </a:p>
          <a:p>
            <a:pPr indent="-317500" lvl="1" marL="914400" rtl="0" algn="l">
              <a:lnSpc>
                <a:spcPct val="125000"/>
              </a:lnSpc>
              <a:spcBef>
                <a:spcPts val="0"/>
              </a:spcBef>
              <a:spcAft>
                <a:spcPts val="0"/>
              </a:spcAft>
              <a:buSzPts val="1400"/>
              <a:buChar char="○"/>
            </a:pPr>
            <a:r>
              <a:rPr lang="en"/>
              <a:t>Packet expired (infinite loop in routers)</a:t>
            </a:r>
            <a:endParaRPr/>
          </a:p>
          <a:p>
            <a:pPr indent="-342900" lvl="0" marL="457200" rtl="0" algn="l">
              <a:lnSpc>
                <a:spcPct val="125000"/>
              </a:lnSpc>
              <a:spcBef>
                <a:spcPts val="0"/>
              </a:spcBef>
              <a:spcAft>
                <a:spcPts val="0"/>
              </a:spcAft>
              <a:buSzPts val="1800"/>
              <a:buChar char="●"/>
            </a:pPr>
            <a:r>
              <a:rPr lang="en"/>
              <a:t>Uses IP directly</a:t>
            </a:r>
            <a:endParaRPr/>
          </a:p>
          <a:p>
            <a:pPr indent="-342900" lvl="0" marL="457200" rtl="0" algn="l">
              <a:lnSpc>
                <a:spcPct val="125000"/>
              </a:lnSpc>
              <a:spcBef>
                <a:spcPts val="0"/>
              </a:spcBef>
              <a:spcAft>
                <a:spcPts val="0"/>
              </a:spcAft>
              <a:buSzPts val="1800"/>
              <a:buChar char="●"/>
            </a:pPr>
            <a:r>
              <a:rPr lang="en"/>
              <a:t>PING and traceroute use it</a:t>
            </a:r>
            <a:endParaRPr/>
          </a:p>
          <a:p>
            <a:pPr indent="-342900" lvl="0" marL="457200" rtl="0" algn="l">
              <a:lnSpc>
                <a:spcPct val="125000"/>
              </a:lnSpc>
              <a:spcBef>
                <a:spcPts val="0"/>
              </a:spcBef>
              <a:spcAft>
                <a:spcPts val="0"/>
              </a:spcAft>
              <a:buSzPts val="1800"/>
              <a:buChar char="●"/>
            </a:pPr>
            <a:r>
              <a:rPr lang="en"/>
              <a:t>Doesn’t require </a:t>
            </a:r>
            <a:r>
              <a:rPr lang="en"/>
              <a:t>listeners</a:t>
            </a:r>
            <a:r>
              <a:rPr lang="en"/>
              <a:t> or ports to be opened</a:t>
            </a:r>
            <a:endParaRPr/>
          </a:p>
        </p:txBody>
      </p:sp>
      <p:sp>
        <p:nvSpPr>
          <p:cNvPr id="709" name="Google Shape;709;p63"/>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ICMP header</a:t>
            </a:r>
            <a:endParaRPr/>
          </a:p>
        </p:txBody>
      </p:sp>
      <p:sp>
        <p:nvSpPr>
          <p:cNvPr id="715" name="Google Shape;715;p6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716" name="Google Shape;716;p64"/>
          <p:cNvGraphicFramePr/>
          <p:nvPr/>
        </p:nvGraphicFramePr>
        <p:xfrm>
          <a:off x="-14287" y="1803975"/>
          <a:ext cx="3000000" cy="3000000"/>
        </p:xfrm>
        <a:graphic>
          <a:graphicData uri="http://schemas.openxmlformats.org/drawingml/2006/table">
            <a:tbl>
              <a:tblPr>
                <a:noFill/>
                <a:tableStyleId>{1492325F-7BCA-4536-A9CF-DEEA088E3E3A}</a:tableStyleId>
              </a:tblPr>
              <a:tblGrid>
                <a:gridCol w="571500"/>
                <a:gridCol w="457200"/>
                <a:gridCol w="228600"/>
                <a:gridCol w="228600"/>
                <a:gridCol w="228600"/>
                <a:gridCol w="228600"/>
                <a:gridCol w="228600"/>
                <a:gridCol w="228600"/>
                <a:gridCol w="228600"/>
                <a:gridCol w="228600"/>
                <a:gridCol w="228600"/>
                <a:gridCol w="228600"/>
                <a:gridCol w="266700"/>
                <a:gridCol w="257175"/>
                <a:gridCol w="266700"/>
                <a:gridCol w="266700"/>
                <a:gridCol w="266700"/>
                <a:gridCol w="266700"/>
                <a:gridCol w="266700"/>
                <a:gridCol w="266700"/>
                <a:gridCol w="266700"/>
                <a:gridCol w="266700"/>
                <a:gridCol w="266700"/>
                <a:gridCol w="266700"/>
                <a:gridCol w="266700"/>
                <a:gridCol w="266700"/>
                <a:gridCol w="266700"/>
                <a:gridCol w="266700"/>
                <a:gridCol w="266700"/>
                <a:gridCol w="266700"/>
                <a:gridCol w="266700"/>
                <a:gridCol w="266700"/>
                <a:gridCol w="266700"/>
                <a:gridCol w="266700"/>
              </a:tblGrid>
              <a:tr h="219075">
                <a:tc>
                  <a:txBody>
                    <a:bodyPr/>
                    <a:lstStyle/>
                    <a:p>
                      <a:pPr indent="0" lvl="0" marL="0" rtl="0" algn="ctr">
                        <a:lnSpc>
                          <a:spcPct val="115000"/>
                        </a:lnSpc>
                        <a:spcBef>
                          <a:spcPts val="1100"/>
                        </a:spcBef>
                        <a:spcAft>
                          <a:spcPts val="1100"/>
                        </a:spcAft>
                        <a:buNone/>
                      </a:pPr>
                      <a:r>
                        <a:rPr b="1" i="1" lang="en" sz="1000">
                          <a:solidFill>
                            <a:schemeClr val="dk1"/>
                          </a:solidFill>
                          <a:highlight>
                            <a:schemeClr val="dk2"/>
                          </a:highlight>
                        </a:rPr>
                        <a:t>Offsets</a:t>
                      </a:r>
                      <a:endParaRPr b="1" i="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uFill>
                            <a:noFill/>
                          </a:uFill>
                          <a:hlinkClick r:id="rId3">
                            <a:extLst>
                              <a:ext uri="{A12FA001-AC4F-418D-AE19-62706E023703}">
                                <ahyp:hlinkClr val="tx"/>
                              </a:ext>
                            </a:extLst>
                          </a:hlinkClick>
                        </a:rPr>
                        <a:t>Octet</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0</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3</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uFill>
                            <a:noFill/>
                          </a:uFill>
                          <a:hlinkClick r:id="rId4">
                            <a:extLst>
                              <a:ext uri="{A12FA001-AC4F-418D-AE19-62706E023703}">
                                <ahyp:hlinkClr val="tx"/>
                              </a:ext>
                            </a:extLst>
                          </a:hlinkClick>
                        </a:rPr>
                        <a:t>Octet</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uFill>
                            <a:noFill/>
                          </a:uFill>
                          <a:hlinkClick r:id="rId5">
                            <a:extLst>
                              <a:ext uri="{A12FA001-AC4F-418D-AE19-62706E023703}">
                                <ahyp:hlinkClr val="tx"/>
                              </a:ext>
                            </a:extLst>
                          </a:hlinkClick>
                        </a:rPr>
                        <a:t>Bit</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0</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3</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4</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5</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6</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7</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8</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9</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10</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11</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12</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13</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14</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15</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16</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17</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18</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19</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20</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21</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22</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23</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24</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25</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26</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27</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28</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29</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30</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31</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0</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0</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1100"/>
                        </a:spcBef>
                        <a:spcAft>
                          <a:spcPts val="1100"/>
                        </a:spcAft>
                        <a:buNone/>
                      </a:pPr>
                      <a:r>
                        <a:rPr lang="en" sz="1000">
                          <a:solidFill>
                            <a:schemeClr val="dk1"/>
                          </a:solidFill>
                          <a:highlight>
                            <a:schemeClr val="dk2"/>
                          </a:highlight>
                          <a:uFill>
                            <a:noFill/>
                          </a:uFill>
                          <a:hlinkClick r:id="rId6">
                            <a:extLst>
                              <a:ext uri="{A12FA001-AC4F-418D-AE19-62706E023703}">
                                <ahyp:hlinkClr val="tx"/>
                              </a:ext>
                            </a:extLst>
                          </a:hlinkClick>
                        </a:rPr>
                        <a:t>Type</a:t>
                      </a:r>
                      <a:endParaRPr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1100"/>
                        </a:spcBef>
                        <a:spcAft>
                          <a:spcPts val="1100"/>
                        </a:spcAft>
                        <a:buNone/>
                      </a:pPr>
                      <a:r>
                        <a:rPr lang="en" sz="1000">
                          <a:solidFill>
                            <a:schemeClr val="dk1"/>
                          </a:solidFill>
                          <a:highlight>
                            <a:schemeClr val="dk2"/>
                          </a:highlight>
                          <a:uFill>
                            <a:noFill/>
                          </a:uFill>
                          <a:hlinkClick r:id="rId7">
                            <a:extLst>
                              <a:ext uri="{A12FA001-AC4F-418D-AE19-62706E023703}">
                                <ahyp:hlinkClr val="tx"/>
                              </a:ext>
                            </a:extLst>
                          </a:hlinkClick>
                        </a:rPr>
                        <a:t>Code</a:t>
                      </a:r>
                      <a:endParaRPr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16">
                  <a:txBody>
                    <a:bodyPr/>
                    <a:lstStyle/>
                    <a:p>
                      <a:pPr indent="0" lvl="0" marL="0" rtl="0" algn="ctr">
                        <a:lnSpc>
                          <a:spcPct val="115000"/>
                        </a:lnSpc>
                        <a:spcBef>
                          <a:spcPts val="1100"/>
                        </a:spcBef>
                        <a:spcAft>
                          <a:spcPts val="1100"/>
                        </a:spcAft>
                        <a:buNone/>
                      </a:pPr>
                      <a:r>
                        <a:rPr lang="en" sz="1000">
                          <a:solidFill>
                            <a:schemeClr val="dk1"/>
                          </a:solidFill>
                          <a:highlight>
                            <a:schemeClr val="dk2"/>
                          </a:highlight>
                          <a:uFill>
                            <a:noFill/>
                          </a:uFill>
                          <a:hlinkClick r:id="rId8">
                            <a:extLst>
                              <a:ext uri="{A12FA001-AC4F-418D-AE19-62706E023703}">
                                <ahyp:hlinkClr val="tx"/>
                              </a:ext>
                            </a:extLst>
                          </a:hlinkClick>
                        </a:rPr>
                        <a:t>Checksum</a:t>
                      </a:r>
                      <a:endParaRPr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4</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32</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1100"/>
                        </a:spcBef>
                        <a:spcAft>
                          <a:spcPts val="1100"/>
                        </a:spcAft>
                        <a:buNone/>
                      </a:pPr>
                      <a:r>
                        <a:rPr lang="en" sz="1000">
                          <a:solidFill>
                            <a:schemeClr val="dk1"/>
                          </a:solidFill>
                          <a:highlight>
                            <a:schemeClr val="dk2"/>
                          </a:highlight>
                          <a:uFill>
                            <a:noFill/>
                          </a:uFill>
                          <a:hlinkClick r:id="rId9">
                            <a:extLst>
                              <a:ext uri="{A12FA001-AC4F-418D-AE19-62706E023703}">
                                <ahyp:hlinkClr val="tx"/>
                              </a:ext>
                            </a:extLst>
                          </a:hlinkClick>
                        </a:rPr>
                        <a:t>Rest of header</a:t>
                      </a:r>
                      <a:endParaRPr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bl>
          </a:graphicData>
        </a:graphic>
      </p:graphicFrame>
      <p:sp>
        <p:nvSpPr>
          <p:cNvPr id="717" name="Google Shape;717;p64"/>
          <p:cNvSpPr txBox="1"/>
          <p:nvPr/>
        </p:nvSpPr>
        <p:spPr>
          <a:xfrm>
            <a:off x="71825" y="3896375"/>
            <a:ext cx="7370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10"/>
              </a:rPr>
              <a:t>https://en.wikipedia.org/wiki/Internet_Control_Message_Protocol</a:t>
            </a:r>
            <a:endParaRPr>
              <a:solidFill>
                <a:schemeClr val="dk1"/>
              </a:solidFill>
            </a:endParaRPr>
          </a:p>
          <a:p>
            <a:pPr indent="0" lvl="0" marL="0" rtl="0" algn="l">
              <a:spcBef>
                <a:spcPts val="0"/>
              </a:spcBef>
              <a:spcAft>
                <a:spcPts val="0"/>
              </a:spcAft>
              <a:buNone/>
            </a:pPr>
            <a:r>
              <a:rPr lang="en" u="sng">
                <a:solidFill>
                  <a:schemeClr val="hlink"/>
                </a:solidFill>
                <a:hlinkClick r:id="rId11"/>
              </a:rPr>
              <a:t>https://datatracker.ietf.org/doc/html/rfc792</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ICMP</a:t>
            </a:r>
            <a:endParaRPr/>
          </a:p>
        </p:txBody>
      </p:sp>
      <p:sp>
        <p:nvSpPr>
          <p:cNvPr id="723" name="Google Shape;723;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Some firewalls block ICMP for security reasons</a:t>
            </a:r>
            <a:endParaRPr/>
          </a:p>
          <a:p>
            <a:pPr indent="-342900" lvl="0" marL="457200" rtl="0" algn="l">
              <a:lnSpc>
                <a:spcPct val="125000"/>
              </a:lnSpc>
              <a:spcBef>
                <a:spcPts val="0"/>
              </a:spcBef>
              <a:spcAft>
                <a:spcPts val="0"/>
              </a:spcAft>
              <a:buSzPts val="1800"/>
              <a:buChar char="●"/>
            </a:pPr>
            <a:r>
              <a:rPr lang="en"/>
              <a:t>That is why PING might not work in those cases</a:t>
            </a:r>
            <a:endParaRPr/>
          </a:p>
          <a:p>
            <a:pPr indent="-342900" lvl="0" marL="457200" rtl="0" algn="l">
              <a:lnSpc>
                <a:spcPct val="125000"/>
              </a:lnSpc>
              <a:spcBef>
                <a:spcPts val="0"/>
              </a:spcBef>
              <a:spcAft>
                <a:spcPts val="0"/>
              </a:spcAft>
              <a:buSzPts val="1800"/>
              <a:buChar char="●"/>
            </a:pPr>
            <a:r>
              <a:rPr lang="en"/>
              <a:t>Disabling ICMP also can cause real damage with connection establishment</a:t>
            </a:r>
            <a:endParaRPr/>
          </a:p>
          <a:p>
            <a:pPr indent="-317500" lvl="1" marL="914400" rtl="0" algn="l">
              <a:lnSpc>
                <a:spcPct val="125000"/>
              </a:lnSpc>
              <a:spcBef>
                <a:spcPts val="0"/>
              </a:spcBef>
              <a:spcAft>
                <a:spcPts val="0"/>
              </a:spcAft>
              <a:buSzPts val="1400"/>
              <a:buChar char="○"/>
            </a:pPr>
            <a:r>
              <a:rPr lang="en"/>
              <a:t>Fragmentation needed  </a:t>
            </a:r>
            <a:endParaRPr/>
          </a:p>
          <a:p>
            <a:pPr indent="-342900" lvl="0" marL="457200" rtl="0" algn="l">
              <a:lnSpc>
                <a:spcPct val="125000"/>
              </a:lnSpc>
              <a:spcBef>
                <a:spcPts val="0"/>
              </a:spcBef>
              <a:spcAft>
                <a:spcPts val="0"/>
              </a:spcAft>
              <a:buSzPts val="1800"/>
              <a:buChar char="●"/>
            </a:pPr>
            <a:r>
              <a:rPr lang="en"/>
              <a:t>PING demo</a:t>
            </a:r>
            <a:endParaRPr/>
          </a:p>
        </p:txBody>
      </p:sp>
      <p:sp>
        <p:nvSpPr>
          <p:cNvPr id="724" name="Google Shape;724;p65"/>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66"/>
          <p:cNvSpPr txBox="1"/>
          <p:nvPr>
            <p:ph type="title"/>
          </p:nvPr>
        </p:nvSpPr>
        <p:spPr>
          <a:xfrm>
            <a:off x="311700" y="307750"/>
            <a:ext cx="1131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Ping</a:t>
            </a:r>
            <a:endParaRPr/>
          </a:p>
        </p:txBody>
      </p:sp>
      <p:sp>
        <p:nvSpPr>
          <p:cNvPr id="730" name="Google Shape;730;p66"/>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731" name="Google Shape;731;p66"/>
          <p:cNvGrpSpPr/>
          <p:nvPr/>
        </p:nvGrpSpPr>
        <p:grpSpPr>
          <a:xfrm>
            <a:off x="869358" y="1349052"/>
            <a:ext cx="674652" cy="445966"/>
            <a:chOff x="2666325" y="4298650"/>
            <a:chExt cx="790176" cy="523250"/>
          </a:xfrm>
        </p:grpSpPr>
        <p:pic>
          <p:nvPicPr>
            <p:cNvPr id="732" name="Google Shape;732;p6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733" name="Google Shape;733;p66"/>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734" name="Google Shape;734;p66"/>
          <p:cNvGrpSpPr/>
          <p:nvPr/>
        </p:nvGrpSpPr>
        <p:grpSpPr>
          <a:xfrm>
            <a:off x="7950129" y="744909"/>
            <a:ext cx="674652" cy="445966"/>
            <a:chOff x="2666325" y="4298650"/>
            <a:chExt cx="790176" cy="523250"/>
          </a:xfrm>
        </p:grpSpPr>
        <p:pic>
          <p:nvPicPr>
            <p:cNvPr id="735" name="Google Shape;735;p6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736" name="Google Shape;736;p66"/>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737" name="Google Shape;737;p66"/>
          <p:cNvSpPr txBox="1"/>
          <p:nvPr/>
        </p:nvSpPr>
        <p:spPr>
          <a:xfrm>
            <a:off x="733175" y="179502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192.168.1.3</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738" name="Google Shape;738;p66"/>
          <p:cNvSpPr txBox="1"/>
          <p:nvPr/>
        </p:nvSpPr>
        <p:spPr>
          <a:xfrm>
            <a:off x="7771750" y="1116488"/>
            <a:ext cx="1183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192.168.10.3</a:t>
            </a:r>
            <a:endParaRPr>
              <a:solidFill>
                <a:schemeClr val="dk1"/>
              </a:solidFill>
            </a:endParaRPr>
          </a:p>
        </p:txBody>
      </p:sp>
      <p:sp>
        <p:nvSpPr>
          <p:cNvPr id="739" name="Google Shape;739;p66"/>
          <p:cNvSpPr/>
          <p:nvPr/>
        </p:nvSpPr>
        <p:spPr>
          <a:xfrm>
            <a:off x="236975" y="2290550"/>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192.168.1.3</a:t>
            </a:r>
            <a:endParaRPr sz="700"/>
          </a:p>
        </p:txBody>
      </p:sp>
      <p:sp>
        <p:nvSpPr>
          <p:cNvPr id="740" name="Google Shape;740;p66"/>
          <p:cNvSpPr/>
          <p:nvPr/>
        </p:nvSpPr>
        <p:spPr>
          <a:xfrm>
            <a:off x="879998" y="2290550"/>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TTL100 </a:t>
            </a:r>
            <a:r>
              <a:rPr lang="en" sz="700"/>
              <a:t>ICMP echo request</a:t>
            </a:r>
            <a:endParaRPr sz="700"/>
          </a:p>
        </p:txBody>
      </p:sp>
      <p:sp>
        <p:nvSpPr>
          <p:cNvPr id="741" name="Google Shape;741;p66"/>
          <p:cNvSpPr txBox="1"/>
          <p:nvPr/>
        </p:nvSpPr>
        <p:spPr>
          <a:xfrm>
            <a:off x="1867141" y="2263635"/>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192.168.10.3</a:t>
            </a:r>
            <a:endParaRPr sz="700"/>
          </a:p>
        </p:txBody>
      </p:sp>
      <p:pic>
        <p:nvPicPr>
          <p:cNvPr id="742" name="Google Shape;742;p66"/>
          <p:cNvPicPr preferRelativeResize="0"/>
          <p:nvPr/>
        </p:nvPicPr>
        <p:blipFill>
          <a:blip r:embed="rId4">
            <a:alphaModFix/>
          </a:blip>
          <a:stretch>
            <a:fillRect/>
          </a:stretch>
        </p:blipFill>
        <p:spPr>
          <a:xfrm>
            <a:off x="1715855" y="1311609"/>
            <a:ext cx="1131795" cy="688437"/>
          </a:xfrm>
          <a:prstGeom prst="rect">
            <a:avLst/>
          </a:prstGeom>
          <a:noFill/>
          <a:ln>
            <a:noFill/>
          </a:ln>
        </p:spPr>
      </p:pic>
      <p:pic>
        <p:nvPicPr>
          <p:cNvPr id="743" name="Google Shape;743;p66"/>
          <p:cNvPicPr preferRelativeResize="0"/>
          <p:nvPr/>
        </p:nvPicPr>
        <p:blipFill>
          <a:blip r:embed="rId4">
            <a:alphaModFix/>
          </a:blip>
          <a:stretch>
            <a:fillRect/>
          </a:stretch>
        </p:blipFill>
        <p:spPr>
          <a:xfrm>
            <a:off x="3163280" y="2227534"/>
            <a:ext cx="1131795" cy="688437"/>
          </a:xfrm>
          <a:prstGeom prst="rect">
            <a:avLst/>
          </a:prstGeom>
          <a:noFill/>
          <a:ln>
            <a:noFill/>
          </a:ln>
        </p:spPr>
      </p:pic>
      <p:pic>
        <p:nvPicPr>
          <p:cNvPr id="744" name="Google Shape;744;p66"/>
          <p:cNvPicPr preferRelativeResize="0"/>
          <p:nvPr/>
        </p:nvPicPr>
        <p:blipFill>
          <a:blip r:embed="rId4">
            <a:alphaModFix/>
          </a:blip>
          <a:stretch>
            <a:fillRect/>
          </a:stretch>
        </p:blipFill>
        <p:spPr>
          <a:xfrm>
            <a:off x="4243293" y="553659"/>
            <a:ext cx="1131795" cy="688437"/>
          </a:xfrm>
          <a:prstGeom prst="rect">
            <a:avLst/>
          </a:prstGeom>
          <a:noFill/>
          <a:ln>
            <a:noFill/>
          </a:ln>
        </p:spPr>
      </p:pic>
      <p:pic>
        <p:nvPicPr>
          <p:cNvPr id="745" name="Google Shape;745;p66"/>
          <p:cNvPicPr preferRelativeResize="0"/>
          <p:nvPr/>
        </p:nvPicPr>
        <p:blipFill>
          <a:blip r:embed="rId4">
            <a:alphaModFix/>
          </a:blip>
          <a:stretch>
            <a:fillRect/>
          </a:stretch>
        </p:blipFill>
        <p:spPr>
          <a:xfrm>
            <a:off x="6427455" y="319021"/>
            <a:ext cx="1131795" cy="688437"/>
          </a:xfrm>
          <a:prstGeom prst="rect">
            <a:avLst/>
          </a:prstGeom>
          <a:noFill/>
          <a:ln>
            <a:noFill/>
          </a:ln>
        </p:spPr>
      </p:pic>
      <p:pic>
        <p:nvPicPr>
          <p:cNvPr id="746" name="Google Shape;746;p66"/>
          <p:cNvPicPr preferRelativeResize="0"/>
          <p:nvPr/>
        </p:nvPicPr>
        <p:blipFill rotWithShape="1">
          <a:blip r:embed="rId3">
            <a:alphaModFix/>
          </a:blip>
          <a:srcRect b="7747" l="12647" r="11801" t="6452"/>
          <a:stretch/>
        </p:blipFill>
        <p:spPr>
          <a:xfrm>
            <a:off x="1866687" y="1225390"/>
            <a:ext cx="325314" cy="210817"/>
          </a:xfrm>
          <a:prstGeom prst="rect">
            <a:avLst/>
          </a:prstGeom>
          <a:noFill/>
          <a:ln>
            <a:noFill/>
          </a:ln>
        </p:spPr>
      </p:pic>
      <p:pic>
        <p:nvPicPr>
          <p:cNvPr id="747" name="Google Shape;747;p66"/>
          <p:cNvPicPr preferRelativeResize="0"/>
          <p:nvPr/>
        </p:nvPicPr>
        <p:blipFill rotWithShape="1">
          <a:blip r:embed="rId3">
            <a:alphaModFix/>
          </a:blip>
          <a:srcRect b="7747" l="12647" r="11801" t="6452"/>
          <a:stretch/>
        </p:blipFill>
        <p:spPr>
          <a:xfrm>
            <a:off x="2322437" y="1045778"/>
            <a:ext cx="325314" cy="210817"/>
          </a:xfrm>
          <a:prstGeom prst="rect">
            <a:avLst/>
          </a:prstGeom>
          <a:noFill/>
          <a:ln>
            <a:noFill/>
          </a:ln>
        </p:spPr>
      </p:pic>
      <p:pic>
        <p:nvPicPr>
          <p:cNvPr id="748" name="Google Shape;748;p66"/>
          <p:cNvPicPr preferRelativeResize="0"/>
          <p:nvPr/>
        </p:nvPicPr>
        <p:blipFill rotWithShape="1">
          <a:blip r:embed="rId3">
            <a:alphaModFix/>
          </a:blip>
          <a:srcRect b="7747" l="12647" r="11801" t="6452"/>
          <a:stretch/>
        </p:blipFill>
        <p:spPr>
          <a:xfrm>
            <a:off x="2701462" y="1311590"/>
            <a:ext cx="325314" cy="210817"/>
          </a:xfrm>
          <a:prstGeom prst="rect">
            <a:avLst/>
          </a:prstGeom>
          <a:noFill/>
          <a:ln>
            <a:noFill/>
          </a:ln>
        </p:spPr>
      </p:pic>
      <p:pic>
        <p:nvPicPr>
          <p:cNvPr id="749" name="Google Shape;749;p66"/>
          <p:cNvPicPr preferRelativeResize="0"/>
          <p:nvPr/>
        </p:nvPicPr>
        <p:blipFill rotWithShape="1">
          <a:blip r:embed="rId3">
            <a:alphaModFix/>
          </a:blip>
          <a:srcRect b="7747" l="12647" r="11801" t="6452"/>
          <a:stretch/>
        </p:blipFill>
        <p:spPr>
          <a:xfrm>
            <a:off x="3129337" y="3021790"/>
            <a:ext cx="325314" cy="210817"/>
          </a:xfrm>
          <a:prstGeom prst="rect">
            <a:avLst/>
          </a:prstGeom>
          <a:noFill/>
          <a:ln>
            <a:noFill/>
          </a:ln>
        </p:spPr>
      </p:pic>
      <p:pic>
        <p:nvPicPr>
          <p:cNvPr id="750" name="Google Shape;750;p66"/>
          <p:cNvPicPr preferRelativeResize="0"/>
          <p:nvPr/>
        </p:nvPicPr>
        <p:blipFill rotWithShape="1">
          <a:blip r:embed="rId3">
            <a:alphaModFix/>
          </a:blip>
          <a:srcRect b="7747" l="12647" r="11801" t="6452"/>
          <a:stretch/>
        </p:blipFill>
        <p:spPr>
          <a:xfrm>
            <a:off x="3591812" y="3158103"/>
            <a:ext cx="325314" cy="210817"/>
          </a:xfrm>
          <a:prstGeom prst="rect">
            <a:avLst/>
          </a:prstGeom>
          <a:noFill/>
          <a:ln>
            <a:noFill/>
          </a:ln>
        </p:spPr>
      </p:pic>
      <p:pic>
        <p:nvPicPr>
          <p:cNvPr id="751" name="Google Shape;751;p66"/>
          <p:cNvPicPr preferRelativeResize="0"/>
          <p:nvPr/>
        </p:nvPicPr>
        <p:blipFill rotWithShape="1">
          <a:blip r:embed="rId3">
            <a:alphaModFix/>
          </a:blip>
          <a:srcRect b="7747" l="12647" r="11801" t="6452"/>
          <a:stretch/>
        </p:blipFill>
        <p:spPr>
          <a:xfrm>
            <a:off x="3977587" y="3021790"/>
            <a:ext cx="325314" cy="210817"/>
          </a:xfrm>
          <a:prstGeom prst="rect">
            <a:avLst/>
          </a:prstGeom>
          <a:noFill/>
          <a:ln>
            <a:noFill/>
          </a:ln>
        </p:spPr>
      </p:pic>
      <p:pic>
        <p:nvPicPr>
          <p:cNvPr id="752" name="Google Shape;752;p66"/>
          <p:cNvPicPr preferRelativeResize="0"/>
          <p:nvPr/>
        </p:nvPicPr>
        <p:blipFill rotWithShape="1">
          <a:blip r:embed="rId3">
            <a:alphaModFix/>
          </a:blip>
          <a:srcRect b="7747" l="12647" r="11801" t="6452"/>
          <a:stretch/>
        </p:blipFill>
        <p:spPr>
          <a:xfrm>
            <a:off x="4363975" y="498628"/>
            <a:ext cx="325314" cy="210817"/>
          </a:xfrm>
          <a:prstGeom prst="rect">
            <a:avLst/>
          </a:prstGeom>
          <a:noFill/>
          <a:ln>
            <a:noFill/>
          </a:ln>
        </p:spPr>
      </p:pic>
      <p:pic>
        <p:nvPicPr>
          <p:cNvPr id="753" name="Google Shape;753;p66"/>
          <p:cNvPicPr preferRelativeResize="0"/>
          <p:nvPr/>
        </p:nvPicPr>
        <p:blipFill rotWithShape="1">
          <a:blip r:embed="rId3">
            <a:alphaModFix/>
          </a:blip>
          <a:srcRect b="7747" l="12647" r="11801" t="6452"/>
          <a:stretch/>
        </p:blipFill>
        <p:spPr>
          <a:xfrm>
            <a:off x="4819725" y="319015"/>
            <a:ext cx="325314" cy="210817"/>
          </a:xfrm>
          <a:prstGeom prst="rect">
            <a:avLst/>
          </a:prstGeom>
          <a:noFill/>
          <a:ln>
            <a:noFill/>
          </a:ln>
        </p:spPr>
      </p:pic>
      <p:pic>
        <p:nvPicPr>
          <p:cNvPr id="754" name="Google Shape;754;p66"/>
          <p:cNvPicPr preferRelativeResize="0"/>
          <p:nvPr/>
        </p:nvPicPr>
        <p:blipFill rotWithShape="1">
          <a:blip r:embed="rId3">
            <a:alphaModFix/>
          </a:blip>
          <a:srcRect b="7747" l="12647" r="11801" t="6452"/>
          <a:stretch/>
        </p:blipFill>
        <p:spPr>
          <a:xfrm>
            <a:off x="5198750" y="584828"/>
            <a:ext cx="325314" cy="210817"/>
          </a:xfrm>
          <a:prstGeom prst="rect">
            <a:avLst/>
          </a:prstGeom>
          <a:noFill/>
          <a:ln>
            <a:noFill/>
          </a:ln>
        </p:spPr>
      </p:pic>
      <p:pic>
        <p:nvPicPr>
          <p:cNvPr id="755" name="Google Shape;755;p66"/>
          <p:cNvPicPr preferRelativeResize="0"/>
          <p:nvPr/>
        </p:nvPicPr>
        <p:blipFill rotWithShape="1">
          <a:blip r:embed="rId3">
            <a:alphaModFix/>
          </a:blip>
          <a:srcRect b="7747" l="12647" r="11801" t="6452"/>
          <a:stretch/>
        </p:blipFill>
        <p:spPr>
          <a:xfrm>
            <a:off x="6427462" y="1153106"/>
            <a:ext cx="325314" cy="210817"/>
          </a:xfrm>
          <a:prstGeom prst="rect">
            <a:avLst/>
          </a:prstGeom>
          <a:noFill/>
          <a:ln>
            <a:noFill/>
          </a:ln>
        </p:spPr>
      </p:pic>
      <p:pic>
        <p:nvPicPr>
          <p:cNvPr id="756" name="Google Shape;756;p66"/>
          <p:cNvPicPr preferRelativeResize="0"/>
          <p:nvPr/>
        </p:nvPicPr>
        <p:blipFill rotWithShape="1">
          <a:blip r:embed="rId3">
            <a:alphaModFix/>
          </a:blip>
          <a:srcRect b="7747" l="12647" r="11801" t="6452"/>
          <a:stretch/>
        </p:blipFill>
        <p:spPr>
          <a:xfrm>
            <a:off x="6889937" y="1289418"/>
            <a:ext cx="325314" cy="210817"/>
          </a:xfrm>
          <a:prstGeom prst="rect">
            <a:avLst/>
          </a:prstGeom>
          <a:noFill/>
          <a:ln>
            <a:noFill/>
          </a:ln>
        </p:spPr>
      </p:pic>
      <p:pic>
        <p:nvPicPr>
          <p:cNvPr id="757" name="Google Shape;757;p66"/>
          <p:cNvPicPr preferRelativeResize="0"/>
          <p:nvPr/>
        </p:nvPicPr>
        <p:blipFill rotWithShape="1">
          <a:blip r:embed="rId3">
            <a:alphaModFix/>
          </a:blip>
          <a:srcRect b="7747" l="12647" r="11801" t="6452"/>
          <a:stretch/>
        </p:blipFill>
        <p:spPr>
          <a:xfrm>
            <a:off x="7275712" y="1153106"/>
            <a:ext cx="325314" cy="210817"/>
          </a:xfrm>
          <a:prstGeom prst="rect">
            <a:avLst/>
          </a:prstGeom>
          <a:noFill/>
          <a:ln>
            <a:noFill/>
          </a:ln>
        </p:spPr>
      </p:pic>
      <p:cxnSp>
        <p:nvCxnSpPr>
          <p:cNvPr id="758" name="Google Shape;758;p66"/>
          <p:cNvCxnSpPr/>
          <p:nvPr/>
        </p:nvCxnSpPr>
        <p:spPr>
          <a:xfrm rot="10800000">
            <a:off x="7435400" y="887863"/>
            <a:ext cx="411300" cy="54000"/>
          </a:xfrm>
          <a:prstGeom prst="straightConnector1">
            <a:avLst/>
          </a:prstGeom>
          <a:noFill/>
          <a:ln cap="flat" cmpd="sng" w="9525">
            <a:solidFill>
              <a:schemeClr val="dk1"/>
            </a:solidFill>
            <a:prstDash val="solid"/>
            <a:round/>
            <a:headEnd len="med" w="med" type="none"/>
            <a:tailEnd len="med" w="med" type="none"/>
          </a:ln>
        </p:spPr>
      </p:cxnSp>
      <p:cxnSp>
        <p:nvCxnSpPr>
          <p:cNvPr id="759" name="Google Shape;759;p66"/>
          <p:cNvCxnSpPr/>
          <p:nvPr/>
        </p:nvCxnSpPr>
        <p:spPr>
          <a:xfrm flipH="1">
            <a:off x="5325475" y="808950"/>
            <a:ext cx="1173000" cy="242700"/>
          </a:xfrm>
          <a:prstGeom prst="straightConnector1">
            <a:avLst/>
          </a:prstGeom>
          <a:noFill/>
          <a:ln cap="flat" cmpd="sng" w="9525">
            <a:solidFill>
              <a:schemeClr val="accent4"/>
            </a:solidFill>
            <a:prstDash val="solid"/>
            <a:round/>
            <a:headEnd len="med" w="med" type="none"/>
            <a:tailEnd len="med" w="med" type="none"/>
          </a:ln>
        </p:spPr>
      </p:cxnSp>
      <p:cxnSp>
        <p:nvCxnSpPr>
          <p:cNvPr id="760" name="Google Shape;760;p66"/>
          <p:cNvCxnSpPr/>
          <p:nvPr/>
        </p:nvCxnSpPr>
        <p:spPr>
          <a:xfrm flipH="1">
            <a:off x="3963738" y="1141625"/>
            <a:ext cx="422100" cy="1049400"/>
          </a:xfrm>
          <a:prstGeom prst="straightConnector1">
            <a:avLst/>
          </a:prstGeom>
          <a:noFill/>
          <a:ln cap="flat" cmpd="sng" w="9525">
            <a:solidFill>
              <a:schemeClr val="accent4"/>
            </a:solidFill>
            <a:prstDash val="solid"/>
            <a:round/>
            <a:headEnd len="med" w="med" type="none"/>
            <a:tailEnd len="med" w="med" type="none"/>
          </a:ln>
        </p:spPr>
      </p:cxnSp>
      <p:cxnSp>
        <p:nvCxnSpPr>
          <p:cNvPr id="761" name="Google Shape;761;p66"/>
          <p:cNvCxnSpPr/>
          <p:nvPr/>
        </p:nvCxnSpPr>
        <p:spPr>
          <a:xfrm>
            <a:off x="2709950" y="1887525"/>
            <a:ext cx="728100" cy="681000"/>
          </a:xfrm>
          <a:prstGeom prst="straightConnector1">
            <a:avLst/>
          </a:prstGeom>
          <a:noFill/>
          <a:ln cap="flat" cmpd="sng" w="9525">
            <a:solidFill>
              <a:schemeClr val="accent4"/>
            </a:solidFill>
            <a:prstDash val="solid"/>
            <a:round/>
            <a:headEnd len="med" w="med" type="none"/>
            <a:tailEnd len="med" w="med" type="none"/>
          </a:ln>
        </p:spPr>
      </p:cxnSp>
      <p:cxnSp>
        <p:nvCxnSpPr>
          <p:cNvPr id="762" name="Google Shape;762;p66"/>
          <p:cNvCxnSpPr/>
          <p:nvPr/>
        </p:nvCxnSpPr>
        <p:spPr>
          <a:xfrm rot="10800000">
            <a:off x="1544000" y="1588613"/>
            <a:ext cx="411300" cy="54000"/>
          </a:xfrm>
          <a:prstGeom prst="straightConnector1">
            <a:avLst/>
          </a:prstGeom>
          <a:noFill/>
          <a:ln cap="flat" cmpd="sng" w="9525">
            <a:solidFill>
              <a:schemeClr val="dk1"/>
            </a:solidFill>
            <a:prstDash val="solid"/>
            <a:round/>
            <a:headEnd len="med" w="med" type="none"/>
            <a:tailEnd len="med" w="med" type="none"/>
          </a:ln>
        </p:spPr>
      </p:cxnSp>
      <p:sp>
        <p:nvSpPr>
          <p:cNvPr id="763" name="Google Shape;763;p66"/>
          <p:cNvSpPr txBox="1"/>
          <p:nvPr/>
        </p:nvSpPr>
        <p:spPr>
          <a:xfrm>
            <a:off x="6511750" y="903963"/>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192.168.10.100</a:t>
            </a:r>
            <a:endParaRPr sz="1100">
              <a:solidFill>
                <a:schemeClr val="accent5"/>
              </a:solidFill>
            </a:endParaRPr>
          </a:p>
        </p:txBody>
      </p:sp>
      <p:sp>
        <p:nvSpPr>
          <p:cNvPr id="764" name="Google Shape;764;p66"/>
          <p:cNvSpPr txBox="1"/>
          <p:nvPr/>
        </p:nvSpPr>
        <p:spPr>
          <a:xfrm>
            <a:off x="4339950" y="1113513"/>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192.168.5.100</a:t>
            </a:r>
            <a:endParaRPr sz="1100">
              <a:solidFill>
                <a:schemeClr val="accent5"/>
              </a:solidFill>
            </a:endParaRPr>
          </a:p>
        </p:txBody>
      </p:sp>
      <p:sp>
        <p:nvSpPr>
          <p:cNvPr id="765" name="Google Shape;765;p66"/>
          <p:cNvSpPr txBox="1"/>
          <p:nvPr/>
        </p:nvSpPr>
        <p:spPr>
          <a:xfrm>
            <a:off x="3238763" y="2787588"/>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192.168.3.100</a:t>
            </a:r>
            <a:endParaRPr sz="1100">
              <a:solidFill>
                <a:schemeClr val="accent5"/>
              </a:solidFill>
            </a:endParaRPr>
          </a:p>
        </p:txBody>
      </p:sp>
      <p:sp>
        <p:nvSpPr>
          <p:cNvPr id="766" name="Google Shape;766;p66"/>
          <p:cNvSpPr txBox="1"/>
          <p:nvPr/>
        </p:nvSpPr>
        <p:spPr>
          <a:xfrm>
            <a:off x="1815750" y="1944938"/>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192.168.1.100</a:t>
            </a:r>
            <a:endParaRPr sz="1100">
              <a:solidFill>
                <a:schemeClr val="accent5"/>
              </a:solidFill>
            </a:endParaRPr>
          </a:p>
        </p:txBody>
      </p:sp>
      <p:sp>
        <p:nvSpPr>
          <p:cNvPr id="767" name="Google Shape;767;p66"/>
          <p:cNvSpPr/>
          <p:nvPr/>
        </p:nvSpPr>
        <p:spPr>
          <a:xfrm>
            <a:off x="6584500" y="1886150"/>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192.168.1.3</a:t>
            </a:r>
            <a:endParaRPr sz="700"/>
          </a:p>
        </p:txBody>
      </p:sp>
      <p:sp>
        <p:nvSpPr>
          <p:cNvPr id="768" name="Google Shape;768;p66"/>
          <p:cNvSpPr/>
          <p:nvPr/>
        </p:nvSpPr>
        <p:spPr>
          <a:xfrm>
            <a:off x="7227523" y="1886150"/>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TTL96 ICMP echo request</a:t>
            </a:r>
            <a:endParaRPr sz="700"/>
          </a:p>
        </p:txBody>
      </p:sp>
      <p:sp>
        <p:nvSpPr>
          <p:cNvPr id="769" name="Google Shape;769;p66"/>
          <p:cNvSpPr txBox="1"/>
          <p:nvPr/>
        </p:nvSpPr>
        <p:spPr>
          <a:xfrm>
            <a:off x="8214666" y="1859235"/>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192.168.10.3</a:t>
            </a:r>
            <a:endParaRPr sz="700"/>
          </a:p>
        </p:txBody>
      </p:sp>
      <p:sp>
        <p:nvSpPr>
          <p:cNvPr id="770" name="Google Shape;770;p66"/>
          <p:cNvSpPr/>
          <p:nvPr/>
        </p:nvSpPr>
        <p:spPr>
          <a:xfrm>
            <a:off x="6584500" y="2509900"/>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192.168.10.3</a:t>
            </a:r>
            <a:endParaRPr sz="700"/>
          </a:p>
        </p:txBody>
      </p:sp>
      <p:sp>
        <p:nvSpPr>
          <p:cNvPr id="771" name="Google Shape;771;p66"/>
          <p:cNvSpPr/>
          <p:nvPr/>
        </p:nvSpPr>
        <p:spPr>
          <a:xfrm>
            <a:off x="7227523" y="2509900"/>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TTL100  ICMP echo reply</a:t>
            </a:r>
            <a:endParaRPr sz="700"/>
          </a:p>
        </p:txBody>
      </p:sp>
      <p:sp>
        <p:nvSpPr>
          <p:cNvPr id="772" name="Google Shape;772;p66"/>
          <p:cNvSpPr txBox="1"/>
          <p:nvPr/>
        </p:nvSpPr>
        <p:spPr>
          <a:xfrm>
            <a:off x="8214666" y="2482985"/>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192.168.1.3</a:t>
            </a:r>
            <a:endParaRPr sz="700"/>
          </a:p>
        </p:txBody>
      </p:sp>
      <p:sp>
        <p:nvSpPr>
          <p:cNvPr id="773" name="Google Shape;773;p66"/>
          <p:cNvSpPr/>
          <p:nvPr/>
        </p:nvSpPr>
        <p:spPr>
          <a:xfrm>
            <a:off x="195638" y="2765775"/>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192.168.10.3</a:t>
            </a:r>
            <a:endParaRPr sz="700"/>
          </a:p>
        </p:txBody>
      </p:sp>
      <p:sp>
        <p:nvSpPr>
          <p:cNvPr id="774" name="Google Shape;774;p66"/>
          <p:cNvSpPr/>
          <p:nvPr/>
        </p:nvSpPr>
        <p:spPr>
          <a:xfrm>
            <a:off x="838661" y="2765775"/>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TTL96  ICMP echo reply</a:t>
            </a:r>
            <a:endParaRPr sz="700"/>
          </a:p>
        </p:txBody>
      </p:sp>
      <p:sp>
        <p:nvSpPr>
          <p:cNvPr id="775" name="Google Shape;775;p66"/>
          <p:cNvSpPr txBox="1"/>
          <p:nvPr/>
        </p:nvSpPr>
        <p:spPr>
          <a:xfrm>
            <a:off x="1825804" y="2738860"/>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192.168.1.3</a:t>
            </a:r>
            <a:endParaRPr sz="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7"/>
                                        </p:tgtEl>
                                        <p:attrNameLst>
                                          <p:attrName>style.visibility</p:attrName>
                                        </p:attrNameLst>
                                      </p:cBhvr>
                                      <p:to>
                                        <p:strVal val="visible"/>
                                      </p:to>
                                    </p:set>
                                    <p:animEffect filter="fade" transition="in">
                                      <p:cBhvr>
                                        <p:cTn dur="1000"/>
                                        <p:tgtEl>
                                          <p:spTgt spid="737"/>
                                        </p:tgtEl>
                                      </p:cBhvr>
                                    </p:animEffect>
                                  </p:childTnLst>
                                </p:cTn>
                              </p:par>
                              <p:par>
                                <p:cTn fill="hold" nodeType="withEffect" presetClass="entr" presetID="10" presetSubtype="0">
                                  <p:stCondLst>
                                    <p:cond delay="0"/>
                                  </p:stCondLst>
                                  <p:childTnLst>
                                    <p:set>
                                      <p:cBhvr>
                                        <p:cTn dur="1" fill="hold">
                                          <p:stCondLst>
                                            <p:cond delay="0"/>
                                          </p:stCondLst>
                                        </p:cTn>
                                        <p:tgtEl>
                                          <p:spTgt spid="739"/>
                                        </p:tgtEl>
                                        <p:attrNameLst>
                                          <p:attrName>style.visibility</p:attrName>
                                        </p:attrNameLst>
                                      </p:cBhvr>
                                      <p:to>
                                        <p:strVal val="visible"/>
                                      </p:to>
                                    </p:set>
                                    <p:animEffect filter="fade" transition="in">
                                      <p:cBhvr>
                                        <p:cTn dur="1000"/>
                                        <p:tgtEl>
                                          <p:spTgt spid="739"/>
                                        </p:tgtEl>
                                      </p:cBhvr>
                                    </p:animEffect>
                                  </p:childTnLst>
                                </p:cTn>
                              </p:par>
                              <p:par>
                                <p:cTn fill="hold" nodeType="withEffect" presetClass="entr" presetID="10" presetSubtype="0">
                                  <p:stCondLst>
                                    <p:cond delay="0"/>
                                  </p:stCondLst>
                                  <p:childTnLst>
                                    <p:set>
                                      <p:cBhvr>
                                        <p:cTn dur="1" fill="hold">
                                          <p:stCondLst>
                                            <p:cond delay="0"/>
                                          </p:stCondLst>
                                        </p:cTn>
                                        <p:tgtEl>
                                          <p:spTgt spid="740"/>
                                        </p:tgtEl>
                                        <p:attrNameLst>
                                          <p:attrName>style.visibility</p:attrName>
                                        </p:attrNameLst>
                                      </p:cBhvr>
                                      <p:to>
                                        <p:strVal val="visible"/>
                                      </p:to>
                                    </p:set>
                                    <p:animEffect filter="fade" transition="in">
                                      <p:cBhvr>
                                        <p:cTn dur="1000"/>
                                        <p:tgtEl>
                                          <p:spTgt spid="740"/>
                                        </p:tgtEl>
                                      </p:cBhvr>
                                    </p:animEffect>
                                  </p:childTnLst>
                                </p:cTn>
                              </p:par>
                              <p:par>
                                <p:cTn fill="hold" nodeType="withEffect" presetClass="entr" presetID="10" presetSubtype="0">
                                  <p:stCondLst>
                                    <p:cond delay="0"/>
                                  </p:stCondLst>
                                  <p:childTnLst>
                                    <p:set>
                                      <p:cBhvr>
                                        <p:cTn dur="1" fill="hold">
                                          <p:stCondLst>
                                            <p:cond delay="0"/>
                                          </p:stCondLst>
                                        </p:cTn>
                                        <p:tgtEl>
                                          <p:spTgt spid="741"/>
                                        </p:tgtEl>
                                        <p:attrNameLst>
                                          <p:attrName>style.visibility</p:attrName>
                                        </p:attrNameLst>
                                      </p:cBhvr>
                                      <p:to>
                                        <p:strVal val="visible"/>
                                      </p:to>
                                    </p:set>
                                    <p:animEffect filter="fade" transition="in">
                                      <p:cBhvr>
                                        <p:cTn dur="1000"/>
                                        <p:tgtEl>
                                          <p:spTgt spid="7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7"/>
                                        </p:tgtEl>
                                        <p:attrNameLst>
                                          <p:attrName>style.visibility</p:attrName>
                                        </p:attrNameLst>
                                      </p:cBhvr>
                                      <p:to>
                                        <p:strVal val="visible"/>
                                      </p:to>
                                    </p:set>
                                    <p:animEffect filter="fade" transition="in">
                                      <p:cBhvr>
                                        <p:cTn dur="1000"/>
                                        <p:tgtEl>
                                          <p:spTgt spid="767"/>
                                        </p:tgtEl>
                                      </p:cBhvr>
                                    </p:animEffect>
                                  </p:childTnLst>
                                </p:cTn>
                              </p:par>
                              <p:par>
                                <p:cTn fill="hold" nodeType="withEffect" presetClass="entr" presetID="10" presetSubtype="0">
                                  <p:stCondLst>
                                    <p:cond delay="0"/>
                                  </p:stCondLst>
                                  <p:childTnLst>
                                    <p:set>
                                      <p:cBhvr>
                                        <p:cTn dur="1" fill="hold">
                                          <p:stCondLst>
                                            <p:cond delay="0"/>
                                          </p:stCondLst>
                                        </p:cTn>
                                        <p:tgtEl>
                                          <p:spTgt spid="768"/>
                                        </p:tgtEl>
                                        <p:attrNameLst>
                                          <p:attrName>style.visibility</p:attrName>
                                        </p:attrNameLst>
                                      </p:cBhvr>
                                      <p:to>
                                        <p:strVal val="visible"/>
                                      </p:to>
                                    </p:set>
                                    <p:animEffect filter="fade" transition="in">
                                      <p:cBhvr>
                                        <p:cTn dur="1000"/>
                                        <p:tgtEl>
                                          <p:spTgt spid="768"/>
                                        </p:tgtEl>
                                      </p:cBhvr>
                                    </p:animEffect>
                                  </p:childTnLst>
                                </p:cTn>
                              </p:par>
                              <p:par>
                                <p:cTn fill="hold" nodeType="withEffect" presetClass="entr" presetID="10" presetSubtype="0">
                                  <p:stCondLst>
                                    <p:cond delay="0"/>
                                  </p:stCondLst>
                                  <p:childTnLst>
                                    <p:set>
                                      <p:cBhvr>
                                        <p:cTn dur="1" fill="hold">
                                          <p:stCondLst>
                                            <p:cond delay="0"/>
                                          </p:stCondLst>
                                        </p:cTn>
                                        <p:tgtEl>
                                          <p:spTgt spid="769"/>
                                        </p:tgtEl>
                                        <p:attrNameLst>
                                          <p:attrName>style.visibility</p:attrName>
                                        </p:attrNameLst>
                                      </p:cBhvr>
                                      <p:to>
                                        <p:strVal val="visible"/>
                                      </p:to>
                                    </p:set>
                                    <p:animEffect filter="fade" transition="in">
                                      <p:cBhvr>
                                        <p:cTn dur="1000"/>
                                        <p:tgtEl>
                                          <p:spTgt spid="7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gtEl>
                                        <p:attrNameLst>
                                          <p:attrName>style.visibility</p:attrName>
                                        </p:attrNameLst>
                                      </p:cBhvr>
                                      <p:to>
                                        <p:strVal val="visible"/>
                                      </p:to>
                                    </p:set>
                                    <p:animEffect filter="fade" transition="in">
                                      <p:cBhvr>
                                        <p:cTn dur="1000"/>
                                        <p:tgtEl>
                                          <p:spTgt spid="770"/>
                                        </p:tgtEl>
                                      </p:cBhvr>
                                    </p:animEffect>
                                  </p:childTnLst>
                                </p:cTn>
                              </p:par>
                              <p:par>
                                <p:cTn fill="hold" nodeType="withEffect" presetClass="entr" presetID="10" presetSubtype="0">
                                  <p:stCondLst>
                                    <p:cond delay="0"/>
                                  </p:stCondLst>
                                  <p:childTnLst>
                                    <p:set>
                                      <p:cBhvr>
                                        <p:cTn dur="1" fill="hold">
                                          <p:stCondLst>
                                            <p:cond delay="0"/>
                                          </p:stCondLst>
                                        </p:cTn>
                                        <p:tgtEl>
                                          <p:spTgt spid="771"/>
                                        </p:tgtEl>
                                        <p:attrNameLst>
                                          <p:attrName>style.visibility</p:attrName>
                                        </p:attrNameLst>
                                      </p:cBhvr>
                                      <p:to>
                                        <p:strVal val="visible"/>
                                      </p:to>
                                    </p:set>
                                    <p:animEffect filter="fade" transition="in">
                                      <p:cBhvr>
                                        <p:cTn dur="1000"/>
                                        <p:tgtEl>
                                          <p:spTgt spid="771"/>
                                        </p:tgtEl>
                                      </p:cBhvr>
                                    </p:animEffect>
                                  </p:childTnLst>
                                </p:cTn>
                              </p:par>
                              <p:par>
                                <p:cTn fill="hold" nodeType="withEffect" presetClass="entr" presetID="10" presetSubtype="0">
                                  <p:stCondLst>
                                    <p:cond delay="0"/>
                                  </p:stCondLst>
                                  <p:childTnLst>
                                    <p:set>
                                      <p:cBhvr>
                                        <p:cTn dur="1" fill="hold">
                                          <p:stCondLst>
                                            <p:cond delay="0"/>
                                          </p:stCondLst>
                                        </p:cTn>
                                        <p:tgtEl>
                                          <p:spTgt spid="772"/>
                                        </p:tgtEl>
                                        <p:attrNameLst>
                                          <p:attrName>style.visibility</p:attrName>
                                        </p:attrNameLst>
                                      </p:cBhvr>
                                      <p:to>
                                        <p:strVal val="visible"/>
                                      </p:to>
                                    </p:set>
                                    <p:animEffect filter="fade" transition="in">
                                      <p:cBhvr>
                                        <p:cTn dur="1000"/>
                                        <p:tgtEl>
                                          <p:spTgt spid="7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3"/>
                                        </p:tgtEl>
                                        <p:attrNameLst>
                                          <p:attrName>style.visibility</p:attrName>
                                        </p:attrNameLst>
                                      </p:cBhvr>
                                      <p:to>
                                        <p:strVal val="visible"/>
                                      </p:to>
                                    </p:set>
                                    <p:animEffect filter="fade" transition="in">
                                      <p:cBhvr>
                                        <p:cTn dur="1000"/>
                                        <p:tgtEl>
                                          <p:spTgt spid="773"/>
                                        </p:tgtEl>
                                      </p:cBhvr>
                                    </p:animEffect>
                                  </p:childTnLst>
                                </p:cTn>
                              </p:par>
                              <p:par>
                                <p:cTn fill="hold" nodeType="withEffect" presetClass="entr" presetID="10" presetSubtype="0">
                                  <p:stCondLst>
                                    <p:cond delay="0"/>
                                  </p:stCondLst>
                                  <p:childTnLst>
                                    <p:set>
                                      <p:cBhvr>
                                        <p:cTn dur="1" fill="hold">
                                          <p:stCondLst>
                                            <p:cond delay="0"/>
                                          </p:stCondLst>
                                        </p:cTn>
                                        <p:tgtEl>
                                          <p:spTgt spid="774"/>
                                        </p:tgtEl>
                                        <p:attrNameLst>
                                          <p:attrName>style.visibility</p:attrName>
                                        </p:attrNameLst>
                                      </p:cBhvr>
                                      <p:to>
                                        <p:strVal val="visible"/>
                                      </p:to>
                                    </p:set>
                                    <p:animEffect filter="fade" transition="in">
                                      <p:cBhvr>
                                        <p:cTn dur="1000"/>
                                        <p:tgtEl>
                                          <p:spTgt spid="774"/>
                                        </p:tgtEl>
                                      </p:cBhvr>
                                    </p:animEffect>
                                  </p:childTnLst>
                                </p:cTn>
                              </p:par>
                              <p:par>
                                <p:cTn fill="hold" nodeType="withEffect" presetClass="entr" presetID="10" presetSubtype="0">
                                  <p:stCondLst>
                                    <p:cond delay="0"/>
                                  </p:stCondLst>
                                  <p:childTnLst>
                                    <p:set>
                                      <p:cBhvr>
                                        <p:cTn dur="1" fill="hold">
                                          <p:stCondLst>
                                            <p:cond delay="0"/>
                                          </p:stCondLst>
                                        </p:cTn>
                                        <p:tgtEl>
                                          <p:spTgt spid="775"/>
                                        </p:tgtEl>
                                        <p:attrNameLst>
                                          <p:attrName>style.visibility</p:attrName>
                                        </p:attrNameLst>
                                      </p:cBhvr>
                                      <p:to>
                                        <p:strVal val="visible"/>
                                      </p:to>
                                    </p:set>
                                    <p:animEffect filter="fade" transition="in">
                                      <p:cBhvr>
                                        <p:cTn dur="1000"/>
                                        <p:tgtEl>
                                          <p:spTgt spid="7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67"/>
          <p:cNvSpPr txBox="1"/>
          <p:nvPr>
            <p:ph type="title"/>
          </p:nvPr>
        </p:nvSpPr>
        <p:spPr>
          <a:xfrm>
            <a:off x="311700" y="307750"/>
            <a:ext cx="3357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Ping - unreachable</a:t>
            </a:r>
            <a:endParaRPr/>
          </a:p>
        </p:txBody>
      </p:sp>
      <p:sp>
        <p:nvSpPr>
          <p:cNvPr id="781" name="Google Shape;781;p67"/>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782" name="Google Shape;782;p67"/>
          <p:cNvGrpSpPr/>
          <p:nvPr/>
        </p:nvGrpSpPr>
        <p:grpSpPr>
          <a:xfrm>
            <a:off x="869358" y="1349052"/>
            <a:ext cx="674652" cy="445966"/>
            <a:chOff x="2666325" y="4298650"/>
            <a:chExt cx="790176" cy="523250"/>
          </a:xfrm>
        </p:grpSpPr>
        <p:pic>
          <p:nvPicPr>
            <p:cNvPr id="783" name="Google Shape;783;p6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784" name="Google Shape;784;p67"/>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785" name="Google Shape;785;p67"/>
          <p:cNvGrpSpPr/>
          <p:nvPr/>
        </p:nvGrpSpPr>
        <p:grpSpPr>
          <a:xfrm>
            <a:off x="7950129" y="744909"/>
            <a:ext cx="674652" cy="445966"/>
            <a:chOff x="2666325" y="4298650"/>
            <a:chExt cx="790176" cy="523250"/>
          </a:xfrm>
        </p:grpSpPr>
        <p:pic>
          <p:nvPicPr>
            <p:cNvPr id="786" name="Google Shape;786;p6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787" name="Google Shape;787;p67"/>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788" name="Google Shape;788;p67"/>
          <p:cNvSpPr txBox="1"/>
          <p:nvPr/>
        </p:nvSpPr>
        <p:spPr>
          <a:xfrm>
            <a:off x="733175" y="179502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192.168.1.3</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789" name="Google Shape;789;p67"/>
          <p:cNvSpPr txBox="1"/>
          <p:nvPr/>
        </p:nvSpPr>
        <p:spPr>
          <a:xfrm>
            <a:off x="7771750" y="1116488"/>
            <a:ext cx="1183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192.168.10.3</a:t>
            </a:r>
            <a:endParaRPr>
              <a:solidFill>
                <a:schemeClr val="dk1"/>
              </a:solidFill>
            </a:endParaRPr>
          </a:p>
        </p:txBody>
      </p:sp>
      <p:sp>
        <p:nvSpPr>
          <p:cNvPr id="790" name="Google Shape;790;p67"/>
          <p:cNvSpPr/>
          <p:nvPr/>
        </p:nvSpPr>
        <p:spPr>
          <a:xfrm>
            <a:off x="236975" y="2290550"/>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192.168.1.3</a:t>
            </a:r>
            <a:endParaRPr sz="700"/>
          </a:p>
        </p:txBody>
      </p:sp>
      <p:sp>
        <p:nvSpPr>
          <p:cNvPr id="791" name="Google Shape;791;p67"/>
          <p:cNvSpPr/>
          <p:nvPr/>
        </p:nvSpPr>
        <p:spPr>
          <a:xfrm>
            <a:off x="879998" y="2290550"/>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TTL3 ICMP echo request</a:t>
            </a:r>
            <a:endParaRPr sz="700"/>
          </a:p>
        </p:txBody>
      </p:sp>
      <p:sp>
        <p:nvSpPr>
          <p:cNvPr id="792" name="Google Shape;792;p67"/>
          <p:cNvSpPr txBox="1"/>
          <p:nvPr/>
        </p:nvSpPr>
        <p:spPr>
          <a:xfrm>
            <a:off x="1867141" y="2263635"/>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192.168.10.3</a:t>
            </a:r>
            <a:endParaRPr sz="700"/>
          </a:p>
        </p:txBody>
      </p:sp>
      <p:pic>
        <p:nvPicPr>
          <p:cNvPr id="793" name="Google Shape;793;p67"/>
          <p:cNvPicPr preferRelativeResize="0"/>
          <p:nvPr/>
        </p:nvPicPr>
        <p:blipFill>
          <a:blip r:embed="rId4">
            <a:alphaModFix/>
          </a:blip>
          <a:stretch>
            <a:fillRect/>
          </a:stretch>
        </p:blipFill>
        <p:spPr>
          <a:xfrm>
            <a:off x="1715855" y="1311609"/>
            <a:ext cx="1131795" cy="688437"/>
          </a:xfrm>
          <a:prstGeom prst="rect">
            <a:avLst/>
          </a:prstGeom>
          <a:noFill/>
          <a:ln>
            <a:noFill/>
          </a:ln>
        </p:spPr>
      </p:pic>
      <p:pic>
        <p:nvPicPr>
          <p:cNvPr id="794" name="Google Shape;794;p67"/>
          <p:cNvPicPr preferRelativeResize="0"/>
          <p:nvPr/>
        </p:nvPicPr>
        <p:blipFill>
          <a:blip r:embed="rId4">
            <a:alphaModFix/>
          </a:blip>
          <a:stretch>
            <a:fillRect/>
          </a:stretch>
        </p:blipFill>
        <p:spPr>
          <a:xfrm>
            <a:off x="3163280" y="2227534"/>
            <a:ext cx="1131795" cy="688437"/>
          </a:xfrm>
          <a:prstGeom prst="rect">
            <a:avLst/>
          </a:prstGeom>
          <a:noFill/>
          <a:ln>
            <a:noFill/>
          </a:ln>
        </p:spPr>
      </p:pic>
      <p:pic>
        <p:nvPicPr>
          <p:cNvPr id="795" name="Google Shape;795;p67"/>
          <p:cNvPicPr preferRelativeResize="0"/>
          <p:nvPr/>
        </p:nvPicPr>
        <p:blipFill>
          <a:blip r:embed="rId4">
            <a:alphaModFix/>
          </a:blip>
          <a:stretch>
            <a:fillRect/>
          </a:stretch>
        </p:blipFill>
        <p:spPr>
          <a:xfrm>
            <a:off x="4243293" y="553659"/>
            <a:ext cx="1131795" cy="688437"/>
          </a:xfrm>
          <a:prstGeom prst="rect">
            <a:avLst/>
          </a:prstGeom>
          <a:noFill/>
          <a:ln>
            <a:noFill/>
          </a:ln>
        </p:spPr>
      </p:pic>
      <p:pic>
        <p:nvPicPr>
          <p:cNvPr id="796" name="Google Shape;796;p67"/>
          <p:cNvPicPr preferRelativeResize="0"/>
          <p:nvPr/>
        </p:nvPicPr>
        <p:blipFill>
          <a:blip r:embed="rId4">
            <a:alphaModFix/>
          </a:blip>
          <a:stretch>
            <a:fillRect/>
          </a:stretch>
        </p:blipFill>
        <p:spPr>
          <a:xfrm>
            <a:off x="6427455" y="319021"/>
            <a:ext cx="1131795" cy="688437"/>
          </a:xfrm>
          <a:prstGeom prst="rect">
            <a:avLst/>
          </a:prstGeom>
          <a:noFill/>
          <a:ln>
            <a:noFill/>
          </a:ln>
        </p:spPr>
      </p:pic>
      <p:pic>
        <p:nvPicPr>
          <p:cNvPr id="797" name="Google Shape;797;p67"/>
          <p:cNvPicPr preferRelativeResize="0"/>
          <p:nvPr/>
        </p:nvPicPr>
        <p:blipFill rotWithShape="1">
          <a:blip r:embed="rId3">
            <a:alphaModFix/>
          </a:blip>
          <a:srcRect b="7747" l="12647" r="11801" t="6452"/>
          <a:stretch/>
        </p:blipFill>
        <p:spPr>
          <a:xfrm>
            <a:off x="1866687" y="1225390"/>
            <a:ext cx="325314" cy="210817"/>
          </a:xfrm>
          <a:prstGeom prst="rect">
            <a:avLst/>
          </a:prstGeom>
          <a:noFill/>
          <a:ln>
            <a:noFill/>
          </a:ln>
        </p:spPr>
      </p:pic>
      <p:pic>
        <p:nvPicPr>
          <p:cNvPr id="798" name="Google Shape;798;p67"/>
          <p:cNvPicPr preferRelativeResize="0"/>
          <p:nvPr/>
        </p:nvPicPr>
        <p:blipFill rotWithShape="1">
          <a:blip r:embed="rId3">
            <a:alphaModFix/>
          </a:blip>
          <a:srcRect b="7747" l="12647" r="11801" t="6452"/>
          <a:stretch/>
        </p:blipFill>
        <p:spPr>
          <a:xfrm>
            <a:off x="2322437" y="1045778"/>
            <a:ext cx="325314" cy="210817"/>
          </a:xfrm>
          <a:prstGeom prst="rect">
            <a:avLst/>
          </a:prstGeom>
          <a:noFill/>
          <a:ln>
            <a:noFill/>
          </a:ln>
        </p:spPr>
      </p:pic>
      <p:pic>
        <p:nvPicPr>
          <p:cNvPr id="799" name="Google Shape;799;p67"/>
          <p:cNvPicPr preferRelativeResize="0"/>
          <p:nvPr/>
        </p:nvPicPr>
        <p:blipFill rotWithShape="1">
          <a:blip r:embed="rId3">
            <a:alphaModFix/>
          </a:blip>
          <a:srcRect b="7747" l="12647" r="11801" t="6452"/>
          <a:stretch/>
        </p:blipFill>
        <p:spPr>
          <a:xfrm>
            <a:off x="2701462" y="1311590"/>
            <a:ext cx="325314" cy="210817"/>
          </a:xfrm>
          <a:prstGeom prst="rect">
            <a:avLst/>
          </a:prstGeom>
          <a:noFill/>
          <a:ln>
            <a:noFill/>
          </a:ln>
        </p:spPr>
      </p:pic>
      <p:pic>
        <p:nvPicPr>
          <p:cNvPr id="800" name="Google Shape;800;p67"/>
          <p:cNvPicPr preferRelativeResize="0"/>
          <p:nvPr/>
        </p:nvPicPr>
        <p:blipFill rotWithShape="1">
          <a:blip r:embed="rId3">
            <a:alphaModFix/>
          </a:blip>
          <a:srcRect b="7747" l="12647" r="11801" t="6452"/>
          <a:stretch/>
        </p:blipFill>
        <p:spPr>
          <a:xfrm>
            <a:off x="3129337" y="3021790"/>
            <a:ext cx="325314" cy="210817"/>
          </a:xfrm>
          <a:prstGeom prst="rect">
            <a:avLst/>
          </a:prstGeom>
          <a:noFill/>
          <a:ln>
            <a:noFill/>
          </a:ln>
        </p:spPr>
      </p:pic>
      <p:pic>
        <p:nvPicPr>
          <p:cNvPr id="801" name="Google Shape;801;p67"/>
          <p:cNvPicPr preferRelativeResize="0"/>
          <p:nvPr/>
        </p:nvPicPr>
        <p:blipFill rotWithShape="1">
          <a:blip r:embed="rId3">
            <a:alphaModFix/>
          </a:blip>
          <a:srcRect b="7747" l="12647" r="11801" t="6452"/>
          <a:stretch/>
        </p:blipFill>
        <p:spPr>
          <a:xfrm>
            <a:off x="3591812" y="3158103"/>
            <a:ext cx="325314" cy="210817"/>
          </a:xfrm>
          <a:prstGeom prst="rect">
            <a:avLst/>
          </a:prstGeom>
          <a:noFill/>
          <a:ln>
            <a:noFill/>
          </a:ln>
        </p:spPr>
      </p:pic>
      <p:pic>
        <p:nvPicPr>
          <p:cNvPr id="802" name="Google Shape;802;p67"/>
          <p:cNvPicPr preferRelativeResize="0"/>
          <p:nvPr/>
        </p:nvPicPr>
        <p:blipFill rotWithShape="1">
          <a:blip r:embed="rId3">
            <a:alphaModFix/>
          </a:blip>
          <a:srcRect b="7747" l="12647" r="11801" t="6452"/>
          <a:stretch/>
        </p:blipFill>
        <p:spPr>
          <a:xfrm>
            <a:off x="3977587" y="3021790"/>
            <a:ext cx="325314" cy="210817"/>
          </a:xfrm>
          <a:prstGeom prst="rect">
            <a:avLst/>
          </a:prstGeom>
          <a:noFill/>
          <a:ln>
            <a:noFill/>
          </a:ln>
        </p:spPr>
      </p:pic>
      <p:pic>
        <p:nvPicPr>
          <p:cNvPr id="803" name="Google Shape;803;p67"/>
          <p:cNvPicPr preferRelativeResize="0"/>
          <p:nvPr/>
        </p:nvPicPr>
        <p:blipFill rotWithShape="1">
          <a:blip r:embed="rId3">
            <a:alphaModFix/>
          </a:blip>
          <a:srcRect b="7747" l="12647" r="11801" t="6452"/>
          <a:stretch/>
        </p:blipFill>
        <p:spPr>
          <a:xfrm>
            <a:off x="4363975" y="498628"/>
            <a:ext cx="325314" cy="210817"/>
          </a:xfrm>
          <a:prstGeom prst="rect">
            <a:avLst/>
          </a:prstGeom>
          <a:noFill/>
          <a:ln>
            <a:noFill/>
          </a:ln>
        </p:spPr>
      </p:pic>
      <p:pic>
        <p:nvPicPr>
          <p:cNvPr id="804" name="Google Shape;804;p67"/>
          <p:cNvPicPr preferRelativeResize="0"/>
          <p:nvPr/>
        </p:nvPicPr>
        <p:blipFill rotWithShape="1">
          <a:blip r:embed="rId3">
            <a:alphaModFix/>
          </a:blip>
          <a:srcRect b="7747" l="12647" r="11801" t="6452"/>
          <a:stretch/>
        </p:blipFill>
        <p:spPr>
          <a:xfrm>
            <a:off x="4819725" y="319015"/>
            <a:ext cx="325314" cy="210817"/>
          </a:xfrm>
          <a:prstGeom prst="rect">
            <a:avLst/>
          </a:prstGeom>
          <a:noFill/>
          <a:ln>
            <a:noFill/>
          </a:ln>
        </p:spPr>
      </p:pic>
      <p:pic>
        <p:nvPicPr>
          <p:cNvPr id="805" name="Google Shape;805;p67"/>
          <p:cNvPicPr preferRelativeResize="0"/>
          <p:nvPr/>
        </p:nvPicPr>
        <p:blipFill rotWithShape="1">
          <a:blip r:embed="rId3">
            <a:alphaModFix/>
          </a:blip>
          <a:srcRect b="7747" l="12647" r="11801" t="6452"/>
          <a:stretch/>
        </p:blipFill>
        <p:spPr>
          <a:xfrm>
            <a:off x="5198750" y="584828"/>
            <a:ext cx="325314" cy="210817"/>
          </a:xfrm>
          <a:prstGeom prst="rect">
            <a:avLst/>
          </a:prstGeom>
          <a:noFill/>
          <a:ln>
            <a:noFill/>
          </a:ln>
        </p:spPr>
      </p:pic>
      <p:pic>
        <p:nvPicPr>
          <p:cNvPr id="806" name="Google Shape;806;p67"/>
          <p:cNvPicPr preferRelativeResize="0"/>
          <p:nvPr/>
        </p:nvPicPr>
        <p:blipFill rotWithShape="1">
          <a:blip r:embed="rId3">
            <a:alphaModFix/>
          </a:blip>
          <a:srcRect b="7747" l="12647" r="11801" t="6452"/>
          <a:stretch/>
        </p:blipFill>
        <p:spPr>
          <a:xfrm>
            <a:off x="6427462" y="1153106"/>
            <a:ext cx="325314" cy="210817"/>
          </a:xfrm>
          <a:prstGeom prst="rect">
            <a:avLst/>
          </a:prstGeom>
          <a:noFill/>
          <a:ln>
            <a:noFill/>
          </a:ln>
        </p:spPr>
      </p:pic>
      <p:pic>
        <p:nvPicPr>
          <p:cNvPr id="807" name="Google Shape;807;p67"/>
          <p:cNvPicPr preferRelativeResize="0"/>
          <p:nvPr/>
        </p:nvPicPr>
        <p:blipFill rotWithShape="1">
          <a:blip r:embed="rId3">
            <a:alphaModFix/>
          </a:blip>
          <a:srcRect b="7747" l="12647" r="11801" t="6452"/>
          <a:stretch/>
        </p:blipFill>
        <p:spPr>
          <a:xfrm>
            <a:off x="6889937" y="1289418"/>
            <a:ext cx="325314" cy="210817"/>
          </a:xfrm>
          <a:prstGeom prst="rect">
            <a:avLst/>
          </a:prstGeom>
          <a:noFill/>
          <a:ln>
            <a:noFill/>
          </a:ln>
        </p:spPr>
      </p:pic>
      <p:pic>
        <p:nvPicPr>
          <p:cNvPr id="808" name="Google Shape;808;p67"/>
          <p:cNvPicPr preferRelativeResize="0"/>
          <p:nvPr/>
        </p:nvPicPr>
        <p:blipFill rotWithShape="1">
          <a:blip r:embed="rId3">
            <a:alphaModFix/>
          </a:blip>
          <a:srcRect b="7747" l="12647" r="11801" t="6452"/>
          <a:stretch/>
        </p:blipFill>
        <p:spPr>
          <a:xfrm>
            <a:off x="7275712" y="1153106"/>
            <a:ext cx="325314" cy="210817"/>
          </a:xfrm>
          <a:prstGeom prst="rect">
            <a:avLst/>
          </a:prstGeom>
          <a:noFill/>
          <a:ln>
            <a:noFill/>
          </a:ln>
        </p:spPr>
      </p:pic>
      <p:cxnSp>
        <p:nvCxnSpPr>
          <p:cNvPr id="809" name="Google Shape;809;p67"/>
          <p:cNvCxnSpPr/>
          <p:nvPr/>
        </p:nvCxnSpPr>
        <p:spPr>
          <a:xfrm rot="10800000">
            <a:off x="7435400" y="887863"/>
            <a:ext cx="411300" cy="54000"/>
          </a:xfrm>
          <a:prstGeom prst="straightConnector1">
            <a:avLst/>
          </a:prstGeom>
          <a:noFill/>
          <a:ln cap="flat" cmpd="sng" w="9525">
            <a:solidFill>
              <a:schemeClr val="dk1"/>
            </a:solidFill>
            <a:prstDash val="solid"/>
            <a:round/>
            <a:headEnd len="med" w="med" type="none"/>
            <a:tailEnd len="med" w="med" type="none"/>
          </a:ln>
        </p:spPr>
      </p:cxnSp>
      <p:cxnSp>
        <p:nvCxnSpPr>
          <p:cNvPr id="810" name="Google Shape;810;p67"/>
          <p:cNvCxnSpPr/>
          <p:nvPr/>
        </p:nvCxnSpPr>
        <p:spPr>
          <a:xfrm flipH="1">
            <a:off x="5325475" y="808950"/>
            <a:ext cx="1173000" cy="242700"/>
          </a:xfrm>
          <a:prstGeom prst="straightConnector1">
            <a:avLst/>
          </a:prstGeom>
          <a:noFill/>
          <a:ln cap="flat" cmpd="sng" w="9525">
            <a:solidFill>
              <a:schemeClr val="accent4"/>
            </a:solidFill>
            <a:prstDash val="solid"/>
            <a:round/>
            <a:headEnd len="med" w="med" type="none"/>
            <a:tailEnd len="med" w="med" type="none"/>
          </a:ln>
        </p:spPr>
      </p:cxnSp>
      <p:cxnSp>
        <p:nvCxnSpPr>
          <p:cNvPr id="811" name="Google Shape;811;p67"/>
          <p:cNvCxnSpPr/>
          <p:nvPr/>
        </p:nvCxnSpPr>
        <p:spPr>
          <a:xfrm flipH="1">
            <a:off x="3963738" y="1141625"/>
            <a:ext cx="422100" cy="1049400"/>
          </a:xfrm>
          <a:prstGeom prst="straightConnector1">
            <a:avLst/>
          </a:prstGeom>
          <a:noFill/>
          <a:ln cap="flat" cmpd="sng" w="9525">
            <a:solidFill>
              <a:schemeClr val="accent4"/>
            </a:solidFill>
            <a:prstDash val="solid"/>
            <a:round/>
            <a:headEnd len="med" w="med" type="none"/>
            <a:tailEnd len="med" w="med" type="none"/>
          </a:ln>
        </p:spPr>
      </p:cxnSp>
      <p:cxnSp>
        <p:nvCxnSpPr>
          <p:cNvPr id="812" name="Google Shape;812;p67"/>
          <p:cNvCxnSpPr/>
          <p:nvPr/>
        </p:nvCxnSpPr>
        <p:spPr>
          <a:xfrm>
            <a:off x="2709950" y="1887525"/>
            <a:ext cx="728100" cy="681000"/>
          </a:xfrm>
          <a:prstGeom prst="straightConnector1">
            <a:avLst/>
          </a:prstGeom>
          <a:noFill/>
          <a:ln cap="flat" cmpd="sng" w="9525">
            <a:solidFill>
              <a:schemeClr val="accent4"/>
            </a:solidFill>
            <a:prstDash val="solid"/>
            <a:round/>
            <a:headEnd len="med" w="med" type="none"/>
            <a:tailEnd len="med" w="med" type="none"/>
          </a:ln>
        </p:spPr>
      </p:cxnSp>
      <p:cxnSp>
        <p:nvCxnSpPr>
          <p:cNvPr id="813" name="Google Shape;813;p67"/>
          <p:cNvCxnSpPr/>
          <p:nvPr/>
        </p:nvCxnSpPr>
        <p:spPr>
          <a:xfrm rot="10800000">
            <a:off x="1544000" y="1588613"/>
            <a:ext cx="411300" cy="54000"/>
          </a:xfrm>
          <a:prstGeom prst="straightConnector1">
            <a:avLst/>
          </a:prstGeom>
          <a:noFill/>
          <a:ln cap="flat" cmpd="sng" w="9525">
            <a:solidFill>
              <a:schemeClr val="dk1"/>
            </a:solidFill>
            <a:prstDash val="solid"/>
            <a:round/>
            <a:headEnd len="med" w="med" type="none"/>
            <a:tailEnd len="med" w="med" type="none"/>
          </a:ln>
        </p:spPr>
      </p:cxnSp>
      <p:sp>
        <p:nvSpPr>
          <p:cNvPr id="814" name="Google Shape;814;p67"/>
          <p:cNvSpPr txBox="1"/>
          <p:nvPr/>
        </p:nvSpPr>
        <p:spPr>
          <a:xfrm>
            <a:off x="6511750" y="903963"/>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192.168.10.100</a:t>
            </a:r>
            <a:endParaRPr sz="1100">
              <a:solidFill>
                <a:schemeClr val="accent5"/>
              </a:solidFill>
            </a:endParaRPr>
          </a:p>
        </p:txBody>
      </p:sp>
      <p:sp>
        <p:nvSpPr>
          <p:cNvPr id="815" name="Google Shape;815;p67"/>
          <p:cNvSpPr txBox="1"/>
          <p:nvPr/>
        </p:nvSpPr>
        <p:spPr>
          <a:xfrm>
            <a:off x="4339950" y="1113513"/>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192.168.5.100</a:t>
            </a:r>
            <a:endParaRPr sz="1100">
              <a:solidFill>
                <a:schemeClr val="accent5"/>
              </a:solidFill>
            </a:endParaRPr>
          </a:p>
        </p:txBody>
      </p:sp>
      <p:sp>
        <p:nvSpPr>
          <p:cNvPr id="816" name="Google Shape;816;p67"/>
          <p:cNvSpPr txBox="1"/>
          <p:nvPr/>
        </p:nvSpPr>
        <p:spPr>
          <a:xfrm>
            <a:off x="3238763" y="2787588"/>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192.168.3.100</a:t>
            </a:r>
            <a:endParaRPr sz="1100">
              <a:solidFill>
                <a:schemeClr val="accent5"/>
              </a:solidFill>
            </a:endParaRPr>
          </a:p>
        </p:txBody>
      </p:sp>
      <p:sp>
        <p:nvSpPr>
          <p:cNvPr id="817" name="Google Shape;817;p67"/>
          <p:cNvSpPr txBox="1"/>
          <p:nvPr/>
        </p:nvSpPr>
        <p:spPr>
          <a:xfrm>
            <a:off x="1815750" y="1944938"/>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192.168.1.100</a:t>
            </a:r>
            <a:endParaRPr sz="1100">
              <a:solidFill>
                <a:schemeClr val="accent5"/>
              </a:solidFill>
            </a:endParaRPr>
          </a:p>
        </p:txBody>
      </p:sp>
      <p:sp>
        <p:nvSpPr>
          <p:cNvPr id="818" name="Google Shape;818;p67"/>
          <p:cNvSpPr/>
          <p:nvPr/>
        </p:nvSpPr>
        <p:spPr>
          <a:xfrm>
            <a:off x="3603813" y="1452713"/>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192.168.1.3</a:t>
            </a:r>
            <a:endParaRPr sz="700"/>
          </a:p>
        </p:txBody>
      </p:sp>
      <p:sp>
        <p:nvSpPr>
          <p:cNvPr id="819" name="Google Shape;819;p67"/>
          <p:cNvSpPr/>
          <p:nvPr/>
        </p:nvSpPr>
        <p:spPr>
          <a:xfrm>
            <a:off x="4246836" y="1452713"/>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TTL0 ICMP echo request</a:t>
            </a:r>
            <a:endParaRPr sz="700"/>
          </a:p>
        </p:txBody>
      </p:sp>
      <p:sp>
        <p:nvSpPr>
          <p:cNvPr id="820" name="Google Shape;820;p67"/>
          <p:cNvSpPr txBox="1"/>
          <p:nvPr/>
        </p:nvSpPr>
        <p:spPr>
          <a:xfrm>
            <a:off x="5233979" y="1425797"/>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192.168.10.3</a:t>
            </a:r>
            <a:endParaRPr sz="700"/>
          </a:p>
        </p:txBody>
      </p:sp>
      <p:sp>
        <p:nvSpPr>
          <p:cNvPr id="821" name="Google Shape;821;p67"/>
          <p:cNvSpPr/>
          <p:nvPr/>
        </p:nvSpPr>
        <p:spPr>
          <a:xfrm>
            <a:off x="3561538" y="1712750"/>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192.168.5.100</a:t>
            </a:r>
            <a:endParaRPr sz="700"/>
          </a:p>
        </p:txBody>
      </p:sp>
      <p:sp>
        <p:nvSpPr>
          <p:cNvPr id="822" name="Google Shape;822;p67"/>
          <p:cNvSpPr/>
          <p:nvPr/>
        </p:nvSpPr>
        <p:spPr>
          <a:xfrm>
            <a:off x="4204561" y="1712750"/>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TTL100  ICMP dest unreachable</a:t>
            </a:r>
            <a:endParaRPr sz="700"/>
          </a:p>
        </p:txBody>
      </p:sp>
      <p:sp>
        <p:nvSpPr>
          <p:cNvPr id="823" name="Google Shape;823;p67"/>
          <p:cNvSpPr txBox="1"/>
          <p:nvPr/>
        </p:nvSpPr>
        <p:spPr>
          <a:xfrm>
            <a:off x="5191704" y="1685835"/>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192.168.1.3</a:t>
            </a:r>
            <a:endParaRPr sz="700"/>
          </a:p>
        </p:txBody>
      </p:sp>
      <p:sp>
        <p:nvSpPr>
          <p:cNvPr id="824" name="Google Shape;824;p67"/>
          <p:cNvSpPr/>
          <p:nvPr/>
        </p:nvSpPr>
        <p:spPr>
          <a:xfrm>
            <a:off x="236963" y="2650400"/>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192.168.5.100</a:t>
            </a:r>
            <a:endParaRPr sz="700"/>
          </a:p>
        </p:txBody>
      </p:sp>
      <p:sp>
        <p:nvSpPr>
          <p:cNvPr id="825" name="Google Shape;825;p67"/>
          <p:cNvSpPr/>
          <p:nvPr/>
        </p:nvSpPr>
        <p:spPr>
          <a:xfrm>
            <a:off x="879986" y="2650400"/>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TTL96  ICMP echo reply</a:t>
            </a:r>
            <a:endParaRPr sz="700"/>
          </a:p>
        </p:txBody>
      </p:sp>
      <p:sp>
        <p:nvSpPr>
          <p:cNvPr id="826" name="Google Shape;826;p67"/>
          <p:cNvSpPr txBox="1"/>
          <p:nvPr/>
        </p:nvSpPr>
        <p:spPr>
          <a:xfrm>
            <a:off x="1867129" y="2623485"/>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192.168.1.3</a:t>
            </a:r>
            <a:endParaRPr sz="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8"/>
                                        </p:tgtEl>
                                        <p:attrNameLst>
                                          <p:attrName>style.visibility</p:attrName>
                                        </p:attrNameLst>
                                      </p:cBhvr>
                                      <p:to>
                                        <p:strVal val="visible"/>
                                      </p:to>
                                    </p:set>
                                    <p:animEffect filter="fade" transition="in">
                                      <p:cBhvr>
                                        <p:cTn dur="1000"/>
                                        <p:tgtEl>
                                          <p:spTgt spid="788"/>
                                        </p:tgtEl>
                                      </p:cBhvr>
                                    </p:animEffect>
                                  </p:childTnLst>
                                </p:cTn>
                              </p:par>
                              <p:par>
                                <p:cTn fill="hold" nodeType="withEffect" presetClass="entr" presetID="10" presetSubtype="0">
                                  <p:stCondLst>
                                    <p:cond delay="0"/>
                                  </p:stCondLst>
                                  <p:childTnLst>
                                    <p:set>
                                      <p:cBhvr>
                                        <p:cTn dur="1" fill="hold">
                                          <p:stCondLst>
                                            <p:cond delay="0"/>
                                          </p:stCondLst>
                                        </p:cTn>
                                        <p:tgtEl>
                                          <p:spTgt spid="790"/>
                                        </p:tgtEl>
                                        <p:attrNameLst>
                                          <p:attrName>style.visibility</p:attrName>
                                        </p:attrNameLst>
                                      </p:cBhvr>
                                      <p:to>
                                        <p:strVal val="visible"/>
                                      </p:to>
                                    </p:set>
                                    <p:animEffect filter="fade" transition="in">
                                      <p:cBhvr>
                                        <p:cTn dur="1000"/>
                                        <p:tgtEl>
                                          <p:spTgt spid="790"/>
                                        </p:tgtEl>
                                      </p:cBhvr>
                                    </p:animEffect>
                                  </p:childTnLst>
                                </p:cTn>
                              </p:par>
                              <p:par>
                                <p:cTn fill="hold" nodeType="withEffect" presetClass="entr" presetID="10" presetSubtype="0">
                                  <p:stCondLst>
                                    <p:cond delay="0"/>
                                  </p:stCondLst>
                                  <p:childTnLst>
                                    <p:set>
                                      <p:cBhvr>
                                        <p:cTn dur="1" fill="hold">
                                          <p:stCondLst>
                                            <p:cond delay="0"/>
                                          </p:stCondLst>
                                        </p:cTn>
                                        <p:tgtEl>
                                          <p:spTgt spid="791"/>
                                        </p:tgtEl>
                                        <p:attrNameLst>
                                          <p:attrName>style.visibility</p:attrName>
                                        </p:attrNameLst>
                                      </p:cBhvr>
                                      <p:to>
                                        <p:strVal val="visible"/>
                                      </p:to>
                                    </p:set>
                                    <p:animEffect filter="fade" transition="in">
                                      <p:cBhvr>
                                        <p:cTn dur="1000"/>
                                        <p:tgtEl>
                                          <p:spTgt spid="791"/>
                                        </p:tgtEl>
                                      </p:cBhvr>
                                    </p:animEffect>
                                  </p:childTnLst>
                                </p:cTn>
                              </p:par>
                              <p:par>
                                <p:cTn fill="hold" nodeType="withEffect" presetClass="entr" presetID="10" presetSubtype="0">
                                  <p:stCondLst>
                                    <p:cond delay="0"/>
                                  </p:stCondLst>
                                  <p:childTnLst>
                                    <p:set>
                                      <p:cBhvr>
                                        <p:cTn dur="1" fill="hold">
                                          <p:stCondLst>
                                            <p:cond delay="0"/>
                                          </p:stCondLst>
                                        </p:cTn>
                                        <p:tgtEl>
                                          <p:spTgt spid="792"/>
                                        </p:tgtEl>
                                        <p:attrNameLst>
                                          <p:attrName>style.visibility</p:attrName>
                                        </p:attrNameLst>
                                      </p:cBhvr>
                                      <p:to>
                                        <p:strVal val="visible"/>
                                      </p:to>
                                    </p:set>
                                    <p:animEffect filter="fade" transition="in">
                                      <p:cBhvr>
                                        <p:cTn dur="1000"/>
                                        <p:tgtEl>
                                          <p:spTgt spid="7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8"/>
                                        </p:tgtEl>
                                        <p:attrNameLst>
                                          <p:attrName>style.visibility</p:attrName>
                                        </p:attrNameLst>
                                      </p:cBhvr>
                                      <p:to>
                                        <p:strVal val="visible"/>
                                      </p:to>
                                    </p:set>
                                    <p:animEffect filter="fade" transition="in">
                                      <p:cBhvr>
                                        <p:cTn dur="1000"/>
                                        <p:tgtEl>
                                          <p:spTgt spid="818"/>
                                        </p:tgtEl>
                                      </p:cBhvr>
                                    </p:animEffect>
                                  </p:childTnLst>
                                </p:cTn>
                              </p:par>
                              <p:par>
                                <p:cTn fill="hold" nodeType="withEffect" presetClass="entr" presetID="10" presetSubtype="0">
                                  <p:stCondLst>
                                    <p:cond delay="0"/>
                                  </p:stCondLst>
                                  <p:childTnLst>
                                    <p:set>
                                      <p:cBhvr>
                                        <p:cTn dur="1" fill="hold">
                                          <p:stCondLst>
                                            <p:cond delay="0"/>
                                          </p:stCondLst>
                                        </p:cTn>
                                        <p:tgtEl>
                                          <p:spTgt spid="819"/>
                                        </p:tgtEl>
                                        <p:attrNameLst>
                                          <p:attrName>style.visibility</p:attrName>
                                        </p:attrNameLst>
                                      </p:cBhvr>
                                      <p:to>
                                        <p:strVal val="visible"/>
                                      </p:to>
                                    </p:set>
                                    <p:animEffect filter="fade" transition="in">
                                      <p:cBhvr>
                                        <p:cTn dur="1000"/>
                                        <p:tgtEl>
                                          <p:spTgt spid="819"/>
                                        </p:tgtEl>
                                      </p:cBhvr>
                                    </p:animEffect>
                                  </p:childTnLst>
                                </p:cTn>
                              </p:par>
                              <p:par>
                                <p:cTn fill="hold" nodeType="withEffect" presetClass="entr" presetID="10" presetSubtype="0">
                                  <p:stCondLst>
                                    <p:cond delay="0"/>
                                  </p:stCondLst>
                                  <p:childTnLst>
                                    <p:set>
                                      <p:cBhvr>
                                        <p:cTn dur="1" fill="hold">
                                          <p:stCondLst>
                                            <p:cond delay="0"/>
                                          </p:stCondLst>
                                        </p:cTn>
                                        <p:tgtEl>
                                          <p:spTgt spid="820"/>
                                        </p:tgtEl>
                                        <p:attrNameLst>
                                          <p:attrName>style.visibility</p:attrName>
                                        </p:attrNameLst>
                                      </p:cBhvr>
                                      <p:to>
                                        <p:strVal val="visible"/>
                                      </p:to>
                                    </p:set>
                                    <p:animEffect filter="fade" transition="in">
                                      <p:cBhvr>
                                        <p:cTn dur="1000"/>
                                        <p:tgtEl>
                                          <p:spTgt spid="8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1"/>
                                        </p:tgtEl>
                                        <p:attrNameLst>
                                          <p:attrName>style.visibility</p:attrName>
                                        </p:attrNameLst>
                                      </p:cBhvr>
                                      <p:to>
                                        <p:strVal val="visible"/>
                                      </p:to>
                                    </p:set>
                                    <p:animEffect filter="fade" transition="in">
                                      <p:cBhvr>
                                        <p:cTn dur="1000"/>
                                        <p:tgtEl>
                                          <p:spTgt spid="821"/>
                                        </p:tgtEl>
                                      </p:cBhvr>
                                    </p:animEffect>
                                  </p:childTnLst>
                                </p:cTn>
                              </p:par>
                              <p:par>
                                <p:cTn fill="hold" nodeType="withEffect" presetClass="entr" presetID="10" presetSubtype="0">
                                  <p:stCondLst>
                                    <p:cond delay="0"/>
                                  </p:stCondLst>
                                  <p:childTnLst>
                                    <p:set>
                                      <p:cBhvr>
                                        <p:cTn dur="1" fill="hold">
                                          <p:stCondLst>
                                            <p:cond delay="0"/>
                                          </p:stCondLst>
                                        </p:cTn>
                                        <p:tgtEl>
                                          <p:spTgt spid="822"/>
                                        </p:tgtEl>
                                        <p:attrNameLst>
                                          <p:attrName>style.visibility</p:attrName>
                                        </p:attrNameLst>
                                      </p:cBhvr>
                                      <p:to>
                                        <p:strVal val="visible"/>
                                      </p:to>
                                    </p:set>
                                    <p:animEffect filter="fade" transition="in">
                                      <p:cBhvr>
                                        <p:cTn dur="1000"/>
                                        <p:tgtEl>
                                          <p:spTgt spid="822"/>
                                        </p:tgtEl>
                                      </p:cBhvr>
                                    </p:animEffect>
                                  </p:childTnLst>
                                </p:cTn>
                              </p:par>
                              <p:par>
                                <p:cTn fill="hold" nodeType="withEffect" presetClass="entr" presetID="10" presetSubtype="0">
                                  <p:stCondLst>
                                    <p:cond delay="0"/>
                                  </p:stCondLst>
                                  <p:childTnLst>
                                    <p:set>
                                      <p:cBhvr>
                                        <p:cTn dur="1" fill="hold">
                                          <p:stCondLst>
                                            <p:cond delay="0"/>
                                          </p:stCondLst>
                                        </p:cTn>
                                        <p:tgtEl>
                                          <p:spTgt spid="823"/>
                                        </p:tgtEl>
                                        <p:attrNameLst>
                                          <p:attrName>style.visibility</p:attrName>
                                        </p:attrNameLst>
                                      </p:cBhvr>
                                      <p:to>
                                        <p:strVal val="visible"/>
                                      </p:to>
                                    </p:set>
                                    <p:animEffect filter="fade" transition="in">
                                      <p:cBhvr>
                                        <p:cTn dur="1000"/>
                                        <p:tgtEl>
                                          <p:spTgt spid="8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4"/>
                                        </p:tgtEl>
                                        <p:attrNameLst>
                                          <p:attrName>style.visibility</p:attrName>
                                        </p:attrNameLst>
                                      </p:cBhvr>
                                      <p:to>
                                        <p:strVal val="visible"/>
                                      </p:to>
                                    </p:set>
                                    <p:animEffect filter="fade" transition="in">
                                      <p:cBhvr>
                                        <p:cTn dur="1000"/>
                                        <p:tgtEl>
                                          <p:spTgt spid="824"/>
                                        </p:tgtEl>
                                      </p:cBhvr>
                                    </p:animEffect>
                                  </p:childTnLst>
                                </p:cTn>
                              </p:par>
                              <p:par>
                                <p:cTn fill="hold" nodeType="withEffect" presetClass="entr" presetID="10" presetSubtype="0">
                                  <p:stCondLst>
                                    <p:cond delay="0"/>
                                  </p:stCondLst>
                                  <p:childTnLst>
                                    <p:set>
                                      <p:cBhvr>
                                        <p:cTn dur="1" fill="hold">
                                          <p:stCondLst>
                                            <p:cond delay="0"/>
                                          </p:stCondLst>
                                        </p:cTn>
                                        <p:tgtEl>
                                          <p:spTgt spid="825"/>
                                        </p:tgtEl>
                                        <p:attrNameLst>
                                          <p:attrName>style.visibility</p:attrName>
                                        </p:attrNameLst>
                                      </p:cBhvr>
                                      <p:to>
                                        <p:strVal val="visible"/>
                                      </p:to>
                                    </p:set>
                                    <p:animEffect filter="fade" transition="in">
                                      <p:cBhvr>
                                        <p:cTn dur="1000"/>
                                        <p:tgtEl>
                                          <p:spTgt spid="825"/>
                                        </p:tgtEl>
                                      </p:cBhvr>
                                    </p:animEffect>
                                  </p:childTnLst>
                                </p:cTn>
                              </p:par>
                              <p:par>
                                <p:cTn fill="hold" nodeType="withEffect" presetClass="entr" presetID="10" presetSubtype="0">
                                  <p:stCondLst>
                                    <p:cond delay="0"/>
                                  </p:stCondLst>
                                  <p:childTnLst>
                                    <p:set>
                                      <p:cBhvr>
                                        <p:cTn dur="1" fill="hold">
                                          <p:stCondLst>
                                            <p:cond delay="0"/>
                                          </p:stCondLst>
                                        </p:cTn>
                                        <p:tgtEl>
                                          <p:spTgt spid="826"/>
                                        </p:tgtEl>
                                        <p:attrNameLst>
                                          <p:attrName>style.visibility</p:attrName>
                                        </p:attrNameLst>
                                      </p:cBhvr>
                                      <p:to>
                                        <p:strVal val="visible"/>
                                      </p:to>
                                    </p:set>
                                    <p:animEffect filter="fade" transition="in">
                                      <p:cBhvr>
                                        <p:cTn dur="1000"/>
                                        <p:tgtEl>
                                          <p:spTgt spid="8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TraceRoute</a:t>
            </a:r>
            <a:endParaRPr/>
          </a:p>
        </p:txBody>
      </p:sp>
      <p:sp>
        <p:nvSpPr>
          <p:cNvPr id="832" name="Google Shape;832;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Can you identify the entire path your IP Packet takes?</a:t>
            </a:r>
            <a:endParaRPr/>
          </a:p>
          <a:p>
            <a:pPr indent="-342900" lvl="0" marL="457200" rtl="0" algn="l">
              <a:lnSpc>
                <a:spcPct val="125000"/>
              </a:lnSpc>
              <a:spcBef>
                <a:spcPts val="0"/>
              </a:spcBef>
              <a:spcAft>
                <a:spcPts val="0"/>
              </a:spcAft>
              <a:buSzPts val="1800"/>
              <a:buChar char="●"/>
            </a:pPr>
            <a:r>
              <a:rPr lang="en"/>
              <a:t>Clever use of TTL</a:t>
            </a:r>
            <a:endParaRPr/>
          </a:p>
          <a:p>
            <a:pPr indent="-342900" lvl="0" marL="457200" rtl="0" algn="l">
              <a:lnSpc>
                <a:spcPct val="125000"/>
              </a:lnSpc>
              <a:spcBef>
                <a:spcPts val="0"/>
              </a:spcBef>
              <a:spcAft>
                <a:spcPts val="0"/>
              </a:spcAft>
              <a:buSzPts val="1800"/>
              <a:buChar char="●"/>
            </a:pPr>
            <a:r>
              <a:rPr lang="en"/>
              <a:t>Increment TTL slowly and you will get the router IP address for each hop</a:t>
            </a:r>
            <a:endParaRPr/>
          </a:p>
          <a:p>
            <a:pPr indent="-342900" lvl="0" marL="457200" rtl="0" algn="l">
              <a:lnSpc>
                <a:spcPct val="125000"/>
              </a:lnSpc>
              <a:spcBef>
                <a:spcPts val="0"/>
              </a:spcBef>
              <a:spcAft>
                <a:spcPts val="0"/>
              </a:spcAft>
              <a:buSzPts val="1800"/>
              <a:buChar char="●"/>
            </a:pPr>
            <a:r>
              <a:rPr lang="en"/>
              <a:t>Doesn’t always work as path changes and ICMP might be blocked</a:t>
            </a:r>
            <a:endParaRPr/>
          </a:p>
        </p:txBody>
      </p:sp>
      <p:sp>
        <p:nvSpPr>
          <p:cNvPr id="833" name="Google Shape;833;p6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69"/>
          <p:cNvSpPr txBox="1"/>
          <p:nvPr>
            <p:ph type="title"/>
          </p:nvPr>
        </p:nvSpPr>
        <p:spPr>
          <a:xfrm>
            <a:off x="311700" y="307750"/>
            <a:ext cx="3357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Traceroute</a:t>
            </a:r>
            <a:endParaRPr/>
          </a:p>
        </p:txBody>
      </p:sp>
      <p:sp>
        <p:nvSpPr>
          <p:cNvPr id="839" name="Google Shape;839;p69"/>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840" name="Google Shape;840;p69"/>
          <p:cNvGrpSpPr/>
          <p:nvPr/>
        </p:nvGrpSpPr>
        <p:grpSpPr>
          <a:xfrm>
            <a:off x="1065820" y="988152"/>
            <a:ext cx="674652" cy="445966"/>
            <a:chOff x="2666325" y="4298650"/>
            <a:chExt cx="790176" cy="523250"/>
          </a:xfrm>
        </p:grpSpPr>
        <p:pic>
          <p:nvPicPr>
            <p:cNvPr id="841" name="Google Shape;841;p69"/>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842" name="Google Shape;842;p69"/>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843" name="Google Shape;843;p69"/>
          <p:cNvGrpSpPr/>
          <p:nvPr/>
        </p:nvGrpSpPr>
        <p:grpSpPr>
          <a:xfrm>
            <a:off x="7950129" y="744909"/>
            <a:ext cx="674652" cy="445966"/>
            <a:chOff x="2666325" y="4298650"/>
            <a:chExt cx="790176" cy="523250"/>
          </a:xfrm>
        </p:grpSpPr>
        <p:pic>
          <p:nvPicPr>
            <p:cNvPr id="844" name="Google Shape;844;p69"/>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845" name="Google Shape;845;p69"/>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846" name="Google Shape;846;p69"/>
          <p:cNvSpPr txBox="1"/>
          <p:nvPr/>
        </p:nvSpPr>
        <p:spPr>
          <a:xfrm>
            <a:off x="929638" y="143412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192.168.1.3</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847" name="Google Shape;847;p69"/>
          <p:cNvSpPr txBox="1"/>
          <p:nvPr/>
        </p:nvSpPr>
        <p:spPr>
          <a:xfrm>
            <a:off x="7771750" y="1116488"/>
            <a:ext cx="1183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192.168.10.3</a:t>
            </a:r>
            <a:endParaRPr>
              <a:solidFill>
                <a:schemeClr val="dk1"/>
              </a:solidFill>
            </a:endParaRPr>
          </a:p>
        </p:txBody>
      </p:sp>
      <p:grpSp>
        <p:nvGrpSpPr>
          <p:cNvPr id="848" name="Google Shape;848;p69"/>
          <p:cNvGrpSpPr/>
          <p:nvPr/>
        </p:nvGrpSpPr>
        <p:grpSpPr>
          <a:xfrm>
            <a:off x="236975" y="1958835"/>
            <a:ext cx="2410766" cy="292500"/>
            <a:chOff x="236975" y="1958835"/>
            <a:chExt cx="2410766" cy="292500"/>
          </a:xfrm>
        </p:grpSpPr>
        <p:sp>
          <p:nvSpPr>
            <p:cNvPr id="849" name="Google Shape;849;p69"/>
            <p:cNvSpPr/>
            <p:nvPr/>
          </p:nvSpPr>
          <p:spPr>
            <a:xfrm>
              <a:off x="236975" y="1985750"/>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192.168.1.3</a:t>
              </a:r>
              <a:endParaRPr sz="700"/>
            </a:p>
          </p:txBody>
        </p:sp>
        <p:sp>
          <p:nvSpPr>
            <p:cNvPr id="850" name="Google Shape;850;p69"/>
            <p:cNvSpPr/>
            <p:nvPr/>
          </p:nvSpPr>
          <p:spPr>
            <a:xfrm>
              <a:off x="879998" y="1985750"/>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TTL1 ICMP echo request</a:t>
              </a:r>
              <a:endParaRPr sz="700"/>
            </a:p>
          </p:txBody>
        </p:sp>
        <p:sp>
          <p:nvSpPr>
            <p:cNvPr id="851" name="Google Shape;851;p69"/>
            <p:cNvSpPr txBox="1"/>
            <p:nvPr/>
          </p:nvSpPr>
          <p:spPr>
            <a:xfrm>
              <a:off x="1867141" y="1958835"/>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192.168.10.3</a:t>
              </a:r>
              <a:endParaRPr sz="700"/>
            </a:p>
          </p:txBody>
        </p:sp>
      </p:grpSp>
      <p:pic>
        <p:nvPicPr>
          <p:cNvPr id="852" name="Google Shape;852;p69"/>
          <p:cNvPicPr preferRelativeResize="0"/>
          <p:nvPr/>
        </p:nvPicPr>
        <p:blipFill>
          <a:blip r:embed="rId4">
            <a:alphaModFix/>
          </a:blip>
          <a:stretch>
            <a:fillRect/>
          </a:stretch>
        </p:blipFill>
        <p:spPr>
          <a:xfrm>
            <a:off x="1912318" y="950709"/>
            <a:ext cx="1131795" cy="688437"/>
          </a:xfrm>
          <a:prstGeom prst="rect">
            <a:avLst/>
          </a:prstGeom>
          <a:noFill/>
          <a:ln>
            <a:noFill/>
          </a:ln>
        </p:spPr>
      </p:pic>
      <p:pic>
        <p:nvPicPr>
          <p:cNvPr id="853" name="Google Shape;853;p69"/>
          <p:cNvPicPr preferRelativeResize="0"/>
          <p:nvPr/>
        </p:nvPicPr>
        <p:blipFill>
          <a:blip r:embed="rId4">
            <a:alphaModFix/>
          </a:blip>
          <a:stretch>
            <a:fillRect/>
          </a:stretch>
        </p:blipFill>
        <p:spPr>
          <a:xfrm>
            <a:off x="3163280" y="2227534"/>
            <a:ext cx="1131795" cy="688437"/>
          </a:xfrm>
          <a:prstGeom prst="rect">
            <a:avLst/>
          </a:prstGeom>
          <a:noFill/>
          <a:ln>
            <a:noFill/>
          </a:ln>
        </p:spPr>
      </p:pic>
      <p:pic>
        <p:nvPicPr>
          <p:cNvPr id="854" name="Google Shape;854;p69"/>
          <p:cNvPicPr preferRelativeResize="0"/>
          <p:nvPr/>
        </p:nvPicPr>
        <p:blipFill>
          <a:blip r:embed="rId4">
            <a:alphaModFix/>
          </a:blip>
          <a:stretch>
            <a:fillRect/>
          </a:stretch>
        </p:blipFill>
        <p:spPr>
          <a:xfrm>
            <a:off x="4243293" y="553659"/>
            <a:ext cx="1131795" cy="688437"/>
          </a:xfrm>
          <a:prstGeom prst="rect">
            <a:avLst/>
          </a:prstGeom>
          <a:noFill/>
          <a:ln>
            <a:noFill/>
          </a:ln>
        </p:spPr>
      </p:pic>
      <p:pic>
        <p:nvPicPr>
          <p:cNvPr id="855" name="Google Shape;855;p69"/>
          <p:cNvPicPr preferRelativeResize="0"/>
          <p:nvPr/>
        </p:nvPicPr>
        <p:blipFill>
          <a:blip r:embed="rId4">
            <a:alphaModFix/>
          </a:blip>
          <a:stretch>
            <a:fillRect/>
          </a:stretch>
        </p:blipFill>
        <p:spPr>
          <a:xfrm>
            <a:off x="6427455" y="319021"/>
            <a:ext cx="1131795" cy="688437"/>
          </a:xfrm>
          <a:prstGeom prst="rect">
            <a:avLst/>
          </a:prstGeom>
          <a:noFill/>
          <a:ln>
            <a:noFill/>
          </a:ln>
        </p:spPr>
      </p:pic>
      <p:pic>
        <p:nvPicPr>
          <p:cNvPr id="856" name="Google Shape;856;p69"/>
          <p:cNvPicPr preferRelativeResize="0"/>
          <p:nvPr/>
        </p:nvPicPr>
        <p:blipFill rotWithShape="1">
          <a:blip r:embed="rId3">
            <a:alphaModFix/>
          </a:blip>
          <a:srcRect b="7747" l="12647" r="11801" t="6452"/>
          <a:stretch/>
        </p:blipFill>
        <p:spPr>
          <a:xfrm>
            <a:off x="2063150" y="864490"/>
            <a:ext cx="325314" cy="210817"/>
          </a:xfrm>
          <a:prstGeom prst="rect">
            <a:avLst/>
          </a:prstGeom>
          <a:noFill/>
          <a:ln>
            <a:noFill/>
          </a:ln>
        </p:spPr>
      </p:pic>
      <p:pic>
        <p:nvPicPr>
          <p:cNvPr id="857" name="Google Shape;857;p69"/>
          <p:cNvPicPr preferRelativeResize="0"/>
          <p:nvPr/>
        </p:nvPicPr>
        <p:blipFill rotWithShape="1">
          <a:blip r:embed="rId3">
            <a:alphaModFix/>
          </a:blip>
          <a:srcRect b="7747" l="12647" r="11801" t="6452"/>
          <a:stretch/>
        </p:blipFill>
        <p:spPr>
          <a:xfrm>
            <a:off x="2518900" y="684878"/>
            <a:ext cx="325314" cy="210817"/>
          </a:xfrm>
          <a:prstGeom prst="rect">
            <a:avLst/>
          </a:prstGeom>
          <a:noFill/>
          <a:ln>
            <a:noFill/>
          </a:ln>
        </p:spPr>
      </p:pic>
      <p:pic>
        <p:nvPicPr>
          <p:cNvPr id="858" name="Google Shape;858;p69"/>
          <p:cNvPicPr preferRelativeResize="0"/>
          <p:nvPr/>
        </p:nvPicPr>
        <p:blipFill rotWithShape="1">
          <a:blip r:embed="rId3">
            <a:alphaModFix/>
          </a:blip>
          <a:srcRect b="7747" l="12647" r="11801" t="6452"/>
          <a:stretch/>
        </p:blipFill>
        <p:spPr>
          <a:xfrm>
            <a:off x="2897925" y="950690"/>
            <a:ext cx="325314" cy="210817"/>
          </a:xfrm>
          <a:prstGeom prst="rect">
            <a:avLst/>
          </a:prstGeom>
          <a:noFill/>
          <a:ln>
            <a:noFill/>
          </a:ln>
        </p:spPr>
      </p:pic>
      <p:pic>
        <p:nvPicPr>
          <p:cNvPr id="859" name="Google Shape;859;p69"/>
          <p:cNvPicPr preferRelativeResize="0"/>
          <p:nvPr/>
        </p:nvPicPr>
        <p:blipFill rotWithShape="1">
          <a:blip r:embed="rId3">
            <a:alphaModFix/>
          </a:blip>
          <a:srcRect b="7747" l="12647" r="11801" t="6452"/>
          <a:stretch/>
        </p:blipFill>
        <p:spPr>
          <a:xfrm>
            <a:off x="3129337" y="3021790"/>
            <a:ext cx="325314" cy="210817"/>
          </a:xfrm>
          <a:prstGeom prst="rect">
            <a:avLst/>
          </a:prstGeom>
          <a:noFill/>
          <a:ln>
            <a:noFill/>
          </a:ln>
        </p:spPr>
      </p:pic>
      <p:pic>
        <p:nvPicPr>
          <p:cNvPr id="860" name="Google Shape;860;p69"/>
          <p:cNvPicPr preferRelativeResize="0"/>
          <p:nvPr/>
        </p:nvPicPr>
        <p:blipFill rotWithShape="1">
          <a:blip r:embed="rId3">
            <a:alphaModFix/>
          </a:blip>
          <a:srcRect b="7747" l="12647" r="11801" t="6452"/>
          <a:stretch/>
        </p:blipFill>
        <p:spPr>
          <a:xfrm>
            <a:off x="3591812" y="3158103"/>
            <a:ext cx="325314" cy="210817"/>
          </a:xfrm>
          <a:prstGeom prst="rect">
            <a:avLst/>
          </a:prstGeom>
          <a:noFill/>
          <a:ln>
            <a:noFill/>
          </a:ln>
        </p:spPr>
      </p:pic>
      <p:pic>
        <p:nvPicPr>
          <p:cNvPr id="861" name="Google Shape;861;p69"/>
          <p:cNvPicPr preferRelativeResize="0"/>
          <p:nvPr/>
        </p:nvPicPr>
        <p:blipFill rotWithShape="1">
          <a:blip r:embed="rId3">
            <a:alphaModFix/>
          </a:blip>
          <a:srcRect b="7747" l="12647" r="11801" t="6452"/>
          <a:stretch/>
        </p:blipFill>
        <p:spPr>
          <a:xfrm>
            <a:off x="3977587" y="3021790"/>
            <a:ext cx="325314" cy="210817"/>
          </a:xfrm>
          <a:prstGeom prst="rect">
            <a:avLst/>
          </a:prstGeom>
          <a:noFill/>
          <a:ln>
            <a:noFill/>
          </a:ln>
        </p:spPr>
      </p:pic>
      <p:pic>
        <p:nvPicPr>
          <p:cNvPr id="862" name="Google Shape;862;p69"/>
          <p:cNvPicPr preferRelativeResize="0"/>
          <p:nvPr/>
        </p:nvPicPr>
        <p:blipFill rotWithShape="1">
          <a:blip r:embed="rId3">
            <a:alphaModFix/>
          </a:blip>
          <a:srcRect b="7747" l="12647" r="11801" t="6452"/>
          <a:stretch/>
        </p:blipFill>
        <p:spPr>
          <a:xfrm>
            <a:off x="4363975" y="498628"/>
            <a:ext cx="325314" cy="210817"/>
          </a:xfrm>
          <a:prstGeom prst="rect">
            <a:avLst/>
          </a:prstGeom>
          <a:noFill/>
          <a:ln>
            <a:noFill/>
          </a:ln>
        </p:spPr>
      </p:pic>
      <p:pic>
        <p:nvPicPr>
          <p:cNvPr id="863" name="Google Shape;863;p69"/>
          <p:cNvPicPr preferRelativeResize="0"/>
          <p:nvPr/>
        </p:nvPicPr>
        <p:blipFill rotWithShape="1">
          <a:blip r:embed="rId3">
            <a:alphaModFix/>
          </a:blip>
          <a:srcRect b="7747" l="12647" r="11801" t="6452"/>
          <a:stretch/>
        </p:blipFill>
        <p:spPr>
          <a:xfrm>
            <a:off x="4819725" y="319015"/>
            <a:ext cx="325314" cy="210817"/>
          </a:xfrm>
          <a:prstGeom prst="rect">
            <a:avLst/>
          </a:prstGeom>
          <a:noFill/>
          <a:ln>
            <a:noFill/>
          </a:ln>
        </p:spPr>
      </p:pic>
      <p:pic>
        <p:nvPicPr>
          <p:cNvPr id="864" name="Google Shape;864;p69"/>
          <p:cNvPicPr preferRelativeResize="0"/>
          <p:nvPr/>
        </p:nvPicPr>
        <p:blipFill rotWithShape="1">
          <a:blip r:embed="rId3">
            <a:alphaModFix/>
          </a:blip>
          <a:srcRect b="7747" l="12647" r="11801" t="6452"/>
          <a:stretch/>
        </p:blipFill>
        <p:spPr>
          <a:xfrm>
            <a:off x="5198750" y="584828"/>
            <a:ext cx="325314" cy="210817"/>
          </a:xfrm>
          <a:prstGeom prst="rect">
            <a:avLst/>
          </a:prstGeom>
          <a:noFill/>
          <a:ln>
            <a:noFill/>
          </a:ln>
        </p:spPr>
      </p:pic>
      <p:pic>
        <p:nvPicPr>
          <p:cNvPr id="865" name="Google Shape;865;p69"/>
          <p:cNvPicPr preferRelativeResize="0"/>
          <p:nvPr/>
        </p:nvPicPr>
        <p:blipFill rotWithShape="1">
          <a:blip r:embed="rId3">
            <a:alphaModFix/>
          </a:blip>
          <a:srcRect b="7747" l="12647" r="11801" t="6452"/>
          <a:stretch/>
        </p:blipFill>
        <p:spPr>
          <a:xfrm>
            <a:off x="6427462" y="1153106"/>
            <a:ext cx="325314" cy="210817"/>
          </a:xfrm>
          <a:prstGeom prst="rect">
            <a:avLst/>
          </a:prstGeom>
          <a:noFill/>
          <a:ln>
            <a:noFill/>
          </a:ln>
        </p:spPr>
      </p:pic>
      <p:pic>
        <p:nvPicPr>
          <p:cNvPr id="866" name="Google Shape;866;p69"/>
          <p:cNvPicPr preferRelativeResize="0"/>
          <p:nvPr/>
        </p:nvPicPr>
        <p:blipFill rotWithShape="1">
          <a:blip r:embed="rId3">
            <a:alphaModFix/>
          </a:blip>
          <a:srcRect b="7747" l="12647" r="11801" t="6452"/>
          <a:stretch/>
        </p:blipFill>
        <p:spPr>
          <a:xfrm>
            <a:off x="6889937" y="1289418"/>
            <a:ext cx="325314" cy="210817"/>
          </a:xfrm>
          <a:prstGeom prst="rect">
            <a:avLst/>
          </a:prstGeom>
          <a:noFill/>
          <a:ln>
            <a:noFill/>
          </a:ln>
        </p:spPr>
      </p:pic>
      <p:pic>
        <p:nvPicPr>
          <p:cNvPr id="867" name="Google Shape;867;p69"/>
          <p:cNvPicPr preferRelativeResize="0"/>
          <p:nvPr/>
        </p:nvPicPr>
        <p:blipFill rotWithShape="1">
          <a:blip r:embed="rId3">
            <a:alphaModFix/>
          </a:blip>
          <a:srcRect b="7747" l="12647" r="11801" t="6452"/>
          <a:stretch/>
        </p:blipFill>
        <p:spPr>
          <a:xfrm>
            <a:off x="7275712" y="1153106"/>
            <a:ext cx="325314" cy="210817"/>
          </a:xfrm>
          <a:prstGeom prst="rect">
            <a:avLst/>
          </a:prstGeom>
          <a:noFill/>
          <a:ln>
            <a:noFill/>
          </a:ln>
        </p:spPr>
      </p:pic>
      <p:cxnSp>
        <p:nvCxnSpPr>
          <p:cNvPr id="868" name="Google Shape;868;p69"/>
          <p:cNvCxnSpPr/>
          <p:nvPr/>
        </p:nvCxnSpPr>
        <p:spPr>
          <a:xfrm rot="10800000">
            <a:off x="7435400" y="887863"/>
            <a:ext cx="411300" cy="54000"/>
          </a:xfrm>
          <a:prstGeom prst="straightConnector1">
            <a:avLst/>
          </a:prstGeom>
          <a:noFill/>
          <a:ln cap="flat" cmpd="sng" w="9525">
            <a:solidFill>
              <a:schemeClr val="dk1"/>
            </a:solidFill>
            <a:prstDash val="solid"/>
            <a:round/>
            <a:headEnd len="med" w="med" type="none"/>
            <a:tailEnd len="med" w="med" type="none"/>
          </a:ln>
        </p:spPr>
      </p:cxnSp>
      <p:cxnSp>
        <p:nvCxnSpPr>
          <p:cNvPr id="869" name="Google Shape;869;p69"/>
          <p:cNvCxnSpPr/>
          <p:nvPr/>
        </p:nvCxnSpPr>
        <p:spPr>
          <a:xfrm flipH="1">
            <a:off x="5325475" y="808950"/>
            <a:ext cx="1173000" cy="242700"/>
          </a:xfrm>
          <a:prstGeom prst="straightConnector1">
            <a:avLst/>
          </a:prstGeom>
          <a:noFill/>
          <a:ln cap="flat" cmpd="sng" w="9525">
            <a:solidFill>
              <a:schemeClr val="accent4"/>
            </a:solidFill>
            <a:prstDash val="solid"/>
            <a:round/>
            <a:headEnd len="med" w="med" type="none"/>
            <a:tailEnd len="med" w="med" type="none"/>
          </a:ln>
        </p:spPr>
      </p:cxnSp>
      <p:cxnSp>
        <p:nvCxnSpPr>
          <p:cNvPr id="870" name="Google Shape;870;p69"/>
          <p:cNvCxnSpPr/>
          <p:nvPr/>
        </p:nvCxnSpPr>
        <p:spPr>
          <a:xfrm flipH="1">
            <a:off x="3963738" y="1141625"/>
            <a:ext cx="422100" cy="1049400"/>
          </a:xfrm>
          <a:prstGeom prst="straightConnector1">
            <a:avLst/>
          </a:prstGeom>
          <a:noFill/>
          <a:ln cap="flat" cmpd="sng" w="9525">
            <a:solidFill>
              <a:schemeClr val="accent4"/>
            </a:solidFill>
            <a:prstDash val="solid"/>
            <a:round/>
            <a:headEnd len="med" w="med" type="none"/>
            <a:tailEnd len="med" w="med" type="none"/>
          </a:ln>
        </p:spPr>
      </p:cxnSp>
      <p:cxnSp>
        <p:nvCxnSpPr>
          <p:cNvPr id="871" name="Google Shape;871;p69"/>
          <p:cNvCxnSpPr/>
          <p:nvPr/>
        </p:nvCxnSpPr>
        <p:spPr>
          <a:xfrm>
            <a:off x="2906413" y="1526625"/>
            <a:ext cx="704700" cy="958200"/>
          </a:xfrm>
          <a:prstGeom prst="straightConnector1">
            <a:avLst/>
          </a:prstGeom>
          <a:noFill/>
          <a:ln cap="flat" cmpd="sng" w="9525">
            <a:solidFill>
              <a:schemeClr val="accent4"/>
            </a:solidFill>
            <a:prstDash val="solid"/>
            <a:round/>
            <a:headEnd len="med" w="med" type="none"/>
            <a:tailEnd len="med" w="med" type="none"/>
          </a:ln>
        </p:spPr>
      </p:cxnSp>
      <p:cxnSp>
        <p:nvCxnSpPr>
          <p:cNvPr id="872" name="Google Shape;872;p69"/>
          <p:cNvCxnSpPr/>
          <p:nvPr/>
        </p:nvCxnSpPr>
        <p:spPr>
          <a:xfrm rot="10800000">
            <a:off x="1740463" y="1227713"/>
            <a:ext cx="411300" cy="54000"/>
          </a:xfrm>
          <a:prstGeom prst="straightConnector1">
            <a:avLst/>
          </a:prstGeom>
          <a:noFill/>
          <a:ln cap="flat" cmpd="sng" w="9525">
            <a:solidFill>
              <a:schemeClr val="dk1"/>
            </a:solidFill>
            <a:prstDash val="solid"/>
            <a:round/>
            <a:headEnd len="med" w="med" type="none"/>
            <a:tailEnd len="med" w="med" type="none"/>
          </a:ln>
        </p:spPr>
      </p:cxnSp>
      <p:sp>
        <p:nvSpPr>
          <p:cNvPr id="873" name="Google Shape;873;p69"/>
          <p:cNvSpPr txBox="1"/>
          <p:nvPr/>
        </p:nvSpPr>
        <p:spPr>
          <a:xfrm>
            <a:off x="6511750" y="903963"/>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192.168.10.100</a:t>
            </a:r>
            <a:endParaRPr sz="1100">
              <a:solidFill>
                <a:schemeClr val="accent5"/>
              </a:solidFill>
            </a:endParaRPr>
          </a:p>
        </p:txBody>
      </p:sp>
      <p:sp>
        <p:nvSpPr>
          <p:cNvPr id="874" name="Google Shape;874;p69"/>
          <p:cNvSpPr txBox="1"/>
          <p:nvPr/>
        </p:nvSpPr>
        <p:spPr>
          <a:xfrm>
            <a:off x="4339950" y="1113513"/>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192.168.5.100</a:t>
            </a:r>
            <a:endParaRPr sz="1100">
              <a:solidFill>
                <a:schemeClr val="accent5"/>
              </a:solidFill>
            </a:endParaRPr>
          </a:p>
        </p:txBody>
      </p:sp>
      <p:sp>
        <p:nvSpPr>
          <p:cNvPr id="875" name="Google Shape;875;p69"/>
          <p:cNvSpPr txBox="1"/>
          <p:nvPr/>
        </p:nvSpPr>
        <p:spPr>
          <a:xfrm>
            <a:off x="3238763" y="2787588"/>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192.168.3.100</a:t>
            </a:r>
            <a:endParaRPr sz="1100">
              <a:solidFill>
                <a:schemeClr val="accent5"/>
              </a:solidFill>
            </a:endParaRPr>
          </a:p>
        </p:txBody>
      </p:sp>
      <p:sp>
        <p:nvSpPr>
          <p:cNvPr id="876" name="Google Shape;876;p69"/>
          <p:cNvSpPr txBox="1"/>
          <p:nvPr/>
        </p:nvSpPr>
        <p:spPr>
          <a:xfrm>
            <a:off x="2012213" y="1584038"/>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192.168.1.100</a:t>
            </a:r>
            <a:endParaRPr sz="1100">
              <a:solidFill>
                <a:schemeClr val="accent5"/>
              </a:solidFill>
            </a:endParaRPr>
          </a:p>
        </p:txBody>
      </p:sp>
      <p:sp>
        <p:nvSpPr>
          <p:cNvPr id="877" name="Google Shape;877;p69"/>
          <p:cNvSpPr/>
          <p:nvPr/>
        </p:nvSpPr>
        <p:spPr>
          <a:xfrm>
            <a:off x="236963" y="2227987"/>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192.168.1.100</a:t>
            </a:r>
            <a:endParaRPr sz="700"/>
          </a:p>
        </p:txBody>
      </p:sp>
      <p:sp>
        <p:nvSpPr>
          <p:cNvPr id="878" name="Google Shape;878;p69"/>
          <p:cNvSpPr/>
          <p:nvPr/>
        </p:nvSpPr>
        <p:spPr>
          <a:xfrm>
            <a:off x="879986" y="2227987"/>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ICMP dest unreach.</a:t>
            </a:r>
            <a:endParaRPr sz="700"/>
          </a:p>
        </p:txBody>
      </p:sp>
      <p:sp>
        <p:nvSpPr>
          <p:cNvPr id="879" name="Google Shape;879;p69"/>
          <p:cNvSpPr txBox="1"/>
          <p:nvPr/>
        </p:nvSpPr>
        <p:spPr>
          <a:xfrm>
            <a:off x="1867129" y="2201072"/>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192.168.1.3</a:t>
            </a:r>
            <a:endParaRPr sz="700"/>
          </a:p>
        </p:txBody>
      </p:sp>
      <p:sp>
        <p:nvSpPr>
          <p:cNvPr id="880" name="Google Shape;880;p69"/>
          <p:cNvSpPr/>
          <p:nvPr/>
        </p:nvSpPr>
        <p:spPr>
          <a:xfrm>
            <a:off x="236975" y="2584775"/>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192.168.1.3</a:t>
            </a:r>
            <a:endParaRPr sz="700"/>
          </a:p>
        </p:txBody>
      </p:sp>
      <p:sp>
        <p:nvSpPr>
          <p:cNvPr id="881" name="Google Shape;881;p69"/>
          <p:cNvSpPr/>
          <p:nvPr/>
        </p:nvSpPr>
        <p:spPr>
          <a:xfrm>
            <a:off x="879998" y="2584775"/>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TTL2 ICMP echo request</a:t>
            </a:r>
            <a:endParaRPr sz="700"/>
          </a:p>
        </p:txBody>
      </p:sp>
      <p:sp>
        <p:nvSpPr>
          <p:cNvPr id="882" name="Google Shape;882;p69"/>
          <p:cNvSpPr txBox="1"/>
          <p:nvPr/>
        </p:nvSpPr>
        <p:spPr>
          <a:xfrm>
            <a:off x="1867141" y="2557860"/>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192.168.10.3</a:t>
            </a:r>
            <a:endParaRPr sz="700"/>
          </a:p>
        </p:txBody>
      </p:sp>
      <p:sp>
        <p:nvSpPr>
          <p:cNvPr id="883" name="Google Shape;883;p69"/>
          <p:cNvSpPr/>
          <p:nvPr/>
        </p:nvSpPr>
        <p:spPr>
          <a:xfrm>
            <a:off x="236963" y="2818729"/>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192.168.3.100</a:t>
            </a:r>
            <a:endParaRPr sz="700"/>
          </a:p>
        </p:txBody>
      </p:sp>
      <p:sp>
        <p:nvSpPr>
          <p:cNvPr id="884" name="Google Shape;884;p69"/>
          <p:cNvSpPr/>
          <p:nvPr/>
        </p:nvSpPr>
        <p:spPr>
          <a:xfrm>
            <a:off x="879986" y="2818729"/>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ICMP dest unreach.</a:t>
            </a:r>
            <a:endParaRPr sz="700"/>
          </a:p>
        </p:txBody>
      </p:sp>
      <p:sp>
        <p:nvSpPr>
          <p:cNvPr id="885" name="Google Shape;885;p69"/>
          <p:cNvSpPr txBox="1"/>
          <p:nvPr/>
        </p:nvSpPr>
        <p:spPr>
          <a:xfrm>
            <a:off x="1867129" y="2791814"/>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192.168.1.3</a:t>
            </a:r>
            <a:endParaRPr sz="700"/>
          </a:p>
        </p:txBody>
      </p:sp>
      <p:sp>
        <p:nvSpPr>
          <p:cNvPr id="886" name="Google Shape;886;p69"/>
          <p:cNvSpPr/>
          <p:nvPr/>
        </p:nvSpPr>
        <p:spPr>
          <a:xfrm>
            <a:off x="246040" y="3197690"/>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192.168.1.3</a:t>
            </a:r>
            <a:endParaRPr sz="700"/>
          </a:p>
        </p:txBody>
      </p:sp>
      <p:sp>
        <p:nvSpPr>
          <p:cNvPr id="887" name="Google Shape;887;p69"/>
          <p:cNvSpPr/>
          <p:nvPr/>
        </p:nvSpPr>
        <p:spPr>
          <a:xfrm>
            <a:off x="889063" y="3197690"/>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TTL3 ICMP echo request</a:t>
            </a:r>
            <a:endParaRPr sz="700"/>
          </a:p>
        </p:txBody>
      </p:sp>
      <p:sp>
        <p:nvSpPr>
          <p:cNvPr id="888" name="Google Shape;888;p69"/>
          <p:cNvSpPr txBox="1"/>
          <p:nvPr/>
        </p:nvSpPr>
        <p:spPr>
          <a:xfrm>
            <a:off x="1876206" y="3154210"/>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192.168.10.3</a:t>
            </a:r>
            <a:endParaRPr sz="700"/>
          </a:p>
        </p:txBody>
      </p:sp>
      <p:sp>
        <p:nvSpPr>
          <p:cNvPr id="889" name="Google Shape;889;p69"/>
          <p:cNvSpPr/>
          <p:nvPr/>
        </p:nvSpPr>
        <p:spPr>
          <a:xfrm>
            <a:off x="246027" y="3421705"/>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192.168.5.100</a:t>
            </a:r>
            <a:endParaRPr sz="700"/>
          </a:p>
        </p:txBody>
      </p:sp>
      <p:sp>
        <p:nvSpPr>
          <p:cNvPr id="890" name="Google Shape;890;p69"/>
          <p:cNvSpPr/>
          <p:nvPr/>
        </p:nvSpPr>
        <p:spPr>
          <a:xfrm>
            <a:off x="889050" y="3421705"/>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ICMP dest unreach.</a:t>
            </a:r>
            <a:endParaRPr sz="700"/>
          </a:p>
        </p:txBody>
      </p:sp>
      <p:sp>
        <p:nvSpPr>
          <p:cNvPr id="891" name="Google Shape;891;p69"/>
          <p:cNvSpPr txBox="1"/>
          <p:nvPr/>
        </p:nvSpPr>
        <p:spPr>
          <a:xfrm>
            <a:off x="1876194" y="3394790"/>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192.168.1.3</a:t>
            </a:r>
            <a:endParaRPr sz="700"/>
          </a:p>
        </p:txBody>
      </p:sp>
      <p:sp>
        <p:nvSpPr>
          <p:cNvPr id="892" name="Google Shape;892;p69"/>
          <p:cNvSpPr/>
          <p:nvPr/>
        </p:nvSpPr>
        <p:spPr>
          <a:xfrm>
            <a:off x="246040" y="3803100"/>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192.168.1.3</a:t>
            </a:r>
            <a:endParaRPr sz="700"/>
          </a:p>
        </p:txBody>
      </p:sp>
      <p:sp>
        <p:nvSpPr>
          <p:cNvPr id="893" name="Google Shape;893;p69"/>
          <p:cNvSpPr/>
          <p:nvPr/>
        </p:nvSpPr>
        <p:spPr>
          <a:xfrm>
            <a:off x="889063" y="3803100"/>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TTL4 ICMP echo request</a:t>
            </a:r>
            <a:endParaRPr sz="700"/>
          </a:p>
        </p:txBody>
      </p:sp>
      <p:sp>
        <p:nvSpPr>
          <p:cNvPr id="894" name="Google Shape;894;p69"/>
          <p:cNvSpPr txBox="1"/>
          <p:nvPr/>
        </p:nvSpPr>
        <p:spPr>
          <a:xfrm>
            <a:off x="1876206" y="3776185"/>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192.168.10.3</a:t>
            </a:r>
            <a:endParaRPr sz="700"/>
          </a:p>
        </p:txBody>
      </p:sp>
      <p:sp>
        <p:nvSpPr>
          <p:cNvPr id="895" name="Google Shape;895;p69"/>
          <p:cNvSpPr/>
          <p:nvPr/>
        </p:nvSpPr>
        <p:spPr>
          <a:xfrm>
            <a:off x="246027" y="4045337"/>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192.168.10.100</a:t>
            </a:r>
            <a:endParaRPr sz="600"/>
          </a:p>
        </p:txBody>
      </p:sp>
      <p:sp>
        <p:nvSpPr>
          <p:cNvPr id="896" name="Google Shape;896;p69"/>
          <p:cNvSpPr/>
          <p:nvPr/>
        </p:nvSpPr>
        <p:spPr>
          <a:xfrm>
            <a:off x="889050" y="4045337"/>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ICMP dest unreach</a:t>
            </a:r>
            <a:endParaRPr sz="700"/>
          </a:p>
        </p:txBody>
      </p:sp>
      <p:sp>
        <p:nvSpPr>
          <p:cNvPr id="897" name="Google Shape;897;p69"/>
          <p:cNvSpPr txBox="1"/>
          <p:nvPr/>
        </p:nvSpPr>
        <p:spPr>
          <a:xfrm>
            <a:off x="1876194" y="4018422"/>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192.168.1.3</a:t>
            </a:r>
            <a:endParaRPr sz="700"/>
          </a:p>
        </p:txBody>
      </p:sp>
      <p:sp>
        <p:nvSpPr>
          <p:cNvPr id="898" name="Google Shape;898;p69"/>
          <p:cNvSpPr/>
          <p:nvPr/>
        </p:nvSpPr>
        <p:spPr>
          <a:xfrm>
            <a:off x="245046" y="4478661"/>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192.168.1.3</a:t>
            </a:r>
            <a:endParaRPr sz="700"/>
          </a:p>
        </p:txBody>
      </p:sp>
      <p:sp>
        <p:nvSpPr>
          <p:cNvPr id="899" name="Google Shape;899;p69"/>
          <p:cNvSpPr/>
          <p:nvPr/>
        </p:nvSpPr>
        <p:spPr>
          <a:xfrm>
            <a:off x="888069" y="4478661"/>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TTL5 ICMP echo request</a:t>
            </a:r>
            <a:endParaRPr sz="700"/>
          </a:p>
        </p:txBody>
      </p:sp>
      <p:sp>
        <p:nvSpPr>
          <p:cNvPr id="900" name="Google Shape;900;p69"/>
          <p:cNvSpPr txBox="1"/>
          <p:nvPr/>
        </p:nvSpPr>
        <p:spPr>
          <a:xfrm>
            <a:off x="1875212" y="4451746"/>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192.168.10.3</a:t>
            </a:r>
            <a:endParaRPr sz="700"/>
          </a:p>
        </p:txBody>
      </p:sp>
      <p:sp>
        <p:nvSpPr>
          <p:cNvPr id="901" name="Google Shape;901;p69"/>
          <p:cNvSpPr/>
          <p:nvPr/>
        </p:nvSpPr>
        <p:spPr>
          <a:xfrm>
            <a:off x="245033" y="4704333"/>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192.168.10.3</a:t>
            </a:r>
            <a:endParaRPr sz="600"/>
          </a:p>
        </p:txBody>
      </p:sp>
      <p:sp>
        <p:nvSpPr>
          <p:cNvPr id="902" name="Google Shape;902;p69"/>
          <p:cNvSpPr/>
          <p:nvPr/>
        </p:nvSpPr>
        <p:spPr>
          <a:xfrm>
            <a:off x="888056" y="4704333"/>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ICMP Echo reply</a:t>
            </a:r>
            <a:endParaRPr sz="700"/>
          </a:p>
        </p:txBody>
      </p:sp>
      <p:sp>
        <p:nvSpPr>
          <p:cNvPr id="903" name="Google Shape;903;p69"/>
          <p:cNvSpPr txBox="1"/>
          <p:nvPr/>
        </p:nvSpPr>
        <p:spPr>
          <a:xfrm>
            <a:off x="1875200" y="4677417"/>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192.168.1.3</a:t>
            </a:r>
            <a:endParaRPr sz="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gtEl>
                                        <p:attrNameLst>
                                          <p:attrName>style.visibility</p:attrName>
                                        </p:attrNameLst>
                                      </p:cBhvr>
                                      <p:to>
                                        <p:strVal val="visible"/>
                                      </p:to>
                                    </p:set>
                                    <p:animEffect filter="fade" transition="in">
                                      <p:cBhvr>
                                        <p:cTn dur="1000"/>
                                        <p:tgtEl>
                                          <p:spTgt spid="848"/>
                                        </p:tgtEl>
                                      </p:cBhvr>
                                    </p:animEffect>
                                  </p:childTnLst>
                                </p:cTn>
                              </p:par>
                              <p:par>
                                <p:cTn fill="hold" nodeType="withEffect" presetClass="entr" presetID="10" presetSubtype="0">
                                  <p:stCondLst>
                                    <p:cond delay="0"/>
                                  </p:stCondLst>
                                  <p:childTnLst>
                                    <p:set>
                                      <p:cBhvr>
                                        <p:cTn dur="1" fill="hold">
                                          <p:stCondLst>
                                            <p:cond delay="0"/>
                                          </p:stCondLst>
                                        </p:cTn>
                                        <p:tgtEl>
                                          <p:spTgt spid="877"/>
                                        </p:tgtEl>
                                        <p:attrNameLst>
                                          <p:attrName>style.visibility</p:attrName>
                                        </p:attrNameLst>
                                      </p:cBhvr>
                                      <p:to>
                                        <p:strVal val="visible"/>
                                      </p:to>
                                    </p:set>
                                    <p:animEffect filter="fade" transition="in">
                                      <p:cBhvr>
                                        <p:cTn dur="1000"/>
                                        <p:tgtEl>
                                          <p:spTgt spid="877"/>
                                        </p:tgtEl>
                                      </p:cBhvr>
                                    </p:animEffect>
                                  </p:childTnLst>
                                </p:cTn>
                              </p:par>
                              <p:par>
                                <p:cTn fill="hold" nodeType="withEffect" presetClass="entr" presetID="10" presetSubtype="0">
                                  <p:stCondLst>
                                    <p:cond delay="0"/>
                                  </p:stCondLst>
                                  <p:childTnLst>
                                    <p:set>
                                      <p:cBhvr>
                                        <p:cTn dur="1" fill="hold">
                                          <p:stCondLst>
                                            <p:cond delay="0"/>
                                          </p:stCondLst>
                                        </p:cTn>
                                        <p:tgtEl>
                                          <p:spTgt spid="878"/>
                                        </p:tgtEl>
                                        <p:attrNameLst>
                                          <p:attrName>style.visibility</p:attrName>
                                        </p:attrNameLst>
                                      </p:cBhvr>
                                      <p:to>
                                        <p:strVal val="visible"/>
                                      </p:to>
                                    </p:set>
                                    <p:animEffect filter="fade" transition="in">
                                      <p:cBhvr>
                                        <p:cTn dur="1000"/>
                                        <p:tgtEl>
                                          <p:spTgt spid="878"/>
                                        </p:tgtEl>
                                      </p:cBhvr>
                                    </p:animEffect>
                                  </p:childTnLst>
                                </p:cTn>
                              </p:par>
                              <p:par>
                                <p:cTn fill="hold" nodeType="withEffect" presetClass="entr" presetID="10" presetSubtype="0">
                                  <p:stCondLst>
                                    <p:cond delay="0"/>
                                  </p:stCondLst>
                                  <p:childTnLst>
                                    <p:set>
                                      <p:cBhvr>
                                        <p:cTn dur="1" fill="hold">
                                          <p:stCondLst>
                                            <p:cond delay="0"/>
                                          </p:stCondLst>
                                        </p:cTn>
                                        <p:tgtEl>
                                          <p:spTgt spid="879"/>
                                        </p:tgtEl>
                                        <p:attrNameLst>
                                          <p:attrName>style.visibility</p:attrName>
                                        </p:attrNameLst>
                                      </p:cBhvr>
                                      <p:to>
                                        <p:strVal val="visible"/>
                                      </p:to>
                                    </p:set>
                                    <p:animEffect filter="fade" transition="in">
                                      <p:cBhvr>
                                        <p:cTn dur="1000"/>
                                        <p:tgtEl>
                                          <p:spTgt spid="879"/>
                                        </p:tgtEl>
                                      </p:cBhvr>
                                    </p:animEffect>
                                  </p:childTnLst>
                                </p:cTn>
                              </p:par>
                              <p:par>
                                <p:cTn fill="hold" nodeType="withEffect" presetClass="emph" presetID="8" presetSubtype="0">
                                  <p:stCondLst>
                                    <p:cond delay="0"/>
                                  </p:stCondLst>
                                  <p:childTnLst>
                                    <p:animRot by="-21600000">
                                      <p:cBhvr>
                                        <p:cTn dur="1000" fill="hold"/>
                                        <p:tgtEl>
                                          <p:spTgt spid="852"/>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0"/>
                                        </p:tgtEl>
                                        <p:attrNameLst>
                                          <p:attrName>style.visibility</p:attrName>
                                        </p:attrNameLst>
                                      </p:cBhvr>
                                      <p:to>
                                        <p:strVal val="visible"/>
                                      </p:to>
                                    </p:set>
                                    <p:animEffect filter="fade" transition="in">
                                      <p:cBhvr>
                                        <p:cTn dur="1000"/>
                                        <p:tgtEl>
                                          <p:spTgt spid="880"/>
                                        </p:tgtEl>
                                      </p:cBhvr>
                                    </p:animEffect>
                                  </p:childTnLst>
                                </p:cTn>
                              </p:par>
                              <p:par>
                                <p:cTn fill="hold" nodeType="withEffect" presetClass="entr" presetID="10" presetSubtype="0">
                                  <p:stCondLst>
                                    <p:cond delay="0"/>
                                  </p:stCondLst>
                                  <p:childTnLst>
                                    <p:set>
                                      <p:cBhvr>
                                        <p:cTn dur="1" fill="hold">
                                          <p:stCondLst>
                                            <p:cond delay="0"/>
                                          </p:stCondLst>
                                        </p:cTn>
                                        <p:tgtEl>
                                          <p:spTgt spid="881"/>
                                        </p:tgtEl>
                                        <p:attrNameLst>
                                          <p:attrName>style.visibility</p:attrName>
                                        </p:attrNameLst>
                                      </p:cBhvr>
                                      <p:to>
                                        <p:strVal val="visible"/>
                                      </p:to>
                                    </p:set>
                                    <p:animEffect filter="fade" transition="in">
                                      <p:cBhvr>
                                        <p:cTn dur="1000"/>
                                        <p:tgtEl>
                                          <p:spTgt spid="881"/>
                                        </p:tgtEl>
                                      </p:cBhvr>
                                    </p:animEffect>
                                  </p:childTnLst>
                                </p:cTn>
                              </p:par>
                              <p:par>
                                <p:cTn fill="hold" nodeType="withEffect" presetClass="entr" presetID="10" presetSubtype="0">
                                  <p:stCondLst>
                                    <p:cond delay="0"/>
                                  </p:stCondLst>
                                  <p:childTnLst>
                                    <p:set>
                                      <p:cBhvr>
                                        <p:cTn dur="1" fill="hold">
                                          <p:stCondLst>
                                            <p:cond delay="0"/>
                                          </p:stCondLst>
                                        </p:cTn>
                                        <p:tgtEl>
                                          <p:spTgt spid="882"/>
                                        </p:tgtEl>
                                        <p:attrNameLst>
                                          <p:attrName>style.visibility</p:attrName>
                                        </p:attrNameLst>
                                      </p:cBhvr>
                                      <p:to>
                                        <p:strVal val="visible"/>
                                      </p:to>
                                    </p:set>
                                    <p:animEffect filter="fade" transition="in">
                                      <p:cBhvr>
                                        <p:cTn dur="1000"/>
                                        <p:tgtEl>
                                          <p:spTgt spid="882"/>
                                        </p:tgtEl>
                                      </p:cBhvr>
                                    </p:animEffect>
                                  </p:childTnLst>
                                </p:cTn>
                              </p:par>
                              <p:par>
                                <p:cTn fill="hold" nodeType="withEffect" presetClass="entr" presetID="10" presetSubtype="0">
                                  <p:stCondLst>
                                    <p:cond delay="0"/>
                                  </p:stCondLst>
                                  <p:childTnLst>
                                    <p:set>
                                      <p:cBhvr>
                                        <p:cTn dur="1" fill="hold">
                                          <p:stCondLst>
                                            <p:cond delay="0"/>
                                          </p:stCondLst>
                                        </p:cTn>
                                        <p:tgtEl>
                                          <p:spTgt spid="883"/>
                                        </p:tgtEl>
                                        <p:attrNameLst>
                                          <p:attrName>style.visibility</p:attrName>
                                        </p:attrNameLst>
                                      </p:cBhvr>
                                      <p:to>
                                        <p:strVal val="visible"/>
                                      </p:to>
                                    </p:set>
                                    <p:animEffect filter="fade" transition="in">
                                      <p:cBhvr>
                                        <p:cTn dur="1000"/>
                                        <p:tgtEl>
                                          <p:spTgt spid="883"/>
                                        </p:tgtEl>
                                      </p:cBhvr>
                                    </p:animEffect>
                                  </p:childTnLst>
                                </p:cTn>
                              </p:par>
                              <p:par>
                                <p:cTn fill="hold" nodeType="withEffect" presetClass="entr" presetID="10" presetSubtype="0">
                                  <p:stCondLst>
                                    <p:cond delay="0"/>
                                  </p:stCondLst>
                                  <p:childTnLst>
                                    <p:set>
                                      <p:cBhvr>
                                        <p:cTn dur="1" fill="hold">
                                          <p:stCondLst>
                                            <p:cond delay="0"/>
                                          </p:stCondLst>
                                        </p:cTn>
                                        <p:tgtEl>
                                          <p:spTgt spid="884"/>
                                        </p:tgtEl>
                                        <p:attrNameLst>
                                          <p:attrName>style.visibility</p:attrName>
                                        </p:attrNameLst>
                                      </p:cBhvr>
                                      <p:to>
                                        <p:strVal val="visible"/>
                                      </p:to>
                                    </p:set>
                                    <p:animEffect filter="fade" transition="in">
                                      <p:cBhvr>
                                        <p:cTn dur="1000"/>
                                        <p:tgtEl>
                                          <p:spTgt spid="884"/>
                                        </p:tgtEl>
                                      </p:cBhvr>
                                    </p:animEffect>
                                  </p:childTnLst>
                                </p:cTn>
                              </p:par>
                              <p:par>
                                <p:cTn fill="hold" nodeType="withEffect" presetClass="entr" presetID="10" presetSubtype="0">
                                  <p:stCondLst>
                                    <p:cond delay="0"/>
                                  </p:stCondLst>
                                  <p:childTnLst>
                                    <p:set>
                                      <p:cBhvr>
                                        <p:cTn dur="1" fill="hold">
                                          <p:stCondLst>
                                            <p:cond delay="0"/>
                                          </p:stCondLst>
                                        </p:cTn>
                                        <p:tgtEl>
                                          <p:spTgt spid="885"/>
                                        </p:tgtEl>
                                        <p:attrNameLst>
                                          <p:attrName>style.visibility</p:attrName>
                                        </p:attrNameLst>
                                      </p:cBhvr>
                                      <p:to>
                                        <p:strVal val="visible"/>
                                      </p:to>
                                    </p:set>
                                    <p:animEffect filter="fade" transition="in">
                                      <p:cBhvr>
                                        <p:cTn dur="1000"/>
                                        <p:tgtEl>
                                          <p:spTgt spid="885"/>
                                        </p:tgtEl>
                                      </p:cBhvr>
                                    </p:animEffect>
                                  </p:childTnLst>
                                </p:cTn>
                              </p:par>
                              <p:par>
                                <p:cTn fill="hold" nodeType="withEffect" presetClass="emph" presetID="8" presetSubtype="0">
                                  <p:stCondLst>
                                    <p:cond delay="0"/>
                                  </p:stCondLst>
                                  <p:childTnLst>
                                    <p:animRot by="-21600000">
                                      <p:cBhvr>
                                        <p:cTn dur="1000" fill="hold"/>
                                        <p:tgtEl>
                                          <p:spTgt spid="853"/>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853"/>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6"/>
                                        </p:tgtEl>
                                        <p:attrNameLst>
                                          <p:attrName>style.visibility</p:attrName>
                                        </p:attrNameLst>
                                      </p:cBhvr>
                                      <p:to>
                                        <p:strVal val="visible"/>
                                      </p:to>
                                    </p:set>
                                    <p:animEffect filter="fade" transition="in">
                                      <p:cBhvr>
                                        <p:cTn dur="1000"/>
                                        <p:tgtEl>
                                          <p:spTgt spid="886"/>
                                        </p:tgtEl>
                                      </p:cBhvr>
                                    </p:animEffect>
                                  </p:childTnLst>
                                </p:cTn>
                              </p:par>
                              <p:par>
                                <p:cTn fill="hold" nodeType="withEffect" presetClass="entr" presetID="10" presetSubtype="0">
                                  <p:stCondLst>
                                    <p:cond delay="0"/>
                                  </p:stCondLst>
                                  <p:childTnLst>
                                    <p:set>
                                      <p:cBhvr>
                                        <p:cTn dur="1" fill="hold">
                                          <p:stCondLst>
                                            <p:cond delay="0"/>
                                          </p:stCondLst>
                                        </p:cTn>
                                        <p:tgtEl>
                                          <p:spTgt spid="887"/>
                                        </p:tgtEl>
                                        <p:attrNameLst>
                                          <p:attrName>style.visibility</p:attrName>
                                        </p:attrNameLst>
                                      </p:cBhvr>
                                      <p:to>
                                        <p:strVal val="visible"/>
                                      </p:to>
                                    </p:set>
                                    <p:animEffect filter="fade" transition="in">
                                      <p:cBhvr>
                                        <p:cTn dur="1000"/>
                                        <p:tgtEl>
                                          <p:spTgt spid="887"/>
                                        </p:tgtEl>
                                      </p:cBhvr>
                                    </p:animEffect>
                                  </p:childTnLst>
                                </p:cTn>
                              </p:par>
                              <p:par>
                                <p:cTn fill="hold" nodeType="withEffect" presetClass="entr" presetID="10" presetSubtype="0">
                                  <p:stCondLst>
                                    <p:cond delay="0"/>
                                  </p:stCondLst>
                                  <p:childTnLst>
                                    <p:set>
                                      <p:cBhvr>
                                        <p:cTn dur="1" fill="hold">
                                          <p:stCondLst>
                                            <p:cond delay="0"/>
                                          </p:stCondLst>
                                        </p:cTn>
                                        <p:tgtEl>
                                          <p:spTgt spid="888"/>
                                        </p:tgtEl>
                                        <p:attrNameLst>
                                          <p:attrName>style.visibility</p:attrName>
                                        </p:attrNameLst>
                                      </p:cBhvr>
                                      <p:to>
                                        <p:strVal val="visible"/>
                                      </p:to>
                                    </p:set>
                                    <p:animEffect filter="fade" transition="in">
                                      <p:cBhvr>
                                        <p:cTn dur="1000"/>
                                        <p:tgtEl>
                                          <p:spTgt spid="888"/>
                                        </p:tgtEl>
                                      </p:cBhvr>
                                    </p:animEffect>
                                  </p:childTnLst>
                                </p:cTn>
                              </p:par>
                              <p:par>
                                <p:cTn fill="hold" nodeType="withEffect" presetClass="entr" presetID="10" presetSubtype="0">
                                  <p:stCondLst>
                                    <p:cond delay="0"/>
                                  </p:stCondLst>
                                  <p:childTnLst>
                                    <p:set>
                                      <p:cBhvr>
                                        <p:cTn dur="1" fill="hold">
                                          <p:stCondLst>
                                            <p:cond delay="0"/>
                                          </p:stCondLst>
                                        </p:cTn>
                                        <p:tgtEl>
                                          <p:spTgt spid="889"/>
                                        </p:tgtEl>
                                        <p:attrNameLst>
                                          <p:attrName>style.visibility</p:attrName>
                                        </p:attrNameLst>
                                      </p:cBhvr>
                                      <p:to>
                                        <p:strVal val="visible"/>
                                      </p:to>
                                    </p:set>
                                    <p:animEffect filter="fade" transition="in">
                                      <p:cBhvr>
                                        <p:cTn dur="1000"/>
                                        <p:tgtEl>
                                          <p:spTgt spid="889"/>
                                        </p:tgtEl>
                                      </p:cBhvr>
                                    </p:animEffect>
                                  </p:childTnLst>
                                </p:cTn>
                              </p:par>
                              <p:par>
                                <p:cTn fill="hold" nodeType="withEffect" presetClass="entr" presetID="10" presetSubtype="0">
                                  <p:stCondLst>
                                    <p:cond delay="0"/>
                                  </p:stCondLst>
                                  <p:childTnLst>
                                    <p:set>
                                      <p:cBhvr>
                                        <p:cTn dur="1" fill="hold">
                                          <p:stCondLst>
                                            <p:cond delay="0"/>
                                          </p:stCondLst>
                                        </p:cTn>
                                        <p:tgtEl>
                                          <p:spTgt spid="890"/>
                                        </p:tgtEl>
                                        <p:attrNameLst>
                                          <p:attrName>style.visibility</p:attrName>
                                        </p:attrNameLst>
                                      </p:cBhvr>
                                      <p:to>
                                        <p:strVal val="visible"/>
                                      </p:to>
                                    </p:set>
                                    <p:animEffect filter="fade" transition="in">
                                      <p:cBhvr>
                                        <p:cTn dur="1000"/>
                                        <p:tgtEl>
                                          <p:spTgt spid="890"/>
                                        </p:tgtEl>
                                      </p:cBhvr>
                                    </p:animEffect>
                                  </p:childTnLst>
                                </p:cTn>
                              </p:par>
                              <p:par>
                                <p:cTn fill="hold" nodeType="withEffect" presetClass="entr" presetID="10" presetSubtype="0">
                                  <p:stCondLst>
                                    <p:cond delay="0"/>
                                  </p:stCondLst>
                                  <p:childTnLst>
                                    <p:set>
                                      <p:cBhvr>
                                        <p:cTn dur="1" fill="hold">
                                          <p:stCondLst>
                                            <p:cond delay="0"/>
                                          </p:stCondLst>
                                        </p:cTn>
                                        <p:tgtEl>
                                          <p:spTgt spid="891"/>
                                        </p:tgtEl>
                                        <p:attrNameLst>
                                          <p:attrName>style.visibility</p:attrName>
                                        </p:attrNameLst>
                                      </p:cBhvr>
                                      <p:to>
                                        <p:strVal val="visible"/>
                                      </p:to>
                                    </p:set>
                                    <p:animEffect filter="fade" transition="in">
                                      <p:cBhvr>
                                        <p:cTn dur="1000"/>
                                        <p:tgtEl>
                                          <p:spTgt spid="891"/>
                                        </p:tgtEl>
                                      </p:cBhvr>
                                    </p:animEffect>
                                  </p:childTnLst>
                                </p:cTn>
                              </p:par>
                              <p:par>
                                <p:cTn fill="hold" nodeType="withEffect" presetClass="emph" presetID="8" presetSubtype="0">
                                  <p:stCondLst>
                                    <p:cond delay="0"/>
                                  </p:stCondLst>
                                  <p:childTnLst>
                                    <p:animRot by="-21600000">
                                      <p:cBhvr>
                                        <p:cTn dur="1000" fill="hold"/>
                                        <p:tgtEl>
                                          <p:spTgt spid="854"/>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2"/>
                                        </p:tgtEl>
                                        <p:attrNameLst>
                                          <p:attrName>style.visibility</p:attrName>
                                        </p:attrNameLst>
                                      </p:cBhvr>
                                      <p:to>
                                        <p:strVal val="visible"/>
                                      </p:to>
                                    </p:set>
                                    <p:animEffect filter="fade" transition="in">
                                      <p:cBhvr>
                                        <p:cTn dur="1000"/>
                                        <p:tgtEl>
                                          <p:spTgt spid="892"/>
                                        </p:tgtEl>
                                      </p:cBhvr>
                                    </p:animEffect>
                                  </p:childTnLst>
                                </p:cTn>
                              </p:par>
                              <p:par>
                                <p:cTn fill="hold" nodeType="withEffect" presetClass="entr" presetID="10" presetSubtype="0">
                                  <p:stCondLst>
                                    <p:cond delay="0"/>
                                  </p:stCondLst>
                                  <p:childTnLst>
                                    <p:set>
                                      <p:cBhvr>
                                        <p:cTn dur="1" fill="hold">
                                          <p:stCondLst>
                                            <p:cond delay="0"/>
                                          </p:stCondLst>
                                        </p:cTn>
                                        <p:tgtEl>
                                          <p:spTgt spid="893"/>
                                        </p:tgtEl>
                                        <p:attrNameLst>
                                          <p:attrName>style.visibility</p:attrName>
                                        </p:attrNameLst>
                                      </p:cBhvr>
                                      <p:to>
                                        <p:strVal val="visible"/>
                                      </p:to>
                                    </p:set>
                                    <p:animEffect filter="fade" transition="in">
                                      <p:cBhvr>
                                        <p:cTn dur="1000"/>
                                        <p:tgtEl>
                                          <p:spTgt spid="893"/>
                                        </p:tgtEl>
                                      </p:cBhvr>
                                    </p:animEffect>
                                  </p:childTnLst>
                                </p:cTn>
                              </p:par>
                              <p:par>
                                <p:cTn fill="hold" nodeType="withEffect" presetClass="entr" presetID="10" presetSubtype="0">
                                  <p:stCondLst>
                                    <p:cond delay="0"/>
                                  </p:stCondLst>
                                  <p:childTnLst>
                                    <p:set>
                                      <p:cBhvr>
                                        <p:cTn dur="1" fill="hold">
                                          <p:stCondLst>
                                            <p:cond delay="0"/>
                                          </p:stCondLst>
                                        </p:cTn>
                                        <p:tgtEl>
                                          <p:spTgt spid="894"/>
                                        </p:tgtEl>
                                        <p:attrNameLst>
                                          <p:attrName>style.visibility</p:attrName>
                                        </p:attrNameLst>
                                      </p:cBhvr>
                                      <p:to>
                                        <p:strVal val="visible"/>
                                      </p:to>
                                    </p:set>
                                    <p:animEffect filter="fade" transition="in">
                                      <p:cBhvr>
                                        <p:cTn dur="1000"/>
                                        <p:tgtEl>
                                          <p:spTgt spid="894"/>
                                        </p:tgtEl>
                                      </p:cBhvr>
                                    </p:animEffect>
                                  </p:childTnLst>
                                </p:cTn>
                              </p:par>
                              <p:par>
                                <p:cTn fill="hold" nodeType="withEffect" presetClass="entr" presetID="10" presetSubtype="0">
                                  <p:stCondLst>
                                    <p:cond delay="0"/>
                                  </p:stCondLst>
                                  <p:childTnLst>
                                    <p:set>
                                      <p:cBhvr>
                                        <p:cTn dur="1" fill="hold">
                                          <p:stCondLst>
                                            <p:cond delay="0"/>
                                          </p:stCondLst>
                                        </p:cTn>
                                        <p:tgtEl>
                                          <p:spTgt spid="895"/>
                                        </p:tgtEl>
                                        <p:attrNameLst>
                                          <p:attrName>style.visibility</p:attrName>
                                        </p:attrNameLst>
                                      </p:cBhvr>
                                      <p:to>
                                        <p:strVal val="visible"/>
                                      </p:to>
                                    </p:set>
                                    <p:animEffect filter="fade" transition="in">
                                      <p:cBhvr>
                                        <p:cTn dur="1000"/>
                                        <p:tgtEl>
                                          <p:spTgt spid="895"/>
                                        </p:tgtEl>
                                      </p:cBhvr>
                                    </p:animEffect>
                                  </p:childTnLst>
                                </p:cTn>
                              </p:par>
                              <p:par>
                                <p:cTn fill="hold" nodeType="withEffect" presetClass="entr" presetID="10" presetSubtype="0">
                                  <p:stCondLst>
                                    <p:cond delay="0"/>
                                  </p:stCondLst>
                                  <p:childTnLst>
                                    <p:set>
                                      <p:cBhvr>
                                        <p:cTn dur="1" fill="hold">
                                          <p:stCondLst>
                                            <p:cond delay="0"/>
                                          </p:stCondLst>
                                        </p:cTn>
                                        <p:tgtEl>
                                          <p:spTgt spid="896"/>
                                        </p:tgtEl>
                                        <p:attrNameLst>
                                          <p:attrName>style.visibility</p:attrName>
                                        </p:attrNameLst>
                                      </p:cBhvr>
                                      <p:to>
                                        <p:strVal val="visible"/>
                                      </p:to>
                                    </p:set>
                                    <p:animEffect filter="fade" transition="in">
                                      <p:cBhvr>
                                        <p:cTn dur="1000"/>
                                        <p:tgtEl>
                                          <p:spTgt spid="896"/>
                                        </p:tgtEl>
                                      </p:cBhvr>
                                    </p:animEffect>
                                  </p:childTnLst>
                                </p:cTn>
                              </p:par>
                              <p:par>
                                <p:cTn fill="hold" nodeType="withEffect" presetClass="entr" presetID="10" presetSubtype="0">
                                  <p:stCondLst>
                                    <p:cond delay="0"/>
                                  </p:stCondLst>
                                  <p:childTnLst>
                                    <p:set>
                                      <p:cBhvr>
                                        <p:cTn dur="1" fill="hold">
                                          <p:stCondLst>
                                            <p:cond delay="0"/>
                                          </p:stCondLst>
                                        </p:cTn>
                                        <p:tgtEl>
                                          <p:spTgt spid="897"/>
                                        </p:tgtEl>
                                        <p:attrNameLst>
                                          <p:attrName>style.visibility</p:attrName>
                                        </p:attrNameLst>
                                      </p:cBhvr>
                                      <p:to>
                                        <p:strVal val="visible"/>
                                      </p:to>
                                    </p:set>
                                    <p:animEffect filter="fade" transition="in">
                                      <p:cBhvr>
                                        <p:cTn dur="1000"/>
                                        <p:tgtEl>
                                          <p:spTgt spid="897"/>
                                        </p:tgtEl>
                                      </p:cBhvr>
                                    </p:animEffect>
                                  </p:childTnLst>
                                </p:cTn>
                              </p:par>
                              <p:par>
                                <p:cTn fill="hold" nodeType="withEffect" presetClass="emph" presetID="8" presetSubtype="0">
                                  <p:stCondLst>
                                    <p:cond delay="0"/>
                                  </p:stCondLst>
                                  <p:childTnLst>
                                    <p:animRot by="-21600000">
                                      <p:cBhvr>
                                        <p:cTn dur="1000" fill="hold"/>
                                        <p:tgtEl>
                                          <p:spTgt spid="855"/>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8"/>
                                        </p:tgtEl>
                                        <p:attrNameLst>
                                          <p:attrName>style.visibility</p:attrName>
                                        </p:attrNameLst>
                                      </p:cBhvr>
                                      <p:to>
                                        <p:strVal val="visible"/>
                                      </p:to>
                                    </p:set>
                                    <p:animEffect filter="fade" transition="in">
                                      <p:cBhvr>
                                        <p:cTn dur="1000"/>
                                        <p:tgtEl>
                                          <p:spTgt spid="898"/>
                                        </p:tgtEl>
                                      </p:cBhvr>
                                    </p:animEffect>
                                  </p:childTnLst>
                                </p:cTn>
                              </p:par>
                              <p:par>
                                <p:cTn fill="hold" nodeType="withEffect" presetClass="entr" presetID="10" presetSubtype="0">
                                  <p:stCondLst>
                                    <p:cond delay="0"/>
                                  </p:stCondLst>
                                  <p:childTnLst>
                                    <p:set>
                                      <p:cBhvr>
                                        <p:cTn dur="1" fill="hold">
                                          <p:stCondLst>
                                            <p:cond delay="0"/>
                                          </p:stCondLst>
                                        </p:cTn>
                                        <p:tgtEl>
                                          <p:spTgt spid="899"/>
                                        </p:tgtEl>
                                        <p:attrNameLst>
                                          <p:attrName>style.visibility</p:attrName>
                                        </p:attrNameLst>
                                      </p:cBhvr>
                                      <p:to>
                                        <p:strVal val="visible"/>
                                      </p:to>
                                    </p:set>
                                    <p:animEffect filter="fade" transition="in">
                                      <p:cBhvr>
                                        <p:cTn dur="1000"/>
                                        <p:tgtEl>
                                          <p:spTgt spid="899"/>
                                        </p:tgtEl>
                                      </p:cBhvr>
                                    </p:animEffect>
                                  </p:childTnLst>
                                </p:cTn>
                              </p:par>
                              <p:par>
                                <p:cTn fill="hold" nodeType="withEffect" presetClass="entr" presetID="10" presetSubtype="0">
                                  <p:stCondLst>
                                    <p:cond delay="0"/>
                                  </p:stCondLst>
                                  <p:childTnLst>
                                    <p:set>
                                      <p:cBhvr>
                                        <p:cTn dur="1" fill="hold">
                                          <p:stCondLst>
                                            <p:cond delay="0"/>
                                          </p:stCondLst>
                                        </p:cTn>
                                        <p:tgtEl>
                                          <p:spTgt spid="900"/>
                                        </p:tgtEl>
                                        <p:attrNameLst>
                                          <p:attrName>style.visibility</p:attrName>
                                        </p:attrNameLst>
                                      </p:cBhvr>
                                      <p:to>
                                        <p:strVal val="visible"/>
                                      </p:to>
                                    </p:set>
                                    <p:animEffect filter="fade" transition="in">
                                      <p:cBhvr>
                                        <p:cTn dur="1000"/>
                                        <p:tgtEl>
                                          <p:spTgt spid="900"/>
                                        </p:tgtEl>
                                      </p:cBhvr>
                                    </p:animEffect>
                                  </p:childTnLst>
                                </p:cTn>
                              </p:par>
                              <p:par>
                                <p:cTn fill="hold" nodeType="withEffect" presetClass="entr" presetID="10" presetSubtype="0">
                                  <p:stCondLst>
                                    <p:cond delay="0"/>
                                  </p:stCondLst>
                                  <p:childTnLst>
                                    <p:set>
                                      <p:cBhvr>
                                        <p:cTn dur="1" fill="hold">
                                          <p:stCondLst>
                                            <p:cond delay="0"/>
                                          </p:stCondLst>
                                        </p:cTn>
                                        <p:tgtEl>
                                          <p:spTgt spid="901"/>
                                        </p:tgtEl>
                                        <p:attrNameLst>
                                          <p:attrName>style.visibility</p:attrName>
                                        </p:attrNameLst>
                                      </p:cBhvr>
                                      <p:to>
                                        <p:strVal val="visible"/>
                                      </p:to>
                                    </p:set>
                                    <p:animEffect filter="fade" transition="in">
                                      <p:cBhvr>
                                        <p:cTn dur="1000"/>
                                        <p:tgtEl>
                                          <p:spTgt spid="901"/>
                                        </p:tgtEl>
                                      </p:cBhvr>
                                    </p:animEffect>
                                  </p:childTnLst>
                                </p:cTn>
                              </p:par>
                              <p:par>
                                <p:cTn fill="hold" nodeType="withEffect" presetClass="entr" presetID="10" presetSubtype="0">
                                  <p:stCondLst>
                                    <p:cond delay="0"/>
                                  </p:stCondLst>
                                  <p:childTnLst>
                                    <p:set>
                                      <p:cBhvr>
                                        <p:cTn dur="1" fill="hold">
                                          <p:stCondLst>
                                            <p:cond delay="0"/>
                                          </p:stCondLst>
                                        </p:cTn>
                                        <p:tgtEl>
                                          <p:spTgt spid="902"/>
                                        </p:tgtEl>
                                        <p:attrNameLst>
                                          <p:attrName>style.visibility</p:attrName>
                                        </p:attrNameLst>
                                      </p:cBhvr>
                                      <p:to>
                                        <p:strVal val="visible"/>
                                      </p:to>
                                    </p:set>
                                    <p:animEffect filter="fade" transition="in">
                                      <p:cBhvr>
                                        <p:cTn dur="1000"/>
                                        <p:tgtEl>
                                          <p:spTgt spid="902"/>
                                        </p:tgtEl>
                                      </p:cBhvr>
                                    </p:animEffect>
                                  </p:childTnLst>
                                </p:cTn>
                              </p:par>
                              <p:par>
                                <p:cTn fill="hold" nodeType="withEffect" presetClass="entr" presetID="10" presetSubtype="0">
                                  <p:stCondLst>
                                    <p:cond delay="0"/>
                                  </p:stCondLst>
                                  <p:childTnLst>
                                    <p:set>
                                      <p:cBhvr>
                                        <p:cTn dur="1" fill="hold">
                                          <p:stCondLst>
                                            <p:cond delay="0"/>
                                          </p:stCondLst>
                                        </p:cTn>
                                        <p:tgtEl>
                                          <p:spTgt spid="903"/>
                                        </p:tgtEl>
                                        <p:attrNameLst>
                                          <p:attrName>style.visibility</p:attrName>
                                        </p:attrNameLst>
                                      </p:cBhvr>
                                      <p:to>
                                        <p:strVal val="visible"/>
                                      </p:to>
                                    </p:set>
                                    <p:animEffect filter="fade" transition="in">
                                      <p:cBhvr>
                                        <p:cTn dur="1000"/>
                                        <p:tgtEl>
                                          <p:spTgt spid="903"/>
                                        </p:tgtEl>
                                      </p:cBhvr>
                                    </p:animEffect>
                                  </p:childTnLst>
                                </p:cTn>
                              </p:par>
                              <p:par>
                                <p:cTn fill="hold" nodeType="withEffect" presetClass="emph" presetID="8" presetSubtype="0">
                                  <p:stCondLst>
                                    <p:cond delay="0"/>
                                  </p:stCondLst>
                                  <p:childTnLst>
                                    <p:animRot by="-21600000">
                                      <p:cBhvr>
                                        <p:cTn dur="1000" fill="hold"/>
                                        <p:tgtEl>
                                          <p:spTgt spid="843"/>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909" name="Google Shape;909;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ICMP is an IP level protocol used for information messages</a:t>
            </a:r>
            <a:endParaRPr/>
          </a:p>
          <a:p>
            <a:pPr indent="-342900" lvl="0" marL="457200" rtl="0" algn="l">
              <a:lnSpc>
                <a:spcPct val="125000"/>
              </a:lnSpc>
              <a:spcBef>
                <a:spcPts val="0"/>
              </a:spcBef>
              <a:spcAft>
                <a:spcPts val="0"/>
              </a:spcAft>
              <a:buSzPts val="1800"/>
              <a:buChar char="●"/>
            </a:pPr>
            <a:r>
              <a:rPr lang="en"/>
              <a:t>Critical to know if the host is available or port is opened</a:t>
            </a:r>
            <a:endParaRPr/>
          </a:p>
          <a:p>
            <a:pPr indent="-342900" lvl="0" marL="457200" rtl="0" algn="l">
              <a:lnSpc>
                <a:spcPct val="125000"/>
              </a:lnSpc>
              <a:spcBef>
                <a:spcPts val="0"/>
              </a:spcBef>
              <a:spcAft>
                <a:spcPts val="0"/>
              </a:spcAft>
              <a:buSzPts val="1800"/>
              <a:buChar char="●"/>
            </a:pPr>
            <a:r>
              <a:rPr lang="en"/>
              <a:t>Used for PING and TraceRoute</a:t>
            </a:r>
            <a:endParaRPr/>
          </a:p>
          <a:p>
            <a:pPr indent="-342900" lvl="0" marL="457200" rtl="0" algn="l">
              <a:lnSpc>
                <a:spcPct val="125000"/>
              </a:lnSpc>
              <a:spcBef>
                <a:spcPts val="0"/>
              </a:spcBef>
              <a:spcAft>
                <a:spcPts val="0"/>
              </a:spcAft>
              <a:buSzPts val="1800"/>
              <a:buChar char="●"/>
            </a:pPr>
            <a:r>
              <a:rPr lang="en"/>
              <a:t>Can be blocked which can cause problems</a:t>
            </a:r>
            <a:endParaRPr/>
          </a:p>
        </p:txBody>
      </p:sp>
      <p:sp>
        <p:nvSpPr>
          <p:cNvPr id="910" name="Google Shape;910;p7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71"/>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ARP</a:t>
            </a:r>
            <a:endParaRPr/>
          </a:p>
        </p:txBody>
      </p:sp>
      <p:sp>
        <p:nvSpPr>
          <p:cNvPr id="916" name="Google Shape;916;p71"/>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Address</a:t>
            </a:r>
            <a:r>
              <a:rPr lang="en"/>
              <a:t> Resolution Protocol</a:t>
            </a:r>
            <a:endParaRPr/>
          </a:p>
        </p:txBody>
      </p:sp>
      <p:sp>
        <p:nvSpPr>
          <p:cNvPr id="917" name="Google Shape;917;p71"/>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Client-Server Architecture</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Machines are expensive, applications are complex</a:t>
            </a:r>
            <a:endParaRPr/>
          </a:p>
          <a:p>
            <a:pPr indent="-342900" lvl="0" marL="457200" rtl="0" algn="l">
              <a:spcBef>
                <a:spcPts val="0"/>
              </a:spcBef>
              <a:spcAft>
                <a:spcPts val="0"/>
              </a:spcAft>
              <a:buSzPts val="1800"/>
              <a:buChar char="●"/>
            </a:pPr>
            <a:r>
              <a:rPr lang="en"/>
              <a:t>Seperate the application into two components </a:t>
            </a:r>
            <a:endParaRPr/>
          </a:p>
          <a:p>
            <a:pPr indent="-342900" lvl="0" marL="457200" rtl="0" algn="l">
              <a:spcBef>
                <a:spcPts val="0"/>
              </a:spcBef>
              <a:spcAft>
                <a:spcPts val="0"/>
              </a:spcAft>
              <a:buSzPts val="1800"/>
              <a:buChar char="●"/>
            </a:pPr>
            <a:r>
              <a:rPr lang="en"/>
              <a:t>Expensive workload can be done on the server</a:t>
            </a:r>
            <a:endParaRPr/>
          </a:p>
          <a:p>
            <a:pPr indent="-342900" lvl="0" marL="457200" rtl="0" algn="l">
              <a:spcBef>
                <a:spcPts val="0"/>
              </a:spcBef>
              <a:spcAft>
                <a:spcPts val="0"/>
              </a:spcAft>
              <a:buSzPts val="1800"/>
              <a:buChar char="●"/>
            </a:pPr>
            <a:r>
              <a:rPr lang="en"/>
              <a:t>Clients call servers to perform expensive tasks</a:t>
            </a:r>
            <a:endParaRPr/>
          </a:p>
          <a:p>
            <a:pPr indent="-342900" lvl="0" marL="457200" rtl="0" algn="l">
              <a:spcBef>
                <a:spcPts val="0"/>
              </a:spcBef>
              <a:spcAft>
                <a:spcPts val="0"/>
              </a:spcAft>
              <a:buSzPts val="1800"/>
              <a:buChar char="●"/>
            </a:pPr>
            <a:r>
              <a:rPr lang="en"/>
              <a:t>Remote procedure call (RPC) was born</a:t>
            </a:r>
            <a:endParaRPr/>
          </a:p>
        </p:txBody>
      </p:sp>
      <p:pic>
        <p:nvPicPr>
          <p:cNvPr id="93" name="Google Shape;93;p18"/>
          <p:cNvPicPr preferRelativeResize="0"/>
          <p:nvPr/>
        </p:nvPicPr>
        <p:blipFill rotWithShape="1">
          <a:blip r:embed="rId3">
            <a:alphaModFix/>
          </a:blip>
          <a:srcRect b="0" l="26754" r="27683" t="0"/>
          <a:stretch/>
        </p:blipFill>
        <p:spPr>
          <a:xfrm>
            <a:off x="3847350" y="3033703"/>
            <a:ext cx="1638924" cy="16619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ARP?</a:t>
            </a:r>
            <a:endParaRPr/>
          </a:p>
        </p:txBody>
      </p:sp>
      <p:sp>
        <p:nvSpPr>
          <p:cNvPr id="923" name="Google Shape;923;p72"/>
          <p:cNvSpPr txBox="1"/>
          <p:nvPr>
            <p:ph idx="1" type="body"/>
          </p:nvPr>
        </p:nvSpPr>
        <p:spPr>
          <a:xfrm>
            <a:off x="311700" y="1152475"/>
            <a:ext cx="8520600" cy="31578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rmAutofit/>
          </a:bodyPr>
          <a:lstStyle/>
          <a:p>
            <a:pPr indent="-368300" lvl="0" marL="457200" rtl="0" algn="l">
              <a:lnSpc>
                <a:spcPct val="150000"/>
              </a:lnSpc>
              <a:spcBef>
                <a:spcPts val="1200"/>
              </a:spcBef>
              <a:spcAft>
                <a:spcPts val="0"/>
              </a:spcAft>
              <a:buSzPts val="2200"/>
              <a:buChar char="●"/>
            </a:pPr>
            <a:r>
              <a:rPr lang="en" sz="2200"/>
              <a:t>We need the MAC address to send frames (layer 2)</a:t>
            </a:r>
            <a:endParaRPr sz="2200"/>
          </a:p>
          <a:p>
            <a:pPr indent="-368300" lvl="0" marL="457200" rtl="0" algn="l">
              <a:lnSpc>
                <a:spcPct val="150000"/>
              </a:lnSpc>
              <a:spcBef>
                <a:spcPts val="0"/>
              </a:spcBef>
              <a:spcAft>
                <a:spcPts val="0"/>
              </a:spcAft>
              <a:buSzPts val="2200"/>
              <a:buChar char="●"/>
            </a:pPr>
            <a:r>
              <a:rPr lang="en" sz="2200"/>
              <a:t>Most of the time we know the IP address but not the MAC</a:t>
            </a:r>
            <a:endParaRPr sz="2200"/>
          </a:p>
          <a:p>
            <a:pPr indent="-368300" lvl="0" marL="457200" rtl="0" algn="l">
              <a:lnSpc>
                <a:spcPct val="150000"/>
              </a:lnSpc>
              <a:spcBef>
                <a:spcPts val="0"/>
              </a:spcBef>
              <a:spcAft>
                <a:spcPts val="0"/>
              </a:spcAft>
              <a:buSzPts val="2200"/>
              <a:buChar char="●"/>
            </a:pPr>
            <a:r>
              <a:rPr lang="en" sz="2200"/>
              <a:t>ARP Table is cached IP-&gt;Mac mapping</a:t>
            </a:r>
            <a:endParaRPr sz="22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Frame</a:t>
            </a:r>
            <a:endParaRPr/>
          </a:p>
        </p:txBody>
      </p:sp>
      <p:sp>
        <p:nvSpPr>
          <p:cNvPr id="929" name="Google Shape;929;p73"/>
          <p:cNvSpPr/>
          <p:nvPr/>
        </p:nvSpPr>
        <p:spPr>
          <a:xfrm>
            <a:off x="841763" y="1443813"/>
            <a:ext cx="16464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rPr>
              <a:t>aa:bc:32:7f:c0:07</a:t>
            </a:r>
            <a:endParaRPr b="1" sz="1300"/>
          </a:p>
        </p:txBody>
      </p:sp>
      <p:sp>
        <p:nvSpPr>
          <p:cNvPr id="930" name="Google Shape;930;p73"/>
          <p:cNvSpPr/>
          <p:nvPr/>
        </p:nvSpPr>
        <p:spPr>
          <a:xfrm>
            <a:off x="3938675" y="1443825"/>
            <a:ext cx="967500" cy="38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GET /</a:t>
            </a:r>
            <a:endParaRPr b="1">
              <a:solidFill>
                <a:srgbClr val="FFFFFF"/>
              </a:solidFill>
            </a:endParaRPr>
          </a:p>
        </p:txBody>
      </p:sp>
      <p:sp>
        <p:nvSpPr>
          <p:cNvPr id="931" name="Google Shape;931;p73"/>
          <p:cNvSpPr/>
          <p:nvPr/>
        </p:nvSpPr>
        <p:spPr>
          <a:xfrm>
            <a:off x="6356663" y="1443825"/>
            <a:ext cx="17295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rPr>
              <a:t>bb:ab:dd:11:22:33</a:t>
            </a:r>
            <a:endParaRPr b="1" sz="1300"/>
          </a:p>
        </p:txBody>
      </p:sp>
      <p:sp>
        <p:nvSpPr>
          <p:cNvPr id="932" name="Google Shape;932;p73"/>
          <p:cNvSpPr/>
          <p:nvPr/>
        </p:nvSpPr>
        <p:spPr>
          <a:xfrm>
            <a:off x="5495075" y="1443825"/>
            <a:ext cx="8616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10.0.0.3</a:t>
            </a:r>
            <a:endParaRPr b="1">
              <a:solidFill>
                <a:srgbClr val="FFFFFF"/>
              </a:solidFill>
            </a:endParaRPr>
          </a:p>
        </p:txBody>
      </p:sp>
      <p:sp>
        <p:nvSpPr>
          <p:cNvPr id="933" name="Google Shape;933;p73"/>
          <p:cNvSpPr/>
          <p:nvPr/>
        </p:nvSpPr>
        <p:spPr>
          <a:xfrm>
            <a:off x="2488175" y="1443825"/>
            <a:ext cx="8616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10.0.0.2</a:t>
            </a:r>
            <a:endParaRPr b="1">
              <a:solidFill>
                <a:srgbClr val="FFFFFF"/>
              </a:solidFill>
            </a:endParaRPr>
          </a:p>
        </p:txBody>
      </p:sp>
      <p:sp>
        <p:nvSpPr>
          <p:cNvPr id="934" name="Google Shape;934;p73"/>
          <p:cNvSpPr txBox="1"/>
          <p:nvPr/>
        </p:nvSpPr>
        <p:spPr>
          <a:xfrm>
            <a:off x="6504700" y="3999175"/>
            <a:ext cx="23040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IP</a:t>
            </a:r>
            <a:r>
              <a:rPr lang="en">
                <a:solidFill>
                  <a:schemeClr val="dk1"/>
                </a:solidFill>
              </a:rPr>
              <a:t>     : 10.0.0.3</a:t>
            </a:r>
            <a:endParaRPr>
              <a:solidFill>
                <a:schemeClr val="dk1"/>
              </a:solidFill>
            </a:endParaRPr>
          </a:p>
          <a:p>
            <a:pPr indent="0" lvl="0" marL="0" rtl="0" algn="l">
              <a:spcBef>
                <a:spcPts val="0"/>
              </a:spcBef>
              <a:spcAft>
                <a:spcPts val="0"/>
              </a:spcAft>
              <a:buNone/>
            </a:pPr>
            <a:r>
              <a:rPr b="1" lang="en">
                <a:solidFill>
                  <a:schemeClr val="dk1"/>
                </a:solidFill>
              </a:rPr>
              <a:t>MAC</a:t>
            </a:r>
            <a:r>
              <a:rPr lang="en">
                <a:solidFill>
                  <a:schemeClr val="dk1"/>
                </a:solidFill>
              </a:rPr>
              <a:t>:  bb:ab:dd:11:22:33</a:t>
            </a:r>
            <a:endParaRPr>
              <a:solidFill>
                <a:schemeClr val="dk1"/>
              </a:solidFill>
            </a:endParaRPr>
          </a:p>
          <a:p>
            <a:pPr indent="0" lvl="0" marL="0" rtl="0" algn="l">
              <a:spcBef>
                <a:spcPts val="0"/>
              </a:spcBef>
              <a:spcAft>
                <a:spcPts val="0"/>
              </a:spcAft>
              <a:buNone/>
            </a:pPr>
            <a:r>
              <a:rPr b="1" lang="en">
                <a:solidFill>
                  <a:schemeClr val="dk1"/>
                </a:solidFill>
              </a:rPr>
              <a:t>Port</a:t>
            </a:r>
            <a:r>
              <a:rPr lang="en">
                <a:solidFill>
                  <a:schemeClr val="dk1"/>
                </a:solidFill>
              </a:rPr>
              <a:t>:   8080</a:t>
            </a:r>
            <a:endParaRPr>
              <a:solidFill>
                <a:schemeClr val="dk1"/>
              </a:solidFill>
            </a:endParaRPr>
          </a:p>
          <a:p>
            <a:pPr indent="0" lvl="0" marL="0" rtl="0" algn="l">
              <a:spcBef>
                <a:spcPts val="0"/>
              </a:spcBef>
              <a:spcAft>
                <a:spcPts val="0"/>
              </a:spcAft>
              <a:buNone/>
            </a:pPr>
            <a:r>
              <a:t/>
            </a:r>
            <a:endParaRPr/>
          </a:p>
        </p:txBody>
      </p:sp>
      <p:sp>
        <p:nvSpPr>
          <p:cNvPr id="935" name="Google Shape;935;p73"/>
          <p:cNvSpPr txBox="1"/>
          <p:nvPr/>
        </p:nvSpPr>
        <p:spPr>
          <a:xfrm>
            <a:off x="416025" y="3999175"/>
            <a:ext cx="23040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IP</a:t>
            </a:r>
            <a:r>
              <a:rPr lang="en">
                <a:solidFill>
                  <a:schemeClr val="dk1"/>
                </a:solidFill>
              </a:rPr>
              <a:t>     : 10.0.0.2</a:t>
            </a:r>
            <a:endParaRPr>
              <a:solidFill>
                <a:schemeClr val="dk1"/>
              </a:solidFill>
            </a:endParaRPr>
          </a:p>
          <a:p>
            <a:pPr indent="0" lvl="0" marL="0" rtl="0" algn="l">
              <a:spcBef>
                <a:spcPts val="0"/>
              </a:spcBef>
              <a:spcAft>
                <a:spcPts val="0"/>
              </a:spcAft>
              <a:buNone/>
            </a:pPr>
            <a:r>
              <a:rPr b="1" lang="en">
                <a:solidFill>
                  <a:schemeClr val="dk1"/>
                </a:solidFill>
              </a:rPr>
              <a:t>MAC</a:t>
            </a:r>
            <a:r>
              <a:rPr lang="en">
                <a:solidFill>
                  <a:schemeClr val="dk1"/>
                </a:solidFill>
              </a:rPr>
              <a:t>: aa:bc:32:7f:c0:07</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
        <p:nvSpPr>
          <p:cNvPr id="936" name="Google Shape;936;p73"/>
          <p:cNvSpPr/>
          <p:nvPr/>
        </p:nvSpPr>
        <p:spPr>
          <a:xfrm>
            <a:off x="4906175" y="1443825"/>
            <a:ext cx="588900" cy="3855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8080</a:t>
            </a:r>
            <a:endParaRPr b="1">
              <a:solidFill>
                <a:srgbClr val="FFFFFF"/>
              </a:solidFill>
            </a:endParaRPr>
          </a:p>
        </p:txBody>
      </p:sp>
      <p:sp>
        <p:nvSpPr>
          <p:cNvPr id="937" name="Google Shape;937;p73"/>
          <p:cNvSpPr/>
          <p:nvPr/>
        </p:nvSpPr>
        <p:spPr>
          <a:xfrm>
            <a:off x="3349775" y="1443825"/>
            <a:ext cx="588900" cy="3855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2312</a:t>
            </a:r>
            <a:endParaRPr b="1">
              <a:solidFill>
                <a:srgbClr val="FFFFFF"/>
              </a:solidFill>
            </a:endParaRPr>
          </a:p>
        </p:txBody>
      </p:sp>
      <p:sp>
        <p:nvSpPr>
          <p:cNvPr id="938" name="Google Shape;938;p73"/>
          <p:cNvSpPr/>
          <p:nvPr/>
        </p:nvSpPr>
        <p:spPr>
          <a:xfrm>
            <a:off x="3162391" y="2095775"/>
            <a:ext cx="4188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aa</a:t>
            </a:r>
            <a:endParaRPr b="1"/>
          </a:p>
        </p:txBody>
      </p:sp>
      <p:sp>
        <p:nvSpPr>
          <p:cNvPr id="939" name="Google Shape;939;p73"/>
          <p:cNvSpPr/>
          <p:nvPr/>
        </p:nvSpPr>
        <p:spPr>
          <a:xfrm>
            <a:off x="3910925" y="2095775"/>
            <a:ext cx="967500" cy="38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GET /</a:t>
            </a:r>
            <a:endParaRPr b="1">
              <a:solidFill>
                <a:srgbClr val="FFFFFF"/>
              </a:solidFill>
            </a:endParaRPr>
          </a:p>
        </p:txBody>
      </p:sp>
      <p:sp>
        <p:nvSpPr>
          <p:cNvPr id="940" name="Google Shape;940;p73"/>
          <p:cNvSpPr/>
          <p:nvPr/>
        </p:nvSpPr>
        <p:spPr>
          <a:xfrm>
            <a:off x="4878425" y="2095775"/>
            <a:ext cx="3783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3</a:t>
            </a:r>
            <a:endParaRPr b="1">
              <a:solidFill>
                <a:srgbClr val="FFFFFF"/>
              </a:solidFill>
            </a:endParaRPr>
          </a:p>
        </p:txBody>
      </p:sp>
      <p:sp>
        <p:nvSpPr>
          <p:cNvPr id="941" name="Google Shape;941;p73"/>
          <p:cNvSpPr/>
          <p:nvPr/>
        </p:nvSpPr>
        <p:spPr>
          <a:xfrm>
            <a:off x="5256716" y="2095775"/>
            <a:ext cx="4188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bb</a:t>
            </a:r>
            <a:endParaRPr b="1"/>
          </a:p>
        </p:txBody>
      </p:sp>
      <p:sp>
        <p:nvSpPr>
          <p:cNvPr id="942" name="Google Shape;942;p73"/>
          <p:cNvSpPr/>
          <p:nvPr/>
        </p:nvSpPr>
        <p:spPr>
          <a:xfrm>
            <a:off x="3581200" y="2095775"/>
            <a:ext cx="3783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grpSp>
        <p:nvGrpSpPr>
          <p:cNvPr id="943" name="Google Shape;943;p73"/>
          <p:cNvGrpSpPr/>
          <p:nvPr/>
        </p:nvGrpSpPr>
        <p:grpSpPr>
          <a:xfrm>
            <a:off x="692756" y="3080919"/>
            <a:ext cx="1245475" cy="793300"/>
            <a:chOff x="2666325" y="4298650"/>
            <a:chExt cx="790176" cy="523250"/>
          </a:xfrm>
        </p:grpSpPr>
        <p:pic>
          <p:nvPicPr>
            <p:cNvPr id="944" name="Google Shape;944;p73"/>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945" name="Google Shape;945;p73"/>
            <p:cNvSpPr txBox="1"/>
            <p:nvPr/>
          </p:nvSpPr>
          <p:spPr>
            <a:xfrm>
              <a:off x="2875538" y="4298650"/>
              <a:ext cx="371700" cy="26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946" name="Google Shape;946;p73"/>
          <p:cNvGrpSpPr/>
          <p:nvPr/>
        </p:nvGrpSpPr>
        <p:grpSpPr>
          <a:xfrm>
            <a:off x="6598693" y="3150494"/>
            <a:ext cx="1245475" cy="793300"/>
            <a:chOff x="2666325" y="4298650"/>
            <a:chExt cx="790176" cy="523250"/>
          </a:xfrm>
        </p:grpSpPr>
        <p:pic>
          <p:nvPicPr>
            <p:cNvPr id="947" name="Google Shape;947;p73"/>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948" name="Google Shape;948;p73"/>
            <p:cNvSpPr txBox="1"/>
            <p:nvPr/>
          </p:nvSpPr>
          <p:spPr>
            <a:xfrm>
              <a:off x="2875538" y="4298650"/>
              <a:ext cx="371700" cy="26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0"/>
                                        </p:tgtEl>
                                        <p:attrNameLst>
                                          <p:attrName>style.visibility</p:attrName>
                                        </p:attrNameLst>
                                      </p:cBhvr>
                                      <p:to>
                                        <p:strVal val="visible"/>
                                      </p:to>
                                    </p:set>
                                    <p:animEffect filter="fade" transition="in">
                                      <p:cBhvr>
                                        <p:cTn dur="1000"/>
                                        <p:tgtEl>
                                          <p:spTgt spid="9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6"/>
                                        </p:tgtEl>
                                        <p:attrNameLst>
                                          <p:attrName>style.visibility</p:attrName>
                                        </p:attrNameLst>
                                      </p:cBhvr>
                                      <p:to>
                                        <p:strVal val="visible"/>
                                      </p:to>
                                    </p:set>
                                    <p:animEffect filter="fade" transition="in">
                                      <p:cBhvr>
                                        <p:cTn dur="1000"/>
                                        <p:tgtEl>
                                          <p:spTgt spid="9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2"/>
                                        </p:tgtEl>
                                        <p:attrNameLst>
                                          <p:attrName>style.visibility</p:attrName>
                                        </p:attrNameLst>
                                      </p:cBhvr>
                                      <p:to>
                                        <p:strVal val="visible"/>
                                      </p:to>
                                    </p:set>
                                    <p:animEffect filter="fade" transition="in">
                                      <p:cBhvr>
                                        <p:cTn dur="1000"/>
                                        <p:tgtEl>
                                          <p:spTgt spid="9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7"/>
                                        </p:tgtEl>
                                        <p:attrNameLst>
                                          <p:attrName>style.visibility</p:attrName>
                                        </p:attrNameLst>
                                      </p:cBhvr>
                                      <p:to>
                                        <p:strVal val="visible"/>
                                      </p:to>
                                    </p:set>
                                    <p:animEffect filter="fade" transition="in">
                                      <p:cBhvr>
                                        <p:cTn dur="1000"/>
                                        <p:tgtEl>
                                          <p:spTgt spid="9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3"/>
                                        </p:tgtEl>
                                        <p:attrNameLst>
                                          <p:attrName>style.visibility</p:attrName>
                                        </p:attrNameLst>
                                      </p:cBhvr>
                                      <p:to>
                                        <p:strVal val="visible"/>
                                      </p:to>
                                    </p:set>
                                    <p:animEffect filter="fade" transition="in">
                                      <p:cBhvr>
                                        <p:cTn dur="1000"/>
                                        <p:tgtEl>
                                          <p:spTgt spid="9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1"/>
                                        </p:tgtEl>
                                        <p:attrNameLst>
                                          <p:attrName>style.visibility</p:attrName>
                                        </p:attrNameLst>
                                      </p:cBhvr>
                                      <p:to>
                                        <p:strVal val="visible"/>
                                      </p:to>
                                    </p:set>
                                    <p:animEffect filter="fade" transition="in">
                                      <p:cBhvr>
                                        <p:cTn dur="1000"/>
                                        <p:tgtEl>
                                          <p:spTgt spid="9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9"/>
                                        </p:tgtEl>
                                        <p:attrNameLst>
                                          <p:attrName>style.visibility</p:attrName>
                                        </p:attrNameLst>
                                      </p:cBhvr>
                                      <p:to>
                                        <p:strVal val="visible"/>
                                      </p:to>
                                    </p:set>
                                    <p:animEffect filter="fade" transition="in">
                                      <p:cBhvr>
                                        <p:cTn dur="1000"/>
                                        <p:tgtEl>
                                          <p:spTgt spid="9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8"/>
                                        </p:tgtEl>
                                        <p:attrNameLst>
                                          <p:attrName>style.visibility</p:attrName>
                                        </p:attrNameLst>
                                      </p:cBhvr>
                                      <p:to>
                                        <p:strVal val="visible"/>
                                      </p:to>
                                    </p:set>
                                    <p:animEffect filter="fade" transition="in">
                                      <p:cBhvr>
                                        <p:cTn dur="1000"/>
                                        <p:tgtEl>
                                          <p:spTgt spid="938"/>
                                        </p:tgtEl>
                                      </p:cBhvr>
                                    </p:animEffect>
                                  </p:childTnLst>
                                </p:cTn>
                              </p:par>
                              <p:par>
                                <p:cTn fill="hold" nodeType="withEffect" presetClass="entr" presetID="10" presetSubtype="0">
                                  <p:stCondLst>
                                    <p:cond delay="0"/>
                                  </p:stCondLst>
                                  <p:childTnLst>
                                    <p:set>
                                      <p:cBhvr>
                                        <p:cTn dur="1" fill="hold">
                                          <p:stCondLst>
                                            <p:cond delay="0"/>
                                          </p:stCondLst>
                                        </p:cTn>
                                        <p:tgtEl>
                                          <p:spTgt spid="939"/>
                                        </p:tgtEl>
                                        <p:attrNameLst>
                                          <p:attrName>style.visibility</p:attrName>
                                        </p:attrNameLst>
                                      </p:cBhvr>
                                      <p:to>
                                        <p:strVal val="visible"/>
                                      </p:to>
                                    </p:set>
                                    <p:animEffect filter="fade" transition="in">
                                      <p:cBhvr>
                                        <p:cTn dur="1000"/>
                                        <p:tgtEl>
                                          <p:spTgt spid="939"/>
                                        </p:tgtEl>
                                      </p:cBhvr>
                                    </p:animEffect>
                                  </p:childTnLst>
                                </p:cTn>
                              </p:par>
                              <p:par>
                                <p:cTn fill="hold" nodeType="withEffect" presetClass="entr" presetID="10" presetSubtype="0">
                                  <p:stCondLst>
                                    <p:cond delay="0"/>
                                  </p:stCondLst>
                                  <p:childTnLst>
                                    <p:set>
                                      <p:cBhvr>
                                        <p:cTn dur="1" fill="hold">
                                          <p:stCondLst>
                                            <p:cond delay="0"/>
                                          </p:stCondLst>
                                        </p:cTn>
                                        <p:tgtEl>
                                          <p:spTgt spid="940"/>
                                        </p:tgtEl>
                                        <p:attrNameLst>
                                          <p:attrName>style.visibility</p:attrName>
                                        </p:attrNameLst>
                                      </p:cBhvr>
                                      <p:to>
                                        <p:strVal val="visible"/>
                                      </p:to>
                                    </p:set>
                                    <p:animEffect filter="fade" transition="in">
                                      <p:cBhvr>
                                        <p:cTn dur="1000"/>
                                        <p:tgtEl>
                                          <p:spTgt spid="940"/>
                                        </p:tgtEl>
                                      </p:cBhvr>
                                    </p:animEffect>
                                  </p:childTnLst>
                                </p:cTn>
                              </p:par>
                              <p:par>
                                <p:cTn fill="hold" nodeType="withEffect" presetClass="entr" presetID="10" presetSubtype="0">
                                  <p:stCondLst>
                                    <p:cond delay="0"/>
                                  </p:stCondLst>
                                  <p:childTnLst>
                                    <p:set>
                                      <p:cBhvr>
                                        <p:cTn dur="1" fill="hold">
                                          <p:stCondLst>
                                            <p:cond delay="0"/>
                                          </p:stCondLst>
                                        </p:cTn>
                                        <p:tgtEl>
                                          <p:spTgt spid="941"/>
                                        </p:tgtEl>
                                        <p:attrNameLst>
                                          <p:attrName>style.visibility</p:attrName>
                                        </p:attrNameLst>
                                      </p:cBhvr>
                                      <p:to>
                                        <p:strVal val="visible"/>
                                      </p:to>
                                    </p:set>
                                    <p:animEffect filter="fade" transition="in">
                                      <p:cBhvr>
                                        <p:cTn dur="1000"/>
                                        <p:tgtEl>
                                          <p:spTgt spid="941"/>
                                        </p:tgtEl>
                                      </p:cBhvr>
                                    </p:animEffect>
                                  </p:childTnLst>
                                </p:cTn>
                              </p:par>
                              <p:par>
                                <p:cTn fill="hold" nodeType="withEffect" presetClass="entr" presetID="10" presetSubtype="0">
                                  <p:stCondLst>
                                    <p:cond delay="0"/>
                                  </p:stCondLst>
                                  <p:childTnLst>
                                    <p:set>
                                      <p:cBhvr>
                                        <p:cTn dur="1" fill="hold">
                                          <p:stCondLst>
                                            <p:cond delay="0"/>
                                          </p:stCondLst>
                                        </p:cTn>
                                        <p:tgtEl>
                                          <p:spTgt spid="942"/>
                                        </p:tgtEl>
                                        <p:attrNameLst>
                                          <p:attrName>style.visibility</p:attrName>
                                        </p:attrNameLst>
                                      </p:cBhvr>
                                      <p:to>
                                        <p:strVal val="visible"/>
                                      </p:to>
                                    </p:set>
                                    <p:animEffect filter="fade" transition="in">
                                      <p:cBhvr>
                                        <p:cTn dur="1000"/>
                                        <p:tgtEl>
                                          <p:spTgt spid="9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74"/>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74"/>
          <p:cNvSpPr txBox="1"/>
          <p:nvPr/>
        </p:nvSpPr>
        <p:spPr>
          <a:xfrm>
            <a:off x="1221125" y="3994525"/>
            <a:ext cx="9927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2</a:t>
            </a:r>
            <a:endParaRPr>
              <a:solidFill>
                <a:srgbClr val="F8F9FA"/>
              </a:solidFill>
            </a:endParaRPr>
          </a:p>
          <a:p>
            <a:pPr indent="0" lvl="0" marL="0" rtl="0" algn="l">
              <a:spcBef>
                <a:spcPts val="0"/>
              </a:spcBef>
              <a:spcAft>
                <a:spcPts val="0"/>
              </a:spcAft>
              <a:buNone/>
            </a:pPr>
            <a:r>
              <a:rPr b="1" lang="en">
                <a:solidFill>
                  <a:srgbClr val="F8F9FA"/>
                </a:solidFill>
              </a:rPr>
              <a:t>G</a:t>
            </a:r>
            <a:r>
              <a:rPr b="1" lang="en">
                <a:solidFill>
                  <a:srgbClr val="F8F9FA"/>
                </a:solidFill>
              </a:rPr>
              <a:t>W</a:t>
            </a:r>
            <a:r>
              <a:rPr lang="en">
                <a:solidFill>
                  <a:srgbClr val="F8F9FA"/>
                </a:solidFill>
              </a:rPr>
              <a:t> </a:t>
            </a:r>
            <a:r>
              <a:rPr lang="en">
                <a:solidFill>
                  <a:srgbClr val="F8F9FA"/>
                </a:solidFill>
              </a:rPr>
              <a:t>: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aa</a:t>
            </a:r>
            <a:endParaRPr>
              <a:solidFill>
                <a:srgbClr val="F8F9FA"/>
              </a:solidFill>
            </a:endParaRPr>
          </a:p>
        </p:txBody>
      </p:sp>
      <p:sp>
        <p:nvSpPr>
          <p:cNvPr id="955" name="Google Shape;955;p74"/>
          <p:cNvSpPr txBox="1"/>
          <p:nvPr/>
        </p:nvSpPr>
        <p:spPr>
          <a:xfrm>
            <a:off x="5160650" y="844625"/>
            <a:ext cx="19146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EXIP : </a:t>
            </a:r>
            <a:r>
              <a:rPr lang="en">
                <a:solidFill>
                  <a:srgbClr val="F8F9FA"/>
                </a:solidFill>
              </a:rPr>
              <a:t>122</a:t>
            </a:r>
            <a:r>
              <a:rPr lang="en">
                <a:solidFill>
                  <a:srgbClr val="F8F9FA"/>
                </a:solidFill>
              </a:rPr>
              <a:t>.1.2.4</a:t>
            </a:r>
            <a:endParaRPr>
              <a:solidFill>
                <a:srgbClr val="F8F9FA"/>
              </a:solidFill>
            </a:endParaRPr>
          </a:p>
          <a:p>
            <a:pPr indent="0" lvl="0" marL="0" rtl="0" algn="l">
              <a:spcBef>
                <a:spcPts val="0"/>
              </a:spcBef>
              <a:spcAft>
                <a:spcPts val="0"/>
              </a:spcAft>
              <a:buNone/>
            </a:pPr>
            <a:r>
              <a:rPr b="1" lang="en">
                <a:solidFill>
                  <a:srgbClr val="F8F9FA"/>
                </a:solidFill>
              </a:rPr>
              <a:t>IP</a:t>
            </a:r>
            <a:r>
              <a:rPr lang="en">
                <a:solidFill>
                  <a:srgbClr val="F8F9FA"/>
                </a:solidFill>
              </a:rPr>
              <a:t>     : 10.0.0.1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ff</a:t>
            </a:r>
            <a:endParaRPr>
              <a:solidFill>
                <a:srgbClr val="F8F9FA"/>
              </a:solidFill>
            </a:endParaRPr>
          </a:p>
        </p:txBody>
      </p:sp>
      <p:sp>
        <p:nvSpPr>
          <p:cNvPr id="956" name="Google Shape;956;p74"/>
          <p:cNvSpPr txBox="1"/>
          <p:nvPr/>
        </p:nvSpPr>
        <p:spPr>
          <a:xfrm>
            <a:off x="3340900" y="3994525"/>
            <a:ext cx="11100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3</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bb</a:t>
            </a:r>
            <a:endParaRPr>
              <a:solidFill>
                <a:srgbClr val="F8F9FA"/>
              </a:solidFill>
            </a:endParaRPr>
          </a:p>
        </p:txBody>
      </p:sp>
      <p:sp>
        <p:nvSpPr>
          <p:cNvPr id="957" name="Google Shape;957;p74"/>
          <p:cNvSpPr txBox="1"/>
          <p:nvPr/>
        </p:nvSpPr>
        <p:spPr>
          <a:xfrm>
            <a:off x="5516138" y="4001950"/>
            <a:ext cx="9927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4</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cc</a:t>
            </a:r>
            <a:endParaRPr>
              <a:solidFill>
                <a:srgbClr val="F8F9FA"/>
              </a:solidFill>
            </a:endParaRPr>
          </a:p>
        </p:txBody>
      </p:sp>
      <p:sp>
        <p:nvSpPr>
          <p:cNvPr id="958" name="Google Shape;958;p74"/>
          <p:cNvSpPr txBox="1"/>
          <p:nvPr/>
        </p:nvSpPr>
        <p:spPr>
          <a:xfrm>
            <a:off x="7746450" y="4052900"/>
            <a:ext cx="11871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5</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dd</a:t>
            </a:r>
            <a:endParaRPr>
              <a:solidFill>
                <a:srgbClr val="F8F9FA"/>
              </a:solidFill>
            </a:endParaRPr>
          </a:p>
        </p:txBody>
      </p:sp>
      <p:cxnSp>
        <p:nvCxnSpPr>
          <p:cNvPr id="959" name="Google Shape;959;p74"/>
          <p:cNvCxnSpPr>
            <a:endCxn id="960" idx="0"/>
          </p:cNvCxnSpPr>
          <p:nvPr/>
        </p:nvCxnSpPr>
        <p:spPr>
          <a:xfrm flipH="1">
            <a:off x="1723895" y="1665994"/>
            <a:ext cx="2271300" cy="1517400"/>
          </a:xfrm>
          <a:prstGeom prst="curvedConnector2">
            <a:avLst/>
          </a:prstGeom>
          <a:noFill/>
          <a:ln cap="flat" cmpd="sng" w="38100">
            <a:solidFill>
              <a:srgbClr val="FF0000"/>
            </a:solidFill>
            <a:prstDash val="solid"/>
            <a:round/>
            <a:headEnd len="med" w="med" type="none"/>
            <a:tailEnd len="med" w="med" type="none"/>
          </a:ln>
        </p:spPr>
      </p:cxnSp>
      <p:cxnSp>
        <p:nvCxnSpPr>
          <p:cNvPr id="961" name="Google Shape;961;p74"/>
          <p:cNvCxnSpPr>
            <a:endCxn id="962" idx="0"/>
          </p:cNvCxnSpPr>
          <p:nvPr/>
        </p:nvCxnSpPr>
        <p:spPr>
          <a:xfrm rot="5400000">
            <a:off x="3691025" y="1940587"/>
            <a:ext cx="1130700" cy="10440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963" name="Google Shape;963;p74"/>
          <p:cNvCxnSpPr>
            <a:endCxn id="964" idx="0"/>
          </p:cNvCxnSpPr>
          <p:nvPr/>
        </p:nvCxnSpPr>
        <p:spPr>
          <a:xfrm flipH="1" rot="-5400000">
            <a:off x="4882862" y="1930849"/>
            <a:ext cx="1196400" cy="9897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965" name="Google Shape;965;p74"/>
          <p:cNvCxnSpPr>
            <a:endCxn id="966" idx="0"/>
          </p:cNvCxnSpPr>
          <p:nvPr/>
        </p:nvCxnSpPr>
        <p:spPr>
          <a:xfrm>
            <a:off x="5115595" y="1716419"/>
            <a:ext cx="3145500" cy="1500000"/>
          </a:xfrm>
          <a:prstGeom prst="curvedConnector2">
            <a:avLst/>
          </a:prstGeom>
          <a:noFill/>
          <a:ln cap="flat" cmpd="sng" w="38100">
            <a:solidFill>
              <a:srgbClr val="FF0000"/>
            </a:solidFill>
            <a:prstDash val="solid"/>
            <a:round/>
            <a:headEnd len="med" w="med" type="none"/>
            <a:tailEnd len="med" w="med" type="none"/>
          </a:ln>
        </p:spPr>
      </p:cxnSp>
      <p:graphicFrame>
        <p:nvGraphicFramePr>
          <p:cNvPr id="967" name="Google Shape;967;p74"/>
          <p:cNvGraphicFramePr/>
          <p:nvPr/>
        </p:nvGraphicFramePr>
        <p:xfrm>
          <a:off x="272325" y="3123888"/>
          <a:ext cx="3000000" cy="3000000"/>
        </p:xfrm>
        <a:graphic>
          <a:graphicData uri="http://schemas.openxmlformats.org/drawingml/2006/table">
            <a:tbl>
              <a:tblPr>
                <a:noFill/>
                <a:tableStyleId>{A4E3B384-0472-42A4-B0AD-5CACC97509D7}</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2</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aa</a:t>
                      </a:r>
                      <a:endParaRPr sz="1100">
                        <a:solidFill>
                          <a:srgbClr val="F8F9FA"/>
                        </a:solidFill>
                      </a:endParaRPr>
                    </a:p>
                  </a:txBody>
                  <a:tcPr marT="91425" marB="91425" marR="91425" marL="91425"/>
                </a:tc>
              </a:tr>
            </a:tbl>
          </a:graphicData>
        </a:graphic>
      </p:graphicFrame>
      <p:graphicFrame>
        <p:nvGraphicFramePr>
          <p:cNvPr id="968" name="Google Shape;968;p74"/>
          <p:cNvGraphicFramePr/>
          <p:nvPr/>
        </p:nvGraphicFramePr>
        <p:xfrm>
          <a:off x="2342638" y="3133425"/>
          <a:ext cx="3000000" cy="3000000"/>
        </p:xfrm>
        <a:graphic>
          <a:graphicData uri="http://schemas.openxmlformats.org/drawingml/2006/table">
            <a:tbl>
              <a:tblPr>
                <a:noFill/>
                <a:tableStyleId>{A4E3B384-0472-42A4-B0AD-5CACC97509D7}</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3</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bb</a:t>
                      </a:r>
                      <a:endParaRPr sz="1100">
                        <a:solidFill>
                          <a:srgbClr val="F8F9FA"/>
                        </a:solidFill>
                      </a:endParaRPr>
                    </a:p>
                  </a:txBody>
                  <a:tcPr marT="91425" marB="91425" marR="91425" marL="91425"/>
                </a:tc>
              </a:tr>
            </a:tbl>
          </a:graphicData>
        </a:graphic>
      </p:graphicFrame>
      <p:graphicFrame>
        <p:nvGraphicFramePr>
          <p:cNvPr id="969" name="Google Shape;969;p74"/>
          <p:cNvGraphicFramePr/>
          <p:nvPr/>
        </p:nvGraphicFramePr>
        <p:xfrm>
          <a:off x="4636400" y="3156913"/>
          <a:ext cx="3000000" cy="3000000"/>
        </p:xfrm>
        <a:graphic>
          <a:graphicData uri="http://schemas.openxmlformats.org/drawingml/2006/table">
            <a:tbl>
              <a:tblPr>
                <a:noFill/>
                <a:tableStyleId>{A4E3B384-0472-42A4-B0AD-5CACC97509D7}</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4</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cc</a:t>
                      </a:r>
                      <a:endParaRPr sz="1100">
                        <a:solidFill>
                          <a:srgbClr val="F8F9FA"/>
                        </a:solidFill>
                      </a:endParaRPr>
                    </a:p>
                  </a:txBody>
                  <a:tcPr marT="91425" marB="91425" marR="91425" marL="91425"/>
                </a:tc>
              </a:tr>
            </a:tbl>
          </a:graphicData>
        </a:graphic>
      </p:graphicFrame>
      <p:graphicFrame>
        <p:nvGraphicFramePr>
          <p:cNvPr id="970" name="Google Shape;970;p74"/>
          <p:cNvGraphicFramePr/>
          <p:nvPr/>
        </p:nvGraphicFramePr>
        <p:xfrm>
          <a:off x="6775250" y="3156913"/>
          <a:ext cx="3000000" cy="3000000"/>
        </p:xfrm>
        <a:graphic>
          <a:graphicData uri="http://schemas.openxmlformats.org/drawingml/2006/table">
            <a:tbl>
              <a:tblPr>
                <a:noFill/>
                <a:tableStyleId>{A4E3B384-0472-42A4-B0AD-5CACC97509D7}</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5</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dd</a:t>
                      </a:r>
                      <a:endParaRPr sz="1100">
                        <a:solidFill>
                          <a:srgbClr val="F8F9FA"/>
                        </a:solidFill>
                      </a:endParaRPr>
                    </a:p>
                  </a:txBody>
                  <a:tcPr marT="91425" marB="91425" marR="91425" marL="91425"/>
                </a:tc>
              </a:tr>
            </a:tbl>
          </a:graphicData>
        </a:graphic>
      </p:graphicFrame>
      <p:sp>
        <p:nvSpPr>
          <p:cNvPr id="971" name="Google Shape;971;p74"/>
          <p:cNvSpPr txBox="1"/>
          <p:nvPr/>
        </p:nvSpPr>
        <p:spPr>
          <a:xfrm>
            <a:off x="166400" y="65975"/>
            <a:ext cx="4819800" cy="1219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8F9FA"/>
              </a:buClr>
              <a:buSzPts val="1400"/>
              <a:buChar char="●"/>
            </a:pPr>
            <a:r>
              <a:rPr lang="en">
                <a:solidFill>
                  <a:srgbClr val="F8F9FA"/>
                </a:solidFill>
              </a:rPr>
              <a:t>IP 10.0.0.2 (</a:t>
            </a:r>
            <a:r>
              <a:rPr b="1" lang="en">
                <a:solidFill>
                  <a:srgbClr val="F8F9FA"/>
                </a:solidFill>
              </a:rPr>
              <a:t>2</a:t>
            </a:r>
            <a:r>
              <a:rPr lang="en">
                <a:solidFill>
                  <a:srgbClr val="F8F9FA"/>
                </a:solidFill>
              </a:rPr>
              <a:t>)  wants to connect to  IP 10.0.0.5 (</a:t>
            </a:r>
            <a:r>
              <a:rPr b="1" lang="en">
                <a:solidFill>
                  <a:srgbClr val="F8F9FA"/>
                </a:solidFill>
              </a:rPr>
              <a:t>5</a:t>
            </a:r>
            <a:r>
              <a:rPr lang="en">
                <a:solidFill>
                  <a:srgbClr val="F8F9FA"/>
                </a:solidFill>
              </a:rPr>
              <a:t>)</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Host 2 checks if host 5 is within its subnet, it is.</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Host </a:t>
            </a:r>
            <a:r>
              <a:rPr b="1" lang="en">
                <a:solidFill>
                  <a:srgbClr val="F8F9FA"/>
                </a:solidFill>
              </a:rPr>
              <a:t>2</a:t>
            </a:r>
            <a:r>
              <a:rPr lang="en">
                <a:solidFill>
                  <a:srgbClr val="F8F9FA"/>
                </a:solidFill>
              </a:rPr>
              <a:t> needs the MAC address of host </a:t>
            </a:r>
            <a:r>
              <a:rPr b="1" lang="en">
                <a:solidFill>
                  <a:srgbClr val="F8F9FA"/>
                </a:solidFill>
              </a:rPr>
              <a:t>5</a:t>
            </a:r>
            <a:endParaRPr b="1">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Host 2 checks its ARP tables and its not there</a:t>
            </a:r>
            <a:endParaRPr>
              <a:solidFill>
                <a:srgbClr val="F8F9FA"/>
              </a:solidFill>
            </a:endParaRPr>
          </a:p>
        </p:txBody>
      </p:sp>
      <p:grpSp>
        <p:nvGrpSpPr>
          <p:cNvPr id="972" name="Google Shape;972;p74"/>
          <p:cNvGrpSpPr/>
          <p:nvPr/>
        </p:nvGrpSpPr>
        <p:grpSpPr>
          <a:xfrm>
            <a:off x="1286679" y="3183394"/>
            <a:ext cx="874487" cy="589599"/>
            <a:chOff x="2666325" y="4298650"/>
            <a:chExt cx="790176" cy="523250"/>
          </a:xfrm>
        </p:grpSpPr>
        <p:pic>
          <p:nvPicPr>
            <p:cNvPr id="973" name="Google Shape;973;p74"/>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960" name="Google Shape;960;p74"/>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974" name="Google Shape;974;p74"/>
          <p:cNvGrpSpPr/>
          <p:nvPr/>
        </p:nvGrpSpPr>
        <p:grpSpPr>
          <a:xfrm>
            <a:off x="3357004" y="3216419"/>
            <a:ext cx="874487" cy="589599"/>
            <a:chOff x="2666325" y="4298650"/>
            <a:chExt cx="790176" cy="523250"/>
          </a:xfrm>
        </p:grpSpPr>
        <p:pic>
          <p:nvPicPr>
            <p:cNvPr id="975" name="Google Shape;975;p74"/>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976" name="Google Shape;976;p74"/>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977" name="Google Shape;977;p74"/>
          <p:cNvGrpSpPr/>
          <p:nvPr/>
        </p:nvGrpSpPr>
        <p:grpSpPr>
          <a:xfrm>
            <a:off x="5685017" y="3218119"/>
            <a:ext cx="874487" cy="589599"/>
            <a:chOff x="2666325" y="4298650"/>
            <a:chExt cx="790176" cy="523250"/>
          </a:xfrm>
        </p:grpSpPr>
        <p:pic>
          <p:nvPicPr>
            <p:cNvPr id="978" name="Google Shape;978;p74"/>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979" name="Google Shape;979;p74"/>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980" name="Google Shape;980;p74"/>
          <p:cNvGrpSpPr/>
          <p:nvPr/>
        </p:nvGrpSpPr>
        <p:grpSpPr>
          <a:xfrm>
            <a:off x="7823879" y="3216419"/>
            <a:ext cx="874487" cy="589599"/>
            <a:chOff x="2666325" y="4298650"/>
            <a:chExt cx="790176" cy="523250"/>
          </a:xfrm>
        </p:grpSpPr>
        <p:pic>
          <p:nvPicPr>
            <p:cNvPr id="981" name="Google Shape;981;p74"/>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966" name="Google Shape;966;p74"/>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982" name="Google Shape;982;p74"/>
          <p:cNvSpPr/>
          <p:nvPr/>
        </p:nvSpPr>
        <p:spPr>
          <a:xfrm>
            <a:off x="601391" y="1140025"/>
            <a:ext cx="4188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aa</a:t>
            </a:r>
            <a:endParaRPr b="1"/>
          </a:p>
        </p:txBody>
      </p:sp>
      <p:sp>
        <p:nvSpPr>
          <p:cNvPr id="983" name="Google Shape;983;p74"/>
          <p:cNvSpPr/>
          <p:nvPr/>
        </p:nvSpPr>
        <p:spPr>
          <a:xfrm>
            <a:off x="1349925" y="1140025"/>
            <a:ext cx="967500" cy="38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GET /</a:t>
            </a:r>
            <a:endParaRPr b="1">
              <a:solidFill>
                <a:srgbClr val="FFFFFF"/>
              </a:solidFill>
            </a:endParaRPr>
          </a:p>
        </p:txBody>
      </p:sp>
      <p:sp>
        <p:nvSpPr>
          <p:cNvPr id="984" name="Google Shape;984;p74"/>
          <p:cNvSpPr/>
          <p:nvPr/>
        </p:nvSpPr>
        <p:spPr>
          <a:xfrm>
            <a:off x="2317425" y="1140025"/>
            <a:ext cx="3783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5</a:t>
            </a:r>
            <a:endParaRPr b="1">
              <a:solidFill>
                <a:srgbClr val="FFFFFF"/>
              </a:solidFill>
            </a:endParaRPr>
          </a:p>
        </p:txBody>
      </p:sp>
      <p:sp>
        <p:nvSpPr>
          <p:cNvPr id="985" name="Google Shape;985;p74"/>
          <p:cNvSpPr/>
          <p:nvPr/>
        </p:nvSpPr>
        <p:spPr>
          <a:xfrm>
            <a:off x="2695716" y="1140025"/>
            <a:ext cx="4188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a:t>
            </a:r>
            <a:endParaRPr b="1"/>
          </a:p>
        </p:txBody>
      </p:sp>
      <p:sp>
        <p:nvSpPr>
          <p:cNvPr id="986" name="Google Shape;986;p74"/>
          <p:cNvSpPr/>
          <p:nvPr/>
        </p:nvSpPr>
        <p:spPr>
          <a:xfrm>
            <a:off x="1020200" y="1140025"/>
            <a:ext cx="3783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pic>
        <p:nvPicPr>
          <p:cNvPr id="987" name="Google Shape;987;p74"/>
          <p:cNvPicPr preferRelativeResize="0"/>
          <p:nvPr/>
        </p:nvPicPr>
        <p:blipFill>
          <a:blip r:embed="rId4">
            <a:alphaModFix/>
          </a:blip>
          <a:stretch>
            <a:fillRect/>
          </a:stretch>
        </p:blipFill>
        <p:spPr>
          <a:xfrm>
            <a:off x="3734378" y="1060176"/>
            <a:ext cx="1376124" cy="837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1">
                                            <p:txEl>
                                              <p:pRg end="0" st="0"/>
                                            </p:txEl>
                                          </p:spTgt>
                                        </p:tgtEl>
                                        <p:attrNameLst>
                                          <p:attrName>style.visibility</p:attrName>
                                        </p:attrNameLst>
                                      </p:cBhvr>
                                      <p:to>
                                        <p:strVal val="visible"/>
                                      </p:to>
                                    </p:set>
                                    <p:animEffect filter="fade" transition="in">
                                      <p:cBhvr>
                                        <p:cTn dur="1000"/>
                                        <p:tgtEl>
                                          <p:spTgt spid="9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1">
                                            <p:txEl>
                                              <p:pRg end="1" st="1"/>
                                            </p:txEl>
                                          </p:spTgt>
                                        </p:tgtEl>
                                        <p:attrNameLst>
                                          <p:attrName>style.visibility</p:attrName>
                                        </p:attrNameLst>
                                      </p:cBhvr>
                                      <p:to>
                                        <p:strVal val="visible"/>
                                      </p:to>
                                    </p:set>
                                    <p:animEffect filter="fade" transition="in">
                                      <p:cBhvr>
                                        <p:cTn dur="1000"/>
                                        <p:tgtEl>
                                          <p:spTgt spid="9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1">
                                            <p:txEl>
                                              <p:pRg end="2" st="2"/>
                                            </p:txEl>
                                          </p:spTgt>
                                        </p:tgtEl>
                                        <p:attrNameLst>
                                          <p:attrName>style.visibility</p:attrName>
                                        </p:attrNameLst>
                                      </p:cBhvr>
                                      <p:to>
                                        <p:strVal val="visible"/>
                                      </p:to>
                                    </p:set>
                                    <p:animEffect filter="fade" transition="in">
                                      <p:cBhvr>
                                        <p:cTn dur="1000"/>
                                        <p:tgtEl>
                                          <p:spTgt spid="9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1">
                                            <p:txEl>
                                              <p:pRg end="3" st="3"/>
                                            </p:txEl>
                                          </p:spTgt>
                                        </p:tgtEl>
                                        <p:attrNameLst>
                                          <p:attrName>style.visibility</p:attrName>
                                        </p:attrNameLst>
                                      </p:cBhvr>
                                      <p:to>
                                        <p:strVal val="visible"/>
                                      </p:to>
                                    </p:set>
                                    <p:animEffect filter="fade" transition="in">
                                      <p:cBhvr>
                                        <p:cTn dur="1000"/>
                                        <p:tgtEl>
                                          <p:spTgt spid="97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75"/>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75"/>
          <p:cNvSpPr txBox="1"/>
          <p:nvPr/>
        </p:nvSpPr>
        <p:spPr>
          <a:xfrm>
            <a:off x="1221125" y="3994525"/>
            <a:ext cx="9927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2</a:t>
            </a:r>
            <a:endParaRPr>
              <a:solidFill>
                <a:srgbClr val="F8F9FA"/>
              </a:solidFill>
            </a:endParaRPr>
          </a:p>
          <a:p>
            <a:pPr indent="0" lvl="0" marL="0" rtl="0" algn="l">
              <a:spcBef>
                <a:spcPts val="0"/>
              </a:spcBef>
              <a:spcAft>
                <a:spcPts val="0"/>
              </a:spcAft>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aa</a:t>
            </a:r>
            <a:endParaRPr>
              <a:solidFill>
                <a:srgbClr val="F8F9FA"/>
              </a:solidFill>
            </a:endParaRPr>
          </a:p>
        </p:txBody>
      </p:sp>
      <p:sp>
        <p:nvSpPr>
          <p:cNvPr id="994" name="Google Shape;994;p75"/>
          <p:cNvSpPr txBox="1"/>
          <p:nvPr/>
        </p:nvSpPr>
        <p:spPr>
          <a:xfrm>
            <a:off x="5160650" y="844625"/>
            <a:ext cx="19146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EXIP : </a:t>
            </a:r>
            <a:r>
              <a:rPr lang="en">
                <a:solidFill>
                  <a:srgbClr val="F8F9FA"/>
                </a:solidFill>
              </a:rPr>
              <a:t>122.1.2.4</a:t>
            </a:r>
            <a:endParaRPr>
              <a:solidFill>
                <a:srgbClr val="F8F9FA"/>
              </a:solidFill>
            </a:endParaRPr>
          </a:p>
          <a:p>
            <a:pPr indent="0" lvl="0" marL="0" rtl="0" algn="l">
              <a:spcBef>
                <a:spcPts val="0"/>
              </a:spcBef>
              <a:spcAft>
                <a:spcPts val="0"/>
              </a:spcAft>
              <a:buNone/>
            </a:pPr>
            <a:r>
              <a:rPr b="1" lang="en">
                <a:solidFill>
                  <a:srgbClr val="F8F9FA"/>
                </a:solidFill>
              </a:rPr>
              <a:t>IP</a:t>
            </a:r>
            <a:r>
              <a:rPr lang="en">
                <a:solidFill>
                  <a:srgbClr val="F8F9FA"/>
                </a:solidFill>
              </a:rPr>
              <a:t>     : 10.0.0.1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ff</a:t>
            </a:r>
            <a:endParaRPr>
              <a:solidFill>
                <a:srgbClr val="F8F9FA"/>
              </a:solidFill>
            </a:endParaRPr>
          </a:p>
        </p:txBody>
      </p:sp>
      <p:sp>
        <p:nvSpPr>
          <p:cNvPr id="995" name="Google Shape;995;p75"/>
          <p:cNvSpPr txBox="1"/>
          <p:nvPr/>
        </p:nvSpPr>
        <p:spPr>
          <a:xfrm>
            <a:off x="3340900" y="3994525"/>
            <a:ext cx="11100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3</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bb</a:t>
            </a:r>
            <a:endParaRPr>
              <a:solidFill>
                <a:srgbClr val="F8F9FA"/>
              </a:solidFill>
            </a:endParaRPr>
          </a:p>
        </p:txBody>
      </p:sp>
      <p:sp>
        <p:nvSpPr>
          <p:cNvPr id="996" name="Google Shape;996;p75"/>
          <p:cNvSpPr txBox="1"/>
          <p:nvPr/>
        </p:nvSpPr>
        <p:spPr>
          <a:xfrm>
            <a:off x="5516138" y="4001950"/>
            <a:ext cx="9927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4</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cc</a:t>
            </a:r>
            <a:endParaRPr>
              <a:solidFill>
                <a:srgbClr val="F8F9FA"/>
              </a:solidFill>
            </a:endParaRPr>
          </a:p>
        </p:txBody>
      </p:sp>
      <p:sp>
        <p:nvSpPr>
          <p:cNvPr id="997" name="Google Shape;997;p75"/>
          <p:cNvSpPr txBox="1"/>
          <p:nvPr/>
        </p:nvSpPr>
        <p:spPr>
          <a:xfrm>
            <a:off x="7746450" y="4052900"/>
            <a:ext cx="11871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5</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dd</a:t>
            </a:r>
            <a:endParaRPr>
              <a:solidFill>
                <a:srgbClr val="F8F9FA"/>
              </a:solidFill>
            </a:endParaRPr>
          </a:p>
        </p:txBody>
      </p:sp>
      <p:cxnSp>
        <p:nvCxnSpPr>
          <p:cNvPr id="998" name="Google Shape;998;p75"/>
          <p:cNvCxnSpPr>
            <a:endCxn id="999" idx="0"/>
          </p:cNvCxnSpPr>
          <p:nvPr/>
        </p:nvCxnSpPr>
        <p:spPr>
          <a:xfrm flipH="1">
            <a:off x="1723895" y="1665994"/>
            <a:ext cx="2271300" cy="1517400"/>
          </a:xfrm>
          <a:prstGeom prst="curvedConnector2">
            <a:avLst/>
          </a:prstGeom>
          <a:noFill/>
          <a:ln cap="flat" cmpd="sng" w="38100">
            <a:solidFill>
              <a:srgbClr val="FF0000"/>
            </a:solidFill>
            <a:prstDash val="solid"/>
            <a:round/>
            <a:headEnd len="med" w="med" type="none"/>
            <a:tailEnd len="med" w="med" type="none"/>
          </a:ln>
        </p:spPr>
      </p:cxnSp>
      <p:cxnSp>
        <p:nvCxnSpPr>
          <p:cNvPr id="1000" name="Google Shape;1000;p75"/>
          <p:cNvCxnSpPr>
            <a:endCxn id="1001" idx="0"/>
          </p:cNvCxnSpPr>
          <p:nvPr/>
        </p:nvCxnSpPr>
        <p:spPr>
          <a:xfrm rot="5400000">
            <a:off x="3691025" y="1940587"/>
            <a:ext cx="1130700" cy="10440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1002" name="Google Shape;1002;p75"/>
          <p:cNvCxnSpPr>
            <a:endCxn id="1003" idx="0"/>
          </p:cNvCxnSpPr>
          <p:nvPr/>
        </p:nvCxnSpPr>
        <p:spPr>
          <a:xfrm flipH="1" rot="-5400000">
            <a:off x="4882862" y="1930849"/>
            <a:ext cx="1196400" cy="9897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1004" name="Google Shape;1004;p75"/>
          <p:cNvCxnSpPr>
            <a:endCxn id="1005" idx="0"/>
          </p:cNvCxnSpPr>
          <p:nvPr/>
        </p:nvCxnSpPr>
        <p:spPr>
          <a:xfrm>
            <a:off x="5115595" y="1716419"/>
            <a:ext cx="3145500" cy="1500000"/>
          </a:xfrm>
          <a:prstGeom prst="curvedConnector2">
            <a:avLst/>
          </a:prstGeom>
          <a:noFill/>
          <a:ln cap="flat" cmpd="sng" w="38100">
            <a:solidFill>
              <a:srgbClr val="FF0000"/>
            </a:solidFill>
            <a:prstDash val="solid"/>
            <a:round/>
            <a:headEnd len="med" w="med" type="none"/>
            <a:tailEnd len="med" w="med" type="none"/>
          </a:ln>
        </p:spPr>
      </p:cxnSp>
      <p:graphicFrame>
        <p:nvGraphicFramePr>
          <p:cNvPr id="1006" name="Google Shape;1006;p75"/>
          <p:cNvGraphicFramePr/>
          <p:nvPr/>
        </p:nvGraphicFramePr>
        <p:xfrm>
          <a:off x="272325" y="3123888"/>
          <a:ext cx="3000000" cy="3000000"/>
        </p:xfrm>
        <a:graphic>
          <a:graphicData uri="http://schemas.openxmlformats.org/drawingml/2006/table">
            <a:tbl>
              <a:tblPr>
                <a:noFill/>
                <a:tableStyleId>{A4E3B384-0472-42A4-B0AD-5CACC97509D7}</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2</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aa</a:t>
                      </a:r>
                      <a:endParaRPr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5</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dd</a:t>
                      </a:r>
                      <a:endParaRPr sz="1100">
                        <a:solidFill>
                          <a:srgbClr val="F8F9FA"/>
                        </a:solidFill>
                      </a:endParaRPr>
                    </a:p>
                  </a:txBody>
                  <a:tcPr marT="91425" marB="91425" marR="91425" marL="91425"/>
                </a:tc>
              </a:tr>
            </a:tbl>
          </a:graphicData>
        </a:graphic>
      </p:graphicFrame>
      <p:graphicFrame>
        <p:nvGraphicFramePr>
          <p:cNvPr id="1007" name="Google Shape;1007;p75"/>
          <p:cNvGraphicFramePr/>
          <p:nvPr/>
        </p:nvGraphicFramePr>
        <p:xfrm>
          <a:off x="2342638" y="3133425"/>
          <a:ext cx="3000000" cy="3000000"/>
        </p:xfrm>
        <a:graphic>
          <a:graphicData uri="http://schemas.openxmlformats.org/drawingml/2006/table">
            <a:tbl>
              <a:tblPr>
                <a:noFill/>
                <a:tableStyleId>{A4E3B384-0472-42A4-B0AD-5CACC97509D7}</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3</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bb</a:t>
                      </a:r>
                      <a:endParaRPr sz="1100">
                        <a:solidFill>
                          <a:srgbClr val="F8F9FA"/>
                        </a:solidFill>
                      </a:endParaRPr>
                    </a:p>
                  </a:txBody>
                  <a:tcPr marT="91425" marB="91425" marR="91425" marL="91425"/>
                </a:tc>
              </a:tr>
            </a:tbl>
          </a:graphicData>
        </a:graphic>
      </p:graphicFrame>
      <p:graphicFrame>
        <p:nvGraphicFramePr>
          <p:cNvPr id="1008" name="Google Shape;1008;p75"/>
          <p:cNvGraphicFramePr/>
          <p:nvPr/>
        </p:nvGraphicFramePr>
        <p:xfrm>
          <a:off x="4636400" y="3156913"/>
          <a:ext cx="3000000" cy="3000000"/>
        </p:xfrm>
        <a:graphic>
          <a:graphicData uri="http://schemas.openxmlformats.org/drawingml/2006/table">
            <a:tbl>
              <a:tblPr>
                <a:noFill/>
                <a:tableStyleId>{A4E3B384-0472-42A4-B0AD-5CACC97509D7}</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4</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cc</a:t>
                      </a:r>
                      <a:endParaRPr sz="1100">
                        <a:solidFill>
                          <a:srgbClr val="F8F9FA"/>
                        </a:solidFill>
                      </a:endParaRPr>
                    </a:p>
                  </a:txBody>
                  <a:tcPr marT="91425" marB="91425" marR="91425" marL="91425"/>
                </a:tc>
              </a:tr>
            </a:tbl>
          </a:graphicData>
        </a:graphic>
      </p:graphicFrame>
      <p:graphicFrame>
        <p:nvGraphicFramePr>
          <p:cNvPr id="1009" name="Google Shape;1009;p75"/>
          <p:cNvGraphicFramePr/>
          <p:nvPr/>
        </p:nvGraphicFramePr>
        <p:xfrm>
          <a:off x="6775250" y="3156913"/>
          <a:ext cx="3000000" cy="3000000"/>
        </p:xfrm>
        <a:graphic>
          <a:graphicData uri="http://schemas.openxmlformats.org/drawingml/2006/table">
            <a:tbl>
              <a:tblPr>
                <a:noFill/>
                <a:tableStyleId>{A4E3B384-0472-42A4-B0AD-5CACC97509D7}</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5</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dd</a:t>
                      </a:r>
                      <a:endParaRPr sz="1100">
                        <a:solidFill>
                          <a:srgbClr val="F8F9FA"/>
                        </a:solidFill>
                      </a:endParaRPr>
                    </a:p>
                  </a:txBody>
                  <a:tcPr marT="91425" marB="91425" marR="91425" marL="91425"/>
                </a:tc>
              </a:tr>
            </a:tbl>
          </a:graphicData>
        </a:graphic>
      </p:graphicFrame>
      <p:sp>
        <p:nvSpPr>
          <p:cNvPr id="1010" name="Google Shape;1010;p75"/>
          <p:cNvSpPr txBox="1"/>
          <p:nvPr/>
        </p:nvSpPr>
        <p:spPr>
          <a:xfrm>
            <a:off x="174675" y="74275"/>
            <a:ext cx="6443100" cy="1024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8F9FA"/>
              </a:buClr>
              <a:buSzPts val="1400"/>
              <a:buChar char="●"/>
            </a:pPr>
            <a:r>
              <a:rPr lang="en">
                <a:solidFill>
                  <a:srgbClr val="F8F9FA"/>
                </a:solidFill>
              </a:rPr>
              <a:t>Host 2 sends an ARP request </a:t>
            </a:r>
            <a:r>
              <a:rPr lang="en">
                <a:solidFill>
                  <a:srgbClr val="F8F9FA"/>
                </a:solidFill>
              </a:rPr>
              <a:t>broadcast</a:t>
            </a:r>
            <a:r>
              <a:rPr lang="en">
                <a:solidFill>
                  <a:srgbClr val="F8F9FA"/>
                </a:solidFill>
              </a:rPr>
              <a:t> to all machines in its network</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Who has IP address 10.0.0.5?</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Host 5 replies with dd</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Host 2 updates its ARP Table</a:t>
            </a:r>
            <a:endParaRPr>
              <a:solidFill>
                <a:srgbClr val="F8F9FA"/>
              </a:solidFill>
            </a:endParaRPr>
          </a:p>
        </p:txBody>
      </p:sp>
      <p:grpSp>
        <p:nvGrpSpPr>
          <p:cNvPr id="1011" name="Google Shape;1011;p75"/>
          <p:cNvGrpSpPr/>
          <p:nvPr/>
        </p:nvGrpSpPr>
        <p:grpSpPr>
          <a:xfrm>
            <a:off x="1286679" y="3183394"/>
            <a:ext cx="874487" cy="589599"/>
            <a:chOff x="2666325" y="4298650"/>
            <a:chExt cx="790176" cy="523250"/>
          </a:xfrm>
        </p:grpSpPr>
        <p:pic>
          <p:nvPicPr>
            <p:cNvPr id="1012" name="Google Shape;1012;p75"/>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999" name="Google Shape;999;p75"/>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1013" name="Google Shape;1013;p75"/>
          <p:cNvGrpSpPr/>
          <p:nvPr/>
        </p:nvGrpSpPr>
        <p:grpSpPr>
          <a:xfrm>
            <a:off x="3357004" y="3216419"/>
            <a:ext cx="874487" cy="589599"/>
            <a:chOff x="2666325" y="4298650"/>
            <a:chExt cx="790176" cy="523250"/>
          </a:xfrm>
        </p:grpSpPr>
        <p:pic>
          <p:nvPicPr>
            <p:cNvPr id="1014" name="Google Shape;1014;p75"/>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015" name="Google Shape;1015;p75"/>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1016" name="Google Shape;1016;p75"/>
          <p:cNvGrpSpPr/>
          <p:nvPr/>
        </p:nvGrpSpPr>
        <p:grpSpPr>
          <a:xfrm>
            <a:off x="5685017" y="3218119"/>
            <a:ext cx="874487" cy="589599"/>
            <a:chOff x="2666325" y="4298650"/>
            <a:chExt cx="790176" cy="523250"/>
          </a:xfrm>
        </p:grpSpPr>
        <p:pic>
          <p:nvPicPr>
            <p:cNvPr id="1017" name="Google Shape;1017;p75"/>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018" name="Google Shape;1018;p75"/>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1019" name="Google Shape;1019;p75"/>
          <p:cNvGrpSpPr/>
          <p:nvPr/>
        </p:nvGrpSpPr>
        <p:grpSpPr>
          <a:xfrm>
            <a:off x="7823879" y="3216419"/>
            <a:ext cx="874487" cy="589599"/>
            <a:chOff x="2666325" y="4298650"/>
            <a:chExt cx="790176" cy="523250"/>
          </a:xfrm>
        </p:grpSpPr>
        <p:pic>
          <p:nvPicPr>
            <p:cNvPr id="1020" name="Google Shape;1020;p75"/>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005" name="Google Shape;1005;p75"/>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1021" name="Google Shape;1021;p75"/>
          <p:cNvSpPr/>
          <p:nvPr/>
        </p:nvSpPr>
        <p:spPr>
          <a:xfrm>
            <a:off x="601391" y="1140025"/>
            <a:ext cx="4188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aa</a:t>
            </a:r>
            <a:endParaRPr b="1"/>
          </a:p>
        </p:txBody>
      </p:sp>
      <p:sp>
        <p:nvSpPr>
          <p:cNvPr id="1022" name="Google Shape;1022;p75"/>
          <p:cNvSpPr/>
          <p:nvPr/>
        </p:nvSpPr>
        <p:spPr>
          <a:xfrm>
            <a:off x="1349925" y="1140025"/>
            <a:ext cx="967500" cy="38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GET /</a:t>
            </a:r>
            <a:endParaRPr b="1">
              <a:solidFill>
                <a:srgbClr val="FFFFFF"/>
              </a:solidFill>
            </a:endParaRPr>
          </a:p>
        </p:txBody>
      </p:sp>
      <p:sp>
        <p:nvSpPr>
          <p:cNvPr id="1023" name="Google Shape;1023;p75"/>
          <p:cNvSpPr/>
          <p:nvPr/>
        </p:nvSpPr>
        <p:spPr>
          <a:xfrm>
            <a:off x="2317425" y="1140025"/>
            <a:ext cx="3783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5</a:t>
            </a:r>
            <a:endParaRPr b="1">
              <a:solidFill>
                <a:srgbClr val="FFFFFF"/>
              </a:solidFill>
            </a:endParaRPr>
          </a:p>
        </p:txBody>
      </p:sp>
      <p:sp>
        <p:nvSpPr>
          <p:cNvPr id="1024" name="Google Shape;1024;p75"/>
          <p:cNvSpPr/>
          <p:nvPr/>
        </p:nvSpPr>
        <p:spPr>
          <a:xfrm>
            <a:off x="2695716" y="1140025"/>
            <a:ext cx="4188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dd</a:t>
            </a:r>
            <a:endParaRPr b="1">
              <a:solidFill>
                <a:srgbClr val="FF0000"/>
              </a:solidFill>
            </a:endParaRPr>
          </a:p>
        </p:txBody>
      </p:sp>
      <p:sp>
        <p:nvSpPr>
          <p:cNvPr id="1025" name="Google Shape;1025;p75"/>
          <p:cNvSpPr/>
          <p:nvPr/>
        </p:nvSpPr>
        <p:spPr>
          <a:xfrm>
            <a:off x="1020200" y="1140025"/>
            <a:ext cx="3783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pic>
        <p:nvPicPr>
          <p:cNvPr id="1026" name="Google Shape;1026;p75"/>
          <p:cNvPicPr preferRelativeResize="0"/>
          <p:nvPr/>
        </p:nvPicPr>
        <p:blipFill>
          <a:blip r:embed="rId4">
            <a:alphaModFix/>
          </a:blip>
          <a:stretch>
            <a:fillRect/>
          </a:stretch>
        </p:blipFill>
        <p:spPr>
          <a:xfrm>
            <a:off x="3734378" y="1060176"/>
            <a:ext cx="1376124" cy="837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0">
                                            <p:txEl>
                                              <p:pRg end="0" st="0"/>
                                            </p:txEl>
                                          </p:spTgt>
                                        </p:tgtEl>
                                        <p:attrNameLst>
                                          <p:attrName>style.visibility</p:attrName>
                                        </p:attrNameLst>
                                      </p:cBhvr>
                                      <p:to>
                                        <p:strVal val="visible"/>
                                      </p:to>
                                    </p:set>
                                    <p:animEffect filter="fade" transition="in">
                                      <p:cBhvr>
                                        <p:cTn dur="1000"/>
                                        <p:tgtEl>
                                          <p:spTgt spid="10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0">
                                            <p:txEl>
                                              <p:pRg end="1" st="1"/>
                                            </p:txEl>
                                          </p:spTgt>
                                        </p:tgtEl>
                                        <p:attrNameLst>
                                          <p:attrName>style.visibility</p:attrName>
                                        </p:attrNameLst>
                                      </p:cBhvr>
                                      <p:to>
                                        <p:strVal val="visible"/>
                                      </p:to>
                                    </p:set>
                                    <p:animEffect filter="fade" transition="in">
                                      <p:cBhvr>
                                        <p:cTn dur="1000"/>
                                        <p:tgtEl>
                                          <p:spTgt spid="10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0">
                                            <p:txEl>
                                              <p:pRg end="2" st="2"/>
                                            </p:txEl>
                                          </p:spTgt>
                                        </p:tgtEl>
                                        <p:attrNameLst>
                                          <p:attrName>style.visibility</p:attrName>
                                        </p:attrNameLst>
                                      </p:cBhvr>
                                      <p:to>
                                        <p:strVal val="visible"/>
                                      </p:to>
                                    </p:set>
                                    <p:animEffect filter="fade" transition="in">
                                      <p:cBhvr>
                                        <p:cTn dur="1000"/>
                                        <p:tgtEl>
                                          <p:spTgt spid="10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0">
                                            <p:txEl>
                                              <p:pRg end="3" st="3"/>
                                            </p:txEl>
                                          </p:spTgt>
                                        </p:tgtEl>
                                        <p:attrNameLst>
                                          <p:attrName>style.visibility</p:attrName>
                                        </p:attrNameLst>
                                      </p:cBhvr>
                                      <p:to>
                                        <p:strVal val="visible"/>
                                      </p:to>
                                    </p:set>
                                    <p:animEffect filter="fade" transition="in">
                                      <p:cBhvr>
                                        <p:cTn dur="1000"/>
                                        <p:tgtEl>
                                          <p:spTgt spid="101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76"/>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76"/>
          <p:cNvSpPr txBox="1"/>
          <p:nvPr/>
        </p:nvSpPr>
        <p:spPr>
          <a:xfrm>
            <a:off x="1221125" y="3994525"/>
            <a:ext cx="9927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2</a:t>
            </a:r>
            <a:endParaRPr>
              <a:solidFill>
                <a:srgbClr val="F8F9FA"/>
              </a:solidFill>
            </a:endParaRPr>
          </a:p>
          <a:p>
            <a:pPr indent="0" lvl="0" marL="0" rtl="0" algn="l">
              <a:spcBef>
                <a:spcPts val="0"/>
              </a:spcBef>
              <a:spcAft>
                <a:spcPts val="0"/>
              </a:spcAft>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aa</a:t>
            </a:r>
            <a:endParaRPr>
              <a:solidFill>
                <a:srgbClr val="F8F9FA"/>
              </a:solidFill>
            </a:endParaRPr>
          </a:p>
        </p:txBody>
      </p:sp>
      <p:sp>
        <p:nvSpPr>
          <p:cNvPr id="1033" name="Google Shape;1033;p76"/>
          <p:cNvSpPr txBox="1"/>
          <p:nvPr/>
        </p:nvSpPr>
        <p:spPr>
          <a:xfrm>
            <a:off x="5160650" y="844625"/>
            <a:ext cx="19146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EXIP : </a:t>
            </a:r>
            <a:r>
              <a:rPr lang="en">
                <a:solidFill>
                  <a:srgbClr val="F8F9FA"/>
                </a:solidFill>
              </a:rPr>
              <a:t>122.1.2.4</a:t>
            </a:r>
            <a:endParaRPr>
              <a:solidFill>
                <a:srgbClr val="F8F9FA"/>
              </a:solidFill>
            </a:endParaRPr>
          </a:p>
          <a:p>
            <a:pPr indent="0" lvl="0" marL="0" rtl="0" algn="l">
              <a:spcBef>
                <a:spcPts val="0"/>
              </a:spcBef>
              <a:spcAft>
                <a:spcPts val="0"/>
              </a:spcAft>
              <a:buNone/>
            </a:pPr>
            <a:r>
              <a:rPr b="1" lang="en">
                <a:solidFill>
                  <a:srgbClr val="F8F9FA"/>
                </a:solidFill>
              </a:rPr>
              <a:t>IP</a:t>
            </a:r>
            <a:r>
              <a:rPr lang="en">
                <a:solidFill>
                  <a:srgbClr val="F8F9FA"/>
                </a:solidFill>
              </a:rPr>
              <a:t>     : 10.0.0.1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ff</a:t>
            </a:r>
            <a:endParaRPr>
              <a:solidFill>
                <a:srgbClr val="F8F9FA"/>
              </a:solidFill>
            </a:endParaRPr>
          </a:p>
        </p:txBody>
      </p:sp>
      <p:sp>
        <p:nvSpPr>
          <p:cNvPr id="1034" name="Google Shape;1034;p76"/>
          <p:cNvSpPr txBox="1"/>
          <p:nvPr/>
        </p:nvSpPr>
        <p:spPr>
          <a:xfrm>
            <a:off x="3340900" y="3994525"/>
            <a:ext cx="11100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3</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bb</a:t>
            </a:r>
            <a:endParaRPr>
              <a:solidFill>
                <a:srgbClr val="F8F9FA"/>
              </a:solidFill>
            </a:endParaRPr>
          </a:p>
        </p:txBody>
      </p:sp>
      <p:sp>
        <p:nvSpPr>
          <p:cNvPr id="1035" name="Google Shape;1035;p76"/>
          <p:cNvSpPr txBox="1"/>
          <p:nvPr/>
        </p:nvSpPr>
        <p:spPr>
          <a:xfrm>
            <a:off x="5516138" y="4001950"/>
            <a:ext cx="9927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4</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cc</a:t>
            </a:r>
            <a:endParaRPr>
              <a:solidFill>
                <a:srgbClr val="F8F9FA"/>
              </a:solidFill>
            </a:endParaRPr>
          </a:p>
        </p:txBody>
      </p:sp>
      <p:sp>
        <p:nvSpPr>
          <p:cNvPr id="1036" name="Google Shape;1036;p76"/>
          <p:cNvSpPr txBox="1"/>
          <p:nvPr/>
        </p:nvSpPr>
        <p:spPr>
          <a:xfrm>
            <a:off x="7746450" y="4052900"/>
            <a:ext cx="11871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5</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dd</a:t>
            </a:r>
            <a:endParaRPr>
              <a:solidFill>
                <a:srgbClr val="F8F9FA"/>
              </a:solidFill>
            </a:endParaRPr>
          </a:p>
        </p:txBody>
      </p:sp>
      <p:cxnSp>
        <p:nvCxnSpPr>
          <p:cNvPr id="1037" name="Google Shape;1037;p76"/>
          <p:cNvCxnSpPr>
            <a:endCxn id="1038" idx="0"/>
          </p:cNvCxnSpPr>
          <p:nvPr/>
        </p:nvCxnSpPr>
        <p:spPr>
          <a:xfrm flipH="1">
            <a:off x="1723895" y="1665994"/>
            <a:ext cx="2271300" cy="1517400"/>
          </a:xfrm>
          <a:prstGeom prst="curvedConnector2">
            <a:avLst/>
          </a:prstGeom>
          <a:noFill/>
          <a:ln cap="flat" cmpd="sng" w="38100">
            <a:solidFill>
              <a:srgbClr val="FF0000"/>
            </a:solidFill>
            <a:prstDash val="solid"/>
            <a:round/>
            <a:headEnd len="med" w="med" type="none"/>
            <a:tailEnd len="med" w="med" type="none"/>
          </a:ln>
        </p:spPr>
      </p:cxnSp>
      <p:cxnSp>
        <p:nvCxnSpPr>
          <p:cNvPr id="1039" name="Google Shape;1039;p76"/>
          <p:cNvCxnSpPr>
            <a:endCxn id="1040" idx="0"/>
          </p:cNvCxnSpPr>
          <p:nvPr/>
        </p:nvCxnSpPr>
        <p:spPr>
          <a:xfrm rot="5400000">
            <a:off x="3691025" y="1940587"/>
            <a:ext cx="1130700" cy="10440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1041" name="Google Shape;1041;p76"/>
          <p:cNvCxnSpPr>
            <a:endCxn id="1042" idx="0"/>
          </p:cNvCxnSpPr>
          <p:nvPr/>
        </p:nvCxnSpPr>
        <p:spPr>
          <a:xfrm flipH="1" rot="-5400000">
            <a:off x="4882862" y="1930849"/>
            <a:ext cx="1196400" cy="9897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1043" name="Google Shape;1043;p76"/>
          <p:cNvCxnSpPr>
            <a:endCxn id="1044" idx="0"/>
          </p:cNvCxnSpPr>
          <p:nvPr/>
        </p:nvCxnSpPr>
        <p:spPr>
          <a:xfrm>
            <a:off x="5115595" y="1716419"/>
            <a:ext cx="3145500" cy="1500000"/>
          </a:xfrm>
          <a:prstGeom prst="curvedConnector2">
            <a:avLst/>
          </a:prstGeom>
          <a:noFill/>
          <a:ln cap="flat" cmpd="sng" w="38100">
            <a:solidFill>
              <a:srgbClr val="FF0000"/>
            </a:solidFill>
            <a:prstDash val="solid"/>
            <a:round/>
            <a:headEnd len="med" w="med" type="none"/>
            <a:tailEnd len="med" w="med" type="none"/>
          </a:ln>
        </p:spPr>
      </p:cxnSp>
      <p:graphicFrame>
        <p:nvGraphicFramePr>
          <p:cNvPr id="1045" name="Google Shape;1045;p76"/>
          <p:cNvGraphicFramePr/>
          <p:nvPr/>
        </p:nvGraphicFramePr>
        <p:xfrm>
          <a:off x="272325" y="3123888"/>
          <a:ext cx="3000000" cy="3000000"/>
        </p:xfrm>
        <a:graphic>
          <a:graphicData uri="http://schemas.openxmlformats.org/drawingml/2006/table">
            <a:tbl>
              <a:tblPr>
                <a:noFill/>
                <a:tableStyleId>{A4E3B384-0472-42A4-B0AD-5CACC97509D7}</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2</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aa</a:t>
                      </a:r>
                      <a:endParaRPr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5</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dd</a:t>
                      </a:r>
                      <a:endParaRPr sz="1100">
                        <a:solidFill>
                          <a:srgbClr val="F8F9FA"/>
                        </a:solidFill>
                      </a:endParaRPr>
                    </a:p>
                  </a:txBody>
                  <a:tcPr marT="91425" marB="91425" marR="91425" marL="91425"/>
                </a:tc>
              </a:tr>
            </a:tbl>
          </a:graphicData>
        </a:graphic>
      </p:graphicFrame>
      <p:graphicFrame>
        <p:nvGraphicFramePr>
          <p:cNvPr id="1046" name="Google Shape;1046;p76"/>
          <p:cNvGraphicFramePr/>
          <p:nvPr/>
        </p:nvGraphicFramePr>
        <p:xfrm>
          <a:off x="2342638" y="3133425"/>
          <a:ext cx="3000000" cy="3000000"/>
        </p:xfrm>
        <a:graphic>
          <a:graphicData uri="http://schemas.openxmlformats.org/drawingml/2006/table">
            <a:tbl>
              <a:tblPr>
                <a:noFill/>
                <a:tableStyleId>{A4E3B384-0472-42A4-B0AD-5CACC97509D7}</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3</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bb</a:t>
                      </a:r>
                      <a:endParaRPr sz="1100">
                        <a:solidFill>
                          <a:srgbClr val="F8F9FA"/>
                        </a:solidFill>
                      </a:endParaRPr>
                    </a:p>
                  </a:txBody>
                  <a:tcPr marT="91425" marB="91425" marR="91425" marL="91425"/>
                </a:tc>
              </a:tr>
            </a:tbl>
          </a:graphicData>
        </a:graphic>
      </p:graphicFrame>
      <p:graphicFrame>
        <p:nvGraphicFramePr>
          <p:cNvPr id="1047" name="Google Shape;1047;p76"/>
          <p:cNvGraphicFramePr/>
          <p:nvPr/>
        </p:nvGraphicFramePr>
        <p:xfrm>
          <a:off x="4636400" y="3156913"/>
          <a:ext cx="3000000" cy="3000000"/>
        </p:xfrm>
        <a:graphic>
          <a:graphicData uri="http://schemas.openxmlformats.org/drawingml/2006/table">
            <a:tbl>
              <a:tblPr>
                <a:noFill/>
                <a:tableStyleId>{A4E3B384-0472-42A4-B0AD-5CACC97509D7}</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4</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cc</a:t>
                      </a:r>
                      <a:endParaRPr sz="1100">
                        <a:solidFill>
                          <a:srgbClr val="F8F9FA"/>
                        </a:solidFill>
                      </a:endParaRPr>
                    </a:p>
                  </a:txBody>
                  <a:tcPr marT="91425" marB="91425" marR="91425" marL="91425"/>
                </a:tc>
              </a:tr>
            </a:tbl>
          </a:graphicData>
        </a:graphic>
      </p:graphicFrame>
      <p:graphicFrame>
        <p:nvGraphicFramePr>
          <p:cNvPr id="1048" name="Google Shape;1048;p76"/>
          <p:cNvGraphicFramePr/>
          <p:nvPr/>
        </p:nvGraphicFramePr>
        <p:xfrm>
          <a:off x="6775250" y="3156913"/>
          <a:ext cx="3000000" cy="3000000"/>
        </p:xfrm>
        <a:graphic>
          <a:graphicData uri="http://schemas.openxmlformats.org/drawingml/2006/table">
            <a:tbl>
              <a:tblPr>
                <a:noFill/>
                <a:tableStyleId>{A4E3B384-0472-42A4-B0AD-5CACC97509D7}</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5</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dd</a:t>
                      </a:r>
                      <a:endParaRPr sz="1100">
                        <a:solidFill>
                          <a:srgbClr val="F8F9FA"/>
                        </a:solidFill>
                      </a:endParaRPr>
                    </a:p>
                  </a:txBody>
                  <a:tcPr marT="91425" marB="91425" marR="91425" marL="91425"/>
                </a:tc>
              </a:tr>
            </a:tbl>
          </a:graphicData>
        </a:graphic>
      </p:graphicFrame>
      <p:sp>
        <p:nvSpPr>
          <p:cNvPr id="1049" name="Google Shape;1049;p76"/>
          <p:cNvSpPr txBox="1"/>
          <p:nvPr/>
        </p:nvSpPr>
        <p:spPr>
          <a:xfrm>
            <a:off x="56200" y="27125"/>
            <a:ext cx="5874300" cy="1219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8F9FA"/>
              </a:buClr>
              <a:buSzPts val="1400"/>
              <a:buChar char="●"/>
            </a:pPr>
            <a:r>
              <a:rPr lang="en">
                <a:solidFill>
                  <a:srgbClr val="F8F9FA"/>
                </a:solidFill>
              </a:rPr>
              <a:t>IP 10.0.0.2 (</a:t>
            </a:r>
            <a:r>
              <a:rPr b="1" lang="en">
                <a:solidFill>
                  <a:srgbClr val="F8F9FA"/>
                </a:solidFill>
              </a:rPr>
              <a:t>2</a:t>
            </a:r>
            <a:r>
              <a:rPr lang="en">
                <a:solidFill>
                  <a:srgbClr val="F8F9FA"/>
                </a:solidFill>
              </a:rPr>
              <a:t>)  wants to connect to  IP 1.2.3.4 (x)</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Host 2 checks if 1.2.3.4 is within its subnet, it is NOT!</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Host 2 needs to talk to its gatway</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Host </a:t>
            </a:r>
            <a:r>
              <a:rPr b="1" lang="en">
                <a:solidFill>
                  <a:srgbClr val="F8F9FA"/>
                </a:solidFill>
              </a:rPr>
              <a:t>2</a:t>
            </a:r>
            <a:r>
              <a:rPr lang="en">
                <a:solidFill>
                  <a:srgbClr val="F8F9FA"/>
                </a:solidFill>
              </a:rPr>
              <a:t> needs the MAC address of the gateway</a:t>
            </a:r>
            <a:endParaRPr>
              <a:solidFill>
                <a:srgbClr val="F8F9FA"/>
              </a:solidFill>
            </a:endParaRPr>
          </a:p>
        </p:txBody>
      </p:sp>
      <p:grpSp>
        <p:nvGrpSpPr>
          <p:cNvPr id="1050" name="Google Shape;1050;p76"/>
          <p:cNvGrpSpPr/>
          <p:nvPr/>
        </p:nvGrpSpPr>
        <p:grpSpPr>
          <a:xfrm>
            <a:off x="1286679" y="3183394"/>
            <a:ext cx="874487" cy="589599"/>
            <a:chOff x="2666325" y="4298650"/>
            <a:chExt cx="790176" cy="523250"/>
          </a:xfrm>
        </p:grpSpPr>
        <p:pic>
          <p:nvPicPr>
            <p:cNvPr id="1051" name="Google Shape;1051;p7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038" name="Google Shape;1038;p76"/>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1052" name="Google Shape;1052;p76"/>
          <p:cNvGrpSpPr/>
          <p:nvPr/>
        </p:nvGrpSpPr>
        <p:grpSpPr>
          <a:xfrm>
            <a:off x="3357004" y="3216419"/>
            <a:ext cx="874487" cy="589599"/>
            <a:chOff x="2666325" y="4298650"/>
            <a:chExt cx="790176" cy="523250"/>
          </a:xfrm>
        </p:grpSpPr>
        <p:pic>
          <p:nvPicPr>
            <p:cNvPr id="1053" name="Google Shape;1053;p7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054" name="Google Shape;1054;p76"/>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1055" name="Google Shape;1055;p76"/>
          <p:cNvGrpSpPr/>
          <p:nvPr/>
        </p:nvGrpSpPr>
        <p:grpSpPr>
          <a:xfrm>
            <a:off x="5685017" y="3218119"/>
            <a:ext cx="874487" cy="589599"/>
            <a:chOff x="2666325" y="4298650"/>
            <a:chExt cx="790176" cy="523250"/>
          </a:xfrm>
        </p:grpSpPr>
        <p:pic>
          <p:nvPicPr>
            <p:cNvPr id="1056" name="Google Shape;1056;p7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057" name="Google Shape;1057;p76"/>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1058" name="Google Shape;1058;p76"/>
          <p:cNvGrpSpPr/>
          <p:nvPr/>
        </p:nvGrpSpPr>
        <p:grpSpPr>
          <a:xfrm>
            <a:off x="7823879" y="3216419"/>
            <a:ext cx="874487" cy="589599"/>
            <a:chOff x="2666325" y="4298650"/>
            <a:chExt cx="790176" cy="523250"/>
          </a:xfrm>
        </p:grpSpPr>
        <p:pic>
          <p:nvPicPr>
            <p:cNvPr id="1059" name="Google Shape;1059;p7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044" name="Google Shape;1044;p76"/>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1060" name="Google Shape;1060;p76"/>
          <p:cNvSpPr/>
          <p:nvPr/>
        </p:nvSpPr>
        <p:spPr>
          <a:xfrm>
            <a:off x="397566" y="1442000"/>
            <a:ext cx="4188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aa</a:t>
            </a:r>
            <a:endParaRPr b="1"/>
          </a:p>
        </p:txBody>
      </p:sp>
      <p:sp>
        <p:nvSpPr>
          <p:cNvPr id="1061" name="Google Shape;1061;p76"/>
          <p:cNvSpPr/>
          <p:nvPr/>
        </p:nvSpPr>
        <p:spPr>
          <a:xfrm>
            <a:off x="1146100" y="1442000"/>
            <a:ext cx="967500" cy="38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GET /</a:t>
            </a:r>
            <a:endParaRPr b="1">
              <a:solidFill>
                <a:srgbClr val="FFFFFF"/>
              </a:solidFill>
            </a:endParaRPr>
          </a:p>
        </p:txBody>
      </p:sp>
      <p:sp>
        <p:nvSpPr>
          <p:cNvPr id="1062" name="Google Shape;1062;p76"/>
          <p:cNvSpPr/>
          <p:nvPr/>
        </p:nvSpPr>
        <p:spPr>
          <a:xfrm>
            <a:off x="2113600" y="1442000"/>
            <a:ext cx="3783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x</a:t>
            </a:r>
            <a:endParaRPr b="1">
              <a:solidFill>
                <a:srgbClr val="FFFFFF"/>
              </a:solidFill>
            </a:endParaRPr>
          </a:p>
        </p:txBody>
      </p:sp>
      <p:sp>
        <p:nvSpPr>
          <p:cNvPr id="1063" name="Google Shape;1063;p76"/>
          <p:cNvSpPr/>
          <p:nvPr/>
        </p:nvSpPr>
        <p:spPr>
          <a:xfrm>
            <a:off x="2491891" y="1442000"/>
            <a:ext cx="4188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a:t>
            </a:r>
            <a:endParaRPr b="1"/>
          </a:p>
        </p:txBody>
      </p:sp>
      <p:sp>
        <p:nvSpPr>
          <p:cNvPr id="1064" name="Google Shape;1064;p76"/>
          <p:cNvSpPr/>
          <p:nvPr/>
        </p:nvSpPr>
        <p:spPr>
          <a:xfrm>
            <a:off x="816375" y="1442000"/>
            <a:ext cx="3783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pic>
        <p:nvPicPr>
          <p:cNvPr id="1065" name="Google Shape;1065;p76"/>
          <p:cNvPicPr preferRelativeResize="0"/>
          <p:nvPr/>
        </p:nvPicPr>
        <p:blipFill>
          <a:blip r:embed="rId4">
            <a:alphaModFix/>
          </a:blip>
          <a:stretch>
            <a:fillRect/>
          </a:stretch>
        </p:blipFill>
        <p:spPr>
          <a:xfrm>
            <a:off x="3734378" y="1060176"/>
            <a:ext cx="1376124" cy="837050"/>
          </a:xfrm>
          <a:prstGeom prst="rect">
            <a:avLst/>
          </a:prstGeom>
          <a:noFill/>
          <a:ln>
            <a:noFill/>
          </a:ln>
        </p:spPr>
      </p:pic>
      <p:pic>
        <p:nvPicPr>
          <p:cNvPr id="1066" name="Google Shape;1066;p76"/>
          <p:cNvPicPr preferRelativeResize="0"/>
          <p:nvPr/>
        </p:nvPicPr>
        <p:blipFill rotWithShape="1">
          <a:blip r:embed="rId5">
            <a:alphaModFix/>
          </a:blip>
          <a:srcRect b="0" l="26754" r="27683" t="0"/>
          <a:stretch/>
        </p:blipFill>
        <p:spPr>
          <a:xfrm>
            <a:off x="7914500" y="133401"/>
            <a:ext cx="992700" cy="1006616"/>
          </a:xfrm>
          <a:prstGeom prst="rect">
            <a:avLst/>
          </a:prstGeom>
          <a:noFill/>
          <a:ln>
            <a:noFill/>
          </a:ln>
        </p:spPr>
      </p:pic>
      <p:sp>
        <p:nvSpPr>
          <p:cNvPr id="1067" name="Google Shape;1067;p76"/>
          <p:cNvSpPr txBox="1"/>
          <p:nvPr/>
        </p:nvSpPr>
        <p:spPr>
          <a:xfrm>
            <a:off x="7785000" y="1140025"/>
            <a:ext cx="11100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8F9FA"/>
                </a:solidFill>
              </a:rPr>
              <a:t>1.2.3.4 (x)</a:t>
            </a:r>
            <a:endParaRPr>
              <a:solidFill>
                <a:srgbClr val="F8F9FA"/>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9">
                                            <p:txEl>
                                              <p:pRg end="0" st="0"/>
                                            </p:txEl>
                                          </p:spTgt>
                                        </p:tgtEl>
                                        <p:attrNameLst>
                                          <p:attrName>style.visibility</p:attrName>
                                        </p:attrNameLst>
                                      </p:cBhvr>
                                      <p:to>
                                        <p:strVal val="visible"/>
                                      </p:to>
                                    </p:set>
                                    <p:animEffect filter="fade" transition="in">
                                      <p:cBhvr>
                                        <p:cTn dur="1000"/>
                                        <p:tgtEl>
                                          <p:spTgt spid="10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9">
                                            <p:txEl>
                                              <p:pRg end="1" st="1"/>
                                            </p:txEl>
                                          </p:spTgt>
                                        </p:tgtEl>
                                        <p:attrNameLst>
                                          <p:attrName>style.visibility</p:attrName>
                                        </p:attrNameLst>
                                      </p:cBhvr>
                                      <p:to>
                                        <p:strVal val="visible"/>
                                      </p:to>
                                    </p:set>
                                    <p:animEffect filter="fade" transition="in">
                                      <p:cBhvr>
                                        <p:cTn dur="1000"/>
                                        <p:tgtEl>
                                          <p:spTgt spid="10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9">
                                            <p:txEl>
                                              <p:pRg end="2" st="2"/>
                                            </p:txEl>
                                          </p:spTgt>
                                        </p:tgtEl>
                                        <p:attrNameLst>
                                          <p:attrName>style.visibility</p:attrName>
                                        </p:attrNameLst>
                                      </p:cBhvr>
                                      <p:to>
                                        <p:strVal val="visible"/>
                                      </p:to>
                                    </p:set>
                                    <p:animEffect filter="fade" transition="in">
                                      <p:cBhvr>
                                        <p:cTn dur="1000"/>
                                        <p:tgtEl>
                                          <p:spTgt spid="10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9">
                                            <p:txEl>
                                              <p:pRg end="3" st="3"/>
                                            </p:txEl>
                                          </p:spTgt>
                                        </p:tgtEl>
                                        <p:attrNameLst>
                                          <p:attrName>style.visibility</p:attrName>
                                        </p:attrNameLst>
                                      </p:cBhvr>
                                      <p:to>
                                        <p:strVal val="visible"/>
                                      </p:to>
                                    </p:set>
                                    <p:animEffect filter="fade" transition="in">
                                      <p:cBhvr>
                                        <p:cTn dur="1000"/>
                                        <p:tgtEl>
                                          <p:spTgt spid="104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77"/>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7"/>
          <p:cNvSpPr txBox="1"/>
          <p:nvPr/>
        </p:nvSpPr>
        <p:spPr>
          <a:xfrm>
            <a:off x="1221125" y="3994525"/>
            <a:ext cx="9927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2</a:t>
            </a:r>
            <a:endParaRPr>
              <a:solidFill>
                <a:srgbClr val="F8F9FA"/>
              </a:solidFill>
            </a:endParaRPr>
          </a:p>
          <a:p>
            <a:pPr indent="0" lvl="0" marL="0" rtl="0" algn="l">
              <a:spcBef>
                <a:spcPts val="0"/>
              </a:spcBef>
              <a:spcAft>
                <a:spcPts val="0"/>
              </a:spcAft>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aa</a:t>
            </a:r>
            <a:endParaRPr>
              <a:solidFill>
                <a:srgbClr val="F8F9FA"/>
              </a:solidFill>
            </a:endParaRPr>
          </a:p>
        </p:txBody>
      </p:sp>
      <p:sp>
        <p:nvSpPr>
          <p:cNvPr id="1074" name="Google Shape;1074;p77"/>
          <p:cNvSpPr txBox="1"/>
          <p:nvPr/>
        </p:nvSpPr>
        <p:spPr>
          <a:xfrm>
            <a:off x="5160650" y="844625"/>
            <a:ext cx="19146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EXIP : </a:t>
            </a:r>
            <a:r>
              <a:rPr lang="en">
                <a:solidFill>
                  <a:srgbClr val="F8F9FA"/>
                </a:solidFill>
              </a:rPr>
              <a:t>122.1.2.4</a:t>
            </a:r>
            <a:endParaRPr>
              <a:solidFill>
                <a:srgbClr val="F8F9FA"/>
              </a:solidFill>
            </a:endParaRPr>
          </a:p>
          <a:p>
            <a:pPr indent="0" lvl="0" marL="0" rtl="0" algn="l">
              <a:spcBef>
                <a:spcPts val="0"/>
              </a:spcBef>
              <a:spcAft>
                <a:spcPts val="0"/>
              </a:spcAft>
              <a:buNone/>
            </a:pPr>
            <a:r>
              <a:rPr b="1" lang="en">
                <a:solidFill>
                  <a:srgbClr val="F8F9FA"/>
                </a:solidFill>
              </a:rPr>
              <a:t>IP</a:t>
            </a:r>
            <a:r>
              <a:rPr lang="en">
                <a:solidFill>
                  <a:srgbClr val="F8F9FA"/>
                </a:solidFill>
              </a:rPr>
              <a:t>     : 10.0.0.1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ff</a:t>
            </a:r>
            <a:endParaRPr>
              <a:solidFill>
                <a:srgbClr val="F8F9FA"/>
              </a:solidFill>
            </a:endParaRPr>
          </a:p>
        </p:txBody>
      </p:sp>
      <p:sp>
        <p:nvSpPr>
          <p:cNvPr id="1075" name="Google Shape;1075;p77"/>
          <p:cNvSpPr txBox="1"/>
          <p:nvPr/>
        </p:nvSpPr>
        <p:spPr>
          <a:xfrm>
            <a:off x="3340900" y="3994525"/>
            <a:ext cx="11100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3</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bb</a:t>
            </a:r>
            <a:endParaRPr>
              <a:solidFill>
                <a:srgbClr val="F8F9FA"/>
              </a:solidFill>
            </a:endParaRPr>
          </a:p>
        </p:txBody>
      </p:sp>
      <p:sp>
        <p:nvSpPr>
          <p:cNvPr id="1076" name="Google Shape;1076;p77"/>
          <p:cNvSpPr txBox="1"/>
          <p:nvPr/>
        </p:nvSpPr>
        <p:spPr>
          <a:xfrm>
            <a:off x="5516138" y="4001950"/>
            <a:ext cx="9927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4</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cc</a:t>
            </a:r>
            <a:endParaRPr>
              <a:solidFill>
                <a:srgbClr val="F8F9FA"/>
              </a:solidFill>
            </a:endParaRPr>
          </a:p>
        </p:txBody>
      </p:sp>
      <p:sp>
        <p:nvSpPr>
          <p:cNvPr id="1077" name="Google Shape;1077;p77"/>
          <p:cNvSpPr txBox="1"/>
          <p:nvPr/>
        </p:nvSpPr>
        <p:spPr>
          <a:xfrm>
            <a:off x="7746450" y="4052900"/>
            <a:ext cx="11871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5</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dd</a:t>
            </a:r>
            <a:endParaRPr>
              <a:solidFill>
                <a:srgbClr val="F8F9FA"/>
              </a:solidFill>
            </a:endParaRPr>
          </a:p>
        </p:txBody>
      </p:sp>
      <p:cxnSp>
        <p:nvCxnSpPr>
          <p:cNvPr id="1078" name="Google Shape;1078;p77"/>
          <p:cNvCxnSpPr>
            <a:endCxn id="1079" idx="0"/>
          </p:cNvCxnSpPr>
          <p:nvPr/>
        </p:nvCxnSpPr>
        <p:spPr>
          <a:xfrm flipH="1">
            <a:off x="1723895" y="1665994"/>
            <a:ext cx="2271300" cy="1517400"/>
          </a:xfrm>
          <a:prstGeom prst="curvedConnector2">
            <a:avLst/>
          </a:prstGeom>
          <a:noFill/>
          <a:ln cap="flat" cmpd="sng" w="38100">
            <a:solidFill>
              <a:srgbClr val="FF0000"/>
            </a:solidFill>
            <a:prstDash val="solid"/>
            <a:round/>
            <a:headEnd len="med" w="med" type="none"/>
            <a:tailEnd len="med" w="med" type="none"/>
          </a:ln>
        </p:spPr>
      </p:cxnSp>
      <p:cxnSp>
        <p:nvCxnSpPr>
          <p:cNvPr id="1080" name="Google Shape;1080;p77"/>
          <p:cNvCxnSpPr>
            <a:endCxn id="1081" idx="0"/>
          </p:cNvCxnSpPr>
          <p:nvPr/>
        </p:nvCxnSpPr>
        <p:spPr>
          <a:xfrm rot="5400000">
            <a:off x="3691025" y="1940587"/>
            <a:ext cx="1130700" cy="10440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1082" name="Google Shape;1082;p77"/>
          <p:cNvCxnSpPr>
            <a:endCxn id="1083" idx="0"/>
          </p:cNvCxnSpPr>
          <p:nvPr/>
        </p:nvCxnSpPr>
        <p:spPr>
          <a:xfrm flipH="1" rot="-5400000">
            <a:off x="4882862" y="1930849"/>
            <a:ext cx="1196400" cy="9897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1084" name="Google Shape;1084;p77"/>
          <p:cNvCxnSpPr>
            <a:endCxn id="1085" idx="0"/>
          </p:cNvCxnSpPr>
          <p:nvPr/>
        </p:nvCxnSpPr>
        <p:spPr>
          <a:xfrm>
            <a:off x="5115595" y="1716419"/>
            <a:ext cx="3145500" cy="1500000"/>
          </a:xfrm>
          <a:prstGeom prst="curvedConnector2">
            <a:avLst/>
          </a:prstGeom>
          <a:noFill/>
          <a:ln cap="flat" cmpd="sng" w="38100">
            <a:solidFill>
              <a:srgbClr val="FF0000"/>
            </a:solidFill>
            <a:prstDash val="solid"/>
            <a:round/>
            <a:headEnd len="med" w="med" type="none"/>
            <a:tailEnd len="med" w="med" type="none"/>
          </a:ln>
        </p:spPr>
      </p:cxnSp>
      <p:graphicFrame>
        <p:nvGraphicFramePr>
          <p:cNvPr id="1086" name="Google Shape;1086;p77"/>
          <p:cNvGraphicFramePr/>
          <p:nvPr/>
        </p:nvGraphicFramePr>
        <p:xfrm>
          <a:off x="272325" y="3123888"/>
          <a:ext cx="3000000" cy="3000000"/>
        </p:xfrm>
        <a:graphic>
          <a:graphicData uri="http://schemas.openxmlformats.org/drawingml/2006/table">
            <a:tbl>
              <a:tblPr>
                <a:noFill/>
                <a:tableStyleId>{A4E3B384-0472-42A4-B0AD-5CACC97509D7}</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2</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aa</a:t>
                      </a:r>
                      <a:endParaRPr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5</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dd</a:t>
                      </a:r>
                      <a:endParaRPr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1</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ff</a:t>
                      </a:r>
                      <a:endParaRPr sz="1100">
                        <a:solidFill>
                          <a:srgbClr val="F8F9FA"/>
                        </a:solidFill>
                      </a:endParaRPr>
                    </a:p>
                  </a:txBody>
                  <a:tcPr marT="91425" marB="91425" marR="91425" marL="91425"/>
                </a:tc>
              </a:tr>
            </a:tbl>
          </a:graphicData>
        </a:graphic>
      </p:graphicFrame>
      <p:graphicFrame>
        <p:nvGraphicFramePr>
          <p:cNvPr id="1087" name="Google Shape;1087;p77"/>
          <p:cNvGraphicFramePr/>
          <p:nvPr/>
        </p:nvGraphicFramePr>
        <p:xfrm>
          <a:off x="2342638" y="3133425"/>
          <a:ext cx="3000000" cy="3000000"/>
        </p:xfrm>
        <a:graphic>
          <a:graphicData uri="http://schemas.openxmlformats.org/drawingml/2006/table">
            <a:tbl>
              <a:tblPr>
                <a:noFill/>
                <a:tableStyleId>{A4E3B384-0472-42A4-B0AD-5CACC97509D7}</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3</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bb</a:t>
                      </a:r>
                      <a:endParaRPr sz="1100">
                        <a:solidFill>
                          <a:srgbClr val="F8F9FA"/>
                        </a:solidFill>
                      </a:endParaRPr>
                    </a:p>
                  </a:txBody>
                  <a:tcPr marT="91425" marB="91425" marR="91425" marL="91425"/>
                </a:tc>
              </a:tr>
            </a:tbl>
          </a:graphicData>
        </a:graphic>
      </p:graphicFrame>
      <p:graphicFrame>
        <p:nvGraphicFramePr>
          <p:cNvPr id="1088" name="Google Shape;1088;p77"/>
          <p:cNvGraphicFramePr/>
          <p:nvPr/>
        </p:nvGraphicFramePr>
        <p:xfrm>
          <a:off x="4636400" y="3156913"/>
          <a:ext cx="3000000" cy="3000000"/>
        </p:xfrm>
        <a:graphic>
          <a:graphicData uri="http://schemas.openxmlformats.org/drawingml/2006/table">
            <a:tbl>
              <a:tblPr>
                <a:noFill/>
                <a:tableStyleId>{A4E3B384-0472-42A4-B0AD-5CACC97509D7}</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4</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cc</a:t>
                      </a:r>
                      <a:endParaRPr sz="1100">
                        <a:solidFill>
                          <a:srgbClr val="F8F9FA"/>
                        </a:solidFill>
                      </a:endParaRPr>
                    </a:p>
                  </a:txBody>
                  <a:tcPr marT="91425" marB="91425" marR="91425" marL="91425"/>
                </a:tc>
              </a:tr>
            </a:tbl>
          </a:graphicData>
        </a:graphic>
      </p:graphicFrame>
      <p:graphicFrame>
        <p:nvGraphicFramePr>
          <p:cNvPr id="1089" name="Google Shape;1089;p77"/>
          <p:cNvGraphicFramePr/>
          <p:nvPr/>
        </p:nvGraphicFramePr>
        <p:xfrm>
          <a:off x="6775250" y="3156913"/>
          <a:ext cx="3000000" cy="3000000"/>
        </p:xfrm>
        <a:graphic>
          <a:graphicData uri="http://schemas.openxmlformats.org/drawingml/2006/table">
            <a:tbl>
              <a:tblPr>
                <a:noFill/>
                <a:tableStyleId>{A4E3B384-0472-42A4-B0AD-5CACC97509D7}</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5</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dd</a:t>
                      </a:r>
                      <a:endParaRPr sz="1100">
                        <a:solidFill>
                          <a:srgbClr val="F8F9FA"/>
                        </a:solidFill>
                      </a:endParaRPr>
                    </a:p>
                  </a:txBody>
                  <a:tcPr marT="91425" marB="91425" marR="91425" marL="91425"/>
                </a:tc>
              </a:tr>
            </a:tbl>
          </a:graphicData>
        </a:graphic>
      </p:graphicFrame>
      <p:sp>
        <p:nvSpPr>
          <p:cNvPr id="1090" name="Google Shape;1090;p77"/>
          <p:cNvSpPr txBox="1"/>
          <p:nvPr/>
        </p:nvSpPr>
        <p:spPr>
          <a:xfrm>
            <a:off x="56200" y="27125"/>
            <a:ext cx="5874300" cy="1219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8F9FA"/>
              </a:buClr>
              <a:buSzPts val="1400"/>
              <a:buChar char="●"/>
            </a:pPr>
            <a:r>
              <a:rPr lang="en">
                <a:solidFill>
                  <a:srgbClr val="F8F9FA"/>
                </a:solidFill>
              </a:rPr>
              <a:t>Host 2 checks its local ARP table, 10.0.0.1 is not it in</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Host 2 sends an ARP request to everybody in the network</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Who has 10.0.0.1? (A </a:t>
            </a:r>
            <a:r>
              <a:rPr lang="en">
                <a:solidFill>
                  <a:srgbClr val="F8F9FA"/>
                </a:solidFill>
              </a:rPr>
              <a:t>DANGEROUS</a:t>
            </a:r>
            <a:r>
              <a:rPr lang="en">
                <a:solidFill>
                  <a:srgbClr val="F8F9FA"/>
                </a:solidFill>
              </a:rPr>
              <a:t> QUESTION)</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Gateway reply with ff</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NAT than kicks in.</a:t>
            </a:r>
            <a:endParaRPr>
              <a:solidFill>
                <a:srgbClr val="F8F9FA"/>
              </a:solidFill>
            </a:endParaRPr>
          </a:p>
        </p:txBody>
      </p:sp>
      <p:grpSp>
        <p:nvGrpSpPr>
          <p:cNvPr id="1091" name="Google Shape;1091;p77"/>
          <p:cNvGrpSpPr/>
          <p:nvPr/>
        </p:nvGrpSpPr>
        <p:grpSpPr>
          <a:xfrm>
            <a:off x="1286679" y="3183394"/>
            <a:ext cx="874487" cy="589599"/>
            <a:chOff x="2666325" y="4298650"/>
            <a:chExt cx="790176" cy="523250"/>
          </a:xfrm>
        </p:grpSpPr>
        <p:pic>
          <p:nvPicPr>
            <p:cNvPr id="1092" name="Google Shape;1092;p7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079" name="Google Shape;1079;p77"/>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1093" name="Google Shape;1093;p77"/>
          <p:cNvGrpSpPr/>
          <p:nvPr/>
        </p:nvGrpSpPr>
        <p:grpSpPr>
          <a:xfrm>
            <a:off x="3357004" y="3216419"/>
            <a:ext cx="874487" cy="589599"/>
            <a:chOff x="2666325" y="4298650"/>
            <a:chExt cx="790176" cy="523250"/>
          </a:xfrm>
        </p:grpSpPr>
        <p:pic>
          <p:nvPicPr>
            <p:cNvPr id="1094" name="Google Shape;1094;p7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095" name="Google Shape;1095;p77"/>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1096" name="Google Shape;1096;p77"/>
          <p:cNvGrpSpPr/>
          <p:nvPr/>
        </p:nvGrpSpPr>
        <p:grpSpPr>
          <a:xfrm>
            <a:off x="5685017" y="3218119"/>
            <a:ext cx="874487" cy="589599"/>
            <a:chOff x="2666325" y="4298650"/>
            <a:chExt cx="790176" cy="523250"/>
          </a:xfrm>
        </p:grpSpPr>
        <p:pic>
          <p:nvPicPr>
            <p:cNvPr id="1097" name="Google Shape;1097;p7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098" name="Google Shape;1098;p77"/>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1099" name="Google Shape;1099;p77"/>
          <p:cNvGrpSpPr/>
          <p:nvPr/>
        </p:nvGrpSpPr>
        <p:grpSpPr>
          <a:xfrm>
            <a:off x="7823879" y="3216419"/>
            <a:ext cx="874487" cy="589599"/>
            <a:chOff x="2666325" y="4298650"/>
            <a:chExt cx="790176" cy="523250"/>
          </a:xfrm>
        </p:grpSpPr>
        <p:pic>
          <p:nvPicPr>
            <p:cNvPr id="1100" name="Google Shape;1100;p7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085" name="Google Shape;1085;p77"/>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1101" name="Google Shape;1101;p77"/>
          <p:cNvSpPr/>
          <p:nvPr/>
        </p:nvSpPr>
        <p:spPr>
          <a:xfrm>
            <a:off x="460903" y="1525525"/>
            <a:ext cx="4188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aa</a:t>
            </a:r>
            <a:endParaRPr b="1"/>
          </a:p>
        </p:txBody>
      </p:sp>
      <p:sp>
        <p:nvSpPr>
          <p:cNvPr id="1102" name="Google Shape;1102;p77"/>
          <p:cNvSpPr/>
          <p:nvPr/>
        </p:nvSpPr>
        <p:spPr>
          <a:xfrm>
            <a:off x="1209438" y="1525525"/>
            <a:ext cx="967500" cy="38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GET /</a:t>
            </a:r>
            <a:endParaRPr b="1">
              <a:solidFill>
                <a:srgbClr val="FFFFFF"/>
              </a:solidFill>
            </a:endParaRPr>
          </a:p>
        </p:txBody>
      </p:sp>
      <p:sp>
        <p:nvSpPr>
          <p:cNvPr id="1103" name="Google Shape;1103;p77"/>
          <p:cNvSpPr/>
          <p:nvPr/>
        </p:nvSpPr>
        <p:spPr>
          <a:xfrm>
            <a:off x="2176938" y="1525525"/>
            <a:ext cx="3783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x</a:t>
            </a:r>
            <a:endParaRPr b="1">
              <a:solidFill>
                <a:srgbClr val="FFFFFF"/>
              </a:solidFill>
            </a:endParaRPr>
          </a:p>
        </p:txBody>
      </p:sp>
      <p:sp>
        <p:nvSpPr>
          <p:cNvPr id="1104" name="Google Shape;1104;p77"/>
          <p:cNvSpPr/>
          <p:nvPr/>
        </p:nvSpPr>
        <p:spPr>
          <a:xfrm>
            <a:off x="2555228" y="1525525"/>
            <a:ext cx="4188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ff</a:t>
            </a:r>
            <a:endParaRPr b="1">
              <a:solidFill>
                <a:srgbClr val="FF0000"/>
              </a:solidFill>
            </a:endParaRPr>
          </a:p>
        </p:txBody>
      </p:sp>
      <p:sp>
        <p:nvSpPr>
          <p:cNvPr id="1105" name="Google Shape;1105;p77"/>
          <p:cNvSpPr/>
          <p:nvPr/>
        </p:nvSpPr>
        <p:spPr>
          <a:xfrm>
            <a:off x="879713" y="1525525"/>
            <a:ext cx="3783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pic>
        <p:nvPicPr>
          <p:cNvPr id="1106" name="Google Shape;1106;p77"/>
          <p:cNvPicPr preferRelativeResize="0"/>
          <p:nvPr/>
        </p:nvPicPr>
        <p:blipFill>
          <a:blip r:embed="rId4">
            <a:alphaModFix/>
          </a:blip>
          <a:stretch>
            <a:fillRect/>
          </a:stretch>
        </p:blipFill>
        <p:spPr>
          <a:xfrm>
            <a:off x="3734378" y="1060176"/>
            <a:ext cx="1376124" cy="837050"/>
          </a:xfrm>
          <a:prstGeom prst="rect">
            <a:avLst/>
          </a:prstGeom>
          <a:noFill/>
          <a:ln>
            <a:noFill/>
          </a:ln>
        </p:spPr>
      </p:pic>
      <p:pic>
        <p:nvPicPr>
          <p:cNvPr id="1107" name="Google Shape;1107;p77"/>
          <p:cNvPicPr preferRelativeResize="0"/>
          <p:nvPr/>
        </p:nvPicPr>
        <p:blipFill rotWithShape="1">
          <a:blip r:embed="rId5">
            <a:alphaModFix/>
          </a:blip>
          <a:srcRect b="0" l="26754" r="27683" t="0"/>
          <a:stretch/>
        </p:blipFill>
        <p:spPr>
          <a:xfrm>
            <a:off x="7914500" y="133401"/>
            <a:ext cx="992700" cy="1006616"/>
          </a:xfrm>
          <a:prstGeom prst="rect">
            <a:avLst/>
          </a:prstGeom>
          <a:noFill/>
          <a:ln>
            <a:noFill/>
          </a:ln>
        </p:spPr>
      </p:pic>
      <p:sp>
        <p:nvSpPr>
          <p:cNvPr id="1108" name="Google Shape;1108;p77"/>
          <p:cNvSpPr txBox="1"/>
          <p:nvPr/>
        </p:nvSpPr>
        <p:spPr>
          <a:xfrm>
            <a:off x="7573075" y="1140025"/>
            <a:ext cx="1376100" cy="3855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rgbClr val="F8F9FA"/>
                </a:solidFill>
              </a:rPr>
              <a:t>1.2.3.4</a:t>
            </a:r>
            <a:endParaRPr>
              <a:solidFill>
                <a:srgbClr val="F8F9FA"/>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0">
                                            <p:txEl>
                                              <p:pRg end="0" st="0"/>
                                            </p:txEl>
                                          </p:spTgt>
                                        </p:tgtEl>
                                        <p:attrNameLst>
                                          <p:attrName>style.visibility</p:attrName>
                                        </p:attrNameLst>
                                      </p:cBhvr>
                                      <p:to>
                                        <p:strVal val="visible"/>
                                      </p:to>
                                    </p:set>
                                    <p:animEffect filter="fade" transition="in">
                                      <p:cBhvr>
                                        <p:cTn dur="1000"/>
                                        <p:tgtEl>
                                          <p:spTgt spid="10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0">
                                            <p:txEl>
                                              <p:pRg end="1" st="1"/>
                                            </p:txEl>
                                          </p:spTgt>
                                        </p:tgtEl>
                                        <p:attrNameLst>
                                          <p:attrName>style.visibility</p:attrName>
                                        </p:attrNameLst>
                                      </p:cBhvr>
                                      <p:to>
                                        <p:strVal val="visible"/>
                                      </p:to>
                                    </p:set>
                                    <p:animEffect filter="fade" transition="in">
                                      <p:cBhvr>
                                        <p:cTn dur="1000"/>
                                        <p:tgtEl>
                                          <p:spTgt spid="10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0">
                                            <p:txEl>
                                              <p:pRg end="2" st="2"/>
                                            </p:txEl>
                                          </p:spTgt>
                                        </p:tgtEl>
                                        <p:attrNameLst>
                                          <p:attrName>style.visibility</p:attrName>
                                        </p:attrNameLst>
                                      </p:cBhvr>
                                      <p:to>
                                        <p:strVal val="visible"/>
                                      </p:to>
                                    </p:set>
                                    <p:animEffect filter="fade" transition="in">
                                      <p:cBhvr>
                                        <p:cTn dur="1000"/>
                                        <p:tgtEl>
                                          <p:spTgt spid="10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0">
                                            <p:txEl>
                                              <p:pRg end="3" st="3"/>
                                            </p:txEl>
                                          </p:spTgt>
                                        </p:tgtEl>
                                        <p:attrNameLst>
                                          <p:attrName>style.visibility</p:attrName>
                                        </p:attrNameLst>
                                      </p:cBhvr>
                                      <p:to>
                                        <p:strVal val="visible"/>
                                      </p:to>
                                    </p:set>
                                    <p:animEffect filter="fade" transition="in">
                                      <p:cBhvr>
                                        <p:cTn dur="1000"/>
                                        <p:tgtEl>
                                          <p:spTgt spid="10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0">
                                            <p:txEl>
                                              <p:pRg end="4" st="4"/>
                                            </p:txEl>
                                          </p:spTgt>
                                        </p:tgtEl>
                                        <p:attrNameLst>
                                          <p:attrName>style.visibility</p:attrName>
                                        </p:attrNameLst>
                                      </p:cBhvr>
                                      <p:to>
                                        <p:strVal val="visible"/>
                                      </p:to>
                                    </p:set>
                                    <p:animEffect filter="fade" transition="in">
                                      <p:cBhvr>
                                        <p:cTn dur="1000"/>
                                        <p:tgtEl>
                                          <p:spTgt spid="109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114" name="Google Shape;1114;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ARP stands for Address resolution protocol</a:t>
            </a:r>
            <a:endParaRPr/>
          </a:p>
          <a:p>
            <a:pPr indent="-342900" lvl="0" marL="457200" rtl="0" algn="l">
              <a:lnSpc>
                <a:spcPct val="125000"/>
              </a:lnSpc>
              <a:spcBef>
                <a:spcPts val="0"/>
              </a:spcBef>
              <a:spcAft>
                <a:spcPts val="0"/>
              </a:spcAft>
              <a:buSzPts val="1800"/>
              <a:buChar char="●"/>
            </a:pPr>
            <a:r>
              <a:rPr lang="en"/>
              <a:t>We need MAC address to send frames between machines</a:t>
            </a:r>
            <a:endParaRPr/>
          </a:p>
          <a:p>
            <a:pPr indent="-342900" lvl="0" marL="457200" rtl="0" algn="l">
              <a:lnSpc>
                <a:spcPct val="125000"/>
              </a:lnSpc>
              <a:spcBef>
                <a:spcPts val="0"/>
              </a:spcBef>
              <a:spcAft>
                <a:spcPts val="0"/>
              </a:spcAft>
              <a:buSzPts val="1800"/>
              <a:buChar char="●"/>
            </a:pPr>
            <a:r>
              <a:rPr lang="en"/>
              <a:t>Almost always we have the IP address but not the MAC</a:t>
            </a:r>
            <a:endParaRPr/>
          </a:p>
          <a:p>
            <a:pPr indent="-342900" lvl="0" marL="457200" rtl="0" algn="l">
              <a:lnSpc>
                <a:spcPct val="125000"/>
              </a:lnSpc>
              <a:spcBef>
                <a:spcPts val="0"/>
              </a:spcBef>
              <a:spcAft>
                <a:spcPts val="0"/>
              </a:spcAft>
              <a:buSzPts val="1800"/>
              <a:buChar char="●"/>
            </a:pPr>
            <a:r>
              <a:rPr lang="en"/>
              <a:t>Need a lookup protocol that give us the MAC from IP address</a:t>
            </a:r>
            <a:endParaRPr/>
          </a:p>
          <a:p>
            <a:pPr indent="-342900" lvl="0" marL="457200" rtl="0" algn="l">
              <a:lnSpc>
                <a:spcPct val="125000"/>
              </a:lnSpc>
              <a:spcBef>
                <a:spcPts val="0"/>
              </a:spcBef>
              <a:spcAft>
                <a:spcPts val="0"/>
              </a:spcAft>
              <a:buSzPts val="1800"/>
              <a:buChar char="●"/>
            </a:pPr>
            <a:r>
              <a:rPr lang="en"/>
              <a:t>Attacks can be performed on ARP (ARP </a:t>
            </a:r>
            <a:r>
              <a:rPr lang="en"/>
              <a:t>poisoning</a:t>
            </a:r>
            <a:r>
              <a:rPr lang="en"/>
              <a:t>) </a:t>
            </a:r>
            <a:endParaRPr/>
          </a:p>
        </p:txBody>
      </p:sp>
      <p:sp>
        <p:nvSpPr>
          <p:cNvPr id="1115" name="Google Shape;1115;p7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79"/>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Routing Example</a:t>
            </a:r>
            <a:endParaRPr/>
          </a:p>
        </p:txBody>
      </p:sp>
      <p:sp>
        <p:nvSpPr>
          <p:cNvPr id="1121" name="Google Shape;1121;p79"/>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 IP Packets are routed in Switches and Routers</a:t>
            </a:r>
            <a:endParaRPr/>
          </a:p>
        </p:txBody>
      </p:sp>
      <p:sp>
        <p:nvSpPr>
          <p:cNvPr id="1122" name="Google Shape;1122;p79"/>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pic>
        <p:nvPicPr>
          <p:cNvPr id="1127" name="Google Shape;1127;p80"/>
          <p:cNvPicPr preferRelativeResize="0"/>
          <p:nvPr/>
        </p:nvPicPr>
        <p:blipFill>
          <a:blip r:embed="rId3">
            <a:alphaModFix/>
          </a:blip>
          <a:stretch>
            <a:fillRect/>
          </a:stretch>
        </p:blipFill>
        <p:spPr>
          <a:xfrm>
            <a:off x="3375700" y="921450"/>
            <a:ext cx="1196301" cy="673125"/>
          </a:xfrm>
          <a:prstGeom prst="rect">
            <a:avLst/>
          </a:prstGeom>
          <a:noFill/>
          <a:ln>
            <a:noFill/>
          </a:ln>
        </p:spPr>
      </p:pic>
      <p:grpSp>
        <p:nvGrpSpPr>
          <p:cNvPr id="1128" name="Google Shape;1128;p80"/>
          <p:cNvGrpSpPr/>
          <p:nvPr/>
        </p:nvGrpSpPr>
        <p:grpSpPr>
          <a:xfrm>
            <a:off x="393654" y="302469"/>
            <a:ext cx="874487" cy="589599"/>
            <a:chOff x="2666325" y="4298650"/>
            <a:chExt cx="790176" cy="523250"/>
          </a:xfrm>
        </p:grpSpPr>
        <p:pic>
          <p:nvPicPr>
            <p:cNvPr id="1129" name="Google Shape;1129;p80"/>
            <p:cNvPicPr preferRelativeResize="0"/>
            <p:nvPr/>
          </p:nvPicPr>
          <p:blipFill rotWithShape="1">
            <a:blip r:embed="rId4">
              <a:alphaModFix/>
            </a:blip>
            <a:srcRect b="7747" l="12647" r="11801" t="6452"/>
            <a:stretch/>
          </p:blipFill>
          <p:spPr>
            <a:xfrm>
              <a:off x="2666325" y="4298650"/>
              <a:ext cx="790176" cy="523250"/>
            </a:xfrm>
            <a:prstGeom prst="rect">
              <a:avLst/>
            </a:prstGeom>
            <a:noFill/>
            <a:ln>
              <a:noFill/>
            </a:ln>
          </p:spPr>
        </p:pic>
        <p:sp>
          <p:nvSpPr>
            <p:cNvPr id="1130" name="Google Shape;1130;p80"/>
            <p:cNvSpPr txBox="1"/>
            <p:nvPr/>
          </p:nvSpPr>
          <p:spPr>
            <a:xfrm>
              <a:off x="2944391"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grpSp>
        <p:nvGrpSpPr>
          <p:cNvPr id="1131" name="Google Shape;1131;p80"/>
          <p:cNvGrpSpPr/>
          <p:nvPr/>
        </p:nvGrpSpPr>
        <p:grpSpPr>
          <a:xfrm>
            <a:off x="440204" y="2119969"/>
            <a:ext cx="874487" cy="589599"/>
            <a:chOff x="2666325" y="4298650"/>
            <a:chExt cx="790176" cy="523250"/>
          </a:xfrm>
        </p:grpSpPr>
        <p:pic>
          <p:nvPicPr>
            <p:cNvPr id="1132" name="Google Shape;1132;p80"/>
            <p:cNvPicPr preferRelativeResize="0"/>
            <p:nvPr/>
          </p:nvPicPr>
          <p:blipFill rotWithShape="1">
            <a:blip r:embed="rId4">
              <a:alphaModFix/>
            </a:blip>
            <a:srcRect b="7747" l="12647" r="11801" t="6452"/>
            <a:stretch/>
          </p:blipFill>
          <p:spPr>
            <a:xfrm>
              <a:off x="2666325" y="4298650"/>
              <a:ext cx="790176" cy="523250"/>
            </a:xfrm>
            <a:prstGeom prst="rect">
              <a:avLst/>
            </a:prstGeom>
            <a:noFill/>
            <a:ln>
              <a:noFill/>
            </a:ln>
          </p:spPr>
        </p:pic>
        <p:sp>
          <p:nvSpPr>
            <p:cNvPr id="1133" name="Google Shape;1133;p80"/>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D</a:t>
              </a:r>
              <a:endParaRPr>
                <a:solidFill>
                  <a:schemeClr val="dk1"/>
                </a:solidFill>
              </a:endParaRPr>
            </a:p>
          </p:txBody>
        </p:sp>
      </p:grpSp>
      <p:grpSp>
        <p:nvGrpSpPr>
          <p:cNvPr id="1134" name="Google Shape;1134;p80"/>
          <p:cNvGrpSpPr/>
          <p:nvPr/>
        </p:nvGrpSpPr>
        <p:grpSpPr>
          <a:xfrm>
            <a:off x="7598804" y="268619"/>
            <a:ext cx="874487" cy="589599"/>
            <a:chOff x="2666325" y="4298650"/>
            <a:chExt cx="790176" cy="523250"/>
          </a:xfrm>
        </p:grpSpPr>
        <p:pic>
          <p:nvPicPr>
            <p:cNvPr id="1135" name="Google Shape;1135;p80"/>
            <p:cNvPicPr preferRelativeResize="0"/>
            <p:nvPr/>
          </p:nvPicPr>
          <p:blipFill rotWithShape="1">
            <a:blip r:embed="rId4">
              <a:alphaModFix/>
            </a:blip>
            <a:srcRect b="7747" l="12647" r="11801" t="6452"/>
            <a:stretch/>
          </p:blipFill>
          <p:spPr>
            <a:xfrm>
              <a:off x="2666325" y="4298650"/>
              <a:ext cx="790176" cy="523250"/>
            </a:xfrm>
            <a:prstGeom prst="rect">
              <a:avLst/>
            </a:prstGeom>
            <a:noFill/>
            <a:ln>
              <a:noFill/>
            </a:ln>
          </p:spPr>
        </p:pic>
        <p:sp>
          <p:nvSpPr>
            <p:cNvPr id="1136" name="Google Shape;1136;p80"/>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1137" name="Google Shape;1137;p80"/>
          <p:cNvGrpSpPr/>
          <p:nvPr/>
        </p:nvGrpSpPr>
        <p:grpSpPr>
          <a:xfrm>
            <a:off x="7598804" y="1453469"/>
            <a:ext cx="874487" cy="589599"/>
            <a:chOff x="2666325" y="4298650"/>
            <a:chExt cx="790176" cy="523250"/>
          </a:xfrm>
        </p:grpSpPr>
        <p:pic>
          <p:nvPicPr>
            <p:cNvPr id="1138" name="Google Shape;1138;p80"/>
            <p:cNvPicPr preferRelativeResize="0"/>
            <p:nvPr/>
          </p:nvPicPr>
          <p:blipFill rotWithShape="1">
            <a:blip r:embed="rId4">
              <a:alphaModFix/>
            </a:blip>
            <a:srcRect b="7747" l="12647" r="11801" t="6452"/>
            <a:stretch/>
          </p:blipFill>
          <p:spPr>
            <a:xfrm>
              <a:off x="2666325" y="4298650"/>
              <a:ext cx="790176" cy="523250"/>
            </a:xfrm>
            <a:prstGeom prst="rect">
              <a:avLst/>
            </a:prstGeom>
            <a:noFill/>
            <a:ln>
              <a:noFill/>
            </a:ln>
          </p:spPr>
        </p:pic>
        <p:sp>
          <p:nvSpPr>
            <p:cNvPr id="1139" name="Google Shape;1139;p80"/>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a:t>
              </a:r>
              <a:endParaRPr>
                <a:solidFill>
                  <a:schemeClr val="dk1"/>
                </a:solidFill>
              </a:endParaRPr>
            </a:p>
          </p:txBody>
        </p:sp>
      </p:grpSp>
      <p:pic>
        <p:nvPicPr>
          <p:cNvPr id="1140" name="Google Shape;1140;p80"/>
          <p:cNvPicPr preferRelativeResize="0"/>
          <p:nvPr/>
        </p:nvPicPr>
        <p:blipFill rotWithShape="1">
          <a:blip r:embed="rId5">
            <a:alphaModFix/>
          </a:blip>
          <a:srcRect b="0" l="26754" r="27683" t="0"/>
          <a:stretch/>
        </p:blipFill>
        <p:spPr>
          <a:xfrm>
            <a:off x="183725" y="3681126"/>
            <a:ext cx="992700" cy="1006616"/>
          </a:xfrm>
          <a:prstGeom prst="rect">
            <a:avLst/>
          </a:prstGeom>
          <a:noFill/>
          <a:ln>
            <a:noFill/>
          </a:ln>
        </p:spPr>
      </p:pic>
      <p:pic>
        <p:nvPicPr>
          <p:cNvPr id="1141" name="Google Shape;1141;p80"/>
          <p:cNvPicPr preferRelativeResize="0"/>
          <p:nvPr/>
        </p:nvPicPr>
        <p:blipFill>
          <a:blip r:embed="rId6">
            <a:alphaModFix/>
          </a:blip>
          <a:stretch>
            <a:fillRect/>
          </a:stretch>
        </p:blipFill>
        <p:spPr>
          <a:xfrm>
            <a:off x="2668801" y="3753600"/>
            <a:ext cx="1660224" cy="934150"/>
          </a:xfrm>
          <a:prstGeom prst="rect">
            <a:avLst/>
          </a:prstGeom>
          <a:noFill/>
          <a:ln>
            <a:noFill/>
          </a:ln>
        </p:spPr>
      </p:pic>
      <p:cxnSp>
        <p:nvCxnSpPr>
          <p:cNvPr id="1142" name="Google Shape;1142;p80"/>
          <p:cNvCxnSpPr>
            <a:stCxn id="1129" idx="3"/>
            <a:endCxn id="1127" idx="0"/>
          </p:cNvCxnSpPr>
          <p:nvPr/>
        </p:nvCxnSpPr>
        <p:spPr>
          <a:xfrm>
            <a:off x="1268142" y="597268"/>
            <a:ext cx="2705700" cy="324300"/>
          </a:xfrm>
          <a:prstGeom prst="bentConnector2">
            <a:avLst/>
          </a:prstGeom>
          <a:noFill/>
          <a:ln cap="flat" cmpd="sng" w="9525">
            <a:solidFill>
              <a:srgbClr val="F8F9FA"/>
            </a:solidFill>
            <a:prstDash val="solid"/>
            <a:round/>
            <a:headEnd len="med" w="med" type="none"/>
            <a:tailEnd len="med" w="med" type="none"/>
          </a:ln>
        </p:spPr>
      </p:cxnSp>
      <p:cxnSp>
        <p:nvCxnSpPr>
          <p:cNvPr id="1143" name="Google Shape;1143;p80"/>
          <p:cNvCxnSpPr>
            <a:stCxn id="1135" idx="1"/>
          </p:cNvCxnSpPr>
          <p:nvPr/>
        </p:nvCxnSpPr>
        <p:spPr>
          <a:xfrm flipH="1">
            <a:off x="4233404" y="563418"/>
            <a:ext cx="3365400" cy="375000"/>
          </a:xfrm>
          <a:prstGeom prst="bentConnector3">
            <a:avLst>
              <a:gd fmla="val 100002" name="adj1"/>
            </a:avLst>
          </a:prstGeom>
          <a:noFill/>
          <a:ln cap="flat" cmpd="sng" w="9525">
            <a:solidFill>
              <a:srgbClr val="F8F9FA"/>
            </a:solidFill>
            <a:prstDash val="solid"/>
            <a:round/>
            <a:headEnd len="med" w="med" type="none"/>
            <a:tailEnd len="med" w="med" type="none"/>
          </a:ln>
        </p:spPr>
      </p:cxnSp>
      <p:cxnSp>
        <p:nvCxnSpPr>
          <p:cNvPr id="1144" name="Google Shape;1144;p80"/>
          <p:cNvCxnSpPr>
            <a:stCxn id="1138" idx="1"/>
            <a:endCxn id="1127" idx="3"/>
          </p:cNvCxnSpPr>
          <p:nvPr/>
        </p:nvCxnSpPr>
        <p:spPr>
          <a:xfrm rot="10800000">
            <a:off x="4572104" y="1258068"/>
            <a:ext cx="3026700" cy="490200"/>
          </a:xfrm>
          <a:prstGeom prst="bentConnector3">
            <a:avLst>
              <a:gd fmla="val 50002" name="adj1"/>
            </a:avLst>
          </a:prstGeom>
          <a:noFill/>
          <a:ln cap="flat" cmpd="sng" w="9525">
            <a:solidFill>
              <a:srgbClr val="F8F9FA"/>
            </a:solidFill>
            <a:prstDash val="solid"/>
            <a:round/>
            <a:headEnd len="med" w="med" type="none"/>
            <a:tailEnd len="med" w="med" type="none"/>
          </a:ln>
        </p:spPr>
      </p:cxnSp>
      <p:cxnSp>
        <p:nvCxnSpPr>
          <p:cNvPr id="1145" name="Google Shape;1145;p80"/>
          <p:cNvCxnSpPr>
            <a:stCxn id="1146" idx="3"/>
            <a:endCxn id="1127" idx="2"/>
          </p:cNvCxnSpPr>
          <p:nvPr/>
        </p:nvCxnSpPr>
        <p:spPr>
          <a:xfrm rot="10800000">
            <a:off x="3973825" y="1594500"/>
            <a:ext cx="1704600" cy="1029000"/>
          </a:xfrm>
          <a:prstGeom prst="bentConnector4">
            <a:avLst>
              <a:gd fmla="val -13970" name="adj1"/>
              <a:gd fmla="val 68010" name="adj2"/>
            </a:avLst>
          </a:prstGeom>
          <a:noFill/>
          <a:ln cap="flat" cmpd="sng" w="9525">
            <a:solidFill>
              <a:srgbClr val="F8F9FA"/>
            </a:solidFill>
            <a:prstDash val="solid"/>
            <a:round/>
            <a:headEnd len="med" w="med" type="none"/>
            <a:tailEnd len="med" w="med" type="none"/>
          </a:ln>
        </p:spPr>
      </p:cxnSp>
      <p:cxnSp>
        <p:nvCxnSpPr>
          <p:cNvPr id="1147" name="Google Shape;1147;p80"/>
          <p:cNvCxnSpPr>
            <a:stCxn id="1132" idx="3"/>
            <a:endCxn id="1127" idx="1"/>
          </p:cNvCxnSpPr>
          <p:nvPr/>
        </p:nvCxnSpPr>
        <p:spPr>
          <a:xfrm flipH="1" rot="10800000">
            <a:off x="1314692" y="1257968"/>
            <a:ext cx="2061000" cy="1156800"/>
          </a:xfrm>
          <a:prstGeom prst="bentConnector3">
            <a:avLst>
              <a:gd fmla="val 50000" name="adj1"/>
            </a:avLst>
          </a:prstGeom>
          <a:noFill/>
          <a:ln cap="flat" cmpd="sng" w="9525">
            <a:solidFill>
              <a:srgbClr val="EAECF0"/>
            </a:solidFill>
            <a:prstDash val="solid"/>
            <a:round/>
            <a:headEnd len="med" w="med" type="none"/>
            <a:tailEnd len="med" w="med" type="none"/>
          </a:ln>
        </p:spPr>
      </p:cxnSp>
      <p:pic>
        <p:nvPicPr>
          <p:cNvPr id="1146" name="Google Shape;1146;p80"/>
          <p:cNvPicPr preferRelativeResize="0"/>
          <p:nvPr/>
        </p:nvPicPr>
        <p:blipFill>
          <a:blip r:embed="rId7">
            <a:alphaModFix/>
          </a:blip>
          <a:stretch>
            <a:fillRect/>
          </a:stretch>
        </p:blipFill>
        <p:spPr>
          <a:xfrm>
            <a:off x="4360666" y="2252775"/>
            <a:ext cx="1317759" cy="741450"/>
          </a:xfrm>
          <a:prstGeom prst="rect">
            <a:avLst/>
          </a:prstGeom>
          <a:noFill/>
          <a:ln>
            <a:noFill/>
          </a:ln>
        </p:spPr>
      </p:pic>
      <p:cxnSp>
        <p:nvCxnSpPr>
          <p:cNvPr id="1148" name="Google Shape;1148;p80"/>
          <p:cNvCxnSpPr>
            <a:stCxn id="1146" idx="2"/>
            <a:endCxn id="1141" idx="0"/>
          </p:cNvCxnSpPr>
          <p:nvPr/>
        </p:nvCxnSpPr>
        <p:spPr>
          <a:xfrm rot="5400000">
            <a:off x="3879545" y="2613525"/>
            <a:ext cx="759300" cy="1520700"/>
          </a:xfrm>
          <a:prstGeom prst="bentConnector3">
            <a:avLst>
              <a:gd fmla="val 50005" name="adj1"/>
            </a:avLst>
          </a:prstGeom>
          <a:noFill/>
          <a:ln cap="flat" cmpd="sng" w="9525">
            <a:solidFill>
              <a:srgbClr val="F8F9FA"/>
            </a:solidFill>
            <a:prstDash val="solid"/>
            <a:round/>
            <a:headEnd len="med" w="med" type="none"/>
            <a:tailEnd len="med" w="med" type="none"/>
          </a:ln>
        </p:spPr>
      </p:cxnSp>
      <p:cxnSp>
        <p:nvCxnSpPr>
          <p:cNvPr id="1149" name="Google Shape;1149;p80"/>
          <p:cNvCxnSpPr>
            <a:stCxn id="1140" idx="3"/>
            <a:endCxn id="1141" idx="2"/>
          </p:cNvCxnSpPr>
          <p:nvPr/>
        </p:nvCxnSpPr>
        <p:spPr>
          <a:xfrm>
            <a:off x="1176425" y="4184434"/>
            <a:ext cx="2322600" cy="503400"/>
          </a:xfrm>
          <a:prstGeom prst="bentConnector4">
            <a:avLst>
              <a:gd fmla="val 32127" name="adj1"/>
              <a:gd fmla="val 147287" name="adj2"/>
            </a:avLst>
          </a:prstGeom>
          <a:noFill/>
          <a:ln cap="flat" cmpd="sng" w="9525">
            <a:solidFill>
              <a:srgbClr val="F8F9FA"/>
            </a:solidFill>
            <a:prstDash val="solid"/>
            <a:round/>
            <a:headEnd len="med" w="med" type="none"/>
            <a:tailEnd len="med" w="med" type="none"/>
          </a:ln>
        </p:spPr>
      </p:cxnSp>
      <p:sp>
        <p:nvSpPr>
          <p:cNvPr id="1150" name="Google Shape;1150;p80"/>
          <p:cNvSpPr txBox="1"/>
          <p:nvPr/>
        </p:nvSpPr>
        <p:spPr>
          <a:xfrm>
            <a:off x="4267324" y="702775"/>
            <a:ext cx="11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Switch (S)</a:t>
            </a:r>
            <a:endParaRPr>
              <a:solidFill>
                <a:schemeClr val="dk1"/>
              </a:solidFill>
            </a:endParaRPr>
          </a:p>
        </p:txBody>
      </p:sp>
      <p:sp>
        <p:nvSpPr>
          <p:cNvPr id="1151" name="Google Shape;1151;p80"/>
          <p:cNvSpPr txBox="1"/>
          <p:nvPr/>
        </p:nvSpPr>
        <p:spPr>
          <a:xfrm>
            <a:off x="4482037" y="1987088"/>
            <a:ext cx="11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Router</a:t>
            </a:r>
            <a:r>
              <a:rPr lang="en">
                <a:solidFill>
                  <a:schemeClr val="dk1"/>
                </a:solidFill>
              </a:rPr>
              <a:t> (R)</a:t>
            </a:r>
            <a:endParaRPr>
              <a:solidFill>
                <a:schemeClr val="dk1"/>
              </a:solidFill>
            </a:endParaRPr>
          </a:p>
        </p:txBody>
      </p:sp>
      <p:sp>
        <p:nvSpPr>
          <p:cNvPr id="1152" name="Google Shape;1152;p80"/>
          <p:cNvSpPr txBox="1"/>
          <p:nvPr/>
        </p:nvSpPr>
        <p:spPr>
          <a:xfrm>
            <a:off x="3036924" y="4089938"/>
            <a:ext cx="11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Internet</a:t>
            </a:r>
            <a:endParaRPr>
              <a:solidFill>
                <a:schemeClr val="dk2"/>
              </a:solidFill>
            </a:endParaRPr>
          </a:p>
        </p:txBody>
      </p:sp>
      <p:sp>
        <p:nvSpPr>
          <p:cNvPr id="1153" name="Google Shape;1153;p80"/>
          <p:cNvSpPr txBox="1"/>
          <p:nvPr/>
        </p:nvSpPr>
        <p:spPr>
          <a:xfrm>
            <a:off x="457300" y="892075"/>
            <a:ext cx="992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10.0.0.2</a:t>
            </a:r>
            <a:endParaRPr sz="1100">
              <a:solidFill>
                <a:schemeClr val="dk1"/>
              </a:solidFill>
            </a:endParaRPr>
          </a:p>
        </p:txBody>
      </p:sp>
      <p:sp>
        <p:nvSpPr>
          <p:cNvPr id="1154" name="Google Shape;1154;p80"/>
          <p:cNvSpPr txBox="1"/>
          <p:nvPr/>
        </p:nvSpPr>
        <p:spPr>
          <a:xfrm>
            <a:off x="457300" y="2709575"/>
            <a:ext cx="992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10.0.0.3</a:t>
            </a:r>
            <a:endParaRPr sz="1100">
              <a:solidFill>
                <a:schemeClr val="dk1"/>
              </a:solidFill>
            </a:endParaRPr>
          </a:p>
        </p:txBody>
      </p:sp>
      <p:sp>
        <p:nvSpPr>
          <p:cNvPr id="1155" name="Google Shape;1155;p80"/>
          <p:cNvSpPr txBox="1"/>
          <p:nvPr/>
        </p:nvSpPr>
        <p:spPr>
          <a:xfrm>
            <a:off x="7692100" y="2067925"/>
            <a:ext cx="992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10.0.0.5</a:t>
            </a:r>
            <a:endParaRPr sz="1100">
              <a:solidFill>
                <a:schemeClr val="dk1"/>
              </a:solidFill>
            </a:endParaRPr>
          </a:p>
        </p:txBody>
      </p:sp>
      <p:sp>
        <p:nvSpPr>
          <p:cNvPr id="1156" name="Google Shape;1156;p80"/>
          <p:cNvSpPr txBox="1"/>
          <p:nvPr/>
        </p:nvSpPr>
        <p:spPr>
          <a:xfrm>
            <a:off x="7692100" y="858225"/>
            <a:ext cx="992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10.0.0.4</a:t>
            </a:r>
            <a:endParaRPr sz="1100">
              <a:solidFill>
                <a:schemeClr val="dk1"/>
              </a:solidFill>
            </a:endParaRPr>
          </a:p>
        </p:txBody>
      </p:sp>
      <p:sp>
        <p:nvSpPr>
          <p:cNvPr id="1157" name="Google Shape;1157;p80"/>
          <p:cNvSpPr txBox="1"/>
          <p:nvPr/>
        </p:nvSpPr>
        <p:spPr>
          <a:xfrm>
            <a:off x="5434350" y="2597888"/>
            <a:ext cx="1090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10.0.0.100</a:t>
            </a:r>
            <a:endParaRPr sz="1100">
              <a:solidFill>
                <a:schemeClr val="dk1"/>
              </a:solidFill>
            </a:endParaRPr>
          </a:p>
        </p:txBody>
      </p:sp>
      <p:sp>
        <p:nvSpPr>
          <p:cNvPr id="1158" name="Google Shape;1158;p80"/>
          <p:cNvSpPr txBox="1"/>
          <p:nvPr/>
        </p:nvSpPr>
        <p:spPr>
          <a:xfrm>
            <a:off x="255425" y="4611550"/>
            <a:ext cx="921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5"/>
                </a:solidFill>
              </a:rPr>
              <a:t>8.8.8.8 (G)</a:t>
            </a:r>
            <a:endParaRPr sz="1100">
              <a:solidFill>
                <a:schemeClr val="accent5"/>
              </a:solidFill>
            </a:endParaRPr>
          </a:p>
        </p:txBody>
      </p:sp>
      <p:sp>
        <p:nvSpPr>
          <p:cNvPr id="1159" name="Google Shape;1159;p80"/>
          <p:cNvSpPr txBox="1"/>
          <p:nvPr/>
        </p:nvSpPr>
        <p:spPr>
          <a:xfrm>
            <a:off x="5022550" y="3009163"/>
            <a:ext cx="1090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5"/>
                </a:solidFill>
              </a:rPr>
              <a:t>1.2.3.4</a:t>
            </a:r>
            <a:endParaRPr sz="1100">
              <a:solidFill>
                <a:schemeClr val="accent5"/>
              </a:solidFill>
            </a:endParaRPr>
          </a:p>
        </p:txBody>
      </p:sp>
      <p:sp>
        <p:nvSpPr>
          <p:cNvPr id="1160" name="Google Shape;1160;p80"/>
          <p:cNvSpPr txBox="1"/>
          <p:nvPr/>
        </p:nvSpPr>
        <p:spPr>
          <a:xfrm>
            <a:off x="2566250" y="2907175"/>
            <a:ext cx="1196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192.168.1.2</a:t>
            </a:r>
            <a:endParaRPr sz="1100">
              <a:solidFill>
                <a:schemeClr val="dk1"/>
              </a:solidFill>
            </a:endParaRPr>
          </a:p>
        </p:txBody>
      </p:sp>
      <p:grpSp>
        <p:nvGrpSpPr>
          <p:cNvPr id="1161" name="Google Shape;1161;p80"/>
          <p:cNvGrpSpPr/>
          <p:nvPr/>
        </p:nvGrpSpPr>
        <p:grpSpPr>
          <a:xfrm>
            <a:off x="2624354" y="2331316"/>
            <a:ext cx="874487" cy="589599"/>
            <a:chOff x="2666325" y="4298650"/>
            <a:chExt cx="790176" cy="523250"/>
          </a:xfrm>
        </p:grpSpPr>
        <p:pic>
          <p:nvPicPr>
            <p:cNvPr id="1162" name="Google Shape;1162;p80"/>
            <p:cNvPicPr preferRelativeResize="0"/>
            <p:nvPr/>
          </p:nvPicPr>
          <p:blipFill rotWithShape="1">
            <a:blip r:embed="rId4">
              <a:alphaModFix/>
            </a:blip>
            <a:srcRect b="7747" l="12647" r="11801" t="6452"/>
            <a:stretch/>
          </p:blipFill>
          <p:spPr>
            <a:xfrm>
              <a:off x="2666325" y="4298650"/>
              <a:ext cx="790176" cy="523250"/>
            </a:xfrm>
            <a:prstGeom prst="rect">
              <a:avLst/>
            </a:prstGeom>
            <a:noFill/>
            <a:ln>
              <a:noFill/>
            </a:ln>
          </p:spPr>
        </p:pic>
        <p:sp>
          <p:nvSpPr>
            <p:cNvPr id="1163" name="Google Shape;1163;p80"/>
            <p:cNvSpPr txBox="1"/>
            <p:nvPr/>
          </p:nvSpPr>
          <p:spPr>
            <a:xfrm>
              <a:off x="2907414"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X</a:t>
              </a:r>
              <a:endParaRPr>
                <a:solidFill>
                  <a:schemeClr val="dk1"/>
                </a:solidFill>
              </a:endParaRPr>
            </a:p>
          </p:txBody>
        </p:sp>
      </p:grpSp>
      <p:cxnSp>
        <p:nvCxnSpPr>
          <p:cNvPr id="1164" name="Google Shape;1164;p80"/>
          <p:cNvCxnSpPr>
            <a:stCxn id="1162" idx="3"/>
          </p:cNvCxnSpPr>
          <p:nvPr/>
        </p:nvCxnSpPr>
        <p:spPr>
          <a:xfrm>
            <a:off x="3498842" y="2626116"/>
            <a:ext cx="1038000" cy="125700"/>
          </a:xfrm>
          <a:prstGeom prst="bentConnector3">
            <a:avLst>
              <a:gd fmla="val 50000" name="adj1"/>
            </a:avLst>
          </a:prstGeom>
          <a:noFill/>
          <a:ln cap="flat" cmpd="sng" w="9525">
            <a:solidFill>
              <a:srgbClr val="F8F9FA"/>
            </a:solidFill>
            <a:prstDash val="solid"/>
            <a:round/>
            <a:headEnd len="med" w="med" type="none"/>
            <a:tailEnd len="med" w="med" type="none"/>
          </a:ln>
        </p:spPr>
      </p:cxnSp>
      <p:sp>
        <p:nvSpPr>
          <p:cNvPr id="1165" name="Google Shape;1165;p80"/>
          <p:cNvSpPr txBox="1"/>
          <p:nvPr/>
        </p:nvSpPr>
        <p:spPr>
          <a:xfrm>
            <a:off x="3686450" y="2713450"/>
            <a:ext cx="1196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192.168.1.1</a:t>
            </a:r>
            <a:endParaRPr sz="1100">
              <a:solidFill>
                <a:schemeClr val="dk1"/>
              </a:solidFill>
            </a:endParaRPr>
          </a:p>
        </p:txBody>
      </p:sp>
      <p:sp>
        <p:nvSpPr>
          <p:cNvPr id="1166" name="Google Shape;1166;p80"/>
          <p:cNvSpPr txBox="1"/>
          <p:nvPr/>
        </p:nvSpPr>
        <p:spPr>
          <a:xfrm>
            <a:off x="1547625" y="2927475"/>
            <a:ext cx="9210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FFFF00"/>
                </a:solidFill>
              </a:rPr>
              <a:t>A -&gt; B</a:t>
            </a:r>
            <a:endParaRPr sz="800">
              <a:solidFill>
                <a:srgbClr val="FFFF00"/>
              </a:solidFill>
            </a:endParaRPr>
          </a:p>
          <a:p>
            <a:pPr indent="0" lvl="0" marL="0" rtl="0" algn="l">
              <a:spcBef>
                <a:spcPts val="0"/>
              </a:spcBef>
              <a:spcAft>
                <a:spcPts val="0"/>
              </a:spcAft>
              <a:buNone/>
            </a:pPr>
            <a:r>
              <a:rPr lang="en" sz="800">
                <a:solidFill>
                  <a:srgbClr val="FFFF00"/>
                </a:solidFill>
              </a:rPr>
              <a:t>D -&gt; X</a:t>
            </a:r>
            <a:endParaRPr sz="800">
              <a:solidFill>
                <a:srgbClr val="FFFF00"/>
              </a:solidFill>
            </a:endParaRPr>
          </a:p>
          <a:p>
            <a:pPr indent="0" lvl="0" marL="0" rtl="0" algn="l">
              <a:spcBef>
                <a:spcPts val="0"/>
              </a:spcBef>
              <a:spcAft>
                <a:spcPts val="0"/>
              </a:spcAft>
              <a:buNone/>
            </a:pPr>
            <a:r>
              <a:rPr lang="en" sz="800">
                <a:solidFill>
                  <a:srgbClr val="FFFF00"/>
                </a:solidFill>
              </a:rPr>
              <a:t>B -&gt; G</a:t>
            </a:r>
            <a:endParaRPr sz="800">
              <a:solidFill>
                <a:srgbClr val="FFFF00"/>
              </a:solidFill>
            </a:endParaRPr>
          </a:p>
          <a:p>
            <a:pPr indent="0" lvl="0" marL="0" rtl="0" algn="l">
              <a:spcBef>
                <a:spcPts val="0"/>
              </a:spcBef>
              <a:spcAft>
                <a:spcPts val="0"/>
              </a:spcAft>
              <a:buNone/>
            </a:pPr>
            <a:r>
              <a:t/>
            </a:r>
            <a:endParaRPr sz="800">
              <a:solidFill>
                <a:srgbClr val="F8F9FA"/>
              </a:solidFill>
            </a:endParaRPr>
          </a:p>
          <a:p>
            <a:pPr indent="0" lvl="0" marL="0" rtl="0" algn="l">
              <a:spcBef>
                <a:spcPts val="0"/>
              </a:spcBef>
              <a:spcAft>
                <a:spcPts val="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81"/>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UDP</a:t>
            </a:r>
            <a:endParaRPr/>
          </a:p>
        </p:txBody>
      </p:sp>
      <p:sp>
        <p:nvSpPr>
          <p:cNvPr id="1172" name="Google Shape;1172;p81"/>
          <p:cNvSpPr txBox="1"/>
          <p:nvPr>
            <p:ph idx="1" type="subTitle"/>
          </p:nvPr>
        </p:nvSpPr>
        <p:spPr>
          <a:xfrm>
            <a:off x="311700" y="24955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User Datagram Protocol</a:t>
            </a:r>
            <a:endParaRPr/>
          </a:p>
        </p:txBody>
      </p:sp>
      <p:sp>
        <p:nvSpPr>
          <p:cNvPr id="1173" name="Google Shape;1173;p81"/>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Client-Server Architecture Benefits</a:t>
            </a:r>
            <a:endParaRPr/>
          </a:p>
        </p:txBody>
      </p:sp>
      <p:sp>
        <p:nvSpPr>
          <p:cNvPr id="99" name="Google Shape;99;p19"/>
          <p:cNvSpPr txBox="1"/>
          <p:nvPr>
            <p:ph idx="1" type="body"/>
          </p:nvPr>
        </p:nvSpPr>
        <p:spPr>
          <a:xfrm>
            <a:off x="266925"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Servers have beefy hardware</a:t>
            </a:r>
            <a:endParaRPr/>
          </a:p>
          <a:p>
            <a:pPr indent="-342900" lvl="0" marL="457200" rtl="0" algn="l">
              <a:spcBef>
                <a:spcPts val="0"/>
              </a:spcBef>
              <a:spcAft>
                <a:spcPts val="0"/>
              </a:spcAft>
              <a:buSzPts val="1800"/>
              <a:buChar char="●"/>
            </a:pPr>
            <a:r>
              <a:rPr lang="en"/>
              <a:t>Clients have commodity hardware  </a:t>
            </a:r>
            <a:endParaRPr/>
          </a:p>
          <a:p>
            <a:pPr indent="-342900" lvl="0" marL="457200" rtl="0" algn="l">
              <a:spcBef>
                <a:spcPts val="0"/>
              </a:spcBef>
              <a:spcAft>
                <a:spcPts val="0"/>
              </a:spcAft>
              <a:buSzPts val="1800"/>
              <a:buChar char="●"/>
            </a:pPr>
            <a:r>
              <a:rPr lang="en"/>
              <a:t>Clients can still perform lightweight tasks</a:t>
            </a:r>
            <a:endParaRPr/>
          </a:p>
          <a:p>
            <a:pPr indent="-342900" lvl="0" marL="457200" rtl="0" algn="l">
              <a:spcBef>
                <a:spcPts val="0"/>
              </a:spcBef>
              <a:spcAft>
                <a:spcPts val="0"/>
              </a:spcAft>
              <a:buSzPts val="1800"/>
              <a:buChar char="●"/>
            </a:pPr>
            <a:r>
              <a:rPr lang="en"/>
              <a:t>Clients no longer require </a:t>
            </a:r>
            <a:r>
              <a:rPr lang="en"/>
              <a:t>dependencies</a:t>
            </a:r>
            <a:endParaRPr/>
          </a:p>
          <a:p>
            <a:pPr indent="-342900" lvl="0" marL="457200" rtl="0" algn="l">
              <a:spcBef>
                <a:spcPts val="0"/>
              </a:spcBef>
              <a:spcAft>
                <a:spcPts val="0"/>
              </a:spcAft>
              <a:buSzPts val="1800"/>
              <a:buChar char="●"/>
            </a:pPr>
            <a:r>
              <a:rPr lang="en"/>
              <a:t>However, we need a communication model</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sp>
        <p:nvSpPr>
          <p:cNvPr id="1178" name="Google Shape;1178;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UDP</a:t>
            </a:r>
            <a:endParaRPr/>
          </a:p>
        </p:txBody>
      </p:sp>
      <p:sp>
        <p:nvSpPr>
          <p:cNvPr id="1179" name="Google Shape;1179;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Stands for User Datagram Protocol </a:t>
            </a:r>
            <a:endParaRPr/>
          </a:p>
          <a:p>
            <a:pPr indent="-342900" lvl="0" marL="457200" rtl="0" algn="l">
              <a:lnSpc>
                <a:spcPct val="125000"/>
              </a:lnSpc>
              <a:spcBef>
                <a:spcPts val="0"/>
              </a:spcBef>
              <a:spcAft>
                <a:spcPts val="0"/>
              </a:spcAft>
              <a:buSzPts val="1800"/>
              <a:buChar char="●"/>
            </a:pPr>
            <a:r>
              <a:rPr lang="en"/>
              <a:t>Layer 4 protocol</a:t>
            </a:r>
            <a:endParaRPr/>
          </a:p>
          <a:p>
            <a:pPr indent="-342900" lvl="0" marL="457200" rtl="0" algn="l">
              <a:lnSpc>
                <a:spcPct val="125000"/>
              </a:lnSpc>
              <a:spcBef>
                <a:spcPts val="0"/>
              </a:spcBef>
              <a:spcAft>
                <a:spcPts val="0"/>
              </a:spcAft>
              <a:buSzPts val="1800"/>
              <a:buChar char="●"/>
            </a:pPr>
            <a:r>
              <a:rPr lang="en"/>
              <a:t>Ability</a:t>
            </a:r>
            <a:r>
              <a:rPr lang="en"/>
              <a:t> to address processes in a host using ports</a:t>
            </a:r>
            <a:endParaRPr/>
          </a:p>
          <a:p>
            <a:pPr indent="-342900" lvl="0" marL="457200" rtl="0" algn="l">
              <a:lnSpc>
                <a:spcPct val="125000"/>
              </a:lnSpc>
              <a:spcBef>
                <a:spcPts val="0"/>
              </a:spcBef>
              <a:spcAft>
                <a:spcPts val="0"/>
              </a:spcAft>
              <a:buSzPts val="1800"/>
              <a:buChar char="●"/>
            </a:pPr>
            <a:r>
              <a:rPr lang="en"/>
              <a:t>Simple protocol to send and receive data</a:t>
            </a:r>
            <a:endParaRPr/>
          </a:p>
          <a:p>
            <a:pPr indent="-342900" lvl="0" marL="457200" rtl="0" algn="l">
              <a:lnSpc>
                <a:spcPct val="125000"/>
              </a:lnSpc>
              <a:spcBef>
                <a:spcPts val="0"/>
              </a:spcBef>
              <a:spcAft>
                <a:spcPts val="0"/>
              </a:spcAft>
              <a:buSzPts val="1800"/>
              <a:buChar char="●"/>
            </a:pPr>
            <a:r>
              <a:rPr lang="en"/>
              <a:t>Prior communication not required (double edge sword)</a:t>
            </a:r>
            <a:endParaRPr/>
          </a:p>
          <a:p>
            <a:pPr indent="-342900" lvl="0" marL="457200" rtl="0" algn="l">
              <a:lnSpc>
                <a:spcPct val="125000"/>
              </a:lnSpc>
              <a:spcBef>
                <a:spcPts val="0"/>
              </a:spcBef>
              <a:spcAft>
                <a:spcPts val="0"/>
              </a:spcAft>
              <a:buSzPts val="1800"/>
              <a:buChar char="●"/>
            </a:pPr>
            <a:r>
              <a:rPr lang="en"/>
              <a:t>Stateless no knowledge is stored on the host</a:t>
            </a:r>
            <a:endParaRPr/>
          </a:p>
          <a:p>
            <a:pPr indent="-342900" lvl="0" marL="457200" rtl="0" algn="l">
              <a:lnSpc>
                <a:spcPct val="125000"/>
              </a:lnSpc>
              <a:spcBef>
                <a:spcPts val="0"/>
              </a:spcBef>
              <a:spcAft>
                <a:spcPts val="0"/>
              </a:spcAft>
              <a:buSzPts val="1800"/>
              <a:buChar char="●"/>
            </a:pPr>
            <a:r>
              <a:rPr lang="en"/>
              <a:t>8 byte header Datagram</a:t>
            </a:r>
            <a:endParaRPr/>
          </a:p>
        </p:txBody>
      </p:sp>
      <p:sp>
        <p:nvSpPr>
          <p:cNvPr id="1180" name="Google Shape;1180;p82"/>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sp>
        <p:nvSpPr>
          <p:cNvPr id="1185" name="Google Shape;1185;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UDP Use cases</a:t>
            </a:r>
            <a:endParaRPr/>
          </a:p>
        </p:txBody>
      </p:sp>
      <p:sp>
        <p:nvSpPr>
          <p:cNvPr id="1186" name="Google Shape;1186;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Video streaming</a:t>
            </a:r>
            <a:endParaRPr/>
          </a:p>
          <a:p>
            <a:pPr indent="-342900" lvl="0" marL="457200" rtl="0" algn="l">
              <a:lnSpc>
                <a:spcPct val="125000"/>
              </a:lnSpc>
              <a:spcBef>
                <a:spcPts val="0"/>
              </a:spcBef>
              <a:spcAft>
                <a:spcPts val="0"/>
              </a:spcAft>
              <a:buSzPts val="1800"/>
              <a:buChar char="●"/>
            </a:pPr>
            <a:r>
              <a:rPr lang="en"/>
              <a:t>VPN</a:t>
            </a:r>
            <a:endParaRPr/>
          </a:p>
          <a:p>
            <a:pPr indent="-342900" lvl="0" marL="457200" rtl="0" algn="l">
              <a:lnSpc>
                <a:spcPct val="125000"/>
              </a:lnSpc>
              <a:spcBef>
                <a:spcPts val="0"/>
              </a:spcBef>
              <a:spcAft>
                <a:spcPts val="0"/>
              </a:spcAft>
              <a:buSzPts val="1800"/>
              <a:buChar char="●"/>
            </a:pPr>
            <a:r>
              <a:rPr lang="en"/>
              <a:t>DNS</a:t>
            </a:r>
            <a:endParaRPr/>
          </a:p>
          <a:p>
            <a:pPr indent="-342900" lvl="0" marL="457200" rtl="0" algn="l">
              <a:lnSpc>
                <a:spcPct val="125000"/>
              </a:lnSpc>
              <a:spcBef>
                <a:spcPts val="0"/>
              </a:spcBef>
              <a:spcAft>
                <a:spcPts val="0"/>
              </a:spcAft>
              <a:buSzPts val="1800"/>
              <a:buChar char="●"/>
            </a:pPr>
            <a:r>
              <a:rPr lang="en"/>
              <a:t>WebRTC</a:t>
            </a:r>
            <a:endParaRPr/>
          </a:p>
        </p:txBody>
      </p:sp>
      <p:sp>
        <p:nvSpPr>
          <p:cNvPr id="1187" name="Google Shape;1187;p83"/>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1188" name="Google Shape;1188;p83"/>
          <p:cNvCxnSpPr>
            <a:stCxn id="1189" idx="1"/>
            <a:endCxn id="1190" idx="3"/>
          </p:cNvCxnSpPr>
          <p:nvPr/>
        </p:nvCxnSpPr>
        <p:spPr>
          <a:xfrm flipH="1">
            <a:off x="2483063" y="3652050"/>
            <a:ext cx="3726300" cy="8100"/>
          </a:xfrm>
          <a:prstGeom prst="straightConnector1">
            <a:avLst/>
          </a:prstGeom>
          <a:noFill/>
          <a:ln cap="flat" cmpd="sng" w="9525">
            <a:solidFill>
              <a:schemeClr val="dk1"/>
            </a:solidFill>
            <a:prstDash val="solid"/>
            <a:round/>
            <a:headEnd len="med" w="med" type="none"/>
            <a:tailEnd len="med" w="med" type="none"/>
          </a:ln>
        </p:spPr>
      </p:cxnSp>
      <p:grpSp>
        <p:nvGrpSpPr>
          <p:cNvPr id="1191" name="Google Shape;1191;p83"/>
          <p:cNvGrpSpPr/>
          <p:nvPr/>
        </p:nvGrpSpPr>
        <p:grpSpPr>
          <a:xfrm>
            <a:off x="6209363" y="3390425"/>
            <a:ext cx="790176" cy="523250"/>
            <a:chOff x="6861863" y="3530550"/>
            <a:chExt cx="790176" cy="523250"/>
          </a:xfrm>
        </p:grpSpPr>
        <p:pic>
          <p:nvPicPr>
            <p:cNvPr id="1189" name="Google Shape;1189;p83"/>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192" name="Google Shape;1192;p83"/>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1193" name="Google Shape;1193;p83"/>
          <p:cNvGrpSpPr/>
          <p:nvPr/>
        </p:nvGrpSpPr>
        <p:grpSpPr>
          <a:xfrm>
            <a:off x="1692900" y="3398650"/>
            <a:ext cx="790176" cy="523250"/>
            <a:chOff x="2666325" y="4298650"/>
            <a:chExt cx="790176" cy="523250"/>
          </a:xfrm>
        </p:grpSpPr>
        <p:pic>
          <p:nvPicPr>
            <p:cNvPr id="1190" name="Google Shape;1190;p83"/>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194" name="Google Shape;1194;p83"/>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Multiplexing and demultiplexing</a:t>
            </a:r>
            <a:endParaRPr/>
          </a:p>
        </p:txBody>
      </p:sp>
      <p:sp>
        <p:nvSpPr>
          <p:cNvPr id="1200" name="Google Shape;1200;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IP target hosts only</a:t>
            </a:r>
            <a:endParaRPr/>
          </a:p>
          <a:p>
            <a:pPr indent="-342900" lvl="0" marL="457200" rtl="0" algn="l">
              <a:lnSpc>
                <a:spcPct val="125000"/>
              </a:lnSpc>
              <a:spcBef>
                <a:spcPts val="0"/>
              </a:spcBef>
              <a:spcAft>
                <a:spcPts val="0"/>
              </a:spcAft>
              <a:buSzPts val="1800"/>
              <a:buChar char="●"/>
            </a:pPr>
            <a:r>
              <a:rPr lang="en"/>
              <a:t>Hosts run many apps each with different requirements</a:t>
            </a:r>
            <a:endParaRPr/>
          </a:p>
          <a:p>
            <a:pPr indent="-342900" lvl="0" marL="457200" rtl="0" algn="l">
              <a:lnSpc>
                <a:spcPct val="125000"/>
              </a:lnSpc>
              <a:spcBef>
                <a:spcPts val="0"/>
              </a:spcBef>
              <a:spcAft>
                <a:spcPts val="0"/>
              </a:spcAft>
              <a:buSzPts val="1800"/>
              <a:buChar char="●"/>
            </a:pPr>
            <a:r>
              <a:rPr lang="en"/>
              <a:t>Ports now identify the “app” or “process”</a:t>
            </a:r>
            <a:endParaRPr/>
          </a:p>
          <a:p>
            <a:pPr indent="-342900" lvl="0" marL="457200" rtl="0" algn="l">
              <a:lnSpc>
                <a:spcPct val="125000"/>
              </a:lnSpc>
              <a:spcBef>
                <a:spcPts val="0"/>
              </a:spcBef>
              <a:spcAft>
                <a:spcPts val="0"/>
              </a:spcAft>
              <a:buSzPts val="1800"/>
              <a:buChar char="●"/>
            </a:pPr>
            <a:r>
              <a:rPr lang="en"/>
              <a:t>Sender multiplexes all its apps into UDP</a:t>
            </a:r>
            <a:endParaRPr/>
          </a:p>
          <a:p>
            <a:pPr indent="-342900" lvl="0" marL="457200" rtl="0" algn="l">
              <a:lnSpc>
                <a:spcPct val="125000"/>
              </a:lnSpc>
              <a:spcBef>
                <a:spcPts val="0"/>
              </a:spcBef>
              <a:spcAft>
                <a:spcPts val="0"/>
              </a:spcAft>
              <a:buSzPts val="1800"/>
              <a:buChar char="●"/>
            </a:pPr>
            <a:r>
              <a:rPr lang="en"/>
              <a:t>Receiver demultiplex UDP datagrams to each app</a:t>
            </a:r>
            <a:endParaRPr/>
          </a:p>
        </p:txBody>
      </p:sp>
      <p:sp>
        <p:nvSpPr>
          <p:cNvPr id="1201" name="Google Shape;1201;p8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1202" name="Google Shape;1202;p84"/>
          <p:cNvCxnSpPr>
            <a:stCxn id="1203" idx="1"/>
            <a:endCxn id="1204" idx="3"/>
          </p:cNvCxnSpPr>
          <p:nvPr/>
        </p:nvCxnSpPr>
        <p:spPr>
          <a:xfrm flipH="1">
            <a:off x="2483063" y="3652050"/>
            <a:ext cx="3726300" cy="8100"/>
          </a:xfrm>
          <a:prstGeom prst="straightConnector1">
            <a:avLst/>
          </a:prstGeom>
          <a:noFill/>
          <a:ln cap="flat" cmpd="sng" w="9525">
            <a:solidFill>
              <a:schemeClr val="dk1"/>
            </a:solidFill>
            <a:prstDash val="solid"/>
            <a:round/>
            <a:headEnd len="med" w="med" type="none"/>
            <a:tailEnd len="med" w="med" type="none"/>
          </a:ln>
        </p:spPr>
      </p:cxnSp>
      <p:grpSp>
        <p:nvGrpSpPr>
          <p:cNvPr id="1205" name="Google Shape;1205;p84"/>
          <p:cNvGrpSpPr/>
          <p:nvPr/>
        </p:nvGrpSpPr>
        <p:grpSpPr>
          <a:xfrm>
            <a:off x="6209363" y="3390425"/>
            <a:ext cx="790176" cy="523250"/>
            <a:chOff x="6861863" y="3530550"/>
            <a:chExt cx="790176" cy="523250"/>
          </a:xfrm>
        </p:grpSpPr>
        <p:pic>
          <p:nvPicPr>
            <p:cNvPr id="1203" name="Google Shape;1203;p84"/>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206" name="Google Shape;1206;p84"/>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1204" name="Google Shape;1204;p84"/>
          <p:cNvPicPr preferRelativeResize="0"/>
          <p:nvPr/>
        </p:nvPicPr>
        <p:blipFill rotWithShape="1">
          <a:blip r:embed="rId3">
            <a:alphaModFix/>
          </a:blip>
          <a:srcRect b="7747" l="12647" r="11801" t="6452"/>
          <a:stretch/>
        </p:blipFill>
        <p:spPr>
          <a:xfrm>
            <a:off x="1692900" y="3398650"/>
            <a:ext cx="790176" cy="523250"/>
          </a:xfrm>
          <a:prstGeom prst="rect">
            <a:avLst/>
          </a:prstGeom>
          <a:noFill/>
          <a:ln>
            <a:noFill/>
          </a:ln>
        </p:spPr>
      </p:pic>
      <p:sp>
        <p:nvSpPr>
          <p:cNvPr id="1207" name="Google Shape;1207;p84"/>
          <p:cNvSpPr txBox="1"/>
          <p:nvPr/>
        </p:nvSpPr>
        <p:spPr>
          <a:xfrm>
            <a:off x="1692900" y="39219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10.0.0.1</a:t>
            </a:r>
            <a:endParaRPr sz="1100">
              <a:solidFill>
                <a:schemeClr val="dk1"/>
              </a:solidFill>
            </a:endParaRPr>
          </a:p>
        </p:txBody>
      </p:sp>
      <p:sp>
        <p:nvSpPr>
          <p:cNvPr id="1208" name="Google Shape;1208;p84"/>
          <p:cNvSpPr txBox="1"/>
          <p:nvPr/>
        </p:nvSpPr>
        <p:spPr>
          <a:xfrm>
            <a:off x="6246763" y="39219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10.0.0.2</a:t>
            </a:r>
            <a:endParaRPr sz="1100">
              <a:solidFill>
                <a:schemeClr val="dk1"/>
              </a:solidFill>
            </a:endParaRPr>
          </a:p>
        </p:txBody>
      </p:sp>
      <p:sp>
        <p:nvSpPr>
          <p:cNvPr id="1209" name="Google Shape;1209;p84"/>
          <p:cNvSpPr txBox="1"/>
          <p:nvPr/>
        </p:nvSpPr>
        <p:spPr>
          <a:xfrm>
            <a:off x="389325" y="330800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App1-port 5555</a:t>
            </a:r>
            <a:endParaRPr sz="1100">
              <a:solidFill>
                <a:schemeClr val="dk1"/>
              </a:solidFill>
            </a:endParaRPr>
          </a:p>
          <a:p>
            <a:pPr indent="0" lvl="0" marL="0" rtl="0" algn="l">
              <a:spcBef>
                <a:spcPts val="0"/>
              </a:spcBef>
              <a:spcAft>
                <a:spcPts val="0"/>
              </a:spcAft>
              <a:buNone/>
            </a:pPr>
            <a:r>
              <a:rPr lang="en" sz="1100">
                <a:solidFill>
                  <a:schemeClr val="dk1"/>
                </a:solidFill>
              </a:rPr>
              <a:t>App2-port 7712</a:t>
            </a:r>
            <a:endParaRPr sz="1100">
              <a:solidFill>
                <a:schemeClr val="dk1"/>
              </a:solidFill>
            </a:endParaRPr>
          </a:p>
          <a:p>
            <a:pPr indent="0" lvl="0" marL="0" rtl="0" algn="l">
              <a:spcBef>
                <a:spcPts val="0"/>
              </a:spcBef>
              <a:spcAft>
                <a:spcPts val="0"/>
              </a:spcAft>
              <a:buNone/>
            </a:pPr>
            <a:r>
              <a:rPr lang="en" sz="1100">
                <a:solidFill>
                  <a:schemeClr val="dk1"/>
                </a:solidFill>
              </a:rPr>
              <a:t>App3-port 2222</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210" name="Google Shape;1210;p84"/>
          <p:cNvSpPr txBox="1"/>
          <p:nvPr/>
        </p:nvSpPr>
        <p:spPr>
          <a:xfrm>
            <a:off x="7083625" y="324450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AppX-port 53</a:t>
            </a:r>
            <a:endParaRPr sz="1100">
              <a:solidFill>
                <a:schemeClr val="dk1"/>
              </a:solidFill>
            </a:endParaRPr>
          </a:p>
          <a:p>
            <a:pPr indent="0" lvl="0" marL="0" rtl="0" algn="l">
              <a:spcBef>
                <a:spcPts val="0"/>
              </a:spcBef>
              <a:spcAft>
                <a:spcPts val="0"/>
              </a:spcAft>
              <a:buNone/>
            </a:pPr>
            <a:r>
              <a:rPr lang="en" sz="1100">
                <a:solidFill>
                  <a:schemeClr val="dk1"/>
                </a:solidFill>
              </a:rPr>
              <a:t>AppY-port 68</a:t>
            </a:r>
            <a:endParaRPr sz="1100">
              <a:solidFill>
                <a:schemeClr val="dk1"/>
              </a:solidFill>
            </a:endParaRPr>
          </a:p>
          <a:p>
            <a:pPr indent="0" lvl="0" marL="0" rtl="0" algn="l">
              <a:spcBef>
                <a:spcPts val="0"/>
              </a:spcBef>
              <a:spcAft>
                <a:spcPts val="0"/>
              </a:spcAft>
              <a:buNone/>
            </a:pPr>
            <a:r>
              <a:rPr lang="en" sz="1100">
                <a:solidFill>
                  <a:schemeClr val="dk1"/>
                </a:solidFill>
              </a:rPr>
              <a:t>AppZ-port 6978</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sp>
        <p:nvSpPr>
          <p:cNvPr id="1215" name="Google Shape;1215;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 and Destination Port</a:t>
            </a:r>
            <a:endParaRPr/>
          </a:p>
        </p:txBody>
      </p:sp>
      <p:sp>
        <p:nvSpPr>
          <p:cNvPr id="1216" name="Google Shape;1216;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App1 on 10.0.0.1 sends </a:t>
            </a:r>
            <a:r>
              <a:rPr lang="en"/>
              <a:t>data to AppX on 10.0.0.2 </a:t>
            </a:r>
            <a:endParaRPr/>
          </a:p>
          <a:p>
            <a:pPr indent="-342900" lvl="0" marL="457200" rtl="0" algn="l">
              <a:lnSpc>
                <a:spcPct val="125000"/>
              </a:lnSpc>
              <a:spcBef>
                <a:spcPts val="0"/>
              </a:spcBef>
              <a:spcAft>
                <a:spcPts val="0"/>
              </a:spcAft>
              <a:buSzPts val="1800"/>
              <a:buChar char="●"/>
            </a:pPr>
            <a:r>
              <a:rPr lang="en"/>
              <a:t>Destination Port = 53</a:t>
            </a:r>
            <a:endParaRPr/>
          </a:p>
          <a:p>
            <a:pPr indent="-342900" lvl="0" marL="457200" rtl="0" algn="l">
              <a:lnSpc>
                <a:spcPct val="125000"/>
              </a:lnSpc>
              <a:spcBef>
                <a:spcPts val="0"/>
              </a:spcBef>
              <a:spcAft>
                <a:spcPts val="0"/>
              </a:spcAft>
              <a:buSzPts val="1800"/>
              <a:buChar char="●"/>
            </a:pPr>
            <a:r>
              <a:rPr lang="en"/>
              <a:t>AppX responds back to App1 </a:t>
            </a:r>
            <a:endParaRPr/>
          </a:p>
          <a:p>
            <a:pPr indent="-342900" lvl="0" marL="457200" rtl="0" algn="l">
              <a:lnSpc>
                <a:spcPct val="125000"/>
              </a:lnSpc>
              <a:spcBef>
                <a:spcPts val="0"/>
              </a:spcBef>
              <a:spcAft>
                <a:spcPts val="0"/>
              </a:spcAft>
              <a:buSzPts val="1800"/>
              <a:buChar char="●"/>
            </a:pPr>
            <a:r>
              <a:rPr lang="en"/>
              <a:t>We need Source Port so we know how to send back data</a:t>
            </a:r>
            <a:endParaRPr/>
          </a:p>
          <a:p>
            <a:pPr indent="-342900" lvl="0" marL="457200" rtl="0" algn="l">
              <a:lnSpc>
                <a:spcPct val="125000"/>
              </a:lnSpc>
              <a:spcBef>
                <a:spcPts val="0"/>
              </a:spcBef>
              <a:spcAft>
                <a:spcPts val="0"/>
              </a:spcAft>
              <a:buSzPts val="1800"/>
              <a:buChar char="●"/>
            </a:pPr>
            <a:r>
              <a:rPr lang="en"/>
              <a:t>Source Port = 5555</a:t>
            </a:r>
            <a:endParaRPr/>
          </a:p>
        </p:txBody>
      </p:sp>
      <p:sp>
        <p:nvSpPr>
          <p:cNvPr id="1217" name="Google Shape;1217;p85"/>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1218" name="Google Shape;1218;p85"/>
          <p:cNvCxnSpPr/>
          <p:nvPr/>
        </p:nvCxnSpPr>
        <p:spPr>
          <a:xfrm flipH="1">
            <a:off x="2483063" y="3017050"/>
            <a:ext cx="3726300" cy="8100"/>
          </a:xfrm>
          <a:prstGeom prst="straightConnector1">
            <a:avLst/>
          </a:prstGeom>
          <a:noFill/>
          <a:ln cap="flat" cmpd="sng" w="9525">
            <a:solidFill>
              <a:schemeClr val="dk1"/>
            </a:solidFill>
            <a:prstDash val="solid"/>
            <a:round/>
            <a:headEnd len="med" w="med" type="triangle"/>
            <a:tailEnd len="med" w="med" type="none"/>
          </a:ln>
        </p:spPr>
      </p:cxnSp>
      <p:grpSp>
        <p:nvGrpSpPr>
          <p:cNvPr id="1219" name="Google Shape;1219;p85"/>
          <p:cNvGrpSpPr/>
          <p:nvPr/>
        </p:nvGrpSpPr>
        <p:grpSpPr>
          <a:xfrm>
            <a:off x="6209363" y="3390425"/>
            <a:ext cx="790176" cy="523250"/>
            <a:chOff x="6861863" y="3530550"/>
            <a:chExt cx="790176" cy="523250"/>
          </a:xfrm>
        </p:grpSpPr>
        <p:pic>
          <p:nvPicPr>
            <p:cNvPr id="1220" name="Google Shape;1220;p85"/>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221" name="Google Shape;1221;p85"/>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1222" name="Google Shape;1222;p85"/>
          <p:cNvPicPr preferRelativeResize="0"/>
          <p:nvPr/>
        </p:nvPicPr>
        <p:blipFill rotWithShape="1">
          <a:blip r:embed="rId3">
            <a:alphaModFix/>
          </a:blip>
          <a:srcRect b="7747" l="12647" r="11801" t="6452"/>
          <a:stretch/>
        </p:blipFill>
        <p:spPr>
          <a:xfrm>
            <a:off x="1692900" y="3398650"/>
            <a:ext cx="790176" cy="523250"/>
          </a:xfrm>
          <a:prstGeom prst="rect">
            <a:avLst/>
          </a:prstGeom>
          <a:noFill/>
          <a:ln>
            <a:noFill/>
          </a:ln>
        </p:spPr>
      </p:pic>
      <p:sp>
        <p:nvSpPr>
          <p:cNvPr id="1223" name="Google Shape;1223;p85"/>
          <p:cNvSpPr txBox="1"/>
          <p:nvPr/>
        </p:nvSpPr>
        <p:spPr>
          <a:xfrm>
            <a:off x="1692900" y="39219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10.0.0.1</a:t>
            </a:r>
            <a:endParaRPr sz="1100">
              <a:solidFill>
                <a:schemeClr val="dk1"/>
              </a:solidFill>
            </a:endParaRPr>
          </a:p>
        </p:txBody>
      </p:sp>
      <p:sp>
        <p:nvSpPr>
          <p:cNvPr id="1224" name="Google Shape;1224;p85"/>
          <p:cNvSpPr txBox="1"/>
          <p:nvPr/>
        </p:nvSpPr>
        <p:spPr>
          <a:xfrm>
            <a:off x="6246763" y="39219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10.0.0.2</a:t>
            </a:r>
            <a:endParaRPr sz="1100">
              <a:solidFill>
                <a:schemeClr val="dk1"/>
              </a:solidFill>
            </a:endParaRPr>
          </a:p>
        </p:txBody>
      </p:sp>
      <p:sp>
        <p:nvSpPr>
          <p:cNvPr id="1225" name="Google Shape;1225;p85"/>
          <p:cNvSpPr txBox="1"/>
          <p:nvPr/>
        </p:nvSpPr>
        <p:spPr>
          <a:xfrm>
            <a:off x="389325" y="330800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App1-port 5555</a:t>
            </a:r>
            <a:endParaRPr sz="1100">
              <a:solidFill>
                <a:schemeClr val="accent4"/>
              </a:solidFill>
            </a:endParaRPr>
          </a:p>
          <a:p>
            <a:pPr indent="0" lvl="0" marL="0" rtl="0" algn="l">
              <a:spcBef>
                <a:spcPts val="0"/>
              </a:spcBef>
              <a:spcAft>
                <a:spcPts val="0"/>
              </a:spcAft>
              <a:buNone/>
            </a:pPr>
            <a:r>
              <a:rPr lang="en" sz="1100">
                <a:solidFill>
                  <a:schemeClr val="dk1"/>
                </a:solidFill>
              </a:rPr>
              <a:t>App2-port 7712</a:t>
            </a:r>
            <a:endParaRPr sz="1100">
              <a:solidFill>
                <a:schemeClr val="dk1"/>
              </a:solidFill>
            </a:endParaRPr>
          </a:p>
          <a:p>
            <a:pPr indent="0" lvl="0" marL="0" rtl="0" algn="l">
              <a:spcBef>
                <a:spcPts val="0"/>
              </a:spcBef>
              <a:spcAft>
                <a:spcPts val="0"/>
              </a:spcAft>
              <a:buNone/>
            </a:pPr>
            <a:r>
              <a:rPr lang="en" sz="1100">
                <a:solidFill>
                  <a:schemeClr val="dk1"/>
                </a:solidFill>
              </a:rPr>
              <a:t>App3-port 2222</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226" name="Google Shape;1226;p85"/>
          <p:cNvSpPr txBox="1"/>
          <p:nvPr/>
        </p:nvSpPr>
        <p:spPr>
          <a:xfrm>
            <a:off x="7083625" y="324450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AppX-port 53</a:t>
            </a:r>
            <a:endParaRPr sz="1100">
              <a:solidFill>
                <a:schemeClr val="accent4"/>
              </a:solidFill>
            </a:endParaRPr>
          </a:p>
          <a:p>
            <a:pPr indent="0" lvl="0" marL="0" rtl="0" algn="l">
              <a:spcBef>
                <a:spcPts val="0"/>
              </a:spcBef>
              <a:spcAft>
                <a:spcPts val="0"/>
              </a:spcAft>
              <a:buNone/>
            </a:pPr>
            <a:r>
              <a:rPr lang="en" sz="1100">
                <a:solidFill>
                  <a:schemeClr val="dk1"/>
                </a:solidFill>
              </a:rPr>
              <a:t>AppY-port 68</a:t>
            </a:r>
            <a:endParaRPr sz="1100">
              <a:solidFill>
                <a:schemeClr val="dk1"/>
              </a:solidFill>
            </a:endParaRPr>
          </a:p>
          <a:p>
            <a:pPr indent="0" lvl="0" marL="0" rtl="0" algn="l">
              <a:spcBef>
                <a:spcPts val="0"/>
              </a:spcBef>
              <a:spcAft>
                <a:spcPts val="0"/>
              </a:spcAft>
              <a:buNone/>
            </a:pPr>
            <a:r>
              <a:rPr lang="en" sz="1100">
                <a:solidFill>
                  <a:schemeClr val="dk1"/>
                </a:solidFill>
              </a:rPr>
              <a:t>AppZ-port </a:t>
            </a:r>
            <a:r>
              <a:rPr lang="en" sz="1100">
                <a:solidFill>
                  <a:schemeClr val="dk1"/>
                </a:solidFill>
              </a:rPr>
              <a:t>6978</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227" name="Google Shape;1227;p85"/>
          <p:cNvSpPr/>
          <p:nvPr/>
        </p:nvSpPr>
        <p:spPr>
          <a:xfrm>
            <a:off x="2906064" y="3107325"/>
            <a:ext cx="8988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10.0.0.1</a:t>
            </a:r>
            <a:endParaRPr/>
          </a:p>
        </p:txBody>
      </p:sp>
      <p:sp>
        <p:nvSpPr>
          <p:cNvPr id="1228" name="Google Shape;1228;p85"/>
          <p:cNvSpPr/>
          <p:nvPr/>
        </p:nvSpPr>
        <p:spPr>
          <a:xfrm>
            <a:off x="4398863" y="3107325"/>
            <a:ext cx="4887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53</a:t>
            </a:r>
            <a:endParaRPr/>
          </a:p>
        </p:txBody>
      </p:sp>
      <p:sp>
        <p:nvSpPr>
          <p:cNvPr id="1229" name="Google Shape;1229;p85"/>
          <p:cNvSpPr/>
          <p:nvPr/>
        </p:nvSpPr>
        <p:spPr>
          <a:xfrm>
            <a:off x="4887584" y="3107325"/>
            <a:ext cx="8988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10.0.0.2</a:t>
            </a:r>
            <a:endParaRPr/>
          </a:p>
        </p:txBody>
      </p:sp>
      <p:sp>
        <p:nvSpPr>
          <p:cNvPr id="1230" name="Google Shape;1230;p85"/>
          <p:cNvSpPr/>
          <p:nvPr/>
        </p:nvSpPr>
        <p:spPr>
          <a:xfrm>
            <a:off x="3804990" y="3107325"/>
            <a:ext cx="5940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5555</a:t>
            </a:r>
            <a:endParaRPr sz="1200"/>
          </a:p>
        </p:txBody>
      </p:sp>
      <p:sp>
        <p:nvSpPr>
          <p:cNvPr id="1231" name="Google Shape;1231;p85"/>
          <p:cNvSpPr/>
          <p:nvPr/>
        </p:nvSpPr>
        <p:spPr>
          <a:xfrm>
            <a:off x="2875014" y="3864750"/>
            <a:ext cx="8988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10.0.0.2</a:t>
            </a:r>
            <a:endParaRPr/>
          </a:p>
        </p:txBody>
      </p:sp>
      <p:sp>
        <p:nvSpPr>
          <p:cNvPr id="1232" name="Google Shape;1232;p85"/>
          <p:cNvSpPr/>
          <p:nvPr/>
        </p:nvSpPr>
        <p:spPr>
          <a:xfrm>
            <a:off x="4205178" y="3864750"/>
            <a:ext cx="6513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5555</a:t>
            </a:r>
            <a:endParaRPr/>
          </a:p>
        </p:txBody>
      </p:sp>
      <p:sp>
        <p:nvSpPr>
          <p:cNvPr id="1233" name="Google Shape;1233;p85"/>
          <p:cNvSpPr/>
          <p:nvPr/>
        </p:nvSpPr>
        <p:spPr>
          <a:xfrm>
            <a:off x="4856534" y="3864750"/>
            <a:ext cx="8988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10.0.0.1</a:t>
            </a:r>
            <a:endParaRPr/>
          </a:p>
        </p:txBody>
      </p:sp>
      <p:sp>
        <p:nvSpPr>
          <p:cNvPr id="1234" name="Google Shape;1234;p85"/>
          <p:cNvSpPr/>
          <p:nvPr/>
        </p:nvSpPr>
        <p:spPr>
          <a:xfrm>
            <a:off x="3773947" y="3864750"/>
            <a:ext cx="4311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53</a:t>
            </a:r>
            <a:endParaRPr sz="1200"/>
          </a:p>
        </p:txBody>
      </p:sp>
      <p:cxnSp>
        <p:nvCxnSpPr>
          <p:cNvPr id="1235" name="Google Shape;1235;p85"/>
          <p:cNvCxnSpPr/>
          <p:nvPr/>
        </p:nvCxnSpPr>
        <p:spPr>
          <a:xfrm flipH="1">
            <a:off x="2483063" y="4418300"/>
            <a:ext cx="3726300" cy="81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sp>
        <p:nvSpPr>
          <p:cNvPr id="1240" name="Google Shape;1240;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241" name="Google Shape;1241;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UDP is a simple layer 4 protocol</a:t>
            </a:r>
            <a:endParaRPr/>
          </a:p>
          <a:p>
            <a:pPr indent="-342900" lvl="0" marL="457200" rtl="0" algn="l">
              <a:lnSpc>
                <a:spcPct val="125000"/>
              </a:lnSpc>
              <a:spcBef>
                <a:spcPts val="0"/>
              </a:spcBef>
              <a:spcAft>
                <a:spcPts val="0"/>
              </a:spcAft>
              <a:buSzPts val="1800"/>
              <a:buChar char="●"/>
            </a:pPr>
            <a:r>
              <a:rPr lang="en"/>
              <a:t>Uses ports to address processes</a:t>
            </a:r>
            <a:endParaRPr/>
          </a:p>
          <a:p>
            <a:pPr indent="-342900" lvl="0" marL="457200" rtl="0" algn="l">
              <a:lnSpc>
                <a:spcPct val="125000"/>
              </a:lnSpc>
              <a:spcBef>
                <a:spcPts val="0"/>
              </a:spcBef>
              <a:spcAft>
                <a:spcPts val="0"/>
              </a:spcAft>
              <a:buSzPts val="1800"/>
              <a:buChar char="●"/>
            </a:pPr>
            <a:r>
              <a:rPr lang="en"/>
              <a:t>Stateless</a:t>
            </a:r>
            <a:endParaRPr/>
          </a:p>
        </p:txBody>
      </p:sp>
      <p:sp>
        <p:nvSpPr>
          <p:cNvPr id="1242" name="Google Shape;1242;p86"/>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6" name="Shape 1246"/>
        <p:cNvGrpSpPr/>
        <p:nvPr/>
      </p:nvGrpSpPr>
      <p:grpSpPr>
        <a:xfrm>
          <a:off x="0" y="0"/>
          <a:ext cx="0" cy="0"/>
          <a:chOff x="0" y="0"/>
          <a:chExt cx="0" cy="0"/>
        </a:xfrm>
      </p:grpSpPr>
      <p:sp>
        <p:nvSpPr>
          <p:cNvPr id="1247" name="Google Shape;1247;p87"/>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UDP Datagram</a:t>
            </a:r>
            <a:endParaRPr/>
          </a:p>
        </p:txBody>
      </p:sp>
      <p:sp>
        <p:nvSpPr>
          <p:cNvPr id="1248" name="Google Shape;1248;p87"/>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anatomy of the UDP datagram</a:t>
            </a:r>
            <a:endParaRPr/>
          </a:p>
        </p:txBody>
      </p:sp>
      <p:sp>
        <p:nvSpPr>
          <p:cNvPr id="1249" name="Google Shape;1249;p87"/>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UDP Datagram</a:t>
            </a:r>
            <a:endParaRPr/>
          </a:p>
        </p:txBody>
      </p:sp>
      <p:sp>
        <p:nvSpPr>
          <p:cNvPr id="1255" name="Google Shape;1255;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UDP Header is 8 bytes only (IPv4)</a:t>
            </a:r>
            <a:endParaRPr/>
          </a:p>
          <a:p>
            <a:pPr indent="-342900" lvl="0" marL="457200" rtl="0" algn="l">
              <a:lnSpc>
                <a:spcPct val="125000"/>
              </a:lnSpc>
              <a:spcBef>
                <a:spcPts val="0"/>
              </a:spcBef>
              <a:spcAft>
                <a:spcPts val="0"/>
              </a:spcAft>
              <a:buSzPts val="1800"/>
              <a:buChar char="●"/>
            </a:pPr>
            <a:r>
              <a:rPr lang="en"/>
              <a:t>Datagram slides into an IP packet as “data”</a:t>
            </a:r>
            <a:endParaRPr/>
          </a:p>
          <a:p>
            <a:pPr indent="-342900" lvl="0" marL="457200" rtl="0" algn="l">
              <a:lnSpc>
                <a:spcPct val="125000"/>
              </a:lnSpc>
              <a:spcBef>
                <a:spcPts val="0"/>
              </a:spcBef>
              <a:spcAft>
                <a:spcPts val="0"/>
              </a:spcAft>
              <a:buSzPts val="1800"/>
              <a:buChar char="●"/>
            </a:pPr>
            <a:r>
              <a:rPr lang="en"/>
              <a:t>Port are 16 bit (0 to 65535)</a:t>
            </a:r>
            <a:endParaRPr/>
          </a:p>
        </p:txBody>
      </p:sp>
      <p:sp>
        <p:nvSpPr>
          <p:cNvPr id="1256" name="Google Shape;1256;p8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89"/>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1262" name="Google Shape;1262;p89"/>
          <p:cNvGraphicFramePr/>
          <p:nvPr/>
        </p:nvGraphicFramePr>
        <p:xfrm>
          <a:off x="14200" y="1813625"/>
          <a:ext cx="3000000" cy="3000000"/>
        </p:xfrm>
        <a:graphic>
          <a:graphicData uri="http://schemas.openxmlformats.org/drawingml/2006/table">
            <a:tbl>
              <a:tblPr>
                <a:noFill/>
                <a:tableStyleId>{1492325F-7BCA-4536-A9CF-DEEA088E3E3A}</a:tableStyleId>
              </a:tblPr>
              <a:tblGrid>
                <a:gridCol w="571500"/>
                <a:gridCol w="447675"/>
                <a:gridCol w="200025"/>
                <a:gridCol w="200025"/>
                <a:gridCol w="200025"/>
                <a:gridCol w="200025"/>
                <a:gridCol w="200025"/>
                <a:gridCol w="200025"/>
                <a:gridCol w="200025"/>
                <a:gridCol w="200025"/>
                <a:gridCol w="200025"/>
                <a:gridCol w="2000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r>
              <a:tr h="3714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latin typeface="Courier New"/>
                          <a:ea typeface="Courier New"/>
                          <a:cs typeface="Courier New"/>
                          <a:sym typeface="Courier New"/>
                          <a:hlinkClick r:id="rId5">
                            <a:extLst>
                              <a:ext uri="{A12FA001-AC4F-418D-AE19-62706E023703}">
                                <ahyp:hlinkClr val="tx"/>
                              </a:ext>
                            </a:extLst>
                          </a:hlinkClick>
                        </a:rPr>
                        <a:t>Bit</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3</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4</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5</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6</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7</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8</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9</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13</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14</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15</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16</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17</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18</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19</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23</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24</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25</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26</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27</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28</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29</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30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31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rPr>
                        <a:t>Source port</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rPr>
                        <a:t>Destination port</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32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rPr>
                        <a:t>Length</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rPr>
                        <a:t>Checksum</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bl>
          </a:graphicData>
        </a:graphic>
      </p:graphicFrame>
      <p:sp>
        <p:nvSpPr>
          <p:cNvPr id="1263" name="Google Shape;1263;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UDP Datagram header</a:t>
            </a:r>
            <a:endParaRPr/>
          </a:p>
        </p:txBody>
      </p:sp>
      <p:sp>
        <p:nvSpPr>
          <p:cNvPr id="1264" name="Google Shape;1264;p89"/>
          <p:cNvSpPr txBox="1"/>
          <p:nvPr/>
        </p:nvSpPr>
        <p:spPr>
          <a:xfrm>
            <a:off x="117388" y="3813200"/>
            <a:ext cx="4946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6"/>
              </a:rPr>
              <a:t>https://www.ietf.org/rfc/rfc768.txt</a:t>
            </a:r>
            <a:endParaRPr>
              <a:solidFill>
                <a:schemeClr val="dk1"/>
              </a:solidFill>
            </a:endParaRPr>
          </a:p>
          <a:p>
            <a:pPr indent="0" lvl="0" marL="0" rtl="0" algn="l">
              <a:spcBef>
                <a:spcPts val="0"/>
              </a:spcBef>
              <a:spcAft>
                <a:spcPts val="0"/>
              </a:spcAft>
              <a:buNone/>
            </a:pPr>
            <a:r>
              <a:rPr lang="en" u="sng">
                <a:solidFill>
                  <a:schemeClr val="hlink"/>
                </a:solidFill>
                <a:hlinkClick r:id="rId7"/>
              </a:rPr>
              <a:t>https://en.wikipedia.org/wiki/User_Datagram_Protocol</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265" name="Google Shape;1265;p89"/>
          <p:cNvSpPr/>
          <p:nvPr/>
        </p:nvSpPr>
        <p:spPr>
          <a:xfrm>
            <a:off x="1033388" y="2931900"/>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sp>
        <p:nvSpPr>
          <p:cNvPr id="1270" name="Google Shape;1270;p9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1271" name="Google Shape;1271;p90"/>
          <p:cNvGraphicFramePr/>
          <p:nvPr/>
        </p:nvGraphicFramePr>
        <p:xfrm>
          <a:off x="14200" y="1752550"/>
          <a:ext cx="3000000" cy="3000000"/>
        </p:xfrm>
        <a:graphic>
          <a:graphicData uri="http://schemas.openxmlformats.org/drawingml/2006/table">
            <a:tbl>
              <a:tblPr>
                <a:noFill/>
                <a:tableStyleId>{1492325F-7BCA-4536-A9CF-DEEA088E3E3A}</a:tableStyleId>
              </a:tblPr>
              <a:tblGrid>
                <a:gridCol w="571500"/>
                <a:gridCol w="447675"/>
                <a:gridCol w="200025"/>
                <a:gridCol w="200025"/>
                <a:gridCol w="200025"/>
                <a:gridCol w="200025"/>
                <a:gridCol w="200025"/>
                <a:gridCol w="200025"/>
                <a:gridCol w="200025"/>
                <a:gridCol w="200025"/>
                <a:gridCol w="200025"/>
                <a:gridCol w="2000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r>
              <a:tr h="3714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latin typeface="Courier New"/>
                          <a:ea typeface="Courier New"/>
                          <a:cs typeface="Courier New"/>
                          <a:sym typeface="Courier New"/>
                          <a:hlinkClick r:id="rId5">
                            <a:extLst>
                              <a:ext uri="{A12FA001-AC4F-418D-AE19-62706E023703}">
                                <ahyp:hlinkClr val="tx"/>
                              </a:ext>
                            </a:extLst>
                          </a:hlinkClick>
                        </a:rPr>
                        <a:t>Bit</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3</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4</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5</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6</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7</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8</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9</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13</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14</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15</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16</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17</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18</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19</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23</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24</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25</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26</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27</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28</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29</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30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31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2"/>
                          </a:solidFill>
                          <a:highlight>
                            <a:schemeClr val="accent4"/>
                          </a:highlight>
                        </a:rPr>
                        <a:t>Source port</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2"/>
                          </a:solidFill>
                          <a:highlight>
                            <a:schemeClr val="accent4"/>
                          </a:highlight>
                        </a:rPr>
                        <a:t>Destination port</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32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rPr>
                        <a:t>Length</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rPr>
                        <a:t>Checksum</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bl>
          </a:graphicData>
        </a:graphic>
      </p:graphicFrame>
      <p:sp>
        <p:nvSpPr>
          <p:cNvPr id="1272" name="Google Shape;1272;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 Port and Destination Port</a:t>
            </a:r>
            <a:endParaRPr/>
          </a:p>
        </p:txBody>
      </p:sp>
      <p:sp>
        <p:nvSpPr>
          <p:cNvPr id="1273" name="Google Shape;1273;p90"/>
          <p:cNvSpPr/>
          <p:nvPr/>
        </p:nvSpPr>
        <p:spPr>
          <a:xfrm>
            <a:off x="1033388" y="2870825"/>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91"/>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1279" name="Google Shape;1279;p91"/>
          <p:cNvGraphicFramePr/>
          <p:nvPr/>
        </p:nvGraphicFramePr>
        <p:xfrm>
          <a:off x="14200" y="1548975"/>
          <a:ext cx="3000000" cy="3000000"/>
        </p:xfrm>
        <a:graphic>
          <a:graphicData uri="http://schemas.openxmlformats.org/drawingml/2006/table">
            <a:tbl>
              <a:tblPr>
                <a:noFill/>
                <a:tableStyleId>{1492325F-7BCA-4536-A9CF-DEEA088E3E3A}</a:tableStyleId>
              </a:tblPr>
              <a:tblGrid>
                <a:gridCol w="571500"/>
                <a:gridCol w="447675"/>
                <a:gridCol w="200025"/>
                <a:gridCol w="200025"/>
                <a:gridCol w="200025"/>
                <a:gridCol w="200025"/>
                <a:gridCol w="200025"/>
                <a:gridCol w="200025"/>
                <a:gridCol w="200025"/>
                <a:gridCol w="200025"/>
                <a:gridCol w="200025"/>
                <a:gridCol w="2000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r>
              <a:tr h="3714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latin typeface="Courier New"/>
                          <a:ea typeface="Courier New"/>
                          <a:cs typeface="Courier New"/>
                          <a:sym typeface="Courier New"/>
                          <a:hlinkClick r:id="rId5">
                            <a:extLst>
                              <a:ext uri="{A12FA001-AC4F-418D-AE19-62706E023703}">
                                <ahyp:hlinkClr val="tx"/>
                              </a:ext>
                            </a:extLst>
                          </a:hlinkClick>
                        </a:rPr>
                        <a:t>Bit</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3</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4</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5</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6</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7</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8</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9</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13</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14</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15</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16</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17</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18</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19</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23</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24</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25</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26</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27</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28</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29</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30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31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rPr>
                        <a:t>Source port</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rPr>
                        <a:t>Destination port</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32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2"/>
                          </a:solidFill>
                          <a:highlight>
                            <a:schemeClr val="accent4"/>
                          </a:highlight>
                        </a:rPr>
                        <a:t>Length</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2"/>
                          </a:solidFill>
                          <a:highlight>
                            <a:schemeClr val="accent4"/>
                          </a:highlight>
                        </a:rPr>
                        <a:t>Checksum</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r>
            </a:tbl>
          </a:graphicData>
        </a:graphic>
      </p:graphicFrame>
      <p:sp>
        <p:nvSpPr>
          <p:cNvPr id="1280" name="Google Shape;1280;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Length &amp; Checksum</a:t>
            </a:r>
            <a:endParaRPr/>
          </a:p>
        </p:txBody>
      </p:sp>
      <p:sp>
        <p:nvSpPr>
          <p:cNvPr id="1281" name="Google Shape;1281;p91"/>
          <p:cNvSpPr/>
          <p:nvPr/>
        </p:nvSpPr>
        <p:spPr>
          <a:xfrm>
            <a:off x="1033388" y="2701250"/>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OSI Model</a:t>
            </a:r>
            <a:endParaRPr/>
          </a:p>
        </p:txBody>
      </p:sp>
      <p:sp>
        <p:nvSpPr>
          <p:cNvPr id="105" name="Google Shape;105;p2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Open Systems Interconnection model</a:t>
            </a:r>
            <a:endParaRPr/>
          </a:p>
        </p:txBody>
      </p:sp>
      <p:sp>
        <p:nvSpPr>
          <p:cNvPr id="106" name="Google Shape;106;p20"/>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pic>
        <p:nvPicPr>
          <p:cNvPr id="107" name="Google Shape;107;p20"/>
          <p:cNvPicPr preferRelativeResize="0"/>
          <p:nvPr/>
        </p:nvPicPr>
        <p:blipFill>
          <a:blip r:embed="rId3">
            <a:alphaModFix/>
          </a:blip>
          <a:stretch>
            <a:fillRect/>
          </a:stretch>
        </p:blipFill>
        <p:spPr>
          <a:xfrm>
            <a:off x="3119925" y="233500"/>
            <a:ext cx="2904150" cy="163407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5" name="Shape 1285"/>
        <p:cNvGrpSpPr/>
        <p:nvPr/>
      </p:nvGrpSpPr>
      <p:grpSpPr>
        <a:xfrm>
          <a:off x="0" y="0"/>
          <a:ext cx="0" cy="0"/>
          <a:chOff x="0" y="0"/>
          <a:chExt cx="0" cy="0"/>
        </a:xfrm>
      </p:grpSpPr>
      <p:sp>
        <p:nvSpPr>
          <p:cNvPr id="1286" name="Google Shape;1286;p92"/>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UDP Pros and Cons</a:t>
            </a:r>
            <a:endParaRPr/>
          </a:p>
        </p:txBody>
      </p:sp>
      <p:sp>
        <p:nvSpPr>
          <p:cNvPr id="1287" name="Google Shape;1287;p92"/>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power and drawbacks of UDP</a:t>
            </a:r>
            <a:endParaRPr/>
          </a:p>
        </p:txBody>
      </p:sp>
      <p:sp>
        <p:nvSpPr>
          <p:cNvPr id="1288" name="Google Shape;1288;p92"/>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UDP Pros</a:t>
            </a:r>
            <a:endParaRPr/>
          </a:p>
        </p:txBody>
      </p:sp>
      <p:sp>
        <p:nvSpPr>
          <p:cNvPr id="1294" name="Google Shape;1294;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Simple protocol</a:t>
            </a:r>
            <a:endParaRPr/>
          </a:p>
          <a:p>
            <a:pPr indent="-342900" lvl="0" marL="457200" rtl="0" algn="l">
              <a:lnSpc>
                <a:spcPct val="125000"/>
              </a:lnSpc>
              <a:spcBef>
                <a:spcPts val="0"/>
              </a:spcBef>
              <a:spcAft>
                <a:spcPts val="0"/>
              </a:spcAft>
              <a:buSzPts val="1800"/>
              <a:buChar char="●"/>
            </a:pPr>
            <a:r>
              <a:rPr lang="en"/>
              <a:t>Header size is small so datagrams are small</a:t>
            </a:r>
            <a:endParaRPr/>
          </a:p>
          <a:p>
            <a:pPr indent="-342900" lvl="0" marL="457200" rtl="0" algn="l">
              <a:lnSpc>
                <a:spcPct val="125000"/>
              </a:lnSpc>
              <a:spcBef>
                <a:spcPts val="0"/>
              </a:spcBef>
              <a:spcAft>
                <a:spcPts val="0"/>
              </a:spcAft>
              <a:buSzPts val="1800"/>
              <a:buChar char="●"/>
            </a:pPr>
            <a:r>
              <a:rPr lang="en"/>
              <a:t>Uses less bandwidth</a:t>
            </a:r>
            <a:endParaRPr/>
          </a:p>
          <a:p>
            <a:pPr indent="-342900" lvl="0" marL="457200" rtl="0" algn="l">
              <a:lnSpc>
                <a:spcPct val="125000"/>
              </a:lnSpc>
              <a:spcBef>
                <a:spcPts val="0"/>
              </a:spcBef>
              <a:spcAft>
                <a:spcPts val="0"/>
              </a:spcAft>
              <a:buSzPts val="1800"/>
              <a:buChar char="●"/>
            </a:pPr>
            <a:r>
              <a:rPr lang="en"/>
              <a:t>Stateless</a:t>
            </a:r>
            <a:endParaRPr/>
          </a:p>
          <a:p>
            <a:pPr indent="-342900" lvl="0" marL="457200" rtl="0" algn="l">
              <a:lnSpc>
                <a:spcPct val="125000"/>
              </a:lnSpc>
              <a:spcBef>
                <a:spcPts val="0"/>
              </a:spcBef>
              <a:spcAft>
                <a:spcPts val="0"/>
              </a:spcAft>
              <a:buSzPts val="1800"/>
              <a:buChar char="●"/>
            </a:pPr>
            <a:r>
              <a:rPr lang="en"/>
              <a:t>Consumes less memory (no state stored in the server/client)  </a:t>
            </a:r>
            <a:endParaRPr/>
          </a:p>
          <a:p>
            <a:pPr indent="-342900" lvl="0" marL="457200" rtl="0" algn="l">
              <a:lnSpc>
                <a:spcPct val="125000"/>
              </a:lnSpc>
              <a:spcBef>
                <a:spcPts val="0"/>
              </a:spcBef>
              <a:spcAft>
                <a:spcPts val="0"/>
              </a:spcAft>
              <a:buSzPts val="1800"/>
              <a:buChar char="●"/>
            </a:pPr>
            <a:r>
              <a:rPr lang="en"/>
              <a:t>Low latency - no handshake , order, retransmission or </a:t>
            </a:r>
            <a:r>
              <a:rPr lang="en"/>
              <a:t>guaranteed</a:t>
            </a:r>
            <a:r>
              <a:rPr lang="en"/>
              <a:t> delivery</a:t>
            </a:r>
            <a:endParaRPr/>
          </a:p>
        </p:txBody>
      </p:sp>
      <p:sp>
        <p:nvSpPr>
          <p:cNvPr id="1295" name="Google Shape;1295;p93"/>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UDP Cons</a:t>
            </a:r>
            <a:endParaRPr/>
          </a:p>
        </p:txBody>
      </p:sp>
      <p:sp>
        <p:nvSpPr>
          <p:cNvPr id="1301" name="Google Shape;1301;p9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No </a:t>
            </a:r>
            <a:r>
              <a:rPr lang="en"/>
              <a:t>acknowledgement</a:t>
            </a:r>
            <a:endParaRPr/>
          </a:p>
          <a:p>
            <a:pPr indent="-342900" lvl="0" marL="457200" rtl="0" algn="l">
              <a:lnSpc>
                <a:spcPct val="125000"/>
              </a:lnSpc>
              <a:spcBef>
                <a:spcPts val="0"/>
              </a:spcBef>
              <a:spcAft>
                <a:spcPts val="0"/>
              </a:spcAft>
              <a:buSzPts val="1800"/>
              <a:buChar char="●"/>
            </a:pPr>
            <a:r>
              <a:rPr lang="en"/>
              <a:t>No guarantee delivery</a:t>
            </a:r>
            <a:endParaRPr/>
          </a:p>
          <a:p>
            <a:pPr indent="-342900" lvl="0" marL="457200" rtl="0" algn="l">
              <a:lnSpc>
                <a:spcPct val="125000"/>
              </a:lnSpc>
              <a:spcBef>
                <a:spcPts val="0"/>
              </a:spcBef>
              <a:spcAft>
                <a:spcPts val="0"/>
              </a:spcAft>
              <a:buSzPts val="1800"/>
              <a:buChar char="●"/>
            </a:pPr>
            <a:r>
              <a:rPr lang="en"/>
              <a:t>Connection-less - anyone can send data without prior knowledge</a:t>
            </a:r>
            <a:endParaRPr/>
          </a:p>
          <a:p>
            <a:pPr indent="-342900" lvl="0" marL="457200" rtl="0" algn="l">
              <a:lnSpc>
                <a:spcPct val="125000"/>
              </a:lnSpc>
              <a:spcBef>
                <a:spcPts val="0"/>
              </a:spcBef>
              <a:spcAft>
                <a:spcPts val="0"/>
              </a:spcAft>
              <a:buSzPts val="1800"/>
              <a:buChar char="●"/>
            </a:pPr>
            <a:r>
              <a:rPr lang="en"/>
              <a:t>No flow control</a:t>
            </a:r>
            <a:endParaRPr/>
          </a:p>
          <a:p>
            <a:pPr indent="-342900" lvl="0" marL="457200" rtl="0" algn="l">
              <a:lnSpc>
                <a:spcPct val="125000"/>
              </a:lnSpc>
              <a:spcBef>
                <a:spcPts val="0"/>
              </a:spcBef>
              <a:spcAft>
                <a:spcPts val="0"/>
              </a:spcAft>
              <a:buSzPts val="1800"/>
              <a:buChar char="●"/>
            </a:pPr>
            <a:r>
              <a:rPr lang="en"/>
              <a:t>No congestion control</a:t>
            </a:r>
            <a:endParaRPr/>
          </a:p>
          <a:p>
            <a:pPr indent="-342900" lvl="0" marL="457200" rtl="0" algn="l">
              <a:lnSpc>
                <a:spcPct val="125000"/>
              </a:lnSpc>
              <a:spcBef>
                <a:spcPts val="0"/>
              </a:spcBef>
              <a:spcAft>
                <a:spcPts val="0"/>
              </a:spcAft>
              <a:buSzPts val="1800"/>
              <a:buChar char="●"/>
            </a:pPr>
            <a:r>
              <a:rPr lang="en"/>
              <a:t>No ordered packets</a:t>
            </a:r>
            <a:endParaRPr/>
          </a:p>
          <a:p>
            <a:pPr indent="-342900" lvl="0" marL="457200" rtl="0" algn="l">
              <a:lnSpc>
                <a:spcPct val="125000"/>
              </a:lnSpc>
              <a:spcBef>
                <a:spcPts val="0"/>
              </a:spcBef>
              <a:spcAft>
                <a:spcPts val="0"/>
              </a:spcAft>
              <a:buSzPts val="1800"/>
              <a:buChar char="●"/>
            </a:pPr>
            <a:r>
              <a:rPr lang="en"/>
              <a:t>Security - can be easily spoofed</a:t>
            </a:r>
            <a:endParaRPr/>
          </a:p>
        </p:txBody>
      </p:sp>
      <p:sp>
        <p:nvSpPr>
          <p:cNvPr id="1302" name="Google Shape;1302;p9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sp>
        <p:nvSpPr>
          <p:cNvPr id="1307" name="Google Shape;1307;p95"/>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TCP</a:t>
            </a:r>
            <a:endParaRPr/>
          </a:p>
        </p:txBody>
      </p:sp>
      <p:sp>
        <p:nvSpPr>
          <p:cNvPr id="1308" name="Google Shape;1308;p95"/>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Transmission Control Protocol</a:t>
            </a:r>
            <a:endParaRPr/>
          </a:p>
        </p:txBody>
      </p:sp>
      <p:sp>
        <p:nvSpPr>
          <p:cNvPr id="1309" name="Google Shape;1309;p95"/>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p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a:t>
            </a:r>
            <a:endParaRPr/>
          </a:p>
        </p:txBody>
      </p:sp>
      <p:sp>
        <p:nvSpPr>
          <p:cNvPr id="1315" name="Google Shape;1315;p9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Stands for Transmission Control Protocol</a:t>
            </a:r>
            <a:endParaRPr/>
          </a:p>
          <a:p>
            <a:pPr indent="-342900" lvl="0" marL="457200" rtl="0" algn="l">
              <a:lnSpc>
                <a:spcPct val="125000"/>
              </a:lnSpc>
              <a:spcBef>
                <a:spcPts val="0"/>
              </a:spcBef>
              <a:spcAft>
                <a:spcPts val="0"/>
              </a:spcAft>
              <a:buSzPts val="1800"/>
              <a:buChar char="●"/>
            </a:pPr>
            <a:r>
              <a:rPr lang="en"/>
              <a:t>Layer 4 protocol</a:t>
            </a:r>
            <a:endParaRPr/>
          </a:p>
          <a:p>
            <a:pPr indent="-342900" lvl="0" marL="457200" rtl="0" algn="l">
              <a:lnSpc>
                <a:spcPct val="125000"/>
              </a:lnSpc>
              <a:spcBef>
                <a:spcPts val="0"/>
              </a:spcBef>
              <a:spcAft>
                <a:spcPts val="0"/>
              </a:spcAft>
              <a:buSzPts val="1800"/>
              <a:buChar char="●"/>
            </a:pPr>
            <a:r>
              <a:rPr lang="en"/>
              <a:t>Ability to address processes in a host using ports</a:t>
            </a:r>
            <a:endParaRPr/>
          </a:p>
          <a:p>
            <a:pPr indent="-342900" lvl="0" marL="457200" rtl="0" algn="l">
              <a:lnSpc>
                <a:spcPct val="125000"/>
              </a:lnSpc>
              <a:spcBef>
                <a:spcPts val="0"/>
              </a:spcBef>
              <a:spcAft>
                <a:spcPts val="0"/>
              </a:spcAft>
              <a:buSzPts val="1800"/>
              <a:buChar char="●"/>
            </a:pPr>
            <a:r>
              <a:rPr lang="en"/>
              <a:t>“Controls” the transmission unlike UDP which is a firehose</a:t>
            </a:r>
            <a:endParaRPr/>
          </a:p>
          <a:p>
            <a:pPr indent="-342900" lvl="0" marL="457200" rtl="0" algn="l">
              <a:lnSpc>
                <a:spcPct val="125000"/>
              </a:lnSpc>
              <a:spcBef>
                <a:spcPts val="0"/>
              </a:spcBef>
              <a:spcAft>
                <a:spcPts val="0"/>
              </a:spcAft>
              <a:buSzPts val="1800"/>
              <a:buChar char="●"/>
            </a:pPr>
            <a:r>
              <a:rPr lang="en"/>
              <a:t>Connection</a:t>
            </a:r>
            <a:endParaRPr/>
          </a:p>
          <a:p>
            <a:pPr indent="-342900" lvl="0" marL="457200" rtl="0" algn="l">
              <a:lnSpc>
                <a:spcPct val="125000"/>
              </a:lnSpc>
              <a:spcBef>
                <a:spcPts val="0"/>
              </a:spcBef>
              <a:spcAft>
                <a:spcPts val="0"/>
              </a:spcAft>
              <a:buSzPts val="1800"/>
              <a:buChar char="●"/>
            </a:pPr>
            <a:r>
              <a:rPr lang="en"/>
              <a:t>Requires handshake</a:t>
            </a:r>
            <a:endParaRPr/>
          </a:p>
          <a:p>
            <a:pPr indent="-342900" lvl="0" marL="457200" rtl="0" algn="l">
              <a:lnSpc>
                <a:spcPct val="125000"/>
              </a:lnSpc>
              <a:spcBef>
                <a:spcPts val="0"/>
              </a:spcBef>
              <a:spcAft>
                <a:spcPts val="0"/>
              </a:spcAft>
              <a:buSzPts val="1800"/>
              <a:buChar char="●"/>
            </a:pPr>
            <a:r>
              <a:rPr lang="en"/>
              <a:t>20 bytes headers Segment (can go to 60)</a:t>
            </a:r>
            <a:endParaRPr/>
          </a:p>
          <a:p>
            <a:pPr indent="-342900" lvl="0" marL="457200" rtl="0" algn="l">
              <a:lnSpc>
                <a:spcPct val="125000"/>
              </a:lnSpc>
              <a:spcBef>
                <a:spcPts val="0"/>
              </a:spcBef>
              <a:spcAft>
                <a:spcPts val="0"/>
              </a:spcAft>
              <a:buSzPts val="1800"/>
              <a:buChar char="●"/>
            </a:pPr>
            <a:r>
              <a:rPr lang="en"/>
              <a:t>Stateful</a:t>
            </a:r>
            <a:endParaRPr/>
          </a:p>
        </p:txBody>
      </p:sp>
      <p:sp>
        <p:nvSpPr>
          <p:cNvPr id="1316" name="Google Shape;1316;p96"/>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a:t>
            </a:r>
            <a:r>
              <a:rPr lang="en"/>
              <a:t> Use cases</a:t>
            </a:r>
            <a:endParaRPr/>
          </a:p>
        </p:txBody>
      </p:sp>
      <p:sp>
        <p:nvSpPr>
          <p:cNvPr id="1322" name="Google Shape;1322;p9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Reliable communication</a:t>
            </a:r>
            <a:endParaRPr/>
          </a:p>
          <a:p>
            <a:pPr indent="-342900" lvl="0" marL="457200" rtl="0" algn="l">
              <a:lnSpc>
                <a:spcPct val="125000"/>
              </a:lnSpc>
              <a:spcBef>
                <a:spcPts val="0"/>
              </a:spcBef>
              <a:spcAft>
                <a:spcPts val="0"/>
              </a:spcAft>
              <a:buSzPts val="1800"/>
              <a:buChar char="●"/>
            </a:pPr>
            <a:r>
              <a:rPr lang="en"/>
              <a:t>Remote shell </a:t>
            </a:r>
            <a:endParaRPr/>
          </a:p>
          <a:p>
            <a:pPr indent="-342900" lvl="0" marL="457200" rtl="0" algn="l">
              <a:lnSpc>
                <a:spcPct val="125000"/>
              </a:lnSpc>
              <a:spcBef>
                <a:spcPts val="0"/>
              </a:spcBef>
              <a:spcAft>
                <a:spcPts val="0"/>
              </a:spcAft>
              <a:buSzPts val="1800"/>
              <a:buChar char="●"/>
            </a:pPr>
            <a:r>
              <a:rPr lang="en"/>
              <a:t>Database connections</a:t>
            </a:r>
            <a:endParaRPr/>
          </a:p>
          <a:p>
            <a:pPr indent="-342900" lvl="0" marL="457200" rtl="0" algn="l">
              <a:lnSpc>
                <a:spcPct val="125000"/>
              </a:lnSpc>
              <a:spcBef>
                <a:spcPts val="0"/>
              </a:spcBef>
              <a:spcAft>
                <a:spcPts val="0"/>
              </a:spcAft>
              <a:buSzPts val="1800"/>
              <a:buChar char="●"/>
            </a:pPr>
            <a:r>
              <a:rPr lang="en"/>
              <a:t>Web communications </a:t>
            </a:r>
            <a:endParaRPr/>
          </a:p>
          <a:p>
            <a:pPr indent="-342900" lvl="0" marL="457200" rtl="0" algn="l">
              <a:lnSpc>
                <a:spcPct val="125000"/>
              </a:lnSpc>
              <a:spcBef>
                <a:spcPts val="0"/>
              </a:spcBef>
              <a:spcAft>
                <a:spcPts val="0"/>
              </a:spcAft>
              <a:buSzPts val="1800"/>
              <a:buChar char="●"/>
            </a:pPr>
            <a:r>
              <a:rPr lang="en"/>
              <a:t>Any bidirectional communication</a:t>
            </a:r>
            <a:endParaRPr/>
          </a:p>
        </p:txBody>
      </p:sp>
      <p:sp>
        <p:nvSpPr>
          <p:cNvPr id="1323" name="Google Shape;1323;p97"/>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1324" name="Google Shape;1324;p97"/>
          <p:cNvCxnSpPr>
            <a:stCxn id="1325" idx="1"/>
            <a:endCxn id="1326" idx="3"/>
          </p:cNvCxnSpPr>
          <p:nvPr/>
        </p:nvCxnSpPr>
        <p:spPr>
          <a:xfrm flipH="1">
            <a:off x="2483063" y="3652050"/>
            <a:ext cx="3726300" cy="8100"/>
          </a:xfrm>
          <a:prstGeom prst="straightConnector1">
            <a:avLst/>
          </a:prstGeom>
          <a:noFill/>
          <a:ln cap="flat" cmpd="sng" w="9525">
            <a:solidFill>
              <a:schemeClr val="dk1"/>
            </a:solidFill>
            <a:prstDash val="solid"/>
            <a:round/>
            <a:headEnd len="med" w="med" type="triangle"/>
            <a:tailEnd len="med" w="med" type="triangle"/>
          </a:ln>
        </p:spPr>
      </p:cxnSp>
      <p:grpSp>
        <p:nvGrpSpPr>
          <p:cNvPr id="1327" name="Google Shape;1327;p97"/>
          <p:cNvGrpSpPr/>
          <p:nvPr/>
        </p:nvGrpSpPr>
        <p:grpSpPr>
          <a:xfrm>
            <a:off x="6209363" y="3390425"/>
            <a:ext cx="790176" cy="523250"/>
            <a:chOff x="6861863" y="3530550"/>
            <a:chExt cx="790176" cy="523250"/>
          </a:xfrm>
        </p:grpSpPr>
        <p:pic>
          <p:nvPicPr>
            <p:cNvPr id="1325" name="Google Shape;1325;p97"/>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328" name="Google Shape;1328;p97"/>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1329" name="Google Shape;1329;p97"/>
          <p:cNvGrpSpPr/>
          <p:nvPr/>
        </p:nvGrpSpPr>
        <p:grpSpPr>
          <a:xfrm>
            <a:off x="1692900" y="3398650"/>
            <a:ext cx="790176" cy="523250"/>
            <a:chOff x="2666325" y="4298650"/>
            <a:chExt cx="790176" cy="523250"/>
          </a:xfrm>
        </p:grpSpPr>
        <p:pic>
          <p:nvPicPr>
            <p:cNvPr id="1326" name="Google Shape;1326;p9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330" name="Google Shape;1330;p97"/>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9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Connection</a:t>
            </a:r>
            <a:endParaRPr/>
          </a:p>
        </p:txBody>
      </p:sp>
      <p:sp>
        <p:nvSpPr>
          <p:cNvPr id="1336" name="Google Shape;1336;p98"/>
          <p:cNvSpPr txBox="1"/>
          <p:nvPr>
            <p:ph idx="1" type="body"/>
          </p:nvPr>
        </p:nvSpPr>
        <p:spPr>
          <a:xfrm>
            <a:off x="276425" y="114372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Connection is a Layer 5 (session) </a:t>
            </a:r>
            <a:endParaRPr/>
          </a:p>
          <a:p>
            <a:pPr indent="-342900" lvl="0" marL="457200" rtl="0" algn="l">
              <a:lnSpc>
                <a:spcPct val="125000"/>
              </a:lnSpc>
              <a:spcBef>
                <a:spcPts val="0"/>
              </a:spcBef>
              <a:spcAft>
                <a:spcPts val="0"/>
              </a:spcAft>
              <a:buSzPts val="1800"/>
              <a:buChar char="●"/>
            </a:pPr>
            <a:r>
              <a:rPr lang="en"/>
              <a:t>Connection is an agreement between client and server</a:t>
            </a:r>
            <a:endParaRPr/>
          </a:p>
          <a:p>
            <a:pPr indent="-342900" lvl="0" marL="457200" rtl="0" algn="l">
              <a:lnSpc>
                <a:spcPct val="125000"/>
              </a:lnSpc>
              <a:spcBef>
                <a:spcPts val="0"/>
              </a:spcBef>
              <a:spcAft>
                <a:spcPts val="0"/>
              </a:spcAft>
              <a:buSzPts val="1800"/>
              <a:buChar char="●"/>
            </a:pPr>
            <a:r>
              <a:rPr lang="en"/>
              <a:t>Must create a connection to send data</a:t>
            </a:r>
            <a:endParaRPr/>
          </a:p>
          <a:p>
            <a:pPr indent="-342900" lvl="0" marL="457200" rtl="0" algn="l">
              <a:lnSpc>
                <a:spcPct val="125000"/>
              </a:lnSpc>
              <a:spcBef>
                <a:spcPts val="0"/>
              </a:spcBef>
              <a:spcAft>
                <a:spcPts val="0"/>
              </a:spcAft>
              <a:buSzPts val="1800"/>
              <a:buChar char="●"/>
            </a:pPr>
            <a:r>
              <a:rPr lang="en"/>
              <a:t>Connection is identified by 4 properties</a:t>
            </a:r>
            <a:endParaRPr/>
          </a:p>
          <a:p>
            <a:pPr indent="-317500" lvl="1" marL="914400" rtl="0" algn="l">
              <a:lnSpc>
                <a:spcPct val="125000"/>
              </a:lnSpc>
              <a:spcBef>
                <a:spcPts val="0"/>
              </a:spcBef>
              <a:spcAft>
                <a:spcPts val="0"/>
              </a:spcAft>
              <a:buSzPts val="1400"/>
              <a:buChar char="○"/>
            </a:pPr>
            <a:r>
              <a:rPr lang="en"/>
              <a:t>SourceIP-SourcePort</a:t>
            </a:r>
            <a:endParaRPr/>
          </a:p>
          <a:p>
            <a:pPr indent="-317500" lvl="1" marL="914400" rtl="0" algn="l">
              <a:lnSpc>
                <a:spcPct val="125000"/>
              </a:lnSpc>
              <a:spcBef>
                <a:spcPts val="0"/>
              </a:spcBef>
              <a:spcAft>
                <a:spcPts val="0"/>
              </a:spcAft>
              <a:buSzPts val="1400"/>
              <a:buChar char="○"/>
            </a:pPr>
            <a:r>
              <a:rPr lang="en"/>
              <a:t>DestinationIP-DestinationPort</a:t>
            </a:r>
            <a:endParaRPr/>
          </a:p>
        </p:txBody>
      </p:sp>
      <p:sp>
        <p:nvSpPr>
          <p:cNvPr id="1337" name="Google Shape;1337;p9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sp>
        <p:nvSpPr>
          <p:cNvPr id="1342" name="Google Shape;1342;p9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Connection</a:t>
            </a:r>
            <a:endParaRPr/>
          </a:p>
        </p:txBody>
      </p:sp>
      <p:sp>
        <p:nvSpPr>
          <p:cNvPr id="1343" name="Google Shape;1343;p99"/>
          <p:cNvSpPr txBox="1"/>
          <p:nvPr>
            <p:ph idx="1" type="body"/>
          </p:nvPr>
        </p:nvSpPr>
        <p:spPr>
          <a:xfrm>
            <a:off x="276425" y="114372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Can’t send data outside of a connection</a:t>
            </a:r>
            <a:endParaRPr/>
          </a:p>
          <a:p>
            <a:pPr indent="-342900" lvl="0" marL="457200" rtl="0" algn="l">
              <a:lnSpc>
                <a:spcPct val="125000"/>
              </a:lnSpc>
              <a:spcBef>
                <a:spcPts val="0"/>
              </a:spcBef>
              <a:spcAft>
                <a:spcPts val="0"/>
              </a:spcAft>
              <a:buSzPts val="1800"/>
              <a:buChar char="●"/>
            </a:pPr>
            <a:r>
              <a:rPr lang="en"/>
              <a:t>Sometimes called socket or file descriptor</a:t>
            </a:r>
            <a:endParaRPr/>
          </a:p>
          <a:p>
            <a:pPr indent="-342900" lvl="0" marL="457200" rtl="0" algn="l">
              <a:lnSpc>
                <a:spcPct val="125000"/>
              </a:lnSpc>
              <a:spcBef>
                <a:spcPts val="0"/>
              </a:spcBef>
              <a:spcAft>
                <a:spcPts val="0"/>
              </a:spcAft>
              <a:buSzPts val="1800"/>
              <a:buChar char="●"/>
            </a:pPr>
            <a:r>
              <a:rPr lang="en"/>
              <a:t>Requires a 3-way TCP handshake</a:t>
            </a:r>
            <a:endParaRPr/>
          </a:p>
          <a:p>
            <a:pPr indent="-342900" lvl="0" marL="457200" rtl="0" algn="l">
              <a:lnSpc>
                <a:spcPct val="125000"/>
              </a:lnSpc>
              <a:spcBef>
                <a:spcPts val="0"/>
              </a:spcBef>
              <a:spcAft>
                <a:spcPts val="0"/>
              </a:spcAft>
              <a:buSzPts val="1800"/>
              <a:buChar char="●"/>
            </a:pPr>
            <a:r>
              <a:rPr lang="en"/>
              <a:t>Segments are sequenced and ordered</a:t>
            </a:r>
            <a:endParaRPr/>
          </a:p>
          <a:p>
            <a:pPr indent="-342900" lvl="0" marL="457200" rtl="0" algn="l">
              <a:lnSpc>
                <a:spcPct val="125000"/>
              </a:lnSpc>
              <a:spcBef>
                <a:spcPts val="0"/>
              </a:spcBef>
              <a:spcAft>
                <a:spcPts val="0"/>
              </a:spcAft>
              <a:buSzPts val="1800"/>
              <a:buChar char="●"/>
            </a:pPr>
            <a:r>
              <a:rPr lang="en"/>
              <a:t>Segments are acknowledged</a:t>
            </a:r>
            <a:endParaRPr/>
          </a:p>
          <a:p>
            <a:pPr indent="-342900" lvl="0" marL="457200" rtl="0" algn="l">
              <a:lnSpc>
                <a:spcPct val="125000"/>
              </a:lnSpc>
              <a:spcBef>
                <a:spcPts val="0"/>
              </a:spcBef>
              <a:spcAft>
                <a:spcPts val="0"/>
              </a:spcAft>
              <a:buSzPts val="1800"/>
              <a:buChar char="●"/>
            </a:pPr>
            <a:r>
              <a:rPr lang="en"/>
              <a:t>Lost segments are </a:t>
            </a:r>
            <a:r>
              <a:rPr lang="en"/>
              <a:t>retransmitted</a:t>
            </a:r>
            <a:r>
              <a:rPr lang="en"/>
              <a:t> </a:t>
            </a:r>
            <a:endParaRPr/>
          </a:p>
        </p:txBody>
      </p:sp>
      <p:sp>
        <p:nvSpPr>
          <p:cNvPr id="1344" name="Google Shape;1344;p99"/>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10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Multiplexing and demultiplexing</a:t>
            </a:r>
            <a:endParaRPr/>
          </a:p>
        </p:txBody>
      </p:sp>
      <p:sp>
        <p:nvSpPr>
          <p:cNvPr id="1350" name="Google Shape;1350;p10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IP target hosts only</a:t>
            </a:r>
            <a:endParaRPr/>
          </a:p>
          <a:p>
            <a:pPr indent="-342900" lvl="0" marL="457200" rtl="0" algn="l">
              <a:lnSpc>
                <a:spcPct val="125000"/>
              </a:lnSpc>
              <a:spcBef>
                <a:spcPts val="0"/>
              </a:spcBef>
              <a:spcAft>
                <a:spcPts val="0"/>
              </a:spcAft>
              <a:buSzPts val="1800"/>
              <a:buChar char="●"/>
            </a:pPr>
            <a:r>
              <a:rPr lang="en"/>
              <a:t>Hosts run many apps each with different requirements</a:t>
            </a:r>
            <a:endParaRPr/>
          </a:p>
          <a:p>
            <a:pPr indent="-342900" lvl="0" marL="457200" rtl="0" algn="l">
              <a:lnSpc>
                <a:spcPct val="125000"/>
              </a:lnSpc>
              <a:spcBef>
                <a:spcPts val="0"/>
              </a:spcBef>
              <a:spcAft>
                <a:spcPts val="0"/>
              </a:spcAft>
              <a:buSzPts val="1800"/>
              <a:buChar char="●"/>
            </a:pPr>
            <a:r>
              <a:rPr lang="en"/>
              <a:t>Ports now identify the “app” or “process”</a:t>
            </a:r>
            <a:endParaRPr/>
          </a:p>
          <a:p>
            <a:pPr indent="-342900" lvl="0" marL="457200" rtl="0" algn="l">
              <a:lnSpc>
                <a:spcPct val="125000"/>
              </a:lnSpc>
              <a:spcBef>
                <a:spcPts val="0"/>
              </a:spcBef>
              <a:spcAft>
                <a:spcPts val="0"/>
              </a:spcAft>
              <a:buSzPts val="1800"/>
              <a:buChar char="●"/>
            </a:pPr>
            <a:r>
              <a:rPr lang="en"/>
              <a:t>Sender multiplexes all its apps into TCP connections</a:t>
            </a:r>
            <a:endParaRPr/>
          </a:p>
          <a:p>
            <a:pPr indent="-342900" lvl="0" marL="457200" rtl="0" algn="l">
              <a:lnSpc>
                <a:spcPct val="125000"/>
              </a:lnSpc>
              <a:spcBef>
                <a:spcPts val="0"/>
              </a:spcBef>
              <a:spcAft>
                <a:spcPts val="0"/>
              </a:spcAft>
              <a:buSzPts val="1800"/>
              <a:buChar char="●"/>
            </a:pPr>
            <a:r>
              <a:rPr lang="en"/>
              <a:t>Receiver demultiplex TCP </a:t>
            </a:r>
            <a:r>
              <a:rPr lang="en"/>
              <a:t>segments</a:t>
            </a:r>
            <a:r>
              <a:rPr lang="en"/>
              <a:t> to each app based on connection pairs</a:t>
            </a:r>
            <a:endParaRPr/>
          </a:p>
        </p:txBody>
      </p:sp>
      <p:sp>
        <p:nvSpPr>
          <p:cNvPr id="1351" name="Google Shape;1351;p10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1352" name="Google Shape;1352;p100"/>
          <p:cNvCxnSpPr>
            <a:stCxn id="1353" idx="1"/>
            <a:endCxn id="1354" idx="3"/>
          </p:cNvCxnSpPr>
          <p:nvPr/>
        </p:nvCxnSpPr>
        <p:spPr>
          <a:xfrm flipH="1">
            <a:off x="2483063" y="3652050"/>
            <a:ext cx="3726300" cy="8100"/>
          </a:xfrm>
          <a:prstGeom prst="straightConnector1">
            <a:avLst/>
          </a:prstGeom>
          <a:noFill/>
          <a:ln cap="flat" cmpd="sng" w="9525">
            <a:solidFill>
              <a:schemeClr val="dk1"/>
            </a:solidFill>
            <a:prstDash val="solid"/>
            <a:round/>
            <a:headEnd len="med" w="med" type="none"/>
            <a:tailEnd len="med" w="med" type="none"/>
          </a:ln>
        </p:spPr>
      </p:cxnSp>
      <p:grpSp>
        <p:nvGrpSpPr>
          <p:cNvPr id="1355" name="Google Shape;1355;p100"/>
          <p:cNvGrpSpPr/>
          <p:nvPr/>
        </p:nvGrpSpPr>
        <p:grpSpPr>
          <a:xfrm>
            <a:off x="6209363" y="3390425"/>
            <a:ext cx="790176" cy="523250"/>
            <a:chOff x="6861863" y="3530550"/>
            <a:chExt cx="790176" cy="523250"/>
          </a:xfrm>
        </p:grpSpPr>
        <p:pic>
          <p:nvPicPr>
            <p:cNvPr id="1353" name="Google Shape;1353;p100"/>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356" name="Google Shape;1356;p100"/>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1354" name="Google Shape;1354;p100"/>
          <p:cNvPicPr preferRelativeResize="0"/>
          <p:nvPr/>
        </p:nvPicPr>
        <p:blipFill rotWithShape="1">
          <a:blip r:embed="rId3">
            <a:alphaModFix/>
          </a:blip>
          <a:srcRect b="7747" l="12647" r="11801" t="6452"/>
          <a:stretch/>
        </p:blipFill>
        <p:spPr>
          <a:xfrm>
            <a:off x="1692900" y="3398650"/>
            <a:ext cx="790176" cy="523250"/>
          </a:xfrm>
          <a:prstGeom prst="rect">
            <a:avLst/>
          </a:prstGeom>
          <a:noFill/>
          <a:ln>
            <a:noFill/>
          </a:ln>
        </p:spPr>
      </p:pic>
      <p:sp>
        <p:nvSpPr>
          <p:cNvPr id="1357" name="Google Shape;1357;p100"/>
          <p:cNvSpPr txBox="1"/>
          <p:nvPr/>
        </p:nvSpPr>
        <p:spPr>
          <a:xfrm>
            <a:off x="1692900" y="39219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10.0.0.1</a:t>
            </a:r>
            <a:endParaRPr sz="1100">
              <a:solidFill>
                <a:schemeClr val="dk1"/>
              </a:solidFill>
            </a:endParaRPr>
          </a:p>
        </p:txBody>
      </p:sp>
      <p:sp>
        <p:nvSpPr>
          <p:cNvPr id="1358" name="Google Shape;1358;p100"/>
          <p:cNvSpPr txBox="1"/>
          <p:nvPr/>
        </p:nvSpPr>
        <p:spPr>
          <a:xfrm>
            <a:off x="6246763" y="39219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10.0.0.2</a:t>
            </a:r>
            <a:endParaRPr sz="1100">
              <a:solidFill>
                <a:schemeClr val="dk1"/>
              </a:solidFill>
            </a:endParaRPr>
          </a:p>
        </p:txBody>
      </p:sp>
      <p:sp>
        <p:nvSpPr>
          <p:cNvPr id="1359" name="Google Shape;1359;p100"/>
          <p:cNvSpPr txBox="1"/>
          <p:nvPr/>
        </p:nvSpPr>
        <p:spPr>
          <a:xfrm>
            <a:off x="389325" y="330800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App1-port 5555</a:t>
            </a:r>
            <a:endParaRPr sz="1100">
              <a:solidFill>
                <a:schemeClr val="dk1"/>
              </a:solidFill>
            </a:endParaRPr>
          </a:p>
          <a:p>
            <a:pPr indent="0" lvl="0" marL="0" rtl="0" algn="l">
              <a:spcBef>
                <a:spcPts val="0"/>
              </a:spcBef>
              <a:spcAft>
                <a:spcPts val="0"/>
              </a:spcAft>
              <a:buNone/>
            </a:pPr>
            <a:r>
              <a:rPr lang="en" sz="1100">
                <a:solidFill>
                  <a:schemeClr val="dk1"/>
                </a:solidFill>
              </a:rPr>
              <a:t>App2-port 7712</a:t>
            </a:r>
            <a:endParaRPr sz="1100">
              <a:solidFill>
                <a:schemeClr val="dk1"/>
              </a:solidFill>
            </a:endParaRPr>
          </a:p>
          <a:p>
            <a:pPr indent="0" lvl="0" marL="0" rtl="0" algn="l">
              <a:spcBef>
                <a:spcPts val="0"/>
              </a:spcBef>
              <a:spcAft>
                <a:spcPts val="0"/>
              </a:spcAft>
              <a:buNone/>
            </a:pPr>
            <a:r>
              <a:rPr lang="en" sz="1100">
                <a:solidFill>
                  <a:schemeClr val="dk1"/>
                </a:solidFill>
              </a:rPr>
              <a:t>App3-port 2222</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360" name="Google Shape;1360;p100"/>
          <p:cNvSpPr txBox="1"/>
          <p:nvPr/>
        </p:nvSpPr>
        <p:spPr>
          <a:xfrm>
            <a:off x="7083625" y="324450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AppX-port 53</a:t>
            </a:r>
            <a:endParaRPr sz="1100">
              <a:solidFill>
                <a:schemeClr val="dk1"/>
              </a:solidFill>
            </a:endParaRPr>
          </a:p>
          <a:p>
            <a:pPr indent="0" lvl="0" marL="0" rtl="0" algn="l">
              <a:spcBef>
                <a:spcPts val="0"/>
              </a:spcBef>
              <a:spcAft>
                <a:spcPts val="0"/>
              </a:spcAft>
              <a:buNone/>
            </a:pPr>
            <a:r>
              <a:rPr lang="en" sz="1100">
                <a:solidFill>
                  <a:schemeClr val="dk1"/>
                </a:solidFill>
              </a:rPr>
              <a:t>AppY-port 68</a:t>
            </a:r>
            <a:endParaRPr sz="1100">
              <a:solidFill>
                <a:schemeClr val="dk1"/>
              </a:solidFill>
            </a:endParaRPr>
          </a:p>
          <a:p>
            <a:pPr indent="0" lvl="0" marL="0" rtl="0" algn="l">
              <a:spcBef>
                <a:spcPts val="0"/>
              </a:spcBef>
              <a:spcAft>
                <a:spcPts val="0"/>
              </a:spcAft>
              <a:buNone/>
            </a:pPr>
            <a:r>
              <a:rPr lang="en" sz="1100">
                <a:solidFill>
                  <a:schemeClr val="dk1"/>
                </a:solidFill>
              </a:rPr>
              <a:t>AppZ-port 6978</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p10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Connection Establishment</a:t>
            </a:r>
            <a:endParaRPr/>
          </a:p>
        </p:txBody>
      </p:sp>
      <p:sp>
        <p:nvSpPr>
          <p:cNvPr id="1366" name="Google Shape;1366;p101"/>
          <p:cNvSpPr txBox="1"/>
          <p:nvPr>
            <p:ph idx="1" type="body"/>
          </p:nvPr>
        </p:nvSpPr>
        <p:spPr>
          <a:xfrm>
            <a:off x="311700" y="1152475"/>
            <a:ext cx="8520600" cy="18441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App1 on 10.0.0.1 want to send data to AppX on 10.0.0.2 </a:t>
            </a:r>
            <a:endParaRPr/>
          </a:p>
          <a:p>
            <a:pPr indent="-342900" lvl="0" marL="457200" rtl="0" algn="l">
              <a:lnSpc>
                <a:spcPct val="125000"/>
              </a:lnSpc>
              <a:spcBef>
                <a:spcPts val="0"/>
              </a:spcBef>
              <a:spcAft>
                <a:spcPts val="0"/>
              </a:spcAft>
              <a:buSzPts val="1800"/>
              <a:buChar char="●"/>
            </a:pPr>
            <a:r>
              <a:rPr lang="en"/>
              <a:t>App1 sends SYN to AppX to synchronous sequence numbers</a:t>
            </a:r>
            <a:endParaRPr/>
          </a:p>
          <a:p>
            <a:pPr indent="-342900" lvl="0" marL="457200" rtl="0" algn="l">
              <a:lnSpc>
                <a:spcPct val="125000"/>
              </a:lnSpc>
              <a:spcBef>
                <a:spcPts val="0"/>
              </a:spcBef>
              <a:spcAft>
                <a:spcPts val="0"/>
              </a:spcAft>
              <a:buSzPts val="1800"/>
              <a:buChar char="●"/>
            </a:pPr>
            <a:r>
              <a:rPr lang="en"/>
              <a:t>AppX sends SYN/ACK to </a:t>
            </a:r>
            <a:r>
              <a:rPr lang="en"/>
              <a:t>synchronous its sequence number</a:t>
            </a:r>
            <a:endParaRPr/>
          </a:p>
          <a:p>
            <a:pPr indent="-342900" lvl="0" marL="457200" rtl="0" algn="l">
              <a:lnSpc>
                <a:spcPct val="125000"/>
              </a:lnSpc>
              <a:spcBef>
                <a:spcPts val="0"/>
              </a:spcBef>
              <a:spcAft>
                <a:spcPts val="0"/>
              </a:spcAft>
              <a:buSzPts val="1800"/>
              <a:buChar char="●"/>
            </a:pPr>
            <a:r>
              <a:rPr lang="en"/>
              <a:t>App1 ACKs AppX SYN.</a:t>
            </a:r>
            <a:endParaRPr/>
          </a:p>
          <a:p>
            <a:pPr indent="-342900" lvl="0" marL="457200" rtl="0" algn="l">
              <a:lnSpc>
                <a:spcPct val="125000"/>
              </a:lnSpc>
              <a:spcBef>
                <a:spcPts val="0"/>
              </a:spcBef>
              <a:spcAft>
                <a:spcPts val="0"/>
              </a:spcAft>
              <a:buSzPts val="1800"/>
              <a:buChar char="●"/>
            </a:pPr>
            <a:r>
              <a:rPr lang="en"/>
              <a:t>Three way handshake</a:t>
            </a:r>
            <a:endParaRPr/>
          </a:p>
        </p:txBody>
      </p:sp>
      <p:sp>
        <p:nvSpPr>
          <p:cNvPr id="1367" name="Google Shape;1367;p101"/>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1368" name="Google Shape;1368;p101"/>
          <p:cNvCxnSpPr/>
          <p:nvPr/>
        </p:nvCxnSpPr>
        <p:spPr>
          <a:xfrm flipH="1">
            <a:off x="2365250" y="3432625"/>
            <a:ext cx="3726300" cy="8100"/>
          </a:xfrm>
          <a:prstGeom prst="straightConnector1">
            <a:avLst/>
          </a:prstGeom>
          <a:noFill/>
          <a:ln cap="flat" cmpd="sng" w="9525">
            <a:solidFill>
              <a:schemeClr val="dk1"/>
            </a:solidFill>
            <a:prstDash val="solid"/>
            <a:round/>
            <a:headEnd len="med" w="med" type="triangle"/>
            <a:tailEnd len="med" w="med" type="none"/>
          </a:ln>
        </p:spPr>
      </p:cxnSp>
      <p:grpSp>
        <p:nvGrpSpPr>
          <p:cNvPr id="1369" name="Google Shape;1369;p101"/>
          <p:cNvGrpSpPr/>
          <p:nvPr/>
        </p:nvGrpSpPr>
        <p:grpSpPr>
          <a:xfrm>
            <a:off x="6209363" y="3390425"/>
            <a:ext cx="790176" cy="523250"/>
            <a:chOff x="6861863" y="3530550"/>
            <a:chExt cx="790176" cy="523250"/>
          </a:xfrm>
        </p:grpSpPr>
        <p:pic>
          <p:nvPicPr>
            <p:cNvPr id="1370" name="Google Shape;1370;p101"/>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371" name="Google Shape;1371;p101"/>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1372" name="Google Shape;1372;p101"/>
          <p:cNvPicPr preferRelativeResize="0"/>
          <p:nvPr/>
        </p:nvPicPr>
        <p:blipFill rotWithShape="1">
          <a:blip r:embed="rId3">
            <a:alphaModFix/>
          </a:blip>
          <a:srcRect b="7747" l="12647" r="11801" t="6452"/>
          <a:stretch/>
        </p:blipFill>
        <p:spPr>
          <a:xfrm>
            <a:off x="1457275" y="3398650"/>
            <a:ext cx="790176" cy="523250"/>
          </a:xfrm>
          <a:prstGeom prst="rect">
            <a:avLst/>
          </a:prstGeom>
          <a:noFill/>
          <a:ln>
            <a:noFill/>
          </a:ln>
        </p:spPr>
      </p:pic>
      <p:sp>
        <p:nvSpPr>
          <p:cNvPr id="1373" name="Google Shape;1373;p101"/>
          <p:cNvSpPr txBox="1"/>
          <p:nvPr/>
        </p:nvSpPr>
        <p:spPr>
          <a:xfrm>
            <a:off x="1457275" y="39219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10.0.0.1</a:t>
            </a:r>
            <a:endParaRPr sz="1100">
              <a:solidFill>
                <a:schemeClr val="dk1"/>
              </a:solidFill>
            </a:endParaRPr>
          </a:p>
        </p:txBody>
      </p:sp>
      <p:sp>
        <p:nvSpPr>
          <p:cNvPr id="1374" name="Google Shape;1374;p101"/>
          <p:cNvSpPr txBox="1"/>
          <p:nvPr/>
        </p:nvSpPr>
        <p:spPr>
          <a:xfrm>
            <a:off x="6246763" y="39219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10.0.0.2</a:t>
            </a:r>
            <a:endParaRPr sz="1100">
              <a:solidFill>
                <a:schemeClr val="dk1"/>
              </a:solidFill>
            </a:endParaRPr>
          </a:p>
        </p:txBody>
      </p:sp>
      <p:sp>
        <p:nvSpPr>
          <p:cNvPr id="1375" name="Google Shape;1375;p101"/>
          <p:cNvSpPr txBox="1"/>
          <p:nvPr/>
        </p:nvSpPr>
        <p:spPr>
          <a:xfrm>
            <a:off x="153700" y="330800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App1-port 5555</a:t>
            </a:r>
            <a:endParaRPr sz="1100">
              <a:solidFill>
                <a:schemeClr val="accent4"/>
              </a:solidFill>
            </a:endParaRPr>
          </a:p>
          <a:p>
            <a:pPr indent="0" lvl="0" marL="0" rtl="0" algn="l">
              <a:spcBef>
                <a:spcPts val="0"/>
              </a:spcBef>
              <a:spcAft>
                <a:spcPts val="0"/>
              </a:spcAft>
              <a:buNone/>
            </a:pPr>
            <a:r>
              <a:rPr lang="en" sz="1100">
                <a:solidFill>
                  <a:schemeClr val="dk1"/>
                </a:solidFill>
              </a:rPr>
              <a:t>App2-port 7712</a:t>
            </a:r>
            <a:endParaRPr sz="1100">
              <a:solidFill>
                <a:schemeClr val="dk1"/>
              </a:solidFill>
            </a:endParaRPr>
          </a:p>
          <a:p>
            <a:pPr indent="0" lvl="0" marL="0" rtl="0" algn="l">
              <a:spcBef>
                <a:spcPts val="0"/>
              </a:spcBef>
              <a:spcAft>
                <a:spcPts val="0"/>
              </a:spcAft>
              <a:buNone/>
            </a:pPr>
            <a:r>
              <a:rPr lang="en" sz="1100">
                <a:solidFill>
                  <a:schemeClr val="dk1"/>
                </a:solidFill>
              </a:rPr>
              <a:t>App3-port 2222</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376" name="Google Shape;1376;p101"/>
          <p:cNvSpPr txBox="1"/>
          <p:nvPr/>
        </p:nvSpPr>
        <p:spPr>
          <a:xfrm>
            <a:off x="7083600" y="3131325"/>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AppX-port 22</a:t>
            </a:r>
            <a:endParaRPr sz="1100">
              <a:solidFill>
                <a:schemeClr val="accent4"/>
              </a:solidFill>
            </a:endParaRPr>
          </a:p>
          <a:p>
            <a:pPr indent="0" lvl="0" marL="0" rtl="0" algn="l">
              <a:spcBef>
                <a:spcPts val="0"/>
              </a:spcBef>
              <a:spcAft>
                <a:spcPts val="0"/>
              </a:spcAft>
              <a:buNone/>
            </a:pPr>
            <a:r>
              <a:rPr lang="en" sz="1100">
                <a:solidFill>
                  <a:schemeClr val="dk1"/>
                </a:solidFill>
              </a:rPr>
              <a:t>AppY-port 443</a:t>
            </a:r>
            <a:endParaRPr sz="1100">
              <a:solidFill>
                <a:schemeClr val="dk1"/>
              </a:solidFill>
            </a:endParaRPr>
          </a:p>
          <a:p>
            <a:pPr indent="0" lvl="0" marL="0" rtl="0" algn="l">
              <a:spcBef>
                <a:spcPts val="0"/>
              </a:spcBef>
              <a:spcAft>
                <a:spcPts val="0"/>
              </a:spcAft>
              <a:buNone/>
            </a:pPr>
            <a:r>
              <a:rPr lang="en" sz="1100">
                <a:solidFill>
                  <a:schemeClr val="dk1"/>
                </a:solidFill>
              </a:rPr>
              <a:t>AppZ-port 80</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377" name="Google Shape;1377;p101"/>
          <p:cNvSpPr/>
          <p:nvPr/>
        </p:nvSpPr>
        <p:spPr>
          <a:xfrm>
            <a:off x="2639760" y="3108375"/>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378" name="Google Shape;1378;p101"/>
          <p:cNvSpPr/>
          <p:nvPr/>
        </p:nvSpPr>
        <p:spPr>
          <a:xfrm>
            <a:off x="3284007" y="310733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cxnSp>
        <p:nvCxnSpPr>
          <p:cNvPr id="1379" name="Google Shape;1379;p101"/>
          <p:cNvCxnSpPr/>
          <p:nvPr/>
        </p:nvCxnSpPr>
        <p:spPr>
          <a:xfrm flipH="1">
            <a:off x="2327838" y="3958304"/>
            <a:ext cx="3726300" cy="8100"/>
          </a:xfrm>
          <a:prstGeom prst="straightConnector1">
            <a:avLst/>
          </a:prstGeom>
          <a:noFill/>
          <a:ln cap="flat" cmpd="sng" w="9525">
            <a:solidFill>
              <a:schemeClr val="dk1"/>
            </a:solidFill>
            <a:prstDash val="solid"/>
            <a:round/>
            <a:headEnd len="med" w="med" type="none"/>
            <a:tailEnd len="med" w="med" type="triangle"/>
          </a:ln>
        </p:spPr>
      </p:cxnSp>
      <p:cxnSp>
        <p:nvCxnSpPr>
          <p:cNvPr id="1380" name="Google Shape;1380;p101"/>
          <p:cNvCxnSpPr/>
          <p:nvPr/>
        </p:nvCxnSpPr>
        <p:spPr>
          <a:xfrm flipH="1">
            <a:off x="2405438" y="4501728"/>
            <a:ext cx="3726300" cy="8100"/>
          </a:xfrm>
          <a:prstGeom prst="straightConnector1">
            <a:avLst/>
          </a:prstGeom>
          <a:noFill/>
          <a:ln cap="flat" cmpd="sng" w="9525">
            <a:solidFill>
              <a:schemeClr val="dk1"/>
            </a:solidFill>
            <a:prstDash val="solid"/>
            <a:round/>
            <a:headEnd len="med" w="med" type="triangle"/>
            <a:tailEnd len="med" w="med" type="none"/>
          </a:ln>
        </p:spPr>
      </p:cxnSp>
      <p:sp>
        <p:nvSpPr>
          <p:cNvPr id="1381" name="Google Shape;1381;p101"/>
          <p:cNvSpPr/>
          <p:nvPr/>
        </p:nvSpPr>
        <p:spPr>
          <a:xfrm>
            <a:off x="4990998" y="3107331"/>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382" name="Google Shape;1382;p101"/>
          <p:cNvSpPr/>
          <p:nvPr/>
        </p:nvSpPr>
        <p:spPr>
          <a:xfrm>
            <a:off x="4519557" y="310838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383" name="Google Shape;1383;p101"/>
          <p:cNvSpPr/>
          <p:nvPr/>
        </p:nvSpPr>
        <p:spPr>
          <a:xfrm>
            <a:off x="3762500" y="3107325"/>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SYN</a:t>
            </a:r>
            <a:endParaRPr sz="700"/>
          </a:p>
        </p:txBody>
      </p:sp>
      <p:sp>
        <p:nvSpPr>
          <p:cNvPr id="1384" name="Google Shape;1384;p101"/>
          <p:cNvSpPr/>
          <p:nvPr/>
        </p:nvSpPr>
        <p:spPr>
          <a:xfrm>
            <a:off x="2639835" y="3636275"/>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385" name="Google Shape;1385;p101"/>
          <p:cNvSpPr/>
          <p:nvPr/>
        </p:nvSpPr>
        <p:spPr>
          <a:xfrm>
            <a:off x="3284082" y="363523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386" name="Google Shape;1386;p101"/>
          <p:cNvSpPr/>
          <p:nvPr/>
        </p:nvSpPr>
        <p:spPr>
          <a:xfrm>
            <a:off x="4991073" y="3635231"/>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387" name="Google Shape;1387;p101"/>
          <p:cNvSpPr/>
          <p:nvPr/>
        </p:nvSpPr>
        <p:spPr>
          <a:xfrm>
            <a:off x="4519632" y="363628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388" name="Google Shape;1388;p101"/>
          <p:cNvSpPr/>
          <p:nvPr/>
        </p:nvSpPr>
        <p:spPr>
          <a:xfrm>
            <a:off x="3762575" y="3635225"/>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SYN/ACK</a:t>
            </a:r>
            <a:endParaRPr sz="700"/>
          </a:p>
        </p:txBody>
      </p:sp>
      <p:sp>
        <p:nvSpPr>
          <p:cNvPr id="1389" name="Google Shape;1389;p101"/>
          <p:cNvSpPr/>
          <p:nvPr/>
        </p:nvSpPr>
        <p:spPr>
          <a:xfrm>
            <a:off x="2639835" y="4165225"/>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390" name="Google Shape;1390;p101"/>
          <p:cNvSpPr/>
          <p:nvPr/>
        </p:nvSpPr>
        <p:spPr>
          <a:xfrm>
            <a:off x="3284082" y="416418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391" name="Google Shape;1391;p101"/>
          <p:cNvSpPr/>
          <p:nvPr/>
        </p:nvSpPr>
        <p:spPr>
          <a:xfrm>
            <a:off x="4991073" y="4164181"/>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392" name="Google Shape;1392;p101"/>
          <p:cNvSpPr/>
          <p:nvPr/>
        </p:nvSpPr>
        <p:spPr>
          <a:xfrm>
            <a:off x="4519632" y="416523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393" name="Google Shape;1393;p101"/>
          <p:cNvSpPr/>
          <p:nvPr/>
        </p:nvSpPr>
        <p:spPr>
          <a:xfrm>
            <a:off x="3762575" y="4164175"/>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a:t>
            </a:r>
            <a:endParaRPr sz="700"/>
          </a:p>
        </p:txBody>
      </p:sp>
      <p:sp>
        <p:nvSpPr>
          <p:cNvPr id="1394" name="Google Shape;1394;p101"/>
          <p:cNvSpPr/>
          <p:nvPr/>
        </p:nvSpPr>
        <p:spPr>
          <a:xfrm>
            <a:off x="7203700" y="3913675"/>
            <a:ext cx="14181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rPr>
              <a:t>10.0.0.1:5555:10.0.0.2:22</a:t>
            </a:r>
            <a:endParaRPr sz="1000">
              <a:solidFill>
                <a:schemeClr val="accent2"/>
              </a:solidFill>
            </a:endParaRPr>
          </a:p>
        </p:txBody>
      </p:sp>
      <p:sp>
        <p:nvSpPr>
          <p:cNvPr id="1395" name="Google Shape;1395;p101"/>
          <p:cNvSpPr txBox="1"/>
          <p:nvPr/>
        </p:nvSpPr>
        <p:spPr>
          <a:xfrm>
            <a:off x="7279625" y="4448425"/>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File descriptor</a:t>
            </a:r>
            <a:endParaRPr>
              <a:solidFill>
                <a:srgbClr val="FF0000"/>
              </a:solidFill>
            </a:endParaRPr>
          </a:p>
        </p:txBody>
      </p:sp>
      <p:sp>
        <p:nvSpPr>
          <p:cNvPr id="1396" name="Google Shape;1396;p101"/>
          <p:cNvSpPr/>
          <p:nvPr/>
        </p:nvSpPr>
        <p:spPr>
          <a:xfrm>
            <a:off x="91725" y="4101350"/>
            <a:ext cx="14181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rPr>
              <a:t>10.0.0.1:5555:10.0.0.2:22</a:t>
            </a:r>
            <a:endParaRPr sz="1000">
              <a:solidFill>
                <a:schemeClr val="accent2"/>
              </a:solidFill>
            </a:endParaRPr>
          </a:p>
        </p:txBody>
      </p:sp>
      <p:sp>
        <p:nvSpPr>
          <p:cNvPr id="1397" name="Google Shape;1397;p101"/>
          <p:cNvSpPr txBox="1"/>
          <p:nvPr/>
        </p:nvSpPr>
        <p:spPr>
          <a:xfrm>
            <a:off x="167650" y="4636100"/>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File descriptor</a:t>
            </a:r>
            <a:endParaRPr>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do we need a communication model?</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Agnostic applications</a:t>
            </a:r>
            <a:endParaRPr/>
          </a:p>
          <a:p>
            <a:pPr indent="-342900" lvl="1" marL="914400" rtl="0" algn="l">
              <a:spcBef>
                <a:spcPts val="0"/>
              </a:spcBef>
              <a:spcAft>
                <a:spcPts val="0"/>
              </a:spcAft>
              <a:buSzPts val="1800"/>
              <a:buChar char="○"/>
            </a:pPr>
            <a:r>
              <a:rPr lang="en" sz="1800"/>
              <a:t>Without a standard model, your application must have knowledge of the underlying network medium </a:t>
            </a:r>
            <a:endParaRPr sz="1800"/>
          </a:p>
          <a:p>
            <a:pPr indent="-342900" lvl="1" marL="914400" rtl="0" algn="l">
              <a:spcBef>
                <a:spcPts val="0"/>
              </a:spcBef>
              <a:spcAft>
                <a:spcPts val="0"/>
              </a:spcAft>
              <a:buSzPts val="1800"/>
              <a:buChar char="○"/>
            </a:pPr>
            <a:r>
              <a:rPr lang="en" sz="1800"/>
              <a:t>Imagine if you have to author different version of your apps so that it works on wifi vs ethernet vs LTE vs fiber</a:t>
            </a:r>
            <a:endParaRPr/>
          </a:p>
          <a:p>
            <a:pPr indent="-342900" lvl="0" marL="457200" rtl="0" algn="l">
              <a:spcBef>
                <a:spcPts val="0"/>
              </a:spcBef>
              <a:spcAft>
                <a:spcPts val="0"/>
              </a:spcAft>
              <a:buSzPts val="1800"/>
              <a:buChar char="●"/>
            </a:pPr>
            <a:r>
              <a:rPr lang="en"/>
              <a:t>Network </a:t>
            </a:r>
            <a:r>
              <a:rPr lang="en"/>
              <a:t>Equipment</a:t>
            </a:r>
            <a:r>
              <a:rPr lang="en"/>
              <a:t> Management</a:t>
            </a:r>
            <a:endParaRPr/>
          </a:p>
          <a:p>
            <a:pPr indent="-317500" lvl="1" marL="914400" rtl="0" algn="l">
              <a:spcBef>
                <a:spcPts val="0"/>
              </a:spcBef>
              <a:spcAft>
                <a:spcPts val="0"/>
              </a:spcAft>
              <a:buSzPts val="1400"/>
              <a:buChar char="○"/>
            </a:pPr>
            <a:r>
              <a:rPr lang="en"/>
              <a:t>Without a standard model, upgrading network equipments becomes difficult</a:t>
            </a:r>
            <a:endParaRPr/>
          </a:p>
          <a:p>
            <a:pPr indent="-342900" lvl="0" marL="457200" rtl="0" algn="l">
              <a:spcBef>
                <a:spcPts val="0"/>
              </a:spcBef>
              <a:spcAft>
                <a:spcPts val="0"/>
              </a:spcAft>
              <a:buSzPts val="1800"/>
              <a:buChar char="●"/>
            </a:pPr>
            <a:r>
              <a:rPr lang="en"/>
              <a:t>Decoupled </a:t>
            </a:r>
            <a:r>
              <a:rPr lang="en"/>
              <a:t>Innovation</a:t>
            </a:r>
            <a:endParaRPr/>
          </a:p>
          <a:p>
            <a:pPr indent="-317500" lvl="1" marL="914400" rtl="0" algn="l">
              <a:spcBef>
                <a:spcPts val="0"/>
              </a:spcBef>
              <a:spcAft>
                <a:spcPts val="0"/>
              </a:spcAft>
              <a:buSzPts val="1400"/>
              <a:buChar char="○"/>
            </a:pPr>
            <a:r>
              <a:rPr lang="en"/>
              <a:t>Innovations</a:t>
            </a:r>
            <a:r>
              <a:rPr lang="en"/>
              <a:t> can be done in each layer </a:t>
            </a:r>
            <a:r>
              <a:rPr lang="en"/>
              <a:t>separately</a:t>
            </a:r>
            <a:r>
              <a:rPr lang="en"/>
              <a:t> without affecting the rest  of the models</a:t>
            </a:r>
            <a:endParaRPr/>
          </a:p>
        </p:txBody>
      </p:sp>
      <p:sp>
        <p:nvSpPr>
          <p:cNvPr id="114" name="Google Shape;114;p21"/>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sp>
        <p:nvSpPr>
          <p:cNvPr id="1402" name="Google Shape;1402;p10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Sending data</a:t>
            </a:r>
            <a:endParaRPr/>
          </a:p>
        </p:txBody>
      </p:sp>
      <p:sp>
        <p:nvSpPr>
          <p:cNvPr id="1403" name="Google Shape;1403;p102"/>
          <p:cNvSpPr txBox="1"/>
          <p:nvPr>
            <p:ph idx="1" type="body"/>
          </p:nvPr>
        </p:nvSpPr>
        <p:spPr>
          <a:xfrm>
            <a:off x="311700" y="1152475"/>
            <a:ext cx="8520600" cy="18441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App1 sends data to AppX</a:t>
            </a:r>
            <a:endParaRPr/>
          </a:p>
          <a:p>
            <a:pPr indent="-342900" lvl="0" marL="457200" rtl="0" algn="l">
              <a:lnSpc>
                <a:spcPct val="125000"/>
              </a:lnSpc>
              <a:spcBef>
                <a:spcPts val="0"/>
              </a:spcBef>
              <a:spcAft>
                <a:spcPts val="0"/>
              </a:spcAft>
              <a:buSzPts val="1800"/>
              <a:buChar char="●"/>
            </a:pPr>
            <a:r>
              <a:rPr lang="en"/>
              <a:t>App1 encapsulate the data in a segment and send it</a:t>
            </a:r>
            <a:endParaRPr/>
          </a:p>
          <a:p>
            <a:pPr indent="-342900" lvl="0" marL="457200" rtl="0" algn="l">
              <a:lnSpc>
                <a:spcPct val="125000"/>
              </a:lnSpc>
              <a:spcBef>
                <a:spcPts val="0"/>
              </a:spcBef>
              <a:spcAft>
                <a:spcPts val="0"/>
              </a:spcAft>
              <a:buSzPts val="1800"/>
              <a:buChar char="●"/>
            </a:pPr>
            <a:r>
              <a:rPr lang="en"/>
              <a:t>AppX </a:t>
            </a:r>
            <a:r>
              <a:rPr lang="en"/>
              <a:t>acknowledges</a:t>
            </a:r>
            <a:r>
              <a:rPr lang="en"/>
              <a:t> the segment</a:t>
            </a:r>
            <a:endParaRPr/>
          </a:p>
          <a:p>
            <a:pPr indent="-342900" lvl="0" marL="457200" rtl="0" algn="l">
              <a:lnSpc>
                <a:spcPct val="125000"/>
              </a:lnSpc>
              <a:spcBef>
                <a:spcPts val="0"/>
              </a:spcBef>
              <a:spcAft>
                <a:spcPts val="0"/>
              </a:spcAft>
              <a:buSzPts val="1800"/>
              <a:buChar char="●"/>
            </a:pPr>
            <a:r>
              <a:rPr lang="en"/>
              <a:t>Hint: Can App1 send new segment before ack of old segment arrives?</a:t>
            </a:r>
            <a:endParaRPr/>
          </a:p>
        </p:txBody>
      </p:sp>
      <p:sp>
        <p:nvSpPr>
          <p:cNvPr id="1404" name="Google Shape;1404;p102"/>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1405" name="Google Shape;1405;p102"/>
          <p:cNvCxnSpPr/>
          <p:nvPr/>
        </p:nvCxnSpPr>
        <p:spPr>
          <a:xfrm flipH="1">
            <a:off x="2365250" y="3432625"/>
            <a:ext cx="3726300" cy="8100"/>
          </a:xfrm>
          <a:prstGeom prst="straightConnector1">
            <a:avLst/>
          </a:prstGeom>
          <a:noFill/>
          <a:ln cap="flat" cmpd="sng" w="9525">
            <a:solidFill>
              <a:schemeClr val="dk1"/>
            </a:solidFill>
            <a:prstDash val="solid"/>
            <a:round/>
            <a:headEnd len="med" w="med" type="triangle"/>
            <a:tailEnd len="med" w="med" type="none"/>
          </a:ln>
        </p:spPr>
      </p:cxnSp>
      <p:grpSp>
        <p:nvGrpSpPr>
          <p:cNvPr id="1406" name="Google Shape;1406;p102"/>
          <p:cNvGrpSpPr/>
          <p:nvPr/>
        </p:nvGrpSpPr>
        <p:grpSpPr>
          <a:xfrm>
            <a:off x="6209363" y="3390425"/>
            <a:ext cx="790176" cy="523250"/>
            <a:chOff x="6861863" y="3530550"/>
            <a:chExt cx="790176" cy="523250"/>
          </a:xfrm>
        </p:grpSpPr>
        <p:pic>
          <p:nvPicPr>
            <p:cNvPr id="1407" name="Google Shape;1407;p102"/>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408" name="Google Shape;1408;p102"/>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1409" name="Google Shape;1409;p102"/>
          <p:cNvPicPr preferRelativeResize="0"/>
          <p:nvPr/>
        </p:nvPicPr>
        <p:blipFill rotWithShape="1">
          <a:blip r:embed="rId3">
            <a:alphaModFix/>
          </a:blip>
          <a:srcRect b="7747" l="12647" r="11801" t="6452"/>
          <a:stretch/>
        </p:blipFill>
        <p:spPr>
          <a:xfrm>
            <a:off x="1457275" y="3398650"/>
            <a:ext cx="790176" cy="523250"/>
          </a:xfrm>
          <a:prstGeom prst="rect">
            <a:avLst/>
          </a:prstGeom>
          <a:noFill/>
          <a:ln>
            <a:noFill/>
          </a:ln>
        </p:spPr>
      </p:pic>
      <p:sp>
        <p:nvSpPr>
          <p:cNvPr id="1410" name="Google Shape;1410;p102"/>
          <p:cNvSpPr txBox="1"/>
          <p:nvPr/>
        </p:nvSpPr>
        <p:spPr>
          <a:xfrm>
            <a:off x="1457275" y="39219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10.0.0.1</a:t>
            </a:r>
            <a:endParaRPr sz="1100">
              <a:solidFill>
                <a:schemeClr val="dk1"/>
              </a:solidFill>
            </a:endParaRPr>
          </a:p>
        </p:txBody>
      </p:sp>
      <p:sp>
        <p:nvSpPr>
          <p:cNvPr id="1411" name="Google Shape;1411;p102"/>
          <p:cNvSpPr txBox="1"/>
          <p:nvPr/>
        </p:nvSpPr>
        <p:spPr>
          <a:xfrm>
            <a:off x="6246763" y="39219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10.0.0.2</a:t>
            </a:r>
            <a:endParaRPr sz="1100">
              <a:solidFill>
                <a:schemeClr val="dk1"/>
              </a:solidFill>
            </a:endParaRPr>
          </a:p>
        </p:txBody>
      </p:sp>
      <p:sp>
        <p:nvSpPr>
          <p:cNvPr id="1412" name="Google Shape;1412;p102"/>
          <p:cNvSpPr txBox="1"/>
          <p:nvPr/>
        </p:nvSpPr>
        <p:spPr>
          <a:xfrm>
            <a:off x="153700" y="330800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App1-port 5555</a:t>
            </a:r>
            <a:endParaRPr sz="1100">
              <a:solidFill>
                <a:schemeClr val="accent4"/>
              </a:solidFill>
            </a:endParaRPr>
          </a:p>
          <a:p>
            <a:pPr indent="0" lvl="0" marL="0" rtl="0" algn="l">
              <a:spcBef>
                <a:spcPts val="0"/>
              </a:spcBef>
              <a:spcAft>
                <a:spcPts val="0"/>
              </a:spcAft>
              <a:buNone/>
            </a:pPr>
            <a:r>
              <a:rPr lang="en" sz="1100">
                <a:solidFill>
                  <a:schemeClr val="dk1"/>
                </a:solidFill>
              </a:rPr>
              <a:t>App2-port 7712</a:t>
            </a:r>
            <a:endParaRPr sz="1100">
              <a:solidFill>
                <a:schemeClr val="dk1"/>
              </a:solidFill>
            </a:endParaRPr>
          </a:p>
          <a:p>
            <a:pPr indent="0" lvl="0" marL="0" rtl="0" algn="l">
              <a:spcBef>
                <a:spcPts val="0"/>
              </a:spcBef>
              <a:spcAft>
                <a:spcPts val="0"/>
              </a:spcAft>
              <a:buNone/>
            </a:pPr>
            <a:r>
              <a:rPr lang="en" sz="1100">
                <a:solidFill>
                  <a:schemeClr val="dk1"/>
                </a:solidFill>
              </a:rPr>
              <a:t>App3-port 2222</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413" name="Google Shape;1413;p102"/>
          <p:cNvSpPr txBox="1"/>
          <p:nvPr/>
        </p:nvSpPr>
        <p:spPr>
          <a:xfrm>
            <a:off x="7083600" y="3131325"/>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AppX-port 22</a:t>
            </a:r>
            <a:endParaRPr sz="1100">
              <a:solidFill>
                <a:schemeClr val="accent4"/>
              </a:solidFill>
            </a:endParaRPr>
          </a:p>
          <a:p>
            <a:pPr indent="0" lvl="0" marL="0" rtl="0" algn="l">
              <a:spcBef>
                <a:spcPts val="0"/>
              </a:spcBef>
              <a:spcAft>
                <a:spcPts val="0"/>
              </a:spcAft>
              <a:buNone/>
            </a:pPr>
            <a:r>
              <a:rPr lang="en" sz="1100">
                <a:solidFill>
                  <a:schemeClr val="dk1"/>
                </a:solidFill>
              </a:rPr>
              <a:t>AppY-port 443</a:t>
            </a:r>
            <a:endParaRPr sz="1100">
              <a:solidFill>
                <a:schemeClr val="dk1"/>
              </a:solidFill>
            </a:endParaRPr>
          </a:p>
          <a:p>
            <a:pPr indent="0" lvl="0" marL="0" rtl="0" algn="l">
              <a:spcBef>
                <a:spcPts val="0"/>
              </a:spcBef>
              <a:spcAft>
                <a:spcPts val="0"/>
              </a:spcAft>
              <a:buNone/>
            </a:pPr>
            <a:r>
              <a:rPr lang="en" sz="1100">
                <a:solidFill>
                  <a:schemeClr val="dk1"/>
                </a:solidFill>
              </a:rPr>
              <a:t>AppZ-port 80</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414" name="Google Shape;1414;p102"/>
          <p:cNvSpPr/>
          <p:nvPr/>
        </p:nvSpPr>
        <p:spPr>
          <a:xfrm>
            <a:off x="2639760" y="3108375"/>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415" name="Google Shape;1415;p102"/>
          <p:cNvSpPr/>
          <p:nvPr/>
        </p:nvSpPr>
        <p:spPr>
          <a:xfrm>
            <a:off x="3284007" y="310733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cxnSp>
        <p:nvCxnSpPr>
          <p:cNvPr id="1416" name="Google Shape;1416;p102"/>
          <p:cNvCxnSpPr/>
          <p:nvPr/>
        </p:nvCxnSpPr>
        <p:spPr>
          <a:xfrm flipH="1">
            <a:off x="2327838" y="3958304"/>
            <a:ext cx="3726300" cy="8100"/>
          </a:xfrm>
          <a:prstGeom prst="straightConnector1">
            <a:avLst/>
          </a:prstGeom>
          <a:noFill/>
          <a:ln cap="flat" cmpd="sng" w="9525">
            <a:solidFill>
              <a:schemeClr val="dk1"/>
            </a:solidFill>
            <a:prstDash val="solid"/>
            <a:round/>
            <a:headEnd len="med" w="med" type="none"/>
            <a:tailEnd len="med" w="med" type="triangle"/>
          </a:ln>
        </p:spPr>
      </p:cxnSp>
      <p:sp>
        <p:nvSpPr>
          <p:cNvPr id="1417" name="Google Shape;1417;p102"/>
          <p:cNvSpPr/>
          <p:nvPr/>
        </p:nvSpPr>
        <p:spPr>
          <a:xfrm>
            <a:off x="4990998" y="3107331"/>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418" name="Google Shape;1418;p102"/>
          <p:cNvSpPr/>
          <p:nvPr/>
        </p:nvSpPr>
        <p:spPr>
          <a:xfrm>
            <a:off x="4519557" y="310838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419" name="Google Shape;1419;p102"/>
          <p:cNvSpPr/>
          <p:nvPr/>
        </p:nvSpPr>
        <p:spPr>
          <a:xfrm>
            <a:off x="3762500" y="3107325"/>
            <a:ext cx="757200" cy="2832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ls</a:t>
            </a:r>
            <a:endParaRPr sz="700"/>
          </a:p>
        </p:txBody>
      </p:sp>
      <p:sp>
        <p:nvSpPr>
          <p:cNvPr id="1420" name="Google Shape;1420;p102"/>
          <p:cNvSpPr/>
          <p:nvPr/>
        </p:nvSpPr>
        <p:spPr>
          <a:xfrm>
            <a:off x="2639835" y="3636275"/>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421" name="Google Shape;1421;p102"/>
          <p:cNvSpPr/>
          <p:nvPr/>
        </p:nvSpPr>
        <p:spPr>
          <a:xfrm>
            <a:off x="3284082" y="363523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422" name="Google Shape;1422;p102"/>
          <p:cNvSpPr/>
          <p:nvPr/>
        </p:nvSpPr>
        <p:spPr>
          <a:xfrm>
            <a:off x="4991073" y="3635231"/>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423" name="Google Shape;1423;p102"/>
          <p:cNvSpPr/>
          <p:nvPr/>
        </p:nvSpPr>
        <p:spPr>
          <a:xfrm>
            <a:off x="4519632" y="363628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424" name="Google Shape;1424;p102"/>
          <p:cNvSpPr/>
          <p:nvPr/>
        </p:nvSpPr>
        <p:spPr>
          <a:xfrm>
            <a:off x="3762575" y="3635225"/>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a:t>
            </a:r>
            <a:endParaRPr sz="700"/>
          </a:p>
        </p:txBody>
      </p:sp>
      <p:sp>
        <p:nvSpPr>
          <p:cNvPr id="1425" name="Google Shape;1425;p102"/>
          <p:cNvSpPr/>
          <p:nvPr/>
        </p:nvSpPr>
        <p:spPr>
          <a:xfrm>
            <a:off x="7203700" y="3913675"/>
            <a:ext cx="14181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rPr>
              <a:t>10.0.0.1:5555:10.0.0.2:22</a:t>
            </a:r>
            <a:endParaRPr sz="1000">
              <a:solidFill>
                <a:schemeClr val="accent2"/>
              </a:solidFill>
            </a:endParaRPr>
          </a:p>
        </p:txBody>
      </p:sp>
      <p:sp>
        <p:nvSpPr>
          <p:cNvPr id="1426" name="Google Shape;1426;p102"/>
          <p:cNvSpPr txBox="1"/>
          <p:nvPr/>
        </p:nvSpPr>
        <p:spPr>
          <a:xfrm>
            <a:off x="7279625" y="4448425"/>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File descriptor</a:t>
            </a:r>
            <a:endParaRPr>
              <a:solidFill>
                <a:srgbClr val="FF0000"/>
              </a:solidFill>
            </a:endParaRPr>
          </a:p>
        </p:txBody>
      </p:sp>
      <p:sp>
        <p:nvSpPr>
          <p:cNvPr id="1427" name="Google Shape;1427;p102"/>
          <p:cNvSpPr/>
          <p:nvPr/>
        </p:nvSpPr>
        <p:spPr>
          <a:xfrm>
            <a:off x="91725" y="4101350"/>
            <a:ext cx="14181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rPr>
              <a:t>10.0.0.1:5555:10.0.0.2:22</a:t>
            </a:r>
            <a:endParaRPr sz="1000">
              <a:solidFill>
                <a:schemeClr val="accent2"/>
              </a:solidFill>
            </a:endParaRPr>
          </a:p>
        </p:txBody>
      </p:sp>
      <p:sp>
        <p:nvSpPr>
          <p:cNvPr id="1428" name="Google Shape;1428;p102"/>
          <p:cNvSpPr txBox="1"/>
          <p:nvPr/>
        </p:nvSpPr>
        <p:spPr>
          <a:xfrm>
            <a:off x="167650" y="4636100"/>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File descriptor</a:t>
            </a:r>
            <a:endParaRPr>
              <a:solidFill>
                <a:srgbClr val="FF0000"/>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2" name="Shape 1432"/>
        <p:cNvGrpSpPr/>
        <p:nvPr/>
      </p:nvGrpSpPr>
      <p:grpSpPr>
        <a:xfrm>
          <a:off x="0" y="0"/>
          <a:ext cx="0" cy="0"/>
          <a:chOff x="0" y="0"/>
          <a:chExt cx="0" cy="0"/>
        </a:xfrm>
      </p:grpSpPr>
      <p:sp>
        <p:nvSpPr>
          <p:cNvPr id="1433" name="Google Shape;1433;p10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Acknowledgment</a:t>
            </a:r>
            <a:endParaRPr/>
          </a:p>
        </p:txBody>
      </p:sp>
      <p:sp>
        <p:nvSpPr>
          <p:cNvPr id="1434" name="Google Shape;1434;p103"/>
          <p:cNvSpPr txBox="1"/>
          <p:nvPr>
            <p:ph idx="1" type="body"/>
          </p:nvPr>
        </p:nvSpPr>
        <p:spPr>
          <a:xfrm>
            <a:off x="311700" y="1140475"/>
            <a:ext cx="8520600" cy="572700"/>
          </a:xfrm>
          <a:prstGeom prst="rect">
            <a:avLst/>
          </a:prstGeom>
        </p:spPr>
        <p:txBody>
          <a:bodyPr anchorCtr="0" anchor="t" bIns="91425" lIns="91425" spcFirstLastPara="1" rIns="91425" wrap="square" tIns="91425">
            <a:normAutofit fontScale="62500"/>
          </a:bodyPr>
          <a:lstStyle/>
          <a:p>
            <a:pPr indent="-300037" lvl="0" marL="457200" rtl="0" algn="l">
              <a:lnSpc>
                <a:spcPct val="125000"/>
              </a:lnSpc>
              <a:spcBef>
                <a:spcPts val="0"/>
              </a:spcBef>
              <a:spcAft>
                <a:spcPts val="0"/>
              </a:spcAft>
              <a:buSzPct val="100000"/>
              <a:buChar char="●"/>
            </a:pPr>
            <a:r>
              <a:rPr lang="en"/>
              <a:t>App1 sends segment 1,2 and 3 to AppX</a:t>
            </a:r>
            <a:endParaRPr/>
          </a:p>
          <a:p>
            <a:pPr indent="-300037" lvl="0" marL="457200" rtl="0" algn="l">
              <a:lnSpc>
                <a:spcPct val="125000"/>
              </a:lnSpc>
              <a:spcBef>
                <a:spcPts val="0"/>
              </a:spcBef>
              <a:spcAft>
                <a:spcPts val="0"/>
              </a:spcAft>
              <a:buSzPct val="100000"/>
              <a:buChar char="●"/>
            </a:pPr>
            <a:r>
              <a:rPr lang="en"/>
              <a:t>AppX acknowledge all of them with a single ACK 3</a:t>
            </a:r>
            <a:endParaRPr/>
          </a:p>
        </p:txBody>
      </p:sp>
      <p:sp>
        <p:nvSpPr>
          <p:cNvPr id="1435" name="Google Shape;1435;p103"/>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1436" name="Google Shape;1436;p103"/>
          <p:cNvCxnSpPr/>
          <p:nvPr/>
        </p:nvCxnSpPr>
        <p:spPr>
          <a:xfrm flipH="1">
            <a:off x="2356075" y="2134363"/>
            <a:ext cx="3726300" cy="8100"/>
          </a:xfrm>
          <a:prstGeom prst="straightConnector1">
            <a:avLst/>
          </a:prstGeom>
          <a:noFill/>
          <a:ln cap="flat" cmpd="sng" w="9525">
            <a:solidFill>
              <a:schemeClr val="dk1"/>
            </a:solidFill>
            <a:prstDash val="solid"/>
            <a:round/>
            <a:headEnd len="med" w="med" type="triangle"/>
            <a:tailEnd len="med" w="med" type="none"/>
          </a:ln>
        </p:spPr>
      </p:cxnSp>
      <p:grpSp>
        <p:nvGrpSpPr>
          <p:cNvPr id="1437" name="Google Shape;1437;p103"/>
          <p:cNvGrpSpPr/>
          <p:nvPr/>
        </p:nvGrpSpPr>
        <p:grpSpPr>
          <a:xfrm>
            <a:off x="6387938" y="2258725"/>
            <a:ext cx="790176" cy="523250"/>
            <a:chOff x="6861863" y="3530550"/>
            <a:chExt cx="790176" cy="523250"/>
          </a:xfrm>
        </p:grpSpPr>
        <p:pic>
          <p:nvPicPr>
            <p:cNvPr id="1438" name="Google Shape;1438;p103"/>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439" name="Google Shape;1439;p103"/>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1440" name="Google Shape;1440;p103"/>
          <p:cNvPicPr preferRelativeResize="0"/>
          <p:nvPr/>
        </p:nvPicPr>
        <p:blipFill rotWithShape="1">
          <a:blip r:embed="rId3">
            <a:alphaModFix/>
          </a:blip>
          <a:srcRect b="7747" l="12647" r="11801" t="6452"/>
          <a:stretch/>
        </p:blipFill>
        <p:spPr>
          <a:xfrm>
            <a:off x="1429050" y="2193700"/>
            <a:ext cx="790176" cy="523250"/>
          </a:xfrm>
          <a:prstGeom prst="rect">
            <a:avLst/>
          </a:prstGeom>
          <a:noFill/>
          <a:ln>
            <a:noFill/>
          </a:ln>
        </p:spPr>
      </p:pic>
      <p:sp>
        <p:nvSpPr>
          <p:cNvPr id="1441" name="Google Shape;1441;p103"/>
          <p:cNvSpPr txBox="1"/>
          <p:nvPr/>
        </p:nvSpPr>
        <p:spPr>
          <a:xfrm>
            <a:off x="1429050" y="271695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10.0.0.1</a:t>
            </a:r>
            <a:endParaRPr sz="1100">
              <a:solidFill>
                <a:schemeClr val="dk1"/>
              </a:solidFill>
            </a:endParaRPr>
          </a:p>
        </p:txBody>
      </p:sp>
      <p:sp>
        <p:nvSpPr>
          <p:cNvPr id="1442" name="Google Shape;1442;p103"/>
          <p:cNvSpPr txBox="1"/>
          <p:nvPr/>
        </p:nvSpPr>
        <p:spPr>
          <a:xfrm>
            <a:off x="6425338" y="27902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10.0.0.2</a:t>
            </a:r>
            <a:endParaRPr sz="1100">
              <a:solidFill>
                <a:schemeClr val="dk1"/>
              </a:solidFill>
            </a:endParaRPr>
          </a:p>
        </p:txBody>
      </p:sp>
      <p:sp>
        <p:nvSpPr>
          <p:cNvPr id="1443" name="Google Shape;1443;p103"/>
          <p:cNvSpPr txBox="1"/>
          <p:nvPr/>
        </p:nvSpPr>
        <p:spPr>
          <a:xfrm>
            <a:off x="125475" y="210305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App1-port 5555</a:t>
            </a:r>
            <a:endParaRPr sz="1100">
              <a:solidFill>
                <a:schemeClr val="accent4"/>
              </a:solidFill>
            </a:endParaRPr>
          </a:p>
          <a:p>
            <a:pPr indent="0" lvl="0" marL="0" rtl="0" algn="l">
              <a:spcBef>
                <a:spcPts val="0"/>
              </a:spcBef>
              <a:spcAft>
                <a:spcPts val="0"/>
              </a:spcAft>
              <a:buNone/>
            </a:pPr>
            <a:r>
              <a:rPr lang="en" sz="1100">
                <a:solidFill>
                  <a:schemeClr val="dk1"/>
                </a:solidFill>
              </a:rPr>
              <a:t>App2-port 7712</a:t>
            </a:r>
            <a:endParaRPr sz="1100">
              <a:solidFill>
                <a:schemeClr val="dk1"/>
              </a:solidFill>
            </a:endParaRPr>
          </a:p>
          <a:p>
            <a:pPr indent="0" lvl="0" marL="0" rtl="0" algn="l">
              <a:spcBef>
                <a:spcPts val="0"/>
              </a:spcBef>
              <a:spcAft>
                <a:spcPts val="0"/>
              </a:spcAft>
              <a:buNone/>
            </a:pPr>
            <a:r>
              <a:rPr lang="en" sz="1100">
                <a:solidFill>
                  <a:schemeClr val="dk1"/>
                </a:solidFill>
              </a:rPr>
              <a:t>App3-port 2222</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444" name="Google Shape;1444;p103"/>
          <p:cNvSpPr txBox="1"/>
          <p:nvPr/>
        </p:nvSpPr>
        <p:spPr>
          <a:xfrm>
            <a:off x="7262175" y="1999625"/>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AppX-port 22</a:t>
            </a:r>
            <a:endParaRPr sz="1100">
              <a:solidFill>
                <a:schemeClr val="accent4"/>
              </a:solidFill>
            </a:endParaRPr>
          </a:p>
          <a:p>
            <a:pPr indent="0" lvl="0" marL="0" rtl="0" algn="l">
              <a:spcBef>
                <a:spcPts val="0"/>
              </a:spcBef>
              <a:spcAft>
                <a:spcPts val="0"/>
              </a:spcAft>
              <a:buNone/>
            </a:pPr>
            <a:r>
              <a:rPr lang="en" sz="1100">
                <a:solidFill>
                  <a:schemeClr val="dk1"/>
                </a:solidFill>
              </a:rPr>
              <a:t>AppY-port 443</a:t>
            </a:r>
            <a:endParaRPr sz="1100">
              <a:solidFill>
                <a:schemeClr val="dk1"/>
              </a:solidFill>
            </a:endParaRPr>
          </a:p>
          <a:p>
            <a:pPr indent="0" lvl="0" marL="0" rtl="0" algn="l">
              <a:spcBef>
                <a:spcPts val="0"/>
              </a:spcBef>
              <a:spcAft>
                <a:spcPts val="0"/>
              </a:spcAft>
              <a:buNone/>
            </a:pPr>
            <a:r>
              <a:rPr lang="en" sz="1100">
                <a:solidFill>
                  <a:schemeClr val="dk1"/>
                </a:solidFill>
              </a:rPr>
              <a:t>AppZ-port 80</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445" name="Google Shape;1445;p103"/>
          <p:cNvSpPr/>
          <p:nvPr/>
        </p:nvSpPr>
        <p:spPr>
          <a:xfrm>
            <a:off x="2630585" y="1810113"/>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446" name="Google Shape;1446;p103"/>
          <p:cNvSpPr/>
          <p:nvPr/>
        </p:nvSpPr>
        <p:spPr>
          <a:xfrm>
            <a:off x="3274832" y="1809068"/>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cxnSp>
        <p:nvCxnSpPr>
          <p:cNvPr id="1447" name="Google Shape;1447;p103"/>
          <p:cNvCxnSpPr/>
          <p:nvPr/>
        </p:nvCxnSpPr>
        <p:spPr>
          <a:xfrm flipH="1">
            <a:off x="2327838" y="3958304"/>
            <a:ext cx="3726300" cy="8100"/>
          </a:xfrm>
          <a:prstGeom prst="straightConnector1">
            <a:avLst/>
          </a:prstGeom>
          <a:noFill/>
          <a:ln cap="flat" cmpd="sng" w="9525">
            <a:solidFill>
              <a:schemeClr val="dk1"/>
            </a:solidFill>
            <a:prstDash val="solid"/>
            <a:round/>
            <a:headEnd len="med" w="med" type="none"/>
            <a:tailEnd len="med" w="med" type="triangle"/>
          </a:ln>
        </p:spPr>
      </p:cxnSp>
      <p:sp>
        <p:nvSpPr>
          <p:cNvPr id="1448" name="Google Shape;1448;p103"/>
          <p:cNvSpPr/>
          <p:nvPr/>
        </p:nvSpPr>
        <p:spPr>
          <a:xfrm>
            <a:off x="4981823" y="1809068"/>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449" name="Google Shape;1449;p103"/>
          <p:cNvSpPr/>
          <p:nvPr/>
        </p:nvSpPr>
        <p:spPr>
          <a:xfrm>
            <a:off x="4510382" y="1810118"/>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450" name="Google Shape;1450;p103"/>
          <p:cNvSpPr/>
          <p:nvPr/>
        </p:nvSpPr>
        <p:spPr>
          <a:xfrm>
            <a:off x="3753325" y="1809063"/>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seq1</a:t>
            </a:r>
            <a:endParaRPr sz="700"/>
          </a:p>
        </p:txBody>
      </p:sp>
      <p:sp>
        <p:nvSpPr>
          <p:cNvPr id="1451" name="Google Shape;1451;p103"/>
          <p:cNvSpPr/>
          <p:nvPr/>
        </p:nvSpPr>
        <p:spPr>
          <a:xfrm>
            <a:off x="2639835" y="3636275"/>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452" name="Google Shape;1452;p103"/>
          <p:cNvSpPr/>
          <p:nvPr/>
        </p:nvSpPr>
        <p:spPr>
          <a:xfrm>
            <a:off x="3284082" y="363523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453" name="Google Shape;1453;p103"/>
          <p:cNvSpPr/>
          <p:nvPr/>
        </p:nvSpPr>
        <p:spPr>
          <a:xfrm>
            <a:off x="4991073" y="3635231"/>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454" name="Google Shape;1454;p103"/>
          <p:cNvSpPr/>
          <p:nvPr/>
        </p:nvSpPr>
        <p:spPr>
          <a:xfrm>
            <a:off x="4519632" y="363628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455" name="Google Shape;1455;p103"/>
          <p:cNvSpPr/>
          <p:nvPr/>
        </p:nvSpPr>
        <p:spPr>
          <a:xfrm>
            <a:off x="3762575" y="3635225"/>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ACK3</a:t>
            </a:r>
            <a:endParaRPr sz="700"/>
          </a:p>
        </p:txBody>
      </p:sp>
      <p:sp>
        <p:nvSpPr>
          <p:cNvPr id="1456" name="Google Shape;1456;p103"/>
          <p:cNvSpPr/>
          <p:nvPr/>
        </p:nvSpPr>
        <p:spPr>
          <a:xfrm>
            <a:off x="7382275" y="2781975"/>
            <a:ext cx="14181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rPr>
              <a:t>10.0.0.1:5555:10.0.0.2:22</a:t>
            </a:r>
            <a:endParaRPr sz="1000">
              <a:solidFill>
                <a:schemeClr val="accent2"/>
              </a:solidFill>
            </a:endParaRPr>
          </a:p>
        </p:txBody>
      </p:sp>
      <p:sp>
        <p:nvSpPr>
          <p:cNvPr id="1457" name="Google Shape;1457;p103"/>
          <p:cNvSpPr txBox="1"/>
          <p:nvPr/>
        </p:nvSpPr>
        <p:spPr>
          <a:xfrm>
            <a:off x="7458200" y="3316725"/>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File descriptor</a:t>
            </a:r>
            <a:endParaRPr>
              <a:solidFill>
                <a:srgbClr val="FF0000"/>
              </a:solidFill>
            </a:endParaRPr>
          </a:p>
        </p:txBody>
      </p:sp>
      <p:sp>
        <p:nvSpPr>
          <p:cNvPr id="1458" name="Google Shape;1458;p103"/>
          <p:cNvSpPr/>
          <p:nvPr/>
        </p:nvSpPr>
        <p:spPr>
          <a:xfrm>
            <a:off x="63500" y="2896400"/>
            <a:ext cx="14181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rPr>
              <a:t>10.0.0.1:5555:10.0.0.2:22</a:t>
            </a:r>
            <a:endParaRPr sz="1000">
              <a:solidFill>
                <a:schemeClr val="accent2"/>
              </a:solidFill>
            </a:endParaRPr>
          </a:p>
        </p:txBody>
      </p:sp>
      <p:sp>
        <p:nvSpPr>
          <p:cNvPr id="1459" name="Google Shape;1459;p103"/>
          <p:cNvSpPr txBox="1"/>
          <p:nvPr/>
        </p:nvSpPr>
        <p:spPr>
          <a:xfrm>
            <a:off x="139425" y="3431150"/>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File descriptor</a:t>
            </a:r>
            <a:endParaRPr>
              <a:solidFill>
                <a:srgbClr val="FF0000"/>
              </a:solidFill>
            </a:endParaRPr>
          </a:p>
        </p:txBody>
      </p:sp>
      <p:cxnSp>
        <p:nvCxnSpPr>
          <p:cNvPr id="1460" name="Google Shape;1460;p103"/>
          <p:cNvCxnSpPr/>
          <p:nvPr/>
        </p:nvCxnSpPr>
        <p:spPr>
          <a:xfrm flipH="1">
            <a:off x="2356075" y="2563650"/>
            <a:ext cx="3726300" cy="8100"/>
          </a:xfrm>
          <a:prstGeom prst="straightConnector1">
            <a:avLst/>
          </a:prstGeom>
          <a:noFill/>
          <a:ln cap="flat" cmpd="sng" w="9525">
            <a:solidFill>
              <a:schemeClr val="dk1"/>
            </a:solidFill>
            <a:prstDash val="solid"/>
            <a:round/>
            <a:headEnd len="med" w="med" type="triangle"/>
            <a:tailEnd len="med" w="med" type="none"/>
          </a:ln>
        </p:spPr>
      </p:cxnSp>
      <p:sp>
        <p:nvSpPr>
          <p:cNvPr id="1461" name="Google Shape;1461;p103"/>
          <p:cNvSpPr/>
          <p:nvPr/>
        </p:nvSpPr>
        <p:spPr>
          <a:xfrm>
            <a:off x="2630585" y="2239400"/>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462" name="Google Shape;1462;p103"/>
          <p:cNvSpPr/>
          <p:nvPr/>
        </p:nvSpPr>
        <p:spPr>
          <a:xfrm>
            <a:off x="3274832" y="223835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463" name="Google Shape;1463;p103"/>
          <p:cNvSpPr/>
          <p:nvPr/>
        </p:nvSpPr>
        <p:spPr>
          <a:xfrm>
            <a:off x="4981823" y="2238356"/>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464" name="Google Shape;1464;p103"/>
          <p:cNvSpPr/>
          <p:nvPr/>
        </p:nvSpPr>
        <p:spPr>
          <a:xfrm>
            <a:off x="4510382" y="223940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465" name="Google Shape;1465;p103"/>
          <p:cNvSpPr/>
          <p:nvPr/>
        </p:nvSpPr>
        <p:spPr>
          <a:xfrm>
            <a:off x="3753325" y="2238350"/>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seq2</a:t>
            </a:r>
            <a:endParaRPr sz="700"/>
          </a:p>
        </p:txBody>
      </p:sp>
      <p:cxnSp>
        <p:nvCxnSpPr>
          <p:cNvPr id="1466" name="Google Shape;1466;p103"/>
          <p:cNvCxnSpPr/>
          <p:nvPr/>
        </p:nvCxnSpPr>
        <p:spPr>
          <a:xfrm flipH="1">
            <a:off x="2356075" y="3007059"/>
            <a:ext cx="3726300" cy="8100"/>
          </a:xfrm>
          <a:prstGeom prst="straightConnector1">
            <a:avLst/>
          </a:prstGeom>
          <a:noFill/>
          <a:ln cap="flat" cmpd="sng" w="9525">
            <a:solidFill>
              <a:schemeClr val="dk1"/>
            </a:solidFill>
            <a:prstDash val="solid"/>
            <a:round/>
            <a:headEnd len="med" w="med" type="triangle"/>
            <a:tailEnd len="med" w="med" type="none"/>
          </a:ln>
        </p:spPr>
      </p:cxnSp>
      <p:sp>
        <p:nvSpPr>
          <p:cNvPr id="1467" name="Google Shape;1467;p103"/>
          <p:cNvSpPr/>
          <p:nvPr/>
        </p:nvSpPr>
        <p:spPr>
          <a:xfrm>
            <a:off x="2630585" y="2682808"/>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468" name="Google Shape;1468;p103"/>
          <p:cNvSpPr/>
          <p:nvPr/>
        </p:nvSpPr>
        <p:spPr>
          <a:xfrm>
            <a:off x="3274832" y="2681764"/>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469" name="Google Shape;1469;p103"/>
          <p:cNvSpPr/>
          <p:nvPr/>
        </p:nvSpPr>
        <p:spPr>
          <a:xfrm>
            <a:off x="4981823" y="2681764"/>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470" name="Google Shape;1470;p103"/>
          <p:cNvSpPr/>
          <p:nvPr/>
        </p:nvSpPr>
        <p:spPr>
          <a:xfrm>
            <a:off x="4510382" y="2682814"/>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471" name="Google Shape;1471;p103"/>
          <p:cNvSpPr/>
          <p:nvPr/>
        </p:nvSpPr>
        <p:spPr>
          <a:xfrm>
            <a:off x="3753325" y="2681758"/>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seq3</a:t>
            </a:r>
            <a:endParaRPr sz="7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5" name="Shape 1475"/>
        <p:cNvGrpSpPr/>
        <p:nvPr/>
      </p:nvGrpSpPr>
      <p:grpSpPr>
        <a:xfrm>
          <a:off x="0" y="0"/>
          <a:ext cx="0" cy="0"/>
          <a:chOff x="0" y="0"/>
          <a:chExt cx="0" cy="0"/>
        </a:xfrm>
      </p:grpSpPr>
      <p:sp>
        <p:nvSpPr>
          <p:cNvPr id="1476" name="Google Shape;1476;p10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Lost data</a:t>
            </a:r>
            <a:endParaRPr/>
          </a:p>
        </p:txBody>
      </p:sp>
      <p:sp>
        <p:nvSpPr>
          <p:cNvPr id="1477" name="Google Shape;1477;p104"/>
          <p:cNvSpPr txBox="1"/>
          <p:nvPr>
            <p:ph idx="1" type="body"/>
          </p:nvPr>
        </p:nvSpPr>
        <p:spPr>
          <a:xfrm>
            <a:off x="311700" y="994300"/>
            <a:ext cx="5321400" cy="772800"/>
          </a:xfrm>
          <a:prstGeom prst="rect">
            <a:avLst/>
          </a:prstGeom>
        </p:spPr>
        <p:txBody>
          <a:bodyPr anchorCtr="0" anchor="t" bIns="91425" lIns="91425" spcFirstLastPara="1" rIns="91425" wrap="square" tIns="91425">
            <a:normAutofit fontScale="62500" lnSpcReduction="10000"/>
          </a:bodyPr>
          <a:lstStyle/>
          <a:p>
            <a:pPr indent="-300037" lvl="0" marL="457200" rtl="0" algn="l">
              <a:lnSpc>
                <a:spcPct val="125000"/>
              </a:lnSpc>
              <a:spcBef>
                <a:spcPts val="0"/>
              </a:spcBef>
              <a:spcAft>
                <a:spcPts val="0"/>
              </a:spcAft>
              <a:buSzPct val="100000"/>
              <a:buChar char="●"/>
            </a:pPr>
            <a:r>
              <a:rPr lang="en"/>
              <a:t>App1 sends segment 1,2 and 3 to AppX</a:t>
            </a:r>
            <a:endParaRPr/>
          </a:p>
          <a:p>
            <a:pPr indent="-300037" lvl="0" marL="457200" rtl="0" algn="l">
              <a:lnSpc>
                <a:spcPct val="125000"/>
              </a:lnSpc>
              <a:spcBef>
                <a:spcPts val="0"/>
              </a:spcBef>
              <a:spcAft>
                <a:spcPts val="0"/>
              </a:spcAft>
              <a:buSzPct val="100000"/>
              <a:buChar char="●"/>
            </a:pPr>
            <a:r>
              <a:rPr lang="en"/>
              <a:t>Seg 3 is lost, AppX </a:t>
            </a:r>
            <a:r>
              <a:rPr lang="en"/>
              <a:t>acknowledge</a:t>
            </a:r>
            <a:r>
              <a:rPr lang="en"/>
              <a:t> 3</a:t>
            </a:r>
            <a:endParaRPr/>
          </a:p>
          <a:p>
            <a:pPr indent="-300037" lvl="0" marL="457200" rtl="0" algn="l">
              <a:lnSpc>
                <a:spcPct val="125000"/>
              </a:lnSpc>
              <a:spcBef>
                <a:spcPts val="0"/>
              </a:spcBef>
              <a:spcAft>
                <a:spcPts val="0"/>
              </a:spcAft>
              <a:buSzPct val="100000"/>
              <a:buChar char="●"/>
            </a:pPr>
            <a:r>
              <a:rPr lang="en"/>
              <a:t>App1 resend Seq 3 </a:t>
            </a:r>
            <a:endParaRPr/>
          </a:p>
        </p:txBody>
      </p:sp>
      <p:sp>
        <p:nvSpPr>
          <p:cNvPr id="1478" name="Google Shape;1478;p10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1479" name="Google Shape;1479;p104"/>
          <p:cNvCxnSpPr/>
          <p:nvPr/>
        </p:nvCxnSpPr>
        <p:spPr>
          <a:xfrm flipH="1">
            <a:off x="2356075" y="2134363"/>
            <a:ext cx="3726300" cy="8100"/>
          </a:xfrm>
          <a:prstGeom prst="straightConnector1">
            <a:avLst/>
          </a:prstGeom>
          <a:noFill/>
          <a:ln cap="flat" cmpd="sng" w="9525">
            <a:solidFill>
              <a:schemeClr val="dk1"/>
            </a:solidFill>
            <a:prstDash val="solid"/>
            <a:round/>
            <a:headEnd len="med" w="med" type="triangle"/>
            <a:tailEnd len="med" w="med" type="none"/>
          </a:ln>
        </p:spPr>
      </p:cxnSp>
      <p:grpSp>
        <p:nvGrpSpPr>
          <p:cNvPr id="1480" name="Google Shape;1480;p104"/>
          <p:cNvGrpSpPr/>
          <p:nvPr/>
        </p:nvGrpSpPr>
        <p:grpSpPr>
          <a:xfrm>
            <a:off x="6387938" y="2258725"/>
            <a:ext cx="790176" cy="523250"/>
            <a:chOff x="6861863" y="3530550"/>
            <a:chExt cx="790176" cy="523250"/>
          </a:xfrm>
        </p:grpSpPr>
        <p:pic>
          <p:nvPicPr>
            <p:cNvPr id="1481" name="Google Shape;1481;p104"/>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482" name="Google Shape;1482;p104"/>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1483" name="Google Shape;1483;p104"/>
          <p:cNvPicPr preferRelativeResize="0"/>
          <p:nvPr/>
        </p:nvPicPr>
        <p:blipFill rotWithShape="1">
          <a:blip r:embed="rId3">
            <a:alphaModFix/>
          </a:blip>
          <a:srcRect b="7747" l="12647" r="11801" t="6452"/>
          <a:stretch/>
        </p:blipFill>
        <p:spPr>
          <a:xfrm>
            <a:off x="1429050" y="2193700"/>
            <a:ext cx="790176" cy="523250"/>
          </a:xfrm>
          <a:prstGeom prst="rect">
            <a:avLst/>
          </a:prstGeom>
          <a:noFill/>
          <a:ln>
            <a:noFill/>
          </a:ln>
        </p:spPr>
      </p:pic>
      <p:sp>
        <p:nvSpPr>
          <p:cNvPr id="1484" name="Google Shape;1484;p104"/>
          <p:cNvSpPr txBox="1"/>
          <p:nvPr/>
        </p:nvSpPr>
        <p:spPr>
          <a:xfrm>
            <a:off x="1429050" y="271695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10.0.0.1</a:t>
            </a:r>
            <a:endParaRPr sz="1100">
              <a:solidFill>
                <a:schemeClr val="dk1"/>
              </a:solidFill>
            </a:endParaRPr>
          </a:p>
        </p:txBody>
      </p:sp>
      <p:sp>
        <p:nvSpPr>
          <p:cNvPr id="1485" name="Google Shape;1485;p104"/>
          <p:cNvSpPr txBox="1"/>
          <p:nvPr/>
        </p:nvSpPr>
        <p:spPr>
          <a:xfrm>
            <a:off x="6425338" y="27902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10.0.0.2</a:t>
            </a:r>
            <a:endParaRPr sz="1100">
              <a:solidFill>
                <a:schemeClr val="dk1"/>
              </a:solidFill>
            </a:endParaRPr>
          </a:p>
        </p:txBody>
      </p:sp>
      <p:sp>
        <p:nvSpPr>
          <p:cNvPr id="1486" name="Google Shape;1486;p104"/>
          <p:cNvSpPr txBox="1"/>
          <p:nvPr/>
        </p:nvSpPr>
        <p:spPr>
          <a:xfrm>
            <a:off x="125475" y="210305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App1-port 5555</a:t>
            </a:r>
            <a:endParaRPr sz="1100">
              <a:solidFill>
                <a:schemeClr val="accent4"/>
              </a:solidFill>
            </a:endParaRPr>
          </a:p>
          <a:p>
            <a:pPr indent="0" lvl="0" marL="0" rtl="0" algn="l">
              <a:spcBef>
                <a:spcPts val="0"/>
              </a:spcBef>
              <a:spcAft>
                <a:spcPts val="0"/>
              </a:spcAft>
              <a:buNone/>
            </a:pPr>
            <a:r>
              <a:rPr lang="en" sz="1100">
                <a:solidFill>
                  <a:schemeClr val="dk1"/>
                </a:solidFill>
              </a:rPr>
              <a:t>App2-port 7712</a:t>
            </a:r>
            <a:endParaRPr sz="1100">
              <a:solidFill>
                <a:schemeClr val="dk1"/>
              </a:solidFill>
            </a:endParaRPr>
          </a:p>
          <a:p>
            <a:pPr indent="0" lvl="0" marL="0" rtl="0" algn="l">
              <a:spcBef>
                <a:spcPts val="0"/>
              </a:spcBef>
              <a:spcAft>
                <a:spcPts val="0"/>
              </a:spcAft>
              <a:buNone/>
            </a:pPr>
            <a:r>
              <a:rPr lang="en" sz="1100">
                <a:solidFill>
                  <a:schemeClr val="dk1"/>
                </a:solidFill>
              </a:rPr>
              <a:t>App3-port 2222</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487" name="Google Shape;1487;p104"/>
          <p:cNvSpPr txBox="1"/>
          <p:nvPr/>
        </p:nvSpPr>
        <p:spPr>
          <a:xfrm>
            <a:off x="7262175" y="1999625"/>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AppX-port 22</a:t>
            </a:r>
            <a:endParaRPr sz="1100">
              <a:solidFill>
                <a:schemeClr val="accent4"/>
              </a:solidFill>
            </a:endParaRPr>
          </a:p>
          <a:p>
            <a:pPr indent="0" lvl="0" marL="0" rtl="0" algn="l">
              <a:spcBef>
                <a:spcPts val="0"/>
              </a:spcBef>
              <a:spcAft>
                <a:spcPts val="0"/>
              </a:spcAft>
              <a:buNone/>
            </a:pPr>
            <a:r>
              <a:rPr lang="en" sz="1100">
                <a:solidFill>
                  <a:schemeClr val="dk1"/>
                </a:solidFill>
              </a:rPr>
              <a:t>AppY-port 443</a:t>
            </a:r>
            <a:endParaRPr sz="1100">
              <a:solidFill>
                <a:schemeClr val="dk1"/>
              </a:solidFill>
            </a:endParaRPr>
          </a:p>
          <a:p>
            <a:pPr indent="0" lvl="0" marL="0" rtl="0" algn="l">
              <a:spcBef>
                <a:spcPts val="0"/>
              </a:spcBef>
              <a:spcAft>
                <a:spcPts val="0"/>
              </a:spcAft>
              <a:buNone/>
            </a:pPr>
            <a:r>
              <a:rPr lang="en" sz="1100">
                <a:solidFill>
                  <a:schemeClr val="dk1"/>
                </a:solidFill>
              </a:rPr>
              <a:t>AppZ-port 80</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488" name="Google Shape;1488;p104"/>
          <p:cNvSpPr/>
          <p:nvPr/>
        </p:nvSpPr>
        <p:spPr>
          <a:xfrm>
            <a:off x="2630585" y="1810113"/>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489" name="Google Shape;1489;p104"/>
          <p:cNvSpPr/>
          <p:nvPr/>
        </p:nvSpPr>
        <p:spPr>
          <a:xfrm>
            <a:off x="3274832" y="1809068"/>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cxnSp>
        <p:nvCxnSpPr>
          <p:cNvPr id="1490" name="Google Shape;1490;p104"/>
          <p:cNvCxnSpPr/>
          <p:nvPr/>
        </p:nvCxnSpPr>
        <p:spPr>
          <a:xfrm flipH="1">
            <a:off x="2306671" y="3729704"/>
            <a:ext cx="3726300" cy="8100"/>
          </a:xfrm>
          <a:prstGeom prst="straightConnector1">
            <a:avLst/>
          </a:prstGeom>
          <a:noFill/>
          <a:ln cap="flat" cmpd="sng" w="9525">
            <a:solidFill>
              <a:schemeClr val="dk1"/>
            </a:solidFill>
            <a:prstDash val="solid"/>
            <a:round/>
            <a:headEnd len="med" w="med" type="none"/>
            <a:tailEnd len="med" w="med" type="triangle"/>
          </a:ln>
        </p:spPr>
      </p:cxnSp>
      <p:sp>
        <p:nvSpPr>
          <p:cNvPr id="1491" name="Google Shape;1491;p104"/>
          <p:cNvSpPr/>
          <p:nvPr/>
        </p:nvSpPr>
        <p:spPr>
          <a:xfrm>
            <a:off x="4981823" y="1809068"/>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492" name="Google Shape;1492;p104"/>
          <p:cNvSpPr/>
          <p:nvPr/>
        </p:nvSpPr>
        <p:spPr>
          <a:xfrm>
            <a:off x="4510382" y="1810118"/>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493" name="Google Shape;1493;p104"/>
          <p:cNvSpPr/>
          <p:nvPr/>
        </p:nvSpPr>
        <p:spPr>
          <a:xfrm>
            <a:off x="3753325" y="1809063"/>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seq1</a:t>
            </a:r>
            <a:endParaRPr sz="700"/>
          </a:p>
        </p:txBody>
      </p:sp>
      <p:sp>
        <p:nvSpPr>
          <p:cNvPr id="1494" name="Google Shape;1494;p104"/>
          <p:cNvSpPr/>
          <p:nvPr/>
        </p:nvSpPr>
        <p:spPr>
          <a:xfrm>
            <a:off x="2618668" y="3407675"/>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495" name="Google Shape;1495;p104"/>
          <p:cNvSpPr/>
          <p:nvPr/>
        </p:nvSpPr>
        <p:spPr>
          <a:xfrm>
            <a:off x="3262915" y="340663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496" name="Google Shape;1496;p104"/>
          <p:cNvSpPr/>
          <p:nvPr/>
        </p:nvSpPr>
        <p:spPr>
          <a:xfrm>
            <a:off x="4969907" y="3406631"/>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497" name="Google Shape;1497;p104"/>
          <p:cNvSpPr/>
          <p:nvPr/>
        </p:nvSpPr>
        <p:spPr>
          <a:xfrm>
            <a:off x="4498465" y="340768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498" name="Google Shape;1498;p104"/>
          <p:cNvSpPr/>
          <p:nvPr/>
        </p:nvSpPr>
        <p:spPr>
          <a:xfrm>
            <a:off x="3741408" y="3406625"/>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ACK2</a:t>
            </a:r>
            <a:endParaRPr sz="700"/>
          </a:p>
        </p:txBody>
      </p:sp>
      <p:sp>
        <p:nvSpPr>
          <p:cNvPr id="1499" name="Google Shape;1499;p104"/>
          <p:cNvSpPr/>
          <p:nvPr/>
        </p:nvSpPr>
        <p:spPr>
          <a:xfrm>
            <a:off x="7382275" y="2781975"/>
            <a:ext cx="14181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rPr>
              <a:t>10.0.0.1:5555:10.0.0.2:22</a:t>
            </a:r>
            <a:endParaRPr sz="1000">
              <a:solidFill>
                <a:schemeClr val="accent2"/>
              </a:solidFill>
            </a:endParaRPr>
          </a:p>
        </p:txBody>
      </p:sp>
      <p:sp>
        <p:nvSpPr>
          <p:cNvPr id="1500" name="Google Shape;1500;p104"/>
          <p:cNvSpPr txBox="1"/>
          <p:nvPr/>
        </p:nvSpPr>
        <p:spPr>
          <a:xfrm>
            <a:off x="7458200" y="3316725"/>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File descriptor</a:t>
            </a:r>
            <a:endParaRPr>
              <a:solidFill>
                <a:srgbClr val="FF0000"/>
              </a:solidFill>
            </a:endParaRPr>
          </a:p>
        </p:txBody>
      </p:sp>
      <p:sp>
        <p:nvSpPr>
          <p:cNvPr id="1501" name="Google Shape;1501;p104"/>
          <p:cNvSpPr/>
          <p:nvPr/>
        </p:nvSpPr>
        <p:spPr>
          <a:xfrm>
            <a:off x="63500" y="2896400"/>
            <a:ext cx="14181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rPr>
              <a:t>10.0.0.1:5555:10.0.0.2:22</a:t>
            </a:r>
            <a:endParaRPr sz="1000">
              <a:solidFill>
                <a:schemeClr val="accent2"/>
              </a:solidFill>
            </a:endParaRPr>
          </a:p>
        </p:txBody>
      </p:sp>
      <p:sp>
        <p:nvSpPr>
          <p:cNvPr id="1502" name="Google Shape;1502;p104"/>
          <p:cNvSpPr txBox="1"/>
          <p:nvPr/>
        </p:nvSpPr>
        <p:spPr>
          <a:xfrm>
            <a:off x="139425" y="3431150"/>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File descriptor</a:t>
            </a:r>
            <a:endParaRPr>
              <a:solidFill>
                <a:srgbClr val="FF0000"/>
              </a:solidFill>
            </a:endParaRPr>
          </a:p>
        </p:txBody>
      </p:sp>
      <p:cxnSp>
        <p:nvCxnSpPr>
          <p:cNvPr id="1503" name="Google Shape;1503;p104"/>
          <p:cNvCxnSpPr/>
          <p:nvPr/>
        </p:nvCxnSpPr>
        <p:spPr>
          <a:xfrm flipH="1">
            <a:off x="2356075" y="2563650"/>
            <a:ext cx="3726300" cy="8100"/>
          </a:xfrm>
          <a:prstGeom prst="straightConnector1">
            <a:avLst/>
          </a:prstGeom>
          <a:noFill/>
          <a:ln cap="flat" cmpd="sng" w="9525">
            <a:solidFill>
              <a:schemeClr val="dk1"/>
            </a:solidFill>
            <a:prstDash val="solid"/>
            <a:round/>
            <a:headEnd len="med" w="med" type="triangle"/>
            <a:tailEnd len="med" w="med" type="none"/>
          </a:ln>
        </p:spPr>
      </p:cxnSp>
      <p:sp>
        <p:nvSpPr>
          <p:cNvPr id="1504" name="Google Shape;1504;p104"/>
          <p:cNvSpPr/>
          <p:nvPr/>
        </p:nvSpPr>
        <p:spPr>
          <a:xfrm>
            <a:off x="2630585" y="2239400"/>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505" name="Google Shape;1505;p104"/>
          <p:cNvSpPr/>
          <p:nvPr/>
        </p:nvSpPr>
        <p:spPr>
          <a:xfrm>
            <a:off x="3274832" y="223835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506" name="Google Shape;1506;p104"/>
          <p:cNvSpPr/>
          <p:nvPr/>
        </p:nvSpPr>
        <p:spPr>
          <a:xfrm>
            <a:off x="4981823" y="2238356"/>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507" name="Google Shape;1507;p104"/>
          <p:cNvSpPr/>
          <p:nvPr/>
        </p:nvSpPr>
        <p:spPr>
          <a:xfrm>
            <a:off x="4510382" y="223940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508" name="Google Shape;1508;p104"/>
          <p:cNvSpPr/>
          <p:nvPr/>
        </p:nvSpPr>
        <p:spPr>
          <a:xfrm>
            <a:off x="3753325" y="2238350"/>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seq2</a:t>
            </a:r>
            <a:endParaRPr sz="700"/>
          </a:p>
        </p:txBody>
      </p:sp>
      <p:cxnSp>
        <p:nvCxnSpPr>
          <p:cNvPr id="1509" name="Google Shape;1509;p104"/>
          <p:cNvCxnSpPr/>
          <p:nvPr/>
        </p:nvCxnSpPr>
        <p:spPr>
          <a:xfrm flipH="1">
            <a:off x="2356075" y="3007059"/>
            <a:ext cx="3726300" cy="8100"/>
          </a:xfrm>
          <a:prstGeom prst="straightConnector1">
            <a:avLst/>
          </a:prstGeom>
          <a:noFill/>
          <a:ln cap="flat" cmpd="sng" w="9525">
            <a:solidFill>
              <a:schemeClr val="dk1"/>
            </a:solidFill>
            <a:prstDash val="solid"/>
            <a:round/>
            <a:headEnd len="med" w="med" type="triangle"/>
            <a:tailEnd len="med" w="med" type="none"/>
          </a:ln>
        </p:spPr>
      </p:cxnSp>
      <p:sp>
        <p:nvSpPr>
          <p:cNvPr id="1510" name="Google Shape;1510;p104"/>
          <p:cNvSpPr/>
          <p:nvPr/>
        </p:nvSpPr>
        <p:spPr>
          <a:xfrm>
            <a:off x="2630585" y="2682808"/>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511" name="Google Shape;1511;p104"/>
          <p:cNvSpPr/>
          <p:nvPr/>
        </p:nvSpPr>
        <p:spPr>
          <a:xfrm>
            <a:off x="3274832" y="2681764"/>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512" name="Google Shape;1512;p104"/>
          <p:cNvSpPr/>
          <p:nvPr/>
        </p:nvSpPr>
        <p:spPr>
          <a:xfrm>
            <a:off x="4981823" y="2681764"/>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513" name="Google Shape;1513;p104"/>
          <p:cNvSpPr/>
          <p:nvPr/>
        </p:nvSpPr>
        <p:spPr>
          <a:xfrm>
            <a:off x="4510382" y="2682814"/>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514" name="Google Shape;1514;p104"/>
          <p:cNvSpPr/>
          <p:nvPr/>
        </p:nvSpPr>
        <p:spPr>
          <a:xfrm>
            <a:off x="3753325" y="2681758"/>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seq3</a:t>
            </a:r>
            <a:endParaRPr sz="700"/>
          </a:p>
        </p:txBody>
      </p:sp>
      <p:sp>
        <p:nvSpPr>
          <p:cNvPr id="1515" name="Google Shape;1515;p104"/>
          <p:cNvSpPr/>
          <p:nvPr/>
        </p:nvSpPr>
        <p:spPr>
          <a:xfrm>
            <a:off x="5523050" y="2602500"/>
            <a:ext cx="726600" cy="5727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6" name="Google Shape;1516;p104"/>
          <p:cNvCxnSpPr/>
          <p:nvPr/>
        </p:nvCxnSpPr>
        <p:spPr>
          <a:xfrm flipH="1">
            <a:off x="2327850" y="4370184"/>
            <a:ext cx="3726300" cy="8100"/>
          </a:xfrm>
          <a:prstGeom prst="straightConnector1">
            <a:avLst/>
          </a:prstGeom>
          <a:noFill/>
          <a:ln cap="flat" cmpd="sng" w="9525">
            <a:solidFill>
              <a:schemeClr val="dk1"/>
            </a:solidFill>
            <a:prstDash val="solid"/>
            <a:round/>
            <a:headEnd len="med" w="med" type="triangle"/>
            <a:tailEnd len="med" w="med" type="none"/>
          </a:ln>
        </p:spPr>
      </p:cxnSp>
      <p:sp>
        <p:nvSpPr>
          <p:cNvPr id="1517" name="Google Shape;1517;p104"/>
          <p:cNvSpPr/>
          <p:nvPr/>
        </p:nvSpPr>
        <p:spPr>
          <a:xfrm>
            <a:off x="2602360" y="4045933"/>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518" name="Google Shape;1518;p104"/>
          <p:cNvSpPr/>
          <p:nvPr/>
        </p:nvSpPr>
        <p:spPr>
          <a:xfrm>
            <a:off x="3246607" y="4044889"/>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519" name="Google Shape;1519;p104"/>
          <p:cNvSpPr/>
          <p:nvPr/>
        </p:nvSpPr>
        <p:spPr>
          <a:xfrm>
            <a:off x="4953598" y="4044889"/>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520" name="Google Shape;1520;p104"/>
          <p:cNvSpPr/>
          <p:nvPr/>
        </p:nvSpPr>
        <p:spPr>
          <a:xfrm>
            <a:off x="4482157" y="4045939"/>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521" name="Google Shape;1521;p104"/>
          <p:cNvSpPr/>
          <p:nvPr/>
        </p:nvSpPr>
        <p:spPr>
          <a:xfrm>
            <a:off x="3725100" y="4044883"/>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seq3</a:t>
            </a:r>
            <a:endParaRPr sz="700"/>
          </a:p>
        </p:txBody>
      </p:sp>
      <p:cxnSp>
        <p:nvCxnSpPr>
          <p:cNvPr id="1522" name="Google Shape;1522;p104"/>
          <p:cNvCxnSpPr/>
          <p:nvPr/>
        </p:nvCxnSpPr>
        <p:spPr>
          <a:xfrm flipH="1">
            <a:off x="2278013" y="4843979"/>
            <a:ext cx="3726300" cy="8100"/>
          </a:xfrm>
          <a:prstGeom prst="straightConnector1">
            <a:avLst/>
          </a:prstGeom>
          <a:noFill/>
          <a:ln cap="flat" cmpd="sng" w="9525">
            <a:solidFill>
              <a:schemeClr val="dk1"/>
            </a:solidFill>
            <a:prstDash val="solid"/>
            <a:round/>
            <a:headEnd len="med" w="med" type="none"/>
            <a:tailEnd len="med" w="med" type="triangle"/>
          </a:ln>
        </p:spPr>
      </p:cxnSp>
      <p:sp>
        <p:nvSpPr>
          <p:cNvPr id="1523" name="Google Shape;1523;p104"/>
          <p:cNvSpPr/>
          <p:nvPr/>
        </p:nvSpPr>
        <p:spPr>
          <a:xfrm>
            <a:off x="2590010" y="4521950"/>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524" name="Google Shape;1524;p104"/>
          <p:cNvSpPr/>
          <p:nvPr/>
        </p:nvSpPr>
        <p:spPr>
          <a:xfrm>
            <a:off x="3234257" y="452090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525" name="Google Shape;1525;p104"/>
          <p:cNvSpPr/>
          <p:nvPr/>
        </p:nvSpPr>
        <p:spPr>
          <a:xfrm>
            <a:off x="4941248" y="4520906"/>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526" name="Google Shape;1526;p104"/>
          <p:cNvSpPr/>
          <p:nvPr/>
        </p:nvSpPr>
        <p:spPr>
          <a:xfrm>
            <a:off x="4469807" y="452195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527" name="Google Shape;1527;p104"/>
          <p:cNvSpPr/>
          <p:nvPr/>
        </p:nvSpPr>
        <p:spPr>
          <a:xfrm>
            <a:off x="3712750" y="4520900"/>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ACK3</a:t>
            </a:r>
            <a:endParaRPr sz="700"/>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1" name="Shape 1531"/>
        <p:cNvGrpSpPr/>
        <p:nvPr/>
      </p:nvGrpSpPr>
      <p:grpSpPr>
        <a:xfrm>
          <a:off x="0" y="0"/>
          <a:ext cx="0" cy="0"/>
          <a:chOff x="0" y="0"/>
          <a:chExt cx="0" cy="0"/>
        </a:xfrm>
      </p:grpSpPr>
      <p:sp>
        <p:nvSpPr>
          <p:cNvPr id="1532" name="Google Shape;1532;p10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Closing Connection</a:t>
            </a:r>
            <a:endParaRPr/>
          </a:p>
        </p:txBody>
      </p:sp>
      <p:sp>
        <p:nvSpPr>
          <p:cNvPr id="1533" name="Google Shape;1533;p105"/>
          <p:cNvSpPr txBox="1"/>
          <p:nvPr>
            <p:ph idx="1" type="body"/>
          </p:nvPr>
        </p:nvSpPr>
        <p:spPr>
          <a:xfrm>
            <a:off x="311700" y="1152475"/>
            <a:ext cx="8520600" cy="18441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App1 wants to close the connection</a:t>
            </a:r>
            <a:endParaRPr/>
          </a:p>
          <a:p>
            <a:pPr indent="-342900" lvl="0" marL="457200" rtl="0" algn="l">
              <a:lnSpc>
                <a:spcPct val="125000"/>
              </a:lnSpc>
              <a:spcBef>
                <a:spcPts val="0"/>
              </a:spcBef>
              <a:spcAft>
                <a:spcPts val="0"/>
              </a:spcAft>
              <a:buSzPts val="1800"/>
              <a:buChar char="●"/>
            </a:pPr>
            <a:r>
              <a:rPr lang="en"/>
              <a:t>App1 sends FIN, AppX ACK</a:t>
            </a:r>
            <a:endParaRPr/>
          </a:p>
          <a:p>
            <a:pPr indent="-342900" lvl="0" marL="457200" rtl="0" algn="l">
              <a:lnSpc>
                <a:spcPct val="125000"/>
              </a:lnSpc>
              <a:spcBef>
                <a:spcPts val="0"/>
              </a:spcBef>
              <a:spcAft>
                <a:spcPts val="0"/>
              </a:spcAft>
              <a:buSzPts val="1800"/>
              <a:buChar char="●"/>
            </a:pPr>
            <a:r>
              <a:rPr lang="en"/>
              <a:t>AppX sends FIN, App1 ACK</a:t>
            </a:r>
            <a:endParaRPr/>
          </a:p>
          <a:p>
            <a:pPr indent="-342900" lvl="0" marL="457200" rtl="0" algn="l">
              <a:lnSpc>
                <a:spcPct val="125000"/>
              </a:lnSpc>
              <a:spcBef>
                <a:spcPts val="0"/>
              </a:spcBef>
              <a:spcAft>
                <a:spcPts val="0"/>
              </a:spcAft>
              <a:buSzPts val="1800"/>
              <a:buChar char="●"/>
            </a:pPr>
            <a:r>
              <a:rPr lang="en"/>
              <a:t>Four way handshake</a:t>
            </a:r>
            <a:endParaRPr/>
          </a:p>
          <a:p>
            <a:pPr indent="0" lvl="0" marL="0" rtl="0" algn="l">
              <a:lnSpc>
                <a:spcPct val="125000"/>
              </a:lnSpc>
              <a:spcBef>
                <a:spcPts val="0"/>
              </a:spcBef>
              <a:spcAft>
                <a:spcPts val="0"/>
              </a:spcAft>
              <a:buNone/>
            </a:pPr>
            <a:r>
              <a:t/>
            </a:r>
            <a:endParaRPr/>
          </a:p>
        </p:txBody>
      </p:sp>
      <p:sp>
        <p:nvSpPr>
          <p:cNvPr id="1534" name="Google Shape;1534;p105"/>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1535" name="Google Shape;1535;p105"/>
          <p:cNvCxnSpPr/>
          <p:nvPr/>
        </p:nvCxnSpPr>
        <p:spPr>
          <a:xfrm flipH="1">
            <a:off x="2358200" y="3016350"/>
            <a:ext cx="3726300" cy="8100"/>
          </a:xfrm>
          <a:prstGeom prst="straightConnector1">
            <a:avLst/>
          </a:prstGeom>
          <a:noFill/>
          <a:ln cap="flat" cmpd="sng" w="9525">
            <a:solidFill>
              <a:schemeClr val="dk1"/>
            </a:solidFill>
            <a:prstDash val="solid"/>
            <a:round/>
            <a:headEnd len="med" w="med" type="triangle"/>
            <a:tailEnd len="med" w="med" type="none"/>
          </a:ln>
        </p:spPr>
      </p:cxnSp>
      <p:grpSp>
        <p:nvGrpSpPr>
          <p:cNvPr id="1536" name="Google Shape;1536;p105"/>
          <p:cNvGrpSpPr/>
          <p:nvPr/>
        </p:nvGrpSpPr>
        <p:grpSpPr>
          <a:xfrm>
            <a:off x="6202313" y="2974150"/>
            <a:ext cx="790176" cy="523250"/>
            <a:chOff x="6861863" y="3530550"/>
            <a:chExt cx="790176" cy="523250"/>
          </a:xfrm>
        </p:grpSpPr>
        <p:pic>
          <p:nvPicPr>
            <p:cNvPr id="1537" name="Google Shape;1537;p105"/>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538" name="Google Shape;1538;p105"/>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1539" name="Google Shape;1539;p105"/>
          <p:cNvPicPr preferRelativeResize="0"/>
          <p:nvPr/>
        </p:nvPicPr>
        <p:blipFill rotWithShape="1">
          <a:blip r:embed="rId3">
            <a:alphaModFix/>
          </a:blip>
          <a:srcRect b="7747" l="12647" r="11801" t="6452"/>
          <a:stretch/>
        </p:blipFill>
        <p:spPr>
          <a:xfrm>
            <a:off x="1450225" y="2982375"/>
            <a:ext cx="790176" cy="523250"/>
          </a:xfrm>
          <a:prstGeom prst="rect">
            <a:avLst/>
          </a:prstGeom>
          <a:noFill/>
          <a:ln>
            <a:noFill/>
          </a:ln>
        </p:spPr>
      </p:pic>
      <p:sp>
        <p:nvSpPr>
          <p:cNvPr id="1540" name="Google Shape;1540;p105"/>
          <p:cNvSpPr txBox="1"/>
          <p:nvPr/>
        </p:nvSpPr>
        <p:spPr>
          <a:xfrm>
            <a:off x="1450225" y="3505625"/>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10.0.0.1</a:t>
            </a:r>
            <a:endParaRPr sz="1100">
              <a:solidFill>
                <a:schemeClr val="dk1"/>
              </a:solidFill>
            </a:endParaRPr>
          </a:p>
        </p:txBody>
      </p:sp>
      <p:sp>
        <p:nvSpPr>
          <p:cNvPr id="1541" name="Google Shape;1541;p105"/>
          <p:cNvSpPr txBox="1"/>
          <p:nvPr/>
        </p:nvSpPr>
        <p:spPr>
          <a:xfrm>
            <a:off x="6239713" y="3505625"/>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10.0.0.2</a:t>
            </a:r>
            <a:endParaRPr sz="1100">
              <a:solidFill>
                <a:schemeClr val="dk1"/>
              </a:solidFill>
            </a:endParaRPr>
          </a:p>
        </p:txBody>
      </p:sp>
      <p:sp>
        <p:nvSpPr>
          <p:cNvPr id="1542" name="Google Shape;1542;p105"/>
          <p:cNvSpPr txBox="1"/>
          <p:nvPr/>
        </p:nvSpPr>
        <p:spPr>
          <a:xfrm>
            <a:off x="146650" y="2891725"/>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App1-port 5555</a:t>
            </a:r>
            <a:endParaRPr sz="1100">
              <a:solidFill>
                <a:schemeClr val="accent4"/>
              </a:solidFill>
            </a:endParaRPr>
          </a:p>
          <a:p>
            <a:pPr indent="0" lvl="0" marL="0" rtl="0" algn="l">
              <a:spcBef>
                <a:spcPts val="0"/>
              </a:spcBef>
              <a:spcAft>
                <a:spcPts val="0"/>
              </a:spcAft>
              <a:buNone/>
            </a:pPr>
            <a:r>
              <a:rPr lang="en" sz="1100">
                <a:solidFill>
                  <a:schemeClr val="dk1"/>
                </a:solidFill>
              </a:rPr>
              <a:t>App2-port 7712</a:t>
            </a:r>
            <a:endParaRPr sz="1100">
              <a:solidFill>
                <a:schemeClr val="dk1"/>
              </a:solidFill>
            </a:endParaRPr>
          </a:p>
          <a:p>
            <a:pPr indent="0" lvl="0" marL="0" rtl="0" algn="l">
              <a:spcBef>
                <a:spcPts val="0"/>
              </a:spcBef>
              <a:spcAft>
                <a:spcPts val="0"/>
              </a:spcAft>
              <a:buNone/>
            </a:pPr>
            <a:r>
              <a:rPr lang="en" sz="1100">
                <a:solidFill>
                  <a:schemeClr val="dk1"/>
                </a:solidFill>
              </a:rPr>
              <a:t>App3-port 2222</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543" name="Google Shape;1543;p105"/>
          <p:cNvSpPr txBox="1"/>
          <p:nvPr/>
        </p:nvSpPr>
        <p:spPr>
          <a:xfrm>
            <a:off x="7076550" y="271505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AppX-port 22</a:t>
            </a:r>
            <a:endParaRPr sz="1100">
              <a:solidFill>
                <a:schemeClr val="accent4"/>
              </a:solidFill>
            </a:endParaRPr>
          </a:p>
          <a:p>
            <a:pPr indent="0" lvl="0" marL="0" rtl="0" algn="l">
              <a:spcBef>
                <a:spcPts val="0"/>
              </a:spcBef>
              <a:spcAft>
                <a:spcPts val="0"/>
              </a:spcAft>
              <a:buNone/>
            </a:pPr>
            <a:r>
              <a:rPr lang="en" sz="1100">
                <a:solidFill>
                  <a:schemeClr val="dk1"/>
                </a:solidFill>
              </a:rPr>
              <a:t>AppY-port 443</a:t>
            </a:r>
            <a:endParaRPr sz="1100">
              <a:solidFill>
                <a:schemeClr val="dk1"/>
              </a:solidFill>
            </a:endParaRPr>
          </a:p>
          <a:p>
            <a:pPr indent="0" lvl="0" marL="0" rtl="0" algn="l">
              <a:spcBef>
                <a:spcPts val="0"/>
              </a:spcBef>
              <a:spcAft>
                <a:spcPts val="0"/>
              </a:spcAft>
              <a:buNone/>
            </a:pPr>
            <a:r>
              <a:rPr lang="en" sz="1100">
                <a:solidFill>
                  <a:schemeClr val="dk1"/>
                </a:solidFill>
              </a:rPr>
              <a:t>AppZ-port 80</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544" name="Google Shape;1544;p105"/>
          <p:cNvSpPr/>
          <p:nvPr/>
        </p:nvSpPr>
        <p:spPr>
          <a:xfrm>
            <a:off x="2632710" y="2692100"/>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545" name="Google Shape;1545;p105"/>
          <p:cNvSpPr/>
          <p:nvPr/>
        </p:nvSpPr>
        <p:spPr>
          <a:xfrm>
            <a:off x="3276957" y="269105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cxnSp>
        <p:nvCxnSpPr>
          <p:cNvPr id="1546" name="Google Shape;1546;p105"/>
          <p:cNvCxnSpPr/>
          <p:nvPr/>
        </p:nvCxnSpPr>
        <p:spPr>
          <a:xfrm flipH="1">
            <a:off x="2320788" y="3542029"/>
            <a:ext cx="3726300" cy="8100"/>
          </a:xfrm>
          <a:prstGeom prst="straightConnector1">
            <a:avLst/>
          </a:prstGeom>
          <a:noFill/>
          <a:ln cap="flat" cmpd="sng" w="9525">
            <a:solidFill>
              <a:schemeClr val="dk1"/>
            </a:solidFill>
            <a:prstDash val="solid"/>
            <a:round/>
            <a:headEnd len="med" w="med" type="none"/>
            <a:tailEnd len="med" w="med" type="triangle"/>
          </a:ln>
        </p:spPr>
      </p:cxnSp>
      <p:cxnSp>
        <p:nvCxnSpPr>
          <p:cNvPr id="1547" name="Google Shape;1547;p105"/>
          <p:cNvCxnSpPr/>
          <p:nvPr/>
        </p:nvCxnSpPr>
        <p:spPr>
          <a:xfrm flipH="1">
            <a:off x="2398388" y="4584653"/>
            <a:ext cx="3726300" cy="8100"/>
          </a:xfrm>
          <a:prstGeom prst="straightConnector1">
            <a:avLst/>
          </a:prstGeom>
          <a:noFill/>
          <a:ln cap="flat" cmpd="sng" w="9525">
            <a:solidFill>
              <a:schemeClr val="dk1"/>
            </a:solidFill>
            <a:prstDash val="solid"/>
            <a:round/>
            <a:headEnd len="med" w="med" type="triangle"/>
            <a:tailEnd len="med" w="med" type="none"/>
          </a:ln>
        </p:spPr>
      </p:cxnSp>
      <p:sp>
        <p:nvSpPr>
          <p:cNvPr id="1548" name="Google Shape;1548;p105"/>
          <p:cNvSpPr/>
          <p:nvPr/>
        </p:nvSpPr>
        <p:spPr>
          <a:xfrm>
            <a:off x="4983948" y="2691056"/>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549" name="Google Shape;1549;p105"/>
          <p:cNvSpPr/>
          <p:nvPr/>
        </p:nvSpPr>
        <p:spPr>
          <a:xfrm>
            <a:off x="4512507" y="269210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550" name="Google Shape;1550;p105"/>
          <p:cNvSpPr/>
          <p:nvPr/>
        </p:nvSpPr>
        <p:spPr>
          <a:xfrm>
            <a:off x="3755450" y="2691050"/>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FIN</a:t>
            </a:r>
            <a:endParaRPr sz="700"/>
          </a:p>
        </p:txBody>
      </p:sp>
      <p:sp>
        <p:nvSpPr>
          <p:cNvPr id="1551" name="Google Shape;1551;p105"/>
          <p:cNvSpPr/>
          <p:nvPr/>
        </p:nvSpPr>
        <p:spPr>
          <a:xfrm>
            <a:off x="2632785" y="3220000"/>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552" name="Google Shape;1552;p105"/>
          <p:cNvSpPr/>
          <p:nvPr/>
        </p:nvSpPr>
        <p:spPr>
          <a:xfrm>
            <a:off x="3277032" y="321895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553" name="Google Shape;1553;p105"/>
          <p:cNvSpPr/>
          <p:nvPr/>
        </p:nvSpPr>
        <p:spPr>
          <a:xfrm>
            <a:off x="4984023" y="3218956"/>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554" name="Google Shape;1554;p105"/>
          <p:cNvSpPr/>
          <p:nvPr/>
        </p:nvSpPr>
        <p:spPr>
          <a:xfrm>
            <a:off x="4512582" y="322000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555" name="Google Shape;1555;p105"/>
          <p:cNvSpPr/>
          <p:nvPr/>
        </p:nvSpPr>
        <p:spPr>
          <a:xfrm>
            <a:off x="3755525" y="3218950"/>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a:t>
            </a:r>
            <a:endParaRPr sz="700"/>
          </a:p>
        </p:txBody>
      </p:sp>
      <p:sp>
        <p:nvSpPr>
          <p:cNvPr id="1556" name="Google Shape;1556;p105"/>
          <p:cNvSpPr/>
          <p:nvPr/>
        </p:nvSpPr>
        <p:spPr>
          <a:xfrm>
            <a:off x="2632785" y="4248150"/>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557" name="Google Shape;1557;p105"/>
          <p:cNvSpPr/>
          <p:nvPr/>
        </p:nvSpPr>
        <p:spPr>
          <a:xfrm>
            <a:off x="3277032" y="424710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558" name="Google Shape;1558;p105"/>
          <p:cNvSpPr/>
          <p:nvPr/>
        </p:nvSpPr>
        <p:spPr>
          <a:xfrm>
            <a:off x="4984023" y="4247106"/>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559" name="Google Shape;1559;p105"/>
          <p:cNvSpPr/>
          <p:nvPr/>
        </p:nvSpPr>
        <p:spPr>
          <a:xfrm>
            <a:off x="4512582" y="424815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560" name="Google Shape;1560;p105"/>
          <p:cNvSpPr/>
          <p:nvPr/>
        </p:nvSpPr>
        <p:spPr>
          <a:xfrm>
            <a:off x="3755525" y="4247100"/>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a:t>
            </a:r>
            <a:endParaRPr sz="700"/>
          </a:p>
        </p:txBody>
      </p:sp>
      <p:sp>
        <p:nvSpPr>
          <p:cNvPr id="1561" name="Google Shape;1561;p105"/>
          <p:cNvSpPr/>
          <p:nvPr/>
        </p:nvSpPr>
        <p:spPr>
          <a:xfrm>
            <a:off x="7196650" y="3497400"/>
            <a:ext cx="14181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rPr>
              <a:t>10.0.0.1:5555:10.0.0.2:22</a:t>
            </a:r>
            <a:endParaRPr sz="1000">
              <a:solidFill>
                <a:schemeClr val="accent2"/>
              </a:solidFill>
            </a:endParaRPr>
          </a:p>
        </p:txBody>
      </p:sp>
      <p:sp>
        <p:nvSpPr>
          <p:cNvPr id="1562" name="Google Shape;1562;p105"/>
          <p:cNvSpPr txBox="1"/>
          <p:nvPr/>
        </p:nvSpPr>
        <p:spPr>
          <a:xfrm>
            <a:off x="7272575" y="4032150"/>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File descriptor</a:t>
            </a:r>
            <a:endParaRPr>
              <a:solidFill>
                <a:srgbClr val="FF0000"/>
              </a:solidFill>
            </a:endParaRPr>
          </a:p>
        </p:txBody>
      </p:sp>
      <p:sp>
        <p:nvSpPr>
          <p:cNvPr id="1563" name="Google Shape;1563;p105"/>
          <p:cNvSpPr/>
          <p:nvPr/>
        </p:nvSpPr>
        <p:spPr>
          <a:xfrm>
            <a:off x="84675" y="3685075"/>
            <a:ext cx="14181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rPr>
              <a:t>10.0.0.1:5555:10.0.0.2:22</a:t>
            </a:r>
            <a:endParaRPr sz="1000">
              <a:solidFill>
                <a:schemeClr val="accent2"/>
              </a:solidFill>
            </a:endParaRPr>
          </a:p>
        </p:txBody>
      </p:sp>
      <p:sp>
        <p:nvSpPr>
          <p:cNvPr id="1564" name="Google Shape;1564;p105"/>
          <p:cNvSpPr txBox="1"/>
          <p:nvPr/>
        </p:nvSpPr>
        <p:spPr>
          <a:xfrm>
            <a:off x="160600" y="4219825"/>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File descriptor</a:t>
            </a:r>
            <a:endParaRPr>
              <a:solidFill>
                <a:srgbClr val="FF0000"/>
              </a:solidFill>
            </a:endParaRPr>
          </a:p>
        </p:txBody>
      </p:sp>
      <p:cxnSp>
        <p:nvCxnSpPr>
          <p:cNvPr id="1565" name="Google Shape;1565;p105"/>
          <p:cNvCxnSpPr/>
          <p:nvPr/>
        </p:nvCxnSpPr>
        <p:spPr>
          <a:xfrm flipH="1">
            <a:off x="2320788" y="4056617"/>
            <a:ext cx="3726300" cy="8100"/>
          </a:xfrm>
          <a:prstGeom prst="straightConnector1">
            <a:avLst/>
          </a:prstGeom>
          <a:noFill/>
          <a:ln cap="flat" cmpd="sng" w="9525">
            <a:solidFill>
              <a:schemeClr val="dk1"/>
            </a:solidFill>
            <a:prstDash val="solid"/>
            <a:round/>
            <a:headEnd len="med" w="med" type="none"/>
            <a:tailEnd len="med" w="med" type="triangle"/>
          </a:ln>
        </p:spPr>
      </p:cxnSp>
      <p:sp>
        <p:nvSpPr>
          <p:cNvPr id="1566" name="Google Shape;1566;p105"/>
          <p:cNvSpPr/>
          <p:nvPr/>
        </p:nvSpPr>
        <p:spPr>
          <a:xfrm>
            <a:off x="2632785" y="3734588"/>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567" name="Google Shape;1567;p105"/>
          <p:cNvSpPr/>
          <p:nvPr/>
        </p:nvSpPr>
        <p:spPr>
          <a:xfrm>
            <a:off x="3277032" y="3733543"/>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568" name="Google Shape;1568;p105"/>
          <p:cNvSpPr/>
          <p:nvPr/>
        </p:nvSpPr>
        <p:spPr>
          <a:xfrm>
            <a:off x="4984023" y="3733543"/>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569" name="Google Shape;1569;p105"/>
          <p:cNvSpPr/>
          <p:nvPr/>
        </p:nvSpPr>
        <p:spPr>
          <a:xfrm>
            <a:off x="4512582" y="3734593"/>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570" name="Google Shape;1570;p105"/>
          <p:cNvSpPr/>
          <p:nvPr/>
        </p:nvSpPr>
        <p:spPr>
          <a:xfrm>
            <a:off x="3755525" y="3733538"/>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FIN</a:t>
            </a:r>
            <a:endParaRPr sz="700"/>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4" name="Shape 1574"/>
        <p:cNvGrpSpPr/>
        <p:nvPr/>
      </p:nvGrpSpPr>
      <p:grpSpPr>
        <a:xfrm>
          <a:off x="0" y="0"/>
          <a:ext cx="0" cy="0"/>
          <a:chOff x="0" y="0"/>
          <a:chExt cx="0" cy="0"/>
        </a:xfrm>
      </p:grpSpPr>
      <p:sp>
        <p:nvSpPr>
          <p:cNvPr id="1575" name="Google Shape;1575;p10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576" name="Google Shape;1576;p10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Stands for Transmission Control Protocol</a:t>
            </a:r>
            <a:endParaRPr/>
          </a:p>
          <a:p>
            <a:pPr indent="-342900" lvl="0" marL="457200" rtl="0" algn="l">
              <a:lnSpc>
                <a:spcPct val="125000"/>
              </a:lnSpc>
              <a:spcBef>
                <a:spcPts val="0"/>
              </a:spcBef>
              <a:spcAft>
                <a:spcPts val="0"/>
              </a:spcAft>
              <a:buSzPts val="1800"/>
              <a:buChar char="●"/>
            </a:pPr>
            <a:r>
              <a:rPr lang="en"/>
              <a:t>Layer 4 protocol</a:t>
            </a:r>
            <a:endParaRPr/>
          </a:p>
          <a:p>
            <a:pPr indent="-342900" lvl="0" marL="457200" rtl="0" algn="l">
              <a:lnSpc>
                <a:spcPct val="125000"/>
              </a:lnSpc>
              <a:spcBef>
                <a:spcPts val="0"/>
              </a:spcBef>
              <a:spcAft>
                <a:spcPts val="0"/>
              </a:spcAft>
              <a:buSzPts val="1800"/>
              <a:buChar char="●"/>
            </a:pPr>
            <a:r>
              <a:rPr lang="en"/>
              <a:t>“Controls” the transmission unlike UDP which is a firehose</a:t>
            </a:r>
            <a:endParaRPr/>
          </a:p>
          <a:p>
            <a:pPr indent="-342900" lvl="0" marL="457200" rtl="0" algn="l">
              <a:lnSpc>
                <a:spcPct val="125000"/>
              </a:lnSpc>
              <a:spcBef>
                <a:spcPts val="0"/>
              </a:spcBef>
              <a:spcAft>
                <a:spcPts val="0"/>
              </a:spcAft>
              <a:buSzPts val="1800"/>
              <a:buChar char="●"/>
            </a:pPr>
            <a:r>
              <a:rPr lang="en"/>
              <a:t>Introduces Connection concept</a:t>
            </a:r>
            <a:endParaRPr/>
          </a:p>
          <a:p>
            <a:pPr indent="-342900" lvl="0" marL="457200" rtl="0" algn="l">
              <a:lnSpc>
                <a:spcPct val="125000"/>
              </a:lnSpc>
              <a:spcBef>
                <a:spcPts val="0"/>
              </a:spcBef>
              <a:spcAft>
                <a:spcPts val="0"/>
              </a:spcAft>
              <a:buSzPts val="1800"/>
              <a:buChar char="●"/>
            </a:pPr>
            <a:r>
              <a:rPr lang="en"/>
              <a:t>Retransmission, acknowledgement, guaranteed delivery</a:t>
            </a:r>
            <a:endParaRPr/>
          </a:p>
          <a:p>
            <a:pPr indent="-342900" lvl="0" marL="457200" rtl="0" algn="l">
              <a:lnSpc>
                <a:spcPct val="125000"/>
              </a:lnSpc>
              <a:spcBef>
                <a:spcPts val="0"/>
              </a:spcBef>
              <a:spcAft>
                <a:spcPts val="0"/>
              </a:spcAft>
              <a:buSzPts val="1800"/>
              <a:buChar char="●"/>
            </a:pPr>
            <a:r>
              <a:rPr lang="en"/>
              <a:t>Stateful, connection has a state</a:t>
            </a:r>
            <a:endParaRPr/>
          </a:p>
        </p:txBody>
      </p:sp>
      <p:sp>
        <p:nvSpPr>
          <p:cNvPr id="1577" name="Google Shape;1577;p106"/>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1" name="Shape 1581"/>
        <p:cNvGrpSpPr/>
        <p:nvPr/>
      </p:nvGrpSpPr>
      <p:grpSpPr>
        <a:xfrm>
          <a:off x="0" y="0"/>
          <a:ext cx="0" cy="0"/>
          <a:chOff x="0" y="0"/>
          <a:chExt cx="0" cy="0"/>
        </a:xfrm>
      </p:grpSpPr>
      <p:sp>
        <p:nvSpPr>
          <p:cNvPr id="1582" name="Google Shape;1582;p107"/>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TCP </a:t>
            </a:r>
            <a:r>
              <a:rPr lang="en"/>
              <a:t>Segment</a:t>
            </a:r>
            <a:endParaRPr/>
          </a:p>
        </p:txBody>
      </p:sp>
      <p:sp>
        <p:nvSpPr>
          <p:cNvPr id="1583" name="Google Shape;1583;p107"/>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anatomy of the TCP Segment</a:t>
            </a:r>
            <a:endParaRPr/>
          </a:p>
        </p:txBody>
      </p:sp>
      <p:sp>
        <p:nvSpPr>
          <p:cNvPr id="1584" name="Google Shape;1584;p107"/>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8" name="Shape 1588"/>
        <p:cNvGrpSpPr/>
        <p:nvPr/>
      </p:nvGrpSpPr>
      <p:grpSpPr>
        <a:xfrm>
          <a:off x="0" y="0"/>
          <a:ext cx="0" cy="0"/>
          <a:chOff x="0" y="0"/>
          <a:chExt cx="0" cy="0"/>
        </a:xfrm>
      </p:grpSpPr>
      <p:sp>
        <p:nvSpPr>
          <p:cNvPr id="1589" name="Google Shape;1589;p10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Segment</a:t>
            </a:r>
            <a:endParaRPr/>
          </a:p>
        </p:txBody>
      </p:sp>
      <p:sp>
        <p:nvSpPr>
          <p:cNvPr id="1590" name="Google Shape;1590;p10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TCP segment</a:t>
            </a:r>
            <a:r>
              <a:rPr lang="en"/>
              <a:t> Header is 20 bytes and can go up to 60 bytes</a:t>
            </a:r>
            <a:endParaRPr/>
          </a:p>
          <a:p>
            <a:pPr indent="-342900" lvl="0" marL="457200" rtl="0" algn="l">
              <a:lnSpc>
                <a:spcPct val="125000"/>
              </a:lnSpc>
              <a:spcBef>
                <a:spcPts val="0"/>
              </a:spcBef>
              <a:spcAft>
                <a:spcPts val="0"/>
              </a:spcAft>
              <a:buSzPts val="1800"/>
              <a:buChar char="●"/>
            </a:pPr>
            <a:r>
              <a:rPr lang="en"/>
              <a:t>TCP </a:t>
            </a:r>
            <a:r>
              <a:rPr lang="en"/>
              <a:t>segments</a:t>
            </a:r>
            <a:r>
              <a:rPr lang="en"/>
              <a:t> slides into an IP packet as “data”</a:t>
            </a:r>
            <a:endParaRPr/>
          </a:p>
          <a:p>
            <a:pPr indent="-342900" lvl="0" marL="457200" rtl="0" algn="l">
              <a:lnSpc>
                <a:spcPct val="125000"/>
              </a:lnSpc>
              <a:spcBef>
                <a:spcPts val="0"/>
              </a:spcBef>
              <a:spcAft>
                <a:spcPts val="0"/>
              </a:spcAft>
              <a:buSzPts val="1800"/>
              <a:buChar char="●"/>
            </a:pPr>
            <a:r>
              <a:rPr lang="en"/>
              <a:t>Port are 16 bit (0 to 65535)</a:t>
            </a:r>
            <a:endParaRPr/>
          </a:p>
          <a:p>
            <a:pPr indent="-342900" lvl="0" marL="457200" rtl="0" algn="l">
              <a:lnSpc>
                <a:spcPct val="125000"/>
              </a:lnSpc>
              <a:spcBef>
                <a:spcPts val="0"/>
              </a:spcBef>
              <a:spcAft>
                <a:spcPts val="0"/>
              </a:spcAft>
              <a:buSzPts val="1800"/>
              <a:buChar char="●"/>
            </a:pPr>
            <a:r>
              <a:rPr lang="en"/>
              <a:t>Sequences, </a:t>
            </a:r>
            <a:r>
              <a:rPr lang="en"/>
              <a:t>Acknowledgment</a:t>
            </a:r>
            <a:r>
              <a:rPr lang="en"/>
              <a:t>, flow control and more</a:t>
            </a:r>
            <a:endParaRPr/>
          </a:p>
        </p:txBody>
      </p:sp>
      <p:sp>
        <p:nvSpPr>
          <p:cNvPr id="1591" name="Google Shape;1591;p10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5" name="Shape 1595"/>
        <p:cNvGrpSpPr/>
        <p:nvPr/>
      </p:nvGrpSpPr>
      <p:grpSpPr>
        <a:xfrm>
          <a:off x="0" y="0"/>
          <a:ext cx="0" cy="0"/>
          <a:chOff x="0" y="0"/>
          <a:chExt cx="0" cy="0"/>
        </a:xfrm>
      </p:grpSpPr>
      <p:sp>
        <p:nvSpPr>
          <p:cNvPr id="1596" name="Google Shape;1596;p10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Segment</a:t>
            </a:r>
            <a:endParaRPr/>
          </a:p>
        </p:txBody>
      </p:sp>
      <p:sp>
        <p:nvSpPr>
          <p:cNvPr id="1597" name="Google Shape;1597;p109"/>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1598" name="Google Shape;1598;p109"/>
          <p:cNvGraphicFramePr/>
          <p:nvPr/>
        </p:nvGraphicFramePr>
        <p:xfrm>
          <a:off x="576025" y="1102100"/>
          <a:ext cx="3000000" cy="3000000"/>
        </p:xfrm>
        <a:graphic>
          <a:graphicData uri="http://schemas.openxmlformats.org/drawingml/2006/table">
            <a:tbl>
              <a:tblPr>
                <a:solidFill>
                  <a:srgbClr val="F8F9FA"/>
                </a:solidFill>
                <a:tableStyleId>{1492325F-7BCA-4536-A9CF-DEEA088E3E3A}</a:tableStyleId>
              </a:tblPr>
              <a:tblGrid>
                <a:gridCol w="571500"/>
                <a:gridCol w="447675"/>
                <a:gridCol w="228600"/>
                <a:gridCol w="228600"/>
                <a:gridCol w="228600"/>
                <a:gridCol w="228600"/>
                <a:gridCol w="228600"/>
                <a:gridCol w="228600"/>
                <a:gridCol w="228600"/>
                <a:gridCol w="247650"/>
                <a:gridCol w="247650"/>
                <a:gridCol w="247650"/>
                <a:gridCol w="247650"/>
                <a:gridCol w="247650"/>
                <a:gridCol w="247650"/>
                <a:gridCol w="247650"/>
                <a:gridCol w="247650"/>
                <a:gridCol w="247650"/>
                <a:gridCol w="190500"/>
                <a:gridCol w="190500"/>
                <a:gridCol w="190500"/>
                <a:gridCol w="190500"/>
                <a:gridCol w="190500"/>
                <a:gridCol w="190500"/>
                <a:gridCol w="190500"/>
                <a:gridCol w="190500"/>
                <a:gridCol w="190500"/>
                <a:gridCol w="190500"/>
                <a:gridCol w="190500"/>
                <a:gridCol w="190500"/>
                <a:gridCol w="190500"/>
                <a:gridCol w="190500"/>
                <a:gridCol w="190500"/>
                <a:gridCol w="190500"/>
              </a:tblGrid>
              <a:tr h="219075">
                <a:tc>
                  <a:txBody>
                    <a:bodyPr/>
                    <a:lstStyle/>
                    <a:p>
                      <a:pPr indent="0" lvl="0" marL="0" rtl="0" algn="ctr">
                        <a:lnSpc>
                          <a:spcPct val="115000"/>
                        </a:lnSpc>
                        <a:spcBef>
                          <a:spcPts val="0"/>
                        </a:spcBef>
                        <a:spcAft>
                          <a:spcPts val="0"/>
                        </a:spcAft>
                        <a:buNone/>
                      </a:pPr>
                      <a:r>
                        <a:rPr b="1" i="1" lang="en" sz="1050">
                          <a:solidFill>
                            <a:schemeClr val="dk1"/>
                          </a:solidFill>
                          <a:highlight>
                            <a:schemeClr val="dk2"/>
                          </a:highlight>
                        </a:rPr>
                        <a:t>Offsets</a:t>
                      </a:r>
                      <a:endParaRPr b="1" i="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T cap="flat" cmpd="sng" w="9525">
                      <a:solidFill>
                        <a:srgbClr val="A2A9B1"/>
                      </a:solidFill>
                      <a:prstDash val="solid"/>
                      <a:round/>
                      <a:headEnd len="sm" w="sm" type="none"/>
                      <a:tailEnd len="sm" w="sm" type="none"/>
                    </a:lnT>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3">
                            <a:extLst>
                              <a:ext uri="{A12FA001-AC4F-418D-AE19-62706E023703}">
                                <ahyp:hlinkClr val="tx"/>
                              </a:ext>
                            </a:extLst>
                          </a:hlinkClick>
                        </a:rPr>
                        <a:t>Octet</a:t>
                      </a:r>
                      <a:endParaRPr b="1" sz="1050">
                        <a:solidFill>
                          <a:schemeClr val="dk1"/>
                        </a:solidFill>
                        <a:highlight>
                          <a:schemeClr val="dk2"/>
                        </a:highlight>
                      </a:endParaRPr>
                    </a:p>
                  </a:txBody>
                  <a:tcPr marT="26675" marB="26675" marR="53350" marL="53350">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Octet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4">
                            <a:extLst>
                              <a:ext uri="{A12FA001-AC4F-418D-AE19-62706E023703}">
                                <ahyp:hlinkClr val="tx"/>
                              </a:ext>
                            </a:extLst>
                          </a:hlinkClick>
                        </a:rPr>
                        <a:t>Bit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Source port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Destination port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1"/>
                          </a:solidFill>
                          <a:highlight>
                            <a:schemeClr val="dk2"/>
                          </a:highlight>
                        </a:rPr>
                        <a:t>Sequence number</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1"/>
                          </a:solidFill>
                          <a:highlight>
                            <a:schemeClr val="dk2"/>
                          </a:highlight>
                        </a:rPr>
                        <a:t>Acknowledgment number (if ACK 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381000">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96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chemeClr val="dk1"/>
                          </a:solidFill>
                          <a:highlight>
                            <a:schemeClr val="dk2"/>
                          </a:highlight>
                        </a:rPr>
                        <a:t>Data offset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grid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Reserved</a:t>
                      </a:r>
                      <a:endParaRPr sz="1050">
                        <a:solidFill>
                          <a:schemeClr val="dk1"/>
                        </a:solidFill>
                        <a:highlight>
                          <a:schemeClr val="dk2"/>
                        </a:highlight>
                      </a:endParaRPr>
                    </a:p>
                    <a:p>
                      <a:pPr indent="0" lvl="0" marL="0" rtl="0" algn="ctr">
                        <a:lnSpc>
                          <a:spcPct val="115000"/>
                        </a:lnSpc>
                        <a:spcBef>
                          <a:spcPts val="0"/>
                        </a:spcBef>
                        <a:spcAft>
                          <a:spcPts val="0"/>
                        </a:spcAft>
                        <a:buNone/>
                      </a:pPr>
                      <a:r>
                        <a:rPr b="1" lang="en" sz="1050">
                          <a:solidFill>
                            <a:schemeClr val="dk1"/>
                          </a:solidFill>
                          <a:highlight>
                            <a:schemeClr val="dk2"/>
                          </a:highlight>
                        </a:rPr>
                        <a:t>0 0 0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a:txBody>
                    <a:bodyPr/>
                    <a:lstStyle/>
                    <a:p>
                      <a:pPr indent="0" lvl="0" marL="0" rtl="0" algn="ctr">
                        <a:spcBef>
                          <a:spcPts val="0"/>
                        </a:spcBef>
                        <a:spcAft>
                          <a:spcPts val="0"/>
                        </a:spcAft>
                        <a:buNone/>
                      </a:pPr>
                      <a:r>
                        <a:rPr lang="en" sz="1050">
                          <a:solidFill>
                            <a:schemeClr val="dk1"/>
                          </a:solidFill>
                          <a:highlight>
                            <a:schemeClr val="dk2"/>
                          </a:highlight>
                        </a:rPr>
                        <a:t>NS</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CWR</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ECE</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URG</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ACK</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PSH</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RST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SYN</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FIN</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Window Size</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Checksum</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Urgent pointer (if URG 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Options (if </a:t>
                      </a:r>
                      <a:r>
                        <a:rPr i="1" lang="en" sz="1050">
                          <a:solidFill>
                            <a:schemeClr val="dk1"/>
                          </a:solidFill>
                          <a:highlight>
                            <a:schemeClr val="dk2"/>
                          </a:highlight>
                        </a:rPr>
                        <a:t>data offset</a:t>
                      </a:r>
                      <a:r>
                        <a:rPr lang="en" sz="1050">
                          <a:solidFill>
                            <a:schemeClr val="dk1"/>
                          </a:solidFill>
                          <a:highlight>
                            <a:schemeClr val="dk2"/>
                          </a:highlight>
                        </a:rPr>
                        <a:t> &gt; 5. Padded at the end with "0" bits if necessary.)</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3812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480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
        <p:nvSpPr>
          <p:cNvPr id="1599" name="Google Shape;1599;p109"/>
          <p:cNvSpPr txBox="1"/>
          <p:nvPr/>
        </p:nvSpPr>
        <p:spPr>
          <a:xfrm>
            <a:off x="98775" y="4332100"/>
            <a:ext cx="5574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5"/>
              </a:rPr>
              <a:t>https://en.wikipedia.org/wiki/Transmission_Control_Protocol</a:t>
            </a:r>
            <a:endParaRPr/>
          </a:p>
          <a:p>
            <a:pPr indent="0" lvl="0" marL="0" rtl="0" algn="l">
              <a:spcBef>
                <a:spcPts val="0"/>
              </a:spcBef>
              <a:spcAft>
                <a:spcPts val="0"/>
              </a:spcAft>
              <a:buNone/>
            </a:pPr>
            <a:r>
              <a:rPr lang="en" u="sng">
                <a:solidFill>
                  <a:schemeClr val="hlink"/>
                </a:solidFill>
                <a:hlinkClick r:id="rId6"/>
              </a:rPr>
              <a:t>https://datatracker.ietf.org/doc/html/rfc793</a:t>
            </a:r>
            <a:endParaRPr/>
          </a:p>
          <a:p>
            <a:pPr indent="0" lvl="0" marL="0" rtl="0" algn="l">
              <a:spcBef>
                <a:spcPts val="0"/>
              </a:spcBef>
              <a:spcAft>
                <a:spcPts val="0"/>
              </a:spcAft>
              <a:buNone/>
            </a:pPr>
            <a:r>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3" name="Shape 1603"/>
        <p:cNvGrpSpPr/>
        <p:nvPr/>
      </p:nvGrpSpPr>
      <p:grpSpPr>
        <a:xfrm>
          <a:off x="0" y="0"/>
          <a:ext cx="0" cy="0"/>
          <a:chOff x="0" y="0"/>
          <a:chExt cx="0" cy="0"/>
        </a:xfrm>
      </p:grpSpPr>
      <p:sp>
        <p:nvSpPr>
          <p:cNvPr id="1604" name="Google Shape;1604;p11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Ports</a:t>
            </a:r>
            <a:endParaRPr/>
          </a:p>
        </p:txBody>
      </p:sp>
      <p:sp>
        <p:nvSpPr>
          <p:cNvPr id="1605" name="Google Shape;1605;p11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1606" name="Google Shape;1606;p110"/>
          <p:cNvGraphicFramePr/>
          <p:nvPr/>
        </p:nvGraphicFramePr>
        <p:xfrm>
          <a:off x="589625" y="1017725"/>
          <a:ext cx="3000000" cy="3000000"/>
        </p:xfrm>
        <a:graphic>
          <a:graphicData uri="http://schemas.openxmlformats.org/drawingml/2006/table">
            <a:tbl>
              <a:tblPr>
                <a:solidFill>
                  <a:srgbClr val="F8F9FA"/>
                </a:solidFill>
                <a:tableStyleId>{1492325F-7BCA-4536-A9CF-DEEA088E3E3A}</a:tableStyleId>
              </a:tblPr>
              <a:tblGrid>
                <a:gridCol w="571500"/>
                <a:gridCol w="447675"/>
                <a:gridCol w="228600"/>
                <a:gridCol w="228600"/>
                <a:gridCol w="228600"/>
                <a:gridCol w="228600"/>
                <a:gridCol w="228600"/>
                <a:gridCol w="228600"/>
                <a:gridCol w="228600"/>
                <a:gridCol w="247650"/>
                <a:gridCol w="247650"/>
                <a:gridCol w="247650"/>
                <a:gridCol w="247650"/>
                <a:gridCol w="247650"/>
                <a:gridCol w="247650"/>
                <a:gridCol w="247650"/>
                <a:gridCol w="247650"/>
                <a:gridCol w="247650"/>
                <a:gridCol w="190500"/>
                <a:gridCol w="190500"/>
                <a:gridCol w="190500"/>
                <a:gridCol w="190500"/>
                <a:gridCol w="190500"/>
                <a:gridCol w="190500"/>
                <a:gridCol w="190500"/>
                <a:gridCol w="190500"/>
                <a:gridCol w="190500"/>
                <a:gridCol w="190500"/>
                <a:gridCol w="190500"/>
                <a:gridCol w="190500"/>
                <a:gridCol w="190500"/>
                <a:gridCol w="190500"/>
                <a:gridCol w="190500"/>
                <a:gridCol w="190500"/>
              </a:tblGrid>
              <a:tr h="219075">
                <a:tc>
                  <a:txBody>
                    <a:bodyPr/>
                    <a:lstStyle/>
                    <a:p>
                      <a:pPr indent="0" lvl="0" marL="0" rtl="0" algn="ctr">
                        <a:lnSpc>
                          <a:spcPct val="115000"/>
                        </a:lnSpc>
                        <a:spcBef>
                          <a:spcPts val="0"/>
                        </a:spcBef>
                        <a:spcAft>
                          <a:spcPts val="0"/>
                        </a:spcAft>
                        <a:buNone/>
                      </a:pPr>
                      <a:r>
                        <a:rPr b="1" i="1" lang="en" sz="1050">
                          <a:solidFill>
                            <a:schemeClr val="dk1"/>
                          </a:solidFill>
                          <a:highlight>
                            <a:schemeClr val="dk2"/>
                          </a:highlight>
                        </a:rPr>
                        <a:t>Offsets</a:t>
                      </a:r>
                      <a:endParaRPr b="1" i="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T cap="flat" cmpd="sng" w="9525">
                      <a:solidFill>
                        <a:srgbClr val="A2A9B1"/>
                      </a:solidFill>
                      <a:prstDash val="solid"/>
                      <a:round/>
                      <a:headEnd len="sm" w="sm" type="none"/>
                      <a:tailEnd len="sm" w="sm" type="none"/>
                    </a:lnT>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3">
                            <a:extLst>
                              <a:ext uri="{A12FA001-AC4F-418D-AE19-62706E023703}">
                                <ahyp:hlinkClr val="tx"/>
                              </a:ext>
                            </a:extLst>
                          </a:hlinkClick>
                        </a:rPr>
                        <a:t>Octet</a:t>
                      </a:r>
                      <a:endParaRPr b="1" sz="1050">
                        <a:solidFill>
                          <a:schemeClr val="dk1"/>
                        </a:solidFill>
                        <a:highlight>
                          <a:schemeClr val="dk2"/>
                        </a:highlight>
                      </a:endParaRPr>
                    </a:p>
                  </a:txBody>
                  <a:tcPr marT="26675" marB="26675" marR="53350" marL="53350">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Octet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4">
                            <a:extLst>
                              <a:ext uri="{A12FA001-AC4F-418D-AE19-62706E023703}">
                                <ahyp:hlinkClr val="tx"/>
                              </a:ext>
                            </a:extLst>
                          </a:hlinkClick>
                        </a:rPr>
                        <a:t>Bit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lt1"/>
                          </a:solidFill>
                          <a:highlight>
                            <a:schemeClr val="accent4"/>
                          </a:highlight>
                        </a:rPr>
                        <a:t>Source port</a:t>
                      </a:r>
                      <a:endParaRPr sz="1050">
                        <a:solidFill>
                          <a:schemeClr val="lt1"/>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lt1"/>
                          </a:solidFill>
                          <a:highlight>
                            <a:schemeClr val="accent4"/>
                          </a:highlight>
                        </a:rPr>
                        <a:t>Destination port</a:t>
                      </a:r>
                      <a:endParaRPr sz="1050">
                        <a:solidFill>
                          <a:schemeClr val="lt1"/>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1"/>
                          </a:solidFill>
                          <a:highlight>
                            <a:schemeClr val="dk2"/>
                          </a:highlight>
                        </a:rPr>
                        <a:t>Sequence number</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1"/>
                          </a:solidFill>
                          <a:highlight>
                            <a:schemeClr val="dk2"/>
                          </a:highlight>
                        </a:rPr>
                        <a:t>Acknowledgment number (if ACK 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381000">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96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chemeClr val="dk1"/>
                          </a:solidFill>
                          <a:highlight>
                            <a:schemeClr val="dk2"/>
                          </a:highlight>
                        </a:rPr>
                        <a:t>Data offset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grid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Reserved</a:t>
                      </a:r>
                      <a:endParaRPr sz="1050">
                        <a:solidFill>
                          <a:schemeClr val="dk1"/>
                        </a:solidFill>
                        <a:highlight>
                          <a:schemeClr val="dk2"/>
                        </a:highlight>
                      </a:endParaRPr>
                    </a:p>
                    <a:p>
                      <a:pPr indent="0" lvl="0" marL="0" rtl="0" algn="ctr">
                        <a:lnSpc>
                          <a:spcPct val="115000"/>
                        </a:lnSpc>
                        <a:spcBef>
                          <a:spcPts val="0"/>
                        </a:spcBef>
                        <a:spcAft>
                          <a:spcPts val="0"/>
                        </a:spcAft>
                        <a:buNone/>
                      </a:pPr>
                      <a:r>
                        <a:rPr b="1" lang="en" sz="1050">
                          <a:solidFill>
                            <a:schemeClr val="dk1"/>
                          </a:solidFill>
                          <a:highlight>
                            <a:schemeClr val="dk2"/>
                          </a:highlight>
                        </a:rPr>
                        <a:t>0 0 0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a:txBody>
                    <a:bodyPr/>
                    <a:lstStyle/>
                    <a:p>
                      <a:pPr indent="0" lvl="0" marL="0" rtl="0" algn="ctr">
                        <a:spcBef>
                          <a:spcPts val="0"/>
                        </a:spcBef>
                        <a:spcAft>
                          <a:spcPts val="0"/>
                        </a:spcAft>
                        <a:buNone/>
                      </a:pPr>
                      <a:r>
                        <a:rPr lang="en" sz="1050">
                          <a:solidFill>
                            <a:schemeClr val="dk1"/>
                          </a:solidFill>
                          <a:highlight>
                            <a:schemeClr val="dk2"/>
                          </a:highlight>
                        </a:rPr>
                        <a:t>NS</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CWR</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ECE</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URG</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ACK</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PSH</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RST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SYN</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FIN</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Window Size</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Checksum</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Urgent pointer (if URG 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Options (if </a:t>
                      </a:r>
                      <a:r>
                        <a:rPr i="1" lang="en" sz="1050">
                          <a:solidFill>
                            <a:schemeClr val="dk1"/>
                          </a:solidFill>
                          <a:highlight>
                            <a:schemeClr val="dk2"/>
                          </a:highlight>
                        </a:rPr>
                        <a:t>data offset</a:t>
                      </a:r>
                      <a:r>
                        <a:rPr lang="en" sz="1050">
                          <a:solidFill>
                            <a:schemeClr val="dk1"/>
                          </a:solidFill>
                          <a:highlight>
                            <a:schemeClr val="dk2"/>
                          </a:highlight>
                        </a:rPr>
                        <a:t> &gt; 5. Padded at the end with "0" bits if necessary.)</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3812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480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0" name="Shape 1610"/>
        <p:cNvGrpSpPr/>
        <p:nvPr/>
      </p:nvGrpSpPr>
      <p:grpSpPr>
        <a:xfrm>
          <a:off x="0" y="0"/>
          <a:ext cx="0" cy="0"/>
          <a:chOff x="0" y="0"/>
          <a:chExt cx="0" cy="0"/>
        </a:xfrm>
      </p:grpSpPr>
      <p:sp>
        <p:nvSpPr>
          <p:cNvPr id="1611" name="Google Shape;1611;p11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Sequences and ACKs</a:t>
            </a:r>
            <a:endParaRPr/>
          </a:p>
        </p:txBody>
      </p:sp>
      <p:sp>
        <p:nvSpPr>
          <p:cNvPr id="1612" name="Google Shape;1612;p111"/>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1613" name="Google Shape;1613;p111"/>
          <p:cNvGraphicFramePr/>
          <p:nvPr/>
        </p:nvGraphicFramePr>
        <p:xfrm>
          <a:off x="548900" y="1017725"/>
          <a:ext cx="3000000" cy="3000000"/>
        </p:xfrm>
        <a:graphic>
          <a:graphicData uri="http://schemas.openxmlformats.org/drawingml/2006/table">
            <a:tbl>
              <a:tblPr>
                <a:solidFill>
                  <a:srgbClr val="F8F9FA"/>
                </a:solidFill>
                <a:tableStyleId>{1492325F-7BCA-4536-A9CF-DEEA088E3E3A}</a:tableStyleId>
              </a:tblPr>
              <a:tblGrid>
                <a:gridCol w="571500"/>
                <a:gridCol w="447675"/>
                <a:gridCol w="228600"/>
                <a:gridCol w="228600"/>
                <a:gridCol w="228600"/>
                <a:gridCol w="228600"/>
                <a:gridCol w="228600"/>
                <a:gridCol w="228600"/>
                <a:gridCol w="228600"/>
                <a:gridCol w="247650"/>
                <a:gridCol w="247650"/>
                <a:gridCol w="247650"/>
                <a:gridCol w="247650"/>
                <a:gridCol w="247650"/>
                <a:gridCol w="247650"/>
                <a:gridCol w="247650"/>
                <a:gridCol w="247650"/>
                <a:gridCol w="247650"/>
                <a:gridCol w="190500"/>
                <a:gridCol w="190500"/>
                <a:gridCol w="190500"/>
                <a:gridCol w="190500"/>
                <a:gridCol w="190500"/>
                <a:gridCol w="190500"/>
                <a:gridCol w="190500"/>
                <a:gridCol w="190500"/>
                <a:gridCol w="190500"/>
                <a:gridCol w="190500"/>
                <a:gridCol w="190500"/>
                <a:gridCol w="190500"/>
                <a:gridCol w="190500"/>
                <a:gridCol w="190500"/>
                <a:gridCol w="190500"/>
                <a:gridCol w="190500"/>
              </a:tblGrid>
              <a:tr h="219075">
                <a:tc>
                  <a:txBody>
                    <a:bodyPr/>
                    <a:lstStyle/>
                    <a:p>
                      <a:pPr indent="0" lvl="0" marL="0" rtl="0" algn="ctr">
                        <a:lnSpc>
                          <a:spcPct val="115000"/>
                        </a:lnSpc>
                        <a:spcBef>
                          <a:spcPts val="0"/>
                        </a:spcBef>
                        <a:spcAft>
                          <a:spcPts val="0"/>
                        </a:spcAft>
                        <a:buNone/>
                      </a:pPr>
                      <a:r>
                        <a:rPr b="1" i="1" lang="en" sz="1050">
                          <a:solidFill>
                            <a:schemeClr val="dk1"/>
                          </a:solidFill>
                          <a:highlight>
                            <a:schemeClr val="dk2"/>
                          </a:highlight>
                        </a:rPr>
                        <a:t>Offsets</a:t>
                      </a:r>
                      <a:endParaRPr b="1" i="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T cap="flat" cmpd="sng" w="9525">
                      <a:solidFill>
                        <a:srgbClr val="A2A9B1"/>
                      </a:solidFill>
                      <a:prstDash val="solid"/>
                      <a:round/>
                      <a:headEnd len="sm" w="sm" type="none"/>
                      <a:tailEnd len="sm" w="sm" type="none"/>
                    </a:lnT>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3">
                            <a:extLst>
                              <a:ext uri="{A12FA001-AC4F-418D-AE19-62706E023703}">
                                <ahyp:hlinkClr val="tx"/>
                              </a:ext>
                            </a:extLst>
                          </a:hlinkClick>
                        </a:rPr>
                        <a:t>Octet</a:t>
                      </a:r>
                      <a:endParaRPr b="1" sz="1050">
                        <a:solidFill>
                          <a:schemeClr val="dk1"/>
                        </a:solidFill>
                        <a:highlight>
                          <a:schemeClr val="dk2"/>
                        </a:highlight>
                      </a:endParaRPr>
                    </a:p>
                  </a:txBody>
                  <a:tcPr marT="26675" marB="26675" marR="53350" marL="53350">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Octet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4">
                            <a:extLst>
                              <a:ext uri="{A12FA001-AC4F-418D-AE19-62706E023703}">
                                <ahyp:hlinkClr val="tx"/>
                              </a:ext>
                            </a:extLst>
                          </a:hlinkClick>
                        </a:rPr>
                        <a:t>Bit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Source port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Destination port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2"/>
                          </a:solidFill>
                          <a:highlight>
                            <a:schemeClr val="accent4"/>
                          </a:highlight>
                        </a:rPr>
                        <a:t>Sequence number</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2"/>
                          </a:solidFill>
                          <a:highlight>
                            <a:schemeClr val="accent4"/>
                          </a:highlight>
                        </a:rPr>
                        <a:t>Acknowledgment number (if ACK set)</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381000">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96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chemeClr val="dk1"/>
                          </a:solidFill>
                          <a:highlight>
                            <a:schemeClr val="dk2"/>
                          </a:highlight>
                        </a:rPr>
                        <a:t>Data offset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grid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Reserved</a:t>
                      </a:r>
                      <a:endParaRPr sz="1050">
                        <a:solidFill>
                          <a:schemeClr val="dk1"/>
                        </a:solidFill>
                        <a:highlight>
                          <a:schemeClr val="dk2"/>
                        </a:highlight>
                      </a:endParaRPr>
                    </a:p>
                    <a:p>
                      <a:pPr indent="0" lvl="0" marL="0" rtl="0" algn="ctr">
                        <a:lnSpc>
                          <a:spcPct val="115000"/>
                        </a:lnSpc>
                        <a:spcBef>
                          <a:spcPts val="0"/>
                        </a:spcBef>
                        <a:spcAft>
                          <a:spcPts val="0"/>
                        </a:spcAft>
                        <a:buNone/>
                      </a:pPr>
                      <a:r>
                        <a:rPr b="1" lang="en" sz="1050">
                          <a:solidFill>
                            <a:schemeClr val="dk1"/>
                          </a:solidFill>
                          <a:highlight>
                            <a:schemeClr val="dk2"/>
                          </a:highlight>
                        </a:rPr>
                        <a:t>0 0 0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a:txBody>
                    <a:bodyPr/>
                    <a:lstStyle/>
                    <a:p>
                      <a:pPr indent="0" lvl="0" marL="0" rtl="0" algn="ctr">
                        <a:spcBef>
                          <a:spcPts val="0"/>
                        </a:spcBef>
                        <a:spcAft>
                          <a:spcPts val="0"/>
                        </a:spcAft>
                        <a:buNone/>
                      </a:pPr>
                      <a:r>
                        <a:rPr lang="en" sz="1050">
                          <a:solidFill>
                            <a:schemeClr val="dk1"/>
                          </a:solidFill>
                          <a:highlight>
                            <a:schemeClr val="dk2"/>
                          </a:highlight>
                        </a:rPr>
                        <a:t>NS</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CWR</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ECE</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URG</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ACK</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PSH</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RST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SYN</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FIN</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Window Size</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Checksum</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Urgent pointer (if URG 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Options (if </a:t>
                      </a:r>
                      <a:r>
                        <a:rPr i="1" lang="en" sz="1050">
                          <a:solidFill>
                            <a:schemeClr val="dk1"/>
                          </a:solidFill>
                          <a:highlight>
                            <a:schemeClr val="dk2"/>
                          </a:highlight>
                        </a:rPr>
                        <a:t>data offset</a:t>
                      </a:r>
                      <a:r>
                        <a:rPr lang="en" sz="1050">
                          <a:solidFill>
                            <a:schemeClr val="dk1"/>
                          </a:solidFill>
                          <a:highlight>
                            <a:schemeClr val="dk2"/>
                          </a:highlight>
                        </a:rPr>
                        <a:t> &gt; 5. Padded at the end with "0" bits if necessary.)</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3812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480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