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0" r:id="rId1"/>
  </p:sldMasterIdLst>
  <p:notesMasterIdLst>
    <p:notesMasterId r:id="rId13"/>
  </p:notesMasterIdLst>
  <p:sldIdLst>
    <p:sldId id="256" r:id="rId2"/>
    <p:sldId id="267" r:id="rId3"/>
    <p:sldId id="268" r:id="rId4"/>
    <p:sldId id="257" r:id="rId5"/>
    <p:sldId id="269" r:id="rId6"/>
    <p:sldId id="270" r:id="rId7"/>
    <p:sldId id="271" r:id="rId8"/>
    <p:sldId id="272" r:id="rId9"/>
    <p:sldId id="264" r:id="rId10"/>
    <p:sldId id="263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292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245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387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6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23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98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23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913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18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558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57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93950" y="1556550"/>
            <a:ext cx="9034500" cy="789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Sales Performance Overview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E88-8278-96B8-3132-73A4CB5D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By Focusing On These Insights And Acting On The Recommendations, We Can Drive Sustainable Growth And Strengthen Our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90686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2F93-2CDC-763B-FCA2-FC714C3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Questions?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08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0A7987-52DF-A982-72F9-893A716CD41E}"/>
              </a:ext>
            </a:extLst>
          </p:cNvPr>
          <p:cNvSpPr txBox="1"/>
          <p:nvPr/>
        </p:nvSpPr>
        <p:spPr>
          <a:xfrm>
            <a:off x="2286000" y="196533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To Provide an overview of </a:t>
            </a:r>
            <a:r>
              <a:rPr lang="en-US" b="1" dirty="0"/>
              <a:t>sales performance and </a:t>
            </a:r>
            <a:r>
              <a:rPr lang="en-US" dirty="0"/>
              <a:t>Identify </a:t>
            </a:r>
            <a:r>
              <a:rPr lang="en-US" b="1" dirty="0"/>
              <a:t>key growth opportunities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BF3D4-7B5F-8737-F82E-9A0829AB85D9}"/>
              </a:ext>
            </a:extLst>
          </p:cNvPr>
          <p:cNvSpPr txBox="1"/>
          <p:nvPr/>
        </p:nvSpPr>
        <p:spPr>
          <a:xfrm>
            <a:off x="2955600" y="9565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Key Objective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785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52993-AD81-D75F-FE90-5B041B32C4BC}"/>
              </a:ext>
            </a:extLst>
          </p:cNvPr>
          <p:cNvSpPr txBox="1"/>
          <p:nvPr/>
        </p:nvSpPr>
        <p:spPr>
          <a:xfrm>
            <a:off x="2026800" y="596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31055-96C4-63CE-5005-9BC6D22CFEBA}"/>
              </a:ext>
            </a:extLst>
          </p:cNvPr>
          <p:cNvSpPr txBox="1"/>
          <p:nvPr/>
        </p:nvSpPr>
        <p:spPr>
          <a:xfrm>
            <a:off x="2970000" y="178453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Revenue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vs Offline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Products by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by Region</a:t>
            </a:r>
          </a:p>
        </p:txBody>
      </p:sp>
    </p:spTree>
    <p:extLst>
      <p:ext uri="{BB962C8B-B14F-4D97-AF65-F5344CB8AC3E}">
        <p14:creationId xmlns:p14="http://schemas.microsoft.com/office/powerpoint/2010/main" val="188674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7E3A-6049-0D4B-53BA-4172FB8F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358"/>
            <a:ext cx="8520600" cy="37760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Sales Revenue Trends: 2001-2004</a:t>
            </a:r>
            <a:b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4330-8B88-835D-7555-D6D3B0B15D98}"/>
              </a:ext>
            </a:extLst>
          </p:cNvPr>
          <p:cNvSpPr txBox="1"/>
          <p:nvPr/>
        </p:nvSpPr>
        <p:spPr>
          <a:xfrm>
            <a:off x="5761792" y="2137351"/>
            <a:ext cx="3055636" cy="122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egoeUIVariable"/>
              </a:rPr>
              <a:t>The chart reveals an overall upward trend in sales revenue over the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egoeUIVariable"/>
              </a:rPr>
              <a:t>August and November consistently show significant increases in sales across all years.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B7EBE-F47C-28B4-4B70-799EAB25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29" y="1220852"/>
            <a:ext cx="4215976" cy="24295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079CAD-C3A4-CC93-1D2B-D6B0447D4231}"/>
              </a:ext>
            </a:extLst>
          </p:cNvPr>
          <p:cNvCxnSpPr/>
          <p:nvPr/>
        </p:nvCxnSpPr>
        <p:spPr>
          <a:xfrm>
            <a:off x="5578684" y="2130151"/>
            <a:ext cx="323874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F3D60F-A7AF-0E02-2ECB-ED9ABCDF023E}"/>
              </a:ext>
            </a:extLst>
          </p:cNvPr>
          <p:cNvCxnSpPr/>
          <p:nvPr/>
        </p:nvCxnSpPr>
        <p:spPr>
          <a:xfrm>
            <a:off x="5578684" y="3192150"/>
            <a:ext cx="323874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5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27CF2-EF8F-571F-0649-552867AF2889}"/>
              </a:ext>
            </a:extLst>
          </p:cNvPr>
          <p:cNvSpPr txBox="1"/>
          <p:nvPr/>
        </p:nvSpPr>
        <p:spPr>
          <a:xfrm>
            <a:off x="2395690" y="302400"/>
            <a:ext cx="43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 VS Online sales revenue trend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4E026-6EA3-0129-29D5-31672750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90" y="1123316"/>
            <a:ext cx="2692800" cy="2249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7B3F6-AA96-176C-19AB-B8184A8FC716}"/>
              </a:ext>
            </a:extLst>
          </p:cNvPr>
          <p:cNvSpPr txBox="1"/>
          <p:nvPr/>
        </p:nvSpPr>
        <p:spPr>
          <a:xfrm>
            <a:off x="1238401" y="3869504"/>
            <a:ext cx="79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Online orders contributed a </a:t>
            </a:r>
            <a:r>
              <a:rPr lang="en-US" sz="1200" b="1" dirty="0"/>
              <a:t>significantly higher percentage of total revenue (73%)</a:t>
            </a:r>
            <a:r>
              <a:rPr lang="en-US" sz="1200" dirty="0"/>
              <a:t>, indicating a strong customer preference for digital purchasing channels. This also suggests a shift in buying behavior towards convenience and accessibility provided by online platforms.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B33AB6-3739-468D-6EF7-88C59E35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68" y="1123316"/>
            <a:ext cx="2451232" cy="22355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FE946-B322-8EC9-4CD3-17E766550E91}"/>
              </a:ext>
            </a:extLst>
          </p:cNvPr>
          <p:cNvCxnSpPr/>
          <p:nvPr/>
        </p:nvCxnSpPr>
        <p:spPr>
          <a:xfrm>
            <a:off x="1166400" y="3782833"/>
            <a:ext cx="74808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60A5F-A383-FF31-A8B4-B680DDC14404}"/>
              </a:ext>
            </a:extLst>
          </p:cNvPr>
          <p:cNvCxnSpPr/>
          <p:nvPr/>
        </p:nvCxnSpPr>
        <p:spPr>
          <a:xfrm>
            <a:off x="1108800" y="4665651"/>
            <a:ext cx="74808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F0B041-25FE-2D19-DBF8-1DB7BE699B1B}"/>
              </a:ext>
            </a:extLst>
          </p:cNvPr>
          <p:cNvSpPr txBox="1"/>
          <p:nvPr/>
        </p:nvSpPr>
        <p:spPr>
          <a:xfrm>
            <a:off x="2358000" y="286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Top Products by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9E989-9600-21D0-F213-A33652F11900}"/>
              </a:ext>
            </a:extLst>
          </p:cNvPr>
          <p:cNvSpPr txBox="1"/>
          <p:nvPr/>
        </p:nvSpPr>
        <p:spPr>
          <a:xfrm>
            <a:off x="5452838" y="2145600"/>
            <a:ext cx="3511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SegoeUIVariable"/>
              </a:rPr>
              <a:t>The revenue from </a:t>
            </a:r>
            <a:r>
              <a:rPr lang="en-US" sz="1200" b="1" i="0" dirty="0">
                <a:effectLst/>
                <a:latin typeface="SegoeUIVariable"/>
              </a:rPr>
              <a:t>bikes</a:t>
            </a:r>
            <a:r>
              <a:rPr lang="en-US" sz="1200" b="0" i="0" dirty="0">
                <a:effectLst/>
                <a:latin typeface="SegoeUIVariable"/>
              </a:rPr>
              <a:t> significantly outpaces that from other product categories (Components, Clothing, and Accessories).</a:t>
            </a:r>
          </a:p>
          <a:p>
            <a:r>
              <a:rPr lang="en-US" sz="1200" dirty="0">
                <a:latin typeface="SegoeUIVariable"/>
              </a:rPr>
              <a:t>Generally, most products are being ordered online than offline. </a:t>
            </a:r>
          </a:p>
          <a:p>
            <a:endParaRPr lang="en-US" sz="1200" b="0" i="0" dirty="0">
              <a:effectLst/>
              <a:latin typeface="SegoeUIVariable"/>
            </a:endParaRPr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B4D71-9329-F28B-A90B-463043C3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1" y="1281600"/>
            <a:ext cx="4139107" cy="28980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6E922-7DC9-6132-040E-509C8291B6B2}"/>
              </a:ext>
            </a:extLst>
          </p:cNvPr>
          <p:cNvCxnSpPr/>
          <p:nvPr/>
        </p:nvCxnSpPr>
        <p:spPr>
          <a:xfrm>
            <a:off x="5452838" y="2073600"/>
            <a:ext cx="32328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C4D51-4462-3149-6C72-ABCC89EF6A51}"/>
              </a:ext>
            </a:extLst>
          </p:cNvPr>
          <p:cNvCxnSpPr/>
          <p:nvPr/>
        </p:nvCxnSpPr>
        <p:spPr>
          <a:xfrm>
            <a:off x="5452838" y="3327600"/>
            <a:ext cx="32328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8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A3652-F13B-63EB-55DE-E7DDE248C081}"/>
              </a:ext>
            </a:extLst>
          </p:cNvPr>
          <p:cNvSpPr txBox="1"/>
          <p:nvPr/>
        </p:nvSpPr>
        <p:spPr>
          <a:xfrm>
            <a:off x="2091600" y="430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Sales Patterns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A5308-0F49-CDE5-CB3B-A9485B94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7" y="1154662"/>
            <a:ext cx="45720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1A4E2-9EFF-3F91-9D45-505A60CBB3B9}"/>
              </a:ext>
            </a:extLst>
          </p:cNvPr>
          <p:cNvSpPr txBox="1"/>
          <p:nvPr/>
        </p:nvSpPr>
        <p:spPr>
          <a:xfrm>
            <a:off x="5968800" y="2049518"/>
            <a:ext cx="248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a strong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concetration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revenue generation in United States than any other country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C13E00-34C9-DB76-A788-B27A72FFB9A1}"/>
              </a:ext>
            </a:extLst>
          </p:cNvPr>
          <p:cNvCxnSpPr/>
          <p:nvPr/>
        </p:nvCxnSpPr>
        <p:spPr>
          <a:xfrm>
            <a:off x="5832000" y="1999118"/>
            <a:ext cx="25344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8FBD8-D595-69E7-4667-DDB1068B04FA}"/>
              </a:ext>
            </a:extLst>
          </p:cNvPr>
          <p:cNvCxnSpPr/>
          <p:nvPr/>
        </p:nvCxnSpPr>
        <p:spPr>
          <a:xfrm>
            <a:off x="5832000" y="2756062"/>
            <a:ext cx="25344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9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65F0A-02C3-8DD4-9292-27B9B1B50502}"/>
              </a:ext>
            </a:extLst>
          </p:cNvPr>
          <p:cNvSpPr txBox="1"/>
          <p:nvPr/>
        </p:nvSpPr>
        <p:spPr>
          <a:xfrm>
            <a:off x="2178000" y="337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Sales Patterns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53D23-BDEC-C616-9064-4A4D1259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1" y="1116000"/>
            <a:ext cx="4754919" cy="2965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48A2B-FE20-E5E6-05C6-5CE244E98A4B}"/>
              </a:ext>
            </a:extLst>
          </p:cNvPr>
          <p:cNvSpPr txBox="1"/>
          <p:nvPr/>
        </p:nvSpPr>
        <p:spPr>
          <a:xfrm>
            <a:off x="5450400" y="1584001"/>
            <a:ext cx="345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Southwest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territory leads by a large margin, especially in offline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Northwest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next strongest contributors with a similar online-heavy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Australia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stands out for having a higher share of offline revenue.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A08668-5488-B0E3-9A70-F4342D16CCA8}"/>
              </a:ext>
            </a:extLst>
          </p:cNvPr>
          <p:cNvCxnSpPr/>
          <p:nvPr/>
        </p:nvCxnSpPr>
        <p:spPr>
          <a:xfrm>
            <a:off x="5450400" y="1742400"/>
            <a:ext cx="32400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E99E33-7588-058F-C547-0C5C5BD320D9}"/>
              </a:ext>
            </a:extLst>
          </p:cNvPr>
          <p:cNvCxnSpPr/>
          <p:nvPr/>
        </p:nvCxnSpPr>
        <p:spPr>
          <a:xfrm>
            <a:off x="5536800" y="3039600"/>
            <a:ext cx="32400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19EBF8-71F5-3691-FD4C-A14CD45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728" y="996654"/>
            <a:ext cx="4856018" cy="3758045"/>
          </a:xfrm>
        </p:spPr>
        <p:txBody>
          <a:bodyPr>
            <a:noAutofit/>
          </a:bodyPr>
          <a:lstStyle/>
          <a:p>
            <a:pPr algn="l"/>
            <a:r>
              <a:rPr lang="en-US" sz="1200" dirty="0"/>
              <a:t>1.  Focus on developing customized marketing strategies for underperforming regions, while scaling successful strategies in high-performing regions. Consider adjusting inventory distribution to better support regional demand.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2. Prioritize marketing efforts for high-revenue products and consider expanding product lines or bundles for the best-sellers. Identify underperforming products for potential phase-out or rebranding.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3. Focus on developing customized marketing strategies for underperforming regions, while scaling successful strategies in high-performing regions. Consider adjusting inventory distribution to better support regional demand.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FCB2F-FBB1-FE44-7111-F278348663FF}"/>
              </a:ext>
            </a:extLst>
          </p:cNvPr>
          <p:cNvSpPr txBox="1"/>
          <p:nvPr/>
        </p:nvSpPr>
        <p:spPr>
          <a:xfrm>
            <a:off x="2556000" y="534989"/>
            <a:ext cx="449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Recommendations</a:t>
            </a:r>
            <a:br>
              <a:rPr lang="en-US" sz="1800" b="1" dirty="0"/>
            </a:br>
            <a:endParaRPr lang="en-US" sz="1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119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97</TotalTime>
  <Words>326</Words>
  <Application>Microsoft Office PowerPoint</Application>
  <PresentationFormat>On-screen Show (16:9)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SegoeUIVariable</vt:lpstr>
      <vt:lpstr>Basis</vt:lpstr>
      <vt:lpstr>Sales Performance Overview</vt:lpstr>
      <vt:lpstr>PowerPoint Presentation</vt:lpstr>
      <vt:lpstr>PowerPoint Presentation</vt:lpstr>
      <vt:lpstr>Sales Revenue Trends: 2001-2004 </vt:lpstr>
      <vt:lpstr>PowerPoint Presentation</vt:lpstr>
      <vt:lpstr>PowerPoint Presentation</vt:lpstr>
      <vt:lpstr>PowerPoint Presentation</vt:lpstr>
      <vt:lpstr>PowerPoint Presentation</vt:lpstr>
      <vt:lpstr>1.  Focus on developing customized marketing strategies for underperforming regions, while scaling successful strategies in high-performing regions. Consider adjusting inventory distribution to better support regional demand.  2. Prioritize marketing efforts for high-revenue products and consider expanding product lines or bundles for the best-sellers. Identify underperforming products for potential phase-out or rebranding.  3. Focus on developing customized marketing strategies for underperforming regions, while scaling successful strategies in high-performing regions. Consider adjusting inventory distribution to better support regional demand.</vt:lpstr>
      <vt:lpstr>By Focusing On These Insights And Acting On The Recommendations, We Can Drive Sustainable Growth And Strengthen Our Competitive Advantage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JUDITH</dc:creator>
  <cp:lastModifiedBy>judith vaati</cp:lastModifiedBy>
  <cp:revision>4</cp:revision>
  <dcterms:modified xsi:type="dcterms:W3CDTF">2024-10-12T18:56:08Z</dcterms:modified>
</cp:coreProperties>
</file>