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8" autoAdjust="0"/>
    <p:restoredTop sz="94484" autoAdjust="0"/>
  </p:normalViewPr>
  <p:slideViewPr>
    <p:cSldViewPr snapToGrid="0" snapToObjects="1" showGuides="1">
      <p:cViewPr>
        <p:scale>
          <a:sx n="71" d="100"/>
          <a:sy n="71" d="100"/>
        </p:scale>
        <p:origin x="1848" y="192"/>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4/16/24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4/16/24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0"/>
            <a:ext cx="10056813" cy="13923789"/>
          </a:xfrm>
        </p:spPr>
        <p:txBody>
          <a:bodyPr/>
          <a:lstStyle/>
          <a:p>
            <a:r>
              <a:rPr lang="en-US" b="1" dirty="0"/>
              <a:t>The paper referenced: </a:t>
            </a:r>
          </a:p>
          <a:p>
            <a:r>
              <a:rPr lang="en-US" dirty="0"/>
              <a:t>The paper did not have code for replication so reimplemented the paper to establish understanding</a:t>
            </a:r>
          </a:p>
          <a:p>
            <a:endParaRPr lang="en-US" dirty="0"/>
          </a:p>
          <a:p>
            <a:r>
              <a:rPr lang="en-US" b="1" dirty="0"/>
              <a:t>Goal</a:t>
            </a:r>
            <a:r>
              <a:rPr lang="en-US" dirty="0"/>
              <a:t>:</a:t>
            </a:r>
            <a:endParaRPr lang="en-US" b="1" dirty="0"/>
          </a:p>
          <a:p>
            <a:r>
              <a:rPr lang="en-US" dirty="0"/>
              <a:t>Find the correlation between food shock resilience and designated diversity metric</a:t>
            </a:r>
          </a:p>
          <a:p>
            <a:endParaRPr lang="en-US" dirty="0"/>
          </a:p>
          <a:p>
            <a:endParaRPr lang="en-US" dirty="0"/>
          </a:p>
          <a:p>
            <a:r>
              <a:rPr lang="en-US" b="1" dirty="0"/>
              <a:t>Datasets:</a:t>
            </a:r>
          </a:p>
          <a:p>
            <a:r>
              <a:rPr lang="en-US" dirty="0"/>
              <a:t>Food flow networks by year</a:t>
            </a:r>
          </a:p>
          <a:p>
            <a:endParaRPr lang="en-US" dirty="0"/>
          </a:p>
          <a:p>
            <a:endParaRPr lang="en-US" dirty="0"/>
          </a:p>
          <a:p>
            <a:endParaRPr lang="en-US" dirty="0"/>
          </a:p>
          <a:p>
            <a:endParaRPr lang="en-US" dirty="0"/>
          </a:p>
          <a:p>
            <a:r>
              <a:rPr lang="en-US" dirty="0"/>
              <a:t>Diversity of locations by sector</a:t>
            </a:r>
          </a:p>
          <a:p>
            <a:endParaRPr lang="en-US" dirty="0"/>
          </a:p>
          <a:p>
            <a:endParaRPr lang="en-US" dirty="0"/>
          </a:p>
          <a:p>
            <a:endParaRPr lang="en-US" dirty="0"/>
          </a:p>
          <a:p>
            <a:endParaRPr lang="en-US" dirty="0"/>
          </a:p>
          <a:p>
            <a:r>
              <a:rPr lang="en-US" b="1" dirty="0"/>
              <a:t>Equations:</a:t>
            </a:r>
          </a:p>
          <a:p>
            <a:endParaRPr lang="en-US" dirty="0"/>
          </a:p>
          <a:p>
            <a:endParaRPr lang="en-US" dirty="0"/>
          </a:p>
          <a:p>
            <a:endParaRPr lang="en-US" dirty="0"/>
          </a:p>
          <a:p>
            <a:endParaRPr lang="en-US" dirty="0"/>
          </a:p>
          <a:p>
            <a:r>
              <a:rPr lang="en-US" dirty="0"/>
              <a:t>First equation shows the calculation of the S in each year of food supply. </a:t>
            </a:r>
          </a:p>
          <a:p>
            <a:r>
              <a:rPr lang="en-US" dirty="0"/>
              <a:t>Second equation shows the usage of first equation in each bin to create a simulation</a:t>
            </a:r>
          </a:p>
          <a:p>
            <a:endParaRPr lang="en-US" dirty="0"/>
          </a:p>
          <a:p>
            <a:r>
              <a:rPr lang="en-US" b="1" dirty="0"/>
              <a:t>Paper Result:</a:t>
            </a:r>
          </a:p>
          <a:p>
            <a:endParaRPr lang="en-US" b="1" dirty="0"/>
          </a:p>
          <a:p>
            <a:endParaRPr lang="en-US" b="1" dirty="0"/>
          </a:p>
          <a:p>
            <a:endParaRPr lang="en-US" b="1" dirty="0"/>
          </a:p>
          <a:p>
            <a:endParaRPr lang="en-US" b="1" dirty="0"/>
          </a:p>
          <a:p>
            <a:br>
              <a:rPr lang="en-US" b="1" dirty="0"/>
            </a:br>
            <a:endParaRPr lang="en-US" b="1" dirty="0"/>
          </a:p>
          <a:p>
            <a:endParaRPr lang="en-US" b="1" dirty="0"/>
          </a:p>
          <a:p>
            <a:r>
              <a:rPr lang="en-US" b="1" dirty="0"/>
              <a:t>Simulation Result:</a:t>
            </a:r>
          </a:p>
          <a:p>
            <a:endParaRPr lang="en-US" b="1" dirty="0"/>
          </a:p>
          <a:p>
            <a:endParaRPr lang="en-US" dirty="0"/>
          </a:p>
          <a:p>
            <a:endParaRPr lang="en-US" dirty="0"/>
          </a:p>
          <a:p>
            <a:endParaRPr lang="en-US" dirty="0"/>
          </a:p>
          <a:p>
            <a:endParaRPr lang="en-US" dirty="0"/>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r>
              <a:rPr lang="en-US" dirty="0"/>
              <a:t>Implementation</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41523" y="19296948"/>
            <a:ext cx="10050462" cy="615545"/>
          </a:xfrm>
        </p:spPr>
        <p:txBody>
          <a:bodyPr/>
          <a:lstStyle/>
          <a:p>
            <a:r>
              <a:rPr lang="en-US" dirty="0"/>
              <a:t>Diversity Metric</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p:txBody>
          <a:bodyPr/>
          <a:lstStyle/>
          <a:p>
            <a:endParaRPr lang="en-US" dirty="0"/>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r>
              <a:rPr lang="en-US" dirty="0"/>
              <a:t>Supply Chain </a:t>
            </a:r>
            <a:r>
              <a:rPr lang="en-US" dirty="0" err="1"/>
              <a:t>Inspitation</a:t>
            </a:r>
            <a:endParaRPr lang="en-US" dirty="0"/>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p:txBody>
          <a:bodyPr/>
          <a:lstStyle/>
          <a:p>
            <a:r>
              <a:rPr lang="en-US" dirty="0"/>
              <a:t>Network Failure Simulation</a:t>
            </a:r>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a:xfrm>
            <a:off x="16484598" y="13724098"/>
            <a:ext cx="10047018" cy="615545"/>
          </a:xfrm>
        </p:spPr>
        <p:txBody>
          <a:bodyPr/>
          <a:lstStyle/>
          <a:p>
            <a:r>
              <a:rPr lang="en-US" dirty="0"/>
              <a:t>Diversity Correlation with Exports</a:t>
            </a: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16484598" y="14462762"/>
            <a:ext cx="10047018" cy="738642"/>
          </a:xfrm>
        </p:spPr>
        <p:txBody>
          <a:bodyPr/>
          <a:lstStyle/>
          <a:p>
            <a:endParaRPr lang="en-US"/>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p:txBody>
          <a:bodyPr/>
          <a:lstStyle/>
          <a:p>
            <a:r>
              <a:rPr lang="en-US" dirty="0"/>
              <a:t>Diversity Correlation with Exports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p:txBody>
          <a:bodyPr/>
          <a:lstStyle/>
          <a:p>
            <a:endParaRPr lang="en-US"/>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a:xfrm>
            <a:off x="423372" y="20035987"/>
            <a:ext cx="10056813" cy="738642"/>
          </a:xfrm>
        </p:spPr>
        <p:txBody>
          <a:bodyPr/>
          <a:lstStyle/>
          <a:p>
            <a:endParaRPr lang="en-US"/>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endParaRPr lang="en-US" dirty="0"/>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r>
              <a:rPr lang="en-US" dirty="0" err="1"/>
              <a:t>Vareesh</a:t>
            </a:r>
            <a:r>
              <a:rPr lang="en-US" dirty="0"/>
              <a:t> Balaji</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p:txBody>
          <a:bodyPr/>
          <a:lstStyle/>
          <a:p>
            <a:r>
              <a:rPr lang="en-US" dirty="0"/>
              <a:t>Supply Chain Resilience</a:t>
            </a:r>
          </a:p>
        </p:txBody>
      </p:sp>
      <p:pic>
        <p:nvPicPr>
          <p:cNvPr id="19" name="Picture 18">
            <a:extLst>
              <a:ext uri="{FF2B5EF4-FFF2-40B4-BE49-F238E27FC236}">
                <a16:creationId xmlns:a16="http://schemas.microsoft.com/office/drawing/2014/main" id="{AD329A6B-4917-F3C7-088B-47795A094A02}"/>
              </a:ext>
            </a:extLst>
          </p:cNvPr>
          <p:cNvPicPr>
            <a:picLocks noChangeAspect="1"/>
          </p:cNvPicPr>
          <p:nvPr/>
        </p:nvPicPr>
        <p:blipFill>
          <a:blip r:embed="rId2"/>
          <a:stretch>
            <a:fillRect/>
          </a:stretch>
        </p:blipFill>
        <p:spPr>
          <a:xfrm>
            <a:off x="603831" y="9433231"/>
            <a:ext cx="7772400" cy="953371"/>
          </a:xfrm>
          <a:prstGeom prst="rect">
            <a:avLst/>
          </a:prstGeom>
        </p:spPr>
      </p:pic>
      <p:pic>
        <p:nvPicPr>
          <p:cNvPr id="21" name="Picture 20">
            <a:extLst>
              <a:ext uri="{FF2B5EF4-FFF2-40B4-BE49-F238E27FC236}">
                <a16:creationId xmlns:a16="http://schemas.microsoft.com/office/drawing/2014/main" id="{131A99B6-4420-B690-4D24-9391D3220CC7}"/>
              </a:ext>
            </a:extLst>
          </p:cNvPr>
          <p:cNvPicPr>
            <a:picLocks noChangeAspect="1"/>
          </p:cNvPicPr>
          <p:nvPr/>
        </p:nvPicPr>
        <p:blipFill>
          <a:blip r:embed="rId3"/>
          <a:stretch>
            <a:fillRect/>
          </a:stretch>
        </p:blipFill>
        <p:spPr>
          <a:xfrm>
            <a:off x="558730" y="11038155"/>
            <a:ext cx="7772400" cy="1029781"/>
          </a:xfrm>
          <a:prstGeom prst="rect">
            <a:avLst/>
          </a:prstGeom>
        </p:spPr>
      </p:pic>
      <p:pic>
        <p:nvPicPr>
          <p:cNvPr id="23" name="Picture 22">
            <a:extLst>
              <a:ext uri="{FF2B5EF4-FFF2-40B4-BE49-F238E27FC236}">
                <a16:creationId xmlns:a16="http://schemas.microsoft.com/office/drawing/2014/main" id="{CE7D0621-41ED-A9D9-B09A-F07BDC25F7F7}"/>
              </a:ext>
            </a:extLst>
          </p:cNvPr>
          <p:cNvPicPr>
            <a:picLocks noChangeAspect="1"/>
          </p:cNvPicPr>
          <p:nvPr/>
        </p:nvPicPr>
        <p:blipFill>
          <a:blip r:embed="rId4"/>
          <a:stretch>
            <a:fillRect/>
          </a:stretch>
        </p:blipFill>
        <p:spPr>
          <a:xfrm>
            <a:off x="441523" y="12822398"/>
            <a:ext cx="2235200" cy="901700"/>
          </a:xfrm>
          <a:prstGeom prst="rect">
            <a:avLst/>
          </a:prstGeom>
        </p:spPr>
      </p:pic>
      <p:pic>
        <p:nvPicPr>
          <p:cNvPr id="24" name="Picture 23">
            <a:extLst>
              <a:ext uri="{FF2B5EF4-FFF2-40B4-BE49-F238E27FC236}">
                <a16:creationId xmlns:a16="http://schemas.microsoft.com/office/drawing/2014/main" id="{8A4B19AF-2077-CCF9-DA78-693F72D63C39}"/>
              </a:ext>
            </a:extLst>
          </p:cNvPr>
          <p:cNvPicPr>
            <a:picLocks noChangeAspect="1"/>
          </p:cNvPicPr>
          <p:nvPr/>
        </p:nvPicPr>
        <p:blipFill>
          <a:blip r:embed="rId5"/>
          <a:stretch>
            <a:fillRect/>
          </a:stretch>
        </p:blipFill>
        <p:spPr>
          <a:xfrm>
            <a:off x="3685666" y="12433054"/>
            <a:ext cx="5461000" cy="1130300"/>
          </a:xfrm>
          <a:prstGeom prst="rect">
            <a:avLst/>
          </a:prstGeom>
        </p:spPr>
      </p:pic>
      <p:pic>
        <p:nvPicPr>
          <p:cNvPr id="26" name="Picture 25">
            <a:extLst>
              <a:ext uri="{FF2B5EF4-FFF2-40B4-BE49-F238E27FC236}">
                <a16:creationId xmlns:a16="http://schemas.microsoft.com/office/drawing/2014/main" id="{14170370-4233-81AF-E5D5-28C99FA8337A}"/>
              </a:ext>
            </a:extLst>
          </p:cNvPr>
          <p:cNvPicPr>
            <a:picLocks noChangeAspect="1"/>
          </p:cNvPicPr>
          <p:nvPr/>
        </p:nvPicPr>
        <p:blipFill>
          <a:blip r:embed="rId6"/>
          <a:stretch>
            <a:fillRect/>
          </a:stretch>
        </p:blipFill>
        <p:spPr>
          <a:xfrm>
            <a:off x="3131442" y="14733189"/>
            <a:ext cx="2429524" cy="2387272"/>
          </a:xfrm>
          <a:prstGeom prst="rect">
            <a:avLst/>
          </a:prstGeom>
        </p:spPr>
      </p:pic>
      <p:pic>
        <p:nvPicPr>
          <p:cNvPr id="28" name="Picture 27">
            <a:extLst>
              <a:ext uri="{FF2B5EF4-FFF2-40B4-BE49-F238E27FC236}">
                <a16:creationId xmlns:a16="http://schemas.microsoft.com/office/drawing/2014/main" id="{1BA174B2-6957-9E07-25EB-61B8D46F9F3D}"/>
              </a:ext>
            </a:extLst>
          </p:cNvPr>
          <p:cNvPicPr>
            <a:picLocks noChangeAspect="1"/>
          </p:cNvPicPr>
          <p:nvPr/>
        </p:nvPicPr>
        <p:blipFill>
          <a:blip r:embed="rId7"/>
          <a:stretch>
            <a:fillRect/>
          </a:stretch>
        </p:blipFill>
        <p:spPr>
          <a:xfrm>
            <a:off x="3034970" y="17331246"/>
            <a:ext cx="2622468" cy="1965702"/>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3731</TotalTime>
  <Words>105</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Balaji, Vareesh</cp:lastModifiedBy>
  <cp:revision>68</cp:revision>
  <dcterms:created xsi:type="dcterms:W3CDTF">2012-02-03T19:11:35Z</dcterms:created>
  <dcterms:modified xsi:type="dcterms:W3CDTF">2024-04-18T14:50:08Z</dcterms:modified>
  <cp:category>Research poster templates</cp:category>
</cp:coreProperties>
</file>