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1" r:id="rId2"/>
    <p:sldId id="295" r:id="rId3"/>
    <p:sldId id="275" r:id="rId4"/>
    <p:sldId id="290" r:id="rId5"/>
    <p:sldId id="276" r:id="rId6"/>
    <p:sldId id="282" r:id="rId7"/>
    <p:sldId id="291" r:id="rId8"/>
    <p:sldId id="292" r:id="rId9"/>
    <p:sldId id="278" r:id="rId10"/>
    <p:sldId id="293" r:id="rId11"/>
    <p:sldId id="280" r:id="rId12"/>
    <p:sldId id="289" r:id="rId13"/>
    <p:sldId id="294" r:id="rId14"/>
    <p:sldId id="29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205BC88-DBF0-4610-A802-A09E0A6ECD22}" type="datetimeFigureOut">
              <a:rPr lang="en-AU" smtClean="0"/>
              <a:t>27/08/2025</a:t>
            </a:fld>
            <a:endParaRPr lang="en-A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45401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27/08/2025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400047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27/08/2025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09647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27/08/2025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41610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5BC88-DBF0-4610-A802-A09E0A6ECD22}" type="datetimeFigureOut">
              <a:rPr lang="en-AU" smtClean="0"/>
              <a:t>27/08/2025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71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5BC88-DBF0-4610-A802-A09E0A6ECD22}" type="datetimeFigureOut">
              <a:rPr lang="en-AU" smtClean="0"/>
              <a:t>27/08/2025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765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5BC88-DBF0-4610-A802-A09E0A6ECD22}" type="datetimeFigureOut">
              <a:rPr lang="en-AU" smtClean="0"/>
              <a:t>27/08/2025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52437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5BC88-DBF0-4610-A802-A09E0A6ECD22}" type="datetimeFigureOut">
              <a:rPr lang="en-AU" smtClean="0"/>
              <a:t>27/08/2025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67529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5BC88-DBF0-4610-A802-A09E0A6ECD22}" type="datetimeFigureOut">
              <a:rPr lang="en-AU" smtClean="0"/>
              <a:t>27/08/2025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167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27/08/2025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62618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27/08/2025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205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205BC88-DBF0-4610-A802-A09E0A6ECD22}" type="datetimeFigureOut">
              <a:rPr lang="en-AU" smtClean="0"/>
              <a:t>27/08/2025</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66E8694-4F18-4E32-9A46-A94098D129B3}" type="slidenum">
              <a:rPr lang="en-AU" smtClean="0"/>
              <a:t>‹#›</a:t>
            </a:fld>
            <a:endParaRPr lang="en-AU"/>
          </a:p>
        </p:txBody>
      </p:sp>
    </p:spTree>
    <p:extLst>
      <p:ext uri="{BB962C8B-B14F-4D97-AF65-F5344CB8AC3E}">
        <p14:creationId xmlns:p14="http://schemas.microsoft.com/office/powerpoint/2010/main" val="40180948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raiyon.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mzn.asia/d/jdDttg4" TargetMode="External"/><Relationship Id="rId2" Type="http://schemas.openxmlformats.org/officeDocument/2006/relationships/hyperlink" Target="https://amzn.asia/d/4a1usfd"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remove.bg/"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blog.roboflow.com/announcing-label-assist/" TargetMode="External"/><Relationship Id="rId2" Type="http://schemas.openxmlformats.org/officeDocument/2006/relationships/hyperlink" Target="https://roboflow.com/"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roboflow.co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4" name="TextBox 3">
            <a:extLst>
              <a:ext uri="{FF2B5EF4-FFF2-40B4-BE49-F238E27FC236}">
                <a16:creationId xmlns:a16="http://schemas.microsoft.com/office/drawing/2014/main" id="{BFDE73F0-7AA3-4E8C-BC34-28C4D2A791F6}"/>
              </a:ext>
            </a:extLst>
          </p:cNvPr>
          <p:cNvSpPr txBox="1"/>
          <p:nvPr/>
        </p:nvSpPr>
        <p:spPr>
          <a:xfrm>
            <a:off x="735188" y="6316111"/>
            <a:ext cx="10721625" cy="369332"/>
          </a:xfrm>
          <a:prstGeom prst="rect">
            <a:avLst/>
          </a:prstGeom>
          <a:noFill/>
        </p:spPr>
        <p:txBody>
          <a:bodyPr wrap="square" rtlCol="0">
            <a:spAutoFit/>
          </a:bodyPr>
          <a:lstStyle/>
          <a:p>
            <a:pPr algn="ctr"/>
            <a:r>
              <a:rPr lang="en-US" dirty="0"/>
              <a:t>Lab 3-1: Training a </a:t>
            </a:r>
            <a:r>
              <a:rPr lang="en-US" dirty="0" err="1"/>
              <a:t>Fruit&amp;Veg</a:t>
            </a:r>
            <a:r>
              <a:rPr lang="en-US" dirty="0"/>
              <a:t> Detector</a:t>
            </a:r>
            <a:endParaRPr lang="en-AU" dirty="0"/>
          </a:p>
        </p:txBody>
      </p:sp>
      <p:pic>
        <p:nvPicPr>
          <p:cNvPr id="2" name="Picture 1" descr="A robot standing in a store&#10;&#10;Description automatically generated">
            <a:extLst>
              <a:ext uri="{FF2B5EF4-FFF2-40B4-BE49-F238E27FC236}">
                <a16:creationId xmlns:a16="http://schemas.microsoft.com/office/drawing/2014/main" id="{1E81932C-8517-2D4E-1E2B-26EC22116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345" y="1138645"/>
            <a:ext cx="4580709" cy="4580709"/>
          </a:xfrm>
          <a:prstGeom prst="rect">
            <a:avLst/>
          </a:prstGeom>
        </p:spPr>
      </p:pic>
      <p:sp>
        <p:nvSpPr>
          <p:cNvPr id="3" name="CustomShape 2">
            <a:extLst>
              <a:ext uri="{FF2B5EF4-FFF2-40B4-BE49-F238E27FC236}">
                <a16:creationId xmlns:a16="http://schemas.microsoft.com/office/drawing/2014/main" id="{D4B20FBA-41A7-167C-7A9B-53316EF443B4}"/>
              </a:ext>
            </a:extLst>
          </p:cNvPr>
          <p:cNvSpPr/>
          <p:nvPr/>
        </p:nvSpPr>
        <p:spPr>
          <a:xfrm>
            <a:off x="735120" y="5730008"/>
            <a:ext cx="10721160" cy="4530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200" b="0" strike="noStrike" spc="-1" dirty="0">
                <a:solidFill>
                  <a:srgbClr val="FFFFFF"/>
                </a:solidFill>
                <a:latin typeface="Century Schoolbook"/>
              </a:rPr>
              <a:t>AI art generated by </a:t>
            </a:r>
            <a:r>
              <a:rPr lang="en-AU" sz="1200" b="0" strike="noStrike" spc="-1" dirty="0">
                <a:solidFill>
                  <a:srgbClr val="FFFFFF"/>
                </a:solidFill>
                <a:latin typeface="Century Schoolbook"/>
                <a:hlinkClick r:id="rId3"/>
              </a:rPr>
              <a:t>https://www.craiyon.com/</a:t>
            </a:r>
            <a:endParaRPr lang="en-AU" sz="1200" b="0" strike="noStrike" spc="-1" dirty="0">
              <a:solidFill>
                <a:srgbClr val="FFFFFF"/>
              </a:solidFill>
              <a:latin typeface="Century Schoolbook"/>
            </a:endParaRPr>
          </a:p>
          <a:p>
            <a:pPr algn="ctr">
              <a:lnSpc>
                <a:spcPct val="100000"/>
              </a:lnSpc>
            </a:pPr>
            <a:r>
              <a:rPr lang="en-AU" sz="1200" b="0" strike="noStrike" spc="-1" dirty="0">
                <a:solidFill>
                  <a:srgbClr val="FFFFFF"/>
                </a:solidFill>
                <a:latin typeface="Century Schoolbook"/>
              </a:rPr>
              <a:t>(prompt: “</a:t>
            </a:r>
            <a:r>
              <a:rPr lang="en-GB" sz="1200" b="0" strike="noStrike" spc="-1" dirty="0">
                <a:solidFill>
                  <a:srgbClr val="FFFFFF"/>
                </a:solidFill>
                <a:latin typeface="Century Schoolbook"/>
              </a:rPr>
              <a:t>a penguin robot shopping for fruits and vegetables in a supermarket</a:t>
            </a:r>
            <a:r>
              <a:rPr lang="en-AU" sz="1200" b="0" strike="noStrike" spc="-1" dirty="0">
                <a:solidFill>
                  <a:srgbClr val="FFFFFF"/>
                </a:solidFill>
                <a:latin typeface="Century Schoolbook"/>
              </a:rPr>
              <a:t>”)</a:t>
            </a:r>
            <a:endParaRPr lang="en-AU" sz="1200" b="0" strike="noStrike" spc="-1" dirty="0">
              <a:latin typeface="Arial"/>
            </a:endParaRPr>
          </a:p>
        </p:txBody>
      </p:sp>
    </p:spTree>
    <p:extLst>
      <p:ext uri="{BB962C8B-B14F-4D97-AF65-F5344CB8AC3E}">
        <p14:creationId xmlns:p14="http://schemas.microsoft.com/office/powerpoint/2010/main" val="316575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M2: Training YOLO (wk5)</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992141"/>
            <a:ext cx="5429069" cy="923330"/>
          </a:xfrm>
          <a:prstGeom prst="rect">
            <a:avLst/>
          </a:prstGeom>
          <a:noFill/>
        </p:spPr>
        <p:txBody>
          <a:bodyPr wrap="square" rtlCol="0">
            <a:spAutoFit/>
          </a:bodyPr>
          <a:lstStyle/>
          <a:p>
            <a:r>
              <a:rPr lang="en-US" dirty="0"/>
              <a:t>Example YOLO detector</a:t>
            </a:r>
          </a:p>
          <a:p>
            <a:r>
              <a:rPr lang="en-US" dirty="0"/>
              <a:t>(can only recognize garlic, orange, pumpkin)</a:t>
            </a:r>
          </a:p>
          <a:p>
            <a:endParaRPr lang="en-US" dirty="0"/>
          </a:p>
        </p:txBody>
      </p:sp>
      <p:pic>
        <p:nvPicPr>
          <p:cNvPr id="3" name="Picture 2" descr="A screenshot of a computer&#10;&#10;Description automatically generated">
            <a:extLst>
              <a:ext uri="{FF2B5EF4-FFF2-40B4-BE49-F238E27FC236}">
                <a16:creationId xmlns:a16="http://schemas.microsoft.com/office/drawing/2014/main" id="{F215FDAF-593D-C6EA-3F39-A07F2E4BD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921" y="4063936"/>
            <a:ext cx="3078747" cy="262150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07F3779-950F-AC7E-0B93-8212F26E9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1008423"/>
            <a:ext cx="5943600" cy="5849577"/>
          </a:xfrm>
          <a:prstGeom prst="rect">
            <a:avLst/>
          </a:prstGeom>
        </p:spPr>
      </p:pic>
      <p:sp>
        <p:nvSpPr>
          <p:cNvPr id="6" name="TextBox 5">
            <a:extLst>
              <a:ext uri="{FF2B5EF4-FFF2-40B4-BE49-F238E27FC236}">
                <a16:creationId xmlns:a16="http://schemas.microsoft.com/office/drawing/2014/main" id="{4E98BAFD-24C1-C036-E993-FB5315FF310E}"/>
              </a:ext>
            </a:extLst>
          </p:cNvPr>
          <p:cNvSpPr txBox="1"/>
          <p:nvPr/>
        </p:nvSpPr>
        <p:spPr>
          <a:xfrm>
            <a:off x="626390" y="1682564"/>
            <a:ext cx="5545810" cy="2169825"/>
          </a:xfrm>
          <a:prstGeom prst="rect">
            <a:avLst/>
          </a:prstGeom>
          <a:noFill/>
        </p:spPr>
        <p:txBody>
          <a:bodyPr wrap="square" rtlCol="0">
            <a:spAutoFit/>
          </a:bodyPr>
          <a:lstStyle/>
          <a:p>
            <a:r>
              <a:rPr lang="en-US" dirty="0"/>
              <a:t>Hints:</a:t>
            </a:r>
          </a:p>
          <a:p>
            <a:pPr marL="285750" indent="-285750">
              <a:buFont typeface="Arial" panose="020B0604020202020204" pitchFamily="34" charset="0"/>
              <a:buChar char="•"/>
            </a:pPr>
            <a:r>
              <a:rPr lang="en-US" dirty="0"/>
              <a:t>Tuning </a:t>
            </a:r>
            <a:r>
              <a:rPr lang="en-US" b="1" dirty="0"/>
              <a:t>confidence threshold:</a:t>
            </a:r>
            <a:r>
              <a:rPr lang="en-US" dirty="0"/>
              <a:t> any bounding box above this threshold is considered valid</a:t>
            </a:r>
          </a:p>
          <a:p>
            <a:endParaRPr lang="en-US" sz="900" dirty="0"/>
          </a:p>
          <a:p>
            <a:pPr marL="285750" indent="-285750">
              <a:buFont typeface="Arial" panose="020B0604020202020204" pitchFamily="34" charset="0"/>
              <a:buChar char="•"/>
            </a:pPr>
            <a:r>
              <a:rPr lang="en-US" dirty="0"/>
              <a:t>Add a wide range and aggressive amounts of noise / distortion to your training images so that it can handle potential lighting conditions and disturbances in the real world</a:t>
            </a:r>
          </a:p>
        </p:txBody>
      </p:sp>
    </p:spTree>
    <p:extLst>
      <p:ext uri="{BB962C8B-B14F-4D97-AF65-F5344CB8AC3E}">
        <p14:creationId xmlns:p14="http://schemas.microsoft.com/office/powerpoint/2010/main" val="405678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M2: Estimating Object Location (wk6)</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4524315"/>
          </a:xfrm>
          <a:prstGeom prst="rect">
            <a:avLst/>
          </a:prstGeom>
          <a:noFill/>
        </p:spPr>
        <p:txBody>
          <a:bodyPr wrap="square" rtlCol="0">
            <a:spAutoFit/>
          </a:bodyPr>
          <a:lstStyle/>
          <a:p>
            <a:endParaRPr lang="en-US" dirty="0"/>
          </a:p>
          <a:p>
            <a:r>
              <a:rPr lang="en-US" dirty="0"/>
              <a:t>Task 3: Estimating object poses (Week 6)</a:t>
            </a:r>
          </a:p>
          <a:p>
            <a:r>
              <a:rPr lang="en-US" dirty="0"/>
              <a:t>	Given YOLO’s bounding boxes, true dimensions of the objects, and the robot’s pose (estimated by 	SLAM) at the time of observation, calculate the X-Y coordinates of the object in the arena</a:t>
            </a:r>
            <a:br>
              <a:rPr lang="en-US" dirty="0"/>
            </a:br>
            <a:endParaRPr lang="en-US" dirty="0"/>
          </a:p>
          <a:p>
            <a:r>
              <a:rPr lang="en-US" dirty="0"/>
              <a:t>	You will modify “TargetPoseEst.py”</a:t>
            </a:r>
          </a:p>
          <a:p>
            <a:endParaRPr lang="en-US" dirty="0"/>
          </a:p>
          <a:p>
            <a:r>
              <a:rPr lang="en-US" dirty="0"/>
              <a:t>M2 evaluation: live demo marking in Week 7</a:t>
            </a:r>
          </a:p>
          <a:p>
            <a:endParaRPr lang="en-US" dirty="0"/>
          </a:p>
          <a:p>
            <a:r>
              <a:rPr lang="en-US" dirty="0"/>
              <a:t>Will talk more about these next week</a:t>
            </a:r>
          </a:p>
          <a:p>
            <a:endParaRPr lang="en-US" dirty="0"/>
          </a:p>
          <a:p>
            <a:r>
              <a:rPr lang="en-US" dirty="0"/>
              <a:t>While you are waiting for your turn to be marked (or if you have already been marked), </a:t>
            </a:r>
            <a:r>
              <a:rPr lang="en-US" b="1" dirty="0"/>
              <a:t>please begin setting up your M2 work. </a:t>
            </a:r>
            <a:r>
              <a:rPr lang="en-US" dirty="0"/>
              <a:t>This may include tasks such as installing required dependencies, brainstorming with your team on how to approach the M2 problem, updating your team’s private git repository, etc.</a:t>
            </a:r>
          </a:p>
          <a:p>
            <a:r>
              <a:rPr lang="en-US" dirty="0"/>
              <a:t>	 </a:t>
            </a:r>
          </a:p>
        </p:txBody>
      </p:sp>
    </p:spTree>
    <p:extLst>
      <p:ext uri="{BB962C8B-B14F-4D97-AF65-F5344CB8AC3E}">
        <p14:creationId xmlns:p14="http://schemas.microsoft.com/office/powerpoint/2010/main" val="1104875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M1 marking</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79" y="1015129"/>
            <a:ext cx="11420595" cy="4247317"/>
          </a:xfrm>
          <a:prstGeom prst="rect">
            <a:avLst/>
          </a:prstGeom>
          <a:noFill/>
        </p:spPr>
        <p:txBody>
          <a:bodyPr wrap="square" rtlCol="0">
            <a:spAutoFit/>
          </a:bodyPr>
          <a:lstStyle/>
          <a:p>
            <a:endParaRPr lang="en-US" dirty="0"/>
          </a:p>
          <a:p>
            <a:r>
              <a:rPr lang="en-US" dirty="0"/>
              <a:t>Please check GitHub for the marking procedure. M1 is marked as a group assignment.</a:t>
            </a:r>
          </a:p>
          <a:p>
            <a:r>
              <a:rPr lang="en-US" dirty="0"/>
              <a:t>You have a total of </a:t>
            </a:r>
            <a:r>
              <a:rPr lang="en-US" b="1" dirty="0"/>
              <a:t>15 minutes </a:t>
            </a:r>
            <a:r>
              <a:rPr lang="en-US" dirty="0"/>
              <a:t>for setup, demonstration and submission. Each team will have 10 minutes of viva. </a:t>
            </a:r>
          </a:p>
          <a:p>
            <a:endParaRPr lang="en-US" dirty="0"/>
          </a:p>
          <a:p>
            <a:r>
              <a:rPr lang="en-US" dirty="0"/>
              <a:t>There will be one marking arena running M1.</a:t>
            </a:r>
          </a:p>
          <a:p>
            <a:r>
              <a:rPr lang="en-US" dirty="0"/>
              <a:t>You can perform as many runs as you like, as long as you can finish within the time limit.</a:t>
            </a:r>
          </a:p>
          <a:p>
            <a:r>
              <a:rPr lang="en-US" dirty="0"/>
              <a:t>Please do not loiter around the marking arena unless it’s your group’s turn.</a:t>
            </a:r>
          </a:p>
          <a:p>
            <a:r>
              <a:rPr lang="en-US" dirty="0"/>
              <a:t>You are only allowed to generate one SLAM map per run.</a:t>
            </a:r>
          </a:p>
          <a:p>
            <a:r>
              <a:rPr lang="en-US" dirty="0"/>
              <a:t>Each run has a max of 3 allowed collisions.</a:t>
            </a:r>
          </a:p>
          <a:p>
            <a:r>
              <a:rPr lang="en-US" dirty="0"/>
              <a:t>You must immediately start SLAM in the specified position and orientation marked in the arena.</a:t>
            </a:r>
          </a:p>
          <a:p>
            <a:endParaRPr lang="en-US" dirty="0"/>
          </a:p>
          <a:p>
            <a:r>
              <a:rPr lang="en-US" dirty="0"/>
              <a:t>Remember to rename the maps so the later runs don’t overwrite your earlier runs.</a:t>
            </a:r>
          </a:p>
          <a:p>
            <a:endParaRPr lang="en-US" dirty="0"/>
          </a:p>
          <a:p>
            <a:endParaRPr lang="en-US" dirty="0"/>
          </a:p>
        </p:txBody>
      </p:sp>
    </p:spTree>
    <p:extLst>
      <p:ext uri="{BB962C8B-B14F-4D97-AF65-F5344CB8AC3E}">
        <p14:creationId xmlns:p14="http://schemas.microsoft.com/office/powerpoint/2010/main" val="86457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M1 marking</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79" y="1015129"/>
            <a:ext cx="11420595" cy="2862322"/>
          </a:xfrm>
          <a:prstGeom prst="rect">
            <a:avLst/>
          </a:prstGeom>
          <a:noFill/>
        </p:spPr>
        <p:txBody>
          <a:bodyPr wrap="square" rtlCol="0">
            <a:spAutoFit/>
          </a:bodyPr>
          <a:lstStyle/>
          <a:p>
            <a:endParaRPr lang="en-US" dirty="0"/>
          </a:p>
          <a:p>
            <a:r>
              <a:rPr lang="en-US" dirty="0"/>
              <a:t>We’ll mark all the generated SLAM maps you submit and take the best result for your M1 mark:</a:t>
            </a:r>
          </a:p>
          <a:p>
            <a:endParaRPr lang="en-US" dirty="0"/>
          </a:p>
          <a:p>
            <a:pPr lvl="1"/>
            <a:r>
              <a:rPr lang="en-AU" dirty="0" err="1"/>
              <a:t>slam_rating</a:t>
            </a:r>
            <a:r>
              <a:rPr lang="en-AU" dirty="0"/>
              <a:t> = ((0.2 - </a:t>
            </a:r>
            <a:r>
              <a:rPr lang="en-AU" dirty="0" err="1"/>
              <a:t>Aligned_RMSE</a:t>
            </a:r>
            <a:r>
              <a:rPr lang="en-AU" dirty="0"/>
              <a:t>)/(0.2 - 0.02))</a:t>
            </a:r>
          </a:p>
          <a:p>
            <a:pPr lvl="1"/>
            <a:r>
              <a:rPr lang="en-AU" dirty="0" err="1"/>
              <a:t>slam_score</a:t>
            </a:r>
            <a:r>
              <a:rPr lang="en-AU" dirty="0"/>
              <a:t> = (</a:t>
            </a:r>
            <a:r>
              <a:rPr lang="en-AU" dirty="0" err="1"/>
              <a:t>base^slam_rating</a:t>
            </a:r>
            <a:r>
              <a:rPr lang="en-AU" dirty="0"/>
              <a:t> - 1)/(base -1) * 80 where base = 16</a:t>
            </a:r>
          </a:p>
          <a:p>
            <a:pPr lvl="1"/>
            <a:r>
              <a:rPr lang="en-AU" b="1" dirty="0"/>
              <a:t>Total M1 mark = (</a:t>
            </a:r>
            <a:r>
              <a:rPr lang="en-AU" b="1" dirty="0" err="1"/>
              <a:t>slam_score</a:t>
            </a:r>
            <a:r>
              <a:rPr lang="en-AU" b="1" dirty="0"/>
              <a:t> + (</a:t>
            </a:r>
            <a:r>
              <a:rPr lang="en-AU" b="1" dirty="0" err="1"/>
              <a:t>NumberOfFoundMarkers</a:t>
            </a:r>
            <a:r>
              <a:rPr lang="en-AU" b="1" dirty="0"/>
              <a:t> x 2) - (</a:t>
            </a:r>
            <a:r>
              <a:rPr lang="en-AU" b="1" dirty="0" err="1"/>
              <a:t>NumberOfCollisions</a:t>
            </a:r>
            <a:r>
              <a:rPr lang="en-AU" b="1" dirty="0"/>
              <a:t> x 5)) * </a:t>
            </a:r>
            <a:r>
              <a:rPr lang="en-AU" b="1" dirty="0" err="1"/>
              <a:t>NumberOfFoundMarkers</a:t>
            </a:r>
            <a:r>
              <a:rPr lang="en-AU" b="1" dirty="0"/>
              <a:t>/</a:t>
            </a:r>
            <a:r>
              <a:rPr lang="en-AU" b="1" dirty="0" err="1"/>
              <a:t>NumberOfMarkers</a:t>
            </a:r>
            <a:endParaRPr lang="en-AU" dirty="0"/>
          </a:p>
          <a:p>
            <a:r>
              <a:rPr lang="en-US" dirty="0"/>
              <a:t>	0 ≤ M1 total score ≤ 100</a:t>
            </a:r>
          </a:p>
          <a:p>
            <a:endParaRPr lang="en-US" dirty="0"/>
          </a:p>
          <a:p>
            <a:endParaRPr lang="en-US" dirty="0"/>
          </a:p>
        </p:txBody>
      </p:sp>
    </p:spTree>
    <p:extLst>
      <p:ext uri="{BB962C8B-B14F-4D97-AF65-F5344CB8AC3E}">
        <p14:creationId xmlns:p14="http://schemas.microsoft.com/office/powerpoint/2010/main" val="762226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B4555-C347-FF49-BB87-78994A0CC694}"/>
            </a:ext>
          </a:extLst>
        </p:cNvPr>
        <p:cNvGrpSpPr/>
        <p:nvPr/>
      </p:nvGrpSpPr>
      <p:grpSpPr>
        <a:xfrm>
          <a:off x="0" y="0"/>
          <a:ext cx="0" cy="0"/>
          <a:chOff x="0" y="0"/>
          <a:chExt cx="0" cy="0"/>
        </a:xfrm>
      </p:grpSpPr>
      <p:sp>
        <p:nvSpPr>
          <p:cNvPr id="50" name="TextBox 49">
            <a:extLst>
              <a:ext uri="{FF2B5EF4-FFF2-40B4-BE49-F238E27FC236}">
                <a16:creationId xmlns:a16="http://schemas.microsoft.com/office/drawing/2014/main" id="{3B1169EC-4BAA-36B1-7D4B-5D867055C22C}"/>
              </a:ext>
            </a:extLst>
          </p:cNvPr>
          <p:cNvSpPr txBox="1"/>
          <p:nvPr/>
        </p:nvSpPr>
        <p:spPr>
          <a:xfrm>
            <a:off x="478180" y="172557"/>
            <a:ext cx="11713820" cy="830997"/>
          </a:xfrm>
          <a:prstGeom prst="rect">
            <a:avLst/>
          </a:prstGeom>
          <a:noFill/>
        </p:spPr>
        <p:txBody>
          <a:bodyPr wrap="square" rtlCol="0">
            <a:spAutoFit/>
          </a:bodyPr>
          <a:lstStyle/>
          <a:p>
            <a:pPr algn="ctr"/>
            <a:r>
              <a:rPr lang="en-AU" sz="4800" dirty="0"/>
              <a:t>M1 marking</a:t>
            </a:r>
          </a:p>
        </p:txBody>
      </p:sp>
      <p:pic>
        <p:nvPicPr>
          <p:cNvPr id="3" name="Picture 2">
            <a:extLst>
              <a:ext uri="{FF2B5EF4-FFF2-40B4-BE49-F238E27FC236}">
                <a16:creationId xmlns:a16="http://schemas.microsoft.com/office/drawing/2014/main" id="{E1BB78B9-C309-65A4-D963-019F477EC34F}"/>
              </a:ext>
            </a:extLst>
          </p:cNvPr>
          <p:cNvPicPr>
            <a:picLocks noChangeAspect="1"/>
          </p:cNvPicPr>
          <p:nvPr/>
        </p:nvPicPr>
        <p:blipFill>
          <a:blip r:embed="rId2"/>
          <a:stretch>
            <a:fillRect/>
          </a:stretch>
        </p:blipFill>
        <p:spPr>
          <a:xfrm>
            <a:off x="1187995" y="1389163"/>
            <a:ext cx="10294189" cy="4927758"/>
          </a:xfrm>
          <a:prstGeom prst="rect">
            <a:avLst/>
          </a:prstGeom>
        </p:spPr>
      </p:pic>
    </p:spTree>
    <p:extLst>
      <p:ext uri="{BB962C8B-B14F-4D97-AF65-F5344CB8AC3E}">
        <p14:creationId xmlns:p14="http://schemas.microsoft.com/office/powerpoint/2010/main" val="4221935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C70965F-5A98-B6AF-6C65-96C4AE9D7FB4}"/>
              </a:ext>
            </a:extLst>
          </p:cNvPr>
          <p:cNvGraphicFramePr>
            <a:graphicFrameLocks/>
          </p:cNvGraphicFramePr>
          <p:nvPr/>
        </p:nvGraphicFramePr>
        <p:xfrm>
          <a:off x="1819740" y="1449174"/>
          <a:ext cx="8552520" cy="4511040"/>
        </p:xfrm>
        <a:graphic>
          <a:graphicData uri="http://schemas.openxmlformats.org/drawingml/2006/table">
            <a:tbl>
              <a:tblPr/>
              <a:tblGrid>
                <a:gridCol w="1265040">
                  <a:extLst>
                    <a:ext uri="{9D8B030D-6E8A-4147-A177-3AD203B41FA5}">
                      <a16:colId xmlns:a16="http://schemas.microsoft.com/office/drawing/2014/main" val="20000"/>
                    </a:ext>
                  </a:extLst>
                </a:gridCol>
                <a:gridCol w="3384720">
                  <a:extLst>
                    <a:ext uri="{9D8B030D-6E8A-4147-A177-3AD203B41FA5}">
                      <a16:colId xmlns:a16="http://schemas.microsoft.com/office/drawing/2014/main" val="20001"/>
                    </a:ext>
                  </a:extLst>
                </a:gridCol>
                <a:gridCol w="3902760">
                  <a:extLst>
                    <a:ext uri="{9D8B030D-6E8A-4147-A177-3AD203B41FA5}">
                      <a16:colId xmlns:a16="http://schemas.microsoft.com/office/drawing/2014/main" val="20002"/>
                    </a:ext>
                  </a:extLst>
                </a:gridCol>
              </a:tblGrid>
              <a:tr h="335160">
                <a:tc>
                  <a:txBody>
                    <a:bodyPr/>
                    <a:lstStyle/>
                    <a:p>
                      <a:pPr algn="ctr">
                        <a:lnSpc>
                          <a:spcPct val="100000"/>
                        </a:lnSpc>
                        <a:defRPr/>
                      </a:pPr>
                      <a:r>
                        <a:rPr lang="en-AU" sz="1600" b="1" strike="noStrike" spc="-1" dirty="0">
                          <a:solidFill>
                            <a:srgbClr val="000000"/>
                          </a:solidFill>
                          <a:latin typeface="Century Schoolbook"/>
                        </a:rPr>
                        <a:t>Week</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gn="ctr">
                        <a:lnSpc>
                          <a:spcPct val="100000"/>
                        </a:lnSpc>
                        <a:defRPr/>
                      </a:pPr>
                      <a:r>
                        <a:rPr lang="en-AU" sz="1600" b="1" strike="noStrike" spc="-1">
                          <a:solidFill>
                            <a:srgbClr val="000000"/>
                          </a:solidFill>
                          <a:latin typeface="Century Schoolbook"/>
                        </a:rPr>
                        <a:t>Objectives</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gn="ctr">
                        <a:lnSpc>
                          <a:spcPct val="100000"/>
                        </a:lnSpc>
                        <a:defRPr/>
                      </a:pPr>
                      <a:r>
                        <a:rPr lang="en-AU" sz="1600" b="1" strike="noStrike" spc="-1">
                          <a:solidFill>
                            <a:srgbClr val="000000"/>
                          </a:solidFill>
                          <a:latin typeface="Century Schoolbook"/>
                        </a:rPr>
                        <a:t>Milestones</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00"/>
                  </a:ext>
                </a:extLst>
              </a:tr>
              <a:tr h="335160">
                <a:tc>
                  <a:txBody>
                    <a:bodyPr/>
                    <a:lstStyle/>
                    <a:p>
                      <a:pPr>
                        <a:lnSpc>
                          <a:spcPct val="100000"/>
                        </a:lnSpc>
                        <a:defRPr/>
                      </a:pPr>
                      <a:r>
                        <a:rPr lang="en-AU" sz="1600" b="0" strike="noStrike" spc="-1" dirty="0">
                          <a:solidFill>
                            <a:srgbClr val="000000"/>
                          </a:solidFill>
                          <a:latin typeface="Century Schoolbook"/>
                        </a:rPr>
                        <a:t>1: C1-1</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a:solidFill>
                            <a:srgbClr val="000000"/>
                          </a:solidFill>
                          <a:latin typeface="Century Schoolbook"/>
                        </a:rPr>
                        <a:t>Introduction and setup</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defRPr/>
                      </a:pPr>
                      <a:endParaRPr lang="en-US" dirty="0"/>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01"/>
                  </a:ext>
                </a:extLst>
              </a:tr>
              <a:tr h="0">
                <a:tc>
                  <a:txBody>
                    <a:bodyPr/>
                    <a:lstStyle/>
                    <a:p>
                      <a:pPr>
                        <a:lnSpc>
                          <a:spcPct val="100000"/>
                        </a:lnSpc>
                        <a:defRPr/>
                      </a:pPr>
                      <a:r>
                        <a:rPr lang="en-AU" sz="1600" b="0" strike="noStrike" spc="-1" dirty="0">
                          <a:solidFill>
                            <a:srgbClr val="000000"/>
                          </a:solidFill>
                          <a:latin typeface="Century Schoolbook"/>
                        </a:rPr>
                        <a:t>2: M1-1</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a:solidFill>
                            <a:srgbClr val="000000"/>
                          </a:solidFill>
                          <a:latin typeface="Century Schoolbook"/>
                        </a:rPr>
                        <a:t>Calibration, ARUCO markers</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dirty="0">
                          <a:solidFill>
                            <a:srgbClr val="000000"/>
                          </a:solidFill>
                          <a:latin typeface="Century Schoolbook"/>
                        </a:rPr>
                        <a:t>C1 due</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02"/>
                  </a:ext>
                </a:extLst>
              </a:tr>
              <a:tr h="335160">
                <a:tc>
                  <a:txBody>
                    <a:bodyPr/>
                    <a:lstStyle/>
                    <a:p>
                      <a:pPr>
                        <a:lnSpc>
                          <a:spcPct val="100000"/>
                        </a:lnSpc>
                        <a:defRPr/>
                      </a:pPr>
                      <a:r>
                        <a:rPr lang="en-AU" sz="1600" b="0" strike="noStrike" spc="-1" dirty="0">
                          <a:solidFill>
                            <a:srgbClr val="000000"/>
                          </a:solidFill>
                          <a:latin typeface="Century Schoolbook"/>
                        </a:rPr>
                        <a:t>3: M1-2</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a:solidFill>
                            <a:srgbClr val="000000"/>
                          </a:solidFill>
                          <a:latin typeface="Century Schoolbook"/>
                        </a:rPr>
                        <a:t>SLAM</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defRPr/>
                      </a:pPr>
                      <a:endParaRPr lang="en-US"/>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03"/>
                  </a:ext>
                </a:extLst>
              </a:tr>
              <a:tr h="0">
                <a:tc>
                  <a:txBody>
                    <a:bodyPr/>
                    <a:lstStyle/>
                    <a:p>
                      <a:pPr>
                        <a:lnSpc>
                          <a:spcPct val="100000"/>
                        </a:lnSpc>
                        <a:defRPr/>
                      </a:pPr>
                      <a:r>
                        <a:rPr lang="en-AU" sz="1600" b="0" strike="noStrike" spc="-1" dirty="0">
                          <a:solidFill>
                            <a:srgbClr val="000000"/>
                          </a:solidFill>
                          <a:latin typeface="Century Schoolbook"/>
                        </a:rPr>
                        <a:t>4: M1-3</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a:solidFill>
                            <a:srgbClr val="000000"/>
                          </a:solidFill>
                          <a:latin typeface="Century Schoolbook"/>
                        </a:rPr>
                        <a:t>SLAM</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defRPr/>
                      </a:pPr>
                      <a:endParaRPr lang="en-US"/>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04"/>
                  </a:ext>
                </a:extLst>
              </a:tr>
              <a:tr h="335160">
                <a:tc>
                  <a:txBody>
                    <a:bodyPr/>
                    <a:lstStyle/>
                    <a:p>
                      <a:pPr>
                        <a:lnSpc>
                          <a:spcPct val="100000"/>
                        </a:lnSpc>
                        <a:defRPr/>
                      </a:pPr>
                      <a:r>
                        <a:rPr lang="en-AU" sz="1600" b="0" strike="noStrike" spc="-1" dirty="0">
                          <a:solidFill>
                            <a:srgbClr val="000000"/>
                          </a:solidFill>
                          <a:latin typeface="Century Schoolbook"/>
                        </a:rPr>
                        <a:t>5: M2-1</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a:solidFill>
                            <a:srgbClr val="000000"/>
                          </a:solidFill>
                          <a:latin typeface="Century Schoolbook"/>
                        </a:rPr>
                        <a:t>Object recognition &amp; localisation</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M1 due</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05"/>
                  </a:ext>
                </a:extLst>
              </a:tr>
              <a:tr h="0">
                <a:tc>
                  <a:txBody>
                    <a:bodyPr/>
                    <a:lstStyle/>
                    <a:p>
                      <a:pPr>
                        <a:lnSpc>
                          <a:spcPct val="100000"/>
                        </a:lnSpc>
                        <a:defRPr/>
                      </a:pPr>
                      <a:r>
                        <a:rPr lang="en-AU" sz="1600" b="0" strike="noStrike" spc="-1" dirty="0">
                          <a:solidFill>
                            <a:srgbClr val="000000"/>
                          </a:solidFill>
                          <a:latin typeface="Century Schoolbook"/>
                        </a:rPr>
                        <a:t>6: M2-2</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dirty="0">
                          <a:solidFill>
                            <a:srgbClr val="000000"/>
                          </a:solidFill>
                          <a:latin typeface="Century Schoolbook"/>
                        </a:rPr>
                        <a:t>Object recognition &amp; localisation</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defRPr/>
                      </a:pPr>
                      <a:endParaRPr lang="en-US" dirty="0"/>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06"/>
                  </a:ext>
                </a:extLst>
              </a:tr>
              <a:tr h="335160">
                <a:tc>
                  <a:txBody>
                    <a:bodyPr/>
                    <a:lstStyle/>
                    <a:p>
                      <a:pPr>
                        <a:lnSpc>
                          <a:spcPct val="100000"/>
                        </a:lnSpc>
                        <a:defRPr/>
                      </a:pPr>
                      <a:r>
                        <a:rPr lang="en-AU" sz="1600" b="0" strike="noStrike" spc="-1" dirty="0">
                          <a:solidFill>
                            <a:srgbClr val="000000"/>
                          </a:solidFill>
                          <a:latin typeface="Century Schoolbook"/>
                        </a:rPr>
                        <a:t>7: M3-1</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a:solidFill>
                            <a:srgbClr val="000000"/>
                          </a:solidFill>
                          <a:latin typeface="Century Schoolbook"/>
                        </a:rPr>
                        <a:t>Navigation &amp; Planning</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M2 due</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07"/>
                  </a:ext>
                </a:extLst>
              </a:tr>
              <a:tr h="335160">
                <a:tc>
                  <a:txBody>
                    <a:bodyPr/>
                    <a:lstStyle/>
                    <a:p>
                      <a:pPr>
                        <a:lnSpc>
                          <a:spcPct val="100000"/>
                        </a:lnSpc>
                        <a:defRPr/>
                      </a:pPr>
                      <a:r>
                        <a:rPr lang="en-AU" sz="1600" b="0" strike="noStrike" spc="-1" dirty="0">
                          <a:solidFill>
                            <a:srgbClr val="000000"/>
                          </a:solidFill>
                          <a:latin typeface="Century Schoolbook"/>
                        </a:rPr>
                        <a:t>8: M3-2</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dirty="0">
                          <a:solidFill>
                            <a:srgbClr val="000000"/>
                          </a:solidFill>
                          <a:latin typeface="Century Schoolbook"/>
                        </a:rPr>
                        <a:t>Navigation &amp; Planning</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defRPr/>
                      </a:pPr>
                      <a:endParaRPr lang="en-US"/>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08"/>
                  </a:ext>
                </a:extLst>
              </a:tr>
              <a:tr h="331560">
                <a:tc>
                  <a:txBody>
                    <a:bodyPr/>
                    <a:lstStyle/>
                    <a:p>
                      <a:pPr>
                        <a:lnSpc>
                          <a:spcPct val="100000"/>
                        </a:lnSpc>
                        <a:defRPr/>
                      </a:pPr>
                      <a:r>
                        <a:rPr lang="en-AU" sz="1600" b="0" strike="noStrike" spc="-1" dirty="0">
                          <a:solidFill>
                            <a:srgbClr val="000000"/>
                          </a:solidFill>
                          <a:latin typeface="Century Schoolbook"/>
                        </a:rPr>
                        <a:t>9: C2</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Integration &amp; Improvement</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M3 due</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09"/>
                  </a:ext>
                </a:extLst>
              </a:tr>
              <a:tr h="335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b="0" strike="noStrike" spc="-1" dirty="0">
                          <a:solidFill>
                            <a:srgbClr val="000000"/>
                          </a:solidFill>
                          <a:latin typeface="Century Schoolbook"/>
                        </a:rPr>
                        <a:t>10: Final</a:t>
                      </a:r>
                      <a:endParaRPr lang="en-AU" sz="1600" b="0" strike="noStrike" spc="-1" dirty="0">
                        <a:latin typeface="+mn-lt"/>
                      </a:endParaRPr>
                    </a:p>
                  </a:txBody>
                  <a:tcPr>
                    <a:lnL w="12240" algn="ctr">
                      <a:solidFill>
                        <a:srgbClr val="000000"/>
                      </a:solidFill>
                    </a:lnL>
                    <a:lnR w="12240" cap="flat" cmpd="sng" algn="ctr">
                      <a:solidFill>
                        <a:srgbClr val="000000"/>
                      </a:solidFill>
                      <a:prstDash val="solid"/>
                      <a:round/>
                      <a:headEnd type="none" w="med" len="med"/>
                      <a:tailEnd type="none" w="med" len="med"/>
                    </a:lnR>
                    <a:lnT w="12240" algn="ctr">
                      <a:solidFill>
                        <a:srgbClr val="000000"/>
                      </a:solidFill>
                    </a:lnT>
                    <a:lnB w="12240" cap="flat" cmpd="sng" algn="ctr">
                      <a:solidFill>
                        <a:srgbClr val="000000"/>
                      </a:solidFill>
                      <a:prstDash val="solid"/>
                      <a:round/>
                      <a:headEnd type="none" w="med" len="med"/>
                      <a:tailEnd type="none" w="med" len="med"/>
                    </a:lnB>
                    <a:solidFill>
                      <a:srgbClr val="E7E7E7"/>
                    </a:solidFill>
                  </a:tcPr>
                </a:tc>
                <a:tc>
                  <a:txBody>
                    <a:bodyPr/>
                    <a:lstStyle/>
                    <a:p>
                      <a:pPr>
                        <a:lnSpc>
                          <a:spcPct val="100000"/>
                        </a:lnSpc>
                        <a:defRPr/>
                      </a:pPr>
                      <a:r>
                        <a:rPr lang="en-AU" sz="1600" b="0" strike="noStrike" spc="-1" dirty="0">
                          <a:solidFill>
                            <a:srgbClr val="000000"/>
                          </a:solidFill>
                          <a:latin typeface="Century Schoolbook"/>
                        </a:rPr>
                        <a:t>Trial run of final demo</a:t>
                      </a:r>
                      <a:endParaRPr lang="en-AU" sz="1600" b="0" strike="noStrike" spc="-1" dirty="0">
                        <a:latin typeface="Arial"/>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algn="ctr">
                      <a:solidFill>
                        <a:srgbClr val="000000"/>
                      </a:solidFill>
                    </a:lnT>
                    <a:lnB w="12240" cap="flat" cmpd="sng" algn="ctr">
                      <a:solidFill>
                        <a:srgbClr val="000000"/>
                      </a:solidFill>
                      <a:prstDash val="solid"/>
                      <a:round/>
                      <a:headEnd type="none" w="med" len="med"/>
                      <a:tailEnd type="none" w="med" len="med"/>
                    </a:lnB>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b="0" strike="noStrike" spc="-1">
                          <a:solidFill>
                            <a:srgbClr val="000000"/>
                          </a:solidFill>
                          <a:latin typeface="+mn-lt"/>
                        </a:rPr>
                        <a:t>C2 due</a:t>
                      </a:r>
                      <a:endParaRPr lang="en-AU" sz="1600" b="0" strike="noStrike" spc="-1">
                        <a:latin typeface="+mn-lt"/>
                      </a:endParaRPr>
                    </a:p>
                  </a:txBody>
                  <a:tcPr>
                    <a:lnL w="12240" cap="flat" cmpd="sng" algn="ctr">
                      <a:solidFill>
                        <a:srgbClr val="000000"/>
                      </a:solidFill>
                      <a:prstDash val="solid"/>
                      <a:round/>
                      <a:headEnd type="none" w="med" len="med"/>
                      <a:tailEnd type="none" w="med" len="med"/>
                    </a:lnL>
                    <a:lnR w="12240" algn="ctr">
                      <a:solidFill>
                        <a:srgbClr val="000000"/>
                      </a:solidFill>
                    </a:lnR>
                    <a:lnT w="12240" algn="ctr">
                      <a:solidFill>
                        <a:srgbClr val="000000"/>
                      </a:solidFill>
                    </a:lnT>
                    <a:lnB w="1224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2927731480"/>
                  </a:ext>
                </a:extLst>
              </a:tr>
              <a:tr h="335160">
                <a:tc>
                  <a:txBody>
                    <a:bodyPr/>
                    <a:lstStyle/>
                    <a:p>
                      <a:pPr>
                        <a:lnSpc>
                          <a:spcPct val="100000"/>
                        </a:lnSpc>
                        <a:defRPr/>
                      </a:pPr>
                      <a:r>
                        <a:rPr lang="en-AU" sz="1600" b="0" strike="noStrike" spc="-1" dirty="0">
                          <a:solidFill>
                            <a:srgbClr val="000000"/>
                          </a:solidFill>
                          <a:latin typeface="Century Schoolbook"/>
                        </a:rPr>
                        <a:t>11: Final</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dirty="0">
                          <a:solidFill>
                            <a:srgbClr val="000000"/>
                          </a:solidFill>
                          <a:latin typeface="Century Schoolbook"/>
                        </a:rPr>
                        <a:t>Final demo</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b="0" strike="noStrike" spc="-1" dirty="0">
                          <a:solidFill>
                            <a:srgbClr val="000000"/>
                          </a:solidFill>
                          <a:latin typeface="Century Schoolbook"/>
                        </a:rPr>
                        <a:t>Final demo due</a:t>
                      </a:r>
                      <a:r>
                        <a:rPr lang="en-AU" sz="1600" b="0" strike="noStrike" spc="-1" dirty="0">
                          <a:solidFill>
                            <a:srgbClr val="000000"/>
                          </a:solidFill>
                          <a:latin typeface="Arial"/>
                        </a:rPr>
                        <a:t> </a:t>
                      </a:r>
                      <a:endParaRPr lang="en-AU" sz="1600" b="0" strike="noStrike" spc="-1" dirty="0">
                        <a:latin typeface="+mn-lt"/>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10"/>
                  </a:ext>
                </a:extLst>
              </a:tr>
              <a:tr h="335160">
                <a:tc>
                  <a:txBody>
                    <a:bodyPr/>
                    <a:lstStyle/>
                    <a:p>
                      <a:pPr>
                        <a:lnSpc>
                          <a:spcPct val="100000"/>
                        </a:lnSpc>
                        <a:defRPr/>
                      </a:pPr>
                      <a:r>
                        <a:rPr lang="en-AU" sz="1600" b="0" strike="noStrike" spc="-1" dirty="0">
                          <a:solidFill>
                            <a:srgbClr val="000000"/>
                          </a:solidFill>
                          <a:latin typeface="Century Schoolbook"/>
                        </a:rPr>
                        <a:t>12: No lab</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N/A</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N/A</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11"/>
                  </a:ext>
                </a:extLst>
              </a:tr>
            </a:tbl>
          </a:graphicData>
        </a:graphic>
      </p:graphicFrame>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7" name="TextBox 6">
            <a:extLst>
              <a:ext uri="{FF2B5EF4-FFF2-40B4-BE49-F238E27FC236}">
                <a16:creationId xmlns:a16="http://schemas.microsoft.com/office/drawing/2014/main" id="{07D73589-860F-3F26-05AE-20E2E317EA64}"/>
              </a:ext>
            </a:extLst>
          </p:cNvPr>
          <p:cNvSpPr txBox="1"/>
          <p:nvPr/>
        </p:nvSpPr>
        <p:spPr>
          <a:xfrm>
            <a:off x="1474591" y="3205659"/>
            <a:ext cx="325186" cy="523220"/>
          </a:xfrm>
          <a:prstGeom prst="rect">
            <a:avLst/>
          </a:prstGeom>
          <a:noFill/>
        </p:spPr>
        <p:txBody>
          <a:bodyPr wrap="square" rtlCol="0">
            <a:spAutoFit/>
          </a:bodyPr>
          <a:lstStyle/>
          <a:p>
            <a:r>
              <a:rPr lang="en-AU" sz="2800" dirty="0">
                <a:solidFill>
                  <a:srgbClr val="FF0000"/>
                </a:solidFill>
              </a:rPr>
              <a:t>*</a:t>
            </a:r>
          </a:p>
        </p:txBody>
      </p:sp>
      <p:cxnSp>
        <p:nvCxnSpPr>
          <p:cNvPr id="5" name="Straight Connector 4">
            <a:extLst>
              <a:ext uri="{FF2B5EF4-FFF2-40B4-BE49-F238E27FC236}">
                <a16:creationId xmlns:a16="http://schemas.microsoft.com/office/drawing/2014/main" id="{7285FB08-E436-6A6B-B66B-6EC92B9D3E95}"/>
              </a:ext>
            </a:extLst>
          </p:cNvPr>
          <p:cNvCxnSpPr/>
          <p:nvPr/>
        </p:nvCxnSpPr>
        <p:spPr>
          <a:xfrm>
            <a:off x="1637548" y="1894540"/>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E70ADFB-5BDC-E6F6-62AA-F23424BC6333}"/>
              </a:ext>
            </a:extLst>
          </p:cNvPr>
          <p:cNvCxnSpPr/>
          <p:nvPr/>
        </p:nvCxnSpPr>
        <p:spPr>
          <a:xfrm>
            <a:off x="1640174" y="2267658"/>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0CACF65-44D4-5766-DB85-803F5D6312CF}"/>
              </a:ext>
            </a:extLst>
          </p:cNvPr>
          <p:cNvCxnSpPr/>
          <p:nvPr/>
        </p:nvCxnSpPr>
        <p:spPr>
          <a:xfrm>
            <a:off x="1637184" y="2635206"/>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C0162714-7B55-D3DD-A6CE-2747DF54E418}"/>
              </a:ext>
            </a:extLst>
          </p:cNvPr>
          <p:cNvCxnSpPr/>
          <p:nvPr/>
        </p:nvCxnSpPr>
        <p:spPr>
          <a:xfrm>
            <a:off x="1658471" y="3037772"/>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910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Milestone 2</a:t>
            </a:r>
          </a:p>
        </p:txBody>
      </p:sp>
      <p:sp>
        <p:nvSpPr>
          <p:cNvPr id="4" name="TextBox 3">
            <a:extLst>
              <a:ext uri="{FF2B5EF4-FFF2-40B4-BE49-F238E27FC236}">
                <a16:creationId xmlns:a16="http://schemas.microsoft.com/office/drawing/2014/main" id="{CA0B27D3-7B85-4485-A10E-AAC012A9B3BB}"/>
              </a:ext>
            </a:extLst>
          </p:cNvPr>
          <p:cNvSpPr txBox="1"/>
          <p:nvPr/>
        </p:nvSpPr>
        <p:spPr>
          <a:xfrm>
            <a:off x="486418" y="806896"/>
            <a:ext cx="11527007" cy="6093976"/>
          </a:xfrm>
          <a:prstGeom prst="rect">
            <a:avLst/>
          </a:prstGeom>
          <a:noFill/>
        </p:spPr>
        <p:txBody>
          <a:bodyPr wrap="square" rtlCol="0">
            <a:spAutoFit/>
          </a:bodyPr>
          <a:lstStyle/>
          <a:p>
            <a:r>
              <a:rPr lang="en-US" dirty="0"/>
              <a:t>Your </a:t>
            </a:r>
            <a:r>
              <a:rPr lang="en-US" dirty="0" err="1"/>
              <a:t>PenguinPi</a:t>
            </a:r>
            <a:r>
              <a:rPr lang="en-US" dirty="0"/>
              <a:t> can map the supermarket aisles and itself after M1, but how does it find the fruits and vegs to shop for? In M2, you’ll focus on </a:t>
            </a:r>
            <a:r>
              <a:rPr lang="en-US" b="1" dirty="0"/>
              <a:t>object</a:t>
            </a:r>
            <a:r>
              <a:rPr lang="en-US" dirty="0"/>
              <a:t> </a:t>
            </a:r>
            <a:r>
              <a:rPr lang="en-US" b="1" dirty="0"/>
              <a:t>recognition and localization </a:t>
            </a:r>
            <a:r>
              <a:rPr lang="en-US" dirty="0"/>
              <a:t>using machine learning.</a:t>
            </a:r>
          </a:p>
          <a:p>
            <a:endParaRPr lang="en-US" dirty="0"/>
          </a:p>
          <a:p>
            <a:endParaRPr lang="en-US" dirty="0"/>
          </a:p>
          <a:p>
            <a:r>
              <a:rPr lang="en-US" dirty="0"/>
              <a:t>There are 8 types of fruits and vegs selling at the supermarket. These fruits and vegs will be in an arena in addition to the 10 ARUCO markers (there may be duplicates or missing target types). There may be other distractor fruits, vegs, and other objects in the arena as well.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r>
              <a:rPr lang="en-US" sz="1600" dirty="0"/>
              <a:t>This is a placeholder image. </a:t>
            </a:r>
          </a:p>
          <a:p>
            <a:r>
              <a:rPr lang="en-US" dirty="0"/>
              <a:t>The target list includes orange, lemon, tomato, garlic, potato, capsicum (different </a:t>
            </a:r>
            <a:r>
              <a:rPr lang="en-US" dirty="0" err="1"/>
              <a:t>colours</a:t>
            </a:r>
            <a:r>
              <a:rPr lang="en-US" dirty="0"/>
              <a:t>), different </a:t>
            </a:r>
            <a:r>
              <a:rPr lang="en-US" dirty="0" err="1"/>
              <a:t>colours</a:t>
            </a:r>
            <a:r>
              <a:rPr lang="en-US" dirty="0"/>
              <a:t> of pears and different </a:t>
            </a:r>
            <a:r>
              <a:rPr lang="en-US" dirty="0" err="1"/>
              <a:t>colours</a:t>
            </a:r>
            <a:r>
              <a:rPr lang="en-US" dirty="0"/>
              <a:t> of pumpkin</a:t>
            </a:r>
          </a:p>
          <a:p>
            <a:r>
              <a:rPr lang="en-US" dirty="0"/>
              <a:t>      </a:t>
            </a:r>
          </a:p>
          <a:p>
            <a:r>
              <a:rPr lang="en-US" sz="1400" dirty="0"/>
              <a:t>*we bought these </a:t>
            </a:r>
            <a:r>
              <a:rPr lang="en-US" sz="1400" dirty="0">
                <a:hlinkClick r:id="rId2"/>
              </a:rPr>
              <a:t>fruit</a:t>
            </a:r>
            <a:r>
              <a:rPr lang="en-US" sz="1400" dirty="0"/>
              <a:t> and </a:t>
            </a:r>
            <a:r>
              <a:rPr lang="en-US" sz="1400" dirty="0">
                <a:hlinkClick r:id="rId3"/>
              </a:rPr>
              <a:t>veg</a:t>
            </a:r>
            <a:r>
              <a:rPr lang="en-US" sz="1400" dirty="0"/>
              <a:t> models from Amazon if you want to get some yourself (NOT an endorsement for the vendor)</a:t>
            </a:r>
          </a:p>
          <a:p>
            <a:endParaRPr lang="en-US" dirty="0"/>
          </a:p>
        </p:txBody>
      </p:sp>
      <p:pic>
        <p:nvPicPr>
          <p:cNvPr id="1026" name="Picture 2">
            <a:extLst>
              <a:ext uri="{FF2B5EF4-FFF2-40B4-BE49-F238E27FC236}">
                <a16:creationId xmlns:a16="http://schemas.microsoft.com/office/drawing/2014/main" id="{45558A17-7453-48F7-5EBA-35AEF37B94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951"/>
          <a:stretch>
            <a:fillRect/>
          </a:stretch>
        </p:blipFill>
        <p:spPr bwMode="auto">
          <a:xfrm>
            <a:off x="1978091" y="2963689"/>
            <a:ext cx="8512800" cy="2156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39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M2: Overview</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2308324"/>
          </a:xfrm>
          <a:prstGeom prst="rect">
            <a:avLst/>
          </a:prstGeom>
          <a:noFill/>
        </p:spPr>
        <p:txBody>
          <a:bodyPr wrap="square" rtlCol="0">
            <a:spAutoFit/>
          </a:bodyPr>
          <a:lstStyle/>
          <a:p>
            <a:endParaRPr lang="en-US" dirty="0"/>
          </a:p>
          <a:p>
            <a:r>
              <a:rPr lang="en-US" dirty="0"/>
              <a:t>Task 1: collecting a dataset of target fruits and vegs (Week 5)</a:t>
            </a:r>
          </a:p>
          <a:p>
            <a:endParaRPr lang="en-US" dirty="0"/>
          </a:p>
          <a:p>
            <a:r>
              <a:rPr lang="en-US" dirty="0"/>
              <a:t>Task 2: Training a YOLO model for object detection and segmentation (Week 5)</a:t>
            </a:r>
          </a:p>
          <a:p>
            <a:endParaRPr lang="en-US" dirty="0"/>
          </a:p>
          <a:p>
            <a:r>
              <a:rPr lang="en-US" dirty="0"/>
              <a:t>Task 3: Estimating object poses (Week 6)</a:t>
            </a:r>
          </a:p>
          <a:p>
            <a:endParaRPr lang="en-US" dirty="0"/>
          </a:p>
          <a:p>
            <a:r>
              <a:rPr lang="en-US" dirty="0"/>
              <a:t>Live demo marking of M2 in Week 7: detector performance + object pose estimation performance</a:t>
            </a:r>
          </a:p>
        </p:txBody>
      </p:sp>
    </p:spTree>
    <p:extLst>
      <p:ext uri="{BB962C8B-B14F-4D97-AF65-F5344CB8AC3E}">
        <p14:creationId xmlns:p14="http://schemas.microsoft.com/office/powerpoint/2010/main" val="89584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M2: collecting data (wk5) </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5078313"/>
          </a:xfrm>
          <a:prstGeom prst="rect">
            <a:avLst/>
          </a:prstGeom>
          <a:noFill/>
        </p:spPr>
        <p:txBody>
          <a:bodyPr wrap="square" rtlCol="0">
            <a:spAutoFit/>
          </a:bodyPr>
          <a:lstStyle/>
          <a:p>
            <a:endParaRPr lang="en-US" dirty="0"/>
          </a:p>
          <a:p>
            <a:r>
              <a:rPr lang="en-US" dirty="0"/>
              <a:t>Task 1: collecting a dataset of target fruits and vegs (Week 5)</a:t>
            </a:r>
          </a:p>
          <a:p>
            <a:endParaRPr lang="en-US" dirty="0"/>
          </a:p>
          <a:p>
            <a:endParaRPr lang="en-US" dirty="0"/>
          </a:p>
          <a:p>
            <a:r>
              <a:rPr lang="en-US" dirty="0"/>
              <a:t>Do these during the lab session:</a:t>
            </a:r>
          </a:p>
          <a:p>
            <a:endParaRPr lang="en-US" dirty="0"/>
          </a:p>
          <a:p>
            <a:pPr marL="285750" indent="-285750">
              <a:buFont typeface="Arial" panose="020B0604020202020204" pitchFamily="34" charset="0"/>
              <a:buChar char="•"/>
            </a:pPr>
            <a:r>
              <a:rPr lang="en-US" dirty="0"/>
              <a:t>	Take photos of each target object using </a:t>
            </a:r>
            <a:r>
              <a:rPr lang="en-US" dirty="0" err="1"/>
              <a:t>PenguinPi’s</a:t>
            </a:r>
            <a:r>
              <a:rPr lang="en-US" dirty="0"/>
              <a:t> camera (</a:t>
            </a:r>
            <a:r>
              <a:rPr lang="en-US" i="1" dirty="0"/>
              <a:t>operate.p</a:t>
            </a:r>
            <a:r>
              <a:rPr lang="en-US" dirty="0"/>
              <a:t>y allows you to drive the robot 	around, press “</a:t>
            </a:r>
            <a:r>
              <a:rPr lang="en-US" dirty="0" err="1"/>
              <a:t>i</a:t>
            </a:r>
            <a:r>
              <a:rPr lang="en-US" dirty="0"/>
              <a:t>” to save an image) from various angles and under various lighting conditions, use a 	simple background (e.g., a white paper) for easy background </a:t>
            </a:r>
            <a:r>
              <a:rPr lang="en-US" dirty="0" err="1"/>
              <a:t>randomisation</a:t>
            </a:r>
            <a:r>
              <a:rPr lang="en-US" dirty="0"/>
              <a:t> later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Measure the dimensions of each target object (in meters), which you’ll need for estimating their 	location in wk6 (update </a:t>
            </a:r>
            <a:r>
              <a:rPr lang="en-US" i="1" dirty="0" err="1"/>
              <a:t>target_dimensions_dict</a:t>
            </a:r>
            <a:r>
              <a:rPr lang="en-US" i="1" dirty="0"/>
              <a:t> </a:t>
            </a:r>
            <a:r>
              <a:rPr lang="en-US" dirty="0"/>
              <a:t>in </a:t>
            </a:r>
            <a:r>
              <a:rPr lang="en-US" i="1" dirty="0"/>
              <a:t>TargetPoseEst.py</a:t>
            </a:r>
            <a:r>
              <a:rPr lang="en-US" dirty="0"/>
              <a:t>)</a:t>
            </a:r>
            <a:br>
              <a:rPr lang="en-US" dirty="0"/>
            </a:br>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5476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M2: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4524315"/>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1.1: remove background in the photos you took (use </a:t>
            </a:r>
            <a:r>
              <a:rPr lang="en-US" dirty="0">
                <a:hlinkClick r:id="rId2"/>
              </a:rPr>
              <a:t>this tool</a:t>
            </a:r>
            <a:r>
              <a:rPr lang="en-US" dirty="0"/>
              <a:t> or anything else you prefer)</a:t>
            </a:r>
          </a:p>
          <a:p>
            <a:endParaRPr lang="en-US" dirty="0"/>
          </a:p>
          <a:p>
            <a:endParaRPr lang="en-US" dirty="0"/>
          </a:p>
          <a:p>
            <a:endParaRPr lang="en-US" dirty="0"/>
          </a:p>
          <a:p>
            <a:endParaRPr lang="en-US" dirty="0"/>
          </a:p>
          <a:p>
            <a:r>
              <a:rPr lang="en-US" dirty="0"/>
              <a:t>	</a:t>
            </a:r>
          </a:p>
          <a:p>
            <a:endParaRPr lang="en-US" dirty="0"/>
          </a:p>
          <a:p>
            <a:endParaRPr lang="en-US" dirty="0"/>
          </a:p>
          <a:p>
            <a:r>
              <a:rPr lang="en-US" dirty="0"/>
              <a:t>Step 1.2: add random background (see </a:t>
            </a:r>
            <a:r>
              <a:rPr lang="en-US" i="1" dirty="0" err="1"/>
              <a:t>image_background_randomiser</a:t>
            </a:r>
            <a:r>
              <a:rPr lang="en-US" dirty="0"/>
              <a:t>), you can add other variances to increase diversity in the training dataset, such as object orientations or sizes</a:t>
            </a:r>
          </a:p>
          <a:p>
            <a:endParaRPr lang="en-US" dirty="0"/>
          </a:p>
          <a:p>
            <a:endParaRPr lang="en-US" dirty="0"/>
          </a:p>
          <a:p>
            <a:r>
              <a:rPr lang="en-US" dirty="0"/>
              <a:t>	</a:t>
            </a:r>
          </a:p>
          <a:p>
            <a:endParaRPr lang="en-AU" dirty="0"/>
          </a:p>
        </p:txBody>
      </p:sp>
      <p:pic>
        <p:nvPicPr>
          <p:cNvPr id="9" name="Picture 8">
            <a:extLst>
              <a:ext uri="{FF2B5EF4-FFF2-40B4-BE49-F238E27FC236}">
                <a16:creationId xmlns:a16="http://schemas.microsoft.com/office/drawing/2014/main" id="{BCECA3AF-8D77-FFE2-11AB-3C9BC859E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184" y="2236572"/>
            <a:ext cx="1968843" cy="1476632"/>
          </a:xfrm>
          <a:prstGeom prst="rect">
            <a:avLst/>
          </a:prstGeom>
        </p:spPr>
      </p:pic>
      <p:pic>
        <p:nvPicPr>
          <p:cNvPr id="11" name="Picture 10" descr="A pumpkin on a black background&#10;&#10;Description automatically generated">
            <a:extLst>
              <a:ext uri="{FF2B5EF4-FFF2-40B4-BE49-F238E27FC236}">
                <a16:creationId xmlns:a16="http://schemas.microsoft.com/office/drawing/2014/main" id="{A3BAA08D-E3BB-2016-FB57-5359462596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9719" y="2168609"/>
            <a:ext cx="2150076" cy="1612557"/>
          </a:xfrm>
          <a:prstGeom prst="rect">
            <a:avLst/>
          </a:prstGeom>
        </p:spPr>
      </p:pic>
      <p:cxnSp>
        <p:nvCxnSpPr>
          <p:cNvPr id="13" name="Straight Arrow Connector 12">
            <a:extLst>
              <a:ext uri="{FF2B5EF4-FFF2-40B4-BE49-F238E27FC236}">
                <a16:creationId xmlns:a16="http://schemas.microsoft.com/office/drawing/2014/main" id="{3A57F4EB-7DCE-DA04-D908-21A492034FB2}"/>
              </a:ext>
            </a:extLst>
          </p:cNvPr>
          <p:cNvCxnSpPr>
            <a:stCxn id="9" idx="3"/>
          </p:cNvCxnSpPr>
          <p:nvPr/>
        </p:nvCxnSpPr>
        <p:spPr>
          <a:xfrm>
            <a:off x="5993027" y="2974888"/>
            <a:ext cx="897925"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961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M2: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3416320"/>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1.3: annotate your dataset</a:t>
            </a:r>
          </a:p>
          <a:p>
            <a:pPr marL="285750" indent="-285750">
              <a:buFont typeface="Arial" panose="020B0604020202020204" pitchFamily="34" charset="0"/>
              <a:buChar char="•"/>
            </a:pPr>
            <a:r>
              <a:rPr lang="en-US" dirty="0"/>
              <a:t>We recommend </a:t>
            </a:r>
            <a:r>
              <a:rPr lang="en-US" dirty="0" err="1">
                <a:hlinkClick r:id="rId2"/>
              </a:rPr>
              <a:t>Roboflow</a:t>
            </a:r>
            <a:r>
              <a:rPr lang="en-US" dirty="0"/>
              <a:t> as it’s free and the annotation can be exported in YOLO training format. There is also an </a:t>
            </a:r>
            <a:r>
              <a:rPr lang="en-US" dirty="0">
                <a:hlinkClick r:id="rId3"/>
              </a:rPr>
              <a:t>assisted labelling</a:t>
            </a:r>
            <a:r>
              <a:rPr lang="en-US" dirty="0"/>
              <a:t> feature to help speed things up</a:t>
            </a:r>
          </a:p>
          <a:p>
            <a:pPr marL="285750" indent="-285750">
              <a:buFont typeface="Arial" panose="020B0604020202020204" pitchFamily="34" charset="0"/>
              <a:buChar char="•"/>
            </a:pPr>
            <a:r>
              <a:rPr lang="en-GB" dirty="0"/>
              <a:t>Make sure your bounding boxes are </a:t>
            </a:r>
            <a:r>
              <a:rPr lang="en-GB" b="1" dirty="0"/>
              <a:t>tight</a:t>
            </a:r>
            <a:r>
              <a:rPr lang="en-GB" dirty="0"/>
              <a:t> around the object, as the bounding box size is used for target pose estimation</a:t>
            </a:r>
            <a:endParaRPr lang="en-US" dirty="0"/>
          </a:p>
          <a:p>
            <a:endParaRPr lang="en-US" dirty="0"/>
          </a:p>
          <a:p>
            <a:endParaRPr lang="en-US" dirty="0"/>
          </a:p>
          <a:p>
            <a:endParaRPr lang="en-US" dirty="0"/>
          </a:p>
          <a:p>
            <a:r>
              <a:rPr lang="en-US" dirty="0"/>
              <a:t>	</a:t>
            </a:r>
          </a:p>
          <a:p>
            <a:endParaRPr lang="en-AU" dirty="0"/>
          </a:p>
        </p:txBody>
      </p:sp>
      <p:pic>
        <p:nvPicPr>
          <p:cNvPr id="3" name="Picture 2" descr="A screenshot of a computer&#10;&#10;Description automatically generated">
            <a:extLst>
              <a:ext uri="{FF2B5EF4-FFF2-40B4-BE49-F238E27FC236}">
                <a16:creationId xmlns:a16="http://schemas.microsoft.com/office/drawing/2014/main" id="{D48447DC-7F52-29B3-4248-07B0A3C96C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2012" y="3254587"/>
            <a:ext cx="7158681" cy="3603413"/>
          </a:xfrm>
          <a:prstGeom prst="rect">
            <a:avLst/>
          </a:prstGeom>
        </p:spPr>
      </p:pic>
    </p:spTree>
    <p:extLst>
      <p:ext uri="{BB962C8B-B14F-4D97-AF65-F5344CB8AC3E}">
        <p14:creationId xmlns:p14="http://schemas.microsoft.com/office/powerpoint/2010/main" val="137684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M2: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2585323"/>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1.4: generating the dataset in YOLO format (</a:t>
            </a:r>
            <a:r>
              <a:rPr lang="en-US" dirty="0" err="1">
                <a:hlinkClick r:id="rId2"/>
              </a:rPr>
              <a:t>Roboflow</a:t>
            </a:r>
            <a:r>
              <a:rPr lang="en-US" dirty="0"/>
              <a:t>)</a:t>
            </a:r>
          </a:p>
          <a:p>
            <a:pPr marL="285750" indent="-285750">
              <a:buFont typeface="Arial" panose="020B0604020202020204" pitchFamily="34" charset="0"/>
              <a:buChar char="•"/>
            </a:pPr>
            <a:r>
              <a:rPr lang="en-AU" dirty="0"/>
              <a:t>You can use the image augmentation options of </a:t>
            </a:r>
            <a:r>
              <a:rPr lang="en-AU" dirty="0" err="1"/>
              <a:t>Roboflow</a:t>
            </a:r>
            <a:r>
              <a:rPr lang="en-AU" dirty="0"/>
              <a:t> to increase diversity in the dataset</a:t>
            </a:r>
            <a:endParaRPr lang="en-US" dirty="0"/>
          </a:p>
          <a:p>
            <a:endParaRPr lang="en-US" dirty="0"/>
          </a:p>
          <a:p>
            <a:endParaRPr lang="en-US" dirty="0"/>
          </a:p>
          <a:p>
            <a:endParaRPr lang="en-US" dirty="0"/>
          </a:p>
          <a:p>
            <a:r>
              <a:rPr lang="en-US" dirty="0"/>
              <a:t>	</a:t>
            </a:r>
          </a:p>
          <a:p>
            <a:endParaRPr lang="en-AU" dirty="0"/>
          </a:p>
        </p:txBody>
      </p:sp>
      <p:pic>
        <p:nvPicPr>
          <p:cNvPr id="4" name="Picture 3" descr="A screenshot of a computer&#10;&#10;Description automatically generated">
            <a:extLst>
              <a:ext uri="{FF2B5EF4-FFF2-40B4-BE49-F238E27FC236}">
                <a16:creationId xmlns:a16="http://schemas.microsoft.com/office/drawing/2014/main" id="{345CA684-D140-7342-E2DE-D0077DFE8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2095" y="2761186"/>
            <a:ext cx="7053650" cy="3924257"/>
          </a:xfrm>
          <a:prstGeom prst="rect">
            <a:avLst/>
          </a:prstGeom>
        </p:spPr>
      </p:pic>
    </p:spTree>
    <p:extLst>
      <p:ext uri="{BB962C8B-B14F-4D97-AF65-F5344CB8AC3E}">
        <p14:creationId xmlns:p14="http://schemas.microsoft.com/office/powerpoint/2010/main" val="40437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M2: Training YOLO (wk5)</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5632311"/>
          </a:xfrm>
          <a:prstGeom prst="rect">
            <a:avLst/>
          </a:prstGeom>
          <a:noFill/>
        </p:spPr>
        <p:txBody>
          <a:bodyPr wrap="square" rtlCol="0">
            <a:spAutoFit/>
          </a:bodyPr>
          <a:lstStyle/>
          <a:p>
            <a:endParaRPr lang="en-US" dirty="0"/>
          </a:p>
          <a:p>
            <a:r>
              <a:rPr lang="en-US" dirty="0"/>
              <a:t>Task 2: Training the network (Week 5)</a:t>
            </a:r>
          </a:p>
          <a:p>
            <a:endParaRPr lang="en-US" dirty="0"/>
          </a:p>
          <a:p>
            <a:r>
              <a:rPr lang="en-US" dirty="0"/>
              <a:t>	YOLO: “You Only Look Once”, one the most popular image segmentation and classification model</a:t>
            </a:r>
          </a:p>
          <a:p>
            <a:endParaRPr lang="en-US" dirty="0"/>
          </a:p>
          <a:p>
            <a:r>
              <a:rPr lang="en-US" dirty="0"/>
              <a:t>	Install YOLOv8: </a:t>
            </a:r>
            <a:r>
              <a:rPr lang="en-GB" i="1" dirty="0"/>
              <a:t>python -m pip install </a:t>
            </a:r>
            <a:r>
              <a:rPr lang="en-GB" i="1" dirty="0" err="1"/>
              <a:t>ultralytics</a:t>
            </a:r>
            <a:endParaRPr lang="en-US" i="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Please follow </a:t>
            </a:r>
            <a:r>
              <a:rPr lang="en-US" i="1" dirty="0"/>
              <a:t>YOLOv8_training_notebook.ipynb </a:t>
            </a:r>
            <a:r>
              <a:rPr lang="en-US" dirty="0"/>
              <a:t>for training YOLO with your collected dataset</a:t>
            </a:r>
            <a:br>
              <a:rPr lang="en-US" dirty="0"/>
            </a:br>
            <a:endParaRPr lang="en-US" dirty="0"/>
          </a:p>
          <a:p>
            <a:r>
              <a:rPr lang="en-US" dirty="0"/>
              <a:t>	You can train your model using Google </a:t>
            </a:r>
            <a:r>
              <a:rPr lang="en-US" dirty="0" err="1"/>
              <a:t>Colab</a:t>
            </a:r>
            <a:r>
              <a:rPr lang="en-US" dirty="0"/>
              <a:t> or on your local machine (don’t train it inside the VM)</a:t>
            </a:r>
          </a:p>
        </p:txBody>
      </p:sp>
      <p:pic>
        <p:nvPicPr>
          <p:cNvPr id="2" name="Picture 1">
            <a:extLst>
              <a:ext uri="{FF2B5EF4-FFF2-40B4-BE49-F238E27FC236}">
                <a16:creationId xmlns:a16="http://schemas.microsoft.com/office/drawing/2014/main" id="{CFF4C320-DC71-75C9-31FF-CFEFD3DB5897}"/>
              </a:ext>
            </a:extLst>
          </p:cNvPr>
          <p:cNvPicPr>
            <a:picLocks noChangeAspect="1"/>
          </p:cNvPicPr>
          <p:nvPr/>
        </p:nvPicPr>
        <p:blipFill>
          <a:blip r:embed="rId2"/>
          <a:stretch>
            <a:fillRect/>
          </a:stretch>
        </p:blipFill>
        <p:spPr>
          <a:xfrm>
            <a:off x="2266796" y="2908225"/>
            <a:ext cx="7658408" cy="2190505"/>
          </a:xfrm>
          <a:prstGeom prst="rect">
            <a:avLst/>
          </a:prstGeom>
        </p:spPr>
      </p:pic>
    </p:spTree>
    <p:extLst>
      <p:ext uri="{BB962C8B-B14F-4D97-AF65-F5344CB8AC3E}">
        <p14:creationId xmlns:p14="http://schemas.microsoft.com/office/powerpoint/2010/main" val="15276815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1744</TotalTime>
  <Words>1214</Words>
  <Application>Microsoft Office PowerPoint</Application>
  <PresentationFormat>Widescreen</PresentationFormat>
  <Paragraphs>175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Schoolbook</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dc:creator>
  <cp:lastModifiedBy>Vedesh Appadoo</cp:lastModifiedBy>
  <cp:revision>410</cp:revision>
  <dcterms:created xsi:type="dcterms:W3CDTF">2020-08-07T03:38:28Z</dcterms:created>
  <dcterms:modified xsi:type="dcterms:W3CDTF">2025-08-26T22:57:50Z</dcterms:modified>
</cp:coreProperties>
</file>