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95" r:id="rId3"/>
    <p:sldId id="296" r:id="rId4"/>
    <p:sldId id="297" r:id="rId5"/>
    <p:sldId id="280" r:id="rId6"/>
    <p:sldId id="281" r:id="rId7"/>
    <p:sldId id="282" r:id="rId8"/>
    <p:sldId id="283" r:id="rId9"/>
    <p:sldId id="284" r:id="rId10"/>
    <p:sldId id="288" r:id="rId11"/>
    <p:sldId id="290" r:id="rId12"/>
    <p:sldId id="298" r:id="rId13"/>
    <p:sldId id="300" r:id="rId14"/>
    <p:sldId id="301"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22/08/2025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10</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BEB5-158D-29D5-AB51-4EE32C533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B1A36-C4AB-C6C2-6B30-870F00CE6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DC205-AB55-025D-3F1D-6E7CBAA25A8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69F5EAB-563D-2461-FE37-1B5FF260834C}"/>
              </a:ext>
            </a:extLst>
          </p:cNvPr>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69102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22/08/2025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22/08/2025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22/08/2025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22/08/2025</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725542"/>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M1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t>estimate_pose</a:t>
                </a:r>
                <a:r>
                  <a:rPr lang="en-US" i="1" dirty="0"/>
                  <a:t>() </a:t>
                </a:r>
                <a:r>
                  <a:rPr lang="en-US" dirty="0"/>
                  <a:t>is only one possible solution. You are encouraged to make changes, e.g., you can use 	object width as an additional estimate if it has a constant width from all viewing angles</a:t>
                </a:r>
              </a:p>
              <a:p>
                <a:r>
                  <a:rPr lang="en-US" dirty="0"/>
                  <a:t>	- If your network is trained on a different image size or your robot has a different camera resolution, 	remember to change “</a:t>
                </a:r>
                <a:r>
                  <a:rPr lang="en-US" dirty="0" err="1"/>
                  <a:t>image_width</a:t>
                </a:r>
                <a:r>
                  <a:rPr lang="en-US" dirty="0"/>
                  <a:t>” on line 54 in </a:t>
                </a:r>
                <a:r>
                  <a:rPr lang="en-US" i="1" dirty="0"/>
                  <a:t>TargetPoseEst.py </a:t>
                </a:r>
                <a:r>
                  <a:rPr lang="en-US" dirty="0"/>
                  <a:t>and “</a:t>
                </a:r>
                <a:r>
                  <a:rPr lang="en-US" dirty="0" err="1"/>
                  <a:t>imgsz</a:t>
                </a:r>
                <a:r>
                  <a:rPr lang="en-US" dirty="0"/>
                  <a:t>” on line 69 in 	</a:t>
                </a:r>
                <a:r>
                  <a:rPr lang="en-US" i="1" dirty="0"/>
                  <a:t>detector.py</a:t>
                </a:r>
                <a:endParaRPr lang="en-US" dirty="0"/>
              </a:p>
            </p:txBody>
          </p:sp>
        </mc:Choice>
        <mc:Fallback xmlns="">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725542"/>
              </a:xfrm>
              <a:prstGeom prst="rect">
                <a:avLst/>
              </a:prstGeom>
              <a:blipFill>
                <a:blip r:embed="rId3"/>
                <a:stretch>
                  <a:fillRect l="-423" t="-532" b="-638"/>
                </a:stretch>
              </a:blipFill>
            </p:spPr>
            <p:txBody>
              <a:bodyPr/>
              <a:lstStyle/>
              <a:p>
                <a:r>
                  <a:rPr lang="en-AU">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M1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3970318"/>
          </a:xfrm>
          <a:prstGeom prst="rect">
            <a:avLst/>
          </a:prstGeom>
          <a:noFill/>
        </p:spPr>
        <p:txBody>
          <a:bodyPr wrap="square" rtlCol="0">
            <a:spAutoFit/>
          </a:bodyPr>
          <a:lstStyle/>
          <a:p>
            <a:endParaRPr lang="en-US" dirty="0"/>
          </a:p>
          <a:p>
            <a:r>
              <a:rPr lang="en-US" dirty="0"/>
              <a:t>To generate a map of all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target map accuracy relates to how you drive the robot, when you take the photos, what’s in a photo, how you merge the estimations, how you correct the estimations, and accuracy of your SLAM</a:t>
            </a:r>
          </a:p>
          <a:p>
            <a:pPr marL="742950" lvl="1" indent="-285750">
              <a:buFontTx/>
              <a:buChar char="-"/>
            </a:pPr>
            <a:r>
              <a:rPr lang="en-GB" dirty="0"/>
              <a:t>take 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3E51-BCF5-AAA1-F473-AC4ADB7D00E0}"/>
            </a:ext>
          </a:extLst>
        </p:cNvPr>
        <p:cNvGrpSpPr/>
        <p:nvPr/>
      </p:nvGrpSpPr>
      <p:grpSpPr>
        <a:xfrm>
          <a:off x="0" y="0"/>
          <a:ext cx="0" cy="0"/>
          <a:chOff x="0" y="0"/>
          <a:chExt cx="0" cy="0"/>
        </a:xfrm>
      </p:grpSpPr>
      <p:sp>
        <p:nvSpPr>
          <p:cNvPr id="62" name="TextBox 61">
            <a:extLst>
              <a:ext uri="{FF2B5EF4-FFF2-40B4-BE49-F238E27FC236}">
                <a16:creationId xmlns:a16="http://schemas.microsoft.com/office/drawing/2014/main" id="{364AFA08-E7E7-1EF7-FA2B-10AC050EA43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Task Definition</a:t>
            </a:r>
          </a:p>
        </p:txBody>
      </p:sp>
      <p:sp>
        <p:nvSpPr>
          <p:cNvPr id="2" name="TextBox 1">
            <a:extLst>
              <a:ext uri="{FF2B5EF4-FFF2-40B4-BE49-F238E27FC236}">
                <a16:creationId xmlns:a16="http://schemas.microsoft.com/office/drawing/2014/main" id="{0CF53777-B7D5-2AFE-1062-9C007B4DED49}"/>
              </a:ext>
            </a:extLst>
          </p:cNvPr>
          <p:cNvSpPr txBox="1"/>
          <p:nvPr/>
        </p:nvSpPr>
        <p:spPr>
          <a:xfrm>
            <a:off x="478180" y="838376"/>
            <a:ext cx="11527007" cy="4247317"/>
          </a:xfrm>
          <a:prstGeom prst="rect">
            <a:avLst/>
          </a:prstGeom>
          <a:noFill/>
        </p:spPr>
        <p:txBody>
          <a:bodyPr wrap="square" rtlCol="0">
            <a:spAutoFit/>
          </a:bodyPr>
          <a:lstStyle/>
          <a:p>
            <a:endParaRPr lang="en-US" dirty="0"/>
          </a:p>
          <a:p>
            <a:r>
              <a:rPr lang="en-US" dirty="0"/>
              <a:t>During M2 you will complete 2 separate tasks:</a:t>
            </a:r>
          </a:p>
          <a:p>
            <a:pPr marL="342900" indent="-342900">
              <a:buFont typeface="+mj-lt"/>
              <a:buAutoNum type="arabicPeriod"/>
            </a:pPr>
            <a:r>
              <a:rPr lang="en-US" dirty="0"/>
              <a:t>Test the performance of your object detector on a set of 10 unseen images</a:t>
            </a:r>
          </a:p>
          <a:p>
            <a:pPr marL="342900" indent="-342900">
              <a:buFont typeface="+mj-lt"/>
              <a:buAutoNum type="arabicPeriod"/>
            </a:pPr>
            <a:r>
              <a:rPr lang="en-US" dirty="0"/>
              <a:t>Map an arena with both fruit/veg objects and </a:t>
            </a:r>
            <a:r>
              <a:rPr lang="en-US" dirty="0" err="1"/>
              <a:t>ArUco</a:t>
            </a:r>
            <a:r>
              <a:rPr lang="en-US" dirty="0"/>
              <a:t> markers</a:t>
            </a:r>
          </a:p>
          <a:p>
            <a:endParaRPr lang="en-US" dirty="0"/>
          </a:p>
          <a:p>
            <a:r>
              <a:rPr lang="en-US" dirty="0"/>
              <a:t>Task 2 then has 3 different levels:</a:t>
            </a:r>
          </a:p>
          <a:p>
            <a:pPr marL="342900" indent="-342900">
              <a:buFont typeface="+mj-lt"/>
              <a:buAutoNum type="arabicPeriod"/>
            </a:pPr>
            <a:r>
              <a:rPr lang="en-GB" dirty="0"/>
              <a:t>Mapping an arena of only </a:t>
            </a:r>
            <a:r>
              <a:rPr lang="en-GB" dirty="0" err="1"/>
              <a:t>Aruco</a:t>
            </a:r>
            <a:r>
              <a:rPr lang="en-GB" dirty="0"/>
              <a:t> Markers and Objects (There will be repetitions) </a:t>
            </a:r>
          </a:p>
          <a:p>
            <a:pPr marL="342900" indent="-342900">
              <a:buFont typeface="+mj-lt"/>
              <a:buAutoNum type="arabicPeriod"/>
            </a:pPr>
            <a:r>
              <a:rPr lang="en-GB" dirty="0"/>
              <a:t>Mapping the same arena as Level 1, however, objects will be swapped with a different coloured versions (</a:t>
            </a:r>
            <a:r>
              <a:rPr lang="en-GB" dirty="0" err="1"/>
              <a:t>e.g</a:t>
            </a:r>
            <a:r>
              <a:rPr lang="en-GB" dirty="0"/>
              <a:t> swapping a red apple for a green apple)</a:t>
            </a:r>
          </a:p>
          <a:p>
            <a:pPr marL="342900" indent="-342900">
              <a:buFont typeface="+mj-lt"/>
              <a:buAutoNum type="arabicPeriod"/>
            </a:pPr>
            <a:r>
              <a:rPr lang="en-GB" dirty="0"/>
              <a:t>Mapping the same arena as Level 2, however, additional objects outside of the defined training set will be included within the environment (</a:t>
            </a:r>
            <a:r>
              <a:rPr lang="en-GB" dirty="0" err="1"/>
              <a:t>e.g</a:t>
            </a:r>
            <a:r>
              <a:rPr lang="en-GB" dirty="0"/>
              <a:t> if the set of objects is apple, orange and potato, we might add a tomato into the arena). These additional objects do not need to be mapped and cannot be trained for in your model. </a:t>
            </a:r>
          </a:p>
          <a:p>
            <a:pPr marL="342900" indent="-342900">
              <a:buFont typeface="+mj-lt"/>
              <a:buAutoNum type="arabicPeriod"/>
            </a:pPr>
            <a:endParaRPr lang="en-US" dirty="0"/>
          </a:p>
          <a:p>
            <a:r>
              <a:rPr lang="en-US" dirty="0"/>
              <a:t>Levels 1 and 2 will cap the grade you can achieve which will be elaborated on in the next slide</a:t>
            </a:r>
          </a:p>
        </p:txBody>
      </p:sp>
    </p:spTree>
    <p:extLst>
      <p:ext uri="{BB962C8B-B14F-4D97-AF65-F5344CB8AC3E}">
        <p14:creationId xmlns:p14="http://schemas.microsoft.com/office/powerpoint/2010/main" val="363208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5909310"/>
          </a:xfrm>
          <a:prstGeom prst="rect">
            <a:avLst/>
          </a:prstGeom>
          <a:noFill/>
        </p:spPr>
        <p:txBody>
          <a:bodyPr wrap="square" rtlCol="0">
            <a:spAutoFit/>
          </a:bodyPr>
          <a:lstStyle/>
          <a:p>
            <a:r>
              <a:rPr lang="en-US" dirty="0"/>
              <a:t>Detector performance:</a:t>
            </a:r>
          </a:p>
          <a:p>
            <a:r>
              <a:rPr lang="en-US" dirty="0"/>
              <a:t>	Classification performance of your trained YOLO on a set of 10 testing images. You will need to pass 	the testing images into your model using </a:t>
            </a:r>
            <a:r>
              <a:rPr lang="en-US" i="1" dirty="0"/>
              <a:t>detector.py </a:t>
            </a:r>
            <a:r>
              <a:rPr lang="en-US" dirty="0"/>
              <a:t>(inside YOLO folder)</a:t>
            </a:r>
          </a:p>
          <a:p>
            <a:r>
              <a:rPr lang="en-GB" dirty="0"/>
              <a:t>	</a:t>
            </a:r>
            <a:r>
              <a:rPr lang="en-GB" dirty="0" err="1">
                <a:solidFill>
                  <a:srgbClr val="FFFF00"/>
                </a:solidFill>
              </a:rPr>
              <a:t>detector_score</a:t>
            </a:r>
            <a:r>
              <a:rPr lang="en-GB" dirty="0">
                <a:solidFill>
                  <a:srgbClr val="FFFF00"/>
                </a:solidFill>
              </a:rPr>
              <a:t> = 3 x </a:t>
            </a:r>
            <a:r>
              <a:rPr lang="en-GB" dirty="0" err="1">
                <a:solidFill>
                  <a:srgbClr val="FFFF00"/>
                </a:solidFill>
              </a:rPr>
              <a:t>NumberOfCorrectPredictions</a:t>
            </a:r>
            <a:r>
              <a:rPr lang="en-GB" dirty="0">
                <a:solidFill>
                  <a:srgbClr val="FFFF00"/>
                </a:solidFill>
              </a:rPr>
              <a:t>						(0 ≤ </a:t>
            </a:r>
            <a:r>
              <a:rPr lang="en-GB" dirty="0" err="1">
                <a:solidFill>
                  <a:srgbClr val="FFFF00"/>
                </a:solidFill>
              </a:rPr>
              <a:t>detector_score</a:t>
            </a:r>
            <a:r>
              <a:rPr lang="en-GB" dirty="0">
                <a:solidFill>
                  <a:srgbClr val="FFFF00"/>
                </a:solidFill>
              </a:rPr>
              <a:t> ≤ 30</a:t>
            </a:r>
            <a:r>
              <a:rPr lang="en-GB" dirty="0"/>
              <a:t>)</a:t>
            </a:r>
            <a:endParaRPr lang="en-US" dirty="0"/>
          </a:p>
          <a:p>
            <a:endParaRPr lang="en-US" dirty="0"/>
          </a:p>
          <a:p>
            <a:r>
              <a:rPr lang="en-US" dirty="0"/>
              <a:t>Target map performance:</a:t>
            </a:r>
          </a:p>
          <a:p>
            <a:r>
              <a:rPr lang="en-US" dirty="0"/>
              <a:t>	Driving your robot around the arena to generate </a:t>
            </a:r>
            <a:r>
              <a:rPr lang="en-US" i="1" dirty="0"/>
              <a:t>slam.txt </a:t>
            </a:r>
            <a:r>
              <a:rPr lang="en-US" dirty="0"/>
              <a:t>and </a:t>
            </a:r>
            <a:r>
              <a:rPr lang="en-US" i="1" dirty="0"/>
              <a:t>targets.txt</a:t>
            </a:r>
            <a:r>
              <a:rPr lang="en-US" dirty="0"/>
              <a:t>, then </a:t>
            </a:r>
            <a:r>
              <a:rPr lang="en-US" i="1" dirty="0"/>
              <a:t>mapping_eval.py </a:t>
            </a:r>
            <a:r>
              <a:rPr lang="en-US" dirty="0"/>
              <a:t>will 	be used to </a:t>
            </a:r>
            <a:r>
              <a:rPr lang="en-GB" dirty="0"/>
              <a:t>calculate the estimation error. </a:t>
            </a:r>
          </a:p>
          <a:p>
            <a:r>
              <a:rPr lang="en-GB" i="1" dirty="0"/>
              <a:t>	mapping_eval.py </a:t>
            </a:r>
            <a:r>
              <a:rPr lang="en-GB" dirty="0"/>
              <a:t>takes your slam.txt to get the alignments for best SLAM, then the target positions 	from </a:t>
            </a:r>
            <a:r>
              <a:rPr lang="en-GB" i="1" dirty="0"/>
              <a:t>targets.txt </a:t>
            </a:r>
            <a:r>
              <a:rPr lang="en-GB" dirty="0"/>
              <a:t>are re-aligned accordingly.  The Euclidean distance between each target and its closest 	estimation is recorded as </a:t>
            </a:r>
            <a:r>
              <a:rPr lang="en-GB" dirty="0" err="1">
                <a:solidFill>
                  <a:srgbClr val="FFFF00"/>
                </a:solidFill>
              </a:rPr>
              <a:t>target_accuracy_rating</a:t>
            </a:r>
            <a:r>
              <a:rPr lang="en-GB" dirty="0"/>
              <a:t>. The object estimation score is calculated as:</a:t>
            </a:r>
          </a:p>
          <a:p>
            <a:endParaRPr lang="en-GB" dirty="0"/>
          </a:p>
          <a:p>
            <a:r>
              <a:rPr lang="en-GB" dirty="0">
                <a:solidFill>
                  <a:srgbClr val="FFFF00"/>
                </a:solidFill>
              </a:rPr>
              <a:t>	</a:t>
            </a:r>
            <a:r>
              <a:rPr lang="en-GB" dirty="0" err="1">
                <a:solidFill>
                  <a:srgbClr val="FFFF00"/>
                </a:solidFill>
              </a:rPr>
              <a:t>target_accuracy_rating</a:t>
            </a:r>
            <a:r>
              <a:rPr lang="en-GB" dirty="0">
                <a:solidFill>
                  <a:srgbClr val="FFFF00"/>
                </a:solidFill>
              </a:rPr>
              <a:t>[object] = (0.5 - </a:t>
            </a:r>
            <a:r>
              <a:rPr lang="en-GB" dirty="0" err="1">
                <a:solidFill>
                  <a:srgbClr val="FFFF00"/>
                </a:solidFill>
              </a:rPr>
              <a:t>estimation_error</a:t>
            </a:r>
            <a:r>
              <a:rPr lang="en-GB" dirty="0">
                <a:solidFill>
                  <a:srgbClr val="FFFF00"/>
                </a:solidFill>
              </a:rPr>
              <a:t>[object])/(0.5-0.025) = TAR</a:t>
            </a:r>
          </a:p>
          <a:p>
            <a:r>
              <a:rPr lang="en-GB" dirty="0">
                <a:solidFill>
                  <a:srgbClr val="FFFF00"/>
                </a:solidFill>
              </a:rPr>
              <a:t>	</a:t>
            </a:r>
          </a:p>
          <a:p>
            <a:r>
              <a:rPr lang="en-GB" dirty="0">
                <a:solidFill>
                  <a:srgbClr val="FFFF00"/>
                </a:solidFill>
              </a:rPr>
              <a:t>	</a:t>
            </a:r>
            <a:r>
              <a:rPr lang="en-GB" dirty="0" err="1">
                <a:solidFill>
                  <a:srgbClr val="FFFF00"/>
                </a:solidFill>
              </a:rPr>
              <a:t>target_est_score</a:t>
            </a:r>
            <a:r>
              <a:rPr lang="en-GB" dirty="0">
                <a:solidFill>
                  <a:srgbClr val="FFFF00"/>
                </a:solidFill>
              </a:rPr>
              <a:t> = (</a:t>
            </a:r>
            <a:r>
              <a:rPr lang="en-GB" dirty="0" err="1">
                <a:solidFill>
                  <a:srgbClr val="FFFF00"/>
                </a:solidFill>
              </a:rPr>
              <a:t>base^mean</a:t>
            </a:r>
            <a:r>
              <a:rPr lang="en-GB" dirty="0">
                <a:solidFill>
                  <a:srgbClr val="FFFF00"/>
                </a:solidFill>
              </a:rPr>
              <a:t>(TAR) – 1/(base – 1) * </a:t>
            </a:r>
            <a:r>
              <a:rPr lang="en-GB" dirty="0" err="1">
                <a:solidFill>
                  <a:srgbClr val="FFFF00"/>
                </a:solidFill>
              </a:rPr>
              <a:t>level_scale</a:t>
            </a:r>
            <a:r>
              <a:rPr lang="en-GB" dirty="0">
                <a:solidFill>
                  <a:srgbClr val="FFFF00"/>
                </a:solidFill>
              </a:rPr>
              <a:t> – 5 x </a:t>
            </a:r>
            <a:r>
              <a:rPr lang="en-GB" dirty="0" err="1">
                <a:solidFill>
                  <a:srgbClr val="FFFF00"/>
                </a:solidFill>
              </a:rPr>
              <a:t>NumberOfCollisions</a:t>
            </a:r>
            <a:r>
              <a:rPr lang="en-GB" dirty="0">
                <a:solidFill>
                  <a:srgbClr val="FFFF00"/>
                </a:solidFill>
              </a:rPr>
              <a:t>, base = 8</a:t>
            </a:r>
          </a:p>
          <a:p>
            <a:r>
              <a:rPr lang="en-GB" dirty="0">
                <a:solidFill>
                  <a:srgbClr val="FFFF00"/>
                </a:solidFill>
              </a:rPr>
              <a:t>		</a:t>
            </a:r>
          </a:p>
          <a:p>
            <a:r>
              <a:rPr lang="en-GB" dirty="0">
                <a:solidFill>
                  <a:srgbClr val="FFFF00"/>
                </a:solidFill>
              </a:rPr>
              <a:t>	0 ≤ </a:t>
            </a:r>
            <a:r>
              <a:rPr lang="en-GB" dirty="0" err="1">
                <a:solidFill>
                  <a:srgbClr val="FFFF00"/>
                </a:solidFill>
              </a:rPr>
              <a:t>target_est_score</a:t>
            </a:r>
            <a:r>
              <a:rPr lang="en-GB" dirty="0">
                <a:solidFill>
                  <a:srgbClr val="FFFF00"/>
                </a:solidFill>
              </a:rPr>
              <a:t> ≤ </a:t>
            </a:r>
            <a:r>
              <a:rPr lang="en-GB" dirty="0" err="1">
                <a:solidFill>
                  <a:srgbClr val="FFFF00"/>
                </a:solidFill>
              </a:rPr>
              <a:t>level_scale</a:t>
            </a:r>
            <a:endParaRPr lang="en-GB">
              <a:solidFill>
                <a:srgbClr val="FFFF00"/>
              </a:solidFill>
            </a:endParaRPr>
          </a:p>
          <a:p>
            <a:endParaRPr lang="en-GB" dirty="0">
              <a:solidFill>
                <a:srgbClr val="FFFF00"/>
              </a:solidFill>
            </a:endParaRPr>
          </a:p>
          <a:p>
            <a:r>
              <a:rPr lang="en-GB" dirty="0">
                <a:solidFill>
                  <a:srgbClr val="FFFF00"/>
                </a:solidFill>
              </a:rPr>
              <a:t>	</a:t>
            </a:r>
            <a:r>
              <a:rPr lang="fr-FR" dirty="0">
                <a:solidFill>
                  <a:srgbClr val="FFFF00"/>
                </a:solidFill>
              </a:rPr>
              <a:t>M2_score = </a:t>
            </a:r>
            <a:r>
              <a:rPr lang="fr-FR" dirty="0" err="1">
                <a:solidFill>
                  <a:srgbClr val="FFFF00"/>
                </a:solidFill>
              </a:rPr>
              <a:t>detector_score</a:t>
            </a:r>
            <a:r>
              <a:rPr lang="fr-FR" dirty="0">
                <a:solidFill>
                  <a:srgbClr val="FFFF00"/>
                </a:solidFill>
              </a:rPr>
              <a:t> + </a:t>
            </a:r>
            <a:r>
              <a:rPr lang="fr-FR" dirty="0" err="1">
                <a:solidFill>
                  <a:srgbClr val="FFFF00"/>
                </a:solidFill>
              </a:rPr>
              <a:t>target_est_score</a:t>
            </a:r>
            <a:r>
              <a:rPr lang="fr-FR" dirty="0">
                <a:solidFill>
                  <a:srgbClr val="FFFF00"/>
                </a:solidFill>
              </a:rPr>
              <a:t>, 0 ≤ M2_score ≤ 100</a:t>
            </a:r>
          </a:p>
          <a:p>
            <a:endParaRPr lang="fr-FR" dirty="0">
              <a:solidFill>
                <a:srgbClr val="FFFF00"/>
              </a:solidFill>
            </a:endParaRPr>
          </a:p>
          <a:p>
            <a:pPr algn="ctr"/>
            <a:r>
              <a:rPr lang="fr-FR" dirty="0"/>
              <a:t>At </a:t>
            </a:r>
            <a:r>
              <a:rPr lang="fr-FR" dirty="0" err="1"/>
              <a:t>level</a:t>
            </a:r>
            <a:r>
              <a:rPr lang="fr-FR" dirty="0"/>
              <a:t> 1 </a:t>
            </a:r>
            <a:r>
              <a:rPr lang="fr-FR" dirty="0" err="1"/>
              <a:t>scale</a:t>
            </a:r>
            <a:r>
              <a:rPr lang="fr-FR" dirty="0"/>
              <a:t> = 40, At </a:t>
            </a:r>
            <a:r>
              <a:rPr lang="fr-FR" dirty="0" err="1"/>
              <a:t>Level</a:t>
            </a:r>
            <a:r>
              <a:rPr lang="fr-FR" dirty="0"/>
              <a:t> 2 </a:t>
            </a:r>
            <a:r>
              <a:rPr lang="fr-FR" dirty="0" err="1"/>
              <a:t>scale</a:t>
            </a:r>
            <a:r>
              <a:rPr lang="fr-FR" dirty="0"/>
              <a:t> = 50, </a:t>
            </a:r>
            <a:r>
              <a:rPr lang="fr-FR" dirty="0" err="1"/>
              <a:t>Level</a:t>
            </a:r>
            <a:r>
              <a:rPr lang="fr-FR" dirty="0"/>
              <a:t> 3 </a:t>
            </a:r>
            <a:r>
              <a:rPr lang="fr-FR" dirty="0" err="1"/>
              <a:t>scale</a:t>
            </a:r>
            <a:r>
              <a:rPr lang="fr-FR" dirty="0"/>
              <a:t> = 70.</a:t>
            </a:r>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3970318"/>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M2,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the python </a:t>
            </a:r>
            <a:r>
              <a:rPr lang="en-US" dirty="0" err="1"/>
              <a:t>venv</a:t>
            </a:r>
            <a:endParaRPr lang="en-US" dirty="0"/>
          </a:p>
          <a:p>
            <a:endParaRPr lang="en-US" dirty="0"/>
          </a:p>
          <a:p>
            <a:r>
              <a:rPr lang="en-US" dirty="0"/>
              <a:t>Live demo marking in wk7: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2pt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targets.txt</a:t>
            </a:r>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70965F-5A98-B6AF-6C65-96C4AE9D7FB4}"/>
              </a:ext>
            </a:extLst>
          </p:cNvPr>
          <p:cNvGraphicFramePr>
            <a:graphicFrameLocks/>
          </p:cNvGraphicFramePr>
          <p:nvPr/>
        </p:nvGraphicFramePr>
        <p:xfrm>
          <a:off x="1819740" y="1449174"/>
          <a:ext cx="8552520" cy="4511040"/>
        </p:xfrm>
        <a:graphic>
          <a:graphicData uri="http://schemas.openxmlformats.org/drawingml/2006/table">
            <a:tbl>
              <a:tblPr/>
              <a:tblGrid>
                <a:gridCol w="1265040">
                  <a:extLst>
                    <a:ext uri="{9D8B030D-6E8A-4147-A177-3AD203B41FA5}">
                      <a16:colId xmlns:a16="http://schemas.microsoft.com/office/drawing/2014/main" val="20000"/>
                    </a:ext>
                  </a:extLst>
                </a:gridCol>
                <a:gridCol w="338472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defRPr/>
                      </a:pPr>
                      <a:r>
                        <a:rPr lang="en-AU" sz="1600" b="1" strike="noStrike" spc="-1" dirty="0">
                          <a:solidFill>
                            <a:srgbClr val="000000"/>
                          </a:solidFill>
                          <a:latin typeface="Century Schoolbook"/>
                        </a:rPr>
                        <a:t>Week</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Objectives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Milestones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defRPr/>
                      </a:pPr>
                      <a:r>
                        <a:rPr lang="en-AU" sz="1600" b="0" strike="noStrike" spc="-1" dirty="0">
                          <a:solidFill>
                            <a:srgbClr val="000000"/>
                          </a:solidFill>
                          <a:latin typeface="Century Schoolbook"/>
                        </a:rPr>
                        <a:t>1: C1-1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Introduction and setup</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1"/>
                  </a:ext>
                </a:extLst>
              </a:tr>
              <a:tr h="0">
                <a:tc>
                  <a:txBody>
                    <a:bodyPr/>
                    <a:lstStyle/>
                    <a:p>
                      <a:pPr>
                        <a:lnSpc>
                          <a:spcPct val="100000"/>
                        </a:lnSpc>
                        <a:defRPr/>
                      </a:pPr>
                      <a:r>
                        <a:rPr lang="en-AU" sz="1600" b="0" strike="noStrike" spc="-1" dirty="0">
                          <a:solidFill>
                            <a:srgbClr val="000000"/>
                          </a:solidFill>
                          <a:latin typeface="Century Schoolbook"/>
                        </a:rPr>
                        <a:t>2: M1-1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Calibration, ARUCO markers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C1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defRPr/>
                      </a:pPr>
                      <a:r>
                        <a:rPr lang="en-AU" sz="1600" b="0" strike="noStrike" spc="-1" dirty="0">
                          <a:solidFill>
                            <a:srgbClr val="000000"/>
                          </a:solidFill>
                          <a:latin typeface="Century Schoolbook"/>
                        </a:rPr>
                        <a:t>3: M1-2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3"/>
                  </a:ext>
                </a:extLst>
              </a:tr>
              <a:tr h="0">
                <a:tc>
                  <a:txBody>
                    <a:bodyPr/>
                    <a:lstStyle/>
                    <a:p>
                      <a:pPr>
                        <a:lnSpc>
                          <a:spcPct val="100000"/>
                        </a:lnSpc>
                        <a:defRPr/>
                      </a:pPr>
                      <a:r>
                        <a:rPr lang="en-AU" sz="1600" b="0" strike="noStrike" spc="-1" dirty="0">
                          <a:solidFill>
                            <a:srgbClr val="000000"/>
                          </a:solidFill>
                          <a:latin typeface="Century Schoolbook"/>
                        </a:rPr>
                        <a:t>4: M1-3</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defRPr/>
                      </a:pPr>
                      <a:r>
                        <a:rPr lang="en-AU" sz="1600" b="0" strike="noStrike" spc="-1" dirty="0">
                          <a:solidFill>
                            <a:srgbClr val="000000"/>
                          </a:solidFill>
                          <a:latin typeface="Century Schoolbook"/>
                        </a:rPr>
                        <a:t>5: M2-1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Object recognition &amp; localisation</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5"/>
                  </a:ext>
                </a:extLst>
              </a:tr>
              <a:tr h="0">
                <a:tc>
                  <a:txBody>
                    <a:bodyPr/>
                    <a:lstStyle/>
                    <a:p>
                      <a:pPr>
                        <a:lnSpc>
                          <a:spcPct val="100000"/>
                        </a:lnSpc>
                        <a:defRPr/>
                      </a:pPr>
                      <a:r>
                        <a:rPr lang="en-AU" sz="1600" b="0" strike="noStrike" spc="-1" dirty="0">
                          <a:solidFill>
                            <a:srgbClr val="000000"/>
                          </a:solidFill>
                          <a:latin typeface="Century Schoolbook"/>
                        </a:rPr>
                        <a:t>6: M2-2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Object recognition &amp; localisation</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defRPr/>
                      </a:pPr>
                      <a:r>
                        <a:rPr lang="en-AU" sz="1600" b="0" strike="noStrike" spc="-1" dirty="0">
                          <a:solidFill>
                            <a:srgbClr val="000000"/>
                          </a:solidFill>
                          <a:latin typeface="Century Schoolbook"/>
                        </a:rPr>
                        <a:t>7: M3-1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Navigation &amp; Planning</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M2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defRPr/>
                      </a:pPr>
                      <a:r>
                        <a:rPr lang="en-AU" sz="1600" b="0" strike="noStrike" spc="-1" dirty="0">
                          <a:solidFill>
                            <a:srgbClr val="000000"/>
                          </a:solidFill>
                          <a:latin typeface="Century Schoolbook"/>
                        </a:rPr>
                        <a:t>8: M3-2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Navigation &amp; Planning</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defRPr/>
                      </a:pPr>
                      <a:r>
                        <a:rPr lang="en-AU" sz="1600" b="0" strike="noStrike" spc="-1" dirty="0">
                          <a:solidFill>
                            <a:srgbClr val="000000"/>
                          </a:solidFill>
                          <a:latin typeface="Century Schoolbook"/>
                        </a:rPr>
                        <a:t>9: C2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Integration &amp; Improvement</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M3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10: Final</a:t>
                      </a:r>
                      <a:endParaRPr lang="en-AU" sz="1600" b="0" strike="noStrike" spc="-1" dirty="0">
                        <a:latin typeface="+mn-lt"/>
                      </a:endParaRPr>
                    </a:p>
                  </a:txBody>
                  <a:tcPr>
                    <a:lnL w="12240" algn="ctr">
                      <a:solidFill>
                        <a:srgbClr val="000000"/>
                      </a:solidFill>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a:lnSpc>
                          <a:spcPct val="100000"/>
                        </a:lnSpc>
                        <a:defRPr/>
                      </a:pPr>
                      <a:r>
                        <a:rPr lang="en-AU" sz="1600" b="0" strike="noStrike" spc="-1" dirty="0">
                          <a:solidFill>
                            <a:srgbClr val="000000"/>
                          </a:solidFill>
                          <a:latin typeface="Century Schoolbook"/>
                        </a:rPr>
                        <a:t>Trial run of final demo</a:t>
                      </a:r>
                      <a:endParaRPr lang="en-AU" sz="1600" b="0" strike="noStrike" spc="-1" dirty="0">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a:solidFill>
                            <a:srgbClr val="000000"/>
                          </a:solidFill>
                          <a:latin typeface="+mn-lt"/>
                        </a:rPr>
                        <a:t>C2 due</a:t>
                      </a:r>
                      <a:endParaRPr lang="en-AU" sz="1600" b="0" strike="noStrike" spc="-1">
                        <a:latin typeface="+mn-lt"/>
                      </a:endParaRPr>
                    </a:p>
                  </a:txBody>
                  <a:tcPr>
                    <a:lnL w="12240" cap="flat" cmpd="sng" algn="ctr">
                      <a:solidFill>
                        <a:srgbClr val="000000"/>
                      </a:solidFill>
                      <a:prstDash val="solid"/>
                      <a:round/>
                      <a:headEnd type="none" w="med" len="med"/>
                      <a:tailEnd type="none" w="med" len="med"/>
                    </a:lnL>
                    <a:lnR w="12240" algn="ctr">
                      <a:solidFill>
                        <a:srgbClr val="000000"/>
                      </a:solidFill>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927731480"/>
                  </a:ext>
                </a:extLst>
              </a:tr>
              <a:tr h="335160">
                <a:tc>
                  <a:txBody>
                    <a:bodyPr/>
                    <a:lstStyle/>
                    <a:p>
                      <a:pPr>
                        <a:lnSpc>
                          <a:spcPct val="100000"/>
                        </a:lnSpc>
                        <a:defRPr/>
                      </a:pPr>
                      <a:r>
                        <a:rPr lang="en-AU" sz="1600" b="0" strike="noStrike" spc="-1" dirty="0">
                          <a:solidFill>
                            <a:srgbClr val="000000"/>
                          </a:solidFill>
                          <a:latin typeface="Century Schoolbook"/>
                        </a:rPr>
                        <a:t>11: Final</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Final demo</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Final demo due</a:t>
                      </a:r>
                      <a:r>
                        <a:rPr lang="en-AU" sz="1600" b="0" strike="noStrike" spc="-1" dirty="0">
                          <a:solidFill>
                            <a:srgbClr val="000000"/>
                          </a:solidFill>
                          <a:latin typeface="Arial"/>
                        </a:rPr>
                        <a:t> </a:t>
                      </a:r>
                      <a:endParaRPr lang="en-AU" sz="1600" b="0" strike="noStrike" spc="-1" dirty="0">
                        <a:latin typeface="+mn-lt"/>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defRPr/>
                      </a:pPr>
                      <a:r>
                        <a:rPr lang="en-AU" sz="1600" b="0" strike="noStrike" spc="-1" dirty="0">
                          <a:solidFill>
                            <a:srgbClr val="000000"/>
                          </a:solidFill>
                          <a:latin typeface="Century Schoolbook"/>
                        </a:rPr>
                        <a:t>12: No lab</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11"/>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516828"/>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0162714-7B55-D3DD-A6CE-2747DF54E418}"/>
              </a:ext>
            </a:extLst>
          </p:cNvPr>
          <p:cNvCxnSpPr/>
          <p:nvPr/>
        </p:nvCxnSpPr>
        <p:spPr>
          <a:xfrm>
            <a:off x="1658471" y="303777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D29C8A-DD1F-33C7-768A-315183862B7A}"/>
              </a:ext>
            </a:extLst>
          </p:cNvPr>
          <p:cNvCxnSpPr/>
          <p:nvPr/>
        </p:nvCxnSpPr>
        <p:spPr>
          <a:xfrm>
            <a:off x="1637184" y="342739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1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M2 in Week 7: detector performance + object pose estimation performance</a:t>
            </a:r>
          </a:p>
          <a:p>
            <a:r>
              <a:rPr lang="en-US" dirty="0"/>
              <a:t>.</a:t>
            </a:r>
          </a:p>
        </p:txBody>
      </p:sp>
    </p:spTree>
    <p:extLst>
      <p:ext uri="{BB962C8B-B14F-4D97-AF65-F5344CB8AC3E}">
        <p14:creationId xmlns:p14="http://schemas.microsoft.com/office/powerpoint/2010/main" val="89584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6)</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M2	 </a:t>
            </a:r>
          </a:p>
        </p:txBody>
      </p:sp>
    </p:spTree>
    <p:extLst>
      <p:ext uri="{BB962C8B-B14F-4D97-AF65-F5344CB8AC3E}">
        <p14:creationId xmlns:p14="http://schemas.microsoft.com/office/powerpoint/2010/main" val="110487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1514</Words>
  <Application>Microsoft Office PowerPoint</Application>
  <PresentationFormat>Widescreen</PresentationFormat>
  <Paragraphs>189</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Morris Gu</cp:lastModifiedBy>
  <cp:revision>467</cp:revision>
  <dcterms:created xsi:type="dcterms:W3CDTF">2020-08-07T03:38:28Z</dcterms:created>
  <dcterms:modified xsi:type="dcterms:W3CDTF">2025-08-22T07:20:35Z</dcterms:modified>
</cp:coreProperties>
</file>