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61"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52"/>
  </p:normalViewPr>
  <p:slideViewPr>
    <p:cSldViewPr snapToGrid="0" snapToObjects="1">
      <p:cViewPr varScale="1">
        <p:scale>
          <a:sx n="90" d="100"/>
          <a:sy n="90" d="100"/>
        </p:scale>
        <p:origin x="8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GB" smtClean="0"/>
              <a:t>Click to edit Master title style</a:t>
            </a:r>
            <a:endParaRPr lang="en-US" dirty="0"/>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GB"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2/27/16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GB"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2/27/16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2/27/16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2/27/16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GB"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2/27/16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2/27/16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GB"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2/27/16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agilemethodology.org/" TargetMode="External"/><Relationship Id="rId4" Type="http://schemas.openxmlformats.org/officeDocument/2006/relationships/hyperlink" Target="https://en.wikipedia.org/wiki/Scrum_(software_development)" TargetMode="External"/><Relationship Id="rId5" Type="http://schemas.openxmlformats.org/officeDocument/2006/relationships/hyperlink" Target="https://www.mountaingoatsoftware.com/agile/scrum" TargetMode="External"/><Relationship Id="rId1" Type="http://schemas.openxmlformats.org/officeDocument/2006/relationships/slideLayout" Target="../slideLayouts/slideLayout2.xml"/><Relationship Id="rId2" Type="http://schemas.openxmlformats.org/officeDocument/2006/relationships/hyperlink" Target="http://scrummethodology.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Agile Methodology and Scrum</a:t>
            </a:r>
            <a:endParaRPr lang="en-US" dirty="0"/>
          </a:p>
        </p:txBody>
      </p:sp>
      <p:sp>
        <p:nvSpPr>
          <p:cNvPr id="3" name="Subtitle 2"/>
          <p:cNvSpPr>
            <a:spLocks noGrp="1"/>
          </p:cNvSpPr>
          <p:nvPr>
            <p:ph type="subTitle" idx="1"/>
          </p:nvPr>
        </p:nvSpPr>
        <p:spPr/>
        <p:txBody>
          <a:bodyPr/>
          <a:lstStyle/>
          <a:p>
            <a:r>
              <a:rPr lang="en-US" dirty="0" smtClean="0"/>
              <a:t>- </a:t>
            </a:r>
            <a:r>
              <a:rPr lang="en-US" dirty="0" err="1" smtClean="0"/>
              <a:t>Tasneem</a:t>
            </a:r>
            <a:r>
              <a:rPr lang="en-US" dirty="0" smtClean="0"/>
              <a:t> </a:t>
            </a:r>
            <a:r>
              <a:rPr lang="en-US" dirty="0" err="1" smtClean="0"/>
              <a:t>Bunglowala</a:t>
            </a:r>
            <a:endParaRPr lang="en-US" dirty="0"/>
          </a:p>
        </p:txBody>
      </p:sp>
    </p:spTree>
    <p:extLst>
      <p:ext uri="{BB962C8B-B14F-4D97-AF65-F5344CB8AC3E}">
        <p14:creationId xmlns:p14="http://schemas.microsoft.com/office/powerpoint/2010/main" val="1804289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Meetings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6555" y="0"/>
            <a:ext cx="6312285" cy="6281464"/>
          </a:xfrm>
        </p:spPr>
      </p:pic>
      <p:sp>
        <p:nvSpPr>
          <p:cNvPr id="5" name="Rectangle 4"/>
          <p:cNvSpPr/>
          <p:nvPr/>
        </p:nvSpPr>
        <p:spPr>
          <a:xfrm>
            <a:off x="1097280" y="2305735"/>
            <a:ext cx="6096000" cy="646331"/>
          </a:xfrm>
          <a:prstGeom prst="rect">
            <a:avLst/>
          </a:prstGeom>
        </p:spPr>
        <p:txBody>
          <a:bodyPr>
            <a:spAutoFit/>
          </a:bodyPr>
          <a:lstStyle/>
          <a:p>
            <a:r>
              <a:rPr lang="en-US" dirty="0">
                <a:solidFill>
                  <a:srgbClr val="343434"/>
                </a:solidFill>
                <a:latin typeface="Times-Roman" charset="0"/>
              </a:rPr>
              <a:t>All Scrum Meetings are facilitated by the </a:t>
            </a:r>
            <a:r>
              <a:rPr lang="en-US" dirty="0" err="1">
                <a:solidFill>
                  <a:srgbClr val="343434"/>
                </a:solidFill>
                <a:latin typeface="Times-Roman" charset="0"/>
              </a:rPr>
              <a:t>ScrumMaster</a:t>
            </a:r>
            <a:r>
              <a:rPr lang="en-US" dirty="0">
                <a:solidFill>
                  <a:srgbClr val="343434"/>
                </a:solidFill>
                <a:latin typeface="Times-Roman" charset="0"/>
              </a:rPr>
              <a:t>, who has no decision-making authority at these meetings.</a:t>
            </a:r>
            <a:endParaRPr lang="en-US" dirty="0"/>
          </a:p>
        </p:txBody>
      </p:sp>
    </p:spTree>
    <p:extLst>
      <p:ext uri="{BB962C8B-B14F-4D97-AF65-F5344CB8AC3E}">
        <p14:creationId xmlns:p14="http://schemas.microsoft.com/office/powerpoint/2010/main" val="1953443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Planning Meeting</a:t>
            </a:r>
            <a:endParaRPr lang="en-US" dirty="0"/>
          </a:p>
        </p:txBody>
      </p:sp>
      <p:sp>
        <p:nvSpPr>
          <p:cNvPr id="3" name="Content Placeholder 2"/>
          <p:cNvSpPr>
            <a:spLocks noGrp="1"/>
          </p:cNvSpPr>
          <p:nvPr>
            <p:ph idx="1"/>
          </p:nvPr>
        </p:nvSpPr>
        <p:spPr/>
        <p:txBody>
          <a:bodyPr/>
          <a:lstStyle/>
          <a:p>
            <a:r>
              <a:rPr lang="en-US" dirty="0"/>
              <a:t>At the beginning of each Sprint, the Product Owner and team hold a Sprint Planning Meeting to negotiate which Product Backlog Items they will attempt to convert to working product during the Sprint. </a:t>
            </a:r>
            <a:endParaRPr lang="en-US" dirty="0" smtClean="0"/>
          </a:p>
          <a:p>
            <a:r>
              <a:rPr lang="en-US" dirty="0" smtClean="0"/>
              <a:t>The </a:t>
            </a:r>
            <a:r>
              <a:rPr lang="en-US" dirty="0"/>
              <a:t>Product Owner is responsible for declaring which items are the most important to the business. </a:t>
            </a:r>
            <a:endParaRPr lang="en-US" dirty="0" smtClean="0"/>
          </a:p>
          <a:p>
            <a:r>
              <a:rPr lang="en-US" dirty="0" smtClean="0"/>
              <a:t>The </a:t>
            </a:r>
            <a:r>
              <a:rPr lang="en-US" dirty="0"/>
              <a:t>team is responsible for selecting the amount of work they feel they can implement without accruing technical debt. </a:t>
            </a:r>
            <a:endParaRPr lang="en-US" dirty="0" smtClean="0"/>
          </a:p>
          <a:p>
            <a:r>
              <a:rPr lang="en-US" dirty="0" smtClean="0"/>
              <a:t>The </a:t>
            </a:r>
            <a:r>
              <a:rPr lang="en-US" dirty="0"/>
              <a:t>team “pulls” </a:t>
            </a:r>
            <a:r>
              <a:rPr lang="en-US" dirty="0" smtClean="0"/>
              <a:t>work </a:t>
            </a:r>
            <a:r>
              <a:rPr lang="en-US" dirty="0"/>
              <a:t>from the Product Backlog to the Sprint Backlog</a:t>
            </a:r>
            <a:r>
              <a:rPr lang="en-US" dirty="0" smtClean="0"/>
              <a:t>.</a:t>
            </a:r>
          </a:p>
          <a:p>
            <a:r>
              <a:rPr lang="en-US" dirty="0"/>
              <a:t>Toward the end of the Sprint Planning Meeting, the team breaks the selected items into an initial list of Sprint Tasks, and makes a final commitment to do the work.</a:t>
            </a:r>
            <a:endParaRPr lang="en-US" dirty="0"/>
          </a:p>
        </p:txBody>
      </p:sp>
    </p:spTree>
    <p:extLst>
      <p:ext uri="{BB962C8B-B14F-4D97-AF65-F5344CB8AC3E}">
        <p14:creationId xmlns:p14="http://schemas.microsoft.com/office/powerpoint/2010/main" val="2001229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Scrum</a:t>
            </a:r>
            <a:endParaRPr lang="en-US" dirty="0"/>
          </a:p>
        </p:txBody>
      </p:sp>
      <p:sp>
        <p:nvSpPr>
          <p:cNvPr id="3" name="Content Placeholder 2"/>
          <p:cNvSpPr>
            <a:spLocks noGrp="1"/>
          </p:cNvSpPr>
          <p:nvPr>
            <p:ph idx="1"/>
          </p:nvPr>
        </p:nvSpPr>
        <p:spPr/>
        <p:txBody>
          <a:bodyPr/>
          <a:lstStyle/>
          <a:p>
            <a:r>
              <a:rPr lang="en-US" dirty="0"/>
              <a:t>Every day at the same time and place, the Scrum Development Team members spend a total of 15 minutes reporting to each other. Each team member summarizes what he did the previous day, what he will do today, and what impediments he faces.</a:t>
            </a:r>
          </a:p>
          <a:p>
            <a:r>
              <a:rPr lang="en-US" dirty="0"/>
              <a:t>Standing up at the Daily Scrum will help keep it short. Topics that require additional attention may be discussed by whomever is interested after every team member has reported.</a:t>
            </a:r>
          </a:p>
          <a:p>
            <a:r>
              <a:rPr lang="en-US" dirty="0"/>
              <a:t>The team may find it useful to maintain a current Sprint Task List, a Sprint </a:t>
            </a:r>
            <a:r>
              <a:rPr lang="en-US" dirty="0" err="1"/>
              <a:t>Burndown</a:t>
            </a:r>
            <a:r>
              <a:rPr lang="en-US" dirty="0"/>
              <a:t> Chart, and an Impediments List. During Sprint execution it is common to discover additional tasks necessary to achieve the Sprint goals. Impediments caused by issues beyond the team’s control are considered organizational impediments.</a:t>
            </a:r>
            <a:endParaRPr lang="en-US" dirty="0"/>
          </a:p>
        </p:txBody>
      </p:sp>
    </p:spTree>
    <p:extLst>
      <p:ext uri="{BB962C8B-B14F-4D97-AF65-F5344CB8AC3E}">
        <p14:creationId xmlns:p14="http://schemas.microsoft.com/office/powerpoint/2010/main" val="524688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Review Meeting (Show &amp; Tell)</a:t>
            </a:r>
            <a:endParaRPr lang="en-US" dirty="0"/>
          </a:p>
        </p:txBody>
      </p:sp>
      <p:sp>
        <p:nvSpPr>
          <p:cNvPr id="3" name="Content Placeholder 2"/>
          <p:cNvSpPr>
            <a:spLocks noGrp="1"/>
          </p:cNvSpPr>
          <p:nvPr>
            <p:ph idx="1"/>
          </p:nvPr>
        </p:nvSpPr>
        <p:spPr/>
        <p:txBody>
          <a:bodyPr>
            <a:normAutofit lnSpcReduction="10000"/>
          </a:bodyPr>
          <a:lstStyle/>
          <a:p>
            <a:r>
              <a:rPr lang="en-US" dirty="0"/>
              <a:t>After Sprint execution, the team holds a Sprint Review Meeting to demonstrate a working product increment to the Product Owner and everyone else who is interested.</a:t>
            </a:r>
          </a:p>
          <a:p>
            <a:r>
              <a:rPr lang="en-US" b="1" dirty="0"/>
              <a:t>The meeting should feature a live demonstration, not a report.</a:t>
            </a:r>
          </a:p>
          <a:p>
            <a:r>
              <a:rPr lang="en-US" dirty="0"/>
              <a:t>After the demonstration, the Product Owner reviews the commitments made at the Sprint Planning Meeting and declares which items he now considers done. For example, a software item that is merely “code complete” is considered not done, because untested software isn’t shippable. Incomplete items are returned to the Product Backlog and ranked according to the Product Owner’s revised priorities as candidates for future Sprints.</a:t>
            </a:r>
          </a:p>
          <a:p>
            <a:r>
              <a:rPr lang="en-US" dirty="0"/>
              <a:t>The </a:t>
            </a:r>
            <a:r>
              <a:rPr lang="en-US" dirty="0" err="1"/>
              <a:t>ScrumMaster</a:t>
            </a:r>
            <a:r>
              <a:rPr lang="en-US" dirty="0"/>
              <a:t> helps the Product Owner and stakeholders convert their feedback to new Product Backlog Items for prioritization by the Product Owner. Often, new scope discovery outpaces the team’s rate of development. If the Product Owner feels that the newly discovered scope is more important than the original expectations, new scope displaces old scope in the Product Backlog.</a:t>
            </a:r>
          </a:p>
          <a:p>
            <a:endParaRPr lang="en-US" dirty="0"/>
          </a:p>
        </p:txBody>
      </p:sp>
    </p:spTree>
    <p:extLst>
      <p:ext uri="{BB962C8B-B14F-4D97-AF65-F5344CB8AC3E}">
        <p14:creationId xmlns:p14="http://schemas.microsoft.com/office/powerpoint/2010/main" val="1858721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Retrospective Meeting</a:t>
            </a:r>
            <a:endParaRPr lang="en-US" dirty="0"/>
          </a:p>
        </p:txBody>
      </p:sp>
      <p:sp>
        <p:nvSpPr>
          <p:cNvPr id="3" name="Content Placeholder 2"/>
          <p:cNvSpPr>
            <a:spLocks noGrp="1"/>
          </p:cNvSpPr>
          <p:nvPr>
            <p:ph idx="1"/>
          </p:nvPr>
        </p:nvSpPr>
        <p:spPr/>
        <p:txBody>
          <a:bodyPr/>
          <a:lstStyle/>
          <a:p>
            <a:r>
              <a:rPr lang="en-US" dirty="0"/>
              <a:t>Each Sprint ends with a retrospective. At this meeting, the team reflects on its own process. They inspect their behavior and take action to adapt it for future Sprints.</a:t>
            </a:r>
          </a:p>
          <a:p>
            <a:r>
              <a:rPr lang="en-US" dirty="0"/>
              <a:t>Dedicated </a:t>
            </a:r>
            <a:r>
              <a:rPr lang="en-US" dirty="0" err="1"/>
              <a:t>ScrumMasters</a:t>
            </a:r>
            <a:r>
              <a:rPr lang="en-US" dirty="0"/>
              <a:t> will find alternatives to the stale, fearful meetings everyone has come to expect. An in-depth retrospective requires an environment of psychological safety not found in most organizations. Without safety, the retrospective discussion will either avoid the uncomfortable issues or deteriorate into blaming and hostility.</a:t>
            </a:r>
          </a:p>
          <a:p>
            <a:r>
              <a:rPr lang="en-US" dirty="0"/>
              <a:t>A common impediment to full transparency on the team is the presence of people who conduct performance appraisals.</a:t>
            </a:r>
          </a:p>
          <a:p>
            <a:endParaRPr lang="en-US" dirty="0"/>
          </a:p>
        </p:txBody>
      </p:sp>
    </p:spTree>
    <p:extLst>
      <p:ext uri="{BB962C8B-B14F-4D97-AF65-F5344CB8AC3E}">
        <p14:creationId xmlns:p14="http://schemas.microsoft.com/office/powerpoint/2010/main" val="1775473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Backlog Refinement Meeting</a:t>
            </a:r>
            <a:endParaRPr lang="en-US" dirty="0"/>
          </a:p>
        </p:txBody>
      </p:sp>
      <p:sp>
        <p:nvSpPr>
          <p:cNvPr id="3" name="Content Placeholder 2"/>
          <p:cNvSpPr>
            <a:spLocks noGrp="1"/>
          </p:cNvSpPr>
          <p:nvPr>
            <p:ph idx="1"/>
          </p:nvPr>
        </p:nvSpPr>
        <p:spPr/>
        <p:txBody>
          <a:bodyPr/>
          <a:lstStyle/>
          <a:p>
            <a:r>
              <a:rPr lang="en-US" dirty="0"/>
              <a:t>Most Product Backlog Items (PBIs) initially need refinement because they are too large and poorly understood. Teams have found it useful to take a little time out of Sprint Execution — every Sprint — to help prepare the Product Backlog for the next Sprint Planning Meeting.</a:t>
            </a:r>
          </a:p>
          <a:p>
            <a:r>
              <a:rPr lang="en-US" dirty="0"/>
              <a:t>In the Backlog Refinement Meeting, the team considers the effort they would expend to complete items in the Product Backlog and provides other technical information to help the Product Owner prioritize them. </a:t>
            </a:r>
            <a:r>
              <a:rPr lang="en-US" i="1" dirty="0"/>
              <a:t>(3)</a:t>
            </a:r>
            <a:r>
              <a:rPr lang="en-US" dirty="0"/>
              <a:t> Large vague items are split and clarified, considering both business and technical concerns. Sometimes a subset of the team, in conjunction with the Product Owner and other stakeholders, will compose and split Product Backlog Items before involving the entire team in estimation.</a:t>
            </a:r>
          </a:p>
          <a:p>
            <a:endParaRPr lang="en-US" dirty="0"/>
          </a:p>
        </p:txBody>
      </p:sp>
    </p:spTree>
    <p:extLst>
      <p:ext uri="{BB962C8B-B14F-4D97-AF65-F5344CB8AC3E}">
        <p14:creationId xmlns:p14="http://schemas.microsoft.com/office/powerpoint/2010/main" val="820697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Artifacts</a:t>
            </a:r>
            <a:endParaRPr lang="en-US" dirty="0"/>
          </a:p>
        </p:txBody>
      </p:sp>
      <p:sp>
        <p:nvSpPr>
          <p:cNvPr id="3" name="Content Placeholder 2"/>
          <p:cNvSpPr>
            <a:spLocks noGrp="1"/>
          </p:cNvSpPr>
          <p:nvPr>
            <p:ph idx="1"/>
          </p:nvPr>
        </p:nvSpPr>
        <p:spPr/>
        <p:txBody>
          <a:bodyPr/>
          <a:lstStyle/>
          <a:p>
            <a:r>
              <a:rPr lang="en-US" dirty="0" smtClean="0"/>
              <a:t>Product Backlog : List of desired functionality</a:t>
            </a:r>
          </a:p>
          <a:p>
            <a:r>
              <a:rPr lang="en-US" dirty="0" smtClean="0"/>
              <a:t>Product Backlog Item : What, User Story</a:t>
            </a:r>
          </a:p>
          <a:p>
            <a:r>
              <a:rPr lang="en-US" dirty="0" smtClean="0"/>
              <a:t>Sprint Backlog : Committed PBI</a:t>
            </a:r>
          </a:p>
          <a:p>
            <a:r>
              <a:rPr lang="en-US" dirty="0" smtClean="0"/>
              <a:t>Sprint Backlog : How </a:t>
            </a:r>
          </a:p>
        </p:txBody>
      </p:sp>
    </p:spTree>
    <p:extLst>
      <p:ext uri="{BB962C8B-B14F-4D97-AF65-F5344CB8AC3E}">
        <p14:creationId xmlns:p14="http://schemas.microsoft.com/office/powerpoint/2010/main" val="1503885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Backlog</a:t>
            </a:r>
            <a:endParaRPr lang="en-US" dirty="0"/>
          </a:p>
        </p:txBody>
      </p:sp>
      <p:sp>
        <p:nvSpPr>
          <p:cNvPr id="3" name="Content Placeholder 2"/>
          <p:cNvSpPr>
            <a:spLocks noGrp="1"/>
          </p:cNvSpPr>
          <p:nvPr>
            <p:ph idx="1"/>
          </p:nvPr>
        </p:nvSpPr>
        <p:spPr/>
        <p:txBody>
          <a:bodyPr/>
          <a:lstStyle/>
          <a:p>
            <a:r>
              <a:rPr lang="en-US" dirty="0"/>
              <a:t>Force-ranked list of desired functionality</a:t>
            </a:r>
          </a:p>
          <a:p>
            <a:r>
              <a:rPr lang="en-US" dirty="0"/>
              <a:t>Visible to all stakeholders</a:t>
            </a:r>
          </a:p>
          <a:p>
            <a:r>
              <a:rPr lang="en-US" dirty="0"/>
              <a:t>Any stakeholder (including the Team) can add items</a:t>
            </a:r>
          </a:p>
          <a:p>
            <a:r>
              <a:rPr lang="en-US" dirty="0"/>
              <a:t>Constantly re-prioritized by the Product Owner</a:t>
            </a:r>
          </a:p>
          <a:p>
            <a:r>
              <a:rPr lang="en-US" dirty="0"/>
              <a:t>Items at top are more granular than items at bottom</a:t>
            </a:r>
          </a:p>
          <a:p>
            <a:r>
              <a:rPr lang="en-US" dirty="0"/>
              <a:t>Maintained during the Backlog Refinement Meeting</a:t>
            </a:r>
            <a:endParaRPr lang="en-US" dirty="0"/>
          </a:p>
        </p:txBody>
      </p:sp>
    </p:spTree>
    <p:extLst>
      <p:ext uri="{BB962C8B-B14F-4D97-AF65-F5344CB8AC3E}">
        <p14:creationId xmlns:p14="http://schemas.microsoft.com/office/powerpoint/2010/main" val="1038626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Backlog Item</a:t>
            </a:r>
            <a:endParaRPr lang="en-US" dirty="0"/>
          </a:p>
        </p:txBody>
      </p:sp>
      <p:sp>
        <p:nvSpPr>
          <p:cNvPr id="3" name="Content Placeholder 2"/>
          <p:cNvSpPr>
            <a:spLocks noGrp="1"/>
          </p:cNvSpPr>
          <p:nvPr>
            <p:ph idx="1"/>
          </p:nvPr>
        </p:nvSpPr>
        <p:spPr/>
        <p:txBody>
          <a:bodyPr/>
          <a:lstStyle/>
          <a:p>
            <a:r>
              <a:rPr lang="en-US" dirty="0"/>
              <a:t>Specifies the </a:t>
            </a:r>
            <a:r>
              <a:rPr lang="en-US" i="1" dirty="0"/>
              <a:t>what</a:t>
            </a:r>
            <a:r>
              <a:rPr lang="en-US" dirty="0"/>
              <a:t> more than the </a:t>
            </a:r>
            <a:r>
              <a:rPr lang="en-US" i="1" dirty="0"/>
              <a:t>how</a:t>
            </a:r>
            <a:r>
              <a:rPr lang="en-US" dirty="0"/>
              <a:t> of a customer-centric feature</a:t>
            </a:r>
          </a:p>
          <a:p>
            <a:r>
              <a:rPr lang="en-US" dirty="0"/>
              <a:t>Often written in User Story form</a:t>
            </a:r>
          </a:p>
          <a:p>
            <a:r>
              <a:rPr lang="en-US" dirty="0"/>
              <a:t>Has a product-wide definition of done to prevent technical debt</a:t>
            </a:r>
          </a:p>
          <a:p>
            <a:r>
              <a:rPr lang="en-US" dirty="0"/>
              <a:t>May have item-specific acceptance criteria</a:t>
            </a:r>
          </a:p>
          <a:p>
            <a:r>
              <a:rPr lang="en-US" dirty="0"/>
              <a:t>Effort is estimated by the team, ideally in relative units (e.g., story points)</a:t>
            </a:r>
          </a:p>
          <a:p>
            <a:r>
              <a:rPr lang="en-US" dirty="0"/>
              <a:t>Effort is roughly 2-3 people 2-3 days, or smaller for advanced teams</a:t>
            </a:r>
            <a:endParaRPr lang="en-US" dirty="0"/>
          </a:p>
        </p:txBody>
      </p:sp>
    </p:spTree>
    <p:extLst>
      <p:ext uri="{BB962C8B-B14F-4D97-AF65-F5344CB8AC3E}">
        <p14:creationId xmlns:p14="http://schemas.microsoft.com/office/powerpoint/2010/main" val="204102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Backlog</a:t>
            </a:r>
            <a:endParaRPr lang="en-US" dirty="0"/>
          </a:p>
        </p:txBody>
      </p:sp>
      <p:sp>
        <p:nvSpPr>
          <p:cNvPr id="3" name="Content Placeholder 2"/>
          <p:cNvSpPr>
            <a:spLocks noGrp="1"/>
          </p:cNvSpPr>
          <p:nvPr>
            <p:ph idx="1"/>
          </p:nvPr>
        </p:nvSpPr>
        <p:spPr/>
        <p:txBody>
          <a:bodyPr/>
          <a:lstStyle/>
          <a:p>
            <a:r>
              <a:rPr lang="en-US" dirty="0"/>
              <a:t>Consists of committed PBIs negotiated between the team and the Product Owner during the Sprint Planning Meeting</a:t>
            </a:r>
          </a:p>
          <a:p>
            <a:r>
              <a:rPr lang="en-US" dirty="0"/>
              <a:t>Scope commitment is fixed during Sprint Execution</a:t>
            </a:r>
          </a:p>
          <a:p>
            <a:r>
              <a:rPr lang="en-US" dirty="0"/>
              <a:t>Initial tasks are identified by the team during Sprint Planning Meeting</a:t>
            </a:r>
          </a:p>
          <a:p>
            <a:r>
              <a:rPr lang="en-US" dirty="0"/>
              <a:t>Team will discover additional tasks needed to meet the fixed scope commitment during Sprint execution</a:t>
            </a:r>
          </a:p>
          <a:p>
            <a:r>
              <a:rPr lang="en-US" dirty="0"/>
              <a:t>Visible to the team</a:t>
            </a:r>
          </a:p>
          <a:p>
            <a:r>
              <a:rPr lang="en-US" dirty="0"/>
              <a:t>Referenced during the Daily Scrum Meeting</a:t>
            </a:r>
            <a:endParaRPr lang="en-US" dirty="0"/>
          </a:p>
        </p:txBody>
      </p:sp>
    </p:spTree>
    <p:extLst>
      <p:ext uri="{BB962C8B-B14F-4D97-AF65-F5344CB8AC3E}">
        <p14:creationId xmlns:p14="http://schemas.microsoft.com/office/powerpoint/2010/main" val="1250801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Waterfall Methodology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1873449"/>
            <a:ext cx="10058400" cy="3968353"/>
          </a:xfrm>
        </p:spPr>
      </p:pic>
    </p:spTree>
    <p:extLst>
      <p:ext uri="{BB962C8B-B14F-4D97-AF65-F5344CB8AC3E}">
        <p14:creationId xmlns:p14="http://schemas.microsoft.com/office/powerpoint/2010/main" val="1264095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Task</a:t>
            </a:r>
            <a:endParaRPr lang="en-US" dirty="0"/>
          </a:p>
        </p:txBody>
      </p:sp>
      <p:sp>
        <p:nvSpPr>
          <p:cNvPr id="3" name="Content Placeholder 2"/>
          <p:cNvSpPr>
            <a:spLocks noGrp="1"/>
          </p:cNvSpPr>
          <p:nvPr>
            <p:ph idx="1"/>
          </p:nvPr>
        </p:nvSpPr>
        <p:spPr/>
        <p:txBody>
          <a:bodyPr/>
          <a:lstStyle/>
          <a:p>
            <a:r>
              <a:rPr lang="en-US" dirty="0"/>
              <a:t>Specifies how to achieve the PBI’s </a:t>
            </a:r>
            <a:r>
              <a:rPr lang="en-US" i="1" dirty="0"/>
              <a:t>what</a:t>
            </a:r>
            <a:endParaRPr lang="en-US" dirty="0"/>
          </a:p>
          <a:p>
            <a:r>
              <a:rPr lang="en-US" dirty="0"/>
              <a:t>Requires one day or less of work</a:t>
            </a:r>
          </a:p>
          <a:p>
            <a:r>
              <a:rPr lang="en-US" dirty="0"/>
              <a:t>Remaining effort is re-estimated daily, typically in hours</a:t>
            </a:r>
          </a:p>
          <a:p>
            <a:r>
              <a:rPr lang="en-US" dirty="0"/>
              <a:t>During Sprint Execution, a point person may volunteer to be primarily responsible for a task</a:t>
            </a:r>
          </a:p>
          <a:p>
            <a:r>
              <a:rPr lang="en-US" dirty="0"/>
              <a:t>Owned by the entire team; collaboration is expected</a:t>
            </a:r>
            <a:endParaRPr lang="en-US" dirty="0"/>
          </a:p>
        </p:txBody>
      </p:sp>
    </p:spTree>
    <p:extLst>
      <p:ext uri="{BB962C8B-B14F-4D97-AF65-F5344CB8AC3E}">
        <p14:creationId xmlns:p14="http://schemas.microsoft.com/office/powerpoint/2010/main" val="1395405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scrummethodology.com</a:t>
            </a:r>
            <a:endParaRPr lang="en-US" dirty="0" smtClean="0"/>
          </a:p>
          <a:p>
            <a:r>
              <a:rPr lang="en-US" dirty="0">
                <a:hlinkClick r:id="rId3"/>
              </a:rPr>
              <a:t>http://</a:t>
            </a:r>
            <a:r>
              <a:rPr lang="en-US" dirty="0" smtClean="0">
                <a:hlinkClick r:id="rId3"/>
              </a:rPr>
              <a:t>agilemethodology.org</a:t>
            </a:r>
            <a:endParaRPr lang="en-US" dirty="0" smtClean="0"/>
          </a:p>
          <a:p>
            <a:r>
              <a:rPr lang="en-US" dirty="0">
                <a:hlinkClick r:id="rId4"/>
              </a:rPr>
              <a:t>https://en.wikipedia.org/wiki/Scrum_(software_development</a:t>
            </a:r>
            <a:r>
              <a:rPr lang="en-US" dirty="0" smtClean="0">
                <a:hlinkClick r:id="rId4"/>
              </a:rPr>
              <a:t>)</a:t>
            </a:r>
            <a:endParaRPr lang="en-US" dirty="0" smtClean="0"/>
          </a:p>
          <a:p>
            <a:r>
              <a:rPr lang="en-US" dirty="0">
                <a:hlinkClick r:id="rId5"/>
              </a:rPr>
              <a:t>https://</a:t>
            </a:r>
            <a:r>
              <a:rPr lang="en-US" dirty="0" smtClean="0">
                <a:hlinkClick r:id="rId5"/>
              </a:rPr>
              <a:t>www.mountaingoatsoftware.com/agile/scrum</a:t>
            </a:r>
            <a:endParaRPr lang="en-US" dirty="0" smtClean="0"/>
          </a:p>
          <a:p>
            <a:endParaRPr lang="en-US" dirty="0"/>
          </a:p>
        </p:txBody>
      </p:sp>
    </p:spTree>
    <p:extLst>
      <p:ext uri="{BB962C8B-B14F-4D97-AF65-F5344CB8AC3E}">
        <p14:creationId xmlns:p14="http://schemas.microsoft.com/office/powerpoint/2010/main" val="833215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Agile?</a:t>
            </a:r>
            <a:endParaRPr lang="en-US" dirty="0"/>
          </a:p>
        </p:txBody>
      </p:sp>
      <p:sp>
        <p:nvSpPr>
          <p:cNvPr id="3" name="Content Placeholder 2"/>
          <p:cNvSpPr>
            <a:spLocks noGrp="1"/>
          </p:cNvSpPr>
          <p:nvPr>
            <p:ph idx="1"/>
          </p:nvPr>
        </p:nvSpPr>
        <p:spPr/>
        <p:txBody>
          <a:bodyPr/>
          <a:lstStyle/>
          <a:p>
            <a:r>
              <a:rPr lang="en-US" dirty="0"/>
              <a:t>Agile methodology is an alternative to traditional project management, typically used in software development. </a:t>
            </a:r>
            <a:endParaRPr lang="en-US" dirty="0" smtClean="0"/>
          </a:p>
          <a:p>
            <a:r>
              <a:rPr lang="en-US" dirty="0" smtClean="0"/>
              <a:t>It </a:t>
            </a:r>
            <a:r>
              <a:rPr lang="en-US" dirty="0"/>
              <a:t>helps teams respond to unpredictability through incremental, iterative work cadences, known as </a:t>
            </a:r>
            <a:r>
              <a:rPr lang="en-US" b="1" dirty="0"/>
              <a:t>sprints</a:t>
            </a:r>
            <a:r>
              <a:rPr lang="en-US" dirty="0"/>
              <a:t>. </a:t>
            </a:r>
            <a:endParaRPr lang="en-US" dirty="0" smtClean="0"/>
          </a:p>
          <a:p>
            <a:r>
              <a:rPr lang="en-US" dirty="0" smtClean="0"/>
              <a:t>Agile </a:t>
            </a:r>
            <a:r>
              <a:rPr lang="en-US" dirty="0"/>
              <a:t>methodologies are an alternative to waterfall, or traditional sequential development</a:t>
            </a:r>
            <a:r>
              <a:rPr lang="en-US" dirty="0" smtClean="0"/>
              <a:t>.</a:t>
            </a:r>
          </a:p>
          <a:p>
            <a:r>
              <a:rPr lang="en-US" dirty="0" smtClean="0"/>
              <a:t>The </a:t>
            </a:r>
            <a:r>
              <a:rPr lang="en-US" dirty="0"/>
              <a:t>incremental, iterative approach trades the traditional phases of “waterfall” development for the ability to develop a subset of high-value features first, incorporating feedback sooner.</a:t>
            </a:r>
            <a:endParaRPr lang="en-US" dirty="0"/>
          </a:p>
        </p:txBody>
      </p:sp>
    </p:spTree>
    <p:extLst>
      <p:ext uri="{BB962C8B-B14F-4D97-AF65-F5344CB8AC3E}">
        <p14:creationId xmlns:p14="http://schemas.microsoft.com/office/powerpoint/2010/main" val="13780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7929" y="11727"/>
            <a:ext cx="9639162" cy="6269221"/>
          </a:xfrm>
        </p:spPr>
      </p:pic>
    </p:spTree>
    <p:extLst>
      <p:ext uri="{BB962C8B-B14F-4D97-AF65-F5344CB8AC3E}">
        <p14:creationId xmlns:p14="http://schemas.microsoft.com/office/powerpoint/2010/main" val="1239036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Scrum?</a:t>
            </a:r>
            <a:endParaRPr lang="en-US" dirty="0"/>
          </a:p>
        </p:txBody>
      </p:sp>
      <p:sp>
        <p:nvSpPr>
          <p:cNvPr id="3" name="Content Placeholder 2"/>
          <p:cNvSpPr>
            <a:spLocks noGrp="1"/>
          </p:cNvSpPr>
          <p:nvPr>
            <p:ph idx="1"/>
          </p:nvPr>
        </p:nvSpPr>
        <p:spPr/>
        <p:txBody>
          <a:bodyPr/>
          <a:lstStyle/>
          <a:p>
            <a:r>
              <a:rPr lang="en-US" dirty="0"/>
              <a:t>Scrum is a management framework for incremental product development using one or more cross-functional, self-organizing teams of about seven people each</a:t>
            </a:r>
            <a:r>
              <a:rPr lang="en-US" dirty="0" smtClean="0"/>
              <a:t>.</a:t>
            </a:r>
          </a:p>
          <a:p>
            <a:r>
              <a:rPr lang="en-US" dirty="0"/>
              <a:t>Scrum emphasizes collaboration, functioning software, team self management, and the flexibility to adapt to emerging business realities.</a:t>
            </a:r>
          </a:p>
          <a:p>
            <a:r>
              <a:rPr lang="en-US" dirty="0"/>
              <a:t>It provides a structure of roles, meetings, rules, and artifacts. Teams are responsible for creating and adapting their processes within this framework.</a:t>
            </a:r>
          </a:p>
          <a:p>
            <a:r>
              <a:rPr lang="en-US" dirty="0"/>
              <a:t>Scrum uses fixed-length iterations, called </a:t>
            </a:r>
            <a:r>
              <a:rPr lang="en-US" b="1" dirty="0"/>
              <a:t>Sprints</a:t>
            </a:r>
            <a:r>
              <a:rPr lang="en-US" dirty="0"/>
              <a:t>, which are typically 1-2 weeks long (never more than 30 days). Scrum teams attempt to build a potentially shippable (properly tested) product increment every iteration</a:t>
            </a:r>
            <a:r>
              <a:rPr lang="en-US" dirty="0" smtClean="0"/>
              <a:t>.</a:t>
            </a:r>
          </a:p>
          <a:p>
            <a:endParaRPr lang="en-US" dirty="0"/>
          </a:p>
        </p:txBody>
      </p:sp>
    </p:spTree>
    <p:extLst>
      <p:ext uri="{BB962C8B-B14F-4D97-AF65-F5344CB8AC3E}">
        <p14:creationId xmlns:p14="http://schemas.microsoft.com/office/powerpoint/2010/main" val="1194953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Roles</a:t>
            </a:r>
            <a:endParaRPr lang="en-US" dirty="0"/>
          </a:p>
        </p:txBody>
      </p:sp>
      <p:sp>
        <p:nvSpPr>
          <p:cNvPr id="3" name="Content Placeholder 2"/>
          <p:cNvSpPr>
            <a:spLocks noGrp="1"/>
          </p:cNvSpPr>
          <p:nvPr>
            <p:ph idx="1"/>
          </p:nvPr>
        </p:nvSpPr>
        <p:spPr/>
        <p:txBody>
          <a:bodyPr/>
          <a:lstStyle/>
          <a:p>
            <a:r>
              <a:rPr lang="en-US" b="1" dirty="0"/>
              <a:t>Product Owner:</a:t>
            </a:r>
            <a:r>
              <a:rPr lang="en-US" dirty="0"/>
              <a:t> The Product Owner should be a person with vision, authority, and availability. The Product Owner is responsible for continuously communicating the vision and priorities to the development team.</a:t>
            </a:r>
          </a:p>
          <a:p>
            <a:r>
              <a:rPr lang="en-US" b="1" dirty="0"/>
              <a:t>Scrum Master:</a:t>
            </a:r>
            <a:r>
              <a:rPr lang="en-US" dirty="0"/>
              <a:t> The Scrum Master acts as a facilitator for the Product Owner and the team. The Scrum Master does not manage the team. The Scrum Master works to remove any impediments that are obstructing the team from achieving its sprint goals</a:t>
            </a:r>
            <a:r>
              <a:rPr lang="en-US" dirty="0" smtClean="0"/>
              <a:t>.</a:t>
            </a:r>
          </a:p>
          <a:p>
            <a:r>
              <a:rPr lang="en-US" b="1" dirty="0"/>
              <a:t>Team:</a:t>
            </a:r>
            <a:r>
              <a:rPr lang="en-US" dirty="0"/>
              <a:t> According to </a:t>
            </a:r>
            <a:r>
              <a:rPr lang="en-US" dirty="0" smtClean="0"/>
              <a:t>Scrum philosophy, “the </a:t>
            </a:r>
            <a:r>
              <a:rPr lang="en-US" dirty="0"/>
              <a:t>team is utterly self managing.” The development team is responsible for self organizing to complete work. A Scrum development team contains about seven fully dedicated members (officially 3-9), ideally in one team room protected from outside distractions. For software projects, a typical team includes a mix of software engineers, architects, programmers, analysts, QA experts, testers, and UI designers. Each sprint, the team is responsible for determining how it will accomplish the work to be completed. The team has autonomy and responsibility to meet the goals of the sprint.</a:t>
            </a:r>
            <a:endParaRPr lang="en-US" dirty="0"/>
          </a:p>
        </p:txBody>
      </p:sp>
    </p:spTree>
    <p:extLst>
      <p:ext uri="{BB962C8B-B14F-4D97-AF65-F5344CB8AC3E}">
        <p14:creationId xmlns:p14="http://schemas.microsoft.com/office/powerpoint/2010/main" val="200747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Owner</a:t>
            </a:r>
            <a:endParaRPr lang="en-US" dirty="0"/>
          </a:p>
        </p:txBody>
      </p:sp>
      <p:sp>
        <p:nvSpPr>
          <p:cNvPr id="3" name="Content Placeholder 2"/>
          <p:cNvSpPr>
            <a:spLocks noGrp="1"/>
          </p:cNvSpPr>
          <p:nvPr>
            <p:ph idx="1"/>
          </p:nvPr>
        </p:nvSpPr>
        <p:spPr/>
        <p:txBody>
          <a:bodyPr>
            <a:normAutofit fontScale="92500" lnSpcReduction="10000"/>
          </a:bodyPr>
          <a:lstStyle/>
          <a:p>
            <a:r>
              <a:rPr lang="en-US" dirty="0"/>
              <a:t>Single person responsible for maximizing the return on investment (ROI) of the development effort</a:t>
            </a:r>
          </a:p>
          <a:p>
            <a:r>
              <a:rPr lang="en-US" dirty="0"/>
              <a:t>Responsible for product vision</a:t>
            </a:r>
          </a:p>
          <a:p>
            <a:r>
              <a:rPr lang="en-US" dirty="0"/>
              <a:t>Constantly re-prioritizes the Product Backlog, adjusting any </a:t>
            </a:r>
            <a:r>
              <a:rPr lang="en-US" dirty="0" err="1"/>
              <a:t>longterm</a:t>
            </a:r>
            <a:r>
              <a:rPr lang="en-US" dirty="0"/>
              <a:t> expectations such as release plans</a:t>
            </a:r>
          </a:p>
          <a:p>
            <a:r>
              <a:rPr lang="en-US" dirty="0"/>
              <a:t>Final arbiter of requirements questions</a:t>
            </a:r>
          </a:p>
          <a:p>
            <a:r>
              <a:rPr lang="en-US" dirty="0"/>
              <a:t>Accepts or rejects each product increment</a:t>
            </a:r>
          </a:p>
          <a:p>
            <a:r>
              <a:rPr lang="en-US" dirty="0"/>
              <a:t>Decides whether to ship</a:t>
            </a:r>
          </a:p>
          <a:p>
            <a:r>
              <a:rPr lang="en-US" dirty="0"/>
              <a:t>Decides whether to continue development</a:t>
            </a:r>
          </a:p>
          <a:p>
            <a:r>
              <a:rPr lang="en-US" dirty="0"/>
              <a:t>Considers stakeholder interests</a:t>
            </a:r>
          </a:p>
          <a:p>
            <a:r>
              <a:rPr lang="en-US" dirty="0"/>
              <a:t>May contribute as a team member</a:t>
            </a:r>
          </a:p>
          <a:p>
            <a:endParaRPr lang="en-US" dirty="0"/>
          </a:p>
        </p:txBody>
      </p:sp>
    </p:spTree>
    <p:extLst>
      <p:ext uri="{BB962C8B-B14F-4D97-AF65-F5344CB8AC3E}">
        <p14:creationId xmlns:p14="http://schemas.microsoft.com/office/powerpoint/2010/main" val="502278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Master</a:t>
            </a:r>
            <a:endParaRPr lang="en-US" dirty="0"/>
          </a:p>
        </p:txBody>
      </p:sp>
      <p:sp>
        <p:nvSpPr>
          <p:cNvPr id="3" name="Content Placeholder 2"/>
          <p:cNvSpPr>
            <a:spLocks noGrp="1"/>
          </p:cNvSpPr>
          <p:nvPr>
            <p:ph idx="1"/>
          </p:nvPr>
        </p:nvSpPr>
        <p:spPr/>
        <p:txBody>
          <a:bodyPr>
            <a:normAutofit fontScale="92500" lnSpcReduction="20000"/>
          </a:bodyPr>
          <a:lstStyle/>
          <a:p>
            <a:r>
              <a:rPr lang="en-US" dirty="0"/>
              <a:t>Facilitates the Scrum process</a:t>
            </a:r>
          </a:p>
          <a:p>
            <a:r>
              <a:rPr lang="en-US" dirty="0"/>
              <a:t>Helps resolve impediments</a:t>
            </a:r>
          </a:p>
          <a:p>
            <a:r>
              <a:rPr lang="en-US" dirty="0"/>
              <a:t>Creates an environment conducive to team self-organization</a:t>
            </a:r>
          </a:p>
          <a:p>
            <a:r>
              <a:rPr lang="en-US" dirty="0"/>
              <a:t>Captures empirical data to adjust forecasts</a:t>
            </a:r>
          </a:p>
          <a:p>
            <a:r>
              <a:rPr lang="en-US" dirty="0"/>
              <a:t>Shields the team from external interference and distractions to keep it in group flow (a.k.a. the zone)</a:t>
            </a:r>
          </a:p>
          <a:p>
            <a:r>
              <a:rPr lang="en-US" dirty="0"/>
              <a:t>Enforces </a:t>
            </a:r>
            <a:r>
              <a:rPr lang="en-US" dirty="0" err="1"/>
              <a:t>timeboxes</a:t>
            </a:r>
            <a:endParaRPr lang="en-US" dirty="0"/>
          </a:p>
          <a:p>
            <a:r>
              <a:rPr lang="en-US" dirty="0"/>
              <a:t>Keeps Scrum artifacts visible</a:t>
            </a:r>
          </a:p>
          <a:p>
            <a:r>
              <a:rPr lang="en-US" dirty="0"/>
              <a:t>Promotes improved engineering practices</a:t>
            </a:r>
          </a:p>
          <a:p>
            <a:r>
              <a:rPr lang="en-US" dirty="0"/>
              <a:t>Has no management authority over the team (anyone with authority over the team is by definition not its </a:t>
            </a:r>
            <a:r>
              <a:rPr lang="en-US" dirty="0" err="1"/>
              <a:t>ScrumMaster</a:t>
            </a:r>
            <a:r>
              <a:rPr lang="en-US" dirty="0"/>
              <a:t>)</a:t>
            </a:r>
          </a:p>
          <a:p>
            <a:r>
              <a:rPr lang="en-US" dirty="0"/>
              <a:t>Not a coordinator</a:t>
            </a:r>
            <a:endParaRPr lang="en-US" dirty="0"/>
          </a:p>
        </p:txBody>
      </p:sp>
    </p:spTree>
    <p:extLst>
      <p:ext uri="{BB962C8B-B14F-4D97-AF65-F5344CB8AC3E}">
        <p14:creationId xmlns:p14="http://schemas.microsoft.com/office/powerpoint/2010/main" val="1569229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Development Team</a:t>
            </a:r>
            <a:endParaRPr lang="en-US" dirty="0"/>
          </a:p>
        </p:txBody>
      </p:sp>
      <p:sp>
        <p:nvSpPr>
          <p:cNvPr id="3" name="Content Placeholder 2"/>
          <p:cNvSpPr>
            <a:spLocks noGrp="1"/>
          </p:cNvSpPr>
          <p:nvPr>
            <p:ph idx="1"/>
          </p:nvPr>
        </p:nvSpPr>
        <p:spPr/>
        <p:txBody>
          <a:bodyPr/>
          <a:lstStyle/>
          <a:p>
            <a:r>
              <a:rPr lang="en-US" dirty="0" smtClean="0"/>
              <a:t>Cross-functional </a:t>
            </a:r>
            <a:r>
              <a:rPr lang="en-US" dirty="0"/>
              <a:t>(e.g., includes members with testing skills, and often others not traditionally called developers: business analysts, domain experts, etc.) Self-organizing / self-managing, without externally assigned roles</a:t>
            </a:r>
          </a:p>
          <a:p>
            <a:r>
              <a:rPr lang="en-US" dirty="0"/>
              <a:t>Negotiates commitments with the Product Owner, one Sprint at a time</a:t>
            </a:r>
          </a:p>
          <a:p>
            <a:r>
              <a:rPr lang="en-US" dirty="0"/>
              <a:t>Has autonomy regarding how to reach commitments</a:t>
            </a:r>
          </a:p>
          <a:p>
            <a:r>
              <a:rPr lang="en-US" dirty="0"/>
              <a:t>Intensely collaborative</a:t>
            </a:r>
          </a:p>
          <a:p>
            <a:r>
              <a:rPr lang="en-US" dirty="0"/>
              <a:t>Most successful when located in one team room, particularly for the first few Sprints</a:t>
            </a:r>
          </a:p>
          <a:p>
            <a:r>
              <a:rPr lang="en-US" dirty="0"/>
              <a:t>Most successful with long-term, full-time membership. Scrum moves work to a flexible learning team and avoids moving people or splitting them between teams.</a:t>
            </a:r>
          </a:p>
          <a:p>
            <a:r>
              <a:rPr lang="en-US" dirty="0"/>
              <a:t>3-9 members (originally 7 ± 2 members)</a:t>
            </a:r>
            <a:endParaRPr lang="en-US" dirty="0"/>
          </a:p>
        </p:txBody>
      </p:sp>
    </p:spTree>
    <p:extLst>
      <p:ext uri="{BB962C8B-B14F-4D97-AF65-F5344CB8AC3E}">
        <p14:creationId xmlns:p14="http://schemas.microsoft.com/office/powerpoint/2010/main" val="123843345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77</TotalTime>
  <Words>1396</Words>
  <Application>Microsoft Macintosh PowerPoint</Application>
  <PresentationFormat>Widescreen</PresentationFormat>
  <Paragraphs>107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Calibri Light</vt:lpstr>
      <vt:lpstr>Times-Roman</vt:lpstr>
      <vt:lpstr>Retrospect</vt:lpstr>
      <vt:lpstr>Agile Methodology and Scrum</vt:lpstr>
      <vt:lpstr>Traditional Waterfall Methodology</vt:lpstr>
      <vt:lpstr>What is Agile?</vt:lpstr>
      <vt:lpstr>PowerPoint Presentation</vt:lpstr>
      <vt:lpstr>What is Scrum?</vt:lpstr>
      <vt:lpstr>Scrum Roles</vt:lpstr>
      <vt:lpstr>Product Owner</vt:lpstr>
      <vt:lpstr>Scrum Master</vt:lpstr>
      <vt:lpstr>Scrum Development Team</vt:lpstr>
      <vt:lpstr>Scrum Meetings</vt:lpstr>
      <vt:lpstr>Sprint Planning Meeting</vt:lpstr>
      <vt:lpstr>Daily Scrum</vt:lpstr>
      <vt:lpstr>Sprint Review Meeting (Show &amp; Tell)</vt:lpstr>
      <vt:lpstr>Sprint Retrospective Meeting</vt:lpstr>
      <vt:lpstr>Backlog Refinement Meeting</vt:lpstr>
      <vt:lpstr>Scrum Artifacts</vt:lpstr>
      <vt:lpstr>Product Backlog</vt:lpstr>
      <vt:lpstr>Product Backlog Item</vt:lpstr>
      <vt:lpstr>Sprint Backlog</vt:lpstr>
      <vt:lpstr>Sprint Task</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Methodology and Scrum</dc:title>
  <dc:creator>Microsoft Office User</dc:creator>
  <cp:lastModifiedBy>Microsoft Office User</cp:lastModifiedBy>
  <cp:revision>9</cp:revision>
  <dcterms:created xsi:type="dcterms:W3CDTF">2016-02-27T03:24:33Z</dcterms:created>
  <dcterms:modified xsi:type="dcterms:W3CDTF">2016-02-27T04:42:14Z</dcterms:modified>
</cp:coreProperties>
</file>