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292480" y="1768680"/>
            <a:ext cx="5494680" cy="4384080"/>
          </a:xfrm>
          <a:prstGeom prst="rect">
            <a:avLst/>
          </a:prstGeom>
          <a:ln>
            <a:noFill/>
          </a:ln>
        </p:spPr>
      </p:pic>
      <p:pic>
        <p:nvPicPr>
          <p:cNvPr id="107" name="Picture 10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1" name="CustomShape 1"/>
          <p:cNvSpPr/>
          <p:nvPr/>
        </p:nvSpPr>
        <p:spPr>
          <a:xfrm>
            <a:off x="322560" y="3240000"/>
            <a:ext cx="946872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a:solidFill>
                  <a:srgbClr val="FFFFFF"/>
                </a:solidFill>
                <a:uFill>
                  <a:solidFill>
                    <a:srgbClr val="FFFFFF"/>
                  </a:solidFill>
                </a:uFill>
                <a:latin typeface="Arial"/>
                <a:ea typeface="DejaVu Sans"/>
              </a:rPr>
              <a:t>Try Debugging by Querying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2" name="CustomShape 1"/>
          <p:cNvSpPr/>
          <p:nvPr/>
        </p:nvSpPr>
        <p:spPr>
          <a:xfrm>
            <a:off x="275760" y="432000"/>
            <a:ext cx="50709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Debugging by Querying</a:t>
            </a:r>
            <a:endParaRPr lang="en-IN" sz="1800" b="0" strike="noStrike" spc="-1">
              <a:solidFill>
                <a:srgbClr val="000000"/>
              </a:solidFill>
              <a:uFill>
                <a:solidFill>
                  <a:srgbClr val="FFFFFF"/>
                </a:solidFill>
              </a:uFill>
              <a:latin typeface="Arial"/>
            </a:endParaRPr>
          </a:p>
        </p:txBody>
      </p:sp>
      <p:sp>
        <p:nvSpPr>
          <p:cNvPr id="133" name="CustomShape 2"/>
          <p:cNvSpPr/>
          <p:nvPr/>
        </p:nvSpPr>
        <p:spPr>
          <a:xfrm>
            <a:off x="432000" y="2709720"/>
            <a:ext cx="8916840" cy="99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pPr>
            <a:r>
              <a:rPr lang="en-IN" sz="1800" b="0" strike="noStrike" spc="-1">
                <a:solidFill>
                  <a:srgbClr val="FFFFFF"/>
                </a:solidFill>
                <a:uFill>
                  <a:solidFill>
                    <a:srgbClr val="FFFFFF"/>
                  </a:solidFill>
                </a:uFill>
                <a:latin typeface="Arial"/>
                <a:ea typeface="Noto Sans CJK SC Regular"/>
              </a:rPr>
              <a:t>A few techniques are available to driver developers for querying the system: </a:t>
            </a:r>
            <a:endParaRPr lang="en-IN" sz="1800" b="0" strike="noStrike" spc="-1">
              <a:solidFill>
                <a:srgbClr val="000000"/>
              </a:solidFill>
              <a:uFill>
                <a:solidFill>
                  <a:srgbClr val="FFFFFF"/>
                </a:solidFill>
              </a:uFill>
              <a:latin typeface="Arial"/>
            </a:endParaRPr>
          </a:p>
          <a:p>
            <a:pPr marL="743400" lvl="1" indent="-285480">
              <a:lnSpc>
                <a:spcPct val="100000"/>
              </a:lnSpc>
              <a:buClr>
                <a:srgbClr val="FFFFFF"/>
              </a:buClr>
              <a:buFont typeface="Wingdings" charset="2"/>
              <a:buChar char=""/>
            </a:pPr>
            <a:r>
              <a:rPr lang="en-IN" sz="1800" b="0" strike="noStrike" spc="-1">
                <a:solidFill>
                  <a:srgbClr val="FFFFFF"/>
                </a:solidFill>
                <a:uFill>
                  <a:solidFill>
                    <a:srgbClr val="FFFFFF"/>
                  </a:solidFill>
                </a:uFill>
                <a:latin typeface="Arial"/>
                <a:ea typeface="Noto Sans CJK SC Regular"/>
              </a:rPr>
              <a:t>creating a file in the /proc filesystem</a:t>
            </a:r>
            <a:endParaRPr lang="en-IN" sz="1800" b="0" strike="noStrike" spc="-1">
              <a:solidFill>
                <a:srgbClr val="000000"/>
              </a:solidFill>
              <a:uFill>
                <a:solidFill>
                  <a:srgbClr val="FFFFFF"/>
                </a:solidFill>
              </a:uFill>
              <a:latin typeface="Arial"/>
            </a:endParaRPr>
          </a:p>
          <a:p>
            <a:pPr marL="743400" lvl="1" indent="-285480">
              <a:lnSpc>
                <a:spcPct val="100000"/>
              </a:lnSpc>
              <a:buClr>
                <a:srgbClr val="FFFFFF"/>
              </a:buClr>
              <a:buFont typeface="Wingdings" charset="2"/>
              <a:buChar char=""/>
            </a:pPr>
            <a:r>
              <a:rPr lang="en-IN" sz="1800" b="0" strike="noStrike" spc="-1">
                <a:solidFill>
                  <a:srgbClr val="FFFFFF"/>
                </a:solidFill>
                <a:uFill>
                  <a:solidFill>
                    <a:srgbClr val="FFFFFF"/>
                  </a:solidFill>
                </a:uFill>
                <a:latin typeface="Arial"/>
                <a:ea typeface="DejaVu Sans"/>
              </a:rPr>
              <a:t>using the </a:t>
            </a:r>
            <a:r>
              <a:rPr lang="en-IN" sz="1800" b="0" i="1" strike="noStrike" spc="-1">
                <a:solidFill>
                  <a:srgbClr val="FFFFFF"/>
                </a:solidFill>
                <a:uFill>
                  <a:solidFill>
                    <a:srgbClr val="FFFFFF"/>
                  </a:solidFill>
                </a:uFill>
                <a:latin typeface="Arial"/>
                <a:ea typeface="DejaVu Sans"/>
              </a:rPr>
              <a:t>ioctl</a:t>
            </a:r>
            <a:r>
              <a:rPr lang="en-IN" sz="1800" b="0" strike="noStrike" spc="-1">
                <a:solidFill>
                  <a:srgbClr val="FFFFFF"/>
                </a:solidFill>
                <a:uFill>
                  <a:solidFill>
                    <a:srgbClr val="FFFFFF"/>
                  </a:solidFill>
                </a:uFill>
                <a:latin typeface="Arial"/>
                <a:ea typeface="DejaVu Sans"/>
              </a:rPr>
              <a:t> driver method</a:t>
            </a:r>
            <a:endParaRPr lang="en-IN" sz="1800" b="0" strike="noStrike" spc="-1">
              <a:solidFill>
                <a:srgbClr val="000000"/>
              </a:solidFill>
              <a:uFill>
                <a:solidFill>
                  <a:srgbClr val="FFFFFF"/>
                </a:solidFill>
              </a:uFill>
              <a:latin typeface="Arial"/>
            </a:endParaRPr>
          </a:p>
        </p:txBody>
      </p:sp>
      <p:sp>
        <p:nvSpPr>
          <p:cNvPr id="134" name="CustomShape 3"/>
          <p:cNvSpPr/>
          <p:nvPr/>
        </p:nvSpPr>
        <p:spPr>
          <a:xfrm>
            <a:off x="714600" y="1185840"/>
            <a:ext cx="8926200" cy="13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Noto Sans CJK SC Regular"/>
              </a:rPr>
              <a:t>More often than not, the best way to get relevant information is to query the system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Noto Sans CJK SC Regular"/>
              </a:rPr>
              <a:t>when you need the information, instead of continually producing data. In fact, every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Noto Sans CJK SC Regular"/>
              </a:rPr>
              <a:t>Unix system provides many tools for obtaining system information: ps, netstat, vmstat,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Noto Sans CJK SC Regular"/>
              </a:rPr>
              <a:t>and so on.</a:t>
            </a:r>
            <a:endParaRPr lang="en-IN" sz="1800" b="0" strike="noStrike" spc="-1">
              <a:solidFill>
                <a:srgbClr val="000000"/>
              </a:solidFill>
              <a:uFill>
                <a:solidFill>
                  <a:srgbClr val="FFFFFF"/>
                </a:solidFill>
              </a:uFill>
              <a:latin typeface="Arial"/>
            </a:endParaRPr>
          </a:p>
        </p:txBody>
      </p:sp>
      <p:sp>
        <p:nvSpPr>
          <p:cNvPr id="135" name="CustomShape 4"/>
          <p:cNvSpPr/>
          <p:nvPr/>
        </p:nvSpPr>
        <p:spPr>
          <a:xfrm>
            <a:off x="438120" y="386244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Arial"/>
                <a:ea typeface="DejaVu Sans"/>
              </a:rPr>
              <a:t>Using the /proc Filesystem</a:t>
            </a:r>
            <a:endParaRPr lang="en-IN" sz="1800" b="0" strike="noStrike" spc="-1">
              <a:solidFill>
                <a:srgbClr val="000000"/>
              </a:solidFill>
              <a:uFill>
                <a:solidFill>
                  <a:srgbClr val="FFFFFF"/>
                </a:solidFill>
              </a:uFill>
              <a:latin typeface="Arial"/>
            </a:endParaRPr>
          </a:p>
        </p:txBody>
      </p:sp>
      <p:sp>
        <p:nvSpPr>
          <p:cNvPr id="136" name="CustomShape 5"/>
          <p:cNvSpPr/>
          <p:nvPr/>
        </p:nvSpPr>
        <p:spPr>
          <a:xfrm>
            <a:off x="664200" y="4356000"/>
            <a:ext cx="9172800" cy="264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The /proc filesystem is a special, software-created filesystem that is used by the kernel</a:t>
            </a:r>
            <a:endParaRPr lang="en-IN" sz="1800" b="0" strike="noStrike" spc="-1">
              <a:solidFill>
                <a:srgbClr val="000000"/>
              </a:solidFill>
              <a:uFill>
                <a:solidFill>
                  <a:srgbClr val="FFFFFF"/>
                </a:solidFill>
              </a:uFill>
              <a:latin typeface="Arial"/>
            </a:endParaRPr>
          </a:p>
          <a:p>
            <a:pPr marL="360">
              <a:lnSpc>
                <a:spcPct val="100000"/>
              </a:lnSpc>
            </a:pPr>
            <a:r>
              <a:rPr lang="en-IN" sz="1800" b="0" strike="noStrike" spc="-1">
                <a:solidFill>
                  <a:srgbClr val="FFFFFF"/>
                </a:solidFill>
                <a:uFill>
                  <a:solidFill>
                    <a:srgbClr val="FFFFFF"/>
                  </a:solidFill>
                </a:uFill>
                <a:latin typeface="Arial"/>
                <a:ea typeface="Noto Sans CJK SC Regular"/>
              </a:rPr>
              <a:t>    to export information to the world.</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Each file under /proc is tied to a kernel function that generates the file's "contents" on </a:t>
            </a:r>
            <a:endParaRPr lang="en-IN" sz="1800" b="0" strike="noStrike" spc="-1">
              <a:solidFill>
                <a:srgbClr val="000000"/>
              </a:solidFill>
              <a:uFill>
                <a:solidFill>
                  <a:srgbClr val="FFFFFF"/>
                </a:solidFill>
              </a:uFill>
              <a:latin typeface="Arial"/>
            </a:endParaRPr>
          </a:p>
          <a:p>
            <a:pPr marL="360">
              <a:lnSpc>
                <a:spcPct val="100000"/>
              </a:lnSpc>
            </a:pPr>
            <a:r>
              <a:rPr lang="en-IN" sz="1800" b="0" strike="noStrike" spc="-1">
                <a:solidFill>
                  <a:srgbClr val="FFFFFF"/>
                </a:solidFill>
                <a:uFill>
                  <a:solidFill>
                    <a:srgbClr val="FFFFFF"/>
                  </a:solidFill>
                </a:uFill>
                <a:latin typeface="Arial"/>
                <a:ea typeface="Noto Sans CJK SC Regular"/>
              </a:rPr>
              <a:t>   the fly when the file is read.</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/proc is heavily used in the Linux system. Many utilities on a modern Linux distribution, </a:t>
            </a:r>
            <a:endParaRPr lang="en-IN" sz="1800" b="0" strike="noStrike" spc="-1">
              <a:solidFill>
                <a:srgbClr val="000000"/>
              </a:solidFill>
              <a:uFill>
                <a:solidFill>
                  <a:srgbClr val="FFFFFF"/>
                </a:solidFill>
              </a:uFill>
              <a:latin typeface="Arial"/>
            </a:endParaRPr>
          </a:p>
          <a:p>
            <a:pPr marL="360">
              <a:lnSpc>
                <a:spcPct val="100000"/>
              </a:lnSpc>
            </a:pPr>
            <a:r>
              <a:rPr lang="en-IN" sz="1800" b="0" strike="noStrike" spc="-1">
                <a:solidFill>
                  <a:srgbClr val="FFFFFF"/>
                </a:solidFill>
                <a:uFill>
                  <a:solidFill>
                    <a:srgbClr val="FFFFFF"/>
                  </a:solidFill>
                </a:uFill>
                <a:latin typeface="Arial"/>
                <a:ea typeface="Noto Sans CJK SC Regular"/>
              </a:rPr>
              <a:t>   such as ps, top, and uptime, get their information from /proc</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Implementing files in /proc, All modules that work with /proc should include &lt;linux/proc_fs.h&gt; to define the proper functions.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276120" y="432360"/>
            <a:ext cx="60015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Debugging by Querying (continue ...)</a:t>
            </a:r>
            <a:endParaRPr lang="en-IN" sz="1800" b="0" strike="noStrike" spc="-1">
              <a:solidFill>
                <a:srgbClr val="000000"/>
              </a:solidFill>
              <a:uFill>
                <a:solidFill>
                  <a:srgbClr val="FFFFFF"/>
                </a:solidFill>
              </a:uFill>
              <a:latin typeface="Arial"/>
            </a:endParaRPr>
          </a:p>
        </p:txBody>
      </p:sp>
      <p:sp>
        <p:nvSpPr>
          <p:cNvPr id="138" name="CustomShape 2"/>
          <p:cNvSpPr/>
          <p:nvPr/>
        </p:nvSpPr>
        <p:spPr>
          <a:xfrm>
            <a:off x="792000" y="108000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Arial"/>
                <a:ea typeface="DejaVu Sans"/>
              </a:rPr>
              <a:t>Using the </a:t>
            </a:r>
            <a:r>
              <a:rPr lang="en-IN" sz="2000" b="0" i="1" strike="noStrike" spc="-1">
                <a:solidFill>
                  <a:srgbClr val="FFFFFF"/>
                </a:solidFill>
                <a:uFill>
                  <a:solidFill>
                    <a:srgbClr val="FFFFFF"/>
                  </a:solidFill>
                </a:uFill>
                <a:latin typeface="Arial"/>
                <a:ea typeface="DejaVu Sans"/>
              </a:rPr>
              <a:t>ioctl</a:t>
            </a:r>
            <a:r>
              <a:rPr lang="en-IN" sz="2000" b="0" strike="noStrike" spc="-1">
                <a:solidFill>
                  <a:srgbClr val="FFFFFF"/>
                </a:solidFill>
                <a:uFill>
                  <a:solidFill>
                    <a:srgbClr val="FFFFFF"/>
                  </a:solidFill>
                </a:uFill>
                <a:latin typeface="Arial"/>
                <a:ea typeface="DejaVu Sans"/>
              </a:rPr>
              <a:t> Method</a:t>
            </a:r>
            <a:endParaRPr lang="en-IN" sz="1800" b="0" strike="noStrike" spc="-1">
              <a:solidFill>
                <a:srgbClr val="000000"/>
              </a:solidFill>
              <a:uFill>
                <a:solidFill>
                  <a:srgbClr val="FFFFFF"/>
                </a:solidFill>
              </a:uFill>
              <a:latin typeface="Arial"/>
            </a:endParaRPr>
          </a:p>
        </p:txBody>
      </p:sp>
      <p:sp>
        <p:nvSpPr>
          <p:cNvPr id="139" name="CustomShape 3"/>
          <p:cNvSpPr/>
          <p:nvPr/>
        </p:nvSpPr>
        <p:spPr>
          <a:xfrm>
            <a:off x="762480" y="1656000"/>
            <a:ext cx="9172800" cy="460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i="1" strike="noStrike" spc="-1">
                <a:solidFill>
                  <a:srgbClr val="FFFFFF"/>
                </a:solidFill>
                <a:uFill>
                  <a:solidFill>
                    <a:srgbClr val="FFFFFF"/>
                  </a:solidFill>
                </a:uFill>
                <a:latin typeface="Arial"/>
                <a:ea typeface="Noto Sans CJK SC Regular"/>
              </a:rPr>
              <a:t>ioctl</a:t>
            </a:r>
            <a:r>
              <a:rPr lang="en-IN" sz="1800" b="0" strike="noStrike" spc="-1">
                <a:solidFill>
                  <a:srgbClr val="FFFFFF"/>
                </a:solidFill>
                <a:uFill>
                  <a:solidFill>
                    <a:srgbClr val="FFFFFF"/>
                  </a:solidFill>
                </a:uFill>
                <a:latin typeface="Arial"/>
                <a:ea typeface="Noto Sans CJK SC Regular"/>
              </a:rPr>
              <a:t>, is a system call that acts on a file descriptor; it receives a number that identifies </a:t>
            </a:r>
            <a:endParaRPr lang="en-IN" sz="1800" b="0" strike="noStrike" spc="-1">
              <a:solidFill>
                <a:srgbClr val="000000"/>
              </a:solidFill>
              <a:uFill>
                <a:solidFill>
                  <a:srgbClr val="FFFFFF"/>
                </a:solidFill>
              </a:uFill>
              <a:latin typeface="Arial"/>
            </a:endParaRPr>
          </a:p>
          <a:p>
            <a:pPr marL="360">
              <a:lnSpc>
                <a:spcPct val="100000"/>
              </a:lnSpc>
            </a:pPr>
            <a:r>
              <a:rPr lang="en-IN" sz="1800" b="0" strike="noStrike" spc="-1">
                <a:solidFill>
                  <a:srgbClr val="FFFFFF"/>
                </a:solidFill>
                <a:uFill>
                  <a:solidFill>
                    <a:srgbClr val="FFFFFF"/>
                  </a:solidFill>
                </a:uFill>
                <a:latin typeface="Arial"/>
                <a:ea typeface="Noto Sans CJK SC Regular"/>
              </a:rPr>
              <a:t>   a command to be performed and (optionally) another argument, usually a pointer.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As an alternative to using the </a:t>
            </a:r>
            <a:r>
              <a:rPr lang="en-IN" sz="1800" b="1" strike="noStrike" spc="-1">
                <a:solidFill>
                  <a:srgbClr val="FFFFFF"/>
                </a:solidFill>
                <a:uFill>
                  <a:solidFill>
                    <a:srgbClr val="FFFFFF"/>
                  </a:solidFill>
                </a:uFill>
                <a:latin typeface="Arial"/>
                <a:ea typeface="Noto Sans CJK SC Regular"/>
              </a:rPr>
              <a:t>/proc</a:t>
            </a:r>
            <a:r>
              <a:rPr lang="en-IN" sz="1800" b="0" strike="noStrike" spc="-1">
                <a:solidFill>
                  <a:srgbClr val="FFFFFF"/>
                </a:solidFill>
                <a:uFill>
                  <a:solidFill>
                    <a:srgbClr val="FFFFFF"/>
                  </a:solidFill>
                </a:uFill>
                <a:latin typeface="Arial"/>
                <a:ea typeface="Noto Sans CJK SC Regular"/>
              </a:rPr>
              <a:t> filesystem, you can implement a few ioctl </a:t>
            </a:r>
            <a:endParaRPr lang="en-IN" sz="1800" b="0" strike="noStrike" spc="-1">
              <a:solidFill>
                <a:srgbClr val="000000"/>
              </a:solidFill>
              <a:uFill>
                <a:solidFill>
                  <a:srgbClr val="FFFFFF"/>
                </a:solidFill>
              </a:uFill>
              <a:latin typeface="Arial"/>
            </a:endParaRPr>
          </a:p>
          <a:p>
            <a:pPr marL="360">
              <a:lnSpc>
                <a:spcPct val="100000"/>
              </a:lnSpc>
            </a:pPr>
            <a:r>
              <a:rPr lang="en-IN" sz="1800" b="0" strike="noStrike" spc="-1">
                <a:solidFill>
                  <a:srgbClr val="FFFFFF"/>
                </a:solidFill>
                <a:uFill>
                  <a:solidFill>
                    <a:srgbClr val="FFFFFF"/>
                  </a:solidFill>
                </a:uFill>
                <a:latin typeface="Arial"/>
                <a:ea typeface="Noto Sans CJK SC Regular"/>
              </a:rPr>
              <a:t>   commands tailored for debugging.</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These commands can copy relevant data structures from the driver to user space where you can examine them.</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more difficult than using /proc, because you need another program to issue the </a:t>
            </a:r>
            <a:r>
              <a:rPr lang="en-IN" sz="1800" b="0" i="1" strike="noStrike" spc="-1">
                <a:solidFill>
                  <a:srgbClr val="FFFFFF"/>
                </a:solidFill>
                <a:uFill>
                  <a:solidFill>
                    <a:srgbClr val="FFFFFF"/>
                  </a:solidFill>
                </a:uFill>
                <a:latin typeface="Arial"/>
                <a:ea typeface="Noto Sans CJK SC Regular"/>
              </a:rPr>
              <a:t>ioctl</a:t>
            </a:r>
            <a:r>
              <a:rPr lang="en-IN" sz="1800" b="0" strike="noStrike" spc="-1">
                <a:solidFill>
                  <a:srgbClr val="FFFFFF"/>
                </a:solidFill>
                <a:uFill>
                  <a:solidFill>
                    <a:srgbClr val="FFFFFF"/>
                  </a:solidFill>
                </a:uFill>
                <a:latin typeface="Arial"/>
                <a:ea typeface="Noto Sans CJK SC Regular"/>
              </a:rPr>
              <a:t> and display the results. This program must be written, compiled, and kept in sync with the module you're testing.</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Then Why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Because, There are times when ioctl is the best way to get information, because it runs faster than reading /proc.</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It retrives the data in binary from, retrieving the data in binary form is more efficient than reading a text file.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0" name="CustomShape 1"/>
          <p:cNvSpPr/>
          <p:nvPr/>
        </p:nvSpPr>
        <p:spPr>
          <a:xfrm>
            <a:off x="1114560" y="3233520"/>
            <a:ext cx="946872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a:solidFill>
                  <a:srgbClr val="FFFFFF"/>
                </a:solidFill>
                <a:uFill>
                  <a:solidFill>
                    <a:srgbClr val="FFFFFF"/>
                  </a:solidFill>
                </a:uFill>
                <a:latin typeface="Arial"/>
                <a:ea typeface="DejaVu Sans"/>
              </a:rPr>
              <a:t>Debugging by Watching</a:t>
            </a:r>
            <a:endParaRPr lang="en-IN" sz="1800" b="0" strike="noStrike" spc="-1">
              <a:solidFill>
                <a:srgbClr val="000000"/>
              </a:solidFill>
              <a:uFill>
                <a:solidFill>
                  <a:srgbClr val="FFFFFF"/>
                </a:solidFill>
              </a:uFill>
              <a:latin typeface="Arial"/>
            </a:endParaRPr>
          </a:p>
        </p:txBody>
      </p:sp>
      <p:sp>
        <p:nvSpPr>
          <p:cNvPr id="141" name="CustomShape 2"/>
          <p:cNvSpPr/>
          <p:nvPr/>
        </p:nvSpPr>
        <p:spPr>
          <a:xfrm>
            <a:off x="6840000" y="4248000"/>
            <a:ext cx="2415600" cy="65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FFFFFF"/>
                </a:solidFill>
                <a:uFill>
                  <a:solidFill>
                    <a:srgbClr val="FFFFFF"/>
                  </a:solidFill>
                </a:uFill>
                <a:latin typeface="Arial"/>
                <a:ea typeface="DejaVu Sans"/>
              </a:rPr>
              <a:t>My favorite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2" name="CustomShape 1"/>
          <p:cNvSpPr/>
          <p:nvPr/>
        </p:nvSpPr>
        <p:spPr>
          <a:xfrm>
            <a:off x="276120" y="432360"/>
            <a:ext cx="394740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Debugging by Watching</a:t>
            </a:r>
            <a:endParaRPr lang="en-IN" sz="1800" b="0" strike="noStrike" spc="-1">
              <a:solidFill>
                <a:srgbClr val="000000"/>
              </a:solidFill>
              <a:uFill>
                <a:solidFill>
                  <a:srgbClr val="FFFFFF"/>
                </a:solidFill>
              </a:uFill>
              <a:latin typeface="Arial"/>
            </a:endParaRPr>
          </a:p>
        </p:txBody>
      </p:sp>
      <p:sp>
        <p:nvSpPr>
          <p:cNvPr id="143" name="CustomShape 2"/>
          <p:cNvSpPr/>
          <p:nvPr/>
        </p:nvSpPr>
        <p:spPr>
          <a:xfrm>
            <a:off x="514440" y="2035800"/>
            <a:ext cx="8916840" cy="16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pPr>
            <a:r>
              <a:rPr lang="en-IN" sz="1800" b="0" strike="noStrike" spc="-1">
                <a:solidFill>
                  <a:srgbClr val="FFFFFF"/>
                </a:solidFill>
                <a:uFill>
                  <a:solidFill>
                    <a:srgbClr val="FFFFFF"/>
                  </a:solidFill>
                </a:uFill>
                <a:latin typeface="Arial"/>
                <a:ea typeface="Noto Sans CJK SC Regular"/>
              </a:rPr>
              <a:t>There are various ways to watch a user-space program working.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You can run a debugger on it to step through its functions.</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Add print statements.</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Run the program under </a:t>
            </a:r>
            <a:r>
              <a:rPr lang="en-IN" sz="1800" b="0" i="1" strike="noStrike" spc="-1">
                <a:solidFill>
                  <a:srgbClr val="FFFFFF"/>
                </a:solidFill>
                <a:uFill>
                  <a:solidFill>
                    <a:srgbClr val="FFFFFF"/>
                  </a:solidFill>
                </a:uFill>
                <a:latin typeface="Arial"/>
                <a:ea typeface="Noto Sans CJK SC Regular"/>
              </a:rPr>
              <a:t>strace</a:t>
            </a:r>
            <a:r>
              <a:rPr lang="en-IN" sz="1800" b="0" strike="noStrike" spc="-1">
                <a:solidFill>
                  <a:srgbClr val="FFFFFF"/>
                </a:solidFill>
                <a:uFill>
                  <a:solidFill>
                    <a:srgbClr val="FFFFFF"/>
                  </a:solidFill>
                </a:uFill>
                <a:latin typeface="Arial"/>
                <a:ea typeface="Noto Sans CJK SC Regular"/>
              </a:rPr>
              <a:t>.</a:t>
            </a:r>
            <a:endParaRPr lang="en-IN" sz="1800" b="0" strike="noStrike" spc="-1">
              <a:solidFill>
                <a:srgbClr val="000000"/>
              </a:solidFill>
              <a:uFill>
                <a:solidFill>
                  <a:srgbClr val="FFFFFF"/>
                </a:solidFill>
              </a:uFill>
              <a:latin typeface="Arial"/>
            </a:endParaRPr>
          </a:p>
          <a:p>
            <a:pPr marL="360">
              <a:lnSpc>
                <a:spcPct val="100000"/>
              </a:lnSpc>
            </a:pPr>
            <a:endParaRPr lang="en-IN" sz="1800" b="0" strike="noStrike" spc="-1">
              <a:solidFill>
                <a:srgbClr val="000000"/>
              </a:solidFill>
              <a:uFill>
                <a:solidFill>
                  <a:srgbClr val="FFFFFF"/>
                </a:solidFill>
              </a:uFill>
              <a:latin typeface="Arial"/>
            </a:endParaRPr>
          </a:p>
        </p:txBody>
      </p:sp>
      <p:sp>
        <p:nvSpPr>
          <p:cNvPr id="144" name="CustomShape 3"/>
          <p:cNvSpPr/>
          <p:nvPr/>
        </p:nvSpPr>
        <p:spPr>
          <a:xfrm>
            <a:off x="714960" y="1186200"/>
            <a:ext cx="8926200" cy="13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Noto Sans CJK SC Regular"/>
              </a:rPr>
              <a:t>Sometimes minor problems can be tracked down by watching the behavior of an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Noto Sans CJK SC Regular"/>
              </a:rPr>
              <a:t>application in user space</a:t>
            </a:r>
            <a:endParaRPr lang="en-IN" sz="1800" b="0" strike="noStrike" spc="-1">
              <a:solidFill>
                <a:srgbClr val="000000"/>
              </a:solidFill>
              <a:uFill>
                <a:solidFill>
                  <a:srgbClr val="FFFFFF"/>
                </a:solidFill>
              </a:uFill>
              <a:latin typeface="Arial"/>
            </a:endParaRPr>
          </a:p>
        </p:txBody>
      </p:sp>
      <p:sp>
        <p:nvSpPr>
          <p:cNvPr id="145" name="CustomShape 4"/>
          <p:cNvSpPr/>
          <p:nvPr/>
        </p:nvSpPr>
        <p:spPr>
          <a:xfrm>
            <a:off x="648000" y="352800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Arial"/>
                <a:ea typeface="DejaVu Sans"/>
              </a:rPr>
              <a:t>Using </a:t>
            </a:r>
            <a:r>
              <a:rPr lang="en-IN" sz="2000" b="0" i="1" strike="noStrike" spc="-1">
                <a:solidFill>
                  <a:srgbClr val="FFFFFF"/>
                </a:solidFill>
                <a:uFill>
                  <a:solidFill>
                    <a:srgbClr val="FFFFFF"/>
                  </a:solidFill>
                </a:uFill>
                <a:latin typeface="Arial"/>
                <a:ea typeface="DejaVu Sans"/>
              </a:rPr>
              <a:t>strace command</a:t>
            </a:r>
            <a:endParaRPr lang="en-IN" sz="1800" b="0" strike="noStrike" spc="-1">
              <a:solidFill>
                <a:srgbClr val="000000"/>
              </a:solidFill>
              <a:uFill>
                <a:solidFill>
                  <a:srgbClr val="FFFFFF"/>
                </a:solidFill>
              </a:uFill>
              <a:latin typeface="Arial"/>
            </a:endParaRPr>
          </a:p>
        </p:txBody>
      </p:sp>
      <p:sp>
        <p:nvSpPr>
          <p:cNvPr id="146" name="CustomShape 5"/>
          <p:cNvSpPr/>
          <p:nvPr/>
        </p:nvSpPr>
        <p:spPr>
          <a:xfrm>
            <a:off x="664560" y="4014000"/>
            <a:ext cx="9172800" cy="296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The strace command is a powerful tool that shows all the system calls issued by a user-space program.</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Not only does it show the calls, but it can also show the arguments to the calls andtheir return values in symbolic form. When a system call fails, both the symbolic</a:t>
            </a:r>
            <a:r>
              <a:rPr lang="en-IN" sz="1800" b="0" strike="noStrike" spc="-1">
                <a:solidFill>
                  <a:srgbClr val="000000"/>
                </a:solidFill>
                <a:uFill>
                  <a:solidFill>
                    <a:srgbClr val="FFFFFF"/>
                  </a:solidFill>
                </a:uFill>
                <a:latin typeface="Arial"/>
                <a:ea typeface="DejaVu Sans"/>
              </a:rPr>
              <a:t> </a:t>
            </a:r>
            <a:r>
              <a:rPr lang="en-IN" sz="1800" b="0" strike="noStrike" spc="-1">
                <a:solidFill>
                  <a:srgbClr val="FFFFFF"/>
                </a:solidFill>
                <a:uFill>
                  <a:solidFill>
                    <a:srgbClr val="FFFFFF"/>
                  </a:solidFill>
                </a:uFill>
                <a:latin typeface="Arial"/>
                <a:ea typeface="Noto Sans CJK SC Regular"/>
              </a:rPr>
              <a:t>value of the error (e.g., ENOMEM) and the corresponding string (Out of memory) are</a:t>
            </a:r>
            <a:r>
              <a:rPr lang="en-IN" sz="1800" b="0" strike="noStrike" spc="-1">
                <a:solidFill>
                  <a:srgbClr val="000000"/>
                </a:solidFill>
                <a:uFill>
                  <a:solidFill>
                    <a:srgbClr val="FFFFFF"/>
                  </a:solidFill>
                </a:uFill>
                <a:latin typeface="Arial"/>
                <a:ea typeface="DejaVu Sans"/>
              </a:rPr>
              <a:t> </a:t>
            </a:r>
            <a:r>
              <a:rPr lang="en-IN" sz="1800" b="0" strike="noStrike" spc="-1">
                <a:solidFill>
                  <a:srgbClr val="FFFFFF"/>
                </a:solidFill>
                <a:uFill>
                  <a:solidFill>
                    <a:srgbClr val="FFFFFF"/>
                  </a:solidFill>
                </a:uFill>
                <a:latin typeface="Arial"/>
                <a:ea typeface="Noto Sans CJK SC Regular"/>
              </a:rPr>
              <a:t>displayed.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strace prints tracing information on stderr.</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strace receives information from the kernel itself. This means that a program can betraced regardless of whether or not it was compiled with debugging support.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7" name="CustomShape 1"/>
          <p:cNvSpPr/>
          <p:nvPr/>
        </p:nvSpPr>
        <p:spPr>
          <a:xfrm>
            <a:off x="611280" y="3233520"/>
            <a:ext cx="946872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a:solidFill>
                  <a:srgbClr val="FFFFFF"/>
                </a:solidFill>
                <a:uFill>
                  <a:solidFill>
                    <a:srgbClr val="FFFFFF"/>
                  </a:solidFill>
                </a:uFill>
                <a:latin typeface="Arial"/>
                <a:ea typeface="DejaVu Sans"/>
              </a:rPr>
              <a:t>Debugging System Faults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276480" y="432720"/>
            <a:ext cx="42951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Debugging System Faults</a:t>
            </a:r>
            <a:endParaRPr lang="en-IN" sz="1800" b="0" strike="noStrike" spc="-1">
              <a:solidFill>
                <a:srgbClr val="000000"/>
              </a:solidFill>
              <a:uFill>
                <a:solidFill>
                  <a:srgbClr val="FFFFFF"/>
                </a:solidFill>
              </a:uFill>
              <a:latin typeface="Arial"/>
            </a:endParaRPr>
          </a:p>
        </p:txBody>
      </p:sp>
      <p:sp>
        <p:nvSpPr>
          <p:cNvPr id="149" name="CustomShape 2"/>
          <p:cNvSpPr/>
          <p:nvPr/>
        </p:nvSpPr>
        <p:spPr>
          <a:xfrm>
            <a:off x="715320" y="1186560"/>
            <a:ext cx="8926200" cy="132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Noto Sans CJK SC Regular"/>
              </a:rPr>
              <a:t>Even if you've used all the monitoring and debugging techniques, sometimes bugs</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Noto Sans CJK SC Regular"/>
              </a:rPr>
              <a:t>remain in the driver, and the system faults when the driver is executed. When this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Noto Sans CJK SC Regular"/>
              </a:rPr>
              <a:t>happens, it's important to be able to collect as much information as possible to solve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Noto Sans CJK SC Regular"/>
              </a:rPr>
              <a:t>the problem.</a:t>
            </a:r>
            <a:endParaRPr lang="en-IN" sz="1800" b="0" strike="noStrike" spc="-1">
              <a:solidFill>
                <a:srgbClr val="000000"/>
              </a:solidFill>
              <a:uFill>
                <a:solidFill>
                  <a:srgbClr val="FFFFFF"/>
                </a:solidFill>
              </a:uFill>
              <a:latin typeface="Arial"/>
            </a:endParaRPr>
          </a:p>
        </p:txBody>
      </p:sp>
      <p:sp>
        <p:nvSpPr>
          <p:cNvPr id="150" name="CustomShape 3"/>
          <p:cNvSpPr/>
          <p:nvPr/>
        </p:nvSpPr>
        <p:spPr>
          <a:xfrm>
            <a:off x="778680" y="265032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Arial"/>
                <a:ea typeface="DejaVu Sans"/>
              </a:rPr>
              <a:t>Oops Messages</a:t>
            </a:r>
            <a:endParaRPr lang="en-IN" sz="1800" b="0" strike="noStrike" spc="-1">
              <a:solidFill>
                <a:srgbClr val="000000"/>
              </a:solidFill>
              <a:uFill>
                <a:solidFill>
                  <a:srgbClr val="FFFFFF"/>
                </a:solidFill>
              </a:uFill>
              <a:latin typeface="Arial"/>
            </a:endParaRPr>
          </a:p>
        </p:txBody>
      </p:sp>
      <p:sp>
        <p:nvSpPr>
          <p:cNvPr id="151" name="CustomShape 4"/>
          <p:cNvSpPr/>
          <p:nvPr/>
        </p:nvSpPr>
        <p:spPr>
          <a:xfrm>
            <a:off x="664920" y="3006360"/>
            <a:ext cx="9172800" cy="198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Most bugs show themselves in NULL pointer dereferences or by the use of other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incorrect pointer values. The usual outcome of such bugs is an oops message.</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An oops displays the processor status at the time of the fault, including the contents</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of the CPU registers and other seemingly incomprehensible information.</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400" b="0" strike="noStrike" spc="-1">
                <a:solidFill>
                  <a:srgbClr val="FFFFFF"/>
                </a:solidFill>
                <a:uFill>
                  <a:solidFill>
                    <a:srgbClr val="FFFFFF"/>
                  </a:solidFill>
                </a:uFill>
                <a:latin typeface="Arial"/>
                <a:ea typeface="Noto Sans CJK SC Regular"/>
              </a:rPr>
              <a:t>Example of how oops message occurs,</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 </a:t>
            </a:r>
            <a:endParaRPr lang="en-IN" sz="1800" b="0" strike="noStrike" spc="-1">
              <a:solidFill>
                <a:srgbClr val="000000"/>
              </a:solidFill>
              <a:uFill>
                <a:solidFill>
                  <a:srgbClr val="FFFFFF"/>
                </a:solidFill>
              </a:uFill>
              <a:latin typeface="Arial"/>
            </a:endParaRPr>
          </a:p>
        </p:txBody>
      </p:sp>
      <p:pic>
        <p:nvPicPr>
          <p:cNvPr id="152" name="Picture 107"/>
          <p:cNvPicPr/>
          <p:nvPr/>
        </p:nvPicPr>
        <p:blipFill>
          <a:blip r:embed="rId3"/>
          <a:stretch/>
        </p:blipFill>
        <p:spPr>
          <a:xfrm>
            <a:off x="936000" y="4716000"/>
            <a:ext cx="7942680" cy="218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 name="CustomShape 1"/>
          <p:cNvSpPr/>
          <p:nvPr/>
        </p:nvSpPr>
        <p:spPr>
          <a:xfrm>
            <a:off x="1620000" y="2801520"/>
            <a:ext cx="7117600" cy="166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000" b="0" strike="noStrike" spc="-1" dirty="0">
                <a:solidFill>
                  <a:srgbClr val="FFFFFF"/>
                </a:solidFill>
                <a:uFill>
                  <a:solidFill>
                    <a:srgbClr val="FFFFFF"/>
                  </a:solidFill>
                </a:uFill>
                <a:latin typeface="Arial"/>
                <a:ea typeface="DejaVu Sans"/>
              </a:rPr>
              <a:t>Using Debuggers</a:t>
            </a:r>
            <a:endParaRPr lang="en-IN" sz="1800" b="0" strike="noStrike" spc="-1" dirty="0">
              <a:solidFill>
                <a:srgbClr val="000000"/>
              </a:solidFill>
              <a:uFill>
                <a:solidFill>
                  <a:srgbClr val="FFFFFF"/>
                </a:solidFill>
              </a:uFill>
              <a:latin typeface="Arial"/>
            </a:endParaRPr>
          </a:p>
        </p:txBody>
      </p:sp>
      <p:sp>
        <p:nvSpPr>
          <p:cNvPr id="154" name="CustomShape 2"/>
          <p:cNvSpPr/>
          <p:nvPr/>
        </p:nvSpPr>
        <p:spPr>
          <a:xfrm>
            <a:off x="6372000" y="3809520"/>
            <a:ext cx="3308760" cy="65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FFFFFF"/>
                </a:solidFill>
                <a:uFill>
                  <a:solidFill>
                    <a:srgbClr val="FFFFFF"/>
                  </a:solidFill>
                </a:uFill>
                <a:latin typeface="Arial"/>
                <a:ea typeface="DejaVu Sans"/>
              </a:rPr>
              <a:t>Sound obivious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5" name="CustomShape 1"/>
          <p:cNvSpPr/>
          <p:nvPr/>
        </p:nvSpPr>
        <p:spPr>
          <a:xfrm>
            <a:off x="276840" y="432720"/>
            <a:ext cx="392148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Using debuggers</a:t>
            </a:r>
            <a:endParaRPr lang="en-IN" sz="1800" b="0" strike="noStrike" spc="-1">
              <a:solidFill>
                <a:srgbClr val="000000"/>
              </a:solidFill>
              <a:uFill>
                <a:solidFill>
                  <a:srgbClr val="FFFFFF"/>
                </a:solidFill>
              </a:uFill>
              <a:latin typeface="Arial"/>
            </a:endParaRPr>
          </a:p>
        </p:txBody>
      </p:sp>
      <p:sp>
        <p:nvSpPr>
          <p:cNvPr id="156" name="CustomShape 2"/>
          <p:cNvSpPr/>
          <p:nvPr/>
        </p:nvSpPr>
        <p:spPr>
          <a:xfrm>
            <a:off x="764280" y="282312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FFFFFF"/>
                </a:solidFill>
                <a:uFill>
                  <a:solidFill>
                    <a:srgbClr val="FFFFFF"/>
                  </a:solidFill>
                </a:uFill>
                <a:latin typeface="Arial"/>
                <a:ea typeface="DejaVu Sans"/>
              </a:rPr>
              <a:t>Using gdb</a:t>
            </a:r>
            <a:endParaRPr lang="en-IN" sz="1800" b="0" strike="noStrike" spc="-1">
              <a:solidFill>
                <a:srgbClr val="000000"/>
              </a:solidFill>
              <a:uFill>
                <a:solidFill>
                  <a:srgbClr val="FFFFFF"/>
                </a:solidFill>
              </a:uFill>
              <a:latin typeface="Arial"/>
            </a:endParaRPr>
          </a:p>
        </p:txBody>
      </p:sp>
      <p:sp>
        <p:nvSpPr>
          <p:cNvPr id="157" name="CustomShape 3"/>
          <p:cNvSpPr/>
          <p:nvPr/>
        </p:nvSpPr>
        <p:spPr>
          <a:xfrm>
            <a:off x="665280" y="3339360"/>
            <a:ext cx="9172800" cy="30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The debugger must be invoked as though the kernel were an application. In addition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to specifying the filename for the ELF kernel image, you need to provide the name of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Noto Sans CJK SC Regular"/>
              </a:rPr>
              <a:t>a core file on the command line.</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400" b="0" strike="noStrike" spc="-1">
                <a:solidFill>
                  <a:srgbClr val="FFFFFF"/>
                </a:solidFill>
                <a:uFill>
                  <a:solidFill>
                    <a:srgbClr val="FFFFFF"/>
                  </a:solidFill>
                </a:uFill>
                <a:latin typeface="Arial"/>
                <a:ea typeface="Noto Sans CJK SC Regular"/>
              </a:rPr>
              <a:t> </a:t>
            </a: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400" b="0" strike="noStrike" spc="-1">
                <a:solidFill>
                  <a:srgbClr val="FFFFFF"/>
                </a:solidFill>
                <a:uFill>
                  <a:solidFill>
                    <a:srgbClr val="FFFFFF"/>
                  </a:solidFill>
                </a:uFill>
                <a:latin typeface="Arial"/>
                <a:ea typeface="Noto Sans CJK SC Regular"/>
              </a:rPr>
              <a:t>A typical invocation of gdb looks like the following:</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16000" indent="-215280">
              <a:lnSpc>
                <a:spcPct val="100000"/>
              </a:lnSpc>
              <a:buClr>
                <a:srgbClr val="FFFFFF"/>
              </a:buClr>
              <a:buSzPct val="45000"/>
              <a:buFont typeface="Wingdings" charset="2"/>
              <a:buChar char=""/>
            </a:pPr>
            <a:r>
              <a:rPr lang="en-IN" sz="1800" b="0" strike="noStrike" spc="-1">
                <a:solidFill>
                  <a:srgbClr val="FFFFFF"/>
                </a:solidFill>
                <a:uFill>
                  <a:solidFill>
                    <a:srgbClr val="FFFFFF"/>
                  </a:solidFill>
                </a:uFill>
                <a:latin typeface="Arial"/>
                <a:ea typeface="DejaVu Sans"/>
              </a:rPr>
              <a:t>From within </a:t>
            </a:r>
            <a:r>
              <a:rPr lang="en-IN" sz="1800" b="0" i="1" strike="noStrike" spc="-1">
                <a:solidFill>
                  <a:srgbClr val="FFFFFF"/>
                </a:solidFill>
                <a:uFill>
                  <a:solidFill>
                    <a:srgbClr val="FFFFFF"/>
                  </a:solidFill>
                </a:uFill>
                <a:latin typeface="Arial"/>
                <a:ea typeface="DejaVu Sans"/>
              </a:rPr>
              <a:t>gdb</a:t>
            </a:r>
            <a:r>
              <a:rPr lang="en-IN" sz="1800" b="0" strike="noStrike" spc="-1">
                <a:solidFill>
                  <a:srgbClr val="FFFFFF"/>
                </a:solidFill>
                <a:uFill>
                  <a:solidFill>
                    <a:srgbClr val="FFFFFF"/>
                  </a:solidFill>
                </a:uFill>
                <a:latin typeface="Arial"/>
                <a:ea typeface="DejaVu Sans"/>
              </a:rPr>
              <a:t>, you can look at kernel variables by issuing the standard </a:t>
            </a:r>
            <a:r>
              <a:rPr lang="en-IN" sz="1800" b="0" i="1" strike="noStrike" spc="-1">
                <a:solidFill>
                  <a:srgbClr val="FFFFFF"/>
                </a:solidFill>
                <a:uFill>
                  <a:solidFill>
                    <a:srgbClr val="FFFFFF"/>
                  </a:solidFill>
                </a:uFill>
                <a:latin typeface="Arial"/>
                <a:ea typeface="DejaVu Sans"/>
              </a:rPr>
              <a:t>gdb</a:t>
            </a:r>
            <a:r>
              <a:rPr lang="en-IN" sz="1800" b="0" strike="noStrike" spc="-1">
                <a:solidFill>
                  <a:srgbClr val="FFFFFF"/>
                </a:solidFill>
                <a:uFill>
                  <a:solidFill>
                    <a:srgbClr val="FFFFFF"/>
                  </a:solidFill>
                </a:uFill>
                <a:latin typeface="Arial"/>
                <a:ea typeface="DejaVu Sans"/>
              </a:rPr>
              <a:t> commands. For example: </a:t>
            </a:r>
            <a:r>
              <a:rPr lang="en-IN" sz="1800" b="0" i="1" strike="noStrike" spc="-1">
                <a:solidFill>
                  <a:srgbClr val="FFFFFF"/>
                </a:solidFill>
                <a:uFill>
                  <a:solidFill>
                    <a:srgbClr val="FFFFFF"/>
                  </a:solidFill>
                </a:uFill>
                <a:latin typeface="Arial"/>
                <a:ea typeface="DejaVu Sans"/>
              </a:rPr>
              <a:t>p jiffies </a:t>
            </a:r>
            <a:r>
              <a:rPr lang="en-IN" sz="1800" b="0" strike="noStrike" spc="-1">
                <a:solidFill>
                  <a:srgbClr val="FFFFFF"/>
                </a:solidFill>
                <a:uFill>
                  <a:solidFill>
                    <a:srgbClr val="FFFFFF"/>
                  </a:solidFill>
                </a:uFill>
                <a:latin typeface="Arial"/>
                <a:ea typeface="DejaVu Sans"/>
              </a:rPr>
              <a:t>prints no. of clock ticks from system boot to current time.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158" name="Picture 114"/>
          <p:cNvPicPr/>
          <p:nvPr/>
        </p:nvPicPr>
        <p:blipFill>
          <a:blip r:embed="rId3"/>
          <a:stretch/>
        </p:blipFill>
        <p:spPr>
          <a:xfrm>
            <a:off x="764280" y="4890240"/>
            <a:ext cx="8409600" cy="599040"/>
          </a:xfrm>
          <a:prstGeom prst="rect">
            <a:avLst/>
          </a:prstGeom>
          <a:ln>
            <a:noFill/>
          </a:ln>
        </p:spPr>
      </p:pic>
      <p:sp>
        <p:nvSpPr>
          <p:cNvPr id="159" name="CustomShape 4"/>
          <p:cNvSpPr/>
          <p:nvPr/>
        </p:nvSpPr>
        <p:spPr>
          <a:xfrm>
            <a:off x="665280" y="1290600"/>
            <a:ext cx="88038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Noto Sans CJK SC Regular"/>
              </a:rPr>
              <a:t>The last resort in debugging modules is using a debugger to step through the code, watching the value of variables and machine registers. This approach is time-consuming and should be avoided whenever possible.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0" name="CustomShape 1"/>
          <p:cNvSpPr/>
          <p:nvPr/>
        </p:nvSpPr>
        <p:spPr>
          <a:xfrm>
            <a:off x="276840" y="432720"/>
            <a:ext cx="485280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Using debuggers </a:t>
            </a:r>
            <a:r>
              <a:rPr lang="en-IN" sz="2000" b="0" strike="noStrike" spc="-1">
                <a:solidFill>
                  <a:srgbClr val="FFFFFF"/>
                </a:solidFill>
                <a:uFill>
                  <a:solidFill>
                    <a:srgbClr val="FFFFFF"/>
                  </a:solidFill>
                </a:uFill>
                <a:latin typeface="Arial"/>
                <a:ea typeface="DejaVu Sans"/>
              </a:rPr>
              <a:t>Contd…</a:t>
            </a:r>
            <a:endParaRPr lang="en-IN" sz="1800" b="0" strike="noStrike" spc="-1">
              <a:solidFill>
                <a:srgbClr val="000000"/>
              </a:solidFill>
              <a:uFill>
                <a:solidFill>
                  <a:srgbClr val="FFFFFF"/>
                </a:solidFill>
              </a:uFill>
              <a:latin typeface="Arial"/>
            </a:endParaRPr>
          </a:p>
        </p:txBody>
      </p:sp>
      <p:sp>
        <p:nvSpPr>
          <p:cNvPr id="161" name="CustomShape 2"/>
          <p:cNvSpPr/>
          <p:nvPr/>
        </p:nvSpPr>
        <p:spPr>
          <a:xfrm>
            <a:off x="276840" y="1089000"/>
            <a:ext cx="880380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DejaVu Sans"/>
              </a:rPr>
              <a:t>Numerous capabilities normally provided by </a:t>
            </a:r>
            <a:r>
              <a:rPr lang="en-IN" sz="1800" b="0" i="1" strike="noStrike" spc="-1">
                <a:solidFill>
                  <a:srgbClr val="FFFFFF"/>
                </a:solidFill>
                <a:uFill>
                  <a:solidFill>
                    <a:srgbClr val="FFFFFF"/>
                  </a:solidFill>
                </a:uFill>
                <a:latin typeface="Arial"/>
                <a:ea typeface="DejaVu Sans"/>
              </a:rPr>
              <a:t>gdb</a:t>
            </a:r>
            <a:r>
              <a:rPr lang="en-IN" sz="1800" b="0" strike="noStrike" spc="-1">
                <a:solidFill>
                  <a:srgbClr val="FFFFFF"/>
                </a:solidFill>
                <a:uFill>
                  <a:solidFill>
                    <a:srgbClr val="FFFFFF"/>
                  </a:solidFill>
                </a:uFill>
                <a:latin typeface="Arial"/>
                <a:ea typeface="DejaVu Sans"/>
              </a:rPr>
              <a:t> are not available when you are working with the kernel. </a:t>
            </a:r>
            <a:endParaRPr lang="en-IN" sz="1800" b="0" strike="noStrike" spc="-1">
              <a:solidFill>
                <a:srgbClr val="000000"/>
              </a:solidFill>
              <a:uFill>
                <a:solidFill>
                  <a:srgbClr val="FFFFFF"/>
                </a:solidFill>
              </a:uFill>
              <a:latin typeface="Arial"/>
            </a:endParaRPr>
          </a:p>
          <a:p>
            <a:pPr marL="743040" lvl="1" indent="-285480">
              <a:lnSpc>
                <a:spcPct val="100000"/>
              </a:lnSpc>
              <a:buClr>
                <a:srgbClr val="FFFFFF"/>
              </a:buClr>
              <a:buFont typeface="Arial"/>
              <a:buChar char="•"/>
            </a:pPr>
            <a:r>
              <a:rPr lang="en-IN" sz="1800" b="0" strike="noStrike" spc="-1">
                <a:solidFill>
                  <a:srgbClr val="FFFFFF"/>
                </a:solidFill>
                <a:uFill>
                  <a:solidFill>
                    <a:srgbClr val="FFFFFF"/>
                  </a:solidFill>
                </a:uFill>
                <a:latin typeface="Arial"/>
                <a:ea typeface="DejaVu Sans"/>
              </a:rPr>
              <a:t>For example, </a:t>
            </a:r>
            <a:r>
              <a:rPr lang="en-IN" sz="1800" b="0" i="1" strike="noStrike" spc="-1">
                <a:solidFill>
                  <a:srgbClr val="FFFFFF"/>
                </a:solidFill>
                <a:uFill>
                  <a:solidFill>
                    <a:srgbClr val="FFFFFF"/>
                  </a:solidFill>
                </a:uFill>
                <a:latin typeface="Arial"/>
                <a:ea typeface="DejaVu Sans"/>
              </a:rPr>
              <a:t>gdb</a:t>
            </a:r>
            <a:r>
              <a:rPr lang="en-IN" sz="1800" b="0" strike="noStrike" spc="-1">
                <a:solidFill>
                  <a:srgbClr val="FFFFFF"/>
                </a:solidFill>
                <a:uFill>
                  <a:solidFill>
                    <a:srgbClr val="FFFFFF"/>
                  </a:solidFill>
                </a:uFill>
                <a:latin typeface="Arial"/>
                <a:ea typeface="DejaVu Sans"/>
              </a:rPr>
              <a:t> is not able to modify kernel data;</a:t>
            </a:r>
            <a:endParaRPr lang="en-IN" sz="1800" b="0" strike="noStrike" spc="-1">
              <a:solidFill>
                <a:srgbClr val="000000"/>
              </a:solidFill>
              <a:uFill>
                <a:solidFill>
                  <a:srgbClr val="FFFFFF"/>
                </a:solidFill>
              </a:uFill>
              <a:latin typeface="Arial"/>
            </a:endParaRPr>
          </a:p>
          <a:p>
            <a:pPr marL="743040" lvl="1" indent="-285480">
              <a:lnSpc>
                <a:spcPct val="100000"/>
              </a:lnSpc>
              <a:buClr>
                <a:srgbClr val="FFFFFF"/>
              </a:buClr>
              <a:buFont typeface="Arial"/>
              <a:buChar char="•"/>
            </a:pPr>
            <a:r>
              <a:rPr lang="en-IN" sz="1800" b="0" strike="noStrike" spc="-1">
                <a:solidFill>
                  <a:srgbClr val="FFFFFF"/>
                </a:solidFill>
                <a:uFill>
                  <a:solidFill>
                    <a:srgbClr val="FFFFFF"/>
                  </a:solidFill>
                </a:uFill>
                <a:latin typeface="Arial"/>
                <a:ea typeface="DejaVu Sans"/>
              </a:rPr>
              <a:t>It expects to be running a program to be debugged under its own control before playing with its memory image. </a:t>
            </a:r>
            <a:endParaRPr lang="en-IN" sz="1800" b="0" strike="noStrike" spc="-1">
              <a:solidFill>
                <a:srgbClr val="000000"/>
              </a:solidFill>
              <a:uFill>
                <a:solidFill>
                  <a:srgbClr val="FFFFFF"/>
                </a:solidFill>
              </a:uFill>
              <a:latin typeface="Arial"/>
            </a:endParaRPr>
          </a:p>
          <a:p>
            <a:pPr marL="743040" lvl="1" indent="-285480">
              <a:lnSpc>
                <a:spcPct val="100000"/>
              </a:lnSpc>
              <a:buClr>
                <a:srgbClr val="FFFFFF"/>
              </a:buClr>
              <a:buFont typeface="Arial"/>
              <a:buChar char="•"/>
            </a:pPr>
            <a:r>
              <a:rPr lang="en-IN" sz="1800" b="0" strike="noStrike" spc="-1">
                <a:solidFill>
                  <a:srgbClr val="FFFFFF"/>
                </a:solidFill>
                <a:uFill>
                  <a:solidFill>
                    <a:srgbClr val="FFFFFF"/>
                  </a:solidFill>
                </a:uFill>
                <a:latin typeface="Arial"/>
                <a:ea typeface="DejaVu Sans"/>
              </a:rPr>
              <a:t>It is also not possible to set breakpoints or watchpoints, or to single-step through kernel functions.</a:t>
            </a:r>
            <a:endParaRPr lang="en-IN" sz="1800" b="0" strike="noStrike" spc="-1">
              <a:solidFill>
                <a:srgbClr val="000000"/>
              </a:solidFill>
              <a:uFill>
                <a:solidFill>
                  <a:srgbClr val="FFFFFF"/>
                </a:solidFill>
              </a:uFill>
              <a:latin typeface="Arial"/>
            </a:endParaRPr>
          </a:p>
        </p:txBody>
      </p:sp>
      <p:sp>
        <p:nvSpPr>
          <p:cNvPr id="162" name="CustomShape 3"/>
          <p:cNvSpPr/>
          <p:nvPr/>
        </p:nvSpPr>
        <p:spPr>
          <a:xfrm>
            <a:off x="156960" y="3492360"/>
            <a:ext cx="25459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Arial"/>
                <a:ea typeface="DejaVu Sans"/>
              </a:rPr>
              <a:t>So we introduce,</a:t>
            </a:r>
            <a:endParaRPr lang="en-IN" sz="1800" b="0" strike="noStrike" spc="-1">
              <a:solidFill>
                <a:srgbClr val="000000"/>
              </a:solidFill>
              <a:uFill>
                <a:solidFill>
                  <a:srgbClr val="FFFFFF"/>
                </a:solidFill>
              </a:uFill>
              <a:latin typeface="Arial"/>
            </a:endParaRPr>
          </a:p>
        </p:txBody>
      </p:sp>
      <p:sp>
        <p:nvSpPr>
          <p:cNvPr id="163" name="CustomShape 4"/>
          <p:cNvSpPr/>
          <p:nvPr/>
        </p:nvSpPr>
        <p:spPr>
          <a:xfrm>
            <a:off x="156960" y="4077720"/>
            <a:ext cx="318060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FFFFFF"/>
                </a:solidFill>
                <a:uFill>
                  <a:solidFill>
                    <a:srgbClr val="FFFFFF"/>
                  </a:solidFill>
                </a:uFill>
                <a:latin typeface="Arial"/>
                <a:ea typeface="DejaVu Sans"/>
              </a:rPr>
              <a:t>Using kdb  </a:t>
            </a:r>
            <a:r>
              <a:rPr lang="en-IN" sz="1600" b="0" strike="noStrike" spc="-1">
                <a:solidFill>
                  <a:srgbClr val="FFFFFF"/>
                </a:solidFill>
                <a:uFill>
                  <a:solidFill>
                    <a:srgbClr val="FFFFFF"/>
                  </a:solidFill>
                </a:uFill>
                <a:latin typeface="Arial"/>
                <a:ea typeface="DejaVu Sans"/>
              </a:rPr>
              <a:t>(Linus Style)</a:t>
            </a:r>
            <a:endParaRPr lang="en-IN" sz="1800" b="0" strike="noStrike" spc="-1">
              <a:solidFill>
                <a:srgbClr val="000000"/>
              </a:solidFill>
              <a:uFill>
                <a:solidFill>
                  <a:srgbClr val="FFFFFF"/>
                </a:solidFill>
              </a:uFill>
              <a:latin typeface="Arial"/>
            </a:endParaRPr>
          </a:p>
        </p:txBody>
      </p:sp>
      <p:sp>
        <p:nvSpPr>
          <p:cNvPr id="164" name="CustomShape 5"/>
          <p:cNvSpPr/>
          <p:nvPr/>
        </p:nvSpPr>
        <p:spPr>
          <a:xfrm>
            <a:off x="156960" y="4607640"/>
            <a:ext cx="9699480" cy="242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FFFFFF"/>
                </a:solidFill>
                <a:uFill>
                  <a:solidFill>
                    <a:srgbClr val="FFFFFF"/>
                  </a:solidFill>
                </a:uFill>
                <a:latin typeface="Arial"/>
                <a:ea typeface="DejaVu Sans"/>
              </a:rPr>
              <a:t>According to Linus, interactive debuggers lead to poor fixes, those which patch up symptoms rather than addressing the real cause of problems.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Arial"/>
                <a:ea typeface="DejaVu Sans"/>
              </a:rPr>
              <a:t>Once you are running a </a:t>
            </a:r>
            <a:r>
              <a:rPr lang="en-IN" sz="2000" b="0" i="1" strike="noStrike" spc="-1">
                <a:solidFill>
                  <a:srgbClr val="FFFFFF"/>
                </a:solidFill>
                <a:uFill>
                  <a:solidFill>
                    <a:srgbClr val="FFFFFF"/>
                  </a:solidFill>
                </a:uFill>
                <a:latin typeface="Arial"/>
                <a:ea typeface="DejaVu Sans"/>
              </a:rPr>
              <a:t>kdb</a:t>
            </a:r>
            <a:r>
              <a:rPr lang="en-IN" sz="2000" b="0" strike="noStrike" spc="-1">
                <a:solidFill>
                  <a:srgbClr val="FFFFFF"/>
                </a:solidFill>
                <a:uFill>
                  <a:solidFill>
                    <a:srgbClr val="FFFFFF"/>
                  </a:solidFill>
                </a:uFill>
                <a:latin typeface="Arial"/>
                <a:ea typeface="DejaVu Sans"/>
              </a:rPr>
              <a:t>-enabled kernel, there are a couple of ways to enter the debugger. Pressing the Pause (or Break) key on the console starts up the debugger. </a:t>
            </a:r>
            <a:r>
              <a:rPr lang="en-IN" sz="2000" b="0" i="1" strike="noStrike" spc="-1">
                <a:solidFill>
                  <a:srgbClr val="FFFFFF"/>
                </a:solidFill>
                <a:uFill>
                  <a:solidFill>
                    <a:srgbClr val="FFFFFF"/>
                  </a:solidFill>
                </a:uFill>
                <a:latin typeface="Arial"/>
                <a:ea typeface="DejaVu Sans"/>
              </a:rPr>
              <a:t>kdb</a:t>
            </a:r>
            <a:r>
              <a:rPr lang="en-IN" sz="2000" b="0" strike="noStrike" spc="-1">
                <a:solidFill>
                  <a:srgbClr val="FFFFFF"/>
                </a:solidFill>
                <a:uFill>
                  <a:solidFill>
                    <a:srgbClr val="FFFFFF"/>
                  </a:solidFill>
                </a:uFill>
                <a:latin typeface="Arial"/>
                <a:ea typeface="DejaVu Sans"/>
              </a:rPr>
              <a:t> also starts up when a kernel oops happens or when a breakpoint is hit.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FFFFFF"/>
                </a:solidFill>
                <a:uFill>
                  <a:solidFill>
                    <a:srgbClr val="FFFFFF"/>
                  </a:solidFill>
                </a:uFill>
                <a:latin typeface="Arial"/>
                <a:ea typeface="DejaVu Sans"/>
              </a:rPr>
              <a:t>Note that just about everything the kernel does stops when </a:t>
            </a:r>
            <a:r>
              <a:rPr lang="en-IN" sz="2000" b="0" i="1" strike="noStrike" spc="-1">
                <a:solidFill>
                  <a:srgbClr val="FFFFFF"/>
                </a:solidFill>
                <a:uFill>
                  <a:solidFill>
                    <a:srgbClr val="FFFFFF"/>
                  </a:solidFill>
                </a:uFill>
                <a:latin typeface="Arial"/>
                <a:ea typeface="DejaVu Sans"/>
              </a:rPr>
              <a:t>kdb</a:t>
            </a:r>
            <a:r>
              <a:rPr lang="en-IN" sz="2000" b="0" strike="noStrike" spc="-1">
                <a:solidFill>
                  <a:srgbClr val="FFFFFF"/>
                </a:solidFill>
                <a:uFill>
                  <a:solidFill>
                    <a:srgbClr val="FFFFFF"/>
                  </a:solidFill>
                </a:uFill>
                <a:latin typeface="Arial"/>
                <a:ea typeface="DejaVu Sans"/>
              </a:rPr>
              <a:t> is running.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 y="10477"/>
            <a:ext cx="9753600" cy="73152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5" name="CustomShape 1"/>
          <p:cNvSpPr/>
          <p:nvPr/>
        </p:nvSpPr>
        <p:spPr>
          <a:xfrm>
            <a:off x="636120" y="432000"/>
            <a:ext cx="274212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References</a:t>
            </a:r>
            <a:endParaRPr lang="en-IN" sz="1800" b="0" strike="noStrike" spc="-1">
              <a:solidFill>
                <a:srgbClr val="000000"/>
              </a:solidFill>
              <a:uFill>
                <a:solidFill>
                  <a:srgbClr val="FFFFFF"/>
                </a:solidFill>
              </a:uFill>
              <a:latin typeface="Arial"/>
            </a:endParaRPr>
          </a:p>
        </p:txBody>
      </p:sp>
      <p:sp>
        <p:nvSpPr>
          <p:cNvPr id="166" name="CustomShape 2"/>
          <p:cNvSpPr/>
          <p:nvPr/>
        </p:nvSpPr>
        <p:spPr>
          <a:xfrm>
            <a:off x="720360" y="1134000"/>
            <a:ext cx="8296920" cy="99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0" strike="noStrike" spc="-1">
                <a:solidFill>
                  <a:srgbClr val="FFFFFF"/>
                </a:solidFill>
                <a:uFill>
                  <a:solidFill>
                    <a:srgbClr val="FFFFFF"/>
                  </a:solidFill>
                </a:uFill>
                <a:latin typeface="Arial"/>
                <a:ea typeface="DejaVu Sans"/>
              </a:rPr>
              <a:t>Linux Device Drivers, 3rd Edition by Greg Kroah-Hartman, </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Arial"/>
                <a:ea typeface="DejaVu Sans"/>
              </a:rPr>
              <a:t>	Alessandro Rubini, Jonathan Corbet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Arial"/>
                <a:ea typeface="DejaVu Sans"/>
              </a:rPr>
              <a:t>https://www.safaribooksonline.com/library/view/linux-device-drivers/0596005903/ch04.html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10160"/>
            <a:ext cx="9753600" cy="73533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167" name="Picture 166"/>
          <p:cNvPicPr/>
          <p:nvPr/>
        </p:nvPicPr>
        <p:blipFill>
          <a:blip r:embed="rId3"/>
          <a:stretch/>
        </p:blipFill>
        <p:spPr>
          <a:xfrm>
            <a:off x="935640" y="648000"/>
            <a:ext cx="7920360" cy="597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8" name="CustomShape 1"/>
          <p:cNvSpPr/>
          <p:nvPr/>
        </p:nvSpPr>
        <p:spPr>
          <a:xfrm>
            <a:off x="-2807640" y="33840"/>
            <a:ext cx="906948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uFill>
                  <a:solidFill>
                    <a:srgbClr val="FFFFFF"/>
                  </a:solidFill>
                </a:uFill>
                <a:latin typeface="Arial"/>
                <a:ea typeface="DejaVu Sans"/>
              </a:rPr>
              <a:t>Outline</a:t>
            </a:r>
            <a:endParaRPr lang="en-IN" sz="1800" b="0" strike="noStrike" spc="-1">
              <a:solidFill>
                <a:srgbClr val="000000"/>
              </a:solidFill>
              <a:uFill>
                <a:solidFill>
                  <a:srgbClr val="FFFFFF"/>
                </a:solidFill>
              </a:uFill>
              <a:latin typeface="Arial"/>
            </a:endParaRPr>
          </a:p>
        </p:txBody>
      </p:sp>
      <p:pic>
        <p:nvPicPr>
          <p:cNvPr id="109" name="Picture 108"/>
          <p:cNvPicPr/>
          <p:nvPr/>
        </p:nvPicPr>
        <p:blipFill>
          <a:blip r:embed="rId3"/>
          <a:stretch/>
        </p:blipFill>
        <p:spPr>
          <a:xfrm>
            <a:off x="6336000" y="1257120"/>
            <a:ext cx="3494880" cy="5150880"/>
          </a:xfrm>
          <a:prstGeom prst="rect">
            <a:avLst/>
          </a:prstGeom>
          <a:ln>
            <a:noFill/>
          </a:ln>
        </p:spPr>
      </p:pic>
      <p:sp>
        <p:nvSpPr>
          <p:cNvPr id="110" name="TextShape 2"/>
          <p:cNvSpPr txBox="1"/>
          <p:nvPr/>
        </p:nvSpPr>
        <p:spPr>
          <a:xfrm>
            <a:off x="621720" y="1584000"/>
            <a:ext cx="4778280" cy="3546360"/>
          </a:xfrm>
          <a:prstGeom prst="rect">
            <a:avLst/>
          </a:prstGeom>
          <a:noFill/>
          <a:ln>
            <a:noFill/>
          </a:ln>
        </p:spPr>
        <p:txBody>
          <a:bodyPr lIns="90000" tIns="45000" rIns="90000" bIns="45000"/>
          <a:lstStyle/>
          <a:p>
            <a:pPr marL="216000"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What is Kernel Debugging</a:t>
            </a:r>
            <a:endParaRPr lang="en-IN" sz="2600" b="0" strike="noStrike" spc="-1">
              <a:solidFill>
                <a:srgbClr val="000000"/>
              </a:solidFill>
              <a:uFill>
                <a:solidFill>
                  <a:srgbClr val="FFFFFF"/>
                </a:solidFill>
              </a:uFill>
              <a:latin typeface="Arial"/>
              <a:ea typeface="Noto Sans CJK SC Regular"/>
            </a:endParaRPr>
          </a:p>
          <a:p>
            <a:pPr marL="216000"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Need of Kernel Debugging</a:t>
            </a:r>
            <a:endParaRPr lang="en-IN" sz="2600" b="0" strike="noStrike" spc="-1">
              <a:solidFill>
                <a:srgbClr val="000000"/>
              </a:solidFill>
              <a:uFill>
                <a:solidFill>
                  <a:srgbClr val="FFFFFF"/>
                </a:solidFill>
              </a:uFill>
              <a:latin typeface="Arial"/>
              <a:ea typeface="Noto Sans CJK SC Regular"/>
            </a:endParaRPr>
          </a:p>
          <a:p>
            <a:pPr marL="216000"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Methods of Kernel Debugging</a:t>
            </a:r>
            <a:endParaRPr lang="en-IN" sz="2600" b="0" strike="noStrike" spc="-1">
              <a:solidFill>
                <a:srgbClr val="000000"/>
              </a:solidFill>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By Printing </a:t>
            </a:r>
            <a:endParaRPr lang="en-IN" sz="2600" b="0" strike="noStrike" spc="-1">
              <a:solidFill>
                <a:srgbClr val="000000"/>
              </a:solidFill>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By Querying</a:t>
            </a:r>
            <a:endParaRPr lang="en-IN" sz="2600" b="0" strike="noStrike" spc="-1">
              <a:solidFill>
                <a:srgbClr val="000000"/>
              </a:solidFill>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By Watching</a:t>
            </a:r>
            <a:endParaRPr lang="en-IN" sz="2600" b="0" strike="noStrike" spc="-1">
              <a:solidFill>
                <a:srgbClr val="000000"/>
              </a:solidFill>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Debuggin System faults</a:t>
            </a:r>
            <a:endParaRPr lang="en-IN" sz="2600" b="0" strike="noStrike" spc="-1">
              <a:solidFill>
                <a:srgbClr val="000000"/>
              </a:solidFill>
              <a:uFill>
                <a:solidFill>
                  <a:srgbClr val="FFFFFF"/>
                </a:solidFill>
              </a:uFill>
              <a:latin typeface="Arial"/>
              <a:ea typeface="Noto Sans CJK SC Regular"/>
            </a:endParaRPr>
          </a:p>
          <a:p>
            <a:pPr marL="432000" lvl="1" indent="-216000">
              <a:lnSpc>
                <a:spcPct val="100000"/>
              </a:lnSpc>
              <a:buClr>
                <a:srgbClr val="FFFFFF"/>
              </a:buClr>
              <a:buSzPct val="45000"/>
              <a:buFont typeface="Wingdings" charset="2"/>
              <a:buChar char=""/>
            </a:pPr>
            <a:r>
              <a:rPr lang="en-IN" sz="2600" b="0" strike="noStrike" spc="-1">
                <a:solidFill>
                  <a:srgbClr val="FFFFFF"/>
                </a:solidFill>
                <a:uFill>
                  <a:solidFill>
                    <a:srgbClr val="FFFFFF"/>
                  </a:solidFill>
                </a:uFill>
                <a:latin typeface="Arial"/>
              </a:rPr>
              <a:t>By Debuggers</a:t>
            </a:r>
            <a:endParaRPr lang="en-IN" sz="2600" b="0" strike="noStrike" spc="-1">
              <a:solidFill>
                <a:srgbClr val="000000"/>
              </a:solidFill>
              <a:uFill>
                <a:solidFill>
                  <a:srgbClr val="FFFFFF"/>
                </a:solidFill>
              </a:uFill>
              <a:latin typeface="Arial"/>
              <a:ea typeface="Noto Sans CJK SC Regul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1" name="TextShape 1"/>
          <p:cNvSpPr txBox="1"/>
          <p:nvPr/>
        </p:nvSpPr>
        <p:spPr>
          <a:xfrm>
            <a:off x="504000" y="301320"/>
            <a:ext cx="9071640" cy="783360"/>
          </a:xfrm>
          <a:prstGeom prst="rect">
            <a:avLst/>
          </a:prstGeom>
          <a:noFill/>
          <a:ln>
            <a:noFill/>
          </a:ln>
        </p:spPr>
        <p:txBody>
          <a:bodyPr lIns="0" tIns="0" rIns="0" bIns="0" anchor="ctr"/>
          <a:lstStyle/>
          <a:p>
            <a:pPr>
              <a:lnSpc>
                <a:spcPct val="90000"/>
              </a:lnSpc>
            </a:pPr>
            <a:r>
              <a:rPr lang="en-US" sz="4000" b="0" strike="noStrike" spc="-1">
                <a:solidFill>
                  <a:srgbClr val="FFFFFF"/>
                </a:solidFill>
                <a:uFill>
                  <a:solidFill>
                    <a:srgbClr val="FFFFFF"/>
                  </a:solidFill>
                </a:uFill>
                <a:latin typeface="Arial"/>
                <a:ea typeface="DejaVu Sans"/>
              </a:rPr>
              <a:t>What is Kernel Debugging?</a:t>
            </a:r>
            <a:endParaRPr lang="en-US" sz="1800" b="0" strike="noStrike" spc="-1">
              <a:solidFill>
                <a:srgbClr val="000000"/>
              </a:solidFill>
              <a:uFill>
                <a:solidFill>
                  <a:srgbClr val="FFFFFF"/>
                </a:solidFill>
              </a:uFill>
              <a:latin typeface="Arial"/>
            </a:endParaRPr>
          </a:p>
        </p:txBody>
      </p:sp>
      <p:sp>
        <p:nvSpPr>
          <p:cNvPr id="112" name="CustomShape 2"/>
          <p:cNvSpPr/>
          <p:nvPr/>
        </p:nvSpPr>
        <p:spPr>
          <a:xfrm>
            <a:off x="243360" y="1085040"/>
            <a:ext cx="9592920" cy="496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dirty="0">
                <a:solidFill>
                  <a:srgbClr val="FFFFFF"/>
                </a:solidFill>
                <a:uFill>
                  <a:solidFill>
                    <a:srgbClr val="FFFFFF"/>
                  </a:solidFill>
                </a:uFill>
                <a:latin typeface="Arial"/>
                <a:ea typeface="DejaVu Sans"/>
              </a:rPr>
              <a:t>Kernel</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Arial"/>
                <a:ea typeface="DejaVu Sans"/>
              </a:rPr>
              <a:t>The </a:t>
            </a:r>
            <a:r>
              <a:rPr lang="en-IN" sz="2400" b="1" strike="noStrike" spc="-1" dirty="0">
                <a:solidFill>
                  <a:srgbClr val="FFFFFF"/>
                </a:solidFill>
                <a:uFill>
                  <a:solidFill>
                    <a:srgbClr val="FFFFFF"/>
                  </a:solidFill>
                </a:uFill>
                <a:latin typeface="Arial"/>
                <a:ea typeface="DejaVu Sans"/>
              </a:rPr>
              <a:t>kernel</a:t>
            </a:r>
            <a:r>
              <a:rPr lang="en-IN" sz="2400" b="0" strike="noStrike" spc="-1" dirty="0">
                <a:solidFill>
                  <a:srgbClr val="FFFFFF"/>
                </a:solidFill>
                <a:uFill>
                  <a:solidFill>
                    <a:srgbClr val="FFFFFF"/>
                  </a:solidFill>
                </a:uFill>
                <a:latin typeface="Arial"/>
                <a:ea typeface="DejaVu Sans"/>
              </a:rPr>
              <a:t> is a computer program that is the core of a computer's O/S, with complete control over entire system. As Kernel is the most important part or core part of an O/S it must need to be completely functioning for proper functioning of O/S.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FFFFFF"/>
                </a:solidFill>
                <a:uFill>
                  <a:solidFill>
                    <a:srgbClr val="FFFFFF"/>
                  </a:solidFill>
                </a:uFill>
                <a:latin typeface="Arial"/>
                <a:ea typeface="DejaVu Sans"/>
              </a:rPr>
              <a:t>Kernel Debugging</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FFFFFF"/>
                </a:solidFill>
                <a:uFill>
                  <a:solidFill>
                    <a:srgbClr val="FFFFFF"/>
                  </a:solidFill>
                </a:uFill>
                <a:latin typeface="Arial"/>
                <a:ea typeface="DejaVu Sans"/>
              </a:rPr>
              <a:t>It is the technique of finding and removing the errors in the kernel code so as to avoid any panic condition in operating system like lockup, reboot, crashes, etc.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3" name="CustomShape 1"/>
          <p:cNvSpPr/>
          <p:nvPr/>
        </p:nvSpPr>
        <p:spPr>
          <a:xfrm>
            <a:off x="864000" y="373680"/>
            <a:ext cx="5474520" cy="7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FFFFFF"/>
                </a:solidFill>
                <a:uFill>
                  <a:solidFill>
                    <a:srgbClr val="FFFFFF"/>
                  </a:solidFill>
                </a:uFill>
                <a:latin typeface="Arial"/>
                <a:ea typeface="DejaVu Sans"/>
              </a:rPr>
              <a:t>Why kernel debugging ?</a:t>
            </a:r>
            <a:endParaRPr lang="en-IN" sz="1800" b="0" strike="noStrike" spc="-1">
              <a:solidFill>
                <a:srgbClr val="000000"/>
              </a:solidFill>
              <a:uFill>
                <a:solidFill>
                  <a:srgbClr val="FFFFFF"/>
                </a:solidFill>
              </a:uFill>
              <a:latin typeface="Arial"/>
            </a:endParaRPr>
          </a:p>
        </p:txBody>
      </p:sp>
      <p:sp>
        <p:nvSpPr>
          <p:cNvPr id="114" name="CustomShape 2"/>
          <p:cNvSpPr/>
          <p:nvPr/>
        </p:nvSpPr>
        <p:spPr>
          <a:xfrm>
            <a:off x="263520" y="1022760"/>
            <a:ext cx="9515520" cy="54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solidFill>
                  <a:srgbClr val="FFFFFF"/>
                </a:solidFill>
                <a:uFill>
                  <a:solidFill>
                    <a:srgbClr val="FFFFFF"/>
                  </a:solidFill>
                </a:uFill>
                <a:latin typeface="Arial"/>
                <a:ea typeface="DejaVu Sans"/>
              </a:rPr>
              <a:t>Kernel code: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2900" indent="-342900">
              <a:buFont typeface="Wingdings" panose="05000000000000000000" pitchFamily="2" charset="2"/>
              <a:buChar char="ü"/>
            </a:pPr>
            <a:r>
              <a:rPr lang="en-IN" sz="2000" b="0" strike="noStrike" spc="-1" dirty="0">
                <a:solidFill>
                  <a:srgbClr val="FFFFFF"/>
                </a:solidFill>
                <a:uFill>
                  <a:solidFill>
                    <a:srgbClr val="FFFFFF"/>
                  </a:solidFill>
                </a:uFill>
                <a:latin typeface="Arial"/>
                <a:ea typeface="DejaVu Sans"/>
              </a:rPr>
              <a:t>Not always executed in context of a process</a:t>
            </a:r>
          </a:p>
          <a:p>
            <a:endParaRPr lang="en-IN" b="0" strike="noStrike" spc="-1" dirty="0">
              <a:solidFill>
                <a:srgbClr val="000000"/>
              </a:solidFill>
              <a:uFill>
                <a:solidFill>
                  <a:srgbClr val="FFFFFF"/>
                </a:solidFill>
              </a:uFill>
              <a:latin typeface="Arial"/>
            </a:endParaRPr>
          </a:p>
          <a:p>
            <a:pPr marL="342900" indent="-342900">
              <a:buFont typeface="Wingdings" panose="05000000000000000000" pitchFamily="2" charset="2"/>
              <a:buChar char="ü"/>
            </a:pPr>
            <a:r>
              <a:rPr lang="en-IN" sz="2000" b="0" strike="noStrike" spc="-1" dirty="0">
                <a:solidFill>
                  <a:srgbClr val="FFFFFF"/>
                </a:solidFill>
                <a:uFill>
                  <a:solidFill>
                    <a:srgbClr val="FFFFFF"/>
                  </a:solidFill>
                </a:uFill>
                <a:latin typeface="Arial"/>
                <a:ea typeface="DejaVu Sans"/>
              </a:rPr>
              <a:t>Cannot be easily executed under a debugger</a:t>
            </a:r>
          </a:p>
          <a:p>
            <a:endParaRPr lang="en-IN" spc="-1" dirty="0">
              <a:solidFill>
                <a:srgbClr val="000000"/>
              </a:solidFill>
              <a:uFill>
                <a:solidFill>
                  <a:srgbClr val="FFFFFF"/>
                </a:solidFill>
              </a:uFill>
              <a:latin typeface="Arial"/>
            </a:endParaRPr>
          </a:p>
          <a:p>
            <a:pPr marL="342900" indent="-342900">
              <a:buFont typeface="Wingdings" panose="05000000000000000000" pitchFamily="2" charset="2"/>
              <a:buChar char="ü"/>
            </a:pPr>
            <a:r>
              <a:rPr lang="en-IN" sz="2000" b="0" strike="noStrike" spc="-1" dirty="0">
                <a:solidFill>
                  <a:srgbClr val="FFFFFF"/>
                </a:solidFill>
                <a:uFill>
                  <a:solidFill>
                    <a:srgbClr val="FFFFFF"/>
                  </a:solidFill>
                </a:uFill>
                <a:latin typeface="Arial"/>
                <a:ea typeface="DejaVu Sans"/>
              </a:rPr>
              <a:t>Cannot be traced easily;</a:t>
            </a:r>
            <a:r>
              <a:rPr lang="en-IN" spc="-1" dirty="0">
                <a:solidFill>
                  <a:srgbClr val="000000"/>
                </a:solidFill>
                <a:uFill>
                  <a:solidFill>
                    <a:srgbClr val="FFFFFF"/>
                  </a:solidFill>
                </a:uFill>
                <a:latin typeface="Arial"/>
              </a:rPr>
              <a:t> </a:t>
            </a:r>
            <a:r>
              <a:rPr lang="en-IN" b="0" strike="noStrike" spc="-1" dirty="0">
                <a:solidFill>
                  <a:srgbClr val="FFFFFF"/>
                </a:solidFill>
                <a:uFill>
                  <a:solidFill>
                    <a:srgbClr val="FFFFFF"/>
                  </a:solidFill>
                </a:uFill>
                <a:latin typeface="Arial"/>
                <a:ea typeface="DejaVu Sans"/>
              </a:rPr>
              <a:t>because it is a set of functionalities </a:t>
            </a:r>
          </a:p>
          <a:p>
            <a:r>
              <a:rPr lang="en-IN" spc="-1" dirty="0">
                <a:solidFill>
                  <a:srgbClr val="FFFFFF"/>
                </a:solidFill>
                <a:uFill>
                  <a:solidFill>
                    <a:srgbClr val="FFFFFF"/>
                  </a:solidFill>
                </a:uFill>
                <a:latin typeface="Arial"/>
                <a:ea typeface="DejaVu Sans"/>
              </a:rPr>
              <a:t>      </a:t>
            </a:r>
            <a:r>
              <a:rPr lang="en-IN" b="0" strike="noStrike" spc="-1" dirty="0">
                <a:solidFill>
                  <a:srgbClr val="FFFFFF"/>
                </a:solidFill>
                <a:uFill>
                  <a:solidFill>
                    <a:srgbClr val="FFFFFF"/>
                  </a:solidFill>
                </a:uFill>
                <a:latin typeface="Arial"/>
                <a:ea typeface="DejaVu Sans"/>
              </a:rPr>
              <a:t>not related to a specific process</a:t>
            </a:r>
          </a:p>
          <a:p>
            <a:endParaRPr lang="en-IN" b="0" strike="noStrike" spc="-1" dirty="0">
              <a:solidFill>
                <a:srgbClr val="000000"/>
              </a:solidFill>
              <a:uFill>
                <a:solidFill>
                  <a:srgbClr val="FFFFFF"/>
                </a:solidFill>
              </a:uFill>
              <a:latin typeface="Arial"/>
            </a:endParaRPr>
          </a:p>
          <a:p>
            <a:pPr marL="342900" indent="-342900">
              <a:buFont typeface="Wingdings" panose="05000000000000000000" pitchFamily="2" charset="2"/>
              <a:buChar char="ü"/>
            </a:pPr>
            <a:r>
              <a:rPr lang="en-IN" sz="2000" b="0" strike="noStrike" spc="-1" dirty="0">
                <a:solidFill>
                  <a:srgbClr val="FFFFFF"/>
                </a:solidFill>
                <a:uFill>
                  <a:solidFill>
                    <a:srgbClr val="FFFFFF"/>
                  </a:solidFill>
                </a:uFill>
                <a:latin typeface="Arial"/>
                <a:ea typeface="DejaVu Sans"/>
              </a:rPr>
              <a:t>Errors can also be exceedingly hard to reproduce and can bring down the </a:t>
            </a:r>
          </a:p>
          <a:p>
            <a:r>
              <a:rPr lang="en-IN" sz="2000" b="0" strike="noStrike" spc="-1" dirty="0">
                <a:solidFill>
                  <a:srgbClr val="FFFFFF"/>
                </a:solidFill>
                <a:uFill>
                  <a:solidFill>
                    <a:srgbClr val="FFFFFF"/>
                  </a:solidFill>
                </a:uFill>
                <a:latin typeface="Arial"/>
                <a:ea typeface="DejaVu Sans"/>
              </a:rPr>
              <a:t>     entire system with them, thus destroying much of the evidence that could </a:t>
            </a:r>
          </a:p>
          <a:p>
            <a:r>
              <a:rPr lang="en-IN" sz="2000" b="0" strike="noStrike" spc="-1" dirty="0">
                <a:solidFill>
                  <a:srgbClr val="FFFFFF"/>
                </a:solidFill>
                <a:uFill>
                  <a:solidFill>
                    <a:srgbClr val="FFFFFF"/>
                  </a:solidFill>
                </a:uFill>
                <a:latin typeface="Arial"/>
                <a:ea typeface="DejaVu Sans"/>
              </a:rPr>
              <a:t>     be used to track them down</a:t>
            </a:r>
            <a:r>
              <a:rPr lang="en-IN" b="0" strike="noStrike" spc="-1" dirty="0">
                <a:solidFill>
                  <a:srgbClr val="FFFFFF"/>
                </a:solidFill>
                <a:uFill>
                  <a:solidFill>
                    <a:srgbClr val="FFFFFF"/>
                  </a:solidFill>
                </a:uFill>
                <a:latin typeface="Arial"/>
                <a:ea typeface="DejaVu Sans"/>
              </a:rPr>
              <a:t>.</a:t>
            </a:r>
          </a:p>
          <a:p>
            <a:endParaRPr lang="en-IN" b="0" strike="noStrike" spc="-1" dirty="0">
              <a:solidFill>
                <a:srgbClr val="000000"/>
              </a:solidFill>
              <a:uFill>
                <a:solidFill>
                  <a:srgbClr val="FFFFFF"/>
                </a:solidFill>
              </a:uFill>
              <a:latin typeface="Arial"/>
            </a:endParaRPr>
          </a:p>
          <a:p>
            <a:pPr marL="342900" indent="-342900">
              <a:buFont typeface="Wingdings" panose="05000000000000000000" pitchFamily="2" charset="2"/>
              <a:buChar char="ü"/>
            </a:pPr>
            <a:r>
              <a:rPr lang="en-IN" sz="2000" b="0" strike="noStrike" spc="-1" dirty="0">
                <a:solidFill>
                  <a:srgbClr val="FFFFFF"/>
                </a:solidFill>
                <a:uFill>
                  <a:solidFill>
                    <a:srgbClr val="FFFFFF"/>
                  </a:solidFill>
                </a:uFill>
                <a:latin typeface="Arial"/>
                <a:ea typeface="DejaVu Sans"/>
              </a:rPr>
              <a:t>Bugs in kernel code being developed frequently result in a lockup or a reboot </a:t>
            </a:r>
          </a:p>
          <a:p>
            <a:endParaRPr lang="en-IN" b="0" strike="noStrike" spc="-1" dirty="0">
              <a:solidFill>
                <a:srgbClr val="000000"/>
              </a:solidFill>
              <a:uFill>
                <a:solidFill>
                  <a:srgbClr val="FFFFFF"/>
                </a:solidFill>
              </a:uFill>
              <a:latin typeface="Arial"/>
            </a:endParaRPr>
          </a:p>
          <a:p>
            <a:pPr marL="342900" indent="-342900">
              <a:buFont typeface="Wingdings" panose="05000000000000000000" pitchFamily="2" charset="2"/>
              <a:buChar char="ü"/>
            </a:pPr>
            <a:r>
              <a:rPr lang="en-IN" sz="2000" b="0" strike="noStrike" spc="-1" dirty="0">
                <a:solidFill>
                  <a:srgbClr val="FFFFFF"/>
                </a:solidFill>
                <a:uFill>
                  <a:solidFill>
                    <a:srgbClr val="FFFFFF"/>
                  </a:solidFill>
                </a:uFill>
                <a:latin typeface="Arial"/>
                <a:ea typeface="DejaVu Sans"/>
              </a:rPr>
              <a:t>It's difficult to locate the problem – entry points</a:t>
            </a:r>
            <a:endParaRPr lang="en-IN" b="0" strike="noStrike" spc="-1" dirty="0">
              <a:solidFill>
                <a:srgbClr val="000000"/>
              </a:solidFill>
              <a:uFill>
                <a:solidFill>
                  <a:srgbClr val="FFFFFF"/>
                </a:solidFill>
              </a:uFill>
              <a:latin typeface="Arial"/>
            </a:endParaRPr>
          </a:p>
        </p:txBody>
      </p:sp>
      <p:pic>
        <p:nvPicPr>
          <p:cNvPr id="115" name="Picture 1028"/>
          <p:cNvPicPr/>
          <p:nvPr/>
        </p:nvPicPr>
        <p:blipFill>
          <a:blip r:embed="rId3"/>
          <a:stretch/>
        </p:blipFill>
        <p:spPr>
          <a:xfrm>
            <a:off x="7535160" y="146160"/>
            <a:ext cx="2367000" cy="2751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6" name="CustomShape 1"/>
          <p:cNvSpPr/>
          <p:nvPr/>
        </p:nvSpPr>
        <p:spPr>
          <a:xfrm>
            <a:off x="864000" y="374040"/>
            <a:ext cx="6912000" cy="7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FFFFFF"/>
                </a:solidFill>
                <a:uFill>
                  <a:solidFill>
                    <a:srgbClr val="FFFFFF"/>
                  </a:solidFill>
                </a:uFill>
                <a:latin typeface="Arial"/>
                <a:ea typeface="DejaVu Sans"/>
              </a:rPr>
              <a:t>How to debug Kernel:</a:t>
            </a:r>
            <a:endParaRPr lang="en-IN" sz="3600" b="0" strike="noStrike" spc="-1">
              <a:solidFill>
                <a:srgbClr val="000000"/>
              </a:solidFill>
              <a:uFill>
                <a:solidFill>
                  <a:srgbClr val="FFFFFF"/>
                </a:solidFill>
              </a:uFill>
              <a:latin typeface="Arial"/>
            </a:endParaRPr>
          </a:p>
        </p:txBody>
      </p:sp>
      <p:sp>
        <p:nvSpPr>
          <p:cNvPr id="117" name="CustomShape 2"/>
          <p:cNvSpPr/>
          <p:nvPr/>
        </p:nvSpPr>
        <p:spPr>
          <a:xfrm>
            <a:off x="576000" y="1872000"/>
            <a:ext cx="5256000" cy="22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FFFFFF"/>
              </a:buClr>
              <a:buSzPct val="65000"/>
              <a:buFont typeface="Wingdings" charset="2"/>
              <a:buChar char=""/>
            </a:pPr>
            <a:r>
              <a:rPr lang="en-IN" sz="2400" b="0" strike="noStrike" spc="-1">
                <a:solidFill>
                  <a:srgbClr val="FFFFFF"/>
                </a:solidFill>
                <a:uFill>
                  <a:solidFill>
                    <a:srgbClr val="FFFFFF"/>
                  </a:solidFill>
                </a:uFill>
                <a:latin typeface="Arial"/>
                <a:ea typeface="DejaVu Sans"/>
              </a:rPr>
              <a:t>Debugging By Printing</a:t>
            </a:r>
            <a:endParaRPr lang="en-IN" sz="2400" b="0" strike="noStrike" spc="-1">
              <a:solidFill>
                <a:srgbClr val="000000"/>
              </a:solidFill>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a:solidFill>
                  <a:srgbClr val="FFFFFF"/>
                </a:solidFill>
                <a:uFill>
                  <a:solidFill>
                    <a:srgbClr val="FFFFFF"/>
                  </a:solidFill>
                </a:uFill>
                <a:latin typeface="Arial"/>
                <a:ea typeface="DejaVu Sans"/>
              </a:rPr>
              <a:t>Debugginh By Querying </a:t>
            </a:r>
            <a:endParaRPr lang="en-IN" sz="2400" b="0" strike="noStrike" spc="-1">
              <a:solidFill>
                <a:srgbClr val="000000"/>
              </a:solidFill>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a:solidFill>
                  <a:srgbClr val="FFFFFF"/>
                </a:solidFill>
                <a:uFill>
                  <a:solidFill>
                    <a:srgbClr val="FFFFFF"/>
                  </a:solidFill>
                </a:uFill>
                <a:latin typeface="Arial"/>
                <a:ea typeface="DejaVu Sans"/>
              </a:rPr>
              <a:t>Debugging By Watching</a:t>
            </a:r>
            <a:endParaRPr lang="en-IN" sz="2400" b="0" strike="noStrike" spc="-1">
              <a:solidFill>
                <a:srgbClr val="000000"/>
              </a:solidFill>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a:solidFill>
                  <a:srgbClr val="FFFFFF"/>
                </a:solidFill>
                <a:uFill>
                  <a:solidFill>
                    <a:srgbClr val="FFFFFF"/>
                  </a:solidFill>
                </a:uFill>
                <a:latin typeface="Arial"/>
                <a:ea typeface="DejaVu Sans"/>
              </a:rPr>
              <a:t>Debugging system faults</a:t>
            </a:r>
            <a:endParaRPr lang="en-IN" sz="2400" b="0" strike="noStrike" spc="-1">
              <a:solidFill>
                <a:srgbClr val="000000"/>
              </a:solidFill>
              <a:uFill>
                <a:solidFill>
                  <a:srgbClr val="FFFFFF"/>
                </a:solidFill>
              </a:uFill>
              <a:latin typeface="Arial"/>
              <a:ea typeface="Noto Sans CJK SC Regular"/>
            </a:endParaRPr>
          </a:p>
          <a:p>
            <a:pPr marL="216000" indent="-216000">
              <a:lnSpc>
                <a:spcPct val="100000"/>
              </a:lnSpc>
              <a:buClr>
                <a:srgbClr val="FFFFFF"/>
              </a:buClr>
              <a:buSzPct val="65000"/>
              <a:buFont typeface="Wingdings" charset="2"/>
              <a:buChar char=""/>
            </a:pPr>
            <a:r>
              <a:rPr lang="en-IN" sz="2400" b="0" strike="noStrike" spc="-1">
                <a:solidFill>
                  <a:srgbClr val="FFFFFF"/>
                </a:solidFill>
                <a:uFill>
                  <a:solidFill>
                    <a:srgbClr val="FFFFFF"/>
                  </a:solidFill>
                </a:uFill>
                <a:latin typeface="Arial"/>
                <a:ea typeface="DejaVu Sans"/>
              </a:rPr>
              <a:t>Debugging using Debuggers</a:t>
            </a:r>
            <a:endParaRPr lang="en-IN" sz="2400" b="0" strike="noStrike" spc="-1">
              <a:solidFill>
                <a:srgbClr val="000000"/>
              </a:solidFill>
              <a:uFill>
                <a:solidFill>
                  <a:srgbClr val="FFFFFF"/>
                </a:solidFill>
              </a:uFill>
              <a:latin typeface="Arial"/>
              <a:ea typeface="Noto Sans CJK SC Regular"/>
            </a:endParaRPr>
          </a:p>
        </p:txBody>
      </p:sp>
      <p:pic>
        <p:nvPicPr>
          <p:cNvPr id="118" name="Picture 117"/>
          <p:cNvPicPr/>
          <p:nvPr/>
        </p:nvPicPr>
        <p:blipFill>
          <a:blip r:embed="rId3"/>
          <a:stretch/>
        </p:blipFill>
        <p:spPr>
          <a:xfrm>
            <a:off x="4104000" y="1322640"/>
            <a:ext cx="5898600" cy="513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9" name="CustomShape 1"/>
          <p:cNvSpPr/>
          <p:nvPr/>
        </p:nvSpPr>
        <p:spPr>
          <a:xfrm>
            <a:off x="275760" y="432000"/>
            <a:ext cx="4373280" cy="78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Debugging by Printing</a:t>
            </a:r>
            <a:endParaRPr lang="en-IN" sz="1800" b="0" strike="noStrike" spc="-1">
              <a:solidFill>
                <a:srgbClr val="000000"/>
              </a:solidFill>
              <a:uFill>
                <a:solidFill>
                  <a:srgbClr val="FFFFFF"/>
                </a:solidFill>
              </a:uFill>
              <a:latin typeface="Arial"/>
            </a:endParaRPr>
          </a:p>
        </p:txBody>
      </p:sp>
      <p:sp>
        <p:nvSpPr>
          <p:cNvPr id="120" name="CustomShape 2"/>
          <p:cNvSpPr/>
          <p:nvPr/>
        </p:nvSpPr>
        <p:spPr>
          <a:xfrm>
            <a:off x="504000" y="2772720"/>
            <a:ext cx="8384760" cy="195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FFFFFF"/>
              </a:buClr>
              <a:buFont typeface="Wingdings" charset="2"/>
              <a:buChar char=""/>
            </a:pPr>
            <a:r>
              <a:rPr lang="en-IN" sz="1800" b="1" i="1" strike="noStrike" spc="-1" dirty="0">
                <a:solidFill>
                  <a:srgbClr val="FFFFFF"/>
                </a:solidFill>
                <a:uFill>
                  <a:solidFill>
                    <a:srgbClr val="FFFFFF"/>
                  </a:solidFill>
                </a:uFill>
                <a:latin typeface="Arial"/>
                <a:ea typeface="DejaVu Sans"/>
              </a:rPr>
              <a:t> </a:t>
            </a:r>
            <a:r>
              <a:rPr lang="en-IN" sz="1800" b="1" i="1" strike="noStrike" spc="-1" dirty="0" err="1">
                <a:solidFill>
                  <a:srgbClr val="FFFFFF"/>
                </a:solidFill>
                <a:uFill>
                  <a:solidFill>
                    <a:srgbClr val="FFFFFF"/>
                  </a:solidFill>
                </a:uFill>
                <a:latin typeface="Arial"/>
                <a:ea typeface="DejaVu Sans"/>
              </a:rPr>
              <a:t>printk</a:t>
            </a:r>
            <a:r>
              <a:rPr lang="en-IN" sz="1800" b="0" strike="noStrike" spc="-1" dirty="0">
                <a:solidFill>
                  <a:srgbClr val="FFFFFF"/>
                </a:solidFill>
                <a:uFill>
                  <a:solidFill>
                    <a:srgbClr val="FFFFFF"/>
                  </a:solidFill>
                </a:uFill>
                <a:latin typeface="Arial"/>
                <a:ea typeface="DejaVu Sans"/>
              </a:rPr>
              <a:t> lets you classify messages according to their severity by associating </a:t>
            </a:r>
            <a:endParaRPr lang="en-IN" sz="1800" b="0" strike="noStrike" spc="-1" dirty="0">
              <a:solidFill>
                <a:srgbClr val="000000"/>
              </a:solidFill>
              <a:uFill>
                <a:solidFill>
                  <a:srgbClr val="FFFFFF"/>
                </a:solidFill>
              </a:uFill>
              <a:latin typeface="Arial"/>
            </a:endParaRPr>
          </a:p>
          <a:p>
            <a:pPr marL="360">
              <a:lnSpc>
                <a:spcPct val="100000"/>
              </a:lnSpc>
            </a:pPr>
            <a:r>
              <a:rPr lang="en-IN" sz="1800" b="0" strike="noStrike" spc="-1" dirty="0">
                <a:solidFill>
                  <a:srgbClr val="FFFFFF"/>
                </a:solidFill>
                <a:uFill>
                  <a:solidFill>
                    <a:srgbClr val="FFFFFF"/>
                  </a:solidFill>
                </a:uFill>
                <a:latin typeface="Arial"/>
                <a:ea typeface="DejaVu Sans"/>
              </a:rPr>
              <a:t>               different </a:t>
            </a:r>
            <a:r>
              <a:rPr lang="en-IN" sz="1800" b="0" strike="noStrike" spc="-1" dirty="0" err="1">
                <a:solidFill>
                  <a:srgbClr val="FFFFFF"/>
                </a:solidFill>
                <a:uFill>
                  <a:solidFill>
                    <a:srgbClr val="FFFFFF"/>
                  </a:solidFill>
                </a:uFill>
                <a:latin typeface="Arial"/>
                <a:ea typeface="DejaVu Sans"/>
              </a:rPr>
              <a:t>loglevels</a:t>
            </a:r>
            <a:r>
              <a:rPr lang="en-IN" sz="1800" b="0" strike="noStrike" spc="-1" dirty="0">
                <a:solidFill>
                  <a:srgbClr val="FFFFFF"/>
                </a:solidFill>
                <a:uFill>
                  <a:solidFill>
                    <a:srgbClr val="FFFFFF"/>
                  </a:solidFill>
                </a:uFill>
                <a:latin typeface="Arial"/>
                <a:ea typeface="DejaVu Sans"/>
              </a:rPr>
              <a:t>.</a:t>
            </a:r>
            <a:endParaRPr lang="en-IN" sz="1800" b="0" strike="noStrike" spc="-1" dirty="0">
              <a:solidFill>
                <a:srgbClr val="000000"/>
              </a:solidFill>
              <a:uFill>
                <a:solidFill>
                  <a:srgbClr val="FFFFFF"/>
                </a:solidFill>
              </a:uFill>
              <a:latin typeface="Arial"/>
            </a:endParaRPr>
          </a:p>
          <a:p>
            <a:pPr marL="360">
              <a:lnSpc>
                <a:spcPct val="100000"/>
              </a:lnSpc>
            </a:pPr>
            <a:endParaRPr lang="en-IN" sz="1800" b="0" strike="noStrike" spc="-1" dirty="0">
              <a:solidFill>
                <a:srgbClr val="000000"/>
              </a:solidFill>
              <a:uFill>
                <a:solidFill>
                  <a:srgbClr val="FFFFFF"/>
                </a:solidFill>
              </a:uFill>
              <a:latin typeface="Arial"/>
            </a:endParaRPr>
          </a:p>
          <a:p>
            <a:pPr marL="216000" indent="-215280">
              <a:lnSpc>
                <a:spcPct val="100000"/>
              </a:lnSpc>
              <a:buClr>
                <a:srgbClr val="FFFFFF"/>
              </a:buClr>
              <a:buFont typeface="Wingdings" charset="2"/>
              <a:buChar char=""/>
            </a:pPr>
            <a:r>
              <a:rPr lang="en-IN" sz="1800" b="0" strike="noStrike" spc="-1" dirty="0">
                <a:solidFill>
                  <a:srgbClr val="FFFFFF"/>
                </a:solidFill>
                <a:uFill>
                  <a:solidFill>
                    <a:srgbClr val="FFFFFF"/>
                  </a:solidFill>
                </a:uFill>
                <a:latin typeface="Arial"/>
                <a:ea typeface="DejaVu Sans"/>
              </a:rPr>
              <a:t> There are eight possible log-level strings, defined in the header &lt;</a:t>
            </a:r>
            <a:r>
              <a:rPr lang="en-IN" sz="1800" b="0" strike="noStrike" spc="-1" dirty="0" err="1">
                <a:solidFill>
                  <a:srgbClr val="FFFFFF"/>
                </a:solidFill>
                <a:uFill>
                  <a:solidFill>
                    <a:srgbClr val="FFFFFF"/>
                  </a:solidFill>
                </a:uFill>
                <a:latin typeface="Arial"/>
                <a:ea typeface="DejaVu Sans"/>
              </a:rPr>
              <a:t>linux</a:t>
            </a:r>
            <a:r>
              <a:rPr lang="en-IN" sz="1800" b="0" strike="noStrike" spc="-1" dirty="0">
                <a:solidFill>
                  <a:srgbClr val="FFFFFF"/>
                </a:solidFill>
                <a:uFill>
                  <a:solidFill>
                    <a:srgbClr val="FFFFFF"/>
                  </a:solidFill>
                </a:uFill>
                <a:latin typeface="Arial"/>
                <a:ea typeface="DejaVu Sans"/>
              </a:rPr>
              <a:t>/</a:t>
            </a:r>
            <a:r>
              <a:rPr lang="en-IN" sz="1800" b="0" strike="noStrike" spc="-1" dirty="0" err="1">
                <a:solidFill>
                  <a:srgbClr val="FFFFFF"/>
                </a:solidFill>
                <a:uFill>
                  <a:solidFill>
                    <a:srgbClr val="FFFFFF"/>
                  </a:solidFill>
                </a:uFill>
                <a:latin typeface="Arial"/>
                <a:ea typeface="DejaVu Sans"/>
              </a:rPr>
              <a:t>kernel.h</a:t>
            </a:r>
            <a:r>
              <a:rPr lang="en-IN" sz="1800" b="0" strike="noStrike" spc="-1" dirty="0">
                <a:solidFill>
                  <a:srgbClr val="FFFFFF"/>
                </a:solidFill>
                <a:uFill>
                  <a:solidFill>
                    <a:srgbClr val="FFFFFF"/>
                  </a:solidFill>
                </a:uFill>
                <a:latin typeface="Arial"/>
                <a:ea typeface="DejaVu Sans"/>
              </a:rPr>
              <a:t>&gt;</a:t>
            </a:r>
            <a:endParaRPr lang="en-IN" sz="1800" b="0" strike="noStrike" spc="-1" dirty="0">
              <a:solidFill>
                <a:srgbClr val="000000"/>
              </a:solidFill>
              <a:uFill>
                <a:solidFill>
                  <a:srgbClr val="FFFFFF"/>
                </a:solidFill>
              </a:uFill>
              <a:latin typeface="Arial"/>
            </a:endParaRPr>
          </a:p>
          <a:p>
            <a:pPr marL="360">
              <a:lnSpc>
                <a:spcPct val="100000"/>
              </a:lnSpc>
            </a:pPr>
            <a:endParaRPr lang="en-IN" sz="1800" b="0" strike="noStrike" spc="-1" dirty="0">
              <a:solidFill>
                <a:srgbClr val="000000"/>
              </a:solidFill>
              <a:uFill>
                <a:solidFill>
                  <a:srgbClr val="FFFFFF"/>
                </a:solidFill>
              </a:uFill>
              <a:latin typeface="Arial"/>
            </a:endParaRPr>
          </a:p>
          <a:p>
            <a:pPr marL="720">
              <a:lnSpc>
                <a:spcPct val="100000"/>
              </a:lnSpc>
              <a:buClr>
                <a:srgbClr val="FFFFFF"/>
              </a:buClr>
            </a:pPr>
            <a:r>
              <a:rPr lang="en-IN" sz="1800" b="0" strike="noStrike" spc="-1" dirty="0">
                <a:solidFill>
                  <a:srgbClr val="FFFFFF"/>
                </a:solidFill>
                <a:uFill>
                  <a:solidFill>
                    <a:srgbClr val="FFFFFF"/>
                  </a:solidFill>
                </a:uFill>
                <a:latin typeface="Arial"/>
                <a:ea typeface="DejaVu Sans"/>
              </a:rPr>
              <a:t>We list them in order of decreasing severity:</a:t>
            </a:r>
            <a:endParaRPr lang="en-IN" sz="1800" b="0" strike="noStrike" spc="-1" dirty="0">
              <a:solidFill>
                <a:srgbClr val="000000"/>
              </a:solidFill>
              <a:uFill>
                <a:solidFill>
                  <a:srgbClr val="FFFFFF"/>
                </a:solidFill>
              </a:uFill>
              <a:latin typeface="Arial"/>
            </a:endParaRPr>
          </a:p>
        </p:txBody>
      </p:sp>
      <p:sp>
        <p:nvSpPr>
          <p:cNvPr id="121" name="CustomShape 3"/>
          <p:cNvSpPr/>
          <p:nvPr/>
        </p:nvSpPr>
        <p:spPr>
          <a:xfrm>
            <a:off x="504000" y="5040000"/>
            <a:ext cx="7934400" cy="188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DejaVu Sans"/>
              </a:rPr>
              <a:t>KERN_EMERG</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    	Used for emergency messages, usually those that precede a crash.</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KERN_ALERT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    	A situation requiring immediate action.</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KERN_CRIT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    	Critical conditions, often related to serious hardware or software failures.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22" name="CustomShape 4"/>
          <p:cNvSpPr/>
          <p:nvPr/>
        </p:nvSpPr>
        <p:spPr>
          <a:xfrm>
            <a:off x="714600" y="1221840"/>
            <a:ext cx="8752680" cy="136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DejaVu Sans"/>
              </a:rPr>
              <a:t>The most common debugging technique is monitoring, which in done in programming applications by calling printf at suitable points. When you are debugging kernel code, you can accomplish the same goal with printk.</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We cannot use printf since it uses c-library support so we use printk, for printing logs.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3" name="CustomShape 1"/>
          <p:cNvSpPr/>
          <p:nvPr/>
        </p:nvSpPr>
        <p:spPr>
          <a:xfrm>
            <a:off x="635760" y="432000"/>
            <a:ext cx="56649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Debugging by Printing .. (continue)</a:t>
            </a:r>
            <a:endParaRPr lang="en-IN" sz="1800" b="0" strike="noStrike" spc="-1">
              <a:solidFill>
                <a:srgbClr val="000000"/>
              </a:solidFill>
              <a:uFill>
                <a:solidFill>
                  <a:srgbClr val="FFFFFF"/>
                </a:solidFill>
              </a:uFill>
              <a:latin typeface="Arial"/>
            </a:endParaRPr>
          </a:p>
        </p:txBody>
      </p:sp>
      <p:sp>
        <p:nvSpPr>
          <p:cNvPr id="124" name="CustomShape 2"/>
          <p:cNvSpPr/>
          <p:nvPr/>
        </p:nvSpPr>
        <p:spPr>
          <a:xfrm>
            <a:off x="862200" y="5949720"/>
            <a:ext cx="3459600" cy="28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FFFFFF"/>
                </a:solidFill>
                <a:uFill>
                  <a:solidFill>
                    <a:srgbClr val="FFFFFF"/>
                  </a:solidFill>
                </a:uFill>
                <a:latin typeface="Arial"/>
                <a:ea typeface="DejaVu Sans"/>
              </a:rPr>
              <a:t>Example of usage of printk in kernel code</a:t>
            </a:r>
            <a:endParaRPr lang="en-IN" sz="1800" b="0" strike="noStrike" spc="-1">
              <a:solidFill>
                <a:srgbClr val="000000"/>
              </a:solidFill>
              <a:uFill>
                <a:solidFill>
                  <a:srgbClr val="FFFFFF"/>
                </a:solidFill>
              </a:uFill>
              <a:latin typeface="Arial"/>
            </a:endParaRPr>
          </a:p>
        </p:txBody>
      </p:sp>
      <p:sp>
        <p:nvSpPr>
          <p:cNvPr id="125" name="CustomShape 3"/>
          <p:cNvSpPr/>
          <p:nvPr/>
        </p:nvSpPr>
        <p:spPr>
          <a:xfrm>
            <a:off x="720000" y="1134000"/>
            <a:ext cx="8777160" cy="367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FFFFFF"/>
                </a:solidFill>
                <a:uFill>
                  <a:solidFill>
                    <a:srgbClr val="FFFFFF"/>
                  </a:solidFill>
                </a:uFill>
                <a:latin typeface="Arial"/>
                <a:ea typeface="DejaVu Sans"/>
              </a:rPr>
              <a:t>KERN_ERR</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    	Used to report error conditions; device drivers often use KERN_ERR to report  hardware difficulties. Used for debugging messages.</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KERN_WARNING</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	Warnings about problematic situations that do not, in themselves, create serious problems with the system.</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KERN_NOTICE</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	Situations that are normal, but still worthy of note. A number of security-related conditions are reported at this level.</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KERN_INFO</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    	Informational messages. Many drivers print information about the hardware they find at </a:t>
            </a:r>
            <a:r>
              <a:rPr lang="en-IN" sz="1800" b="0" strike="noStrike" spc="-1" dirty="0" err="1">
                <a:solidFill>
                  <a:srgbClr val="FFFFFF"/>
                </a:solidFill>
                <a:uFill>
                  <a:solidFill>
                    <a:srgbClr val="FFFFFF"/>
                  </a:solidFill>
                </a:uFill>
                <a:latin typeface="Arial"/>
                <a:ea typeface="DejaVu Sans"/>
              </a:rPr>
              <a:t>startup</a:t>
            </a:r>
            <a:r>
              <a:rPr lang="en-IN" sz="1800" b="0" strike="noStrike" spc="-1" dirty="0">
                <a:solidFill>
                  <a:srgbClr val="FFFFFF"/>
                </a:solidFill>
                <a:uFill>
                  <a:solidFill>
                    <a:srgbClr val="FFFFFF"/>
                  </a:solidFill>
                </a:uFill>
                <a:latin typeface="Arial"/>
                <a:ea typeface="DejaVu Sans"/>
              </a:rPr>
              <a:t> time at this level.</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KERN_DEBUG</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    	Used for debugging messages.</a:t>
            </a:r>
            <a:endParaRPr lang="en-IN" sz="1800" b="0" strike="noStrike" spc="-1" dirty="0">
              <a:solidFill>
                <a:srgbClr val="000000"/>
              </a:solidFill>
              <a:uFill>
                <a:solidFill>
                  <a:srgbClr val="FFFFFF"/>
                </a:solidFill>
              </a:uFill>
              <a:latin typeface="Arial"/>
            </a:endParaRPr>
          </a:p>
        </p:txBody>
      </p:sp>
      <p:pic>
        <p:nvPicPr>
          <p:cNvPr id="126" name="Picture 81"/>
          <p:cNvPicPr/>
          <p:nvPr/>
        </p:nvPicPr>
        <p:blipFill>
          <a:blip r:embed="rId3"/>
          <a:stretch/>
        </p:blipFill>
        <p:spPr>
          <a:xfrm>
            <a:off x="876600" y="5085720"/>
            <a:ext cx="5456880" cy="751320"/>
          </a:xfrm>
          <a:prstGeom prst="rect">
            <a:avLst/>
          </a:prstGeom>
          <a:ln>
            <a:noFill/>
          </a:ln>
        </p:spPr>
      </p:pic>
      <p:sp>
        <p:nvSpPr>
          <p:cNvPr id="127" name="CustomShape 4"/>
          <p:cNvSpPr/>
          <p:nvPr/>
        </p:nvSpPr>
        <p:spPr>
          <a:xfrm>
            <a:off x="862200" y="6381720"/>
            <a:ext cx="77770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FFFF"/>
                </a:solidFill>
                <a:uFill>
                  <a:solidFill>
                    <a:srgbClr val="FFFFFF"/>
                  </a:solidFill>
                </a:uFill>
                <a:latin typeface="Arial"/>
                <a:ea typeface="DejaVu Sans"/>
              </a:rPr>
              <a:t>It is also possible to read and modify the console loglevel using the text file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FFFFFF"/>
                </a:solidFill>
                <a:uFill>
                  <a:solidFill>
                    <a:srgbClr val="FFFFFF"/>
                  </a:solidFill>
                </a:uFill>
                <a:latin typeface="Arial"/>
                <a:ea typeface="DejaVu Sans"/>
              </a:rPr>
              <a:t>/proc/sys/kernel/printk.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8" name="CustomShape 1"/>
          <p:cNvSpPr/>
          <p:nvPr/>
        </p:nvSpPr>
        <p:spPr>
          <a:xfrm>
            <a:off x="636120" y="432360"/>
            <a:ext cx="56649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FFFFFF"/>
                </a:solidFill>
                <a:uFill>
                  <a:solidFill>
                    <a:srgbClr val="FFFFFF"/>
                  </a:solidFill>
                </a:uFill>
                <a:latin typeface="Arial"/>
                <a:ea typeface="DejaVu Sans"/>
              </a:rPr>
              <a:t>Debugging by Printing .. (continue)</a:t>
            </a:r>
            <a:endParaRPr lang="en-IN" sz="1800" b="0" strike="noStrike" spc="-1">
              <a:solidFill>
                <a:srgbClr val="000000"/>
              </a:solidFill>
              <a:uFill>
                <a:solidFill>
                  <a:srgbClr val="FFFFFF"/>
                </a:solidFill>
              </a:uFill>
              <a:latin typeface="Arial"/>
            </a:endParaRPr>
          </a:p>
        </p:txBody>
      </p:sp>
      <p:sp>
        <p:nvSpPr>
          <p:cNvPr id="129" name="CustomShape 2"/>
          <p:cNvSpPr/>
          <p:nvPr/>
        </p:nvSpPr>
        <p:spPr>
          <a:xfrm>
            <a:off x="720360" y="1134360"/>
            <a:ext cx="8937000" cy="31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FFFFFF"/>
                </a:solidFill>
                <a:uFill>
                  <a:solidFill>
                    <a:srgbClr val="FFFFFF"/>
                  </a:solidFill>
                </a:uFill>
                <a:latin typeface="Arial"/>
                <a:ea typeface="DejaVu Sans"/>
              </a:rPr>
              <a:t>Advantages of using </a:t>
            </a:r>
            <a:r>
              <a:rPr lang="en-IN" sz="1800" b="0" strike="noStrike" spc="-1" dirty="0" err="1">
                <a:solidFill>
                  <a:srgbClr val="FFFFFF"/>
                </a:solidFill>
                <a:uFill>
                  <a:solidFill>
                    <a:srgbClr val="FFFFFF"/>
                  </a:solidFill>
                </a:uFill>
                <a:latin typeface="Arial"/>
                <a:ea typeface="DejaVu Sans"/>
              </a:rPr>
              <a:t>printk</a:t>
            </a:r>
            <a:r>
              <a:rPr lang="en-IN" sz="1800" b="0" strike="noStrike" spc="-1" dirty="0">
                <a:solidFill>
                  <a:srgbClr val="FFFFFF"/>
                </a:solidFill>
                <a:uFill>
                  <a:solidFill>
                    <a:srgbClr val="FFFFFF"/>
                  </a:solidFill>
                </a:uFill>
                <a:latin typeface="Arial"/>
                <a:ea typeface="DejaVu Sans"/>
              </a:rPr>
              <a: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It is very simple and easy to use, Different log levels make </a:t>
            </a:r>
            <a:r>
              <a:rPr lang="en-IN" sz="1800" b="0" strike="noStrike" spc="-1" dirty="0" err="1">
                <a:solidFill>
                  <a:srgbClr val="FFFFFF"/>
                </a:solidFill>
                <a:uFill>
                  <a:solidFill>
                    <a:srgbClr val="FFFFFF"/>
                  </a:solidFill>
                </a:uFill>
                <a:latin typeface="Arial"/>
                <a:ea typeface="DejaVu Sans"/>
              </a:rPr>
              <a:t>debuggin</a:t>
            </a:r>
            <a:r>
              <a:rPr lang="en-IN" sz="1800" b="0" strike="noStrike" spc="-1" dirty="0">
                <a:solidFill>
                  <a:srgbClr val="FFFFFF"/>
                </a:solidFill>
                <a:uFill>
                  <a:solidFill>
                    <a:srgbClr val="FFFFFF"/>
                  </a:solidFill>
                </a:uFill>
                <a:latin typeface="Arial"/>
                <a:ea typeface="DejaVu Sans"/>
              </a:rPr>
              <a:t> easy.</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Message can be dump to various log levels.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Disadvantages of using </a:t>
            </a:r>
            <a:r>
              <a:rPr lang="en-IN" sz="1800" b="0" strike="noStrike" spc="-1" dirty="0" err="1">
                <a:solidFill>
                  <a:srgbClr val="FFFFFF"/>
                </a:solidFill>
                <a:uFill>
                  <a:solidFill>
                    <a:srgbClr val="FFFFFF"/>
                  </a:solidFill>
                </a:uFill>
                <a:latin typeface="Arial"/>
                <a:ea typeface="DejaVu Sans"/>
              </a:rPr>
              <a:t>printk</a:t>
            </a:r>
            <a:r>
              <a:rPr lang="en-IN" sz="1800" b="0" strike="noStrike" spc="-1" dirty="0">
                <a:solidFill>
                  <a:srgbClr val="FFFFFF"/>
                </a:solidFill>
                <a:uFill>
                  <a:solidFill>
                    <a:srgbClr val="FFFFFF"/>
                  </a:solidFill>
                </a:uFill>
                <a:latin typeface="Arial"/>
                <a:ea typeface="DejaVu Sans"/>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Arial"/>
                <a:ea typeface="DejaVu Sans"/>
              </a:rPr>
              <a:t>	A massive use of </a:t>
            </a:r>
            <a:r>
              <a:rPr lang="en-IN" sz="1800" b="0" strike="noStrike" spc="-1" dirty="0" err="1">
                <a:solidFill>
                  <a:srgbClr val="FFFFFF"/>
                </a:solidFill>
                <a:uFill>
                  <a:solidFill>
                    <a:srgbClr val="FFFFFF"/>
                  </a:solidFill>
                </a:uFill>
                <a:latin typeface="Arial"/>
                <a:ea typeface="DejaVu Sans"/>
              </a:rPr>
              <a:t>printk</a:t>
            </a:r>
            <a:r>
              <a:rPr lang="en-IN" sz="1800" b="0" strike="noStrike" spc="-1" dirty="0">
                <a:solidFill>
                  <a:srgbClr val="FFFFFF"/>
                </a:solidFill>
                <a:uFill>
                  <a:solidFill>
                    <a:srgbClr val="FFFFFF"/>
                  </a:solidFill>
                </a:uFill>
                <a:latin typeface="Arial"/>
                <a:ea typeface="DejaVu Sans"/>
              </a:rPr>
              <a:t> can slow down the system noticeably,  even if you lower </a:t>
            </a:r>
            <a:r>
              <a:rPr lang="en-IN" sz="1800" b="0" strike="noStrike" spc="-1" dirty="0" err="1">
                <a:solidFill>
                  <a:srgbClr val="FFFFFF"/>
                </a:solidFill>
                <a:uFill>
                  <a:solidFill>
                    <a:srgbClr val="FFFFFF"/>
                  </a:solidFill>
                </a:uFill>
                <a:latin typeface="Arial"/>
                <a:ea typeface="DejaVu Sans"/>
              </a:rPr>
              <a:t>console_loglevel</a:t>
            </a:r>
            <a:r>
              <a:rPr lang="en-IN" sz="1800" b="0" strike="noStrike" spc="-1" dirty="0">
                <a:solidFill>
                  <a:srgbClr val="FFFFFF"/>
                </a:solidFill>
                <a:uFill>
                  <a:solidFill>
                    <a:srgbClr val="FFFFFF"/>
                  </a:solidFill>
                </a:uFill>
                <a:latin typeface="Arial"/>
                <a:ea typeface="DejaVu Sans"/>
              </a:rPr>
              <a:t> to avoid loading the console device, because </a:t>
            </a:r>
            <a:r>
              <a:rPr lang="en-IN" sz="1800" b="0" strike="noStrike" spc="-1" dirty="0" err="1">
                <a:solidFill>
                  <a:srgbClr val="FFFFFF"/>
                </a:solidFill>
                <a:uFill>
                  <a:solidFill>
                    <a:srgbClr val="FFFFFF"/>
                  </a:solidFill>
                </a:uFill>
                <a:latin typeface="Arial"/>
                <a:ea typeface="DejaVu Sans"/>
              </a:rPr>
              <a:t>syslogd</a:t>
            </a:r>
            <a:r>
              <a:rPr lang="en-IN" sz="1800" b="0" strike="noStrike" spc="-1" dirty="0">
                <a:solidFill>
                  <a:srgbClr val="FFFFFF"/>
                </a:solidFill>
                <a:uFill>
                  <a:solidFill>
                    <a:srgbClr val="FFFFFF"/>
                  </a:solidFill>
                </a:uFill>
                <a:latin typeface="Arial"/>
                <a:ea typeface="DejaVu Sans"/>
              </a:rPr>
              <a:t> keeps syncing its output files; thus, every line that is printed causes a disk operation. This is the right implementation from </a:t>
            </a:r>
            <a:r>
              <a:rPr lang="en-IN" sz="1800" b="0" strike="noStrike" spc="-1" dirty="0" err="1">
                <a:solidFill>
                  <a:srgbClr val="FFFFFF"/>
                </a:solidFill>
                <a:uFill>
                  <a:solidFill>
                    <a:srgbClr val="FFFFFF"/>
                  </a:solidFill>
                </a:uFill>
                <a:latin typeface="Arial"/>
                <a:ea typeface="DejaVu Sans"/>
              </a:rPr>
              <a:t>syslogd</a:t>
            </a:r>
            <a:r>
              <a:rPr lang="en-IN" sz="1800" b="0" strike="noStrike" spc="-1" dirty="0">
                <a:solidFill>
                  <a:srgbClr val="FFFFFF"/>
                </a:solidFill>
                <a:uFill>
                  <a:solidFill>
                    <a:srgbClr val="FFFFFF"/>
                  </a:solidFill>
                </a:uFill>
                <a:latin typeface="Arial"/>
                <a:ea typeface="DejaVu Sans"/>
              </a:rPr>
              <a:t> 's perspective. It tries to write everything to disk in case the system crashes right after printing the message; however, you don't want to slow down your system just for the sake of debugging messages.</a:t>
            </a:r>
            <a:endParaRPr lang="en-IN" sz="1800" b="0" strike="noStrike" spc="-1" dirty="0">
              <a:solidFill>
                <a:srgbClr val="000000"/>
              </a:solidFill>
              <a:uFill>
                <a:solidFill>
                  <a:srgbClr val="FFFFFF"/>
                </a:solidFill>
              </a:uFill>
              <a:latin typeface="Arial"/>
            </a:endParaRPr>
          </a:p>
        </p:txBody>
      </p:sp>
      <p:sp>
        <p:nvSpPr>
          <p:cNvPr id="130" name="CustomShape 3"/>
          <p:cNvSpPr/>
          <p:nvPr/>
        </p:nvSpPr>
        <p:spPr>
          <a:xfrm>
            <a:off x="792720" y="4841640"/>
            <a:ext cx="6867920" cy="156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0" strike="noStrike" spc="-1" dirty="0">
                <a:solidFill>
                  <a:srgbClr val="FFFFFF"/>
                </a:solidFill>
                <a:uFill>
                  <a:solidFill>
                    <a:srgbClr val="FFFFFF"/>
                  </a:solidFill>
                </a:uFill>
                <a:latin typeface="Arial"/>
                <a:ea typeface="DejaVu Sans"/>
              </a:rPr>
              <a:t>But, if </a:t>
            </a:r>
            <a:r>
              <a:rPr lang="en-IN" sz="2600" b="0" strike="noStrike" spc="-1" dirty="0" err="1">
                <a:solidFill>
                  <a:srgbClr val="FFFFFF"/>
                </a:solidFill>
                <a:uFill>
                  <a:solidFill>
                    <a:srgbClr val="FFFFFF"/>
                  </a:solidFill>
                </a:uFill>
                <a:latin typeface="Arial"/>
                <a:ea typeface="DejaVu Sans"/>
              </a:rPr>
              <a:t>i</a:t>
            </a:r>
            <a:r>
              <a:rPr lang="en-IN" sz="2600" b="0" strike="noStrike" spc="-1" dirty="0">
                <a:solidFill>
                  <a:srgbClr val="FFFFFF"/>
                </a:solidFill>
                <a:uFill>
                  <a:solidFill>
                    <a:srgbClr val="FFFFFF"/>
                  </a:solidFill>
                </a:uFill>
                <a:latin typeface="Arial"/>
                <a:ea typeface="DejaVu Sans"/>
              </a:rPr>
              <a:t> don’t want to slow down my kernel</a:t>
            </a:r>
            <a:endParaRPr lang="en-IN" sz="1800" b="0" strike="noStrike" spc="-1" dirty="0">
              <a:solidFill>
                <a:srgbClr val="000000"/>
              </a:solidFill>
              <a:uFill>
                <a:solidFill>
                  <a:srgbClr val="FFFFFF"/>
                </a:solidFill>
              </a:uFill>
              <a:latin typeface="Arial"/>
            </a:endParaRPr>
          </a:p>
          <a:p>
            <a:pPr>
              <a:lnSpc>
                <a:spcPct val="100000"/>
              </a:lnSpc>
            </a:pPr>
            <a:r>
              <a:rPr lang="en-IN" sz="2600" b="0" strike="noStrike" spc="-1" dirty="0">
                <a:solidFill>
                  <a:srgbClr val="FFFFFF"/>
                </a:solidFill>
                <a:uFill>
                  <a:solidFill>
                    <a:srgbClr val="FFFFFF"/>
                  </a:solidFill>
                </a:uFill>
                <a:latin typeface="Arial"/>
                <a:ea typeface="DejaVu Sans"/>
              </a:rPr>
              <a:t>now what....??</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TotalTime>
  <Words>1431</Words>
  <Application>Microsoft Office PowerPoint</Application>
  <PresentationFormat>Custom</PresentationFormat>
  <Paragraphs>169</Paragraphs>
  <Slides>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DejaVu Sans</vt:lpstr>
      <vt:lpstr>Noto Sans CJK SC Regular</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Aditya Vashishtha</cp:lastModifiedBy>
  <cp:revision>232</cp:revision>
  <dcterms:created xsi:type="dcterms:W3CDTF">2017-03-29T12:54:15Z</dcterms:created>
  <dcterms:modified xsi:type="dcterms:W3CDTF">2017-03-31T12:05:21Z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