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2" r:id="rId1"/>
  </p:sldMasterIdLst>
  <p:notesMasterIdLst>
    <p:notesMasterId r:id="rId9"/>
  </p:notesMasterIdLst>
  <p:sldIdLst>
    <p:sldId id="256" r:id="rId2"/>
    <p:sldId id="257" r:id="rId3"/>
    <p:sldId id="258" r:id="rId4"/>
    <p:sldId id="262" r:id="rId5"/>
    <p:sldId id="259"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52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37"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38"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39"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40" name="PlaceHolder 5"/>
          <p:cNvSpPr>
            <a:spLocks noGrp="1"/>
          </p:cNvSpPr>
          <p:nvPr>
            <p:ph type="sldNum"/>
          </p:nvPr>
        </p:nvSpPr>
        <p:spPr>
          <a:xfrm>
            <a:off x="4278960" y="10157400"/>
            <a:ext cx="3280680" cy="534240"/>
          </a:xfrm>
          <a:prstGeom prst="rect">
            <a:avLst/>
          </a:prstGeom>
        </p:spPr>
        <p:txBody>
          <a:bodyPr lIns="0" tIns="0" rIns="0" bIns="0" anchor="b"/>
          <a:lstStyle/>
          <a:p>
            <a:pPr algn="r"/>
            <a:fld id="{DCD8AED6-6854-432B-B87D-FA156C5F4D81}"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49"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8DC5D41-3C2C-46BE-A04C-C79EAFD38998}" type="slidenum">
              <a:rPr lang="en-IN" sz="1200" b="0" strike="noStrike" spc="-1">
                <a:solidFill>
                  <a:srgbClr val="000000"/>
                </a:solidFill>
                <a:uFill>
                  <a:solidFill>
                    <a:srgbClr val="FFFFFF"/>
                  </a:solidFill>
                </a:uFill>
                <a:latin typeface="+mn-lt"/>
                <a:ea typeface="+mn-ea"/>
              </a:rPr>
              <a:t>1</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51"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58B785D-34E3-4035-B38F-198E80B57EAF}" type="slidenum">
              <a:rPr lang="en-IN" sz="1200" b="0" strike="noStrike" spc="-1">
                <a:solidFill>
                  <a:srgbClr val="000000"/>
                </a:solidFill>
                <a:uFill>
                  <a:solidFill>
                    <a:srgbClr val="FFFFFF"/>
                  </a:solidFill>
                </a:uFill>
                <a:latin typeface="+mn-lt"/>
                <a:ea typeface="+mn-ea"/>
              </a:rPr>
              <a:t>2</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53"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8E9F6D-0E63-4817-8BD8-CABCBD5AD162}" type="slidenum">
              <a:rPr lang="en-IN" sz="1200" b="0" strike="noStrike" spc="-1">
                <a:solidFill>
                  <a:srgbClr val="000000"/>
                </a:solidFill>
                <a:uFill>
                  <a:solidFill>
                    <a:srgbClr val="FFFFFF"/>
                  </a:solidFill>
                </a:uFill>
                <a:latin typeface="+mn-lt"/>
                <a:ea typeface="+mn-ea"/>
              </a:rPr>
              <a:t>3</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55"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205E980-D565-4714-90E2-F4C2CB8A5F10}" type="slidenum">
              <a:rPr lang="en-IN" sz="1200" b="0" strike="noStrike" spc="-1">
                <a:solidFill>
                  <a:srgbClr val="000000"/>
                </a:solidFill>
                <a:uFill>
                  <a:solidFill>
                    <a:srgbClr val="FFFFFF"/>
                  </a:solidFill>
                </a:uFill>
                <a:latin typeface="+mn-lt"/>
                <a:ea typeface="+mn-ea"/>
              </a:rPr>
              <a:t>5</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body"/>
          </p:nvPr>
        </p:nvSpPr>
        <p:spPr>
          <a:xfrm>
            <a:off x="685800" y="4343400"/>
            <a:ext cx="5485680" cy="411408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57"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0BAFA6F-5974-408A-AB21-1418EC30F99A}" type="slidenum">
              <a:rPr lang="en-IN" sz="1200" b="0" strike="noStrike" spc="-1">
                <a:solidFill>
                  <a:srgbClr val="000000"/>
                </a:solidFill>
                <a:uFill>
                  <a:solidFill>
                    <a:srgbClr val="FFFFFF"/>
                  </a:solidFill>
                </a:uFill>
                <a:latin typeface="+mn-lt"/>
                <a:ea typeface="+mn-ea"/>
              </a:rPr>
              <a:t>6</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867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142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4752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24-Mar-17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9362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24-Mar-17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5085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24-Mar-17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6908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24-Mar-17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788465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24-Mar-17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5182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24-Mar-17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226024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24-Mar-17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4724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24-Mar-17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35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24-Mar-17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393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24-Mar-17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108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24-Mar-17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5268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24-Mar-17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1138526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24-Mar-17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932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24-Mar-17</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7023011"/>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2"/>
          <p:cNvSpPr/>
          <p:nvPr/>
        </p:nvSpPr>
        <p:spPr>
          <a:xfrm>
            <a:off x="1752479" y="1761893"/>
            <a:ext cx="6778203" cy="28993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4000" b="1" strike="noStrike" spc="-1" dirty="0" err="1"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CartIt</a:t>
            </a:r>
            <a:endParaRPr lang="en-IN" sz="4000" b="1" strike="noStrike"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Abhinav</a:t>
            </a:r>
            <a:r>
              <a:rPr lang="en-IN" sz="1800" b="0" strike="noStrike"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Jain : 0801CS141003</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z="1800" b="0" strike="noStrike"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Anand</a:t>
            </a:r>
            <a:r>
              <a:rPr lang="en-IN" sz="1800" b="0" strike="noStrike"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t>
            </a:r>
            <a:r>
              <a:rPr lang="en-IN" sz="1800" b="0" strike="noStrike"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Sajankar</a:t>
            </a:r>
            <a:r>
              <a:rPr lang="en-IN" sz="1800" b="0" strike="noStrike"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t>
            </a:r>
            <a:r>
              <a:rPr lang="en-IN" sz="1800" b="0" strike="noStrike"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:0801CS141011</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Balie</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t>
            </a: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Shalomi</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t>
            </a: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Pacholi</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:0801CS153d03 </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z="1800" b="0" strike="noStrike"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Burhanuddin </a:t>
            </a:r>
            <a:r>
              <a:rPr lang="en-IN" sz="1800" b="0" strike="noStrike"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Dabriwala:0801CS141021</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z="1800" b="0" strike="noStrike"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Gunjan</a:t>
            </a:r>
            <a:r>
              <a:rPr lang="en-IN" sz="1800" b="0" strike="noStrike"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t>
            </a:r>
            <a:r>
              <a:rPr lang="en-IN" sz="1800" b="0" strike="noStrike"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Balde</a:t>
            </a:r>
            <a:r>
              <a:rPr lang="en-IN" sz="1800" b="0" strike="noStrike"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 0801CS141034</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3901" y="1293541"/>
            <a:ext cx="7103327" cy="4247317"/>
          </a:xfrm>
          <a:prstGeom prst="rect">
            <a:avLst/>
          </a:prstGeom>
          <a:noFill/>
        </p:spPr>
        <p:txBody>
          <a:bodyPr wrap="square" lIns="91440" tIns="45720" rIns="91440" bIns="45720">
            <a:spAutoFit/>
          </a:bodyPr>
          <a:lstStyle/>
          <a:p>
            <a:pPr>
              <a:lnSpc>
                <a:spcPct val="100000"/>
              </a:lnSpc>
            </a:pPr>
            <a:r>
              <a:rPr lang="en-IN" b="1"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INTRODUCTION / MOTIVATION :</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Our Project titled </a:t>
            </a: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CartIT</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will basically be a </a:t>
            </a: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chatbot</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to which user can interact and get his things done in minimal time. The target audience for this application could be anyone who wants to buy some product online and wants it done in minimal amount of time and with least efforts.</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r>
              <a:rPr lang="en-IN" b="1" spc="-1" dirty="0">
                <a:solidFill>
                  <a:srgbClr val="000000"/>
                </a:solidFill>
                <a:uFill>
                  <a:solidFill>
                    <a:srgbClr val="FFFFFF"/>
                  </a:solidFill>
                </a:uFill>
                <a:latin typeface="Times New Roman" panose="02020603050405020304" pitchFamily="18" charset="0"/>
                <a:cs typeface="Times New Roman" panose="02020603050405020304" pitchFamily="18" charset="0"/>
              </a:rPr>
              <a:t>NEED:</a:t>
            </a:r>
          </a:p>
          <a:p>
            <a:pPr algn="just">
              <a:lnSpc>
                <a:spcPct val="100000"/>
              </a:lnSpc>
            </a:pPr>
            <a:endParaRPr lang="en-IN" b="1"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The need to develop this application seems to come from a very normal problem faced by anyone who has a keen interest in browsing stuff online and also in online shopping, as finding the best choice and that too at the best price is very </a:t>
            </a: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cumbursome</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this app will aid it’s user by finding for him the best product as per the inputs provided by user and after gradually will start </a:t>
            </a: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suggessting</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him the best deals by learning from the interests of users.</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1463" y="1516566"/>
            <a:ext cx="5776332" cy="1820101"/>
          </a:xfrm>
          <a:prstGeom prst="rect">
            <a:avLst/>
          </a:prstGeom>
          <a:noFill/>
        </p:spPr>
        <p:txBody>
          <a:bodyPr wrap="square" lIns="91440" tIns="45720" rIns="91440" bIns="45720">
            <a:spAutoFit/>
          </a:bodyP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931126" y="1516566"/>
            <a:ext cx="7817006" cy="1477328"/>
          </a:xfrm>
          <a:prstGeom prst="rect">
            <a:avLst/>
          </a:prstGeom>
          <a:noFill/>
        </p:spPr>
        <p:txBody>
          <a:bodyPr wrap="square" lIns="91440" tIns="45720" rIns="91440" bIns="45720">
            <a:spAutoFit/>
          </a:bodyPr>
          <a:lstStyle/>
          <a:p>
            <a:r>
              <a:rPr lang="en-US" b="1" dirty="0">
                <a:ln w="0"/>
                <a:latin typeface="Times New Roman" panose="02020603050405020304" pitchFamily="18" charset="0"/>
                <a:cs typeface="Times New Roman" panose="02020603050405020304" pitchFamily="18" charset="0"/>
              </a:rPr>
              <a:t>Problem Statement:</a:t>
            </a:r>
          </a:p>
          <a:p>
            <a:endParaRPr lang="en-US" b="1" dirty="0">
              <a:ln w="0"/>
              <a:latin typeface="Times New Roman" panose="02020603050405020304" pitchFamily="18" charset="0"/>
              <a:cs typeface="Times New Roman" panose="02020603050405020304" pitchFamily="18" charset="0"/>
            </a:endParaRPr>
          </a:p>
          <a:p>
            <a:pPr>
              <a:lnSpc>
                <a:spcPct val="100000"/>
              </a:lnSpc>
            </a:pPr>
            <a:r>
              <a:rPr lang="en-US" dirty="0">
                <a:ln w="0"/>
                <a:latin typeface="Times New Roman" panose="02020603050405020304" pitchFamily="18" charset="0"/>
                <a:cs typeface="Times New Roman" panose="02020603050405020304" pitchFamily="18" charset="0"/>
              </a:rPr>
              <a:t>In this busy and very hectic life people usually don’t have time to find the best deal on various shopping  site so it causes very </a:t>
            </a:r>
            <a:r>
              <a:rPr lang="en-US" dirty="0" err="1">
                <a:ln w="0"/>
                <a:latin typeface="Times New Roman" panose="02020603050405020304" pitchFamily="18" charset="0"/>
                <a:cs typeface="Times New Roman" panose="02020603050405020304" pitchFamily="18" charset="0"/>
              </a:rPr>
              <a:t>cumbersone</a:t>
            </a:r>
            <a:r>
              <a:rPr lang="en-US" dirty="0">
                <a:ln w="0"/>
                <a:latin typeface="Times New Roman" panose="02020603050405020304" pitchFamily="18" charset="0"/>
                <a:cs typeface="Times New Roman" panose="02020603050405020304" pitchFamily="18" charset="0"/>
              </a:rPr>
              <a:t> to find the best product that matches their preference.</a:t>
            </a:r>
            <a:endParaRPr lang="en-US" sz="1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8147" y="758282"/>
            <a:ext cx="7527074" cy="5940088"/>
          </a:xfrm>
          <a:prstGeom prst="rect">
            <a:avLst/>
          </a:prstGeom>
          <a:noFill/>
        </p:spPr>
        <p:txBody>
          <a:bodyPr wrap="square" lIns="91440" tIns="45720" rIns="91440" bIns="45720">
            <a:spAutoFit/>
          </a:bodyPr>
          <a:lstStyle/>
          <a:p>
            <a:r>
              <a:rPr lang="en-IN" b="1" spc="-1" dirty="0" smtClean="0">
                <a:solidFill>
                  <a:srgbClr val="000000"/>
                </a:solidFill>
                <a:uFill>
                  <a:solidFill>
                    <a:srgbClr val="FFFFFF"/>
                  </a:solidFill>
                </a:uFill>
                <a:latin typeface="Century Schoolbook"/>
                <a:ea typeface="DejaVu Sans"/>
              </a:rPr>
              <a:t>Solution:</a:t>
            </a:r>
            <a:endParaRPr lang="en-IN" b="1" spc="-1" dirty="0">
              <a:solidFill>
                <a:srgbClr val="000000"/>
              </a:solidFill>
              <a:uFill>
                <a:solidFill>
                  <a:srgbClr val="FFFFFF"/>
                </a:solidFill>
              </a:uFill>
              <a:latin typeface="Century Schoolbook"/>
              <a:ea typeface="DejaVu Sans"/>
            </a:endParaRPr>
          </a:p>
          <a:p>
            <a:pPr>
              <a:lnSpc>
                <a:spcPct val="100000"/>
              </a:lnSpc>
            </a:pPr>
            <a:endParaRPr lang="en-IN" spc="-1" dirty="0">
              <a:solidFill>
                <a:srgbClr val="000000"/>
              </a:solidFill>
              <a:uFill>
                <a:solidFill>
                  <a:srgbClr val="FFFFFF"/>
                </a:solidFill>
              </a:uFill>
              <a:latin typeface="Arial"/>
            </a:endParaRPr>
          </a:p>
          <a:p>
            <a:pPr algn="just">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1.We are going to build an Android App/Web Application- a </a:t>
            </a: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chatbot</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or a chat client which will help user in browsing items and objects through all the renowned online shopping websites such as amazon, </a:t>
            </a: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snapdeal</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t>
            </a: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flipkart</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t>
            </a: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myntra</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and many more. And after looking from all these websites, it will provide to its user the best deal as per the information provided by him.</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2. Secondly, what we are going to do is make our </a:t>
            </a: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chatbot</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learn the interests of its users like what he prefers to browse more </a:t>
            </a: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oftenly</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or from which shopping website he had brought products or in which price range does he prefers to buy items more </a:t>
            </a: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oftenly</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and after gathering all the data over the course we will make the bot to suggest the user new arrivals or the items that were once out of stock but are now back in stock and so on, as per the interests or more broadly from the past activities of its users.</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3.Thirdly, we will program the bot in such a manner that he can browse through all the listed websites and form a relevant datasets, so as to keep records of his past activities and interests.</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a:endParaRPr lang="en-US" dirty="0">
              <a:ln w="0"/>
              <a:effectLst>
                <a:outerShdw blurRad="38100" dist="19050" dir="2700000" algn="tl" rotWithShape="0">
                  <a:schemeClr val="dk1">
                    <a:alpha val="40000"/>
                  </a:schemeClr>
                </a:outerShdw>
              </a:effectLst>
            </a:endParaRPr>
          </a:p>
          <a:p>
            <a:endParaRPr lang="en-US" sz="2000" dirty="0" smtClean="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439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8507" y="825190"/>
            <a:ext cx="7337503" cy="4801314"/>
          </a:xfrm>
          <a:prstGeom prst="rect">
            <a:avLst/>
          </a:prstGeom>
          <a:noFill/>
        </p:spPr>
        <p:txBody>
          <a:bodyPr wrap="square" lIns="91440" tIns="45720" rIns="91440" bIns="45720">
            <a:spAutoFit/>
          </a:bodyPr>
          <a:lstStyle/>
          <a:p>
            <a:pPr>
              <a:lnSpc>
                <a:spcPct val="100000"/>
              </a:lnSpc>
            </a:pPr>
            <a:r>
              <a:rPr lang="en-IN" b="1"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REQUIREMENTS </a:t>
            </a:r>
            <a:r>
              <a:rPr lang="en-IN" b="1"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a:t>
            </a:r>
          </a:p>
          <a:p>
            <a:pPr>
              <a:lnSpc>
                <a:spcPct val="100000"/>
              </a:lnSpc>
            </a:pP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1.Android Studio : For Android Development</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2.WekaTool : For Data Mining</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3.PyCharm : Python editor for Machine Learning Algorithms</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4.Various Machine Learning Algorithms:</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t>
            </a: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i</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Logistic Regression</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ii. Neural Networks</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iii. Deep Learning </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5. Libraries like </a:t>
            </a: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NumPy,SciPy,SciKitLearn</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6.Cloud Storage : for storing datasets.</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6205" y="791737"/>
            <a:ext cx="7192536" cy="3416320"/>
          </a:xfrm>
          <a:prstGeom prst="rect">
            <a:avLst/>
          </a:prstGeom>
          <a:noFill/>
        </p:spPr>
        <p:txBody>
          <a:bodyPr wrap="square" lIns="91440" tIns="45720" rIns="91440" bIns="45720">
            <a:spAutoFit/>
          </a:bodyPr>
          <a:lstStyle/>
          <a:p>
            <a:pPr>
              <a:lnSpc>
                <a:spcPct val="100000"/>
              </a:lnSpc>
            </a:pPr>
            <a:r>
              <a:rPr lang="en-IN" b="1"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FINAL </a:t>
            </a:r>
            <a:r>
              <a:rPr lang="en-IN" b="1"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DELIVERABLES</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endParaRPr>
          </a:p>
          <a:p>
            <a:pPr>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Q. What will we deliver?</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Ans.  An android application that will </a:t>
            </a:r>
            <a:r>
              <a:rPr lang="en-IN" spc="-1" dirty="0" err="1">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fulfill</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 all the listed functionalities.</a:t>
            </a:r>
          </a:p>
          <a:p>
            <a:pPr>
              <a:lnSpc>
                <a:spcPct val="100000"/>
              </a:lnSpc>
            </a:pP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Q. How will you evaluate your final product?</a:t>
            </a:r>
          </a:p>
          <a:p>
            <a:pPr>
              <a:lnSpc>
                <a:spcPct val="100000"/>
              </a:lnSpc>
            </a:pPr>
            <a:r>
              <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rPr>
              <a:t>Ans.</a:t>
            </a:r>
          </a:p>
          <a:p>
            <a:pPr>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1. In terms of how correctly it mines the data from various websites.</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2. In terms of how accurately it predicts the results when some input  </a:t>
            </a:r>
            <a:r>
              <a:rPr lang="en-IN" spc="-1" dirty="0" smtClean="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is </a:t>
            </a: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provided by the user.</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pc="-1" dirty="0">
                <a:solidFill>
                  <a:srgbClr val="000000"/>
                </a:solidFill>
                <a:uFill>
                  <a:solidFill>
                    <a:srgbClr val="FFFFFF"/>
                  </a:solidFill>
                </a:uFill>
                <a:latin typeface="Times New Roman" panose="02020603050405020304" pitchFamily="18" charset="0"/>
                <a:ea typeface="DejaVu Sans"/>
                <a:cs typeface="Times New Roman" panose="02020603050405020304" pitchFamily="18" charset="0"/>
              </a:rPr>
              <a:t>3. In terms of the management of the dataset on a regular basis.</a:t>
            </a:r>
            <a:endPar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2669" y="2598235"/>
            <a:ext cx="4371877" cy="1200329"/>
          </a:xfrm>
          <a:prstGeom prst="rect">
            <a:avLst/>
          </a:prstGeom>
          <a:noFill/>
        </p:spPr>
        <p:txBody>
          <a:bodyPr wrap="square" lIns="91440" tIns="45720" rIns="91440" bIns="45720">
            <a:spAutoFit/>
          </a:bodyPr>
          <a:lstStyle/>
          <a:p>
            <a:pPr algn="ctr"/>
            <a:r>
              <a:rPr lang="en-US" sz="72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US" sz="7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0825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1092</TotalTime>
  <Words>563</Words>
  <Application>Microsoft Office PowerPoint</Application>
  <PresentationFormat>On-screen Show (4:3)</PresentationFormat>
  <Paragraphs>56</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Century Gothic</vt:lpstr>
      <vt:lpstr>Century Schoolbook</vt:lpstr>
      <vt:lpstr>DejaVu Sans</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Kevin Joshi</dc:creator>
  <dc:description/>
  <cp:lastModifiedBy>Burhanuddin Dabri</cp:lastModifiedBy>
  <cp:revision>54</cp:revision>
  <dcterms:created xsi:type="dcterms:W3CDTF">2006-08-16T00:00:00Z</dcterms:created>
  <dcterms:modified xsi:type="dcterms:W3CDTF">2017-03-24T08:41:41Z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y fmtid="{D5CDD505-2E9C-101B-9397-08002B2CF9AE}" pid="12" name="_AdHocReviewCycleID">
    <vt:i4>-1561957341</vt:i4>
  </property>
  <property fmtid="{D5CDD505-2E9C-101B-9397-08002B2CF9AE}" pid="13" name="_AuthorEmail">
    <vt:lpwstr>jayant.kshirsagar@sap.com</vt:lpwstr>
  </property>
  <property fmtid="{D5CDD505-2E9C-101B-9397-08002B2CF9AE}" pid="14" name="_AuthorEmailDisplayName">
    <vt:lpwstr>Kshirsagar, Jayant</vt:lpwstr>
  </property>
  <property fmtid="{D5CDD505-2E9C-101B-9397-08002B2CF9AE}" pid="15" name="_EmailSubject">
    <vt:lpwstr>Hackathon creatives</vt:lpwstr>
  </property>
  <property fmtid="{D5CDD505-2E9C-101B-9397-08002B2CF9AE}" pid="16" name="_NewReviewCycle">
    <vt:lpwstr/>
  </property>
  <property fmtid="{D5CDD505-2E9C-101B-9397-08002B2CF9AE}" pid="17" name="_PreviousAdHocReviewCycleID">
    <vt:i4>-746821620</vt:i4>
  </property>
</Properties>
</file>