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oboto"/>
      <p:regular r:id="rId32"/>
      <p:bold r:id="rId33"/>
      <p:italic r:id="rId34"/>
      <p:boldItalic r:id="rId35"/>
    </p:embeddedFont>
    <p:embeddedFont>
      <p:font typeface="Alegrey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Alegreya-bold.fntdata"/><Relationship Id="rId14" Type="http://schemas.openxmlformats.org/officeDocument/2006/relationships/slide" Target="slides/slide10.xml"/><Relationship Id="rId36" Type="http://schemas.openxmlformats.org/officeDocument/2006/relationships/font" Target="fonts/Alegreya-regular.fntdata"/><Relationship Id="rId17" Type="http://schemas.openxmlformats.org/officeDocument/2006/relationships/slide" Target="slides/slide13.xml"/><Relationship Id="rId39" Type="http://schemas.openxmlformats.org/officeDocument/2006/relationships/font" Target="fonts/Alegreya-boldItalic.fntdata"/><Relationship Id="rId16" Type="http://schemas.openxmlformats.org/officeDocument/2006/relationships/slide" Target="slides/slide12.xml"/><Relationship Id="rId38" Type="http://schemas.openxmlformats.org/officeDocument/2006/relationships/font" Target="fonts/Alegreya-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0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1" type="subTitle"/>
          </p:nvPr>
        </p:nvSpPr>
        <p:spPr>
          <a:xfrm>
            <a:off x="460950" y="2678939"/>
            <a:ext cx="8222100" cy="947399"/>
          </a:xfrm>
          <a:prstGeom prst="rect">
            <a:avLst/>
          </a:prstGeom>
        </p:spPr>
        <p:txBody>
          <a:bodyPr anchorCtr="0" anchor="t" bIns="91425" lIns="91425" rIns="91425" tIns="91425">
            <a:noAutofit/>
          </a:bodyPr>
          <a:lstStyle/>
          <a:p>
            <a:pPr indent="0" lvl="0" marL="457200" rtl="0">
              <a:spcBef>
                <a:spcPts val="0"/>
              </a:spcBef>
              <a:buNone/>
            </a:pPr>
            <a:r>
              <a:rPr b="1" lang="en-GB" sz="4200">
                <a:latin typeface="Alegreya"/>
                <a:ea typeface="Alegreya"/>
                <a:cs typeface="Alegreya"/>
                <a:sym typeface="Alegreya"/>
              </a:rPr>
              <a:t>The Social Handle Aggregator</a:t>
            </a:r>
          </a:p>
        </p:txBody>
      </p:sp>
      <p:sp>
        <p:nvSpPr>
          <p:cNvPr id="86" name="Shape 86"/>
          <p:cNvSpPr txBox="1"/>
          <p:nvPr>
            <p:ph idx="1" type="subTitle"/>
          </p:nvPr>
        </p:nvSpPr>
        <p:spPr>
          <a:xfrm>
            <a:off x="613350" y="1484864"/>
            <a:ext cx="8222100" cy="947400"/>
          </a:xfrm>
          <a:prstGeom prst="rect">
            <a:avLst/>
          </a:prstGeom>
        </p:spPr>
        <p:txBody>
          <a:bodyPr anchorCtr="0" anchor="t" bIns="91425" lIns="91425" rIns="91425" tIns="91425">
            <a:noAutofit/>
          </a:bodyPr>
          <a:lstStyle/>
          <a:p>
            <a:pPr lvl="0" rtl="0">
              <a:spcBef>
                <a:spcPts val="0"/>
              </a:spcBef>
              <a:buNone/>
            </a:pPr>
            <a:r>
              <a:rPr b="1" lang="en-GB" sz="4200">
                <a:latin typeface="Alegreya"/>
                <a:ea typeface="Alegreya"/>
                <a:cs typeface="Alegreya"/>
                <a:sym typeface="Alegreya"/>
              </a:rPr>
              <a:t>   Feedfusion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t/>
            </a:r>
            <a:endParaRPr/>
          </a:p>
        </p:txBody>
      </p:sp>
      <p:sp>
        <p:nvSpPr>
          <p:cNvPr id="140" name="Shape 14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0" lvl="0" marL="1828800" rtl="0">
              <a:spcBef>
                <a:spcPts val="0"/>
              </a:spcBef>
              <a:buNone/>
            </a:pPr>
            <a:r>
              <a:t/>
            </a:r>
            <a:endParaRPr sz="4000">
              <a:solidFill>
                <a:srgbClr val="FFFFFF"/>
              </a:solidFill>
              <a:latin typeface="Alegreya"/>
              <a:ea typeface="Alegreya"/>
              <a:cs typeface="Alegreya"/>
              <a:sym typeface="Alegreya"/>
            </a:endParaRPr>
          </a:p>
          <a:p>
            <a:pPr indent="0" lvl="0" marL="1828800">
              <a:spcBef>
                <a:spcPts val="0"/>
              </a:spcBef>
              <a:buNone/>
            </a:pPr>
            <a:r>
              <a:rPr b="1" lang="en-GB" sz="4000">
                <a:solidFill>
                  <a:srgbClr val="FFFFFF"/>
                </a:solidFill>
                <a:latin typeface="Alegreya"/>
                <a:ea typeface="Alegreya"/>
                <a:cs typeface="Alegreya"/>
                <a:sym typeface="Alegreya"/>
              </a:rPr>
              <a:t>The Major Creativity..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Features</a:t>
            </a:r>
          </a:p>
        </p:txBody>
      </p:sp>
      <p:sp>
        <p:nvSpPr>
          <p:cNvPr id="146" name="Shape 14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55600" lvl="0" marL="457200" rtl="0">
              <a:spcBef>
                <a:spcPts val="0"/>
              </a:spcBef>
              <a:buSzPct val="100000"/>
              <a:buFont typeface="Alegreya"/>
            </a:pPr>
            <a:r>
              <a:rPr b="1" lang="en-GB" sz="2000">
                <a:latin typeface="Alegreya"/>
                <a:ea typeface="Alegreya"/>
                <a:cs typeface="Alegreya"/>
                <a:sym typeface="Alegreya"/>
              </a:rPr>
              <a:t>Adding various platforms</a:t>
            </a:r>
          </a:p>
          <a:p>
            <a:pPr indent="0" lvl="0" marL="0" rtl="0" algn="just">
              <a:lnSpc>
                <a:spcPct val="150000"/>
              </a:lnSpc>
              <a:spcBef>
                <a:spcPts val="0"/>
              </a:spcBef>
              <a:buNone/>
            </a:pPr>
            <a:r>
              <a:rPr lang="en-GB" sz="2000">
                <a:latin typeface="Alegreya"/>
                <a:ea typeface="Alegreya"/>
                <a:cs typeface="Alegreya"/>
                <a:sym typeface="Alegreya"/>
              </a:rPr>
              <a:t>Upon creating an account and logging in, the user is supposed to add various social media handles whose feeds he want to view in the application all at once rather than switching back and forth on various platforms</a:t>
            </a:r>
          </a:p>
          <a:p>
            <a:pPr indent="0" lvl="0" marL="0" rtl="0" algn="just">
              <a:lnSpc>
                <a:spcPct val="150000"/>
              </a:lnSpc>
              <a:spcBef>
                <a:spcPts val="0"/>
              </a:spcBef>
              <a:buNone/>
            </a:pPr>
            <a:r>
              <a:t/>
            </a:r>
            <a:endParaRPr sz="2000">
              <a:latin typeface="Alegreya"/>
              <a:ea typeface="Alegreya"/>
              <a:cs typeface="Alegreya"/>
              <a:sym typeface="Alegrey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Features</a:t>
            </a:r>
          </a:p>
        </p:txBody>
      </p:sp>
      <p:sp>
        <p:nvSpPr>
          <p:cNvPr id="152" name="Shape 152"/>
          <p:cNvSpPr txBox="1"/>
          <p:nvPr>
            <p:ph idx="1" type="body"/>
          </p:nvPr>
        </p:nvSpPr>
        <p:spPr>
          <a:xfrm>
            <a:off x="311700" y="1199975"/>
            <a:ext cx="8520600" cy="3339000"/>
          </a:xfrm>
          <a:prstGeom prst="rect">
            <a:avLst/>
          </a:prstGeom>
        </p:spPr>
        <p:txBody>
          <a:bodyPr anchorCtr="0" anchor="t" bIns="91425" lIns="91425" rIns="91425" tIns="91425">
            <a:noAutofit/>
          </a:bodyPr>
          <a:lstStyle/>
          <a:p>
            <a:pPr indent="-355600" lvl="0" marL="457200">
              <a:spcBef>
                <a:spcPts val="0"/>
              </a:spcBef>
              <a:buSzPct val="100000"/>
              <a:buFont typeface="Alegreya"/>
            </a:pPr>
            <a:r>
              <a:rPr b="1" lang="en-GB" sz="2000">
                <a:latin typeface="Alegreya"/>
                <a:ea typeface="Alegreya"/>
                <a:cs typeface="Alegreya"/>
                <a:sym typeface="Alegreya"/>
              </a:rPr>
              <a:t>Unified Feeds</a:t>
            </a:r>
          </a:p>
          <a:p>
            <a:pPr lvl="0">
              <a:lnSpc>
                <a:spcPct val="150000"/>
              </a:lnSpc>
              <a:spcBef>
                <a:spcPts val="0"/>
              </a:spcBef>
              <a:buNone/>
            </a:pPr>
            <a:r>
              <a:rPr lang="en-GB" sz="2000">
                <a:latin typeface="Alegreya"/>
                <a:ea typeface="Alegreya"/>
                <a:cs typeface="Alegreya"/>
                <a:sym typeface="Alegreya"/>
              </a:rPr>
              <a:t>Upon adding various social platforms, the landing page is the one in which an aggregated feed  will be there for the user to view. The user can like, share and comment exactly like he would do on any of the individual platforms.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56" name="Shape 156"/>
        <p:cNvGrpSpPr/>
        <p:nvPr/>
      </p:nvGrpSpPr>
      <p:grpSpPr>
        <a:xfrm>
          <a:off x="0" y="0"/>
          <a:ext cx="0" cy="0"/>
          <a:chOff x="0" y="0"/>
          <a:chExt cx="0" cy="0"/>
        </a:xfrm>
      </p:grpSpPr>
      <p:sp>
        <p:nvSpPr>
          <p:cNvPr id="157" name="Shape 15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t/>
            </a:r>
            <a:endParaRPr/>
          </a:p>
        </p:txBody>
      </p:sp>
      <p:sp>
        <p:nvSpPr>
          <p:cNvPr id="158" name="Shape 15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0" lvl="0" marL="914400" rtl="0">
              <a:spcBef>
                <a:spcPts val="0"/>
              </a:spcBef>
              <a:buNone/>
            </a:pPr>
            <a:r>
              <a:t/>
            </a:r>
            <a:endParaRPr b="1" sz="4000">
              <a:solidFill>
                <a:srgbClr val="FFFFFF"/>
              </a:solidFill>
              <a:latin typeface="Alegreya"/>
              <a:ea typeface="Alegreya"/>
              <a:cs typeface="Alegreya"/>
              <a:sym typeface="Alegreya"/>
            </a:endParaRPr>
          </a:p>
          <a:p>
            <a:pPr indent="0" lvl="0" marL="914400">
              <a:spcBef>
                <a:spcPts val="0"/>
              </a:spcBef>
              <a:buNone/>
            </a:pPr>
            <a:r>
              <a:rPr b="1" lang="en-GB" sz="4000">
                <a:solidFill>
                  <a:srgbClr val="FFFFFF"/>
                </a:solidFill>
                <a:latin typeface="Alegreya"/>
                <a:ea typeface="Alegreya"/>
                <a:cs typeface="Alegreya"/>
                <a:sym typeface="Alegreya"/>
              </a:rPr>
              <a:t>Who all would be using this?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Intended </a:t>
            </a:r>
            <a:r>
              <a:rPr b="1" lang="en-GB">
                <a:latin typeface="Alegreya"/>
                <a:ea typeface="Alegreya"/>
                <a:cs typeface="Alegreya"/>
                <a:sym typeface="Alegreya"/>
              </a:rPr>
              <a:t>Users</a:t>
            </a:r>
          </a:p>
        </p:txBody>
      </p:sp>
      <p:sp>
        <p:nvSpPr>
          <p:cNvPr id="164" name="Shape 16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just">
              <a:lnSpc>
                <a:spcPct val="150000"/>
              </a:lnSpc>
              <a:spcBef>
                <a:spcPts val="0"/>
              </a:spcBef>
              <a:buNone/>
            </a:pPr>
            <a:r>
              <a:rPr b="1" lang="en-GB" sz="2000" u="sng">
                <a:latin typeface="Alegreya"/>
                <a:ea typeface="Alegreya"/>
                <a:cs typeface="Alegreya"/>
                <a:sym typeface="Alegreya"/>
              </a:rPr>
              <a:t>Users</a:t>
            </a:r>
            <a:r>
              <a:rPr lang="en-GB" sz="2000">
                <a:latin typeface="Alegreya"/>
                <a:ea typeface="Alegreya"/>
                <a:cs typeface="Alegreya"/>
                <a:sym typeface="Alegreya"/>
              </a:rPr>
              <a:t> </a:t>
            </a:r>
            <a:r>
              <a:rPr lang="en-GB" sz="2000">
                <a:latin typeface="Alegreya"/>
                <a:ea typeface="Alegreya"/>
                <a:cs typeface="Alegreya"/>
                <a:sym typeface="Alegreya"/>
              </a:rPr>
              <a:t>: </a:t>
            </a:r>
          </a:p>
          <a:p>
            <a:pPr indent="-355600" lvl="0" marL="457200" rtl="0" algn="just">
              <a:lnSpc>
                <a:spcPct val="150000"/>
              </a:lnSpc>
              <a:spcBef>
                <a:spcPts val="0"/>
              </a:spcBef>
              <a:buSzPct val="100000"/>
              <a:buFont typeface="Alegreya"/>
            </a:pPr>
            <a:r>
              <a:rPr lang="en-GB" sz="2000">
                <a:latin typeface="Alegreya"/>
                <a:ea typeface="Alegreya"/>
                <a:cs typeface="Alegreya"/>
                <a:sym typeface="Alegreya"/>
              </a:rPr>
              <a:t>Any person who has registered and has account on Facebook and Twitter.</a:t>
            </a:r>
          </a:p>
          <a:p>
            <a:pPr indent="-355600" lvl="0" marL="457200" rtl="0" algn="just">
              <a:lnSpc>
                <a:spcPct val="150000"/>
              </a:lnSpc>
              <a:spcBef>
                <a:spcPts val="0"/>
              </a:spcBef>
              <a:buSzPct val="100000"/>
              <a:buFont typeface="Alegreya"/>
            </a:pPr>
            <a:r>
              <a:rPr lang="en-GB" sz="2000">
                <a:latin typeface="Alegreya"/>
                <a:ea typeface="Alegreya"/>
                <a:cs typeface="Alegreya"/>
                <a:sym typeface="Alegreya"/>
              </a:rPr>
              <a:t>Any person seeking to use the system can view all his feeds through one software across social platforms</a:t>
            </a:r>
            <a:r>
              <a:rPr lang="en-GB"/>
              <a:t>.</a:t>
            </a:r>
          </a:p>
          <a:p>
            <a:pPr indent="-355600" lvl="0" marL="457200" rtl="0" algn="just">
              <a:lnSpc>
                <a:spcPct val="150000"/>
              </a:lnSpc>
              <a:spcBef>
                <a:spcPts val="0"/>
              </a:spcBef>
              <a:buSzPct val="100000"/>
              <a:buFont typeface="Alegreya"/>
            </a:pPr>
            <a:r>
              <a:rPr lang="en-GB" sz="2000">
                <a:latin typeface="Alegreya"/>
                <a:ea typeface="Alegreya"/>
                <a:cs typeface="Alegreya"/>
                <a:sym typeface="Alegreya"/>
              </a:rPr>
              <a:t>He can also post to networks simultaneously in one go.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68" name="Shape 168"/>
        <p:cNvGrpSpPr/>
        <p:nvPr/>
      </p:nvGrpSpPr>
      <p:grpSpPr>
        <a:xfrm>
          <a:off x="0" y="0"/>
          <a:ext cx="0" cy="0"/>
          <a:chOff x="0" y="0"/>
          <a:chExt cx="0" cy="0"/>
        </a:xfrm>
      </p:grpSpPr>
      <p:sp>
        <p:nvSpPr>
          <p:cNvPr id="169" name="Shape 16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b="1" sz="4000">
              <a:solidFill>
                <a:srgbClr val="FFFFFF"/>
              </a:solidFill>
              <a:latin typeface="Alegreya"/>
              <a:ea typeface="Alegreya"/>
              <a:cs typeface="Alegreya"/>
              <a:sym typeface="Alegreya"/>
            </a:endParaRPr>
          </a:p>
          <a:p>
            <a:pPr indent="0" lvl="0" marL="457200">
              <a:spcBef>
                <a:spcPts val="0"/>
              </a:spcBef>
              <a:buNone/>
            </a:pPr>
            <a:r>
              <a:rPr b="1" lang="en-GB" sz="4000">
                <a:solidFill>
                  <a:srgbClr val="FFFFFF"/>
                </a:solidFill>
                <a:latin typeface="Alegreya"/>
                <a:ea typeface="Alegreya"/>
                <a:cs typeface="Alegreya"/>
                <a:sym typeface="Alegreya"/>
              </a:rPr>
              <a:t>Why Social Handle Aggregator?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10000"/>
            <a:ext cx="8520600" cy="607800"/>
          </a:xfrm>
          <a:prstGeom prst="rect">
            <a:avLst/>
          </a:prstGeom>
        </p:spPr>
        <p:txBody>
          <a:bodyPr anchorCtr="0" anchor="t" bIns="91425" lIns="91425" rIns="91425" tIns="91425">
            <a:noAutofit/>
          </a:bodyPr>
          <a:lstStyle/>
          <a:p>
            <a:pPr lvl="0" algn="just">
              <a:spcBef>
                <a:spcPts val="0"/>
              </a:spcBef>
              <a:buNone/>
            </a:pPr>
            <a:r>
              <a:rPr b="1" lang="en-GB">
                <a:latin typeface="Alegreya"/>
                <a:ea typeface="Alegreya"/>
                <a:cs typeface="Alegreya"/>
                <a:sym typeface="Alegreya"/>
              </a:rPr>
              <a:t>Purpose</a:t>
            </a:r>
          </a:p>
        </p:txBody>
      </p:sp>
      <p:sp>
        <p:nvSpPr>
          <p:cNvPr id="175" name="Shape 17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lgn="just">
              <a:lnSpc>
                <a:spcPct val="150000"/>
              </a:lnSpc>
              <a:spcBef>
                <a:spcPts val="0"/>
              </a:spcBef>
              <a:buFont typeface="Alegreya"/>
            </a:pPr>
            <a:r>
              <a:rPr lang="en-GB">
                <a:latin typeface="Alegreya"/>
                <a:ea typeface="Alegreya"/>
                <a:cs typeface="Alegreya"/>
                <a:sym typeface="Alegreya"/>
              </a:rPr>
              <a:t>Easy to handle with user friendly interface.</a:t>
            </a:r>
          </a:p>
          <a:p>
            <a:pPr indent="-228600" lvl="0" marL="457200" algn="just">
              <a:lnSpc>
                <a:spcPct val="150000"/>
              </a:lnSpc>
              <a:spcBef>
                <a:spcPts val="0"/>
              </a:spcBef>
              <a:buFont typeface="Alegreya"/>
            </a:pPr>
            <a:r>
              <a:rPr lang="en-GB">
                <a:latin typeface="Alegreya"/>
                <a:ea typeface="Alegreya"/>
                <a:cs typeface="Alegreya"/>
                <a:sym typeface="Alegreya"/>
              </a:rPr>
              <a:t>Efficient data management and manipulation.</a:t>
            </a:r>
          </a:p>
          <a:p>
            <a:pPr indent="-228600" lvl="0" marL="457200" algn="just">
              <a:lnSpc>
                <a:spcPct val="150000"/>
              </a:lnSpc>
              <a:spcBef>
                <a:spcPts val="0"/>
              </a:spcBef>
              <a:buFont typeface="Alegreya"/>
            </a:pPr>
            <a:r>
              <a:rPr lang="en-GB">
                <a:latin typeface="Alegreya"/>
                <a:ea typeface="Alegreya"/>
                <a:cs typeface="Alegreya"/>
                <a:sym typeface="Alegreya"/>
              </a:rPr>
              <a:t>Time saving.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t/>
            </a:r>
            <a:endParaRPr/>
          </a:p>
        </p:txBody>
      </p:sp>
      <p:sp>
        <p:nvSpPr>
          <p:cNvPr id="181" name="Shape 18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0" lvl="0" marL="2286000" rtl="0">
              <a:spcBef>
                <a:spcPts val="0"/>
              </a:spcBef>
              <a:buNone/>
            </a:pPr>
            <a:r>
              <a:t/>
            </a:r>
            <a:endParaRPr b="1" sz="4000">
              <a:solidFill>
                <a:srgbClr val="FFFFFF"/>
              </a:solidFill>
              <a:latin typeface="Alegreya"/>
              <a:ea typeface="Alegreya"/>
              <a:cs typeface="Alegreya"/>
              <a:sym typeface="Alegreya"/>
            </a:endParaRPr>
          </a:p>
          <a:p>
            <a:pPr indent="0" lvl="0" marL="2286000">
              <a:spcBef>
                <a:spcPts val="0"/>
              </a:spcBef>
              <a:buNone/>
            </a:pPr>
            <a:r>
              <a:rPr b="1" lang="en-GB" sz="4000">
                <a:solidFill>
                  <a:srgbClr val="FFFFFF"/>
                </a:solidFill>
                <a:latin typeface="Alegreya"/>
                <a:ea typeface="Alegreya"/>
                <a:cs typeface="Alegreya"/>
                <a:sym typeface="Alegreya"/>
              </a:rPr>
              <a:t>A Practical View..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Front Page</a:t>
            </a:r>
          </a:p>
        </p:txBody>
      </p:sp>
      <p:sp>
        <p:nvSpPr>
          <p:cNvPr id="187" name="Shape 18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88" name="Shape 188"/>
          <p:cNvPicPr preferRelativeResize="0"/>
          <p:nvPr/>
        </p:nvPicPr>
        <p:blipFill>
          <a:blip r:embed="rId3">
            <a:alphaModFix/>
          </a:blip>
          <a:stretch>
            <a:fillRect/>
          </a:stretch>
        </p:blipFill>
        <p:spPr>
          <a:xfrm>
            <a:off x="0" y="548174"/>
            <a:ext cx="9144000" cy="4502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Registration Page</a:t>
            </a:r>
          </a:p>
        </p:txBody>
      </p:sp>
      <p:sp>
        <p:nvSpPr>
          <p:cNvPr id="194" name="Shape 19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95" name="Shape 195"/>
          <p:cNvPicPr preferRelativeResize="0"/>
          <p:nvPr/>
        </p:nvPicPr>
        <p:blipFill rotWithShape="1">
          <a:blip r:embed="rId3">
            <a:alphaModFix/>
          </a:blip>
          <a:srcRect b="5340" l="0" r="0" t="-5339"/>
          <a:stretch/>
        </p:blipFill>
        <p:spPr>
          <a:xfrm>
            <a:off x="0" y="291575"/>
            <a:ext cx="9144000" cy="4851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ctrTitle"/>
          </p:nvPr>
        </p:nvSpPr>
        <p:spPr>
          <a:xfrm>
            <a:off x="294825" y="84047"/>
            <a:ext cx="8222100" cy="838800"/>
          </a:xfrm>
          <a:prstGeom prst="rect">
            <a:avLst/>
          </a:prstGeom>
        </p:spPr>
        <p:txBody>
          <a:bodyPr anchorCtr="0" anchor="b" bIns="91425" lIns="91425" rIns="91425" tIns="91425">
            <a:noAutofit/>
          </a:bodyPr>
          <a:lstStyle/>
          <a:p>
            <a:pPr lvl="0">
              <a:spcBef>
                <a:spcPts val="0"/>
              </a:spcBef>
              <a:buNone/>
            </a:pPr>
            <a:r>
              <a:rPr b="1" lang="en-GB" sz="3000">
                <a:latin typeface="Alegreya"/>
                <a:ea typeface="Alegreya"/>
                <a:cs typeface="Alegreya"/>
                <a:sym typeface="Alegreya"/>
              </a:rPr>
              <a:t>Group Members</a:t>
            </a:r>
          </a:p>
        </p:txBody>
      </p:sp>
      <p:sp>
        <p:nvSpPr>
          <p:cNvPr id="92" name="Shape 92"/>
          <p:cNvSpPr txBox="1"/>
          <p:nvPr>
            <p:ph idx="1" type="subTitle"/>
          </p:nvPr>
        </p:nvSpPr>
        <p:spPr>
          <a:xfrm>
            <a:off x="362700" y="1213446"/>
            <a:ext cx="8222100" cy="2087399"/>
          </a:xfrm>
          <a:prstGeom prst="rect">
            <a:avLst/>
          </a:prstGeom>
        </p:spPr>
        <p:txBody>
          <a:bodyPr anchorCtr="0" anchor="t" bIns="91425" lIns="91425" rIns="91425" tIns="91425">
            <a:noAutofit/>
          </a:bodyPr>
          <a:lstStyle/>
          <a:p>
            <a:pPr lvl="0" rtl="0" algn="just">
              <a:lnSpc>
                <a:spcPct val="150000"/>
              </a:lnSpc>
              <a:spcBef>
                <a:spcPts val="0"/>
              </a:spcBef>
              <a:buNone/>
            </a:pPr>
            <a:r>
              <a:rPr b="1" lang="en-GB">
                <a:latin typeface="Alegreya"/>
                <a:ea typeface="Alegreya"/>
                <a:cs typeface="Alegreya"/>
                <a:sym typeface="Alegreya"/>
              </a:rPr>
              <a:t>Srajan Soni (0801CS141083)</a:t>
            </a:r>
          </a:p>
          <a:p>
            <a:pPr lvl="0" rtl="0" algn="just">
              <a:lnSpc>
                <a:spcPct val="150000"/>
              </a:lnSpc>
              <a:spcBef>
                <a:spcPts val="0"/>
              </a:spcBef>
              <a:buNone/>
            </a:pPr>
            <a:r>
              <a:rPr b="1" lang="en-GB">
                <a:latin typeface="Alegreya"/>
                <a:ea typeface="Alegreya"/>
                <a:cs typeface="Alegreya"/>
                <a:sym typeface="Alegreya"/>
              </a:rPr>
              <a:t>Suryansh Soni (0801CS141086)</a:t>
            </a:r>
          </a:p>
          <a:p>
            <a:pPr lvl="0" rtl="0" algn="just">
              <a:lnSpc>
                <a:spcPct val="150000"/>
              </a:lnSpc>
              <a:spcBef>
                <a:spcPts val="0"/>
              </a:spcBef>
              <a:buNone/>
            </a:pPr>
            <a:r>
              <a:rPr b="1" lang="en-GB">
                <a:latin typeface="Alegreya"/>
                <a:ea typeface="Alegreya"/>
                <a:cs typeface="Alegreya"/>
                <a:sym typeface="Alegreya"/>
              </a:rPr>
              <a:t>Satyam Khandekar (0801CS141073)</a:t>
            </a:r>
          </a:p>
          <a:p>
            <a:pPr lvl="0" algn="just">
              <a:lnSpc>
                <a:spcPct val="150000"/>
              </a:lnSpc>
              <a:spcBef>
                <a:spcPts val="0"/>
              </a:spcBef>
              <a:buNone/>
            </a:pPr>
            <a:r>
              <a:rPr b="1" lang="en-GB">
                <a:latin typeface="Alegreya"/>
                <a:ea typeface="Alegreya"/>
                <a:cs typeface="Alegreya"/>
                <a:sym typeface="Alegreya"/>
              </a:rPr>
              <a:t>Rishabh Panwar (0801CS141066)</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Successful Registration</a:t>
            </a:r>
          </a:p>
        </p:txBody>
      </p:sp>
      <p:sp>
        <p:nvSpPr>
          <p:cNvPr id="201" name="Shape 20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02" name="Shape 202"/>
          <p:cNvPicPr preferRelativeResize="0"/>
          <p:nvPr/>
        </p:nvPicPr>
        <p:blipFill rotWithShape="1">
          <a:blip r:embed="rId3">
            <a:alphaModFix/>
          </a:blip>
          <a:srcRect b="0" l="-2017" r="-5301" t="5132"/>
          <a:stretch/>
        </p:blipFill>
        <p:spPr>
          <a:xfrm>
            <a:off x="-174949" y="772875"/>
            <a:ext cx="9773825" cy="43706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113425" y="7175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Successful Login</a:t>
            </a:r>
          </a:p>
        </p:txBody>
      </p:sp>
      <p:sp>
        <p:nvSpPr>
          <p:cNvPr id="208" name="Shape 20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09" name="Shape 209"/>
          <p:cNvPicPr preferRelativeResize="0"/>
          <p:nvPr/>
        </p:nvPicPr>
        <p:blipFill>
          <a:blip r:embed="rId3">
            <a:alphaModFix/>
          </a:blip>
          <a:stretch>
            <a:fillRect/>
          </a:stretch>
        </p:blipFill>
        <p:spPr>
          <a:xfrm>
            <a:off x="0" y="629825"/>
            <a:ext cx="9144000" cy="4512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b="1" lang="en-GB" sz="2500">
                <a:latin typeface="Alegreya"/>
                <a:ea typeface="Alegreya"/>
                <a:cs typeface="Alegreya"/>
                <a:sym typeface="Alegreya"/>
              </a:rPr>
              <a:t>Successfully Posted on Facebook through FeedFusion</a:t>
            </a:r>
          </a:p>
        </p:txBody>
      </p:sp>
      <p:sp>
        <p:nvSpPr>
          <p:cNvPr id="215" name="Shape 215"/>
          <p:cNvSpPr txBox="1"/>
          <p:nvPr>
            <p:ph idx="1" type="body"/>
          </p:nvPr>
        </p:nvSpPr>
        <p:spPr>
          <a:xfrm>
            <a:off x="311700" y="1264850"/>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16" name="Shape 216"/>
          <p:cNvPicPr preferRelativeResize="0"/>
          <p:nvPr/>
        </p:nvPicPr>
        <p:blipFill>
          <a:blip r:embed="rId3">
            <a:alphaModFix/>
          </a:blip>
          <a:stretch>
            <a:fillRect/>
          </a:stretch>
        </p:blipFill>
        <p:spPr>
          <a:xfrm>
            <a:off x="0" y="466525"/>
            <a:ext cx="9144000" cy="46757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Posts displayed on Dashboard</a:t>
            </a:r>
          </a:p>
        </p:txBody>
      </p:sp>
      <p:sp>
        <p:nvSpPr>
          <p:cNvPr id="222" name="Shape 22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23" name="Shape 223"/>
          <p:cNvPicPr preferRelativeResize="0"/>
          <p:nvPr/>
        </p:nvPicPr>
        <p:blipFill>
          <a:blip r:embed="rId3">
            <a:alphaModFix/>
          </a:blip>
          <a:stretch>
            <a:fillRect/>
          </a:stretch>
        </p:blipFill>
        <p:spPr>
          <a:xfrm>
            <a:off x="0" y="579012"/>
            <a:ext cx="9144000" cy="4640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Managing and connecting social platforms</a:t>
            </a:r>
          </a:p>
        </p:txBody>
      </p:sp>
      <p:sp>
        <p:nvSpPr>
          <p:cNvPr id="229" name="Shape 22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30" name="Shape 230"/>
          <p:cNvPicPr preferRelativeResize="0"/>
          <p:nvPr/>
        </p:nvPicPr>
        <p:blipFill>
          <a:blip r:embed="rId3">
            <a:alphaModFix/>
          </a:blip>
          <a:stretch>
            <a:fillRect/>
          </a:stretch>
        </p:blipFill>
        <p:spPr>
          <a:xfrm>
            <a:off x="0" y="583174"/>
            <a:ext cx="9296398" cy="45603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Password change</a:t>
            </a:r>
          </a:p>
        </p:txBody>
      </p:sp>
      <p:sp>
        <p:nvSpPr>
          <p:cNvPr id="236" name="Shape 23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37" name="Shape 237"/>
          <p:cNvPicPr preferRelativeResize="0"/>
          <p:nvPr/>
        </p:nvPicPr>
        <p:blipFill>
          <a:blip r:embed="rId3">
            <a:alphaModFix/>
          </a:blip>
          <a:stretch>
            <a:fillRect/>
          </a:stretch>
        </p:blipFill>
        <p:spPr>
          <a:xfrm>
            <a:off x="0" y="607800"/>
            <a:ext cx="9144000" cy="4534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Password changed successfully</a:t>
            </a:r>
          </a:p>
        </p:txBody>
      </p:sp>
      <p:pic>
        <p:nvPicPr>
          <p:cNvPr id="243" name="Shape 243"/>
          <p:cNvPicPr preferRelativeResize="0"/>
          <p:nvPr/>
        </p:nvPicPr>
        <p:blipFill>
          <a:blip r:embed="rId3">
            <a:alphaModFix/>
          </a:blip>
          <a:stretch>
            <a:fillRect/>
          </a:stretch>
        </p:blipFill>
        <p:spPr>
          <a:xfrm>
            <a:off x="0" y="607800"/>
            <a:ext cx="9144000" cy="4534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Successful Logout</a:t>
            </a:r>
          </a:p>
        </p:txBody>
      </p:sp>
      <p:sp>
        <p:nvSpPr>
          <p:cNvPr id="249" name="Shape 24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50" name="Shape 250"/>
          <p:cNvPicPr preferRelativeResize="0"/>
          <p:nvPr/>
        </p:nvPicPr>
        <p:blipFill>
          <a:blip r:embed="rId3">
            <a:alphaModFix/>
          </a:blip>
          <a:stretch>
            <a:fillRect/>
          </a:stretch>
        </p:blipFill>
        <p:spPr>
          <a:xfrm>
            <a:off x="0" y="559825"/>
            <a:ext cx="9144000" cy="4770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55100" y="6010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Acknowledgement</a:t>
            </a:r>
          </a:p>
        </p:txBody>
      </p:sp>
      <p:sp>
        <p:nvSpPr>
          <p:cNvPr id="98" name="Shape 98"/>
          <p:cNvSpPr txBox="1"/>
          <p:nvPr>
            <p:ph idx="1" type="body"/>
          </p:nvPr>
        </p:nvSpPr>
        <p:spPr>
          <a:xfrm>
            <a:off x="128400" y="816425"/>
            <a:ext cx="8520600" cy="3238200"/>
          </a:xfrm>
          <a:prstGeom prst="rect">
            <a:avLst/>
          </a:prstGeom>
        </p:spPr>
        <p:txBody>
          <a:bodyPr anchorCtr="0" anchor="t" bIns="91425" lIns="91425" rIns="91425" tIns="91425">
            <a:noAutofit/>
          </a:bodyPr>
          <a:lstStyle/>
          <a:p>
            <a:pPr lvl="0" rtl="0" algn="just">
              <a:lnSpc>
                <a:spcPct val="150000"/>
              </a:lnSpc>
              <a:spcBef>
                <a:spcPts val="0"/>
              </a:spcBef>
              <a:buNone/>
            </a:pPr>
            <a:r>
              <a:rPr b="1" lang="en-GB" sz="2000">
                <a:latin typeface="Alegreya"/>
                <a:ea typeface="Alegreya"/>
                <a:cs typeface="Alegreya"/>
                <a:sym typeface="Alegreya"/>
              </a:rPr>
              <a:t>We have taken efforts in this project. However, it would not have been possible without the kind support and help of institution. We would like to extend my sincere thanks to all of them.</a:t>
            </a:r>
          </a:p>
          <a:p>
            <a:pPr lvl="0" algn="just">
              <a:lnSpc>
                <a:spcPct val="150000"/>
              </a:lnSpc>
              <a:spcBef>
                <a:spcPts val="0"/>
              </a:spcBef>
              <a:buNone/>
            </a:pPr>
            <a:r>
              <a:rPr b="1" lang="en-GB" sz="2000">
                <a:latin typeface="Alegreya"/>
                <a:ea typeface="Alegreya"/>
                <a:cs typeface="Alegreya"/>
                <a:sym typeface="Alegreya"/>
              </a:rPr>
              <a:t>We are highly indebted to </a:t>
            </a:r>
            <a:r>
              <a:rPr b="1" lang="en-GB" sz="2000">
                <a:solidFill>
                  <a:schemeClr val="dk1"/>
                </a:solidFill>
                <a:latin typeface="Alegreya"/>
                <a:ea typeface="Alegreya"/>
                <a:cs typeface="Alegreya"/>
                <a:sym typeface="Alegreya"/>
              </a:rPr>
              <a:t>Mr. Lokendra Vishwakarma Sir</a:t>
            </a:r>
            <a:r>
              <a:rPr b="1" lang="en-GB" sz="2000">
                <a:latin typeface="Alegreya"/>
                <a:ea typeface="Alegreya"/>
                <a:cs typeface="Alegreya"/>
                <a:sym typeface="Alegreya"/>
              </a:rPr>
              <a:t> for their guidance and constant supervision as well as for providing necessary information regarding the project &amp; also for their support in completing the project.</a:t>
            </a:r>
          </a:p>
          <a:p>
            <a:pPr lvl="0" algn="just">
              <a:lnSpc>
                <a:spcPct val="150000"/>
              </a:lnSpc>
              <a:spcBef>
                <a:spcPts val="0"/>
              </a:spcBef>
              <a:buNone/>
            </a:pPr>
            <a:r>
              <a:t/>
            </a:r>
            <a:endParaRPr b="1" sz="2000">
              <a:latin typeface="Alegreya"/>
              <a:ea typeface="Alegreya"/>
              <a:cs typeface="Alegreya"/>
              <a:sym typeface="Alegrey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200600"/>
            <a:ext cx="8520600" cy="607800"/>
          </a:xfrm>
          <a:prstGeom prst="rect">
            <a:avLst/>
          </a:prstGeom>
        </p:spPr>
        <p:txBody>
          <a:bodyPr anchorCtr="0" anchor="t" bIns="91425" lIns="91425" rIns="91425" tIns="91425">
            <a:noAutofit/>
          </a:bodyPr>
          <a:lstStyle/>
          <a:p>
            <a:pPr indent="0" lvl="0" marL="0">
              <a:spcBef>
                <a:spcPts val="0"/>
              </a:spcBef>
              <a:buNone/>
            </a:pPr>
            <a:r>
              <a:rPr b="1" lang="en-GB">
                <a:latin typeface="Alegreya"/>
                <a:ea typeface="Alegreya"/>
                <a:cs typeface="Alegreya"/>
                <a:sym typeface="Alegreya"/>
              </a:rPr>
              <a:t>Introduction</a:t>
            </a:r>
          </a:p>
        </p:txBody>
      </p:sp>
      <p:sp>
        <p:nvSpPr>
          <p:cNvPr id="104" name="Shape 104"/>
          <p:cNvSpPr txBox="1"/>
          <p:nvPr>
            <p:ph idx="1" type="body"/>
          </p:nvPr>
        </p:nvSpPr>
        <p:spPr>
          <a:xfrm>
            <a:off x="311700" y="728625"/>
            <a:ext cx="8520600" cy="37986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55600" lvl="0" marL="457200" rtl="0" algn="just">
              <a:lnSpc>
                <a:spcPct val="125000"/>
              </a:lnSpc>
              <a:spcBef>
                <a:spcPts val="0"/>
              </a:spcBef>
              <a:buSzPct val="100000"/>
              <a:buFont typeface="Alegreya"/>
              <a:buChar char="●"/>
            </a:pPr>
            <a:r>
              <a:rPr lang="en-GB" sz="2000">
                <a:latin typeface="Alegreya"/>
                <a:ea typeface="Alegreya"/>
                <a:cs typeface="Alegreya"/>
                <a:sym typeface="Alegreya"/>
              </a:rPr>
              <a:t>The Social Handle Aggregator is designed in such a way that it aids people of all ages, gender and nationality to view social media feeds at one screen.</a:t>
            </a:r>
          </a:p>
          <a:p>
            <a:pPr indent="-355600" lvl="0" marL="457200" rtl="0" algn="just">
              <a:lnSpc>
                <a:spcPct val="125000"/>
              </a:lnSpc>
              <a:spcBef>
                <a:spcPts val="0"/>
              </a:spcBef>
              <a:buSzPct val="100000"/>
              <a:buFont typeface="Alegreya"/>
              <a:buChar char="●"/>
            </a:pPr>
            <a:r>
              <a:rPr lang="en-GB" sz="2000">
                <a:latin typeface="Alegreya"/>
                <a:ea typeface="Alegreya"/>
                <a:cs typeface="Alegreya"/>
                <a:sym typeface="Alegreya"/>
              </a:rPr>
              <a:t>This system aims to provide a one stop experience of social feeds,and posting contents to social networks in one go.</a:t>
            </a:r>
          </a:p>
          <a:p>
            <a:pPr indent="-355600" lvl="0" marL="457200" rtl="0" algn="just">
              <a:lnSpc>
                <a:spcPct val="125000"/>
              </a:lnSpc>
              <a:spcBef>
                <a:spcPts val="0"/>
              </a:spcBef>
              <a:buSzPct val="100000"/>
              <a:buFont typeface="Alegreya"/>
              <a:buChar char="●"/>
            </a:pPr>
            <a:r>
              <a:rPr lang="en-GB" sz="2000">
                <a:latin typeface="Alegreya"/>
                <a:ea typeface="Alegreya"/>
                <a:cs typeface="Alegreya"/>
                <a:sym typeface="Alegreya"/>
              </a:rPr>
              <a:t>Such type of systems are especially helpful  for online presence manager.</a:t>
            </a:r>
          </a:p>
          <a:p>
            <a:pPr indent="-355600" lvl="0" marL="457200" rtl="0" algn="just">
              <a:lnSpc>
                <a:spcPct val="125000"/>
              </a:lnSpc>
              <a:spcBef>
                <a:spcPts val="0"/>
              </a:spcBef>
              <a:buSzPct val="100000"/>
              <a:buFont typeface="Alegreya"/>
              <a:buChar char="●"/>
            </a:pPr>
            <a:r>
              <a:rPr lang="en-GB" sz="2000">
                <a:latin typeface="Alegreya"/>
                <a:ea typeface="Alegreya"/>
                <a:cs typeface="Alegreya"/>
                <a:sym typeface="Alegreya"/>
              </a:rPr>
              <a:t>This system is intended to reduce time wastage and make it easier and user friendly.</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0" lvl="0" marL="2743200" rtl="0">
              <a:spcBef>
                <a:spcPts val="0"/>
              </a:spcBef>
              <a:buNone/>
            </a:pPr>
            <a:r>
              <a:t/>
            </a:r>
            <a:endParaRPr b="1" sz="4000">
              <a:solidFill>
                <a:srgbClr val="FFFFFF"/>
              </a:solidFill>
              <a:latin typeface="Alegreya"/>
              <a:ea typeface="Alegreya"/>
              <a:cs typeface="Alegreya"/>
              <a:sym typeface="Alegreya"/>
            </a:endParaRPr>
          </a:p>
          <a:p>
            <a:pPr indent="0" lvl="0" marL="1828800">
              <a:spcBef>
                <a:spcPts val="0"/>
              </a:spcBef>
              <a:buNone/>
            </a:pPr>
            <a:r>
              <a:rPr b="1" lang="en-GB" sz="4000">
                <a:solidFill>
                  <a:srgbClr val="FFFFFF"/>
                </a:solidFill>
                <a:latin typeface="Alegreya"/>
                <a:ea typeface="Alegreya"/>
                <a:cs typeface="Alegreya"/>
                <a:sym typeface="Alegreya"/>
              </a:rPr>
              <a:t> Motive behind this?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235500" y="41000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Objective</a:t>
            </a:r>
          </a:p>
        </p:txBody>
      </p:sp>
      <p:sp>
        <p:nvSpPr>
          <p:cNvPr id="116" name="Shape 11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lgn="just">
              <a:lnSpc>
                <a:spcPct val="150000"/>
              </a:lnSpc>
              <a:spcBef>
                <a:spcPts val="0"/>
              </a:spcBef>
              <a:buSzPct val="100000"/>
              <a:buFont typeface="Alegreya"/>
              <a:buChar char="●"/>
            </a:pPr>
            <a:r>
              <a:rPr b="1" lang="en-GB" sz="2400">
                <a:latin typeface="Alegreya"/>
                <a:ea typeface="Alegreya"/>
                <a:cs typeface="Alegreya"/>
                <a:sym typeface="Alegreya"/>
              </a:rPr>
              <a:t>Feedfusion provides a platform for one stop for all social applications.</a:t>
            </a:r>
          </a:p>
          <a:p>
            <a:pPr indent="-381000" lvl="0" marL="457200" rtl="0" algn="just">
              <a:lnSpc>
                <a:spcPct val="150000"/>
              </a:lnSpc>
              <a:spcBef>
                <a:spcPts val="0"/>
              </a:spcBef>
              <a:buSzPct val="100000"/>
              <a:buFont typeface="Alegreya"/>
              <a:buChar char="●"/>
            </a:pPr>
            <a:r>
              <a:rPr b="1" lang="en-GB" sz="2400">
                <a:latin typeface="Alegreya"/>
                <a:ea typeface="Alegreya"/>
                <a:cs typeface="Alegreya"/>
                <a:sym typeface="Alegreya"/>
              </a:rPr>
              <a:t>To provide a secure gateway to social media handles.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t/>
            </a:r>
            <a:endParaRPr/>
          </a:p>
        </p:txBody>
      </p:sp>
      <p:sp>
        <p:nvSpPr>
          <p:cNvPr id="122" name="Shape 12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0" lvl="0" marL="914400" rtl="0" algn="just">
              <a:spcBef>
                <a:spcPts val="0"/>
              </a:spcBef>
              <a:buNone/>
            </a:pPr>
            <a:r>
              <a:t/>
            </a:r>
            <a:endParaRPr b="1" sz="4800">
              <a:solidFill>
                <a:srgbClr val="FFFFFF"/>
              </a:solidFill>
              <a:latin typeface="Alegreya"/>
              <a:ea typeface="Alegreya"/>
              <a:cs typeface="Alegreya"/>
              <a:sym typeface="Alegreya"/>
            </a:endParaRPr>
          </a:p>
          <a:p>
            <a:pPr indent="0" lvl="0" marL="914400" algn="just">
              <a:spcBef>
                <a:spcPts val="0"/>
              </a:spcBef>
              <a:buNone/>
            </a:pPr>
            <a:r>
              <a:rPr b="1" lang="en-GB" sz="4800">
                <a:solidFill>
                  <a:srgbClr val="FFFFFF"/>
                </a:solidFill>
                <a:latin typeface="Alegreya"/>
                <a:ea typeface="Alegreya"/>
                <a:cs typeface="Alegreya"/>
                <a:sym typeface="Alegreya"/>
              </a:rPr>
              <a:t>What all is needed to run?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Hardware Requirements</a:t>
            </a:r>
          </a:p>
        </p:txBody>
      </p:sp>
      <p:sp>
        <p:nvSpPr>
          <p:cNvPr id="128" name="Shape 12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55600" lvl="0" marL="457200">
              <a:lnSpc>
                <a:spcPct val="150000"/>
              </a:lnSpc>
              <a:spcBef>
                <a:spcPts val="0"/>
              </a:spcBef>
              <a:buSzPct val="100000"/>
              <a:buFont typeface="Alegreya"/>
              <a:buChar char="●"/>
            </a:pPr>
            <a:r>
              <a:rPr lang="en-GB" sz="2000">
                <a:latin typeface="Alegreya"/>
                <a:ea typeface="Alegreya"/>
                <a:cs typeface="Alegreya"/>
                <a:sym typeface="Alegreya"/>
              </a:rPr>
              <a:t>Processor : Intel core i3 and above</a:t>
            </a:r>
          </a:p>
          <a:p>
            <a:pPr indent="-355600" lvl="0" marL="457200">
              <a:lnSpc>
                <a:spcPct val="150000"/>
              </a:lnSpc>
              <a:spcBef>
                <a:spcPts val="0"/>
              </a:spcBef>
              <a:buSzPct val="100000"/>
              <a:buFont typeface="Alegreya"/>
              <a:buChar char="●"/>
            </a:pPr>
            <a:r>
              <a:rPr lang="en-GB" sz="2000">
                <a:latin typeface="Alegreya"/>
                <a:ea typeface="Alegreya"/>
                <a:cs typeface="Alegreya"/>
                <a:sym typeface="Alegreya"/>
              </a:rPr>
              <a:t>Processor speed : 1.4 GHz and above</a:t>
            </a:r>
          </a:p>
          <a:p>
            <a:pPr indent="-355600" lvl="0" marL="457200">
              <a:lnSpc>
                <a:spcPct val="150000"/>
              </a:lnSpc>
              <a:spcBef>
                <a:spcPts val="0"/>
              </a:spcBef>
              <a:buSzPct val="100000"/>
              <a:buFont typeface="Alegreya"/>
              <a:buChar char="●"/>
            </a:pPr>
            <a:r>
              <a:rPr lang="en-GB" sz="2000">
                <a:latin typeface="Alegreya"/>
                <a:ea typeface="Alegreya"/>
                <a:cs typeface="Alegreya"/>
                <a:sym typeface="Alegreya"/>
              </a:rPr>
              <a:t>System Memory : 512 Mb (Minimum)</a:t>
            </a:r>
          </a:p>
          <a:p>
            <a:pPr indent="-355600" lvl="0" marL="457200">
              <a:lnSpc>
                <a:spcPct val="150000"/>
              </a:lnSpc>
              <a:spcBef>
                <a:spcPts val="0"/>
              </a:spcBef>
              <a:buSzPct val="100000"/>
              <a:buFont typeface="Alegreya"/>
              <a:buChar char="●"/>
            </a:pPr>
            <a:r>
              <a:rPr lang="en-GB" sz="2000">
                <a:latin typeface="Alegreya"/>
                <a:ea typeface="Alegreya"/>
                <a:cs typeface="Alegreya"/>
                <a:sym typeface="Alegreya"/>
              </a:rPr>
              <a:t>RAM : 1 GB (Minimum), 2GB (recommended)</a:t>
            </a:r>
          </a:p>
          <a:p>
            <a:pPr indent="-355600" lvl="0" marL="457200">
              <a:lnSpc>
                <a:spcPct val="150000"/>
              </a:lnSpc>
              <a:spcBef>
                <a:spcPts val="0"/>
              </a:spcBef>
              <a:buSzPct val="100000"/>
              <a:buFont typeface="Alegreya"/>
              <a:buChar char="●"/>
            </a:pPr>
            <a:r>
              <a:rPr lang="en-GB" sz="2000">
                <a:latin typeface="Alegreya"/>
                <a:ea typeface="Alegreya"/>
                <a:cs typeface="Alegreya"/>
                <a:sym typeface="Alegreya"/>
              </a:rPr>
              <a:t>Network Card : Any card that can provide 100 Mbps speed</a:t>
            </a:r>
          </a:p>
          <a:p>
            <a:pPr indent="-355600" lvl="0" marL="457200">
              <a:lnSpc>
                <a:spcPct val="150000"/>
              </a:lnSpc>
              <a:spcBef>
                <a:spcPts val="0"/>
              </a:spcBef>
              <a:buSzPct val="100000"/>
              <a:buFont typeface="Alegreya"/>
              <a:buChar char="●"/>
            </a:pPr>
            <a:r>
              <a:rPr lang="en-GB" sz="2000">
                <a:latin typeface="Alegreya"/>
                <a:ea typeface="Alegreya"/>
                <a:cs typeface="Alegreya"/>
                <a:sym typeface="Alegreya"/>
              </a:rPr>
              <a:t>Network connection: UTP or Coaxial Cable connection</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b="1" lang="en-GB">
                <a:latin typeface="Alegreya"/>
                <a:ea typeface="Alegreya"/>
                <a:cs typeface="Alegreya"/>
                <a:sym typeface="Alegreya"/>
              </a:rPr>
              <a:t>Software Requirements</a:t>
            </a:r>
          </a:p>
        </p:txBody>
      </p:sp>
      <p:sp>
        <p:nvSpPr>
          <p:cNvPr id="134" name="Shape 13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lgn="just">
              <a:lnSpc>
                <a:spcPct val="150000"/>
              </a:lnSpc>
              <a:spcBef>
                <a:spcPts val="0"/>
              </a:spcBef>
              <a:buChar char="●"/>
            </a:pPr>
            <a:r>
              <a:rPr lang="en-GB"/>
              <a:t>Front End : HTML, CSS, JavaScript, Angular JS.</a:t>
            </a:r>
          </a:p>
          <a:p>
            <a:pPr indent="-228600" lvl="0" marL="457200" rtl="0" algn="just">
              <a:lnSpc>
                <a:spcPct val="150000"/>
              </a:lnSpc>
              <a:spcBef>
                <a:spcPts val="0"/>
              </a:spcBef>
              <a:buChar char="●"/>
            </a:pPr>
            <a:r>
              <a:rPr lang="en-GB"/>
              <a:t>Back End : Node JS, Java Servlets with Tomcat as Server,OAuth access to social media sites,a global IP address at which these sites could callback..</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