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77" r:id="rId2"/>
    <p:sldId id="278"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140" autoAdjust="0"/>
    <p:restoredTop sz="94660"/>
  </p:normalViewPr>
  <p:slideViewPr>
    <p:cSldViewPr snapToGrid="0">
      <p:cViewPr varScale="1">
        <p:scale>
          <a:sx n="62" d="100"/>
          <a:sy n="62" d="100"/>
        </p:scale>
        <p:origin x="102"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010FDA-4670-47AC-BE99-3DBFA6DE99FF}" type="datetimeFigureOut">
              <a:rPr lang="en-IN" smtClean="0"/>
              <a:t>17-04-2017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37EADE-8F63-4C8A-9C46-93C2BF356448}" type="slidenum">
              <a:rPr lang="en-IN" smtClean="0"/>
              <a:t>‹#›</a:t>
            </a:fld>
            <a:endParaRPr lang="en-IN"/>
          </a:p>
        </p:txBody>
      </p:sp>
    </p:spTree>
    <p:extLst>
      <p:ext uri="{BB962C8B-B14F-4D97-AF65-F5344CB8AC3E}">
        <p14:creationId xmlns:p14="http://schemas.microsoft.com/office/powerpoint/2010/main" val="1569979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554EF29-6217-4AF1-BF99-0260CBDF0DF6}" type="datetimeFigureOut">
              <a:rPr lang="en-IN" smtClean="0"/>
              <a:t>17-04-2017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BC48EF-8FAA-4A4A-8E63-A3DAE1E9EBC9}" type="slidenum">
              <a:rPr lang="en-IN" smtClean="0"/>
              <a:t>‹#›</a:t>
            </a:fld>
            <a:endParaRPr lang="en-IN"/>
          </a:p>
        </p:txBody>
      </p:sp>
    </p:spTree>
    <p:extLst>
      <p:ext uri="{BB962C8B-B14F-4D97-AF65-F5344CB8AC3E}">
        <p14:creationId xmlns:p14="http://schemas.microsoft.com/office/powerpoint/2010/main" val="328895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554EF29-6217-4AF1-BF99-0260CBDF0DF6}" type="datetimeFigureOut">
              <a:rPr lang="en-IN" smtClean="0"/>
              <a:t>17-04-2017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BC48EF-8FAA-4A4A-8E63-A3DAE1E9EBC9}" type="slidenum">
              <a:rPr lang="en-IN" smtClean="0"/>
              <a:t>‹#›</a:t>
            </a:fld>
            <a:endParaRPr lang="en-IN"/>
          </a:p>
        </p:txBody>
      </p:sp>
    </p:spTree>
    <p:extLst>
      <p:ext uri="{BB962C8B-B14F-4D97-AF65-F5344CB8AC3E}">
        <p14:creationId xmlns:p14="http://schemas.microsoft.com/office/powerpoint/2010/main" val="1655425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554EF29-6217-4AF1-BF99-0260CBDF0DF6}" type="datetimeFigureOut">
              <a:rPr lang="en-IN" smtClean="0"/>
              <a:t>17-04-2017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BC48EF-8FAA-4A4A-8E63-A3DAE1E9EBC9}" type="slidenum">
              <a:rPr lang="en-IN" smtClean="0"/>
              <a:t>‹#›</a:t>
            </a:fld>
            <a:endParaRPr lang="en-IN"/>
          </a:p>
        </p:txBody>
      </p:sp>
    </p:spTree>
    <p:extLst>
      <p:ext uri="{BB962C8B-B14F-4D97-AF65-F5344CB8AC3E}">
        <p14:creationId xmlns:p14="http://schemas.microsoft.com/office/powerpoint/2010/main" val="291785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554EF29-6217-4AF1-BF99-0260CBDF0DF6}" type="datetimeFigureOut">
              <a:rPr lang="en-IN" smtClean="0"/>
              <a:t>17-04-2017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BC48EF-8FAA-4A4A-8E63-A3DAE1E9EBC9}" type="slidenum">
              <a:rPr lang="en-IN" smtClean="0"/>
              <a:t>‹#›</a:t>
            </a:fld>
            <a:endParaRPr lang="en-IN"/>
          </a:p>
        </p:txBody>
      </p:sp>
    </p:spTree>
    <p:extLst>
      <p:ext uri="{BB962C8B-B14F-4D97-AF65-F5344CB8AC3E}">
        <p14:creationId xmlns:p14="http://schemas.microsoft.com/office/powerpoint/2010/main" val="2904170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54EF29-6217-4AF1-BF99-0260CBDF0DF6}" type="datetimeFigureOut">
              <a:rPr lang="en-IN" smtClean="0"/>
              <a:t>17-04-2017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BC48EF-8FAA-4A4A-8E63-A3DAE1E9EBC9}" type="slidenum">
              <a:rPr lang="en-IN" smtClean="0"/>
              <a:t>‹#›</a:t>
            </a:fld>
            <a:endParaRPr lang="en-IN"/>
          </a:p>
        </p:txBody>
      </p:sp>
    </p:spTree>
    <p:extLst>
      <p:ext uri="{BB962C8B-B14F-4D97-AF65-F5344CB8AC3E}">
        <p14:creationId xmlns:p14="http://schemas.microsoft.com/office/powerpoint/2010/main" val="1694863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554EF29-6217-4AF1-BF99-0260CBDF0DF6}" type="datetimeFigureOut">
              <a:rPr lang="en-IN" smtClean="0"/>
              <a:t>17-04-2017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BC48EF-8FAA-4A4A-8E63-A3DAE1E9EBC9}" type="slidenum">
              <a:rPr lang="en-IN" smtClean="0"/>
              <a:t>‹#›</a:t>
            </a:fld>
            <a:endParaRPr lang="en-IN"/>
          </a:p>
        </p:txBody>
      </p:sp>
    </p:spTree>
    <p:extLst>
      <p:ext uri="{BB962C8B-B14F-4D97-AF65-F5344CB8AC3E}">
        <p14:creationId xmlns:p14="http://schemas.microsoft.com/office/powerpoint/2010/main" val="20992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554EF29-6217-4AF1-BF99-0260CBDF0DF6}" type="datetimeFigureOut">
              <a:rPr lang="en-IN" smtClean="0"/>
              <a:t>17-04-2017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BC48EF-8FAA-4A4A-8E63-A3DAE1E9EBC9}" type="slidenum">
              <a:rPr lang="en-IN" smtClean="0"/>
              <a:t>‹#›</a:t>
            </a:fld>
            <a:endParaRPr lang="en-IN"/>
          </a:p>
        </p:txBody>
      </p:sp>
    </p:spTree>
    <p:extLst>
      <p:ext uri="{BB962C8B-B14F-4D97-AF65-F5344CB8AC3E}">
        <p14:creationId xmlns:p14="http://schemas.microsoft.com/office/powerpoint/2010/main" val="3194794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554EF29-6217-4AF1-BF99-0260CBDF0DF6}" type="datetimeFigureOut">
              <a:rPr lang="en-IN" smtClean="0"/>
              <a:t>17-04-2017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BC48EF-8FAA-4A4A-8E63-A3DAE1E9EBC9}" type="slidenum">
              <a:rPr lang="en-IN" smtClean="0"/>
              <a:t>‹#›</a:t>
            </a:fld>
            <a:endParaRPr lang="en-IN"/>
          </a:p>
        </p:txBody>
      </p:sp>
    </p:spTree>
    <p:extLst>
      <p:ext uri="{BB962C8B-B14F-4D97-AF65-F5344CB8AC3E}">
        <p14:creationId xmlns:p14="http://schemas.microsoft.com/office/powerpoint/2010/main" val="1718190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54EF29-6217-4AF1-BF99-0260CBDF0DF6}" type="datetimeFigureOut">
              <a:rPr lang="en-IN" smtClean="0"/>
              <a:t>17-04-2017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BC48EF-8FAA-4A4A-8E63-A3DAE1E9EBC9}" type="slidenum">
              <a:rPr lang="en-IN" smtClean="0"/>
              <a:t>‹#›</a:t>
            </a:fld>
            <a:endParaRPr lang="en-IN"/>
          </a:p>
        </p:txBody>
      </p:sp>
    </p:spTree>
    <p:extLst>
      <p:ext uri="{BB962C8B-B14F-4D97-AF65-F5344CB8AC3E}">
        <p14:creationId xmlns:p14="http://schemas.microsoft.com/office/powerpoint/2010/main" val="1940604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54EF29-6217-4AF1-BF99-0260CBDF0DF6}" type="datetimeFigureOut">
              <a:rPr lang="en-IN" smtClean="0"/>
              <a:t>17-04-2017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BC48EF-8FAA-4A4A-8E63-A3DAE1E9EBC9}" type="slidenum">
              <a:rPr lang="en-IN" smtClean="0"/>
              <a:t>‹#›</a:t>
            </a:fld>
            <a:endParaRPr lang="en-IN"/>
          </a:p>
        </p:txBody>
      </p:sp>
    </p:spTree>
    <p:extLst>
      <p:ext uri="{BB962C8B-B14F-4D97-AF65-F5344CB8AC3E}">
        <p14:creationId xmlns:p14="http://schemas.microsoft.com/office/powerpoint/2010/main" val="4059115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54EF29-6217-4AF1-BF99-0260CBDF0DF6}" type="datetimeFigureOut">
              <a:rPr lang="en-IN" smtClean="0"/>
              <a:t>17-04-2017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BC48EF-8FAA-4A4A-8E63-A3DAE1E9EBC9}" type="slidenum">
              <a:rPr lang="en-IN" smtClean="0"/>
              <a:t>‹#›</a:t>
            </a:fld>
            <a:endParaRPr lang="en-IN"/>
          </a:p>
        </p:txBody>
      </p:sp>
    </p:spTree>
    <p:extLst>
      <p:ext uri="{BB962C8B-B14F-4D97-AF65-F5344CB8AC3E}">
        <p14:creationId xmlns:p14="http://schemas.microsoft.com/office/powerpoint/2010/main" val="3782527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54EF29-6217-4AF1-BF99-0260CBDF0DF6}" type="datetimeFigureOut">
              <a:rPr lang="en-IN" smtClean="0"/>
              <a:t>17-04-2017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BC48EF-8FAA-4A4A-8E63-A3DAE1E9EBC9}" type="slidenum">
              <a:rPr lang="en-IN" smtClean="0"/>
              <a:t>‹#›</a:t>
            </a:fld>
            <a:endParaRPr lang="en-IN"/>
          </a:p>
        </p:txBody>
      </p:sp>
    </p:spTree>
    <p:extLst>
      <p:ext uri="{BB962C8B-B14F-4D97-AF65-F5344CB8AC3E}">
        <p14:creationId xmlns:p14="http://schemas.microsoft.com/office/powerpoint/2010/main" val="3552906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6775" y="2090263"/>
            <a:ext cx="10592971" cy="1569660"/>
          </a:xfrm>
          <a:prstGeom prst="rect">
            <a:avLst/>
          </a:prstGeom>
          <a:noFill/>
        </p:spPr>
        <p:txBody>
          <a:bodyPr wrap="square" rtlCol="0">
            <a:spAutoFit/>
          </a:bodyPr>
          <a:lstStyle/>
          <a:p>
            <a:r>
              <a:rPr lang="en-IN" sz="9600" dirty="0"/>
              <a:t>KERNEL DEBUGGING</a:t>
            </a:r>
          </a:p>
        </p:txBody>
      </p:sp>
      <p:sp>
        <p:nvSpPr>
          <p:cNvPr id="3" name="TextBox 2"/>
          <p:cNvSpPr txBox="1"/>
          <p:nvPr/>
        </p:nvSpPr>
        <p:spPr>
          <a:xfrm>
            <a:off x="3826412" y="3758535"/>
            <a:ext cx="4505027" cy="461665"/>
          </a:xfrm>
          <a:prstGeom prst="rect">
            <a:avLst/>
          </a:prstGeom>
          <a:noFill/>
        </p:spPr>
        <p:txBody>
          <a:bodyPr wrap="square" rtlCol="0">
            <a:spAutoFit/>
          </a:bodyPr>
          <a:lstStyle/>
          <a:p>
            <a:r>
              <a:rPr lang="en-IN" sz="2400" dirty="0"/>
              <a:t>Introduction to Kernel Debugging</a:t>
            </a:r>
          </a:p>
        </p:txBody>
      </p:sp>
    </p:spTree>
    <p:extLst>
      <p:ext uri="{BB962C8B-B14F-4D97-AF65-F5344CB8AC3E}">
        <p14:creationId xmlns:p14="http://schemas.microsoft.com/office/powerpoint/2010/main" val="37062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1303221" y="3186992"/>
            <a:ext cx="9468720" cy="94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6000" b="0" strike="noStrike" spc="-1">
                <a:uFill>
                  <a:solidFill>
                    <a:srgbClr val="FFFFFF"/>
                  </a:solidFill>
                </a:uFill>
                <a:latin typeface="Arial"/>
                <a:ea typeface="DejaVu Sans"/>
              </a:rPr>
              <a:t>Try Debugging by Querying</a:t>
            </a:r>
            <a:endParaRPr lang="en-IN" sz="1800" b="0" strike="noStrike" spc="-1">
              <a:uFill>
                <a:solidFill>
                  <a:srgbClr val="FFFFFF"/>
                </a:solidFill>
              </a:uFill>
              <a:latin typeface="Arial"/>
            </a:endParaRPr>
          </a:p>
        </p:txBody>
      </p:sp>
    </p:spTree>
    <p:extLst>
      <p:ext uri="{BB962C8B-B14F-4D97-AF65-F5344CB8AC3E}">
        <p14:creationId xmlns:p14="http://schemas.microsoft.com/office/powerpoint/2010/main" val="3334019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368526" y="292680"/>
            <a:ext cx="5070960" cy="48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0" strike="noStrike" spc="-1">
                <a:uFill>
                  <a:solidFill>
                    <a:srgbClr val="FFFFFF"/>
                  </a:solidFill>
                </a:uFill>
                <a:latin typeface="Arial"/>
                <a:ea typeface="DejaVu Sans"/>
              </a:rPr>
              <a:t>Debugging by Querying</a:t>
            </a:r>
            <a:endParaRPr lang="en-IN" sz="1800" b="0" strike="noStrike" spc="-1">
              <a:uFill>
                <a:solidFill>
                  <a:srgbClr val="FFFFFF"/>
                </a:solidFill>
              </a:uFill>
              <a:latin typeface="Arial"/>
            </a:endParaRPr>
          </a:p>
        </p:txBody>
      </p:sp>
      <p:sp>
        <p:nvSpPr>
          <p:cNvPr id="5" name="CustomShape 2"/>
          <p:cNvSpPr/>
          <p:nvPr/>
        </p:nvSpPr>
        <p:spPr>
          <a:xfrm>
            <a:off x="524766" y="2570400"/>
            <a:ext cx="8916840" cy="99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60">
              <a:lnSpc>
                <a:spcPct val="100000"/>
              </a:lnSpc>
            </a:pPr>
            <a:r>
              <a:rPr lang="en-IN" sz="1800" b="0" strike="noStrike" spc="-1">
                <a:uFill>
                  <a:solidFill>
                    <a:srgbClr val="FFFFFF"/>
                  </a:solidFill>
                </a:uFill>
                <a:latin typeface="Arial"/>
                <a:ea typeface="Noto Sans CJK SC Regular"/>
              </a:rPr>
              <a:t>A few techniques are available to driver developers for querying the system: </a:t>
            </a:r>
            <a:endParaRPr lang="en-IN" sz="1800" b="0" strike="noStrike" spc="-1">
              <a:uFill>
                <a:solidFill>
                  <a:srgbClr val="FFFFFF"/>
                </a:solidFill>
              </a:uFill>
              <a:latin typeface="Arial"/>
            </a:endParaRPr>
          </a:p>
          <a:p>
            <a:pPr marL="743400" lvl="1" indent="-285480">
              <a:lnSpc>
                <a:spcPct val="100000"/>
              </a:lnSpc>
              <a:buClr>
                <a:srgbClr val="FFFFFF"/>
              </a:buClr>
              <a:buFont typeface="Wingdings" charset="2"/>
              <a:buChar char=""/>
            </a:pPr>
            <a:r>
              <a:rPr lang="en-IN" sz="1800" b="0" strike="noStrike" spc="-1">
                <a:uFill>
                  <a:solidFill>
                    <a:srgbClr val="FFFFFF"/>
                  </a:solidFill>
                </a:uFill>
                <a:latin typeface="Arial"/>
                <a:ea typeface="Noto Sans CJK SC Regular"/>
              </a:rPr>
              <a:t>creating a file in the /proc filesystem</a:t>
            </a:r>
            <a:endParaRPr lang="en-IN" sz="1800" b="0" strike="noStrike" spc="-1">
              <a:uFill>
                <a:solidFill>
                  <a:srgbClr val="FFFFFF"/>
                </a:solidFill>
              </a:uFill>
              <a:latin typeface="Arial"/>
            </a:endParaRPr>
          </a:p>
          <a:p>
            <a:pPr marL="743400" lvl="1" indent="-285480">
              <a:lnSpc>
                <a:spcPct val="100000"/>
              </a:lnSpc>
              <a:buClr>
                <a:srgbClr val="FFFFFF"/>
              </a:buClr>
              <a:buFont typeface="Wingdings" charset="2"/>
              <a:buChar char=""/>
            </a:pPr>
            <a:r>
              <a:rPr lang="en-IN" sz="1800" b="0" strike="noStrike" spc="-1">
                <a:uFill>
                  <a:solidFill>
                    <a:srgbClr val="FFFFFF"/>
                  </a:solidFill>
                </a:uFill>
                <a:latin typeface="Arial"/>
                <a:ea typeface="DejaVu Sans"/>
              </a:rPr>
              <a:t>using the </a:t>
            </a:r>
            <a:r>
              <a:rPr lang="en-IN" sz="1800" b="0" i="1" strike="noStrike" spc="-1">
                <a:uFill>
                  <a:solidFill>
                    <a:srgbClr val="FFFFFF"/>
                  </a:solidFill>
                </a:uFill>
                <a:latin typeface="Arial"/>
                <a:ea typeface="DejaVu Sans"/>
              </a:rPr>
              <a:t>ioctl</a:t>
            </a:r>
            <a:r>
              <a:rPr lang="en-IN" sz="1800" b="0" strike="noStrike" spc="-1">
                <a:uFill>
                  <a:solidFill>
                    <a:srgbClr val="FFFFFF"/>
                  </a:solidFill>
                </a:uFill>
                <a:latin typeface="Arial"/>
                <a:ea typeface="DejaVu Sans"/>
              </a:rPr>
              <a:t> driver method</a:t>
            </a:r>
            <a:endParaRPr lang="en-IN" sz="1800" b="0" strike="noStrike" spc="-1">
              <a:uFill>
                <a:solidFill>
                  <a:srgbClr val="FFFFFF"/>
                </a:solidFill>
              </a:uFill>
              <a:latin typeface="Arial"/>
            </a:endParaRPr>
          </a:p>
        </p:txBody>
      </p:sp>
      <p:sp>
        <p:nvSpPr>
          <p:cNvPr id="6" name="CustomShape 3"/>
          <p:cNvSpPr/>
          <p:nvPr/>
        </p:nvSpPr>
        <p:spPr>
          <a:xfrm>
            <a:off x="807366" y="1046520"/>
            <a:ext cx="8926200" cy="132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uFill>
                  <a:solidFill>
                    <a:srgbClr val="FFFFFF"/>
                  </a:solidFill>
                </a:uFill>
                <a:latin typeface="Arial"/>
                <a:ea typeface="Noto Sans CJK SC Regular"/>
              </a:rPr>
              <a:t>More often than not, the best way to get relevant information is to query the system </a:t>
            </a:r>
            <a:endParaRPr lang="en-IN" sz="1800" b="0" strike="noStrike" spc="-1">
              <a:uFill>
                <a:solidFill>
                  <a:srgbClr val="FFFFFF"/>
                </a:solidFill>
              </a:uFill>
              <a:latin typeface="Arial"/>
            </a:endParaRPr>
          </a:p>
          <a:p>
            <a:pPr>
              <a:lnSpc>
                <a:spcPct val="100000"/>
              </a:lnSpc>
            </a:pPr>
            <a:r>
              <a:rPr lang="en-IN" sz="1800" b="0" strike="noStrike" spc="-1">
                <a:uFill>
                  <a:solidFill>
                    <a:srgbClr val="FFFFFF"/>
                  </a:solidFill>
                </a:uFill>
                <a:latin typeface="Arial"/>
                <a:ea typeface="Noto Sans CJK SC Regular"/>
              </a:rPr>
              <a:t>when you need the information, instead of continually producing data. In fact, every </a:t>
            </a:r>
            <a:endParaRPr lang="en-IN" sz="1800" b="0" strike="noStrike" spc="-1">
              <a:uFill>
                <a:solidFill>
                  <a:srgbClr val="FFFFFF"/>
                </a:solidFill>
              </a:uFill>
              <a:latin typeface="Arial"/>
            </a:endParaRPr>
          </a:p>
          <a:p>
            <a:pPr>
              <a:lnSpc>
                <a:spcPct val="100000"/>
              </a:lnSpc>
            </a:pPr>
            <a:r>
              <a:rPr lang="en-IN" sz="1800" b="0" strike="noStrike" spc="-1">
                <a:uFill>
                  <a:solidFill>
                    <a:srgbClr val="FFFFFF"/>
                  </a:solidFill>
                </a:uFill>
                <a:latin typeface="Arial"/>
                <a:ea typeface="Noto Sans CJK SC Regular"/>
              </a:rPr>
              <a:t>Unix system provides many tools for obtaining system information: ps, netstat, vmstat, </a:t>
            </a:r>
            <a:endParaRPr lang="en-IN" sz="1800" b="0" strike="noStrike" spc="-1">
              <a:uFill>
                <a:solidFill>
                  <a:srgbClr val="FFFFFF"/>
                </a:solidFill>
              </a:uFill>
              <a:latin typeface="Arial"/>
            </a:endParaRPr>
          </a:p>
          <a:p>
            <a:pPr>
              <a:lnSpc>
                <a:spcPct val="100000"/>
              </a:lnSpc>
            </a:pPr>
            <a:r>
              <a:rPr lang="en-IN" sz="1800" b="0" strike="noStrike" spc="-1">
                <a:uFill>
                  <a:solidFill>
                    <a:srgbClr val="FFFFFF"/>
                  </a:solidFill>
                </a:uFill>
                <a:latin typeface="Arial"/>
                <a:ea typeface="Noto Sans CJK SC Regular"/>
              </a:rPr>
              <a:t>and so on.</a:t>
            </a:r>
            <a:endParaRPr lang="en-IN" sz="1800" b="0" strike="noStrike" spc="-1">
              <a:uFill>
                <a:solidFill>
                  <a:srgbClr val="FFFFFF"/>
                </a:solidFill>
              </a:uFill>
              <a:latin typeface="Arial"/>
            </a:endParaRPr>
          </a:p>
        </p:txBody>
      </p:sp>
      <p:sp>
        <p:nvSpPr>
          <p:cNvPr id="7" name="CustomShape 4"/>
          <p:cNvSpPr/>
          <p:nvPr/>
        </p:nvSpPr>
        <p:spPr>
          <a:xfrm>
            <a:off x="530886" y="3723120"/>
            <a:ext cx="3180600" cy="37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0" strike="noStrike" spc="-1">
                <a:uFill>
                  <a:solidFill>
                    <a:srgbClr val="FFFFFF"/>
                  </a:solidFill>
                </a:uFill>
                <a:latin typeface="Arial"/>
                <a:ea typeface="DejaVu Sans"/>
              </a:rPr>
              <a:t>Using the /proc Filesystem</a:t>
            </a:r>
            <a:endParaRPr lang="en-IN" sz="1800" b="0" strike="noStrike" spc="-1">
              <a:uFill>
                <a:solidFill>
                  <a:srgbClr val="FFFFFF"/>
                </a:solidFill>
              </a:uFill>
              <a:latin typeface="Arial"/>
            </a:endParaRPr>
          </a:p>
        </p:txBody>
      </p:sp>
      <p:sp>
        <p:nvSpPr>
          <p:cNvPr id="8" name="CustomShape 5"/>
          <p:cNvSpPr/>
          <p:nvPr/>
        </p:nvSpPr>
        <p:spPr>
          <a:xfrm>
            <a:off x="756966" y="4216680"/>
            <a:ext cx="9172800" cy="2641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280">
              <a:lnSpc>
                <a:spcPct val="100000"/>
              </a:lnSpc>
              <a:buClr>
                <a:srgbClr val="FFFFFF"/>
              </a:buClr>
              <a:buSzPct val="45000"/>
              <a:buFont typeface="Wingdings" charset="2"/>
              <a:buChar char=""/>
            </a:pPr>
            <a:r>
              <a:rPr lang="en-IN" sz="1800" b="0" strike="noStrike" spc="-1">
                <a:uFill>
                  <a:solidFill>
                    <a:srgbClr val="FFFFFF"/>
                  </a:solidFill>
                </a:uFill>
                <a:latin typeface="Arial"/>
                <a:ea typeface="Noto Sans CJK SC Regular"/>
              </a:rPr>
              <a:t>The /proc filesystem is a special, software-created filesystem that is used by the kernel</a:t>
            </a:r>
            <a:endParaRPr lang="en-IN" sz="1800" b="0" strike="noStrike" spc="-1">
              <a:uFill>
                <a:solidFill>
                  <a:srgbClr val="FFFFFF"/>
                </a:solidFill>
              </a:uFill>
              <a:latin typeface="Arial"/>
            </a:endParaRPr>
          </a:p>
          <a:p>
            <a:pPr marL="360">
              <a:lnSpc>
                <a:spcPct val="100000"/>
              </a:lnSpc>
            </a:pPr>
            <a:r>
              <a:rPr lang="en-IN" sz="1800" b="0" strike="noStrike" spc="-1">
                <a:uFill>
                  <a:solidFill>
                    <a:srgbClr val="FFFFFF"/>
                  </a:solidFill>
                </a:uFill>
                <a:latin typeface="Arial"/>
                <a:ea typeface="Noto Sans CJK SC Regular"/>
              </a:rPr>
              <a:t>    to export information to the world.</a:t>
            </a:r>
            <a:endParaRPr lang="en-IN" sz="1800" b="0" strike="noStrike" spc="-1">
              <a:uFill>
                <a:solidFill>
                  <a:srgbClr val="FFFFFF"/>
                </a:solidFill>
              </a:uFill>
              <a:latin typeface="Arial"/>
            </a:endParaRPr>
          </a:p>
          <a:p>
            <a:pPr marL="216000" indent="-215280">
              <a:lnSpc>
                <a:spcPct val="100000"/>
              </a:lnSpc>
              <a:buClr>
                <a:srgbClr val="FFFFFF"/>
              </a:buClr>
              <a:buSzPct val="45000"/>
              <a:buFont typeface="Wingdings" charset="2"/>
              <a:buChar char=""/>
            </a:pPr>
            <a:r>
              <a:rPr lang="en-IN" sz="1800" b="0" strike="noStrike" spc="-1">
                <a:uFill>
                  <a:solidFill>
                    <a:srgbClr val="FFFFFF"/>
                  </a:solidFill>
                </a:uFill>
                <a:latin typeface="Arial"/>
                <a:ea typeface="Noto Sans CJK SC Regular"/>
              </a:rPr>
              <a:t>Each file under /proc is tied to a kernel function that generates the file's "contents" on </a:t>
            </a:r>
            <a:endParaRPr lang="en-IN" sz="1800" b="0" strike="noStrike" spc="-1">
              <a:uFill>
                <a:solidFill>
                  <a:srgbClr val="FFFFFF"/>
                </a:solidFill>
              </a:uFill>
              <a:latin typeface="Arial"/>
            </a:endParaRPr>
          </a:p>
          <a:p>
            <a:pPr marL="360">
              <a:lnSpc>
                <a:spcPct val="100000"/>
              </a:lnSpc>
            </a:pPr>
            <a:r>
              <a:rPr lang="en-IN" sz="1800" b="0" strike="noStrike" spc="-1">
                <a:uFill>
                  <a:solidFill>
                    <a:srgbClr val="FFFFFF"/>
                  </a:solidFill>
                </a:uFill>
                <a:latin typeface="Arial"/>
                <a:ea typeface="Noto Sans CJK SC Regular"/>
              </a:rPr>
              <a:t>   the fly when the file is read.</a:t>
            </a:r>
            <a:endParaRPr lang="en-IN" sz="1800" b="0" strike="noStrike" spc="-1">
              <a:uFill>
                <a:solidFill>
                  <a:srgbClr val="FFFFFF"/>
                </a:solidFill>
              </a:uFill>
              <a:latin typeface="Arial"/>
            </a:endParaRPr>
          </a:p>
          <a:p>
            <a:pPr marL="216000" indent="-215280">
              <a:lnSpc>
                <a:spcPct val="100000"/>
              </a:lnSpc>
              <a:buClr>
                <a:srgbClr val="FFFFFF"/>
              </a:buClr>
              <a:buSzPct val="45000"/>
              <a:buFont typeface="Wingdings" charset="2"/>
              <a:buChar char=""/>
            </a:pPr>
            <a:r>
              <a:rPr lang="en-IN" sz="1800" b="0" strike="noStrike" spc="-1">
                <a:uFill>
                  <a:solidFill>
                    <a:srgbClr val="FFFFFF"/>
                  </a:solidFill>
                </a:uFill>
                <a:latin typeface="Arial"/>
                <a:ea typeface="Noto Sans CJK SC Regular"/>
              </a:rPr>
              <a:t>/proc is heavily used in the Linux system. Many utilities on a modern Linux distribution, </a:t>
            </a:r>
            <a:endParaRPr lang="en-IN" sz="1800" b="0" strike="noStrike" spc="-1">
              <a:uFill>
                <a:solidFill>
                  <a:srgbClr val="FFFFFF"/>
                </a:solidFill>
              </a:uFill>
              <a:latin typeface="Arial"/>
            </a:endParaRPr>
          </a:p>
          <a:p>
            <a:pPr marL="360">
              <a:lnSpc>
                <a:spcPct val="100000"/>
              </a:lnSpc>
            </a:pPr>
            <a:r>
              <a:rPr lang="en-IN" sz="1800" b="0" strike="noStrike" spc="-1">
                <a:uFill>
                  <a:solidFill>
                    <a:srgbClr val="FFFFFF"/>
                  </a:solidFill>
                </a:uFill>
                <a:latin typeface="Arial"/>
                <a:ea typeface="Noto Sans CJK SC Regular"/>
              </a:rPr>
              <a:t>   such as ps, top, and uptime, get their information from /proc</a:t>
            </a:r>
            <a:endParaRPr lang="en-IN" sz="1800" b="0" strike="noStrike" spc="-1">
              <a:uFill>
                <a:solidFill>
                  <a:srgbClr val="FFFFFF"/>
                </a:solidFill>
              </a:uFill>
              <a:latin typeface="Arial"/>
            </a:endParaRPr>
          </a:p>
          <a:p>
            <a:pPr marL="216000" indent="-215280">
              <a:lnSpc>
                <a:spcPct val="100000"/>
              </a:lnSpc>
              <a:buClr>
                <a:srgbClr val="FFFFFF"/>
              </a:buClr>
              <a:buSzPct val="45000"/>
              <a:buFont typeface="Wingdings" charset="2"/>
              <a:buChar char=""/>
            </a:pPr>
            <a:r>
              <a:rPr lang="en-IN" sz="1800" b="0" strike="noStrike" spc="-1">
                <a:uFill>
                  <a:solidFill>
                    <a:srgbClr val="FFFFFF"/>
                  </a:solidFill>
                </a:uFill>
                <a:latin typeface="Arial"/>
                <a:ea typeface="Noto Sans CJK SC Regular"/>
              </a:rPr>
              <a:t>Implementing files in /proc, All modules that work with /proc should include &lt;linux/proc_fs.h&gt; to define the proper functions.</a:t>
            </a:r>
            <a:endParaRPr lang="en-IN" sz="1800" b="0" strike="noStrike" spc="-1">
              <a:uFill>
                <a:solidFill>
                  <a:srgbClr val="FFFFFF"/>
                </a:solidFill>
              </a:uFill>
              <a:latin typeface="Arial"/>
            </a:endParaRPr>
          </a:p>
        </p:txBody>
      </p:sp>
    </p:spTree>
    <p:extLst>
      <p:ext uri="{BB962C8B-B14F-4D97-AF65-F5344CB8AC3E}">
        <p14:creationId xmlns:p14="http://schemas.microsoft.com/office/powerpoint/2010/main" val="2510784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74903" y="458864"/>
            <a:ext cx="6001560" cy="48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0" strike="noStrike" spc="-1">
                <a:uFill>
                  <a:solidFill>
                    <a:srgbClr val="FFFFFF"/>
                  </a:solidFill>
                </a:uFill>
                <a:latin typeface="Arial"/>
                <a:ea typeface="DejaVu Sans"/>
              </a:rPr>
              <a:t>Debugging by Querying (continue ...)</a:t>
            </a:r>
            <a:endParaRPr lang="en-IN" sz="1800" b="0" strike="noStrike" spc="-1">
              <a:uFill>
                <a:solidFill>
                  <a:srgbClr val="FFFFFF"/>
                </a:solidFill>
              </a:uFill>
              <a:latin typeface="Arial"/>
            </a:endParaRPr>
          </a:p>
        </p:txBody>
      </p:sp>
      <p:sp>
        <p:nvSpPr>
          <p:cNvPr id="5" name="CustomShape 2"/>
          <p:cNvSpPr/>
          <p:nvPr/>
        </p:nvSpPr>
        <p:spPr>
          <a:xfrm>
            <a:off x="990783" y="1106504"/>
            <a:ext cx="3180600" cy="37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0" strike="noStrike" spc="-1">
                <a:uFill>
                  <a:solidFill>
                    <a:srgbClr val="FFFFFF"/>
                  </a:solidFill>
                </a:uFill>
                <a:latin typeface="Arial"/>
                <a:ea typeface="DejaVu Sans"/>
              </a:rPr>
              <a:t>Using the </a:t>
            </a:r>
            <a:r>
              <a:rPr lang="en-IN" sz="2000" b="0" i="1" strike="noStrike" spc="-1">
                <a:uFill>
                  <a:solidFill>
                    <a:srgbClr val="FFFFFF"/>
                  </a:solidFill>
                </a:uFill>
                <a:latin typeface="Arial"/>
                <a:ea typeface="DejaVu Sans"/>
              </a:rPr>
              <a:t>ioctl</a:t>
            </a:r>
            <a:r>
              <a:rPr lang="en-IN" sz="2000" b="0" strike="noStrike" spc="-1">
                <a:uFill>
                  <a:solidFill>
                    <a:srgbClr val="FFFFFF"/>
                  </a:solidFill>
                </a:uFill>
                <a:latin typeface="Arial"/>
                <a:ea typeface="DejaVu Sans"/>
              </a:rPr>
              <a:t> Method</a:t>
            </a:r>
            <a:endParaRPr lang="en-IN" sz="1800" b="0" strike="noStrike" spc="-1">
              <a:uFill>
                <a:solidFill>
                  <a:srgbClr val="FFFFFF"/>
                </a:solidFill>
              </a:uFill>
              <a:latin typeface="Arial"/>
            </a:endParaRPr>
          </a:p>
        </p:txBody>
      </p:sp>
      <p:sp>
        <p:nvSpPr>
          <p:cNvPr id="6" name="CustomShape 3"/>
          <p:cNvSpPr/>
          <p:nvPr/>
        </p:nvSpPr>
        <p:spPr>
          <a:xfrm>
            <a:off x="961263" y="1682504"/>
            <a:ext cx="9172800" cy="4609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280">
              <a:lnSpc>
                <a:spcPct val="100000"/>
              </a:lnSpc>
              <a:buClr>
                <a:srgbClr val="FFFFFF"/>
              </a:buClr>
              <a:buSzPct val="45000"/>
              <a:buFont typeface="Wingdings" charset="2"/>
              <a:buChar char=""/>
            </a:pPr>
            <a:r>
              <a:rPr lang="en-IN" sz="1800" b="0" i="1" strike="noStrike" spc="-1" dirty="0" err="1">
                <a:uFill>
                  <a:solidFill>
                    <a:srgbClr val="FFFFFF"/>
                  </a:solidFill>
                </a:uFill>
                <a:latin typeface="Arial"/>
                <a:ea typeface="Noto Sans CJK SC Regular"/>
              </a:rPr>
              <a:t>ioctl</a:t>
            </a:r>
            <a:r>
              <a:rPr lang="en-IN" sz="1800" b="0" strike="noStrike" spc="-1" dirty="0">
                <a:uFill>
                  <a:solidFill>
                    <a:srgbClr val="FFFFFF"/>
                  </a:solidFill>
                </a:uFill>
                <a:latin typeface="Arial"/>
                <a:ea typeface="Noto Sans CJK SC Regular"/>
              </a:rPr>
              <a:t>, is a system call that acts on a file descriptor; it receives a number that identifies </a:t>
            </a:r>
            <a:endParaRPr lang="en-IN" sz="1800" b="0" strike="noStrike" spc="-1" dirty="0">
              <a:uFill>
                <a:solidFill>
                  <a:srgbClr val="FFFFFF"/>
                </a:solidFill>
              </a:uFill>
              <a:latin typeface="Arial"/>
            </a:endParaRPr>
          </a:p>
          <a:p>
            <a:pPr marL="360">
              <a:lnSpc>
                <a:spcPct val="100000"/>
              </a:lnSpc>
            </a:pPr>
            <a:r>
              <a:rPr lang="en-IN" sz="1800" b="0" strike="noStrike" spc="-1" dirty="0">
                <a:uFill>
                  <a:solidFill>
                    <a:srgbClr val="FFFFFF"/>
                  </a:solidFill>
                </a:uFill>
                <a:latin typeface="Arial"/>
                <a:ea typeface="Noto Sans CJK SC Regular"/>
              </a:rPr>
              <a:t>   a command to be performed and (optionally) another argument, usually a pointer. </a:t>
            </a:r>
            <a:endParaRPr lang="en-IN" sz="1800" b="0" strike="noStrike" spc="-1" dirty="0">
              <a:uFill>
                <a:solidFill>
                  <a:srgbClr val="FFFFFF"/>
                </a:solidFill>
              </a:uFill>
              <a:latin typeface="Arial"/>
            </a:endParaRPr>
          </a:p>
          <a:p>
            <a:pPr marL="216000" indent="-215280">
              <a:lnSpc>
                <a:spcPct val="100000"/>
              </a:lnSpc>
              <a:buClr>
                <a:srgbClr val="FFFFFF"/>
              </a:buClr>
              <a:buSzPct val="45000"/>
              <a:buFont typeface="Wingdings" charset="2"/>
              <a:buChar char=""/>
            </a:pPr>
            <a:r>
              <a:rPr lang="en-IN" sz="1800" b="0" strike="noStrike" spc="-1" dirty="0">
                <a:uFill>
                  <a:solidFill>
                    <a:srgbClr val="FFFFFF"/>
                  </a:solidFill>
                </a:uFill>
                <a:latin typeface="Arial"/>
                <a:ea typeface="Noto Sans CJK SC Regular"/>
              </a:rPr>
              <a:t>As an alternative to using the </a:t>
            </a:r>
            <a:r>
              <a:rPr lang="en-IN" sz="1800" b="1" strike="noStrike" spc="-1" dirty="0">
                <a:uFill>
                  <a:solidFill>
                    <a:srgbClr val="FFFFFF"/>
                  </a:solidFill>
                </a:uFill>
                <a:latin typeface="Arial"/>
                <a:ea typeface="Noto Sans CJK SC Regular"/>
              </a:rPr>
              <a:t>/proc</a:t>
            </a:r>
            <a:r>
              <a:rPr lang="en-IN" sz="1800" b="0" strike="noStrike" spc="-1" dirty="0">
                <a:uFill>
                  <a:solidFill>
                    <a:srgbClr val="FFFFFF"/>
                  </a:solidFill>
                </a:uFill>
                <a:latin typeface="Arial"/>
                <a:ea typeface="Noto Sans CJK SC Regular"/>
              </a:rPr>
              <a:t> filesystem, you can implement a few </a:t>
            </a:r>
            <a:r>
              <a:rPr lang="en-IN" sz="1800" b="0" strike="noStrike" spc="-1" dirty="0" err="1">
                <a:uFill>
                  <a:solidFill>
                    <a:srgbClr val="FFFFFF"/>
                  </a:solidFill>
                </a:uFill>
                <a:latin typeface="Arial"/>
                <a:ea typeface="Noto Sans CJK SC Regular"/>
              </a:rPr>
              <a:t>ioctl</a:t>
            </a:r>
            <a:r>
              <a:rPr lang="en-IN" sz="1800" b="0" strike="noStrike" spc="-1" dirty="0">
                <a:uFill>
                  <a:solidFill>
                    <a:srgbClr val="FFFFFF"/>
                  </a:solidFill>
                </a:uFill>
                <a:latin typeface="Arial"/>
                <a:ea typeface="Noto Sans CJK SC Regular"/>
              </a:rPr>
              <a:t> </a:t>
            </a:r>
            <a:endParaRPr lang="en-IN" sz="1800" b="0" strike="noStrike" spc="-1" dirty="0">
              <a:uFill>
                <a:solidFill>
                  <a:srgbClr val="FFFFFF"/>
                </a:solidFill>
              </a:uFill>
              <a:latin typeface="Arial"/>
            </a:endParaRPr>
          </a:p>
          <a:p>
            <a:pPr marL="360">
              <a:lnSpc>
                <a:spcPct val="100000"/>
              </a:lnSpc>
            </a:pPr>
            <a:r>
              <a:rPr lang="en-IN" sz="1800" b="0" strike="noStrike" spc="-1" dirty="0">
                <a:uFill>
                  <a:solidFill>
                    <a:srgbClr val="FFFFFF"/>
                  </a:solidFill>
                </a:uFill>
                <a:latin typeface="Arial"/>
                <a:ea typeface="Noto Sans CJK SC Regular"/>
              </a:rPr>
              <a:t>   commands tailored for debugging.</a:t>
            </a:r>
            <a:endParaRPr lang="en-IN" sz="1800" b="0" strike="noStrike" spc="-1" dirty="0">
              <a:uFill>
                <a:solidFill>
                  <a:srgbClr val="FFFFFF"/>
                </a:solidFill>
              </a:uFill>
              <a:latin typeface="Arial"/>
            </a:endParaRPr>
          </a:p>
          <a:p>
            <a:pPr marL="216000" indent="-215280">
              <a:lnSpc>
                <a:spcPct val="100000"/>
              </a:lnSpc>
              <a:buClr>
                <a:srgbClr val="FFFFFF"/>
              </a:buClr>
              <a:buSzPct val="45000"/>
              <a:buFont typeface="Wingdings" charset="2"/>
              <a:buChar char=""/>
            </a:pPr>
            <a:r>
              <a:rPr lang="en-IN" sz="1800" b="0" strike="noStrike" spc="-1" dirty="0">
                <a:uFill>
                  <a:solidFill>
                    <a:srgbClr val="FFFFFF"/>
                  </a:solidFill>
                </a:uFill>
                <a:latin typeface="Arial"/>
                <a:ea typeface="Noto Sans CJK SC Regular"/>
              </a:rPr>
              <a:t>These commands can copy relevant data structures from the driver to user space where you can examine them.</a:t>
            </a:r>
            <a:endParaRPr lang="en-IN" sz="1800" b="0" strike="noStrike" spc="-1" dirty="0">
              <a:uFill>
                <a:solidFill>
                  <a:srgbClr val="FFFFFF"/>
                </a:solidFill>
              </a:uFill>
              <a:latin typeface="Arial"/>
            </a:endParaRPr>
          </a:p>
          <a:p>
            <a:pPr marL="216000" indent="-215280">
              <a:lnSpc>
                <a:spcPct val="100000"/>
              </a:lnSpc>
              <a:buClr>
                <a:srgbClr val="FFFFFF"/>
              </a:buClr>
              <a:buSzPct val="45000"/>
              <a:buFont typeface="Wingdings" charset="2"/>
              <a:buChar char=""/>
            </a:pPr>
            <a:r>
              <a:rPr lang="en-IN" sz="1800" b="0" strike="noStrike" spc="-1" dirty="0">
                <a:uFill>
                  <a:solidFill>
                    <a:srgbClr val="FFFFFF"/>
                  </a:solidFill>
                </a:uFill>
                <a:latin typeface="Arial"/>
                <a:ea typeface="Noto Sans CJK SC Regular"/>
              </a:rPr>
              <a:t>more difficult than using /proc, because you need another program to issue the </a:t>
            </a:r>
            <a:r>
              <a:rPr lang="en-IN" sz="1800" b="0" i="1" strike="noStrike" spc="-1" dirty="0" err="1">
                <a:uFill>
                  <a:solidFill>
                    <a:srgbClr val="FFFFFF"/>
                  </a:solidFill>
                </a:uFill>
                <a:latin typeface="Arial"/>
                <a:ea typeface="Noto Sans CJK SC Regular"/>
              </a:rPr>
              <a:t>ioctl</a:t>
            </a:r>
            <a:r>
              <a:rPr lang="en-IN" sz="1800" b="0" strike="noStrike" spc="-1" dirty="0">
                <a:uFill>
                  <a:solidFill>
                    <a:srgbClr val="FFFFFF"/>
                  </a:solidFill>
                </a:uFill>
                <a:latin typeface="Arial"/>
                <a:ea typeface="Noto Sans CJK SC Regular"/>
              </a:rPr>
              <a:t> and display the results. This program must be written, compiled, and kept in sync with the module you're testing.</a:t>
            </a:r>
            <a:endParaRPr lang="en-IN" sz="1800" b="0" strike="noStrike" spc="-1" dirty="0">
              <a:uFill>
                <a:solidFill>
                  <a:srgbClr val="FFFFFF"/>
                </a:solidFill>
              </a:uFill>
              <a:latin typeface="Arial"/>
            </a:endParaRPr>
          </a:p>
          <a:p>
            <a:pPr marL="216000" indent="-215280">
              <a:lnSpc>
                <a:spcPct val="100000"/>
              </a:lnSpc>
              <a:buClr>
                <a:srgbClr val="FFFFFF"/>
              </a:buClr>
              <a:buSzPct val="45000"/>
              <a:buFont typeface="Wingdings" charset="2"/>
              <a:buChar char=""/>
            </a:pPr>
            <a:r>
              <a:rPr lang="en-IN" sz="1800" b="0" strike="noStrike" spc="-1" dirty="0">
                <a:uFill>
                  <a:solidFill>
                    <a:srgbClr val="FFFFFF"/>
                  </a:solidFill>
                </a:uFill>
                <a:latin typeface="Arial"/>
                <a:ea typeface="Noto Sans CJK SC Regular"/>
              </a:rPr>
              <a:t>Then Why ..??</a:t>
            </a:r>
            <a:endParaRPr lang="en-IN" sz="1800" b="0" strike="noStrike" spc="-1" dirty="0">
              <a:uFill>
                <a:solidFill>
                  <a:srgbClr val="FFFFFF"/>
                </a:solidFill>
              </a:uFill>
              <a:latin typeface="Arial"/>
            </a:endParaRPr>
          </a:p>
          <a:p>
            <a:pPr marL="216000" indent="-215280">
              <a:lnSpc>
                <a:spcPct val="100000"/>
              </a:lnSpc>
              <a:buClr>
                <a:srgbClr val="FFFFFF"/>
              </a:buClr>
              <a:buSzPct val="45000"/>
              <a:buFont typeface="Wingdings" charset="2"/>
              <a:buChar char=""/>
            </a:pPr>
            <a:r>
              <a:rPr lang="en-IN" sz="1800" b="0" strike="noStrike" spc="-1" dirty="0">
                <a:uFill>
                  <a:solidFill>
                    <a:srgbClr val="FFFFFF"/>
                  </a:solidFill>
                </a:uFill>
                <a:latin typeface="Arial"/>
                <a:ea typeface="Noto Sans CJK SC Regular"/>
              </a:rPr>
              <a:t>Because, There are times when </a:t>
            </a:r>
            <a:r>
              <a:rPr lang="en-IN" sz="1800" b="0" strike="noStrike" spc="-1" dirty="0" err="1">
                <a:uFill>
                  <a:solidFill>
                    <a:srgbClr val="FFFFFF"/>
                  </a:solidFill>
                </a:uFill>
                <a:latin typeface="Arial"/>
                <a:ea typeface="Noto Sans CJK SC Regular"/>
              </a:rPr>
              <a:t>ioctl</a:t>
            </a:r>
            <a:r>
              <a:rPr lang="en-IN" sz="1800" b="0" strike="noStrike" spc="-1" dirty="0">
                <a:uFill>
                  <a:solidFill>
                    <a:srgbClr val="FFFFFF"/>
                  </a:solidFill>
                </a:uFill>
                <a:latin typeface="Arial"/>
                <a:ea typeface="Noto Sans CJK SC Regular"/>
              </a:rPr>
              <a:t> is the best way to get information, because it runs faster than reading /proc.</a:t>
            </a:r>
            <a:endParaRPr lang="en-IN" sz="1800" b="0" strike="noStrike" spc="-1" dirty="0">
              <a:uFill>
                <a:solidFill>
                  <a:srgbClr val="FFFFFF"/>
                </a:solidFill>
              </a:uFill>
              <a:latin typeface="Arial"/>
            </a:endParaRPr>
          </a:p>
          <a:p>
            <a:pPr marL="216000" indent="-215280">
              <a:lnSpc>
                <a:spcPct val="100000"/>
              </a:lnSpc>
              <a:buClr>
                <a:srgbClr val="FFFFFF"/>
              </a:buClr>
              <a:buSzPct val="45000"/>
              <a:buFont typeface="Wingdings" charset="2"/>
              <a:buChar char=""/>
            </a:pPr>
            <a:r>
              <a:rPr lang="en-IN" sz="1800" b="0" strike="noStrike" spc="-1" dirty="0">
                <a:uFill>
                  <a:solidFill>
                    <a:srgbClr val="FFFFFF"/>
                  </a:solidFill>
                </a:uFill>
                <a:latin typeface="Arial"/>
                <a:ea typeface="Noto Sans CJK SC Regular"/>
              </a:rPr>
              <a:t>It </a:t>
            </a:r>
            <a:r>
              <a:rPr lang="en-IN" sz="1800" b="0" strike="noStrike" spc="-1" dirty="0" err="1">
                <a:uFill>
                  <a:solidFill>
                    <a:srgbClr val="FFFFFF"/>
                  </a:solidFill>
                </a:uFill>
                <a:latin typeface="Arial"/>
                <a:ea typeface="Noto Sans CJK SC Regular"/>
              </a:rPr>
              <a:t>retrives</a:t>
            </a:r>
            <a:r>
              <a:rPr lang="en-IN" sz="1800" b="0" strike="noStrike" spc="-1" dirty="0">
                <a:uFill>
                  <a:solidFill>
                    <a:srgbClr val="FFFFFF"/>
                  </a:solidFill>
                </a:uFill>
                <a:latin typeface="Arial"/>
                <a:ea typeface="Noto Sans CJK SC Regular"/>
              </a:rPr>
              <a:t> the data in binary from, retrieving the data in binary form is more efficient than reading a text file.</a:t>
            </a:r>
            <a:endParaRPr lang="en-IN" sz="1800" b="0" strike="noStrike" spc="-1" dirty="0">
              <a:uFill>
                <a:solidFill>
                  <a:srgbClr val="FFFFFF"/>
                </a:solidFill>
              </a:uFill>
              <a:latin typeface="Arial"/>
            </a:endParaRPr>
          </a:p>
        </p:txBody>
      </p:sp>
    </p:spTree>
    <p:extLst>
      <p:ext uri="{BB962C8B-B14F-4D97-AF65-F5344CB8AC3E}">
        <p14:creationId xmlns:p14="http://schemas.microsoft.com/office/powerpoint/2010/main" val="450105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1406108" y="2981729"/>
            <a:ext cx="9468720" cy="94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6000" b="0" strike="noStrike" spc="-1">
                <a:uFill>
                  <a:solidFill>
                    <a:srgbClr val="FFFFFF"/>
                  </a:solidFill>
                </a:uFill>
                <a:latin typeface="Arial"/>
                <a:ea typeface="DejaVu Sans"/>
              </a:rPr>
              <a:t>Debugging by Watching</a:t>
            </a:r>
            <a:endParaRPr lang="en-IN" sz="1800" b="0" strike="noStrike" spc="-1">
              <a:uFill>
                <a:solidFill>
                  <a:srgbClr val="FFFFFF"/>
                </a:solidFill>
              </a:uFill>
              <a:latin typeface="Arial"/>
            </a:endParaRPr>
          </a:p>
        </p:txBody>
      </p:sp>
      <p:sp>
        <p:nvSpPr>
          <p:cNvPr id="5" name="CustomShape 2"/>
          <p:cNvSpPr/>
          <p:nvPr/>
        </p:nvSpPr>
        <p:spPr>
          <a:xfrm>
            <a:off x="7131548" y="3996209"/>
            <a:ext cx="2415600" cy="653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uFill>
                  <a:solidFill>
                    <a:srgbClr val="FFFFFF"/>
                  </a:solidFill>
                </a:uFill>
                <a:latin typeface="Arial"/>
                <a:ea typeface="DejaVu Sans"/>
              </a:rPr>
              <a:t>My favorite</a:t>
            </a:r>
            <a:endParaRPr lang="en-IN" sz="1800" b="0" strike="noStrike" spc="-1">
              <a:uFill>
                <a:solidFill>
                  <a:srgbClr val="FFFFFF"/>
                </a:solidFill>
              </a:uFill>
              <a:latin typeface="Arial"/>
            </a:endParaRPr>
          </a:p>
        </p:txBody>
      </p:sp>
    </p:spTree>
    <p:extLst>
      <p:ext uri="{BB962C8B-B14F-4D97-AF65-F5344CB8AC3E}">
        <p14:creationId xmlns:p14="http://schemas.microsoft.com/office/powerpoint/2010/main" val="3383222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276120" y="307080"/>
            <a:ext cx="3947400" cy="48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0" strike="noStrike" spc="-1">
                <a:uFill>
                  <a:solidFill>
                    <a:srgbClr val="FFFFFF"/>
                  </a:solidFill>
                </a:uFill>
                <a:latin typeface="Arial"/>
                <a:ea typeface="DejaVu Sans"/>
              </a:rPr>
              <a:t>Debugging by Watching</a:t>
            </a:r>
            <a:endParaRPr lang="en-IN" sz="1800" b="0" strike="noStrike" spc="-1">
              <a:uFill>
                <a:solidFill>
                  <a:srgbClr val="FFFFFF"/>
                </a:solidFill>
              </a:uFill>
              <a:latin typeface="Arial"/>
            </a:endParaRPr>
          </a:p>
        </p:txBody>
      </p:sp>
      <p:sp>
        <p:nvSpPr>
          <p:cNvPr id="5" name="CustomShape 2"/>
          <p:cNvSpPr/>
          <p:nvPr/>
        </p:nvSpPr>
        <p:spPr>
          <a:xfrm>
            <a:off x="514440" y="1910520"/>
            <a:ext cx="8916840" cy="165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60">
              <a:lnSpc>
                <a:spcPct val="100000"/>
              </a:lnSpc>
            </a:pPr>
            <a:r>
              <a:rPr lang="en-IN" sz="1800" b="0" strike="noStrike" spc="-1">
                <a:uFill>
                  <a:solidFill>
                    <a:srgbClr val="FFFFFF"/>
                  </a:solidFill>
                </a:uFill>
                <a:latin typeface="Arial"/>
                <a:ea typeface="Noto Sans CJK SC Regular"/>
              </a:rPr>
              <a:t>There are various ways to watch a user-space program working. </a:t>
            </a:r>
            <a:endParaRPr lang="en-IN" sz="1800" b="0" strike="noStrike" spc="-1">
              <a:uFill>
                <a:solidFill>
                  <a:srgbClr val="FFFFFF"/>
                </a:solidFill>
              </a:uFill>
              <a:latin typeface="Arial"/>
            </a:endParaRPr>
          </a:p>
          <a:p>
            <a:pPr marL="216000" indent="-215280">
              <a:lnSpc>
                <a:spcPct val="100000"/>
              </a:lnSpc>
              <a:buClr>
                <a:srgbClr val="FFFFFF"/>
              </a:buClr>
              <a:buSzPct val="45000"/>
              <a:buFont typeface="Wingdings" charset="2"/>
              <a:buChar char=""/>
            </a:pPr>
            <a:r>
              <a:rPr lang="en-IN" sz="1800" b="0" strike="noStrike" spc="-1">
                <a:uFill>
                  <a:solidFill>
                    <a:srgbClr val="FFFFFF"/>
                  </a:solidFill>
                </a:uFill>
                <a:latin typeface="Arial"/>
                <a:ea typeface="Noto Sans CJK SC Regular"/>
              </a:rPr>
              <a:t>You can run a debugger on it to step through its functions.</a:t>
            </a:r>
            <a:endParaRPr lang="en-IN" sz="1800" b="0" strike="noStrike" spc="-1">
              <a:uFill>
                <a:solidFill>
                  <a:srgbClr val="FFFFFF"/>
                </a:solidFill>
              </a:uFill>
              <a:latin typeface="Arial"/>
            </a:endParaRPr>
          </a:p>
          <a:p>
            <a:pPr marL="216000" indent="-215280">
              <a:lnSpc>
                <a:spcPct val="100000"/>
              </a:lnSpc>
              <a:buClr>
                <a:srgbClr val="FFFFFF"/>
              </a:buClr>
              <a:buSzPct val="45000"/>
              <a:buFont typeface="Wingdings" charset="2"/>
              <a:buChar char=""/>
            </a:pPr>
            <a:r>
              <a:rPr lang="en-IN" sz="1800" b="0" strike="noStrike" spc="-1">
                <a:uFill>
                  <a:solidFill>
                    <a:srgbClr val="FFFFFF"/>
                  </a:solidFill>
                </a:uFill>
                <a:latin typeface="Arial"/>
                <a:ea typeface="Noto Sans CJK SC Regular"/>
              </a:rPr>
              <a:t>Add print statements.</a:t>
            </a:r>
            <a:endParaRPr lang="en-IN" sz="1800" b="0" strike="noStrike" spc="-1">
              <a:uFill>
                <a:solidFill>
                  <a:srgbClr val="FFFFFF"/>
                </a:solidFill>
              </a:uFill>
              <a:latin typeface="Arial"/>
            </a:endParaRPr>
          </a:p>
          <a:p>
            <a:pPr marL="216000" indent="-215280">
              <a:lnSpc>
                <a:spcPct val="100000"/>
              </a:lnSpc>
              <a:buClr>
                <a:srgbClr val="FFFFFF"/>
              </a:buClr>
              <a:buSzPct val="45000"/>
              <a:buFont typeface="Wingdings" charset="2"/>
              <a:buChar char=""/>
            </a:pPr>
            <a:r>
              <a:rPr lang="en-IN" sz="1800" b="0" strike="noStrike" spc="-1">
                <a:uFill>
                  <a:solidFill>
                    <a:srgbClr val="FFFFFF"/>
                  </a:solidFill>
                </a:uFill>
                <a:latin typeface="Arial"/>
                <a:ea typeface="Noto Sans CJK SC Regular"/>
              </a:rPr>
              <a:t>Run the program under </a:t>
            </a:r>
            <a:r>
              <a:rPr lang="en-IN" sz="1800" b="0" i="1" strike="noStrike" spc="-1">
                <a:uFill>
                  <a:solidFill>
                    <a:srgbClr val="FFFFFF"/>
                  </a:solidFill>
                </a:uFill>
                <a:latin typeface="Arial"/>
                <a:ea typeface="Noto Sans CJK SC Regular"/>
              </a:rPr>
              <a:t>strace</a:t>
            </a:r>
            <a:r>
              <a:rPr lang="en-IN" sz="1800" b="0" strike="noStrike" spc="-1">
                <a:uFill>
                  <a:solidFill>
                    <a:srgbClr val="FFFFFF"/>
                  </a:solidFill>
                </a:uFill>
                <a:latin typeface="Arial"/>
                <a:ea typeface="Noto Sans CJK SC Regular"/>
              </a:rPr>
              <a:t>.</a:t>
            </a:r>
            <a:endParaRPr lang="en-IN" sz="1800" b="0" strike="noStrike" spc="-1">
              <a:uFill>
                <a:solidFill>
                  <a:srgbClr val="FFFFFF"/>
                </a:solidFill>
              </a:uFill>
              <a:latin typeface="Arial"/>
            </a:endParaRPr>
          </a:p>
          <a:p>
            <a:pPr marL="360">
              <a:lnSpc>
                <a:spcPct val="100000"/>
              </a:lnSpc>
            </a:pPr>
            <a:endParaRPr lang="en-IN" sz="1800" b="0" strike="noStrike" spc="-1">
              <a:uFill>
                <a:solidFill>
                  <a:srgbClr val="FFFFFF"/>
                </a:solidFill>
              </a:uFill>
              <a:latin typeface="Arial"/>
            </a:endParaRPr>
          </a:p>
        </p:txBody>
      </p:sp>
      <p:sp>
        <p:nvSpPr>
          <p:cNvPr id="6" name="CustomShape 3"/>
          <p:cNvSpPr/>
          <p:nvPr/>
        </p:nvSpPr>
        <p:spPr>
          <a:xfrm>
            <a:off x="714960" y="1060920"/>
            <a:ext cx="8926200" cy="132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uFill>
                  <a:solidFill>
                    <a:srgbClr val="FFFFFF"/>
                  </a:solidFill>
                </a:uFill>
                <a:latin typeface="Arial"/>
                <a:ea typeface="Noto Sans CJK SC Regular"/>
              </a:rPr>
              <a:t>Sometimes minor problems can be tracked down by watching the behavior of an </a:t>
            </a:r>
            <a:endParaRPr lang="en-IN" sz="1800" b="0" strike="noStrike" spc="-1">
              <a:uFill>
                <a:solidFill>
                  <a:srgbClr val="FFFFFF"/>
                </a:solidFill>
              </a:uFill>
              <a:latin typeface="Arial"/>
            </a:endParaRPr>
          </a:p>
          <a:p>
            <a:pPr>
              <a:lnSpc>
                <a:spcPct val="100000"/>
              </a:lnSpc>
            </a:pPr>
            <a:r>
              <a:rPr lang="en-IN" sz="1800" b="0" strike="noStrike" spc="-1">
                <a:uFill>
                  <a:solidFill>
                    <a:srgbClr val="FFFFFF"/>
                  </a:solidFill>
                </a:uFill>
                <a:latin typeface="Arial"/>
                <a:ea typeface="Noto Sans CJK SC Regular"/>
              </a:rPr>
              <a:t>application in user space</a:t>
            </a:r>
            <a:endParaRPr lang="en-IN" sz="1800" b="0" strike="noStrike" spc="-1">
              <a:uFill>
                <a:solidFill>
                  <a:srgbClr val="FFFFFF"/>
                </a:solidFill>
              </a:uFill>
              <a:latin typeface="Arial"/>
            </a:endParaRPr>
          </a:p>
        </p:txBody>
      </p:sp>
      <p:sp>
        <p:nvSpPr>
          <p:cNvPr id="7" name="CustomShape 4"/>
          <p:cNvSpPr/>
          <p:nvPr/>
        </p:nvSpPr>
        <p:spPr>
          <a:xfrm>
            <a:off x="648000" y="3402720"/>
            <a:ext cx="3180600" cy="37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0" strike="noStrike" spc="-1">
                <a:uFill>
                  <a:solidFill>
                    <a:srgbClr val="FFFFFF"/>
                  </a:solidFill>
                </a:uFill>
                <a:latin typeface="Arial"/>
                <a:ea typeface="DejaVu Sans"/>
              </a:rPr>
              <a:t>Using </a:t>
            </a:r>
            <a:r>
              <a:rPr lang="en-IN" sz="2000" b="0" i="1" strike="noStrike" spc="-1">
                <a:uFill>
                  <a:solidFill>
                    <a:srgbClr val="FFFFFF"/>
                  </a:solidFill>
                </a:uFill>
                <a:latin typeface="Arial"/>
                <a:ea typeface="DejaVu Sans"/>
              </a:rPr>
              <a:t>strace command</a:t>
            </a:r>
            <a:endParaRPr lang="en-IN" sz="1800" b="0" strike="noStrike" spc="-1">
              <a:uFill>
                <a:solidFill>
                  <a:srgbClr val="FFFFFF"/>
                </a:solidFill>
              </a:uFill>
              <a:latin typeface="Arial"/>
            </a:endParaRPr>
          </a:p>
        </p:txBody>
      </p:sp>
      <p:sp>
        <p:nvSpPr>
          <p:cNvPr id="8" name="CustomShape 5"/>
          <p:cNvSpPr/>
          <p:nvPr/>
        </p:nvSpPr>
        <p:spPr>
          <a:xfrm>
            <a:off x="664560" y="3888720"/>
            <a:ext cx="9172800" cy="296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280">
              <a:lnSpc>
                <a:spcPct val="100000"/>
              </a:lnSpc>
              <a:buClr>
                <a:srgbClr val="FFFFFF"/>
              </a:buClr>
              <a:buSzPct val="45000"/>
              <a:buFont typeface="Wingdings" charset="2"/>
              <a:buChar char=""/>
            </a:pPr>
            <a:r>
              <a:rPr lang="en-IN" sz="1800" b="0" strike="noStrike" spc="-1">
                <a:uFill>
                  <a:solidFill>
                    <a:srgbClr val="FFFFFF"/>
                  </a:solidFill>
                </a:uFill>
                <a:latin typeface="Arial"/>
                <a:ea typeface="Noto Sans CJK SC Regular"/>
              </a:rPr>
              <a:t>The strace command is a powerful tool that shows all the system calls issued by a user-space program.</a:t>
            </a:r>
            <a:endParaRPr lang="en-IN" sz="1800" b="0" strike="noStrike" spc="-1">
              <a:uFill>
                <a:solidFill>
                  <a:srgbClr val="FFFFFF"/>
                </a:solidFill>
              </a:uFill>
              <a:latin typeface="Arial"/>
            </a:endParaRPr>
          </a:p>
          <a:p>
            <a:pPr marL="216000" indent="-215280">
              <a:lnSpc>
                <a:spcPct val="100000"/>
              </a:lnSpc>
              <a:buClr>
                <a:srgbClr val="FFFFFF"/>
              </a:buClr>
              <a:buSzPct val="45000"/>
              <a:buFont typeface="Wingdings" charset="2"/>
              <a:buChar char=""/>
            </a:pPr>
            <a:r>
              <a:rPr lang="en-IN" sz="1800" b="0" strike="noStrike" spc="-1">
                <a:uFill>
                  <a:solidFill>
                    <a:srgbClr val="FFFFFF"/>
                  </a:solidFill>
                </a:uFill>
                <a:latin typeface="Arial"/>
                <a:ea typeface="Noto Sans CJK SC Regular"/>
              </a:rPr>
              <a:t>Not only does it show the calls, but it can also show the arguments to the calls andtheir return values in symbolic form. When a system call fails, both the symbolic</a:t>
            </a:r>
            <a:r>
              <a:rPr lang="en-IN" sz="1800" b="0" strike="noStrike" spc="-1">
                <a:uFill>
                  <a:solidFill>
                    <a:srgbClr val="FFFFFF"/>
                  </a:solidFill>
                </a:uFill>
                <a:latin typeface="Arial"/>
                <a:ea typeface="DejaVu Sans"/>
              </a:rPr>
              <a:t> </a:t>
            </a:r>
            <a:r>
              <a:rPr lang="en-IN" sz="1800" b="0" strike="noStrike" spc="-1">
                <a:uFill>
                  <a:solidFill>
                    <a:srgbClr val="FFFFFF"/>
                  </a:solidFill>
                </a:uFill>
                <a:latin typeface="Arial"/>
                <a:ea typeface="Noto Sans CJK SC Regular"/>
              </a:rPr>
              <a:t>value of the error (e.g., ENOMEM) and the corresponding string (Out of memory) are</a:t>
            </a:r>
            <a:r>
              <a:rPr lang="en-IN" sz="1800" b="0" strike="noStrike" spc="-1">
                <a:uFill>
                  <a:solidFill>
                    <a:srgbClr val="FFFFFF"/>
                  </a:solidFill>
                </a:uFill>
                <a:latin typeface="Arial"/>
                <a:ea typeface="DejaVu Sans"/>
              </a:rPr>
              <a:t> </a:t>
            </a:r>
            <a:r>
              <a:rPr lang="en-IN" sz="1800" b="0" strike="noStrike" spc="-1">
                <a:uFill>
                  <a:solidFill>
                    <a:srgbClr val="FFFFFF"/>
                  </a:solidFill>
                </a:uFill>
                <a:latin typeface="Arial"/>
                <a:ea typeface="Noto Sans CJK SC Regular"/>
              </a:rPr>
              <a:t>displayed. </a:t>
            </a:r>
            <a:endParaRPr lang="en-IN" sz="1800" b="0" strike="noStrike" spc="-1">
              <a:uFill>
                <a:solidFill>
                  <a:srgbClr val="FFFFFF"/>
                </a:solidFill>
              </a:uFill>
              <a:latin typeface="Arial"/>
            </a:endParaRPr>
          </a:p>
          <a:p>
            <a:pPr marL="216000" indent="-215280">
              <a:lnSpc>
                <a:spcPct val="100000"/>
              </a:lnSpc>
              <a:buClr>
                <a:srgbClr val="FFFFFF"/>
              </a:buClr>
              <a:buSzPct val="45000"/>
              <a:buFont typeface="Wingdings" charset="2"/>
              <a:buChar char=""/>
            </a:pPr>
            <a:r>
              <a:rPr lang="en-IN" sz="1800" b="0" strike="noStrike" spc="-1">
                <a:uFill>
                  <a:solidFill>
                    <a:srgbClr val="FFFFFF"/>
                  </a:solidFill>
                </a:uFill>
                <a:latin typeface="Arial"/>
                <a:ea typeface="Noto Sans CJK SC Regular"/>
              </a:rPr>
              <a:t>strace prints tracing information on stderr.</a:t>
            </a:r>
            <a:endParaRPr lang="en-IN" sz="1800" b="0" strike="noStrike" spc="-1">
              <a:uFill>
                <a:solidFill>
                  <a:srgbClr val="FFFFFF"/>
                </a:solidFill>
              </a:uFill>
              <a:latin typeface="Arial"/>
            </a:endParaRPr>
          </a:p>
          <a:p>
            <a:pPr marL="216000" indent="-215280">
              <a:lnSpc>
                <a:spcPct val="100000"/>
              </a:lnSpc>
              <a:buClr>
                <a:srgbClr val="FFFFFF"/>
              </a:buClr>
              <a:buSzPct val="45000"/>
              <a:buFont typeface="Wingdings" charset="2"/>
              <a:buChar char=""/>
            </a:pPr>
            <a:r>
              <a:rPr lang="en-IN" sz="1800" b="0" strike="noStrike" spc="-1">
                <a:uFill>
                  <a:solidFill>
                    <a:srgbClr val="FFFFFF"/>
                  </a:solidFill>
                </a:uFill>
                <a:latin typeface="Arial"/>
                <a:ea typeface="Noto Sans CJK SC Regular"/>
              </a:rPr>
              <a:t>strace receives information from the kernel itself. This means that a program can betraced regardless of whether or not it was compiled with debugging support.</a:t>
            </a:r>
            <a:endParaRPr lang="en-IN" sz="1800" b="0" strike="noStrike" spc="-1">
              <a:uFill>
                <a:solidFill>
                  <a:srgbClr val="FFFFFF"/>
                </a:solidFill>
              </a:uFill>
              <a:latin typeface="Arial"/>
            </a:endParaRPr>
          </a:p>
        </p:txBody>
      </p:sp>
    </p:spTree>
    <p:extLst>
      <p:ext uri="{BB962C8B-B14F-4D97-AF65-F5344CB8AC3E}">
        <p14:creationId xmlns:p14="http://schemas.microsoft.com/office/powerpoint/2010/main" val="4002140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1512428" y="3273276"/>
            <a:ext cx="9468720" cy="94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6000" b="0" strike="noStrike" spc="-1" dirty="0">
                <a:uFill>
                  <a:solidFill>
                    <a:srgbClr val="FFFFFF"/>
                  </a:solidFill>
                </a:uFill>
                <a:latin typeface="Arial"/>
                <a:ea typeface="DejaVu Sans"/>
              </a:rPr>
              <a:t>Debugging System Faults</a:t>
            </a:r>
            <a:endParaRPr lang="en-IN" sz="1800" b="0" strike="noStrike" spc="-1" dirty="0">
              <a:uFill>
                <a:solidFill>
                  <a:srgbClr val="FFFFFF"/>
                </a:solidFill>
              </a:uFill>
              <a:latin typeface="Arial"/>
            </a:endParaRPr>
          </a:p>
        </p:txBody>
      </p:sp>
    </p:spTree>
    <p:extLst>
      <p:ext uri="{BB962C8B-B14F-4D97-AF65-F5344CB8AC3E}">
        <p14:creationId xmlns:p14="http://schemas.microsoft.com/office/powerpoint/2010/main" val="1113807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342741" y="286947"/>
            <a:ext cx="4295160" cy="48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0" strike="noStrike" spc="-1">
                <a:uFill>
                  <a:solidFill>
                    <a:srgbClr val="FFFFFF"/>
                  </a:solidFill>
                </a:uFill>
                <a:latin typeface="Arial"/>
                <a:ea typeface="DejaVu Sans"/>
              </a:rPr>
              <a:t>Debugging System Faults</a:t>
            </a:r>
            <a:endParaRPr lang="en-IN" sz="1800" b="0" strike="noStrike" spc="-1">
              <a:uFill>
                <a:solidFill>
                  <a:srgbClr val="FFFFFF"/>
                </a:solidFill>
              </a:uFill>
              <a:latin typeface="Arial"/>
            </a:endParaRPr>
          </a:p>
        </p:txBody>
      </p:sp>
      <p:sp>
        <p:nvSpPr>
          <p:cNvPr id="5" name="CustomShape 2"/>
          <p:cNvSpPr/>
          <p:nvPr/>
        </p:nvSpPr>
        <p:spPr>
          <a:xfrm>
            <a:off x="781581" y="1040787"/>
            <a:ext cx="8926200" cy="132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uFill>
                  <a:solidFill>
                    <a:srgbClr val="FFFFFF"/>
                  </a:solidFill>
                </a:uFill>
                <a:latin typeface="Arial"/>
                <a:ea typeface="Noto Sans CJK SC Regular"/>
              </a:rPr>
              <a:t>Even if you've used all the monitoring and debugging techniques, sometimes bugs</a:t>
            </a:r>
            <a:endParaRPr lang="en-IN" sz="1800" b="0" strike="noStrike" spc="-1">
              <a:uFill>
                <a:solidFill>
                  <a:srgbClr val="FFFFFF"/>
                </a:solidFill>
              </a:uFill>
              <a:latin typeface="Arial"/>
            </a:endParaRPr>
          </a:p>
          <a:p>
            <a:pPr>
              <a:lnSpc>
                <a:spcPct val="100000"/>
              </a:lnSpc>
            </a:pPr>
            <a:r>
              <a:rPr lang="en-IN" sz="1800" b="0" strike="noStrike" spc="-1">
                <a:uFill>
                  <a:solidFill>
                    <a:srgbClr val="FFFFFF"/>
                  </a:solidFill>
                </a:uFill>
                <a:latin typeface="Arial"/>
                <a:ea typeface="Noto Sans CJK SC Regular"/>
              </a:rPr>
              <a:t>remain in the driver, and the system faults when the driver is executed. When this </a:t>
            </a:r>
            <a:endParaRPr lang="en-IN" sz="1800" b="0" strike="noStrike" spc="-1">
              <a:uFill>
                <a:solidFill>
                  <a:srgbClr val="FFFFFF"/>
                </a:solidFill>
              </a:uFill>
              <a:latin typeface="Arial"/>
            </a:endParaRPr>
          </a:p>
          <a:p>
            <a:pPr>
              <a:lnSpc>
                <a:spcPct val="100000"/>
              </a:lnSpc>
            </a:pPr>
            <a:r>
              <a:rPr lang="en-IN" sz="1800" b="0" strike="noStrike" spc="-1">
                <a:uFill>
                  <a:solidFill>
                    <a:srgbClr val="FFFFFF"/>
                  </a:solidFill>
                </a:uFill>
                <a:latin typeface="Arial"/>
                <a:ea typeface="Noto Sans CJK SC Regular"/>
              </a:rPr>
              <a:t>happens, it's important to be able to collect as much information as possible to solve </a:t>
            </a:r>
            <a:endParaRPr lang="en-IN" sz="1800" b="0" strike="noStrike" spc="-1">
              <a:uFill>
                <a:solidFill>
                  <a:srgbClr val="FFFFFF"/>
                </a:solidFill>
              </a:uFill>
              <a:latin typeface="Arial"/>
            </a:endParaRPr>
          </a:p>
          <a:p>
            <a:pPr>
              <a:lnSpc>
                <a:spcPct val="100000"/>
              </a:lnSpc>
            </a:pPr>
            <a:r>
              <a:rPr lang="en-IN" sz="1800" b="0" strike="noStrike" spc="-1">
                <a:uFill>
                  <a:solidFill>
                    <a:srgbClr val="FFFFFF"/>
                  </a:solidFill>
                </a:uFill>
                <a:latin typeface="Arial"/>
                <a:ea typeface="Noto Sans CJK SC Regular"/>
              </a:rPr>
              <a:t>the problem.</a:t>
            </a:r>
            <a:endParaRPr lang="en-IN" sz="1800" b="0" strike="noStrike" spc="-1">
              <a:uFill>
                <a:solidFill>
                  <a:srgbClr val="FFFFFF"/>
                </a:solidFill>
              </a:uFill>
              <a:latin typeface="Arial"/>
            </a:endParaRPr>
          </a:p>
        </p:txBody>
      </p:sp>
      <p:sp>
        <p:nvSpPr>
          <p:cNvPr id="6" name="CustomShape 3"/>
          <p:cNvSpPr/>
          <p:nvPr/>
        </p:nvSpPr>
        <p:spPr>
          <a:xfrm>
            <a:off x="844941" y="2504547"/>
            <a:ext cx="3180600" cy="37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0" strike="noStrike" spc="-1">
                <a:uFill>
                  <a:solidFill>
                    <a:srgbClr val="FFFFFF"/>
                  </a:solidFill>
                </a:uFill>
                <a:latin typeface="Arial"/>
                <a:ea typeface="DejaVu Sans"/>
              </a:rPr>
              <a:t>Oops Messages</a:t>
            </a:r>
            <a:endParaRPr lang="en-IN" sz="1800" b="0" strike="noStrike" spc="-1">
              <a:uFill>
                <a:solidFill>
                  <a:srgbClr val="FFFFFF"/>
                </a:solidFill>
              </a:uFill>
              <a:latin typeface="Arial"/>
            </a:endParaRPr>
          </a:p>
        </p:txBody>
      </p:sp>
      <p:sp>
        <p:nvSpPr>
          <p:cNvPr id="7" name="CustomShape 4"/>
          <p:cNvSpPr/>
          <p:nvPr/>
        </p:nvSpPr>
        <p:spPr>
          <a:xfrm>
            <a:off x="731181" y="2860587"/>
            <a:ext cx="9172800" cy="198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280">
              <a:lnSpc>
                <a:spcPct val="100000"/>
              </a:lnSpc>
              <a:buClr>
                <a:srgbClr val="FFFFFF"/>
              </a:buClr>
              <a:buSzPct val="45000"/>
              <a:buFont typeface="Wingdings" charset="2"/>
              <a:buChar char=""/>
            </a:pPr>
            <a:r>
              <a:rPr lang="en-IN" sz="1800" b="0" strike="noStrike" spc="-1">
                <a:uFill>
                  <a:solidFill>
                    <a:srgbClr val="FFFFFF"/>
                  </a:solidFill>
                </a:uFill>
                <a:latin typeface="Arial"/>
                <a:ea typeface="Noto Sans CJK SC Regular"/>
              </a:rPr>
              <a:t>Most bugs show themselves in NULL pointer dereferences or by the use of other </a:t>
            </a:r>
            <a:endParaRPr lang="en-IN" sz="1800" b="0" strike="noStrike" spc="-1">
              <a:uFill>
                <a:solidFill>
                  <a:srgbClr val="FFFFFF"/>
                </a:solidFill>
              </a:uFill>
              <a:latin typeface="Arial"/>
            </a:endParaRPr>
          </a:p>
          <a:p>
            <a:pPr marL="216000" indent="-215280">
              <a:lnSpc>
                <a:spcPct val="100000"/>
              </a:lnSpc>
              <a:buClr>
                <a:srgbClr val="FFFFFF"/>
              </a:buClr>
              <a:buSzPct val="45000"/>
              <a:buFont typeface="Wingdings" charset="2"/>
              <a:buChar char=""/>
            </a:pPr>
            <a:r>
              <a:rPr lang="en-IN" sz="1800" b="0" strike="noStrike" spc="-1">
                <a:uFill>
                  <a:solidFill>
                    <a:srgbClr val="FFFFFF"/>
                  </a:solidFill>
                </a:uFill>
                <a:latin typeface="Arial"/>
                <a:ea typeface="Noto Sans CJK SC Regular"/>
              </a:rPr>
              <a:t>incorrect pointer values. The usual outcome of such bugs is an oops message.</a:t>
            </a:r>
            <a:endParaRPr lang="en-IN" sz="1800" b="0" strike="noStrike" spc="-1">
              <a:uFill>
                <a:solidFill>
                  <a:srgbClr val="FFFFFF"/>
                </a:solidFill>
              </a:uFill>
              <a:latin typeface="Arial"/>
            </a:endParaRPr>
          </a:p>
          <a:p>
            <a:pPr marL="216000" indent="-215280">
              <a:lnSpc>
                <a:spcPct val="100000"/>
              </a:lnSpc>
              <a:buClr>
                <a:srgbClr val="FFFFFF"/>
              </a:buClr>
              <a:buSzPct val="45000"/>
              <a:buFont typeface="Wingdings" charset="2"/>
              <a:buChar char=""/>
            </a:pPr>
            <a:r>
              <a:rPr lang="en-IN" sz="1800" b="0" strike="noStrike" spc="-1">
                <a:uFill>
                  <a:solidFill>
                    <a:srgbClr val="FFFFFF"/>
                  </a:solidFill>
                </a:uFill>
                <a:latin typeface="Arial"/>
                <a:ea typeface="Noto Sans CJK SC Regular"/>
              </a:rPr>
              <a:t>An oops displays the processor status at the time of the fault, including the contents</a:t>
            </a:r>
            <a:endParaRPr lang="en-IN" sz="1800" b="0" strike="noStrike" spc="-1">
              <a:uFill>
                <a:solidFill>
                  <a:srgbClr val="FFFFFF"/>
                </a:solidFill>
              </a:uFill>
              <a:latin typeface="Arial"/>
            </a:endParaRPr>
          </a:p>
          <a:p>
            <a:pPr marL="216000" indent="-215280">
              <a:lnSpc>
                <a:spcPct val="100000"/>
              </a:lnSpc>
              <a:buClr>
                <a:srgbClr val="FFFFFF"/>
              </a:buClr>
              <a:buSzPct val="45000"/>
              <a:buFont typeface="Wingdings" charset="2"/>
              <a:buChar char=""/>
            </a:pPr>
            <a:r>
              <a:rPr lang="en-IN" sz="1800" b="0" strike="noStrike" spc="-1">
                <a:uFill>
                  <a:solidFill>
                    <a:srgbClr val="FFFFFF"/>
                  </a:solidFill>
                </a:uFill>
                <a:latin typeface="Arial"/>
                <a:ea typeface="Noto Sans CJK SC Regular"/>
              </a:rPr>
              <a:t>of the CPU registers and other seemingly incomprehensible information.</a:t>
            </a:r>
            <a:endParaRPr lang="en-IN" sz="1800" b="0" strike="noStrike" spc="-1">
              <a:uFill>
                <a:solidFill>
                  <a:srgbClr val="FFFFFF"/>
                </a:solidFill>
              </a:uFill>
              <a:latin typeface="Arial"/>
            </a:endParaRPr>
          </a:p>
          <a:p>
            <a:pPr marL="216000" indent="-215280">
              <a:lnSpc>
                <a:spcPct val="100000"/>
              </a:lnSpc>
              <a:buClr>
                <a:srgbClr val="FFFFFF"/>
              </a:buClr>
              <a:buSzPct val="45000"/>
              <a:buFont typeface="Wingdings" charset="2"/>
              <a:buChar char=""/>
            </a:pPr>
            <a:r>
              <a:rPr lang="en-IN" sz="1400" b="0" strike="noStrike" spc="-1">
                <a:uFill>
                  <a:solidFill>
                    <a:srgbClr val="FFFFFF"/>
                  </a:solidFill>
                </a:uFill>
                <a:latin typeface="Arial"/>
                <a:ea typeface="Noto Sans CJK SC Regular"/>
              </a:rPr>
              <a:t>Example of how oops message occurs,</a:t>
            </a:r>
            <a:endParaRPr lang="en-IN" sz="1800" b="0" strike="noStrike" spc="-1">
              <a:uFill>
                <a:solidFill>
                  <a:srgbClr val="FFFFFF"/>
                </a:solidFill>
              </a:uFill>
              <a:latin typeface="Arial"/>
            </a:endParaRPr>
          </a:p>
          <a:p>
            <a:pPr marL="216000" indent="-215280">
              <a:lnSpc>
                <a:spcPct val="100000"/>
              </a:lnSpc>
              <a:buClr>
                <a:srgbClr val="FFFFFF"/>
              </a:buClr>
              <a:buSzPct val="45000"/>
              <a:buFont typeface="Wingdings" charset="2"/>
              <a:buChar char=""/>
            </a:pPr>
            <a:r>
              <a:rPr lang="en-IN" sz="1800" b="0" strike="noStrike" spc="-1">
                <a:uFill>
                  <a:solidFill>
                    <a:srgbClr val="FFFFFF"/>
                  </a:solidFill>
                </a:uFill>
                <a:latin typeface="Arial"/>
                <a:ea typeface="Noto Sans CJK SC Regular"/>
              </a:rPr>
              <a:t> </a:t>
            </a:r>
            <a:endParaRPr lang="en-IN" sz="1800" b="0" strike="noStrike" spc="-1">
              <a:uFill>
                <a:solidFill>
                  <a:srgbClr val="FFFFFF"/>
                </a:solidFill>
              </a:uFill>
              <a:latin typeface="Arial"/>
            </a:endParaRPr>
          </a:p>
        </p:txBody>
      </p:sp>
      <p:pic>
        <p:nvPicPr>
          <p:cNvPr id="8" name="Picture 107"/>
          <p:cNvPicPr/>
          <p:nvPr/>
        </p:nvPicPr>
        <p:blipFill>
          <a:blip r:embed="rId2"/>
          <a:stretch/>
        </p:blipFill>
        <p:spPr>
          <a:xfrm>
            <a:off x="1002261" y="4570227"/>
            <a:ext cx="7942680" cy="2180160"/>
          </a:xfrm>
          <a:prstGeom prst="rect">
            <a:avLst/>
          </a:prstGeom>
          <a:ln>
            <a:noFill/>
          </a:ln>
        </p:spPr>
      </p:pic>
    </p:spTree>
    <p:extLst>
      <p:ext uri="{BB962C8B-B14F-4D97-AF65-F5344CB8AC3E}">
        <p14:creationId xmlns:p14="http://schemas.microsoft.com/office/powerpoint/2010/main" val="1222916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1553738" y="2496720"/>
            <a:ext cx="7113183" cy="94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6000" b="0" strike="noStrike" spc="-1">
                <a:uFill>
                  <a:solidFill>
                    <a:srgbClr val="FFFFFF"/>
                  </a:solidFill>
                </a:uFill>
                <a:latin typeface="Arial"/>
                <a:ea typeface="DejaVu Sans"/>
              </a:rPr>
              <a:t>Using Debuggers</a:t>
            </a:r>
            <a:endParaRPr lang="en-IN" sz="1800" b="0" strike="noStrike" spc="-1">
              <a:uFill>
                <a:solidFill>
                  <a:srgbClr val="FFFFFF"/>
                </a:solidFill>
              </a:uFill>
              <a:latin typeface="Arial"/>
            </a:endParaRPr>
          </a:p>
        </p:txBody>
      </p:sp>
      <p:sp>
        <p:nvSpPr>
          <p:cNvPr id="5" name="CustomShape 2"/>
          <p:cNvSpPr/>
          <p:nvPr/>
        </p:nvSpPr>
        <p:spPr>
          <a:xfrm>
            <a:off x="6305739" y="3504720"/>
            <a:ext cx="3879266" cy="653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uFill>
                  <a:solidFill>
                    <a:srgbClr val="FFFFFF"/>
                  </a:solidFill>
                </a:uFill>
                <a:latin typeface="Arial"/>
                <a:ea typeface="DejaVu Sans"/>
              </a:rPr>
              <a:t>Sound obivious</a:t>
            </a:r>
            <a:endParaRPr lang="en-IN" sz="1800" b="0" strike="noStrike" spc="-1">
              <a:uFill>
                <a:solidFill>
                  <a:srgbClr val="FFFFFF"/>
                </a:solidFill>
              </a:uFill>
              <a:latin typeface="Arial"/>
            </a:endParaRPr>
          </a:p>
        </p:txBody>
      </p:sp>
    </p:spTree>
    <p:extLst>
      <p:ext uri="{BB962C8B-B14F-4D97-AF65-F5344CB8AC3E}">
        <p14:creationId xmlns:p14="http://schemas.microsoft.com/office/powerpoint/2010/main" val="2276523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276840" y="406215"/>
            <a:ext cx="3921480" cy="48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0" strike="noStrike" spc="-1" dirty="0">
                <a:uFill>
                  <a:solidFill>
                    <a:srgbClr val="FFFFFF"/>
                  </a:solidFill>
                </a:uFill>
                <a:latin typeface="Arial"/>
                <a:ea typeface="DejaVu Sans"/>
              </a:rPr>
              <a:t>Using debuggers</a:t>
            </a:r>
            <a:endParaRPr lang="en-IN" sz="1800" b="0" strike="noStrike" spc="-1" dirty="0">
              <a:uFill>
                <a:solidFill>
                  <a:srgbClr val="FFFFFF"/>
                </a:solidFill>
              </a:uFill>
              <a:latin typeface="Arial"/>
            </a:endParaRPr>
          </a:p>
        </p:txBody>
      </p:sp>
      <p:sp>
        <p:nvSpPr>
          <p:cNvPr id="5" name="CustomShape 2"/>
          <p:cNvSpPr/>
          <p:nvPr/>
        </p:nvSpPr>
        <p:spPr>
          <a:xfrm>
            <a:off x="764280" y="2796615"/>
            <a:ext cx="3180600" cy="37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a:uFill>
                  <a:solidFill>
                    <a:srgbClr val="FFFFFF"/>
                  </a:solidFill>
                </a:uFill>
                <a:latin typeface="Arial"/>
                <a:ea typeface="DejaVu Sans"/>
              </a:rPr>
              <a:t>Using gdb</a:t>
            </a:r>
            <a:endParaRPr lang="en-IN" sz="1800" b="0" strike="noStrike" spc="-1">
              <a:uFill>
                <a:solidFill>
                  <a:srgbClr val="FFFFFF"/>
                </a:solidFill>
              </a:uFill>
              <a:latin typeface="Arial"/>
            </a:endParaRPr>
          </a:p>
        </p:txBody>
      </p:sp>
      <p:sp>
        <p:nvSpPr>
          <p:cNvPr id="6" name="CustomShape 3"/>
          <p:cNvSpPr/>
          <p:nvPr/>
        </p:nvSpPr>
        <p:spPr>
          <a:xfrm>
            <a:off x="665280" y="3312855"/>
            <a:ext cx="9172800" cy="309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280">
              <a:lnSpc>
                <a:spcPct val="100000"/>
              </a:lnSpc>
              <a:buClr>
                <a:srgbClr val="FFFFFF"/>
              </a:buClr>
              <a:buSzPct val="45000"/>
              <a:buFont typeface="Wingdings" charset="2"/>
              <a:buChar char=""/>
            </a:pPr>
            <a:r>
              <a:rPr lang="en-IN" sz="1800" b="0" strike="noStrike" spc="-1">
                <a:uFill>
                  <a:solidFill>
                    <a:srgbClr val="FFFFFF"/>
                  </a:solidFill>
                </a:uFill>
                <a:latin typeface="Arial"/>
                <a:ea typeface="Noto Sans CJK SC Regular"/>
              </a:rPr>
              <a:t>The debugger must be invoked as though the kernel were an application. In addition </a:t>
            </a:r>
            <a:endParaRPr lang="en-IN" sz="1800" b="0" strike="noStrike" spc="-1">
              <a:uFill>
                <a:solidFill>
                  <a:srgbClr val="FFFFFF"/>
                </a:solidFill>
              </a:uFill>
              <a:latin typeface="Arial"/>
            </a:endParaRPr>
          </a:p>
          <a:p>
            <a:pPr marL="216000" indent="-215280">
              <a:lnSpc>
                <a:spcPct val="100000"/>
              </a:lnSpc>
              <a:buClr>
                <a:srgbClr val="FFFFFF"/>
              </a:buClr>
              <a:buSzPct val="45000"/>
              <a:buFont typeface="Wingdings" charset="2"/>
              <a:buChar char=""/>
            </a:pPr>
            <a:r>
              <a:rPr lang="en-IN" sz="1800" b="0" strike="noStrike" spc="-1">
                <a:uFill>
                  <a:solidFill>
                    <a:srgbClr val="FFFFFF"/>
                  </a:solidFill>
                </a:uFill>
                <a:latin typeface="Arial"/>
                <a:ea typeface="Noto Sans CJK SC Regular"/>
              </a:rPr>
              <a:t>to specifying the filename for the ELF kernel image, you need to provide the name of </a:t>
            </a:r>
            <a:endParaRPr lang="en-IN" sz="1800" b="0" strike="noStrike" spc="-1">
              <a:uFill>
                <a:solidFill>
                  <a:srgbClr val="FFFFFF"/>
                </a:solidFill>
              </a:uFill>
              <a:latin typeface="Arial"/>
            </a:endParaRPr>
          </a:p>
          <a:p>
            <a:pPr marL="216000" indent="-215280">
              <a:lnSpc>
                <a:spcPct val="100000"/>
              </a:lnSpc>
              <a:buClr>
                <a:srgbClr val="FFFFFF"/>
              </a:buClr>
              <a:buSzPct val="45000"/>
              <a:buFont typeface="Wingdings" charset="2"/>
              <a:buChar char=""/>
            </a:pPr>
            <a:r>
              <a:rPr lang="en-IN" sz="1800" b="0" strike="noStrike" spc="-1">
                <a:uFill>
                  <a:solidFill>
                    <a:srgbClr val="FFFFFF"/>
                  </a:solidFill>
                </a:uFill>
                <a:latin typeface="Arial"/>
                <a:ea typeface="Noto Sans CJK SC Regular"/>
              </a:rPr>
              <a:t>a core file on the command line.</a:t>
            </a:r>
            <a:endParaRPr lang="en-IN" sz="1800" b="0" strike="noStrike" spc="-1">
              <a:uFill>
                <a:solidFill>
                  <a:srgbClr val="FFFFFF"/>
                </a:solidFill>
              </a:uFill>
              <a:latin typeface="Arial"/>
            </a:endParaRPr>
          </a:p>
          <a:p>
            <a:pPr marL="216000" indent="-215280">
              <a:lnSpc>
                <a:spcPct val="100000"/>
              </a:lnSpc>
              <a:buClr>
                <a:srgbClr val="FFFFFF"/>
              </a:buClr>
              <a:buSzPct val="45000"/>
              <a:buFont typeface="Wingdings" charset="2"/>
              <a:buChar char=""/>
            </a:pPr>
            <a:r>
              <a:rPr lang="en-IN" sz="1400" b="0" strike="noStrike" spc="-1">
                <a:uFill>
                  <a:solidFill>
                    <a:srgbClr val="FFFFFF"/>
                  </a:solidFill>
                </a:uFill>
                <a:latin typeface="Arial"/>
                <a:ea typeface="Noto Sans CJK SC Regular"/>
              </a:rPr>
              <a:t> </a:t>
            </a:r>
            <a:endParaRPr lang="en-IN" sz="1800" b="0" strike="noStrike" spc="-1">
              <a:uFill>
                <a:solidFill>
                  <a:srgbClr val="FFFFFF"/>
                </a:solidFill>
              </a:uFill>
              <a:latin typeface="Arial"/>
            </a:endParaRPr>
          </a:p>
          <a:p>
            <a:pPr marL="216000" indent="-215280">
              <a:lnSpc>
                <a:spcPct val="100000"/>
              </a:lnSpc>
              <a:buClr>
                <a:srgbClr val="FFFFFF"/>
              </a:buClr>
              <a:buSzPct val="45000"/>
              <a:buFont typeface="Wingdings" charset="2"/>
              <a:buChar char=""/>
            </a:pPr>
            <a:r>
              <a:rPr lang="en-IN" sz="1400" b="0" strike="noStrike" spc="-1">
                <a:uFill>
                  <a:solidFill>
                    <a:srgbClr val="FFFFFF"/>
                  </a:solidFill>
                </a:uFill>
                <a:latin typeface="Arial"/>
                <a:ea typeface="Noto Sans CJK SC Regular"/>
              </a:rPr>
              <a:t>A typical invocation of gdb looks like the following:</a:t>
            </a:r>
            <a:endParaRPr lang="en-IN" sz="1800" b="0" strike="noStrike" spc="-1">
              <a:uFill>
                <a:solidFill>
                  <a:srgbClr val="FFFFFF"/>
                </a:solidFill>
              </a:uFill>
              <a:latin typeface="Arial"/>
            </a:endParaRPr>
          </a:p>
          <a:p>
            <a:pPr>
              <a:lnSpc>
                <a:spcPct val="100000"/>
              </a:lnSpc>
            </a:pPr>
            <a:endParaRPr lang="en-IN" sz="1800" b="0" strike="noStrike" spc="-1">
              <a:uFill>
                <a:solidFill>
                  <a:srgbClr val="FFFFFF"/>
                </a:solidFill>
              </a:uFill>
              <a:latin typeface="Arial"/>
            </a:endParaRPr>
          </a:p>
          <a:p>
            <a:pPr>
              <a:lnSpc>
                <a:spcPct val="100000"/>
              </a:lnSpc>
            </a:pPr>
            <a:endParaRPr lang="en-IN" sz="1800" b="0" strike="noStrike" spc="-1">
              <a:uFill>
                <a:solidFill>
                  <a:srgbClr val="FFFFFF"/>
                </a:solidFill>
              </a:uFill>
              <a:latin typeface="Arial"/>
            </a:endParaRPr>
          </a:p>
          <a:p>
            <a:pPr>
              <a:lnSpc>
                <a:spcPct val="100000"/>
              </a:lnSpc>
            </a:pPr>
            <a:endParaRPr lang="en-IN" sz="1800" b="0" strike="noStrike" spc="-1">
              <a:uFill>
                <a:solidFill>
                  <a:srgbClr val="FFFFFF"/>
                </a:solidFill>
              </a:uFill>
              <a:latin typeface="Arial"/>
            </a:endParaRPr>
          </a:p>
          <a:p>
            <a:pPr>
              <a:lnSpc>
                <a:spcPct val="100000"/>
              </a:lnSpc>
            </a:pPr>
            <a:endParaRPr lang="en-IN" sz="1800" b="0" strike="noStrike" spc="-1">
              <a:uFill>
                <a:solidFill>
                  <a:srgbClr val="FFFFFF"/>
                </a:solidFill>
              </a:uFill>
              <a:latin typeface="Arial"/>
            </a:endParaRPr>
          </a:p>
          <a:p>
            <a:pPr>
              <a:lnSpc>
                <a:spcPct val="100000"/>
              </a:lnSpc>
            </a:pPr>
            <a:endParaRPr lang="en-IN" sz="1800" b="0" strike="noStrike" spc="-1">
              <a:uFill>
                <a:solidFill>
                  <a:srgbClr val="FFFFFF"/>
                </a:solidFill>
              </a:uFill>
              <a:latin typeface="Arial"/>
            </a:endParaRPr>
          </a:p>
          <a:p>
            <a:pPr marL="216000" indent="-215280">
              <a:lnSpc>
                <a:spcPct val="100000"/>
              </a:lnSpc>
              <a:buClr>
                <a:srgbClr val="FFFFFF"/>
              </a:buClr>
              <a:buSzPct val="45000"/>
              <a:buFont typeface="Wingdings" charset="2"/>
              <a:buChar char=""/>
            </a:pPr>
            <a:r>
              <a:rPr lang="en-IN" sz="1800" b="0" strike="noStrike" spc="-1">
                <a:uFill>
                  <a:solidFill>
                    <a:srgbClr val="FFFFFF"/>
                  </a:solidFill>
                </a:uFill>
                <a:latin typeface="Arial"/>
                <a:ea typeface="DejaVu Sans"/>
              </a:rPr>
              <a:t>From within </a:t>
            </a:r>
            <a:r>
              <a:rPr lang="en-IN" sz="1800" b="0" i="1" strike="noStrike" spc="-1">
                <a:uFill>
                  <a:solidFill>
                    <a:srgbClr val="FFFFFF"/>
                  </a:solidFill>
                </a:uFill>
                <a:latin typeface="Arial"/>
                <a:ea typeface="DejaVu Sans"/>
              </a:rPr>
              <a:t>gdb</a:t>
            </a:r>
            <a:r>
              <a:rPr lang="en-IN" sz="1800" b="0" strike="noStrike" spc="-1">
                <a:uFill>
                  <a:solidFill>
                    <a:srgbClr val="FFFFFF"/>
                  </a:solidFill>
                </a:uFill>
                <a:latin typeface="Arial"/>
                <a:ea typeface="DejaVu Sans"/>
              </a:rPr>
              <a:t>, you can look at kernel variables by issuing the standard </a:t>
            </a:r>
            <a:r>
              <a:rPr lang="en-IN" sz="1800" b="0" i="1" strike="noStrike" spc="-1">
                <a:uFill>
                  <a:solidFill>
                    <a:srgbClr val="FFFFFF"/>
                  </a:solidFill>
                </a:uFill>
                <a:latin typeface="Arial"/>
                <a:ea typeface="DejaVu Sans"/>
              </a:rPr>
              <a:t>gdb</a:t>
            </a:r>
            <a:r>
              <a:rPr lang="en-IN" sz="1800" b="0" strike="noStrike" spc="-1">
                <a:uFill>
                  <a:solidFill>
                    <a:srgbClr val="FFFFFF"/>
                  </a:solidFill>
                </a:uFill>
                <a:latin typeface="Arial"/>
                <a:ea typeface="DejaVu Sans"/>
              </a:rPr>
              <a:t> commands. For example: </a:t>
            </a:r>
            <a:r>
              <a:rPr lang="en-IN" sz="1800" b="0" i="1" strike="noStrike" spc="-1">
                <a:uFill>
                  <a:solidFill>
                    <a:srgbClr val="FFFFFF"/>
                  </a:solidFill>
                </a:uFill>
                <a:latin typeface="Arial"/>
                <a:ea typeface="DejaVu Sans"/>
              </a:rPr>
              <a:t>p jiffies </a:t>
            </a:r>
            <a:r>
              <a:rPr lang="en-IN" sz="1800" b="0" strike="noStrike" spc="-1">
                <a:uFill>
                  <a:solidFill>
                    <a:srgbClr val="FFFFFF"/>
                  </a:solidFill>
                </a:uFill>
                <a:latin typeface="Arial"/>
                <a:ea typeface="DejaVu Sans"/>
              </a:rPr>
              <a:t>prints no. of clock ticks from system boot to current time.</a:t>
            </a:r>
            <a:endParaRPr lang="en-IN" sz="1800" b="0" strike="noStrike" spc="-1">
              <a:uFill>
                <a:solidFill>
                  <a:srgbClr val="FFFFFF"/>
                </a:solidFill>
              </a:uFill>
              <a:latin typeface="Arial"/>
            </a:endParaRPr>
          </a:p>
          <a:p>
            <a:pPr>
              <a:lnSpc>
                <a:spcPct val="100000"/>
              </a:lnSpc>
            </a:pPr>
            <a:endParaRPr lang="en-IN" sz="1800" b="0" strike="noStrike" spc="-1">
              <a:uFill>
                <a:solidFill>
                  <a:srgbClr val="FFFFFF"/>
                </a:solidFill>
              </a:uFill>
              <a:latin typeface="Arial"/>
            </a:endParaRPr>
          </a:p>
        </p:txBody>
      </p:sp>
      <p:pic>
        <p:nvPicPr>
          <p:cNvPr id="7" name="Picture 114"/>
          <p:cNvPicPr/>
          <p:nvPr/>
        </p:nvPicPr>
        <p:blipFill>
          <a:blip r:embed="rId2"/>
          <a:stretch/>
        </p:blipFill>
        <p:spPr>
          <a:xfrm>
            <a:off x="764280" y="4863735"/>
            <a:ext cx="8409600" cy="599040"/>
          </a:xfrm>
          <a:prstGeom prst="rect">
            <a:avLst/>
          </a:prstGeom>
          <a:ln>
            <a:noFill/>
          </a:ln>
        </p:spPr>
      </p:pic>
      <p:sp>
        <p:nvSpPr>
          <p:cNvPr id="8" name="CustomShape 4"/>
          <p:cNvSpPr/>
          <p:nvPr/>
        </p:nvSpPr>
        <p:spPr>
          <a:xfrm>
            <a:off x="665280" y="1264095"/>
            <a:ext cx="880380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uFill>
                  <a:solidFill>
                    <a:srgbClr val="FFFFFF"/>
                  </a:solidFill>
                </a:uFill>
                <a:latin typeface="Arial"/>
                <a:ea typeface="Noto Sans CJK SC Regular"/>
              </a:rPr>
              <a:t>The last resort in debugging modules is using a debugger to step through the code, watching the value of variables and machine registers. This approach is time-consuming and should be avoided whenever possible.</a:t>
            </a:r>
            <a:endParaRPr lang="en-IN" sz="1800" b="0" strike="noStrike" spc="-1">
              <a:uFill>
                <a:solidFill>
                  <a:srgbClr val="FFFFFF"/>
                </a:solidFill>
              </a:uFill>
              <a:latin typeface="Arial"/>
            </a:endParaRPr>
          </a:p>
          <a:p>
            <a:pPr>
              <a:lnSpc>
                <a:spcPct val="100000"/>
              </a:lnSpc>
            </a:pPr>
            <a:endParaRPr lang="en-IN" sz="1800" b="0" strike="noStrike" spc="-1">
              <a:uFill>
                <a:solidFill>
                  <a:srgbClr val="FFFFFF"/>
                </a:solidFill>
              </a:uFill>
              <a:latin typeface="Arial"/>
            </a:endParaRPr>
          </a:p>
        </p:txBody>
      </p:sp>
    </p:spTree>
    <p:extLst>
      <p:ext uri="{BB962C8B-B14F-4D97-AF65-F5344CB8AC3E}">
        <p14:creationId xmlns:p14="http://schemas.microsoft.com/office/powerpoint/2010/main" val="1797685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stomShape 1"/>
          <p:cNvSpPr/>
          <p:nvPr/>
        </p:nvSpPr>
        <p:spPr>
          <a:xfrm>
            <a:off x="382857" y="135610"/>
            <a:ext cx="4852800" cy="48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0" strike="noStrike" spc="-1">
                <a:uFill>
                  <a:solidFill>
                    <a:srgbClr val="FFFFFF"/>
                  </a:solidFill>
                </a:uFill>
                <a:latin typeface="Arial"/>
                <a:ea typeface="DejaVu Sans"/>
              </a:rPr>
              <a:t>Using debuggers </a:t>
            </a:r>
            <a:r>
              <a:rPr lang="en-IN" sz="2000" b="0" strike="noStrike" spc="-1">
                <a:uFill>
                  <a:solidFill>
                    <a:srgbClr val="FFFFFF"/>
                  </a:solidFill>
                </a:uFill>
                <a:latin typeface="Arial"/>
                <a:ea typeface="DejaVu Sans"/>
              </a:rPr>
              <a:t>Contd…</a:t>
            </a:r>
            <a:endParaRPr lang="en-IN" sz="1800" b="0" strike="noStrike" spc="-1">
              <a:uFill>
                <a:solidFill>
                  <a:srgbClr val="FFFFFF"/>
                </a:solidFill>
              </a:uFill>
              <a:latin typeface="Arial"/>
            </a:endParaRPr>
          </a:p>
        </p:txBody>
      </p:sp>
      <p:sp>
        <p:nvSpPr>
          <p:cNvPr id="10" name="CustomShape 2"/>
          <p:cNvSpPr/>
          <p:nvPr/>
        </p:nvSpPr>
        <p:spPr>
          <a:xfrm>
            <a:off x="382857" y="791890"/>
            <a:ext cx="8803800" cy="201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uFill>
                  <a:solidFill>
                    <a:srgbClr val="FFFFFF"/>
                  </a:solidFill>
                </a:uFill>
                <a:latin typeface="Arial"/>
                <a:ea typeface="DejaVu Sans"/>
              </a:rPr>
              <a:t>Numerous capabilities normally provided by </a:t>
            </a:r>
            <a:r>
              <a:rPr lang="en-IN" sz="1800" b="0" i="1" strike="noStrike" spc="-1">
                <a:uFill>
                  <a:solidFill>
                    <a:srgbClr val="FFFFFF"/>
                  </a:solidFill>
                </a:uFill>
                <a:latin typeface="Arial"/>
                <a:ea typeface="DejaVu Sans"/>
              </a:rPr>
              <a:t>gdb</a:t>
            </a:r>
            <a:r>
              <a:rPr lang="en-IN" sz="1800" b="0" strike="noStrike" spc="-1">
                <a:uFill>
                  <a:solidFill>
                    <a:srgbClr val="FFFFFF"/>
                  </a:solidFill>
                </a:uFill>
                <a:latin typeface="Arial"/>
                <a:ea typeface="DejaVu Sans"/>
              </a:rPr>
              <a:t> are not available when you are working with the kernel. </a:t>
            </a:r>
            <a:endParaRPr lang="en-IN" sz="1800" b="0" strike="noStrike" spc="-1">
              <a:uFill>
                <a:solidFill>
                  <a:srgbClr val="FFFFFF"/>
                </a:solidFill>
              </a:uFill>
              <a:latin typeface="Arial"/>
            </a:endParaRPr>
          </a:p>
          <a:p>
            <a:pPr marL="743040" lvl="1" indent="-285480">
              <a:lnSpc>
                <a:spcPct val="100000"/>
              </a:lnSpc>
              <a:buClr>
                <a:srgbClr val="FFFFFF"/>
              </a:buClr>
              <a:buFont typeface="Arial"/>
              <a:buChar char="•"/>
            </a:pPr>
            <a:r>
              <a:rPr lang="en-IN" sz="1800" b="0" strike="noStrike" spc="-1">
                <a:uFill>
                  <a:solidFill>
                    <a:srgbClr val="FFFFFF"/>
                  </a:solidFill>
                </a:uFill>
                <a:latin typeface="Arial"/>
                <a:ea typeface="DejaVu Sans"/>
              </a:rPr>
              <a:t>For example, </a:t>
            </a:r>
            <a:r>
              <a:rPr lang="en-IN" sz="1800" b="0" i="1" strike="noStrike" spc="-1">
                <a:uFill>
                  <a:solidFill>
                    <a:srgbClr val="FFFFFF"/>
                  </a:solidFill>
                </a:uFill>
                <a:latin typeface="Arial"/>
                <a:ea typeface="DejaVu Sans"/>
              </a:rPr>
              <a:t>gdb</a:t>
            </a:r>
            <a:r>
              <a:rPr lang="en-IN" sz="1800" b="0" strike="noStrike" spc="-1">
                <a:uFill>
                  <a:solidFill>
                    <a:srgbClr val="FFFFFF"/>
                  </a:solidFill>
                </a:uFill>
                <a:latin typeface="Arial"/>
                <a:ea typeface="DejaVu Sans"/>
              </a:rPr>
              <a:t> is not able to modify kernel data;</a:t>
            </a:r>
            <a:endParaRPr lang="en-IN" sz="1800" b="0" strike="noStrike" spc="-1">
              <a:uFill>
                <a:solidFill>
                  <a:srgbClr val="FFFFFF"/>
                </a:solidFill>
              </a:uFill>
              <a:latin typeface="Arial"/>
            </a:endParaRPr>
          </a:p>
          <a:p>
            <a:pPr marL="743040" lvl="1" indent="-285480">
              <a:lnSpc>
                <a:spcPct val="100000"/>
              </a:lnSpc>
              <a:buClr>
                <a:srgbClr val="FFFFFF"/>
              </a:buClr>
              <a:buFont typeface="Arial"/>
              <a:buChar char="•"/>
            </a:pPr>
            <a:r>
              <a:rPr lang="en-IN" sz="1800" b="0" strike="noStrike" spc="-1">
                <a:uFill>
                  <a:solidFill>
                    <a:srgbClr val="FFFFFF"/>
                  </a:solidFill>
                </a:uFill>
                <a:latin typeface="Arial"/>
                <a:ea typeface="DejaVu Sans"/>
              </a:rPr>
              <a:t>It expects to be running a program to be debugged under its own control before playing with its memory image. </a:t>
            </a:r>
            <a:endParaRPr lang="en-IN" sz="1800" b="0" strike="noStrike" spc="-1">
              <a:uFill>
                <a:solidFill>
                  <a:srgbClr val="FFFFFF"/>
                </a:solidFill>
              </a:uFill>
              <a:latin typeface="Arial"/>
            </a:endParaRPr>
          </a:p>
          <a:p>
            <a:pPr marL="743040" lvl="1" indent="-285480">
              <a:lnSpc>
                <a:spcPct val="100000"/>
              </a:lnSpc>
              <a:buClr>
                <a:srgbClr val="FFFFFF"/>
              </a:buClr>
              <a:buFont typeface="Arial"/>
              <a:buChar char="•"/>
            </a:pPr>
            <a:r>
              <a:rPr lang="en-IN" sz="1800" b="0" strike="noStrike" spc="-1">
                <a:uFill>
                  <a:solidFill>
                    <a:srgbClr val="FFFFFF"/>
                  </a:solidFill>
                </a:uFill>
                <a:latin typeface="Arial"/>
                <a:ea typeface="DejaVu Sans"/>
              </a:rPr>
              <a:t>It is also not possible to set breakpoints or watchpoints, or to single-step through kernel functions.</a:t>
            </a:r>
            <a:endParaRPr lang="en-IN" sz="1800" b="0" strike="noStrike" spc="-1">
              <a:uFill>
                <a:solidFill>
                  <a:srgbClr val="FFFFFF"/>
                </a:solidFill>
              </a:uFill>
              <a:latin typeface="Arial"/>
            </a:endParaRPr>
          </a:p>
        </p:txBody>
      </p:sp>
      <p:sp>
        <p:nvSpPr>
          <p:cNvPr id="11" name="CustomShape 3"/>
          <p:cNvSpPr/>
          <p:nvPr/>
        </p:nvSpPr>
        <p:spPr>
          <a:xfrm>
            <a:off x="262977" y="3195250"/>
            <a:ext cx="254592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0" strike="noStrike" spc="-1">
                <a:uFill>
                  <a:solidFill>
                    <a:srgbClr val="FFFFFF"/>
                  </a:solidFill>
                </a:uFill>
                <a:latin typeface="Arial"/>
                <a:ea typeface="DejaVu Sans"/>
              </a:rPr>
              <a:t>So we introduce,</a:t>
            </a:r>
            <a:endParaRPr lang="en-IN" sz="1800" b="0" strike="noStrike" spc="-1">
              <a:uFill>
                <a:solidFill>
                  <a:srgbClr val="FFFFFF"/>
                </a:solidFill>
              </a:uFill>
              <a:latin typeface="Arial"/>
            </a:endParaRPr>
          </a:p>
        </p:txBody>
      </p:sp>
      <p:sp>
        <p:nvSpPr>
          <p:cNvPr id="12" name="CustomShape 4"/>
          <p:cNvSpPr/>
          <p:nvPr/>
        </p:nvSpPr>
        <p:spPr>
          <a:xfrm>
            <a:off x="262977" y="3780610"/>
            <a:ext cx="3180600" cy="37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a:uFill>
                  <a:solidFill>
                    <a:srgbClr val="FFFFFF"/>
                  </a:solidFill>
                </a:uFill>
                <a:latin typeface="Arial"/>
                <a:ea typeface="DejaVu Sans"/>
              </a:rPr>
              <a:t>Using kdb  </a:t>
            </a:r>
            <a:r>
              <a:rPr lang="en-IN" sz="1600" b="0" strike="noStrike" spc="-1">
                <a:uFill>
                  <a:solidFill>
                    <a:srgbClr val="FFFFFF"/>
                  </a:solidFill>
                </a:uFill>
                <a:latin typeface="Arial"/>
                <a:ea typeface="DejaVu Sans"/>
              </a:rPr>
              <a:t>(Linus Style)</a:t>
            </a:r>
            <a:endParaRPr lang="en-IN" sz="1800" b="0" strike="noStrike" spc="-1">
              <a:uFill>
                <a:solidFill>
                  <a:srgbClr val="FFFFFF"/>
                </a:solidFill>
              </a:uFill>
              <a:latin typeface="Arial"/>
            </a:endParaRPr>
          </a:p>
        </p:txBody>
      </p:sp>
      <p:sp>
        <p:nvSpPr>
          <p:cNvPr id="13" name="CustomShape 5"/>
          <p:cNvSpPr/>
          <p:nvPr/>
        </p:nvSpPr>
        <p:spPr>
          <a:xfrm>
            <a:off x="262977" y="4310530"/>
            <a:ext cx="9699480" cy="2428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0" strike="noStrike" spc="-1" dirty="0">
                <a:uFill>
                  <a:solidFill>
                    <a:srgbClr val="FFFFFF"/>
                  </a:solidFill>
                </a:uFill>
                <a:latin typeface="Arial"/>
                <a:ea typeface="DejaVu Sans"/>
              </a:rPr>
              <a:t>According to Linus, interactive debuggers lead to poor fixes, those which patch up symptoms rather than addressing the real cause of problems.</a:t>
            </a:r>
            <a:endParaRPr lang="en-IN" sz="1800" b="0" strike="noStrike" spc="-1" dirty="0">
              <a:uFill>
                <a:solidFill>
                  <a:srgbClr val="FFFFFF"/>
                </a:solidFill>
              </a:uFill>
              <a:latin typeface="Arial"/>
            </a:endParaRPr>
          </a:p>
          <a:p>
            <a:pPr>
              <a:lnSpc>
                <a:spcPct val="100000"/>
              </a:lnSpc>
            </a:pPr>
            <a:endParaRPr lang="en-IN" sz="1800" b="0" strike="noStrike" spc="-1" dirty="0">
              <a:uFill>
                <a:solidFill>
                  <a:srgbClr val="FFFFFF"/>
                </a:solidFill>
              </a:uFill>
              <a:latin typeface="Arial"/>
            </a:endParaRPr>
          </a:p>
          <a:p>
            <a:pPr>
              <a:lnSpc>
                <a:spcPct val="100000"/>
              </a:lnSpc>
            </a:pPr>
            <a:r>
              <a:rPr lang="en-IN" sz="2000" b="0" strike="noStrike" spc="-1" dirty="0">
                <a:uFill>
                  <a:solidFill>
                    <a:srgbClr val="FFFFFF"/>
                  </a:solidFill>
                </a:uFill>
                <a:latin typeface="Arial"/>
                <a:ea typeface="DejaVu Sans"/>
              </a:rPr>
              <a:t>Once you are running a </a:t>
            </a:r>
            <a:r>
              <a:rPr lang="en-IN" sz="2000" b="0" i="1" strike="noStrike" spc="-1" dirty="0" err="1">
                <a:uFill>
                  <a:solidFill>
                    <a:srgbClr val="FFFFFF"/>
                  </a:solidFill>
                </a:uFill>
                <a:latin typeface="Arial"/>
                <a:ea typeface="DejaVu Sans"/>
              </a:rPr>
              <a:t>kdb</a:t>
            </a:r>
            <a:r>
              <a:rPr lang="en-IN" sz="2000" b="0" strike="noStrike" spc="-1" dirty="0">
                <a:uFill>
                  <a:solidFill>
                    <a:srgbClr val="FFFFFF"/>
                  </a:solidFill>
                </a:uFill>
                <a:latin typeface="Arial"/>
                <a:ea typeface="DejaVu Sans"/>
              </a:rPr>
              <a:t>-enabled kernel, there are a couple of ways to enter the debugger. Pressing the Pause (or Break) key on the console starts up the debugger. </a:t>
            </a:r>
            <a:r>
              <a:rPr lang="en-IN" sz="2000" b="0" i="1" strike="noStrike" spc="-1" dirty="0" err="1">
                <a:uFill>
                  <a:solidFill>
                    <a:srgbClr val="FFFFFF"/>
                  </a:solidFill>
                </a:uFill>
                <a:latin typeface="Arial"/>
                <a:ea typeface="DejaVu Sans"/>
              </a:rPr>
              <a:t>kdb</a:t>
            </a:r>
            <a:r>
              <a:rPr lang="en-IN" sz="2000" b="0" strike="noStrike" spc="-1" dirty="0">
                <a:uFill>
                  <a:solidFill>
                    <a:srgbClr val="FFFFFF"/>
                  </a:solidFill>
                </a:uFill>
                <a:latin typeface="Arial"/>
                <a:ea typeface="DejaVu Sans"/>
              </a:rPr>
              <a:t> also starts up when a kernel oops happens or when a breakpoint is hit.</a:t>
            </a:r>
            <a:endParaRPr lang="en-IN" sz="1800" b="0" strike="noStrike" spc="-1" dirty="0">
              <a:uFill>
                <a:solidFill>
                  <a:srgbClr val="FFFFFF"/>
                </a:solidFill>
              </a:uFill>
              <a:latin typeface="Arial"/>
            </a:endParaRPr>
          </a:p>
          <a:p>
            <a:pPr>
              <a:lnSpc>
                <a:spcPct val="100000"/>
              </a:lnSpc>
            </a:pPr>
            <a:endParaRPr lang="en-IN" sz="1800" b="0" strike="noStrike" spc="-1" dirty="0">
              <a:uFill>
                <a:solidFill>
                  <a:srgbClr val="FFFFFF"/>
                </a:solidFill>
              </a:uFill>
              <a:latin typeface="Arial"/>
            </a:endParaRPr>
          </a:p>
          <a:p>
            <a:pPr>
              <a:lnSpc>
                <a:spcPct val="100000"/>
              </a:lnSpc>
            </a:pPr>
            <a:r>
              <a:rPr lang="en-IN" sz="2000" b="0" strike="noStrike" spc="-1" dirty="0">
                <a:uFill>
                  <a:solidFill>
                    <a:srgbClr val="FFFFFF"/>
                  </a:solidFill>
                </a:uFill>
                <a:latin typeface="Arial"/>
                <a:ea typeface="DejaVu Sans"/>
              </a:rPr>
              <a:t>Note that just about everything the kernel does stops when </a:t>
            </a:r>
            <a:r>
              <a:rPr lang="en-IN" sz="2000" b="0" i="1" strike="noStrike" spc="-1" dirty="0" err="1">
                <a:uFill>
                  <a:solidFill>
                    <a:srgbClr val="FFFFFF"/>
                  </a:solidFill>
                </a:uFill>
                <a:latin typeface="Arial"/>
                <a:ea typeface="DejaVu Sans"/>
              </a:rPr>
              <a:t>kdb</a:t>
            </a:r>
            <a:r>
              <a:rPr lang="en-IN" sz="2000" b="0" strike="noStrike" spc="-1" dirty="0">
                <a:uFill>
                  <a:solidFill>
                    <a:srgbClr val="FFFFFF"/>
                  </a:solidFill>
                </a:uFill>
                <a:latin typeface="Arial"/>
                <a:ea typeface="DejaVu Sans"/>
              </a:rPr>
              <a:t> is running. </a:t>
            </a:r>
            <a:endParaRPr lang="en-IN" sz="1800" b="0" strike="noStrike" spc="-1" dirty="0">
              <a:uFill>
                <a:solidFill>
                  <a:srgbClr val="FFFFFF"/>
                </a:solidFill>
              </a:uFill>
              <a:latin typeface="Arial"/>
            </a:endParaRPr>
          </a:p>
        </p:txBody>
      </p:sp>
    </p:spTree>
    <p:extLst>
      <p:ext uri="{BB962C8B-B14F-4D97-AF65-F5344CB8AC3E}">
        <p14:creationId xmlns:p14="http://schemas.microsoft.com/office/powerpoint/2010/main" val="2757739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88455" y="2504049"/>
            <a:ext cx="7047914" cy="1569660"/>
          </a:xfrm>
          <a:prstGeom prst="rect">
            <a:avLst/>
          </a:prstGeom>
          <a:noFill/>
        </p:spPr>
        <p:txBody>
          <a:bodyPr wrap="square" rtlCol="0">
            <a:spAutoFit/>
          </a:bodyPr>
          <a:lstStyle/>
          <a:p>
            <a:r>
              <a:rPr lang="en-IN" sz="9600" dirty="0"/>
              <a:t>!! Welcome !!</a:t>
            </a:r>
          </a:p>
        </p:txBody>
      </p:sp>
    </p:spTree>
    <p:extLst>
      <p:ext uri="{BB962C8B-B14F-4D97-AF65-F5344CB8AC3E}">
        <p14:creationId xmlns:p14="http://schemas.microsoft.com/office/powerpoint/2010/main" val="3712826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1152955" y="551269"/>
            <a:ext cx="2742120" cy="48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0" strike="noStrike" spc="-1">
                <a:uFill>
                  <a:solidFill>
                    <a:srgbClr val="FFFFFF"/>
                  </a:solidFill>
                </a:uFill>
                <a:latin typeface="Arial"/>
                <a:ea typeface="DejaVu Sans"/>
              </a:rPr>
              <a:t>References</a:t>
            </a:r>
            <a:endParaRPr lang="en-IN" sz="1800" b="0" strike="noStrike" spc="-1">
              <a:uFill>
                <a:solidFill>
                  <a:srgbClr val="FFFFFF"/>
                </a:solidFill>
              </a:uFill>
              <a:latin typeface="Arial"/>
            </a:endParaRPr>
          </a:p>
        </p:txBody>
      </p:sp>
      <p:sp>
        <p:nvSpPr>
          <p:cNvPr id="5" name="CustomShape 2"/>
          <p:cNvSpPr/>
          <p:nvPr/>
        </p:nvSpPr>
        <p:spPr>
          <a:xfrm>
            <a:off x="1237195" y="1253268"/>
            <a:ext cx="8573232" cy="12729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600" b="0" strike="noStrike" spc="-1" dirty="0">
                <a:uFill>
                  <a:solidFill>
                    <a:srgbClr val="FFFFFF"/>
                  </a:solidFill>
                </a:uFill>
                <a:latin typeface="Arial"/>
                <a:ea typeface="DejaVu Sans"/>
              </a:rPr>
              <a:t>Linux Device Drivers, 3rd Edition by Greg </a:t>
            </a:r>
            <a:r>
              <a:rPr lang="en-IN" sz="1600" b="0" strike="noStrike" spc="-1" dirty="0" err="1">
                <a:uFill>
                  <a:solidFill>
                    <a:srgbClr val="FFFFFF"/>
                  </a:solidFill>
                </a:uFill>
                <a:latin typeface="Arial"/>
                <a:ea typeface="DejaVu Sans"/>
              </a:rPr>
              <a:t>Kroah</a:t>
            </a:r>
            <a:r>
              <a:rPr lang="en-IN" sz="1600" b="0" strike="noStrike" spc="-1" dirty="0">
                <a:uFill>
                  <a:solidFill>
                    <a:srgbClr val="FFFFFF"/>
                  </a:solidFill>
                </a:uFill>
                <a:latin typeface="Arial"/>
                <a:ea typeface="DejaVu Sans"/>
              </a:rPr>
              <a:t>-Hartman, </a:t>
            </a:r>
            <a:endParaRPr lang="en-IN" sz="1800" b="0" strike="noStrike" spc="-1" dirty="0">
              <a:uFill>
                <a:solidFill>
                  <a:srgbClr val="FFFFFF"/>
                </a:solidFill>
              </a:uFill>
              <a:latin typeface="Arial"/>
            </a:endParaRPr>
          </a:p>
          <a:p>
            <a:pPr>
              <a:lnSpc>
                <a:spcPct val="100000"/>
              </a:lnSpc>
            </a:pPr>
            <a:r>
              <a:rPr lang="en-IN" sz="1600" b="0" strike="noStrike" spc="-1" dirty="0">
                <a:uFill>
                  <a:solidFill>
                    <a:srgbClr val="FFFFFF"/>
                  </a:solidFill>
                </a:uFill>
                <a:latin typeface="Arial"/>
                <a:ea typeface="DejaVu Sans"/>
              </a:rPr>
              <a:t>	Alessandro </a:t>
            </a:r>
            <a:r>
              <a:rPr lang="en-IN" sz="1600" b="0" strike="noStrike" spc="-1" dirty="0" err="1">
                <a:uFill>
                  <a:solidFill>
                    <a:srgbClr val="FFFFFF"/>
                  </a:solidFill>
                </a:uFill>
                <a:latin typeface="Arial"/>
                <a:ea typeface="DejaVu Sans"/>
              </a:rPr>
              <a:t>Rubini</a:t>
            </a:r>
            <a:r>
              <a:rPr lang="en-IN" sz="1600" b="0" strike="noStrike" spc="-1" dirty="0">
                <a:uFill>
                  <a:solidFill>
                    <a:srgbClr val="FFFFFF"/>
                  </a:solidFill>
                </a:uFill>
                <a:latin typeface="Arial"/>
                <a:ea typeface="DejaVu Sans"/>
              </a:rPr>
              <a:t>, Jonathan </a:t>
            </a:r>
            <a:r>
              <a:rPr lang="en-IN" sz="1600" b="0" strike="noStrike" spc="-1" dirty="0" err="1">
                <a:uFill>
                  <a:solidFill>
                    <a:srgbClr val="FFFFFF"/>
                  </a:solidFill>
                </a:uFill>
                <a:latin typeface="Arial"/>
                <a:ea typeface="DejaVu Sans"/>
              </a:rPr>
              <a:t>Corbet</a:t>
            </a:r>
            <a:endParaRPr lang="en-IN" sz="1800" b="0" strike="noStrike" spc="-1" dirty="0">
              <a:uFill>
                <a:solidFill>
                  <a:srgbClr val="FFFFFF"/>
                </a:solidFill>
              </a:uFill>
              <a:latin typeface="Arial"/>
            </a:endParaRPr>
          </a:p>
          <a:p>
            <a:pPr>
              <a:lnSpc>
                <a:spcPct val="100000"/>
              </a:lnSpc>
            </a:pPr>
            <a:endParaRPr lang="en-IN" sz="1800" b="0" strike="noStrike" spc="-1" dirty="0">
              <a:uFill>
                <a:solidFill>
                  <a:srgbClr val="FFFFFF"/>
                </a:solidFill>
              </a:uFill>
              <a:latin typeface="Arial"/>
            </a:endParaRPr>
          </a:p>
          <a:p>
            <a:pPr>
              <a:lnSpc>
                <a:spcPct val="100000"/>
              </a:lnSpc>
            </a:pPr>
            <a:r>
              <a:rPr lang="en-IN" sz="1600" b="0" strike="noStrike" spc="-1" dirty="0">
                <a:uFill>
                  <a:solidFill>
                    <a:srgbClr val="FFFFFF"/>
                  </a:solidFill>
                </a:uFill>
                <a:latin typeface="Arial"/>
                <a:ea typeface="DejaVu Sans"/>
              </a:rPr>
              <a:t>https://www.safaribooksonline.com/library/view/linux-device-drivers/0596005903/ch04.html</a:t>
            </a:r>
            <a:endParaRPr lang="en-IN" sz="1800" b="0" strike="noStrike" spc="-1" dirty="0">
              <a:uFill>
                <a:solidFill>
                  <a:srgbClr val="FFFFFF"/>
                </a:solidFill>
              </a:uFill>
              <a:latin typeface="Arial"/>
            </a:endParaRPr>
          </a:p>
        </p:txBody>
      </p:sp>
    </p:spTree>
    <p:extLst>
      <p:ext uri="{BB962C8B-B14F-4D97-AF65-F5344CB8AC3E}">
        <p14:creationId xmlns:p14="http://schemas.microsoft.com/office/powerpoint/2010/main" val="4217024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80492" y="2504049"/>
            <a:ext cx="7455877" cy="1569660"/>
          </a:xfrm>
          <a:prstGeom prst="rect">
            <a:avLst/>
          </a:prstGeom>
          <a:noFill/>
        </p:spPr>
        <p:txBody>
          <a:bodyPr wrap="square" rtlCol="0">
            <a:spAutoFit/>
          </a:bodyPr>
          <a:lstStyle/>
          <a:p>
            <a:r>
              <a:rPr lang="en-IN" sz="9600" dirty="0"/>
              <a:t>!! Thank You !!</a:t>
            </a:r>
          </a:p>
        </p:txBody>
      </p:sp>
    </p:spTree>
    <p:extLst>
      <p:ext uri="{BB962C8B-B14F-4D97-AF65-F5344CB8AC3E}">
        <p14:creationId xmlns:p14="http://schemas.microsoft.com/office/powerpoint/2010/main" val="1239129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ustomShape 1"/>
          <p:cNvSpPr/>
          <p:nvPr/>
        </p:nvSpPr>
        <p:spPr>
          <a:xfrm>
            <a:off x="-2807640" y="33840"/>
            <a:ext cx="906948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uFill>
                  <a:solidFill>
                    <a:srgbClr val="FFFFFF"/>
                  </a:solidFill>
                </a:uFill>
                <a:latin typeface="Arial"/>
                <a:ea typeface="DejaVu Sans"/>
              </a:rPr>
              <a:t>Outline</a:t>
            </a:r>
            <a:endParaRPr lang="en-IN" sz="1800" b="0" strike="noStrike" spc="-1">
              <a:uFill>
                <a:solidFill>
                  <a:srgbClr val="FFFFFF"/>
                </a:solidFill>
              </a:uFill>
              <a:latin typeface="Arial"/>
            </a:endParaRPr>
          </a:p>
        </p:txBody>
      </p:sp>
      <p:pic>
        <p:nvPicPr>
          <p:cNvPr id="22" name="Picture 21"/>
          <p:cNvPicPr/>
          <p:nvPr/>
        </p:nvPicPr>
        <p:blipFill>
          <a:blip r:embed="rId2"/>
          <a:stretch/>
        </p:blipFill>
        <p:spPr>
          <a:xfrm>
            <a:off x="6336000" y="1257120"/>
            <a:ext cx="3494880" cy="5150880"/>
          </a:xfrm>
          <a:prstGeom prst="rect">
            <a:avLst/>
          </a:prstGeom>
          <a:ln>
            <a:noFill/>
          </a:ln>
        </p:spPr>
      </p:pic>
      <p:sp>
        <p:nvSpPr>
          <p:cNvPr id="23" name="TextShape 2"/>
          <p:cNvSpPr txBox="1"/>
          <p:nvPr/>
        </p:nvSpPr>
        <p:spPr>
          <a:xfrm>
            <a:off x="621720" y="1584000"/>
            <a:ext cx="4778280" cy="3546360"/>
          </a:xfrm>
          <a:prstGeom prst="rect">
            <a:avLst/>
          </a:prstGeom>
          <a:noFill/>
          <a:ln>
            <a:noFill/>
          </a:ln>
        </p:spPr>
        <p:txBody>
          <a:bodyPr lIns="90000" tIns="45000" rIns="90000" bIns="45000"/>
          <a:lstStyle/>
          <a:p>
            <a:pPr marL="216000" indent="-216000">
              <a:lnSpc>
                <a:spcPct val="100000"/>
              </a:lnSpc>
              <a:buClr>
                <a:srgbClr val="FFFFFF"/>
              </a:buClr>
              <a:buSzPct val="45000"/>
              <a:buFont typeface="Wingdings" charset="2"/>
              <a:buChar char=""/>
            </a:pPr>
            <a:r>
              <a:rPr lang="en-IN" sz="2600" b="0" strike="noStrike" spc="-1" dirty="0">
                <a:uFill>
                  <a:solidFill>
                    <a:srgbClr val="FFFFFF"/>
                  </a:solidFill>
                </a:uFill>
                <a:latin typeface="Arial"/>
              </a:rPr>
              <a:t>What is Kernel Debugging</a:t>
            </a:r>
            <a:endParaRPr lang="en-IN" sz="2600" b="0" strike="noStrike" spc="-1" dirty="0">
              <a:uFill>
                <a:solidFill>
                  <a:srgbClr val="FFFFFF"/>
                </a:solidFill>
              </a:uFill>
              <a:latin typeface="Arial"/>
              <a:ea typeface="Noto Sans CJK SC Regular"/>
            </a:endParaRPr>
          </a:p>
          <a:p>
            <a:pPr marL="216000" indent="-216000">
              <a:lnSpc>
                <a:spcPct val="100000"/>
              </a:lnSpc>
              <a:buClr>
                <a:srgbClr val="FFFFFF"/>
              </a:buClr>
              <a:buSzPct val="45000"/>
              <a:buFont typeface="Wingdings" charset="2"/>
              <a:buChar char=""/>
            </a:pPr>
            <a:r>
              <a:rPr lang="en-IN" sz="2600" b="0" strike="noStrike" spc="-1" dirty="0">
                <a:uFill>
                  <a:solidFill>
                    <a:srgbClr val="FFFFFF"/>
                  </a:solidFill>
                </a:uFill>
                <a:latin typeface="Arial"/>
              </a:rPr>
              <a:t>Need of Kernel Debugging</a:t>
            </a:r>
            <a:endParaRPr lang="en-IN" sz="2600" b="0" strike="noStrike" spc="-1" dirty="0">
              <a:uFill>
                <a:solidFill>
                  <a:srgbClr val="FFFFFF"/>
                </a:solidFill>
              </a:uFill>
              <a:latin typeface="Arial"/>
              <a:ea typeface="Noto Sans CJK SC Regular"/>
            </a:endParaRPr>
          </a:p>
          <a:p>
            <a:pPr marL="216000" indent="-216000">
              <a:lnSpc>
                <a:spcPct val="100000"/>
              </a:lnSpc>
              <a:buClr>
                <a:srgbClr val="FFFFFF"/>
              </a:buClr>
              <a:buSzPct val="45000"/>
              <a:buFont typeface="Wingdings" charset="2"/>
              <a:buChar char=""/>
            </a:pPr>
            <a:r>
              <a:rPr lang="en-IN" sz="2600" b="0" strike="noStrike" spc="-1" dirty="0">
                <a:uFill>
                  <a:solidFill>
                    <a:srgbClr val="FFFFFF"/>
                  </a:solidFill>
                </a:uFill>
                <a:latin typeface="Arial"/>
              </a:rPr>
              <a:t>Methods of Kernel Debugging</a:t>
            </a:r>
            <a:endParaRPr lang="en-IN" sz="2600" b="0" strike="noStrike" spc="-1" dirty="0">
              <a:uFill>
                <a:solidFill>
                  <a:srgbClr val="FFFFFF"/>
                </a:solidFill>
              </a:uFill>
              <a:latin typeface="Arial"/>
              <a:ea typeface="Noto Sans CJK SC Regular"/>
            </a:endParaRPr>
          </a:p>
          <a:p>
            <a:pPr marL="432000" lvl="1" indent="-216000">
              <a:lnSpc>
                <a:spcPct val="100000"/>
              </a:lnSpc>
              <a:buClr>
                <a:srgbClr val="FFFFFF"/>
              </a:buClr>
              <a:buSzPct val="45000"/>
              <a:buFont typeface="Wingdings" charset="2"/>
              <a:buChar char=""/>
            </a:pPr>
            <a:r>
              <a:rPr lang="en-IN" sz="2600" b="0" strike="noStrike" spc="-1" dirty="0">
                <a:uFill>
                  <a:solidFill>
                    <a:srgbClr val="FFFFFF"/>
                  </a:solidFill>
                </a:uFill>
                <a:latin typeface="Arial"/>
              </a:rPr>
              <a:t>By Printing </a:t>
            </a:r>
            <a:endParaRPr lang="en-IN" sz="2600" b="0" strike="noStrike" spc="-1" dirty="0">
              <a:uFill>
                <a:solidFill>
                  <a:srgbClr val="FFFFFF"/>
                </a:solidFill>
              </a:uFill>
              <a:latin typeface="Arial"/>
              <a:ea typeface="Noto Sans CJK SC Regular"/>
            </a:endParaRPr>
          </a:p>
          <a:p>
            <a:pPr marL="432000" lvl="1" indent="-216000">
              <a:lnSpc>
                <a:spcPct val="100000"/>
              </a:lnSpc>
              <a:buClr>
                <a:srgbClr val="FFFFFF"/>
              </a:buClr>
              <a:buSzPct val="45000"/>
              <a:buFont typeface="Wingdings" charset="2"/>
              <a:buChar char=""/>
            </a:pPr>
            <a:r>
              <a:rPr lang="en-IN" sz="2600" b="0" strike="noStrike" spc="-1" dirty="0">
                <a:uFill>
                  <a:solidFill>
                    <a:srgbClr val="FFFFFF"/>
                  </a:solidFill>
                </a:uFill>
                <a:latin typeface="Arial"/>
              </a:rPr>
              <a:t>By Querying</a:t>
            </a:r>
            <a:endParaRPr lang="en-IN" sz="2600" b="0" strike="noStrike" spc="-1" dirty="0">
              <a:uFill>
                <a:solidFill>
                  <a:srgbClr val="FFFFFF"/>
                </a:solidFill>
              </a:uFill>
              <a:latin typeface="Arial"/>
              <a:ea typeface="Noto Sans CJK SC Regular"/>
            </a:endParaRPr>
          </a:p>
          <a:p>
            <a:pPr marL="432000" lvl="1" indent="-216000">
              <a:lnSpc>
                <a:spcPct val="100000"/>
              </a:lnSpc>
              <a:buClr>
                <a:srgbClr val="FFFFFF"/>
              </a:buClr>
              <a:buSzPct val="45000"/>
              <a:buFont typeface="Wingdings" charset="2"/>
              <a:buChar char=""/>
            </a:pPr>
            <a:r>
              <a:rPr lang="en-IN" sz="2600" b="0" strike="noStrike" spc="-1" dirty="0">
                <a:uFill>
                  <a:solidFill>
                    <a:srgbClr val="FFFFFF"/>
                  </a:solidFill>
                </a:uFill>
                <a:latin typeface="Arial"/>
              </a:rPr>
              <a:t>By Watching</a:t>
            </a:r>
            <a:endParaRPr lang="en-IN" sz="2600" b="0" strike="noStrike" spc="-1" dirty="0">
              <a:uFill>
                <a:solidFill>
                  <a:srgbClr val="FFFFFF"/>
                </a:solidFill>
              </a:uFill>
              <a:latin typeface="Arial"/>
              <a:ea typeface="Noto Sans CJK SC Regular"/>
            </a:endParaRPr>
          </a:p>
          <a:p>
            <a:pPr marL="432000" lvl="1" indent="-216000">
              <a:lnSpc>
                <a:spcPct val="100000"/>
              </a:lnSpc>
              <a:buClr>
                <a:srgbClr val="FFFFFF"/>
              </a:buClr>
              <a:buSzPct val="45000"/>
              <a:buFont typeface="Wingdings" charset="2"/>
              <a:buChar char=""/>
            </a:pPr>
            <a:r>
              <a:rPr lang="en-IN" sz="2600" b="0" strike="noStrike" spc="-1" dirty="0">
                <a:uFill>
                  <a:solidFill>
                    <a:srgbClr val="FFFFFF"/>
                  </a:solidFill>
                </a:uFill>
                <a:latin typeface="Arial"/>
              </a:rPr>
              <a:t>Debugging System faults</a:t>
            </a:r>
            <a:endParaRPr lang="en-IN" sz="2600" b="0" strike="noStrike" spc="-1" dirty="0">
              <a:uFill>
                <a:solidFill>
                  <a:srgbClr val="FFFFFF"/>
                </a:solidFill>
              </a:uFill>
              <a:latin typeface="Arial"/>
              <a:ea typeface="Noto Sans CJK SC Regular"/>
            </a:endParaRPr>
          </a:p>
          <a:p>
            <a:pPr marL="432000" lvl="1" indent="-216000">
              <a:lnSpc>
                <a:spcPct val="100000"/>
              </a:lnSpc>
              <a:buClr>
                <a:srgbClr val="FFFFFF"/>
              </a:buClr>
              <a:buSzPct val="45000"/>
              <a:buFont typeface="Wingdings" charset="2"/>
              <a:buChar char=""/>
            </a:pPr>
            <a:r>
              <a:rPr lang="en-IN" sz="2600" b="0" strike="noStrike" spc="-1" dirty="0">
                <a:uFill>
                  <a:solidFill>
                    <a:srgbClr val="FFFFFF"/>
                  </a:solidFill>
                </a:uFill>
                <a:latin typeface="Arial"/>
              </a:rPr>
              <a:t>By Debuggers</a:t>
            </a:r>
            <a:endParaRPr lang="en-IN" sz="2600" b="0" strike="noStrike" spc="-1" dirty="0">
              <a:uFill>
                <a:solidFill>
                  <a:srgbClr val="FFFFFF"/>
                </a:solidFill>
              </a:uFill>
              <a:latin typeface="Arial"/>
              <a:ea typeface="Noto Sans CJK SC Regular"/>
            </a:endParaRPr>
          </a:p>
        </p:txBody>
      </p:sp>
    </p:spTree>
    <p:extLst>
      <p:ext uri="{BB962C8B-B14F-4D97-AF65-F5344CB8AC3E}">
        <p14:creationId xmlns:p14="http://schemas.microsoft.com/office/powerpoint/2010/main" val="4208340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504000" y="301320"/>
            <a:ext cx="9071640" cy="783360"/>
          </a:xfrm>
          <a:prstGeom prst="rect">
            <a:avLst/>
          </a:prstGeom>
          <a:noFill/>
          <a:ln>
            <a:noFill/>
          </a:ln>
        </p:spPr>
        <p:txBody>
          <a:bodyPr lIns="0" tIns="0" rIns="0" bIns="0" anchor="ctr"/>
          <a:lstStyle/>
          <a:p>
            <a:pPr>
              <a:lnSpc>
                <a:spcPct val="90000"/>
              </a:lnSpc>
            </a:pPr>
            <a:r>
              <a:rPr lang="en-US" sz="4000" b="0" strike="noStrike" spc="-1">
                <a:uFill>
                  <a:solidFill>
                    <a:srgbClr val="FFFFFF"/>
                  </a:solidFill>
                </a:uFill>
                <a:latin typeface="Arial"/>
                <a:ea typeface="DejaVu Sans"/>
              </a:rPr>
              <a:t>What is Kernel Debugging?</a:t>
            </a:r>
            <a:endParaRPr lang="en-US" sz="1800" b="0" strike="noStrike" spc="-1">
              <a:uFill>
                <a:solidFill>
                  <a:srgbClr val="FFFFFF"/>
                </a:solidFill>
              </a:uFill>
              <a:latin typeface="Arial"/>
            </a:endParaRPr>
          </a:p>
        </p:txBody>
      </p:sp>
      <p:sp>
        <p:nvSpPr>
          <p:cNvPr id="5" name="CustomShape 2"/>
          <p:cNvSpPr/>
          <p:nvPr/>
        </p:nvSpPr>
        <p:spPr>
          <a:xfrm>
            <a:off x="243360" y="1085040"/>
            <a:ext cx="9592920" cy="496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0" strike="noStrike" spc="-1" dirty="0">
                <a:uFill>
                  <a:solidFill>
                    <a:srgbClr val="FFFFFF"/>
                  </a:solidFill>
                </a:uFill>
                <a:latin typeface="Arial"/>
                <a:ea typeface="DejaVu Sans"/>
              </a:rPr>
              <a:t>Kernel</a:t>
            </a:r>
            <a:endParaRPr lang="en-IN" sz="1800" b="0" strike="noStrike" spc="-1" dirty="0">
              <a:uFill>
                <a:solidFill>
                  <a:srgbClr val="FFFFFF"/>
                </a:solidFill>
              </a:uFill>
              <a:latin typeface="Arial"/>
            </a:endParaRPr>
          </a:p>
          <a:p>
            <a:pPr>
              <a:lnSpc>
                <a:spcPct val="100000"/>
              </a:lnSpc>
            </a:pPr>
            <a:endParaRPr lang="en-IN" sz="1800" b="0" strike="noStrike" spc="-1" dirty="0">
              <a:uFill>
                <a:solidFill>
                  <a:srgbClr val="FFFFFF"/>
                </a:solidFill>
              </a:uFill>
              <a:latin typeface="Arial"/>
            </a:endParaRPr>
          </a:p>
          <a:p>
            <a:pPr>
              <a:lnSpc>
                <a:spcPct val="100000"/>
              </a:lnSpc>
            </a:pPr>
            <a:r>
              <a:rPr lang="en-IN" sz="2400" b="0" strike="noStrike" spc="-1" dirty="0">
                <a:uFill>
                  <a:solidFill>
                    <a:srgbClr val="FFFFFF"/>
                  </a:solidFill>
                </a:uFill>
                <a:latin typeface="Arial"/>
                <a:ea typeface="DejaVu Sans"/>
              </a:rPr>
              <a:t>	The </a:t>
            </a:r>
            <a:r>
              <a:rPr lang="en-IN" sz="2400" b="1" strike="noStrike" spc="-1" dirty="0">
                <a:uFill>
                  <a:solidFill>
                    <a:srgbClr val="FFFFFF"/>
                  </a:solidFill>
                </a:uFill>
                <a:latin typeface="Arial"/>
                <a:ea typeface="DejaVu Sans"/>
              </a:rPr>
              <a:t>kernel</a:t>
            </a:r>
            <a:r>
              <a:rPr lang="en-IN" sz="2400" b="0" strike="noStrike" spc="-1" dirty="0">
                <a:uFill>
                  <a:solidFill>
                    <a:srgbClr val="FFFFFF"/>
                  </a:solidFill>
                </a:uFill>
                <a:latin typeface="Arial"/>
                <a:ea typeface="DejaVu Sans"/>
              </a:rPr>
              <a:t> is a computer program that is the core of a computer's O/S, with complete control over entire system. As Kernel is the  most important part or core part of an O/S it must need to be completely functioning for proper functioning of O/S.</a:t>
            </a:r>
            <a:endParaRPr lang="en-IN" sz="1800" b="0" strike="noStrike" spc="-1" dirty="0">
              <a:uFill>
                <a:solidFill>
                  <a:srgbClr val="FFFFFF"/>
                </a:solidFill>
              </a:uFill>
              <a:latin typeface="Arial"/>
            </a:endParaRPr>
          </a:p>
          <a:p>
            <a:pPr>
              <a:lnSpc>
                <a:spcPct val="100000"/>
              </a:lnSpc>
            </a:pPr>
            <a:endParaRPr lang="en-IN" sz="1800" b="0" strike="noStrike" spc="-1" dirty="0">
              <a:uFill>
                <a:solidFill>
                  <a:srgbClr val="FFFFFF"/>
                </a:solidFill>
              </a:uFill>
              <a:latin typeface="Arial"/>
            </a:endParaRPr>
          </a:p>
          <a:p>
            <a:pPr>
              <a:lnSpc>
                <a:spcPct val="100000"/>
              </a:lnSpc>
            </a:pPr>
            <a:endParaRPr lang="en-IN" sz="1800" b="0" strike="noStrike" spc="-1" dirty="0">
              <a:uFill>
                <a:solidFill>
                  <a:srgbClr val="FFFFFF"/>
                </a:solidFill>
              </a:uFill>
              <a:latin typeface="Arial"/>
            </a:endParaRPr>
          </a:p>
          <a:p>
            <a:pPr>
              <a:lnSpc>
                <a:spcPct val="100000"/>
              </a:lnSpc>
            </a:pPr>
            <a:r>
              <a:rPr lang="en-IN" sz="2800" b="0" strike="noStrike" spc="-1" dirty="0">
                <a:uFill>
                  <a:solidFill>
                    <a:srgbClr val="FFFFFF"/>
                  </a:solidFill>
                </a:uFill>
                <a:latin typeface="Arial"/>
                <a:ea typeface="DejaVu Sans"/>
              </a:rPr>
              <a:t>Kernel Debugging</a:t>
            </a:r>
            <a:endParaRPr lang="en-IN" sz="1800" b="0" strike="noStrike" spc="-1" dirty="0">
              <a:uFill>
                <a:solidFill>
                  <a:srgbClr val="FFFFFF"/>
                </a:solidFill>
              </a:uFill>
              <a:latin typeface="Arial"/>
            </a:endParaRPr>
          </a:p>
          <a:p>
            <a:pPr>
              <a:lnSpc>
                <a:spcPct val="100000"/>
              </a:lnSpc>
            </a:pPr>
            <a:endParaRPr lang="en-IN" sz="1800" b="0" strike="noStrike" spc="-1" dirty="0">
              <a:uFill>
                <a:solidFill>
                  <a:srgbClr val="FFFFFF"/>
                </a:solidFill>
              </a:uFill>
              <a:latin typeface="Arial"/>
            </a:endParaRPr>
          </a:p>
          <a:p>
            <a:pPr>
              <a:lnSpc>
                <a:spcPct val="100000"/>
              </a:lnSpc>
            </a:pPr>
            <a:r>
              <a:rPr lang="en-IN" sz="2400" b="0" strike="noStrike" spc="-1" dirty="0">
                <a:uFill>
                  <a:solidFill>
                    <a:srgbClr val="FFFFFF"/>
                  </a:solidFill>
                </a:uFill>
                <a:latin typeface="Arial"/>
                <a:ea typeface="DejaVu Sans"/>
              </a:rPr>
              <a:t>It is the technique of finding and removing the errors in the kernel code so as to avoid any panic condition in operating system like lockup, reboot, crashes, etc.	</a:t>
            </a:r>
            <a:endParaRPr lang="en-IN" sz="1800" b="0" strike="noStrike" spc="-1" dirty="0">
              <a:uFill>
                <a:solidFill>
                  <a:srgbClr val="FFFFFF"/>
                </a:solidFill>
              </a:uFill>
              <a:latin typeface="Arial"/>
            </a:endParaRPr>
          </a:p>
        </p:txBody>
      </p:sp>
    </p:spTree>
    <p:extLst>
      <p:ext uri="{BB962C8B-B14F-4D97-AF65-F5344CB8AC3E}">
        <p14:creationId xmlns:p14="http://schemas.microsoft.com/office/powerpoint/2010/main" val="3980624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864000" y="373680"/>
            <a:ext cx="5474520" cy="75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200" b="0" strike="noStrike" spc="-1">
                <a:uFill>
                  <a:solidFill>
                    <a:srgbClr val="FFFFFF"/>
                  </a:solidFill>
                </a:uFill>
                <a:latin typeface="Arial"/>
                <a:ea typeface="DejaVu Sans"/>
              </a:rPr>
              <a:t>Why kernel debugging ?</a:t>
            </a:r>
            <a:endParaRPr lang="en-IN" sz="1800" b="0" strike="noStrike" spc="-1">
              <a:uFill>
                <a:solidFill>
                  <a:srgbClr val="FFFFFF"/>
                </a:solidFill>
              </a:uFill>
              <a:latin typeface="Arial"/>
            </a:endParaRPr>
          </a:p>
        </p:txBody>
      </p:sp>
      <p:sp>
        <p:nvSpPr>
          <p:cNvPr id="5" name="CustomShape 2"/>
          <p:cNvSpPr/>
          <p:nvPr/>
        </p:nvSpPr>
        <p:spPr>
          <a:xfrm>
            <a:off x="263520" y="1022760"/>
            <a:ext cx="9515520" cy="545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0" strike="noStrike" spc="-1" dirty="0">
                <a:uFill>
                  <a:solidFill>
                    <a:srgbClr val="FFFFFF"/>
                  </a:solidFill>
                </a:uFill>
                <a:latin typeface="Arial"/>
                <a:ea typeface="DejaVu Sans"/>
              </a:rPr>
              <a:t>Kernel code:</a:t>
            </a:r>
            <a:endParaRPr lang="en-IN" sz="1800" b="0" strike="noStrike" spc="-1" dirty="0">
              <a:uFill>
                <a:solidFill>
                  <a:srgbClr val="FFFFFF"/>
                </a:solidFill>
              </a:uFill>
              <a:latin typeface="Arial"/>
            </a:endParaRPr>
          </a:p>
          <a:p>
            <a:pPr>
              <a:lnSpc>
                <a:spcPct val="100000"/>
              </a:lnSpc>
            </a:pPr>
            <a:endParaRPr lang="en-IN" sz="1800" b="0" strike="noStrike" spc="-1" dirty="0">
              <a:uFill>
                <a:solidFill>
                  <a:srgbClr val="FFFFFF"/>
                </a:solidFill>
              </a:uFill>
              <a:latin typeface="Arial"/>
            </a:endParaRPr>
          </a:p>
          <a:p>
            <a:pPr>
              <a:lnSpc>
                <a:spcPct val="100000"/>
              </a:lnSpc>
            </a:pPr>
            <a:r>
              <a:rPr lang="en-IN" sz="2000" b="0" strike="noStrike" spc="-1" dirty="0">
                <a:uFill>
                  <a:solidFill>
                    <a:srgbClr val="FFFFFF"/>
                  </a:solidFill>
                </a:uFill>
                <a:latin typeface="Arial"/>
                <a:ea typeface="DejaVu Sans"/>
              </a:rPr>
              <a:t>        </a:t>
            </a:r>
            <a:r>
              <a:rPr lang="en-IN" sz="2000" b="0" strike="noStrike" spc="-1" dirty="0">
                <a:uFill>
                  <a:solidFill>
                    <a:srgbClr val="FFFFFF"/>
                  </a:solidFill>
                </a:uFill>
                <a:latin typeface="Wingdings"/>
                <a:ea typeface="DejaVu Sans"/>
              </a:rPr>
              <a:t></a:t>
            </a:r>
            <a:r>
              <a:rPr lang="en-IN" sz="2000" b="0" strike="noStrike" spc="-1" dirty="0">
                <a:uFill>
                  <a:solidFill>
                    <a:srgbClr val="FFFFFF"/>
                  </a:solidFill>
                </a:uFill>
                <a:latin typeface="Arial"/>
                <a:ea typeface="DejaVu Sans"/>
              </a:rPr>
              <a:t> Not always executed in context of a process</a:t>
            </a:r>
            <a:endParaRPr lang="en-IN" sz="1800" b="0" strike="noStrike" spc="-1" dirty="0">
              <a:uFill>
                <a:solidFill>
                  <a:srgbClr val="FFFFFF"/>
                </a:solidFill>
              </a:uFill>
              <a:latin typeface="Arial"/>
            </a:endParaRPr>
          </a:p>
          <a:p>
            <a:pPr>
              <a:lnSpc>
                <a:spcPct val="100000"/>
              </a:lnSpc>
            </a:pPr>
            <a:endParaRPr lang="en-IN" sz="1800" b="0" strike="noStrike" spc="-1" dirty="0">
              <a:uFill>
                <a:solidFill>
                  <a:srgbClr val="FFFFFF"/>
                </a:solidFill>
              </a:uFill>
              <a:latin typeface="Arial"/>
            </a:endParaRPr>
          </a:p>
          <a:p>
            <a:pPr>
              <a:lnSpc>
                <a:spcPct val="100000"/>
              </a:lnSpc>
            </a:pPr>
            <a:r>
              <a:rPr lang="en-IN" sz="2000" b="0" strike="noStrike" spc="-1" dirty="0">
                <a:uFill>
                  <a:solidFill>
                    <a:srgbClr val="FFFFFF"/>
                  </a:solidFill>
                </a:uFill>
                <a:latin typeface="Arial"/>
                <a:ea typeface="DejaVu Sans"/>
              </a:rPr>
              <a:t>        </a:t>
            </a:r>
            <a:r>
              <a:rPr lang="en-IN" sz="2000" b="0" strike="noStrike" spc="-1" dirty="0">
                <a:uFill>
                  <a:solidFill>
                    <a:srgbClr val="FFFFFF"/>
                  </a:solidFill>
                </a:uFill>
                <a:latin typeface="Wingdings"/>
                <a:ea typeface="DejaVu Sans"/>
              </a:rPr>
              <a:t></a:t>
            </a:r>
            <a:r>
              <a:rPr lang="en-IN" sz="2000" b="0" strike="noStrike" spc="-1" dirty="0">
                <a:uFill>
                  <a:solidFill>
                    <a:srgbClr val="FFFFFF"/>
                  </a:solidFill>
                </a:uFill>
                <a:latin typeface="Arial"/>
                <a:ea typeface="DejaVu Sans"/>
              </a:rPr>
              <a:t> Cannot be easily executed under a debugger</a:t>
            </a:r>
            <a:endParaRPr lang="en-IN" sz="1800" b="0" strike="noStrike" spc="-1" dirty="0">
              <a:uFill>
                <a:solidFill>
                  <a:srgbClr val="FFFFFF"/>
                </a:solidFill>
              </a:uFill>
              <a:latin typeface="Arial"/>
            </a:endParaRPr>
          </a:p>
          <a:p>
            <a:pPr>
              <a:lnSpc>
                <a:spcPct val="100000"/>
              </a:lnSpc>
            </a:pPr>
            <a:endParaRPr lang="en-IN" sz="1800" b="0" strike="noStrike" spc="-1" dirty="0">
              <a:uFill>
                <a:solidFill>
                  <a:srgbClr val="FFFFFF"/>
                </a:solidFill>
              </a:uFill>
              <a:latin typeface="Arial"/>
            </a:endParaRPr>
          </a:p>
          <a:p>
            <a:pPr marL="457200">
              <a:lnSpc>
                <a:spcPct val="100000"/>
              </a:lnSpc>
            </a:pPr>
            <a:r>
              <a:rPr lang="en-IN" sz="2000" b="0" strike="noStrike" spc="-1" dirty="0">
                <a:uFill>
                  <a:solidFill>
                    <a:srgbClr val="FFFFFF"/>
                  </a:solidFill>
                </a:uFill>
                <a:latin typeface="Arial"/>
                <a:ea typeface="DejaVu Sans"/>
              </a:rPr>
              <a:t> </a:t>
            </a:r>
            <a:r>
              <a:rPr lang="en-IN" sz="2000" b="0" strike="noStrike" spc="-1" dirty="0">
                <a:uFill>
                  <a:solidFill>
                    <a:srgbClr val="FFFFFF"/>
                  </a:solidFill>
                </a:uFill>
                <a:latin typeface="Wingdings"/>
                <a:ea typeface="DejaVu Sans"/>
              </a:rPr>
              <a:t></a:t>
            </a:r>
            <a:r>
              <a:rPr lang="en-IN" sz="2000" b="0" strike="noStrike" spc="-1" dirty="0">
                <a:uFill>
                  <a:solidFill>
                    <a:srgbClr val="FFFFFF"/>
                  </a:solidFill>
                </a:uFill>
                <a:latin typeface="Arial"/>
                <a:ea typeface="DejaVu Sans"/>
              </a:rPr>
              <a:t> Cannot be traced easily;</a:t>
            </a:r>
            <a:endParaRPr lang="en-IN" sz="1800" b="0" strike="noStrike" spc="-1" dirty="0">
              <a:uFill>
                <a:solidFill>
                  <a:srgbClr val="FFFFFF"/>
                </a:solidFill>
              </a:uFill>
              <a:latin typeface="Arial"/>
            </a:endParaRPr>
          </a:p>
          <a:p>
            <a:pPr>
              <a:lnSpc>
                <a:spcPct val="100000"/>
              </a:lnSpc>
            </a:pPr>
            <a:r>
              <a:rPr lang="en-IN" sz="2000" b="0" strike="noStrike" spc="-1" dirty="0">
                <a:uFill>
                  <a:solidFill>
                    <a:srgbClr val="FFFFFF"/>
                  </a:solidFill>
                </a:uFill>
                <a:latin typeface="Arial"/>
                <a:ea typeface="DejaVu Sans"/>
              </a:rPr>
              <a:t>		</a:t>
            </a:r>
            <a:r>
              <a:rPr lang="en-IN" sz="1800" b="0" strike="noStrike" spc="-1" dirty="0">
                <a:uFill>
                  <a:solidFill>
                    <a:srgbClr val="FFFFFF"/>
                  </a:solidFill>
                </a:uFill>
                <a:latin typeface="Arial"/>
                <a:ea typeface="DejaVu Sans"/>
              </a:rPr>
              <a:t>because it is a set of functionalities not related to a specific process</a:t>
            </a:r>
            <a:endParaRPr lang="en-IN" sz="1800" b="0" strike="noStrike" spc="-1" dirty="0">
              <a:uFill>
                <a:solidFill>
                  <a:srgbClr val="FFFFFF"/>
                </a:solidFill>
              </a:uFill>
              <a:latin typeface="Arial"/>
            </a:endParaRPr>
          </a:p>
          <a:p>
            <a:pPr>
              <a:lnSpc>
                <a:spcPct val="100000"/>
              </a:lnSpc>
            </a:pPr>
            <a:endParaRPr lang="en-IN" sz="1800" b="0" strike="noStrike" spc="-1" dirty="0">
              <a:uFill>
                <a:solidFill>
                  <a:srgbClr val="FFFFFF"/>
                </a:solidFill>
              </a:uFill>
              <a:latin typeface="Arial"/>
            </a:endParaRPr>
          </a:p>
          <a:p>
            <a:pPr>
              <a:lnSpc>
                <a:spcPct val="100000"/>
              </a:lnSpc>
            </a:pPr>
            <a:r>
              <a:rPr lang="en-IN" sz="3200" b="0" strike="noStrike" spc="-1" dirty="0">
                <a:uFill>
                  <a:solidFill>
                    <a:srgbClr val="FFFFFF"/>
                  </a:solidFill>
                </a:uFill>
                <a:latin typeface="Arial"/>
                <a:ea typeface="DejaVu Sans"/>
              </a:rPr>
              <a:t>     </a:t>
            </a:r>
            <a:r>
              <a:rPr lang="en-IN" sz="2000" b="0" strike="noStrike" spc="-1" dirty="0">
                <a:uFill>
                  <a:solidFill>
                    <a:srgbClr val="FFFFFF"/>
                  </a:solidFill>
                </a:uFill>
                <a:latin typeface="Wingdings"/>
                <a:ea typeface="DejaVu Sans"/>
              </a:rPr>
              <a:t></a:t>
            </a:r>
            <a:r>
              <a:rPr lang="en-IN" sz="2000" b="0" strike="noStrike" spc="-1" dirty="0">
                <a:uFill>
                  <a:solidFill>
                    <a:srgbClr val="FFFFFF"/>
                  </a:solidFill>
                </a:uFill>
                <a:latin typeface="Arial"/>
                <a:ea typeface="DejaVu Sans"/>
              </a:rPr>
              <a:t> Errors can also be exceedingly hard to reproduce and can bring down the		entire system with them, thus destroying much of the evidence that could 	be used to track them down</a:t>
            </a:r>
            <a:r>
              <a:rPr lang="en-IN" sz="1800" b="0" strike="noStrike" spc="-1" dirty="0">
                <a:uFill>
                  <a:solidFill>
                    <a:srgbClr val="FFFFFF"/>
                  </a:solidFill>
                </a:uFill>
                <a:latin typeface="Arial"/>
                <a:ea typeface="DejaVu Sans"/>
              </a:rPr>
              <a:t>.</a:t>
            </a:r>
            <a:endParaRPr lang="en-IN" sz="1800" b="0" strike="noStrike" spc="-1" dirty="0">
              <a:uFill>
                <a:solidFill>
                  <a:srgbClr val="FFFFFF"/>
                </a:solidFill>
              </a:uFill>
              <a:latin typeface="Arial"/>
            </a:endParaRPr>
          </a:p>
          <a:p>
            <a:pPr>
              <a:lnSpc>
                <a:spcPct val="100000"/>
              </a:lnSpc>
            </a:pPr>
            <a:endParaRPr lang="en-IN" sz="1800" b="0" strike="noStrike" spc="-1" dirty="0">
              <a:uFill>
                <a:solidFill>
                  <a:srgbClr val="FFFFFF"/>
                </a:solidFill>
              </a:uFill>
              <a:latin typeface="Arial"/>
            </a:endParaRPr>
          </a:p>
          <a:p>
            <a:pPr>
              <a:lnSpc>
                <a:spcPct val="100000"/>
              </a:lnSpc>
            </a:pPr>
            <a:r>
              <a:rPr lang="en-IN" sz="2400" b="0" strike="noStrike" spc="-1" dirty="0">
                <a:uFill>
                  <a:solidFill>
                    <a:srgbClr val="FFFFFF"/>
                  </a:solidFill>
                </a:uFill>
                <a:latin typeface="Arial"/>
                <a:ea typeface="DejaVu Sans"/>
              </a:rPr>
              <a:t>       </a:t>
            </a:r>
            <a:r>
              <a:rPr lang="en-IN" sz="2000" b="0" strike="noStrike" spc="-1" dirty="0">
                <a:uFill>
                  <a:solidFill>
                    <a:srgbClr val="FFFFFF"/>
                  </a:solidFill>
                </a:uFill>
                <a:latin typeface="Wingdings"/>
                <a:ea typeface="DejaVu Sans"/>
              </a:rPr>
              <a:t></a:t>
            </a:r>
            <a:r>
              <a:rPr lang="en-IN" sz="2000" b="0" strike="noStrike" spc="-1" dirty="0">
                <a:uFill>
                  <a:solidFill>
                    <a:srgbClr val="FFFFFF"/>
                  </a:solidFill>
                </a:uFill>
                <a:latin typeface="Arial"/>
                <a:ea typeface="DejaVu Sans"/>
              </a:rPr>
              <a:t> Bugs in kernel code being developed frequently result in a lockup or a   		reboot. </a:t>
            </a:r>
            <a:endParaRPr lang="en-IN" sz="1800" b="0" strike="noStrike" spc="-1" dirty="0">
              <a:uFill>
                <a:solidFill>
                  <a:srgbClr val="FFFFFF"/>
                </a:solidFill>
              </a:uFill>
              <a:latin typeface="Arial"/>
            </a:endParaRPr>
          </a:p>
          <a:p>
            <a:pPr>
              <a:lnSpc>
                <a:spcPct val="100000"/>
              </a:lnSpc>
            </a:pPr>
            <a:endParaRPr lang="en-IN" sz="1800" b="0" strike="noStrike" spc="-1" dirty="0">
              <a:uFill>
                <a:solidFill>
                  <a:srgbClr val="FFFFFF"/>
                </a:solidFill>
              </a:uFill>
              <a:latin typeface="Arial"/>
            </a:endParaRPr>
          </a:p>
          <a:p>
            <a:pPr>
              <a:lnSpc>
                <a:spcPct val="100000"/>
              </a:lnSpc>
            </a:pPr>
            <a:r>
              <a:rPr lang="en-IN" sz="1800" b="0" strike="noStrike" spc="-1" dirty="0">
                <a:uFill>
                  <a:solidFill>
                    <a:srgbClr val="FFFFFF"/>
                  </a:solidFill>
                </a:uFill>
                <a:latin typeface="Arial"/>
                <a:ea typeface="DejaVu Sans"/>
              </a:rPr>
              <a:t>         </a:t>
            </a:r>
            <a:r>
              <a:rPr lang="en-IN" sz="2000" b="0" strike="noStrike" spc="-1" dirty="0">
                <a:uFill>
                  <a:solidFill>
                    <a:srgbClr val="FFFFFF"/>
                  </a:solidFill>
                </a:uFill>
                <a:latin typeface="Wingdings"/>
                <a:ea typeface="DejaVu Sans"/>
              </a:rPr>
              <a:t></a:t>
            </a:r>
            <a:r>
              <a:rPr lang="en-IN" sz="2000" b="0" strike="noStrike" spc="-1" dirty="0">
                <a:uFill>
                  <a:solidFill>
                    <a:srgbClr val="FFFFFF"/>
                  </a:solidFill>
                </a:uFill>
                <a:latin typeface="Arial"/>
                <a:ea typeface="DejaVu Sans"/>
              </a:rPr>
              <a:t> It's difficult to locate the problem – entry points</a:t>
            </a:r>
            <a:endParaRPr lang="en-IN" sz="1800" b="0" strike="noStrike" spc="-1" dirty="0">
              <a:uFill>
                <a:solidFill>
                  <a:srgbClr val="FFFFFF"/>
                </a:solidFill>
              </a:uFill>
              <a:latin typeface="Arial"/>
            </a:endParaRPr>
          </a:p>
        </p:txBody>
      </p:sp>
      <p:pic>
        <p:nvPicPr>
          <p:cNvPr id="6" name="Picture 1028"/>
          <p:cNvPicPr/>
          <p:nvPr/>
        </p:nvPicPr>
        <p:blipFill>
          <a:blip r:embed="rId2"/>
          <a:stretch/>
        </p:blipFill>
        <p:spPr>
          <a:xfrm>
            <a:off x="7535160" y="146160"/>
            <a:ext cx="2367000" cy="2751840"/>
          </a:xfrm>
          <a:prstGeom prst="rect">
            <a:avLst/>
          </a:prstGeom>
          <a:ln>
            <a:noFill/>
          </a:ln>
        </p:spPr>
      </p:pic>
    </p:spTree>
    <p:extLst>
      <p:ext uri="{BB962C8B-B14F-4D97-AF65-F5344CB8AC3E}">
        <p14:creationId xmlns:p14="http://schemas.microsoft.com/office/powerpoint/2010/main" val="3163311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1394087" y="440301"/>
            <a:ext cx="6912000" cy="75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uFill>
                  <a:solidFill>
                    <a:srgbClr val="FFFFFF"/>
                  </a:solidFill>
                </a:uFill>
                <a:latin typeface="Arial"/>
                <a:ea typeface="DejaVu Sans"/>
              </a:rPr>
              <a:t>How to debug Kernel:</a:t>
            </a:r>
            <a:endParaRPr lang="en-IN" sz="3600" b="0" strike="noStrike" spc="-1">
              <a:uFill>
                <a:solidFill>
                  <a:srgbClr val="FFFFFF"/>
                </a:solidFill>
              </a:uFill>
              <a:latin typeface="Arial"/>
            </a:endParaRPr>
          </a:p>
        </p:txBody>
      </p:sp>
      <p:sp>
        <p:nvSpPr>
          <p:cNvPr id="5" name="CustomShape 2"/>
          <p:cNvSpPr/>
          <p:nvPr/>
        </p:nvSpPr>
        <p:spPr>
          <a:xfrm>
            <a:off x="1106087" y="1938261"/>
            <a:ext cx="5256000" cy="220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6000">
              <a:lnSpc>
                <a:spcPct val="100000"/>
              </a:lnSpc>
              <a:buClr>
                <a:srgbClr val="FFFFFF"/>
              </a:buClr>
              <a:buSzPct val="65000"/>
              <a:buFont typeface="Wingdings" charset="2"/>
              <a:buChar char=""/>
            </a:pPr>
            <a:r>
              <a:rPr lang="en-IN" sz="2400" b="0" strike="noStrike" spc="-1" dirty="0">
                <a:uFill>
                  <a:solidFill>
                    <a:srgbClr val="FFFFFF"/>
                  </a:solidFill>
                </a:uFill>
                <a:latin typeface="Arial"/>
                <a:ea typeface="DejaVu Sans"/>
              </a:rPr>
              <a:t>Debugging By Printing</a:t>
            </a:r>
            <a:endParaRPr lang="en-IN" sz="2400" b="0" strike="noStrike" spc="-1" dirty="0">
              <a:uFill>
                <a:solidFill>
                  <a:srgbClr val="FFFFFF"/>
                </a:solidFill>
              </a:uFill>
              <a:latin typeface="Arial"/>
              <a:ea typeface="Noto Sans CJK SC Regular"/>
            </a:endParaRPr>
          </a:p>
          <a:p>
            <a:pPr marL="216000" indent="-216000">
              <a:lnSpc>
                <a:spcPct val="100000"/>
              </a:lnSpc>
              <a:buClr>
                <a:srgbClr val="FFFFFF"/>
              </a:buClr>
              <a:buSzPct val="65000"/>
              <a:buFont typeface="Wingdings" charset="2"/>
              <a:buChar char=""/>
            </a:pPr>
            <a:r>
              <a:rPr lang="en-IN" sz="2400" b="0" strike="noStrike" spc="-1" dirty="0">
                <a:uFill>
                  <a:solidFill>
                    <a:srgbClr val="FFFFFF"/>
                  </a:solidFill>
                </a:uFill>
                <a:latin typeface="Arial"/>
                <a:ea typeface="DejaVu Sans"/>
              </a:rPr>
              <a:t>Debugging By Querying </a:t>
            </a:r>
            <a:endParaRPr lang="en-IN" sz="2400" b="0" strike="noStrike" spc="-1" dirty="0">
              <a:uFill>
                <a:solidFill>
                  <a:srgbClr val="FFFFFF"/>
                </a:solidFill>
              </a:uFill>
              <a:latin typeface="Arial"/>
              <a:ea typeface="Noto Sans CJK SC Regular"/>
            </a:endParaRPr>
          </a:p>
          <a:p>
            <a:pPr marL="216000" indent="-216000">
              <a:lnSpc>
                <a:spcPct val="100000"/>
              </a:lnSpc>
              <a:buClr>
                <a:srgbClr val="FFFFFF"/>
              </a:buClr>
              <a:buSzPct val="65000"/>
              <a:buFont typeface="Wingdings" charset="2"/>
              <a:buChar char=""/>
            </a:pPr>
            <a:r>
              <a:rPr lang="en-IN" sz="2400" b="0" strike="noStrike" spc="-1" dirty="0">
                <a:uFill>
                  <a:solidFill>
                    <a:srgbClr val="FFFFFF"/>
                  </a:solidFill>
                </a:uFill>
                <a:latin typeface="Arial"/>
                <a:ea typeface="DejaVu Sans"/>
              </a:rPr>
              <a:t>Debugging By Watching</a:t>
            </a:r>
            <a:endParaRPr lang="en-IN" sz="2400" b="0" strike="noStrike" spc="-1" dirty="0">
              <a:uFill>
                <a:solidFill>
                  <a:srgbClr val="FFFFFF"/>
                </a:solidFill>
              </a:uFill>
              <a:latin typeface="Arial"/>
              <a:ea typeface="Noto Sans CJK SC Regular"/>
            </a:endParaRPr>
          </a:p>
          <a:p>
            <a:pPr marL="216000" indent="-216000">
              <a:lnSpc>
                <a:spcPct val="100000"/>
              </a:lnSpc>
              <a:buClr>
                <a:srgbClr val="FFFFFF"/>
              </a:buClr>
              <a:buSzPct val="65000"/>
              <a:buFont typeface="Wingdings" charset="2"/>
              <a:buChar char=""/>
            </a:pPr>
            <a:r>
              <a:rPr lang="en-IN" sz="2400" b="0" strike="noStrike" spc="-1" dirty="0">
                <a:uFill>
                  <a:solidFill>
                    <a:srgbClr val="FFFFFF"/>
                  </a:solidFill>
                </a:uFill>
                <a:latin typeface="Arial"/>
                <a:ea typeface="DejaVu Sans"/>
              </a:rPr>
              <a:t>Debugging system faults</a:t>
            </a:r>
            <a:endParaRPr lang="en-IN" sz="2400" b="0" strike="noStrike" spc="-1" dirty="0">
              <a:uFill>
                <a:solidFill>
                  <a:srgbClr val="FFFFFF"/>
                </a:solidFill>
              </a:uFill>
              <a:latin typeface="Arial"/>
              <a:ea typeface="Noto Sans CJK SC Regular"/>
            </a:endParaRPr>
          </a:p>
          <a:p>
            <a:pPr marL="216000" indent="-216000">
              <a:lnSpc>
                <a:spcPct val="100000"/>
              </a:lnSpc>
              <a:buClr>
                <a:srgbClr val="FFFFFF"/>
              </a:buClr>
              <a:buSzPct val="65000"/>
              <a:buFont typeface="Wingdings" charset="2"/>
              <a:buChar char=""/>
            </a:pPr>
            <a:r>
              <a:rPr lang="en-IN" sz="2400" b="0" strike="noStrike" spc="-1" dirty="0">
                <a:uFill>
                  <a:solidFill>
                    <a:srgbClr val="FFFFFF"/>
                  </a:solidFill>
                </a:uFill>
                <a:latin typeface="Arial"/>
                <a:ea typeface="DejaVu Sans"/>
              </a:rPr>
              <a:t>Debugging using Debuggers</a:t>
            </a:r>
            <a:endParaRPr lang="en-IN" sz="2400" b="0" strike="noStrike" spc="-1" dirty="0">
              <a:uFill>
                <a:solidFill>
                  <a:srgbClr val="FFFFFF"/>
                </a:solidFill>
              </a:uFill>
              <a:latin typeface="Arial"/>
              <a:ea typeface="Noto Sans CJK SC Regular"/>
            </a:endParaRPr>
          </a:p>
        </p:txBody>
      </p:sp>
      <p:pic>
        <p:nvPicPr>
          <p:cNvPr id="6" name="Picture 5"/>
          <p:cNvPicPr/>
          <p:nvPr/>
        </p:nvPicPr>
        <p:blipFill>
          <a:blip r:embed="rId2"/>
          <a:stretch/>
        </p:blipFill>
        <p:spPr>
          <a:xfrm>
            <a:off x="5037043" y="1197741"/>
            <a:ext cx="5898600" cy="5130720"/>
          </a:xfrm>
          <a:prstGeom prst="rect">
            <a:avLst/>
          </a:prstGeom>
          <a:ln>
            <a:noFill/>
          </a:ln>
        </p:spPr>
      </p:pic>
    </p:spTree>
    <p:extLst>
      <p:ext uri="{BB962C8B-B14F-4D97-AF65-F5344CB8AC3E}">
        <p14:creationId xmlns:p14="http://schemas.microsoft.com/office/powerpoint/2010/main" val="1614853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593812" y="140452"/>
            <a:ext cx="4373280" cy="78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0" strike="noStrike" spc="-1">
                <a:uFill>
                  <a:solidFill>
                    <a:srgbClr val="FFFFFF"/>
                  </a:solidFill>
                </a:uFill>
                <a:latin typeface="Arial"/>
                <a:ea typeface="DejaVu Sans"/>
              </a:rPr>
              <a:t>Debugging by Printing</a:t>
            </a:r>
            <a:endParaRPr lang="en-IN" sz="1800" b="0" strike="noStrike" spc="-1">
              <a:uFill>
                <a:solidFill>
                  <a:srgbClr val="FFFFFF"/>
                </a:solidFill>
              </a:uFill>
              <a:latin typeface="Arial"/>
            </a:endParaRPr>
          </a:p>
        </p:txBody>
      </p:sp>
      <p:sp>
        <p:nvSpPr>
          <p:cNvPr id="5" name="CustomShape 2"/>
          <p:cNvSpPr/>
          <p:nvPr/>
        </p:nvSpPr>
        <p:spPr>
          <a:xfrm>
            <a:off x="822052" y="2481172"/>
            <a:ext cx="8384760" cy="195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280">
              <a:lnSpc>
                <a:spcPct val="100000"/>
              </a:lnSpc>
              <a:buClr>
                <a:srgbClr val="FFFFFF"/>
              </a:buClr>
              <a:buFont typeface="Wingdings" charset="2"/>
              <a:buChar char=""/>
            </a:pPr>
            <a:r>
              <a:rPr lang="en-IN" sz="1800" b="1" i="1" strike="noStrike" spc="-1" dirty="0" err="1">
                <a:uFill>
                  <a:solidFill>
                    <a:srgbClr val="FFFFFF"/>
                  </a:solidFill>
                </a:uFill>
                <a:latin typeface="Arial"/>
                <a:ea typeface="DejaVu Sans"/>
              </a:rPr>
              <a:t>printk</a:t>
            </a:r>
            <a:r>
              <a:rPr lang="en-IN" sz="1800" b="0" strike="noStrike" spc="-1" dirty="0">
                <a:uFill>
                  <a:solidFill>
                    <a:srgbClr val="FFFFFF"/>
                  </a:solidFill>
                </a:uFill>
                <a:latin typeface="Arial"/>
                <a:ea typeface="DejaVu Sans"/>
              </a:rPr>
              <a:t> lets you classify messages according to their severity by associating </a:t>
            </a:r>
            <a:endParaRPr lang="en-IN" sz="1800" b="0" strike="noStrike" spc="-1" dirty="0">
              <a:uFill>
                <a:solidFill>
                  <a:srgbClr val="FFFFFF"/>
                </a:solidFill>
              </a:uFill>
              <a:latin typeface="Arial"/>
            </a:endParaRPr>
          </a:p>
          <a:p>
            <a:pPr marL="360">
              <a:lnSpc>
                <a:spcPct val="100000"/>
              </a:lnSpc>
            </a:pPr>
            <a:r>
              <a:rPr lang="en-IN" sz="1800" b="0" strike="noStrike" spc="-1" dirty="0">
                <a:uFill>
                  <a:solidFill>
                    <a:srgbClr val="FFFFFF"/>
                  </a:solidFill>
                </a:uFill>
                <a:latin typeface="Arial"/>
                <a:ea typeface="DejaVu Sans"/>
              </a:rPr>
              <a:t>               different </a:t>
            </a:r>
            <a:r>
              <a:rPr lang="en-IN" sz="1800" b="0" strike="noStrike" spc="-1" dirty="0" err="1">
                <a:uFill>
                  <a:solidFill>
                    <a:srgbClr val="FFFFFF"/>
                  </a:solidFill>
                </a:uFill>
                <a:latin typeface="Arial"/>
                <a:ea typeface="DejaVu Sans"/>
              </a:rPr>
              <a:t>loglevels</a:t>
            </a:r>
            <a:r>
              <a:rPr lang="en-IN" sz="1800" b="0" strike="noStrike" spc="-1" dirty="0">
                <a:uFill>
                  <a:solidFill>
                    <a:srgbClr val="FFFFFF"/>
                  </a:solidFill>
                </a:uFill>
                <a:latin typeface="Arial"/>
                <a:ea typeface="DejaVu Sans"/>
              </a:rPr>
              <a:t>.</a:t>
            </a:r>
            <a:endParaRPr lang="en-IN" sz="1800" b="0" strike="noStrike" spc="-1" dirty="0">
              <a:uFill>
                <a:solidFill>
                  <a:srgbClr val="FFFFFF"/>
                </a:solidFill>
              </a:uFill>
              <a:latin typeface="Arial"/>
            </a:endParaRPr>
          </a:p>
          <a:p>
            <a:pPr marL="360">
              <a:lnSpc>
                <a:spcPct val="100000"/>
              </a:lnSpc>
            </a:pPr>
            <a:endParaRPr lang="en-IN" sz="1800" b="0" strike="noStrike" spc="-1" dirty="0">
              <a:uFill>
                <a:solidFill>
                  <a:srgbClr val="FFFFFF"/>
                </a:solidFill>
              </a:uFill>
              <a:latin typeface="Arial"/>
            </a:endParaRPr>
          </a:p>
          <a:p>
            <a:pPr marL="216000" indent="-215280">
              <a:lnSpc>
                <a:spcPct val="100000"/>
              </a:lnSpc>
              <a:buClr>
                <a:srgbClr val="FFFFFF"/>
              </a:buClr>
              <a:buFont typeface="Wingdings" charset="2"/>
              <a:buChar char=""/>
            </a:pPr>
            <a:r>
              <a:rPr lang="en-IN" sz="1800" b="0" strike="noStrike" spc="-1" dirty="0">
                <a:uFill>
                  <a:solidFill>
                    <a:srgbClr val="FFFFFF"/>
                  </a:solidFill>
                </a:uFill>
                <a:latin typeface="Arial"/>
                <a:ea typeface="DejaVu Sans"/>
              </a:rPr>
              <a:t>There are eight possible log-level strings, defined in the header &lt;</a:t>
            </a:r>
            <a:r>
              <a:rPr lang="en-IN" sz="1800" b="0" strike="noStrike" spc="-1" dirty="0" err="1">
                <a:uFill>
                  <a:solidFill>
                    <a:srgbClr val="FFFFFF"/>
                  </a:solidFill>
                </a:uFill>
                <a:latin typeface="Arial"/>
                <a:ea typeface="DejaVu Sans"/>
              </a:rPr>
              <a:t>linux</a:t>
            </a:r>
            <a:r>
              <a:rPr lang="en-IN" sz="1800" b="0" strike="noStrike" spc="-1" dirty="0">
                <a:uFill>
                  <a:solidFill>
                    <a:srgbClr val="FFFFFF"/>
                  </a:solidFill>
                </a:uFill>
                <a:latin typeface="Arial"/>
                <a:ea typeface="DejaVu Sans"/>
              </a:rPr>
              <a:t>/</a:t>
            </a:r>
            <a:r>
              <a:rPr lang="en-IN" sz="1800" b="0" strike="noStrike" spc="-1" dirty="0" err="1">
                <a:uFill>
                  <a:solidFill>
                    <a:srgbClr val="FFFFFF"/>
                  </a:solidFill>
                </a:uFill>
                <a:latin typeface="Arial"/>
                <a:ea typeface="DejaVu Sans"/>
              </a:rPr>
              <a:t>kernel.h</a:t>
            </a:r>
            <a:r>
              <a:rPr lang="en-IN" sz="1800" b="0" strike="noStrike" spc="-1" dirty="0">
                <a:uFill>
                  <a:solidFill>
                    <a:srgbClr val="FFFFFF"/>
                  </a:solidFill>
                </a:uFill>
                <a:latin typeface="Arial"/>
                <a:ea typeface="DejaVu Sans"/>
              </a:rPr>
              <a:t>&gt;</a:t>
            </a:r>
            <a:endParaRPr lang="en-IN" sz="1800" b="0" strike="noStrike" spc="-1" dirty="0">
              <a:uFill>
                <a:solidFill>
                  <a:srgbClr val="FFFFFF"/>
                </a:solidFill>
              </a:uFill>
              <a:latin typeface="Arial"/>
            </a:endParaRPr>
          </a:p>
          <a:p>
            <a:pPr marL="360">
              <a:lnSpc>
                <a:spcPct val="100000"/>
              </a:lnSpc>
            </a:pPr>
            <a:endParaRPr lang="en-IN" sz="1800" b="0" strike="noStrike" spc="-1" dirty="0">
              <a:uFill>
                <a:solidFill>
                  <a:srgbClr val="FFFFFF"/>
                </a:solidFill>
              </a:uFill>
              <a:latin typeface="Arial"/>
            </a:endParaRPr>
          </a:p>
          <a:p>
            <a:pPr marL="216000" indent="-215280">
              <a:lnSpc>
                <a:spcPct val="100000"/>
              </a:lnSpc>
              <a:buClr>
                <a:srgbClr val="FFFFFF"/>
              </a:buClr>
              <a:buFont typeface="Wingdings" charset="2"/>
              <a:buChar char=""/>
            </a:pPr>
            <a:r>
              <a:rPr lang="en-IN" sz="1800" b="0" strike="noStrike" spc="-1" dirty="0">
                <a:uFill>
                  <a:solidFill>
                    <a:srgbClr val="FFFFFF"/>
                  </a:solidFill>
                </a:uFill>
                <a:latin typeface="Arial"/>
                <a:ea typeface="DejaVu Sans"/>
              </a:rPr>
              <a:t>We list them in order of decreasing severity:</a:t>
            </a:r>
            <a:endParaRPr lang="en-IN" sz="1800" b="0" strike="noStrike" spc="-1" dirty="0">
              <a:uFill>
                <a:solidFill>
                  <a:srgbClr val="FFFFFF"/>
                </a:solidFill>
              </a:uFill>
              <a:latin typeface="Arial"/>
            </a:endParaRPr>
          </a:p>
        </p:txBody>
      </p:sp>
      <p:sp>
        <p:nvSpPr>
          <p:cNvPr id="6" name="CustomShape 3"/>
          <p:cNvSpPr/>
          <p:nvPr/>
        </p:nvSpPr>
        <p:spPr>
          <a:xfrm>
            <a:off x="822052" y="4748452"/>
            <a:ext cx="7934400" cy="1881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uFill>
                  <a:solidFill>
                    <a:srgbClr val="FFFFFF"/>
                  </a:solidFill>
                </a:uFill>
                <a:latin typeface="Arial"/>
                <a:ea typeface="DejaVu Sans"/>
              </a:rPr>
              <a:t>KERN_EMERG</a:t>
            </a:r>
            <a:endParaRPr lang="en-IN" sz="1800" b="0" strike="noStrike" spc="-1">
              <a:uFill>
                <a:solidFill>
                  <a:srgbClr val="FFFFFF"/>
                </a:solidFill>
              </a:uFill>
              <a:latin typeface="Arial"/>
            </a:endParaRPr>
          </a:p>
          <a:p>
            <a:pPr>
              <a:lnSpc>
                <a:spcPct val="100000"/>
              </a:lnSpc>
            </a:pPr>
            <a:r>
              <a:rPr lang="en-IN" sz="1800" b="0" strike="noStrike" spc="-1">
                <a:uFill>
                  <a:solidFill>
                    <a:srgbClr val="FFFFFF"/>
                  </a:solidFill>
                </a:uFill>
                <a:latin typeface="Arial"/>
                <a:ea typeface="DejaVu Sans"/>
              </a:rPr>
              <a:t>    	Used for emergency messages, usually those that precede a crash.</a:t>
            </a:r>
            <a:endParaRPr lang="en-IN" sz="1800" b="0" strike="noStrike" spc="-1">
              <a:uFill>
                <a:solidFill>
                  <a:srgbClr val="FFFFFF"/>
                </a:solidFill>
              </a:uFill>
              <a:latin typeface="Arial"/>
            </a:endParaRPr>
          </a:p>
          <a:p>
            <a:pPr>
              <a:lnSpc>
                <a:spcPct val="100000"/>
              </a:lnSpc>
            </a:pPr>
            <a:r>
              <a:rPr lang="en-IN" sz="1800" b="0" strike="noStrike" spc="-1">
                <a:uFill>
                  <a:solidFill>
                    <a:srgbClr val="FFFFFF"/>
                  </a:solidFill>
                </a:uFill>
                <a:latin typeface="Arial"/>
                <a:ea typeface="DejaVu Sans"/>
              </a:rPr>
              <a:t>KERN_ALERT</a:t>
            </a:r>
            <a:endParaRPr lang="en-IN" sz="1800" b="0" strike="noStrike" spc="-1">
              <a:uFill>
                <a:solidFill>
                  <a:srgbClr val="FFFFFF"/>
                </a:solidFill>
              </a:uFill>
              <a:latin typeface="Arial"/>
            </a:endParaRPr>
          </a:p>
          <a:p>
            <a:pPr>
              <a:lnSpc>
                <a:spcPct val="100000"/>
              </a:lnSpc>
            </a:pPr>
            <a:r>
              <a:rPr lang="en-IN" sz="1800" b="0" strike="noStrike" spc="-1">
                <a:uFill>
                  <a:solidFill>
                    <a:srgbClr val="FFFFFF"/>
                  </a:solidFill>
                </a:uFill>
                <a:latin typeface="Arial"/>
                <a:ea typeface="DejaVu Sans"/>
              </a:rPr>
              <a:t>    	A situation requiring immediate action.</a:t>
            </a:r>
            <a:endParaRPr lang="en-IN" sz="1800" b="0" strike="noStrike" spc="-1">
              <a:uFill>
                <a:solidFill>
                  <a:srgbClr val="FFFFFF"/>
                </a:solidFill>
              </a:uFill>
              <a:latin typeface="Arial"/>
            </a:endParaRPr>
          </a:p>
          <a:p>
            <a:pPr>
              <a:lnSpc>
                <a:spcPct val="100000"/>
              </a:lnSpc>
            </a:pPr>
            <a:r>
              <a:rPr lang="en-IN" sz="1800" b="0" strike="noStrike" spc="-1">
                <a:uFill>
                  <a:solidFill>
                    <a:srgbClr val="FFFFFF"/>
                  </a:solidFill>
                </a:uFill>
                <a:latin typeface="Arial"/>
                <a:ea typeface="DejaVu Sans"/>
              </a:rPr>
              <a:t>KERN_CRIT</a:t>
            </a:r>
            <a:endParaRPr lang="en-IN" sz="1800" b="0" strike="noStrike" spc="-1">
              <a:uFill>
                <a:solidFill>
                  <a:srgbClr val="FFFFFF"/>
                </a:solidFill>
              </a:uFill>
              <a:latin typeface="Arial"/>
            </a:endParaRPr>
          </a:p>
          <a:p>
            <a:pPr>
              <a:lnSpc>
                <a:spcPct val="100000"/>
              </a:lnSpc>
            </a:pPr>
            <a:r>
              <a:rPr lang="en-IN" sz="1800" b="0" strike="noStrike" spc="-1">
                <a:uFill>
                  <a:solidFill>
                    <a:srgbClr val="FFFFFF"/>
                  </a:solidFill>
                </a:uFill>
                <a:latin typeface="Arial"/>
                <a:ea typeface="DejaVu Sans"/>
              </a:rPr>
              <a:t>    	Critical conditions, often related to serious hardware or software failures.</a:t>
            </a:r>
            <a:endParaRPr lang="en-IN" sz="1800" b="0" strike="noStrike" spc="-1">
              <a:uFill>
                <a:solidFill>
                  <a:srgbClr val="FFFFFF"/>
                </a:solidFill>
              </a:uFill>
              <a:latin typeface="Arial"/>
            </a:endParaRPr>
          </a:p>
          <a:p>
            <a:pPr>
              <a:lnSpc>
                <a:spcPct val="100000"/>
              </a:lnSpc>
            </a:pPr>
            <a:endParaRPr lang="en-IN" sz="1800" b="0" strike="noStrike" spc="-1">
              <a:uFill>
                <a:solidFill>
                  <a:srgbClr val="FFFFFF"/>
                </a:solidFill>
              </a:uFill>
              <a:latin typeface="Arial"/>
            </a:endParaRPr>
          </a:p>
        </p:txBody>
      </p:sp>
      <p:sp>
        <p:nvSpPr>
          <p:cNvPr id="7" name="CustomShape 4"/>
          <p:cNvSpPr/>
          <p:nvPr/>
        </p:nvSpPr>
        <p:spPr>
          <a:xfrm>
            <a:off x="1032652" y="930292"/>
            <a:ext cx="8752680" cy="136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uFill>
                  <a:solidFill>
                    <a:srgbClr val="FFFFFF"/>
                  </a:solidFill>
                </a:uFill>
                <a:latin typeface="Arial"/>
                <a:ea typeface="DejaVu Sans"/>
              </a:rPr>
              <a:t>The most common debugging technique is monitoring, which in done in programming applications by calling printf at suitable points. When you are debugging kernel code, you can accomplish the same goal with printk.</a:t>
            </a:r>
            <a:endParaRPr lang="en-IN" sz="1800" b="0" strike="noStrike" spc="-1">
              <a:uFill>
                <a:solidFill>
                  <a:srgbClr val="FFFFFF"/>
                </a:solidFill>
              </a:uFill>
              <a:latin typeface="Arial"/>
            </a:endParaRPr>
          </a:p>
          <a:p>
            <a:pPr>
              <a:lnSpc>
                <a:spcPct val="100000"/>
              </a:lnSpc>
            </a:pPr>
            <a:endParaRPr lang="en-IN" sz="1800" b="0" strike="noStrike" spc="-1">
              <a:uFill>
                <a:solidFill>
                  <a:srgbClr val="FFFFFF"/>
                </a:solidFill>
              </a:uFill>
              <a:latin typeface="Arial"/>
            </a:endParaRPr>
          </a:p>
          <a:p>
            <a:pPr>
              <a:lnSpc>
                <a:spcPct val="100000"/>
              </a:lnSpc>
            </a:pPr>
            <a:r>
              <a:rPr lang="en-IN" sz="1800" b="0" strike="noStrike" spc="-1">
                <a:uFill>
                  <a:solidFill>
                    <a:srgbClr val="FFFFFF"/>
                  </a:solidFill>
                </a:uFill>
                <a:latin typeface="Arial"/>
                <a:ea typeface="DejaVu Sans"/>
              </a:rPr>
              <a:t>We cannot use printf since it uses c-library support so we use printk, for printing logs.</a:t>
            </a:r>
            <a:endParaRPr lang="en-IN" sz="1800" b="0" strike="noStrike" spc="-1">
              <a:uFill>
                <a:solidFill>
                  <a:srgbClr val="FFFFFF"/>
                </a:solidFill>
              </a:uFill>
              <a:latin typeface="Arial"/>
            </a:endParaRPr>
          </a:p>
        </p:txBody>
      </p:sp>
    </p:spTree>
    <p:extLst>
      <p:ext uri="{BB962C8B-B14F-4D97-AF65-F5344CB8AC3E}">
        <p14:creationId xmlns:p14="http://schemas.microsoft.com/office/powerpoint/2010/main" val="3920949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stomShape 1"/>
          <p:cNvSpPr/>
          <p:nvPr/>
        </p:nvSpPr>
        <p:spPr>
          <a:xfrm>
            <a:off x="688769" y="206713"/>
            <a:ext cx="5664960" cy="48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0" strike="noStrike" spc="-1">
                <a:uFill>
                  <a:solidFill>
                    <a:srgbClr val="FFFFFF"/>
                  </a:solidFill>
                </a:uFill>
                <a:latin typeface="Arial"/>
                <a:ea typeface="DejaVu Sans"/>
              </a:rPr>
              <a:t>Debugging by Printing .. (continue)</a:t>
            </a:r>
            <a:endParaRPr lang="en-IN" sz="1800" b="0" strike="noStrike" spc="-1">
              <a:uFill>
                <a:solidFill>
                  <a:srgbClr val="FFFFFF"/>
                </a:solidFill>
              </a:uFill>
              <a:latin typeface="Arial"/>
            </a:endParaRPr>
          </a:p>
        </p:txBody>
      </p:sp>
      <p:sp>
        <p:nvSpPr>
          <p:cNvPr id="10" name="CustomShape 2"/>
          <p:cNvSpPr/>
          <p:nvPr/>
        </p:nvSpPr>
        <p:spPr>
          <a:xfrm>
            <a:off x="6090569" y="5866993"/>
            <a:ext cx="3459600" cy="28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400" b="0" strike="noStrike" spc="-1" dirty="0">
                <a:uFill>
                  <a:solidFill>
                    <a:srgbClr val="FFFFFF"/>
                  </a:solidFill>
                </a:uFill>
                <a:latin typeface="Arial"/>
                <a:ea typeface="DejaVu Sans"/>
              </a:rPr>
              <a:t>Example of usage of </a:t>
            </a:r>
            <a:r>
              <a:rPr lang="en-IN" sz="1400" b="0" strike="noStrike" spc="-1" dirty="0" err="1">
                <a:uFill>
                  <a:solidFill>
                    <a:srgbClr val="FFFFFF"/>
                  </a:solidFill>
                </a:uFill>
                <a:latin typeface="Arial"/>
                <a:ea typeface="DejaVu Sans"/>
              </a:rPr>
              <a:t>printk</a:t>
            </a:r>
            <a:r>
              <a:rPr lang="en-IN" sz="1400" b="0" strike="noStrike" spc="-1" dirty="0">
                <a:uFill>
                  <a:solidFill>
                    <a:srgbClr val="FFFFFF"/>
                  </a:solidFill>
                </a:uFill>
                <a:latin typeface="Arial"/>
                <a:ea typeface="DejaVu Sans"/>
              </a:rPr>
              <a:t> in kernel code</a:t>
            </a:r>
            <a:endParaRPr lang="en-IN" sz="1800" b="0" strike="noStrike" spc="-1" dirty="0">
              <a:uFill>
                <a:solidFill>
                  <a:srgbClr val="FFFFFF"/>
                </a:solidFill>
              </a:uFill>
              <a:latin typeface="Arial"/>
            </a:endParaRPr>
          </a:p>
        </p:txBody>
      </p:sp>
      <p:sp>
        <p:nvSpPr>
          <p:cNvPr id="11" name="CustomShape 3"/>
          <p:cNvSpPr/>
          <p:nvPr/>
        </p:nvSpPr>
        <p:spPr>
          <a:xfrm>
            <a:off x="773009" y="908713"/>
            <a:ext cx="8777160" cy="3673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dirty="0">
                <a:uFill>
                  <a:solidFill>
                    <a:srgbClr val="FFFFFF"/>
                  </a:solidFill>
                </a:uFill>
                <a:latin typeface="Arial"/>
                <a:ea typeface="DejaVu Sans"/>
              </a:rPr>
              <a:t>KERN_ERR</a:t>
            </a:r>
            <a:endParaRPr lang="en-IN" sz="1800" b="0" strike="noStrike" spc="-1" dirty="0">
              <a:uFill>
                <a:solidFill>
                  <a:srgbClr val="FFFFFF"/>
                </a:solidFill>
              </a:uFill>
              <a:latin typeface="Arial"/>
            </a:endParaRPr>
          </a:p>
          <a:p>
            <a:pPr>
              <a:lnSpc>
                <a:spcPct val="100000"/>
              </a:lnSpc>
            </a:pPr>
            <a:r>
              <a:rPr lang="en-IN" sz="1800" b="0" strike="noStrike" spc="-1" dirty="0">
                <a:uFill>
                  <a:solidFill>
                    <a:srgbClr val="FFFFFF"/>
                  </a:solidFill>
                </a:uFill>
                <a:latin typeface="Arial"/>
                <a:ea typeface="DejaVu Sans"/>
              </a:rPr>
              <a:t>    	Used to report error conditions; device drivers often use KERN_ERR to report </a:t>
            </a:r>
            <a:endParaRPr lang="en-IN" sz="1800" b="0" strike="noStrike" spc="-1" dirty="0">
              <a:uFill>
                <a:solidFill>
                  <a:srgbClr val="FFFFFF"/>
                </a:solidFill>
              </a:uFill>
              <a:latin typeface="Arial"/>
            </a:endParaRPr>
          </a:p>
          <a:p>
            <a:pPr>
              <a:lnSpc>
                <a:spcPct val="100000"/>
              </a:lnSpc>
            </a:pPr>
            <a:r>
              <a:rPr lang="en-IN" sz="1800" b="0" strike="noStrike" spc="-1" dirty="0">
                <a:uFill>
                  <a:solidFill>
                    <a:srgbClr val="FFFFFF"/>
                  </a:solidFill>
                </a:uFill>
                <a:latin typeface="Arial"/>
                <a:ea typeface="DejaVu Sans"/>
              </a:rPr>
              <a:t>	hardware difficulties.    Used for debugging messages.</a:t>
            </a:r>
            <a:endParaRPr lang="en-IN" sz="1800" b="0" strike="noStrike" spc="-1" dirty="0">
              <a:uFill>
                <a:solidFill>
                  <a:srgbClr val="FFFFFF"/>
                </a:solidFill>
              </a:uFill>
              <a:latin typeface="Arial"/>
            </a:endParaRPr>
          </a:p>
          <a:p>
            <a:pPr>
              <a:lnSpc>
                <a:spcPct val="100000"/>
              </a:lnSpc>
            </a:pPr>
            <a:r>
              <a:rPr lang="en-IN" sz="1800" b="0" strike="noStrike" spc="-1" dirty="0">
                <a:uFill>
                  <a:solidFill>
                    <a:srgbClr val="FFFFFF"/>
                  </a:solidFill>
                </a:uFill>
                <a:latin typeface="Arial"/>
                <a:ea typeface="DejaVu Sans"/>
              </a:rPr>
              <a:t>KERN_WARNING</a:t>
            </a:r>
            <a:endParaRPr lang="en-IN" sz="1800" b="0" strike="noStrike" spc="-1" dirty="0">
              <a:uFill>
                <a:solidFill>
                  <a:srgbClr val="FFFFFF"/>
                </a:solidFill>
              </a:uFill>
              <a:latin typeface="Arial"/>
            </a:endParaRPr>
          </a:p>
          <a:p>
            <a:pPr>
              <a:lnSpc>
                <a:spcPct val="100000"/>
              </a:lnSpc>
            </a:pPr>
            <a:r>
              <a:rPr lang="en-IN" sz="1800" b="0" strike="noStrike" spc="-1" dirty="0">
                <a:uFill>
                  <a:solidFill>
                    <a:srgbClr val="FFFFFF"/>
                  </a:solidFill>
                </a:uFill>
                <a:latin typeface="Arial"/>
                <a:ea typeface="DejaVu Sans"/>
              </a:rPr>
              <a:t>	Warnings about problematic situations that do not, in themselves, create serious </a:t>
            </a:r>
            <a:endParaRPr lang="en-IN" sz="1800" b="0" strike="noStrike" spc="-1" dirty="0">
              <a:uFill>
                <a:solidFill>
                  <a:srgbClr val="FFFFFF"/>
                </a:solidFill>
              </a:uFill>
              <a:latin typeface="Arial"/>
            </a:endParaRPr>
          </a:p>
          <a:p>
            <a:pPr>
              <a:lnSpc>
                <a:spcPct val="100000"/>
              </a:lnSpc>
            </a:pPr>
            <a:r>
              <a:rPr lang="en-IN" sz="1800" b="0" strike="noStrike" spc="-1" dirty="0">
                <a:uFill>
                  <a:solidFill>
                    <a:srgbClr val="FFFFFF"/>
                  </a:solidFill>
                </a:uFill>
                <a:latin typeface="Arial"/>
                <a:ea typeface="DejaVu Sans"/>
              </a:rPr>
              <a:t>	problems with the system.</a:t>
            </a:r>
            <a:endParaRPr lang="en-IN" sz="1800" b="0" strike="noStrike" spc="-1" dirty="0">
              <a:uFill>
                <a:solidFill>
                  <a:srgbClr val="FFFFFF"/>
                </a:solidFill>
              </a:uFill>
              <a:latin typeface="Arial"/>
            </a:endParaRPr>
          </a:p>
          <a:p>
            <a:pPr>
              <a:lnSpc>
                <a:spcPct val="100000"/>
              </a:lnSpc>
            </a:pPr>
            <a:r>
              <a:rPr lang="en-IN" sz="1800" b="0" strike="noStrike" spc="-1" dirty="0">
                <a:uFill>
                  <a:solidFill>
                    <a:srgbClr val="FFFFFF"/>
                  </a:solidFill>
                </a:uFill>
                <a:latin typeface="Arial"/>
                <a:ea typeface="DejaVu Sans"/>
              </a:rPr>
              <a:t>KERN_NOTICE</a:t>
            </a:r>
            <a:endParaRPr lang="en-IN" sz="1800" b="0" strike="noStrike" spc="-1" dirty="0">
              <a:uFill>
                <a:solidFill>
                  <a:srgbClr val="FFFFFF"/>
                </a:solidFill>
              </a:uFill>
              <a:latin typeface="Arial"/>
            </a:endParaRPr>
          </a:p>
          <a:p>
            <a:pPr>
              <a:lnSpc>
                <a:spcPct val="100000"/>
              </a:lnSpc>
            </a:pPr>
            <a:r>
              <a:rPr lang="en-IN" sz="1800" b="0" strike="noStrike" spc="-1" dirty="0">
                <a:uFill>
                  <a:solidFill>
                    <a:srgbClr val="FFFFFF"/>
                  </a:solidFill>
                </a:uFill>
                <a:latin typeface="Arial"/>
                <a:ea typeface="DejaVu Sans"/>
              </a:rPr>
              <a:t>	Situations that are normal, but still worthy of note. A number of security-related </a:t>
            </a:r>
            <a:endParaRPr lang="en-IN" sz="1800" b="0" strike="noStrike" spc="-1" dirty="0">
              <a:uFill>
                <a:solidFill>
                  <a:srgbClr val="FFFFFF"/>
                </a:solidFill>
              </a:uFill>
              <a:latin typeface="Arial"/>
            </a:endParaRPr>
          </a:p>
          <a:p>
            <a:pPr>
              <a:lnSpc>
                <a:spcPct val="100000"/>
              </a:lnSpc>
            </a:pPr>
            <a:r>
              <a:rPr lang="en-IN" sz="1800" b="0" strike="noStrike" spc="-1" dirty="0">
                <a:uFill>
                  <a:solidFill>
                    <a:srgbClr val="FFFFFF"/>
                  </a:solidFill>
                </a:uFill>
                <a:latin typeface="Arial"/>
                <a:ea typeface="DejaVu Sans"/>
              </a:rPr>
              <a:t>	conditions are reported at this level.</a:t>
            </a:r>
            <a:endParaRPr lang="en-IN" sz="1800" b="0" strike="noStrike" spc="-1" dirty="0">
              <a:uFill>
                <a:solidFill>
                  <a:srgbClr val="FFFFFF"/>
                </a:solidFill>
              </a:uFill>
              <a:latin typeface="Arial"/>
            </a:endParaRPr>
          </a:p>
          <a:p>
            <a:pPr>
              <a:lnSpc>
                <a:spcPct val="100000"/>
              </a:lnSpc>
            </a:pPr>
            <a:r>
              <a:rPr lang="en-IN" sz="1800" b="0" strike="noStrike" spc="-1" dirty="0">
                <a:uFill>
                  <a:solidFill>
                    <a:srgbClr val="FFFFFF"/>
                  </a:solidFill>
                </a:uFill>
                <a:latin typeface="Arial"/>
                <a:ea typeface="DejaVu Sans"/>
              </a:rPr>
              <a:t>KERN_INFO</a:t>
            </a:r>
            <a:endParaRPr lang="en-IN" sz="1800" b="0" strike="noStrike" spc="-1" dirty="0">
              <a:uFill>
                <a:solidFill>
                  <a:srgbClr val="FFFFFF"/>
                </a:solidFill>
              </a:uFill>
              <a:latin typeface="Arial"/>
            </a:endParaRPr>
          </a:p>
          <a:p>
            <a:pPr>
              <a:lnSpc>
                <a:spcPct val="100000"/>
              </a:lnSpc>
            </a:pPr>
            <a:r>
              <a:rPr lang="en-IN" sz="1800" b="0" strike="noStrike" spc="-1" dirty="0">
                <a:uFill>
                  <a:solidFill>
                    <a:srgbClr val="FFFFFF"/>
                  </a:solidFill>
                </a:uFill>
                <a:latin typeface="Arial"/>
                <a:ea typeface="DejaVu Sans"/>
              </a:rPr>
              <a:t>    	Informational messages. Many drivers print information about the hardware they </a:t>
            </a:r>
            <a:endParaRPr lang="en-IN" sz="1800" b="0" strike="noStrike" spc="-1" dirty="0">
              <a:uFill>
                <a:solidFill>
                  <a:srgbClr val="FFFFFF"/>
                </a:solidFill>
              </a:uFill>
              <a:latin typeface="Arial"/>
            </a:endParaRPr>
          </a:p>
          <a:p>
            <a:pPr>
              <a:lnSpc>
                <a:spcPct val="100000"/>
              </a:lnSpc>
            </a:pPr>
            <a:r>
              <a:rPr lang="en-IN" sz="1800" b="0" strike="noStrike" spc="-1" dirty="0">
                <a:uFill>
                  <a:solidFill>
                    <a:srgbClr val="FFFFFF"/>
                  </a:solidFill>
                </a:uFill>
                <a:latin typeface="Arial"/>
                <a:ea typeface="DejaVu Sans"/>
              </a:rPr>
              <a:t>	find at </a:t>
            </a:r>
            <a:r>
              <a:rPr lang="en-IN" sz="1800" b="0" strike="noStrike" spc="-1" dirty="0" err="1">
                <a:uFill>
                  <a:solidFill>
                    <a:srgbClr val="FFFFFF"/>
                  </a:solidFill>
                </a:uFill>
                <a:latin typeface="Arial"/>
                <a:ea typeface="DejaVu Sans"/>
              </a:rPr>
              <a:t>startup</a:t>
            </a:r>
            <a:r>
              <a:rPr lang="en-IN" sz="1800" b="0" strike="noStrike" spc="-1" dirty="0">
                <a:uFill>
                  <a:solidFill>
                    <a:srgbClr val="FFFFFF"/>
                  </a:solidFill>
                </a:uFill>
                <a:latin typeface="Arial"/>
                <a:ea typeface="DejaVu Sans"/>
              </a:rPr>
              <a:t> time at this level.</a:t>
            </a:r>
            <a:endParaRPr lang="en-IN" sz="1800" b="0" strike="noStrike" spc="-1" dirty="0">
              <a:uFill>
                <a:solidFill>
                  <a:srgbClr val="FFFFFF"/>
                </a:solidFill>
              </a:uFill>
              <a:latin typeface="Arial"/>
            </a:endParaRPr>
          </a:p>
          <a:p>
            <a:pPr>
              <a:lnSpc>
                <a:spcPct val="100000"/>
              </a:lnSpc>
            </a:pPr>
            <a:r>
              <a:rPr lang="en-IN" sz="1800" b="0" strike="noStrike" spc="-1" dirty="0">
                <a:uFill>
                  <a:solidFill>
                    <a:srgbClr val="FFFFFF"/>
                  </a:solidFill>
                </a:uFill>
                <a:latin typeface="Arial"/>
                <a:ea typeface="DejaVu Sans"/>
              </a:rPr>
              <a:t>KERN_DEBUG</a:t>
            </a:r>
            <a:endParaRPr lang="en-IN" sz="1800" b="0" strike="noStrike" spc="-1" dirty="0">
              <a:uFill>
                <a:solidFill>
                  <a:srgbClr val="FFFFFF"/>
                </a:solidFill>
              </a:uFill>
              <a:latin typeface="Arial"/>
            </a:endParaRPr>
          </a:p>
          <a:p>
            <a:pPr>
              <a:lnSpc>
                <a:spcPct val="100000"/>
              </a:lnSpc>
            </a:pPr>
            <a:r>
              <a:rPr lang="en-IN" sz="1800" b="0" strike="noStrike" spc="-1" dirty="0">
                <a:uFill>
                  <a:solidFill>
                    <a:srgbClr val="FFFFFF"/>
                  </a:solidFill>
                </a:uFill>
                <a:latin typeface="Arial"/>
                <a:ea typeface="DejaVu Sans"/>
              </a:rPr>
              <a:t>    	Used for debugging messages.</a:t>
            </a:r>
            <a:endParaRPr lang="en-IN" sz="1800" b="0" strike="noStrike" spc="-1" dirty="0">
              <a:uFill>
                <a:solidFill>
                  <a:srgbClr val="FFFFFF"/>
                </a:solidFill>
              </a:uFill>
              <a:latin typeface="Arial"/>
            </a:endParaRPr>
          </a:p>
        </p:txBody>
      </p:sp>
      <p:pic>
        <p:nvPicPr>
          <p:cNvPr id="12" name="Picture 81"/>
          <p:cNvPicPr/>
          <p:nvPr/>
        </p:nvPicPr>
        <p:blipFill>
          <a:blip r:embed="rId2"/>
          <a:stretch/>
        </p:blipFill>
        <p:spPr>
          <a:xfrm>
            <a:off x="5289573" y="5117833"/>
            <a:ext cx="5456880" cy="751320"/>
          </a:xfrm>
          <a:prstGeom prst="rect">
            <a:avLst/>
          </a:prstGeom>
          <a:ln>
            <a:noFill/>
          </a:ln>
        </p:spPr>
      </p:pic>
      <p:sp>
        <p:nvSpPr>
          <p:cNvPr id="13" name="CustomShape 4"/>
          <p:cNvSpPr/>
          <p:nvPr/>
        </p:nvSpPr>
        <p:spPr>
          <a:xfrm>
            <a:off x="915209" y="6156433"/>
            <a:ext cx="7777080" cy="60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uFill>
                  <a:solidFill>
                    <a:srgbClr val="FFFFFF"/>
                  </a:solidFill>
                </a:uFill>
                <a:latin typeface="Arial"/>
                <a:ea typeface="DejaVu Sans"/>
              </a:rPr>
              <a:t>It is also possible to read and modify the console loglevel using the text file </a:t>
            </a:r>
            <a:endParaRPr lang="en-IN" sz="1800" b="0" strike="noStrike" spc="-1">
              <a:uFill>
                <a:solidFill>
                  <a:srgbClr val="FFFFFF"/>
                </a:solidFill>
              </a:uFill>
              <a:latin typeface="Arial"/>
            </a:endParaRPr>
          </a:p>
          <a:p>
            <a:pPr>
              <a:lnSpc>
                <a:spcPct val="100000"/>
              </a:lnSpc>
            </a:pPr>
            <a:r>
              <a:rPr lang="en-IN" sz="1800" b="0" strike="noStrike" spc="-1">
                <a:uFill>
                  <a:solidFill>
                    <a:srgbClr val="FFFFFF"/>
                  </a:solidFill>
                </a:uFill>
                <a:latin typeface="Arial"/>
                <a:ea typeface="DejaVu Sans"/>
              </a:rPr>
              <a:t>/proc/sys/kernel/printk. </a:t>
            </a:r>
            <a:endParaRPr lang="en-IN" sz="1800" b="0" strike="noStrike" spc="-1">
              <a:uFill>
                <a:solidFill>
                  <a:srgbClr val="FFFFFF"/>
                </a:solidFill>
              </a:uFill>
              <a:latin typeface="Arial"/>
            </a:endParaRPr>
          </a:p>
        </p:txBody>
      </p:sp>
    </p:spTree>
    <p:extLst>
      <p:ext uri="{BB962C8B-B14F-4D97-AF65-F5344CB8AC3E}">
        <p14:creationId xmlns:p14="http://schemas.microsoft.com/office/powerpoint/2010/main" val="2608491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1099946" y="432360"/>
            <a:ext cx="5664960" cy="48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0" strike="noStrike" spc="-1">
                <a:uFill>
                  <a:solidFill>
                    <a:srgbClr val="FFFFFF"/>
                  </a:solidFill>
                </a:uFill>
                <a:latin typeface="Arial"/>
                <a:ea typeface="DejaVu Sans"/>
              </a:rPr>
              <a:t>Debugging by Printing .. (continue)</a:t>
            </a:r>
            <a:endParaRPr lang="en-IN" sz="1800" b="0" strike="noStrike" spc="-1">
              <a:uFill>
                <a:solidFill>
                  <a:srgbClr val="FFFFFF"/>
                </a:solidFill>
              </a:uFill>
              <a:latin typeface="Arial"/>
            </a:endParaRPr>
          </a:p>
        </p:txBody>
      </p:sp>
      <p:sp>
        <p:nvSpPr>
          <p:cNvPr id="5" name="CustomShape 2"/>
          <p:cNvSpPr/>
          <p:nvPr/>
        </p:nvSpPr>
        <p:spPr>
          <a:xfrm>
            <a:off x="1184186" y="1134360"/>
            <a:ext cx="8937000" cy="31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uFill>
                  <a:solidFill>
                    <a:srgbClr val="FFFFFF"/>
                  </a:solidFill>
                </a:uFill>
                <a:latin typeface="Arial"/>
                <a:ea typeface="DejaVu Sans"/>
              </a:rPr>
              <a:t>Advantages of using printk:</a:t>
            </a:r>
            <a:endParaRPr lang="en-IN" sz="1800" b="0" strike="noStrike" spc="-1">
              <a:uFill>
                <a:solidFill>
                  <a:srgbClr val="FFFFFF"/>
                </a:solidFill>
              </a:uFill>
              <a:latin typeface="Arial"/>
            </a:endParaRPr>
          </a:p>
          <a:p>
            <a:pPr>
              <a:lnSpc>
                <a:spcPct val="100000"/>
              </a:lnSpc>
            </a:pPr>
            <a:endParaRPr lang="en-IN" sz="1800" b="0" strike="noStrike" spc="-1">
              <a:uFill>
                <a:solidFill>
                  <a:srgbClr val="FFFFFF"/>
                </a:solidFill>
              </a:uFill>
              <a:latin typeface="Arial"/>
            </a:endParaRPr>
          </a:p>
          <a:p>
            <a:pPr>
              <a:lnSpc>
                <a:spcPct val="100000"/>
              </a:lnSpc>
            </a:pPr>
            <a:r>
              <a:rPr lang="en-IN" sz="1800" b="0" strike="noStrike" spc="-1">
                <a:uFill>
                  <a:solidFill>
                    <a:srgbClr val="FFFFFF"/>
                  </a:solidFill>
                </a:uFill>
                <a:latin typeface="Arial"/>
                <a:ea typeface="DejaVu Sans"/>
              </a:rPr>
              <a:t>It is very simple and easy to use, Different log levels make debuggin easy.</a:t>
            </a:r>
            <a:endParaRPr lang="en-IN" sz="1800" b="0" strike="noStrike" spc="-1">
              <a:uFill>
                <a:solidFill>
                  <a:srgbClr val="FFFFFF"/>
                </a:solidFill>
              </a:uFill>
              <a:latin typeface="Arial"/>
            </a:endParaRPr>
          </a:p>
          <a:p>
            <a:pPr>
              <a:lnSpc>
                <a:spcPct val="100000"/>
              </a:lnSpc>
            </a:pPr>
            <a:r>
              <a:rPr lang="en-IN" sz="1800" b="0" strike="noStrike" spc="-1">
                <a:uFill>
                  <a:solidFill>
                    <a:srgbClr val="FFFFFF"/>
                  </a:solidFill>
                </a:uFill>
                <a:latin typeface="Arial"/>
                <a:ea typeface="DejaVu Sans"/>
              </a:rPr>
              <a:t>Message can be dump to various log levels.</a:t>
            </a:r>
            <a:endParaRPr lang="en-IN" sz="1800" b="0" strike="noStrike" spc="-1">
              <a:uFill>
                <a:solidFill>
                  <a:srgbClr val="FFFFFF"/>
                </a:solidFill>
              </a:uFill>
              <a:latin typeface="Arial"/>
            </a:endParaRPr>
          </a:p>
          <a:p>
            <a:pPr>
              <a:lnSpc>
                <a:spcPct val="100000"/>
              </a:lnSpc>
            </a:pPr>
            <a:endParaRPr lang="en-IN" sz="1800" b="0" strike="noStrike" spc="-1">
              <a:uFill>
                <a:solidFill>
                  <a:srgbClr val="FFFFFF"/>
                </a:solidFill>
              </a:uFill>
              <a:latin typeface="Arial"/>
            </a:endParaRPr>
          </a:p>
          <a:p>
            <a:pPr>
              <a:lnSpc>
                <a:spcPct val="100000"/>
              </a:lnSpc>
            </a:pPr>
            <a:r>
              <a:rPr lang="en-IN" sz="1800" b="0" strike="noStrike" spc="-1">
                <a:uFill>
                  <a:solidFill>
                    <a:srgbClr val="FFFFFF"/>
                  </a:solidFill>
                </a:uFill>
                <a:latin typeface="Arial"/>
                <a:ea typeface="DejaVu Sans"/>
              </a:rPr>
              <a:t>Disadvantages of using printk:</a:t>
            </a:r>
            <a:endParaRPr lang="en-IN" sz="1800" b="0" strike="noStrike" spc="-1">
              <a:uFill>
                <a:solidFill>
                  <a:srgbClr val="FFFFFF"/>
                </a:solidFill>
              </a:uFill>
              <a:latin typeface="Arial"/>
            </a:endParaRPr>
          </a:p>
          <a:p>
            <a:pPr>
              <a:lnSpc>
                <a:spcPct val="100000"/>
              </a:lnSpc>
            </a:pPr>
            <a:r>
              <a:rPr lang="en-IN" sz="1800" b="0" strike="noStrike" spc="-1">
                <a:uFill>
                  <a:solidFill>
                    <a:srgbClr val="FFFFFF"/>
                  </a:solidFill>
                </a:uFill>
                <a:latin typeface="Arial"/>
                <a:ea typeface="DejaVu Sans"/>
              </a:rPr>
              <a:t>	A massive use of printk can slow down the system noticeably,  even if you lower</a:t>
            </a:r>
            <a:endParaRPr lang="en-IN" sz="1800" b="0" strike="noStrike" spc="-1">
              <a:uFill>
                <a:solidFill>
                  <a:srgbClr val="FFFFFF"/>
                </a:solidFill>
              </a:uFill>
              <a:latin typeface="Arial"/>
            </a:endParaRPr>
          </a:p>
          <a:p>
            <a:pPr>
              <a:lnSpc>
                <a:spcPct val="100000"/>
              </a:lnSpc>
            </a:pPr>
            <a:r>
              <a:rPr lang="en-IN" sz="1800" b="0" strike="noStrike" spc="-1">
                <a:uFill>
                  <a:solidFill>
                    <a:srgbClr val="FFFFFF"/>
                  </a:solidFill>
                </a:uFill>
                <a:latin typeface="Arial"/>
                <a:ea typeface="DejaVu Sans"/>
              </a:rPr>
              <a:t> console_loglevel to avoid loading the console device, because syslogd keeps syncing </a:t>
            </a:r>
            <a:endParaRPr lang="en-IN" sz="1800" b="0" strike="noStrike" spc="-1">
              <a:uFill>
                <a:solidFill>
                  <a:srgbClr val="FFFFFF"/>
                </a:solidFill>
              </a:uFill>
              <a:latin typeface="Arial"/>
            </a:endParaRPr>
          </a:p>
          <a:p>
            <a:pPr>
              <a:lnSpc>
                <a:spcPct val="100000"/>
              </a:lnSpc>
            </a:pPr>
            <a:r>
              <a:rPr lang="en-IN" sz="1800" b="0" strike="noStrike" spc="-1">
                <a:uFill>
                  <a:solidFill>
                    <a:srgbClr val="FFFFFF"/>
                  </a:solidFill>
                </a:uFill>
                <a:latin typeface="Arial"/>
                <a:ea typeface="DejaVu Sans"/>
              </a:rPr>
              <a:t>its output files; thus, every line that is printed causes a disk operation. This is the right</a:t>
            </a:r>
            <a:endParaRPr lang="en-IN" sz="1800" b="0" strike="noStrike" spc="-1">
              <a:uFill>
                <a:solidFill>
                  <a:srgbClr val="FFFFFF"/>
                </a:solidFill>
              </a:uFill>
              <a:latin typeface="Arial"/>
            </a:endParaRPr>
          </a:p>
          <a:p>
            <a:pPr>
              <a:lnSpc>
                <a:spcPct val="100000"/>
              </a:lnSpc>
            </a:pPr>
            <a:r>
              <a:rPr lang="en-IN" sz="1800" b="0" strike="noStrike" spc="-1">
                <a:uFill>
                  <a:solidFill>
                    <a:srgbClr val="FFFFFF"/>
                  </a:solidFill>
                </a:uFill>
                <a:latin typeface="Arial"/>
                <a:ea typeface="DejaVu Sans"/>
              </a:rPr>
              <a:t> implementation from syslogd 's perspective. It tries to write everything to disk in case </a:t>
            </a:r>
            <a:endParaRPr lang="en-IN" sz="1800" b="0" strike="noStrike" spc="-1">
              <a:uFill>
                <a:solidFill>
                  <a:srgbClr val="FFFFFF"/>
                </a:solidFill>
              </a:uFill>
              <a:latin typeface="Arial"/>
            </a:endParaRPr>
          </a:p>
          <a:p>
            <a:pPr>
              <a:lnSpc>
                <a:spcPct val="100000"/>
              </a:lnSpc>
            </a:pPr>
            <a:r>
              <a:rPr lang="en-IN" sz="1800" b="0" strike="noStrike" spc="-1">
                <a:uFill>
                  <a:solidFill>
                    <a:srgbClr val="FFFFFF"/>
                  </a:solidFill>
                </a:uFill>
                <a:latin typeface="Arial"/>
                <a:ea typeface="DejaVu Sans"/>
              </a:rPr>
              <a:t>the system crashes right after printing the message; however, you don't want to slow </a:t>
            </a:r>
            <a:endParaRPr lang="en-IN" sz="1800" b="0" strike="noStrike" spc="-1">
              <a:uFill>
                <a:solidFill>
                  <a:srgbClr val="FFFFFF"/>
                </a:solidFill>
              </a:uFill>
              <a:latin typeface="Arial"/>
            </a:endParaRPr>
          </a:p>
          <a:p>
            <a:pPr>
              <a:lnSpc>
                <a:spcPct val="100000"/>
              </a:lnSpc>
            </a:pPr>
            <a:r>
              <a:rPr lang="en-IN" sz="1800" b="0" strike="noStrike" spc="-1">
                <a:uFill>
                  <a:solidFill>
                    <a:srgbClr val="FFFFFF"/>
                  </a:solidFill>
                </a:uFill>
                <a:latin typeface="Arial"/>
                <a:ea typeface="DejaVu Sans"/>
              </a:rPr>
              <a:t>down your system just for the sake of debugging messages.</a:t>
            </a:r>
            <a:endParaRPr lang="en-IN" sz="1800" b="0" strike="noStrike" spc="-1">
              <a:uFill>
                <a:solidFill>
                  <a:srgbClr val="FFFFFF"/>
                </a:solidFill>
              </a:uFill>
              <a:latin typeface="Arial"/>
            </a:endParaRPr>
          </a:p>
        </p:txBody>
      </p:sp>
      <p:sp>
        <p:nvSpPr>
          <p:cNvPr id="6" name="CustomShape 3"/>
          <p:cNvSpPr/>
          <p:nvPr/>
        </p:nvSpPr>
        <p:spPr>
          <a:xfrm>
            <a:off x="1256546" y="4841640"/>
            <a:ext cx="5902560" cy="156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600" b="0" strike="noStrike" spc="-1">
                <a:uFill>
                  <a:solidFill>
                    <a:srgbClr val="FFFFFF"/>
                  </a:solidFill>
                </a:uFill>
                <a:latin typeface="Arial"/>
                <a:ea typeface="DejaVu Sans"/>
              </a:rPr>
              <a:t>But, i dont wanna slow down my kernel</a:t>
            </a:r>
            <a:endParaRPr lang="en-IN" sz="1800" b="0" strike="noStrike" spc="-1">
              <a:uFill>
                <a:solidFill>
                  <a:srgbClr val="FFFFFF"/>
                </a:solidFill>
              </a:uFill>
              <a:latin typeface="Arial"/>
            </a:endParaRPr>
          </a:p>
          <a:p>
            <a:pPr>
              <a:lnSpc>
                <a:spcPct val="100000"/>
              </a:lnSpc>
            </a:pPr>
            <a:r>
              <a:rPr lang="en-IN" sz="2600" b="0" strike="noStrike" spc="-1">
                <a:uFill>
                  <a:solidFill>
                    <a:srgbClr val="FFFFFF"/>
                  </a:solidFill>
                </a:uFill>
                <a:latin typeface="Arial"/>
                <a:ea typeface="DejaVu Sans"/>
              </a:rPr>
              <a:t>now what....??</a:t>
            </a:r>
            <a:endParaRPr lang="en-IN" sz="1800" b="0" strike="noStrike" spc="-1">
              <a:uFill>
                <a:solidFill>
                  <a:srgbClr val="FFFFFF"/>
                </a:solidFill>
              </a:uFill>
              <a:latin typeface="Arial"/>
            </a:endParaRPr>
          </a:p>
        </p:txBody>
      </p:sp>
    </p:spTree>
    <p:extLst>
      <p:ext uri="{BB962C8B-B14F-4D97-AF65-F5344CB8AC3E}">
        <p14:creationId xmlns:p14="http://schemas.microsoft.com/office/powerpoint/2010/main" val="1659800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91</TotalTime>
  <Words>1285</Words>
  <Application>Microsoft Office PowerPoint</Application>
  <PresentationFormat>Widescreen</PresentationFormat>
  <Paragraphs>180</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DejaVu Sans</vt:lpstr>
      <vt:lpstr>Noto Sans CJK SC Regular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Verma</dc:creator>
  <cp:lastModifiedBy>Abhishek Verma</cp:lastModifiedBy>
  <cp:revision>69</cp:revision>
  <dcterms:created xsi:type="dcterms:W3CDTF">2017-04-17T07:00:06Z</dcterms:created>
  <dcterms:modified xsi:type="dcterms:W3CDTF">2017-04-17T08:31:36Z</dcterms:modified>
</cp:coreProperties>
</file>