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20"/>
  </p:notesMasterIdLst>
  <p:handoutMasterIdLst>
    <p:handoutMasterId r:id="rId21"/>
  </p:handoutMasterIdLst>
  <p:sldIdLst>
    <p:sldId id="284" r:id="rId6"/>
    <p:sldId id="264" r:id="rId7"/>
    <p:sldId id="265" r:id="rId8"/>
    <p:sldId id="266" r:id="rId9"/>
    <p:sldId id="267" r:id="rId10"/>
    <p:sldId id="268" r:id="rId11"/>
    <p:sldId id="269" r:id="rId12"/>
    <p:sldId id="274" r:id="rId13"/>
    <p:sldId id="275" r:id="rId14"/>
    <p:sldId id="276" r:id="rId15"/>
    <p:sldId id="277" r:id="rId16"/>
    <p:sldId id="270" r:id="rId17"/>
    <p:sldId id="271" r:id="rId18"/>
    <p:sldId id="272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44E6"/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>
        <p:scale>
          <a:sx n="80" d="100"/>
          <a:sy n="80" d="100"/>
        </p:scale>
        <p:origin x="-92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80" d="100"/>
          <a:sy n="80" d="100"/>
        </p:scale>
        <p:origin x="-1848" y="-72"/>
      </p:cViewPr>
      <p:guideLst>
        <p:guide orient="horz" pos="2738"/>
        <p:guide pos="1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45B8CD-F359-4D94-8AD1-923710D8C70B}" type="datetimeFigureOut">
              <a:rPr lang="en-US" smtClean="0"/>
              <a:pPr/>
              <a:t>8/1/2016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08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4663" y="44926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737361" y="4347210"/>
            <a:ext cx="4815860" cy="4278895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28576" y="74977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 Java 8  and Development Tools		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0791" y="8639633"/>
            <a:ext cx="2946699" cy="31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Page 00-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06961" y="375016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44663" y="449263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©2016 Capgemini. All rights reserved.</a:t>
            </a:r>
            <a:br>
              <a:rPr lang="en-US" dirty="0"/>
            </a:br>
            <a:r>
              <a:rPr lang="en-US" dirty="0"/>
              <a:t>The information contained in this document is proprietary and confidential. For Capgemini only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6142463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62175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23329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855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5873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177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8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986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7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5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0043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4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80473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81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2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21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07203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543804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990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 userDrawn="1"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</p:spTree>
    <p:extLst>
      <p:ext uri="{BB962C8B-B14F-4D97-AF65-F5344CB8AC3E}">
        <p14:creationId xmlns:p14="http://schemas.microsoft.com/office/powerpoint/2010/main" val="342776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0" y="1822579"/>
            <a:ext cx="9144000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3700" dirty="0">
                <a:solidFill>
                  <a:schemeClr val="bg1"/>
                </a:solidFill>
              </a:rPr>
              <a:t>Core Java 8 </a:t>
            </a:r>
            <a:r>
              <a:rPr lang="en-US" sz="3700" dirty="0" smtClean="0">
                <a:solidFill>
                  <a:schemeClr val="bg1"/>
                </a:solidFill>
              </a:rPr>
              <a:t> and Development </a:t>
            </a:r>
            <a:r>
              <a:rPr lang="en-US" sz="3700" dirty="0">
                <a:solidFill>
                  <a:schemeClr val="bg1"/>
                </a:solidFill>
              </a:rPr>
              <a:t>Tools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Lesson 00: Java SE 8</a:t>
            </a: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836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340768"/>
            <a:ext cx="8845484" cy="4886562"/>
          </a:xfrm>
        </p:spPr>
        <p:txBody>
          <a:bodyPr/>
          <a:lstStyle/>
          <a:p>
            <a:r>
              <a:rPr lang="en-US" sz="1300" b="1" dirty="0">
                <a:solidFill>
                  <a:schemeClr val="tx1"/>
                </a:solidFill>
              </a:rPr>
              <a:t>Lesson </a:t>
            </a:r>
            <a:r>
              <a:rPr lang="en-US" sz="1300" b="1" dirty="0" smtClean="0">
                <a:solidFill>
                  <a:schemeClr val="tx1"/>
                </a:solidFill>
              </a:rPr>
              <a:t>8: </a:t>
            </a:r>
            <a:r>
              <a:rPr lang="en-US" sz="1300" b="1" dirty="0">
                <a:solidFill>
                  <a:schemeClr val="tx1"/>
                </a:solidFill>
              </a:rPr>
              <a:t>Exception Handling</a:t>
            </a:r>
          </a:p>
          <a:p>
            <a:pPr lvl="1"/>
            <a:r>
              <a:rPr lang="en-US" sz="1300" dirty="0" smtClean="0"/>
              <a:t>8.1</a:t>
            </a:r>
            <a:r>
              <a:rPr lang="en-US" sz="1300" dirty="0"/>
              <a:t>: Introduction</a:t>
            </a:r>
          </a:p>
          <a:p>
            <a:pPr lvl="1"/>
            <a:r>
              <a:rPr lang="en-US" sz="1300" dirty="0" smtClean="0"/>
              <a:t>8.2</a:t>
            </a:r>
            <a:r>
              <a:rPr lang="en-US" sz="1300" dirty="0"/>
              <a:t>: Exception Types and Exception Hierarchy</a:t>
            </a:r>
          </a:p>
          <a:p>
            <a:pPr lvl="1"/>
            <a:r>
              <a:rPr lang="en-US" sz="1300" dirty="0" smtClean="0"/>
              <a:t>8.3</a:t>
            </a:r>
            <a:r>
              <a:rPr lang="en-US" sz="1300" dirty="0"/>
              <a:t>: Try-catch-finally</a:t>
            </a:r>
          </a:p>
          <a:p>
            <a:pPr lvl="1"/>
            <a:r>
              <a:rPr lang="en-US" sz="1300" dirty="0" smtClean="0"/>
              <a:t>8.4</a:t>
            </a:r>
            <a:r>
              <a:rPr lang="en-US" sz="1300" dirty="0"/>
              <a:t>: Try-with-resources</a:t>
            </a:r>
          </a:p>
          <a:p>
            <a:pPr lvl="1"/>
            <a:r>
              <a:rPr lang="en-US" sz="1300" dirty="0" smtClean="0"/>
              <a:t>8.5</a:t>
            </a:r>
            <a:r>
              <a:rPr lang="en-US" sz="1300" dirty="0"/>
              <a:t>: Multi catch blocks</a:t>
            </a:r>
          </a:p>
          <a:p>
            <a:pPr lvl="1"/>
            <a:r>
              <a:rPr lang="en-US" sz="1300" dirty="0" smtClean="0"/>
              <a:t>8.6</a:t>
            </a:r>
            <a:r>
              <a:rPr lang="en-US" sz="1300" dirty="0"/>
              <a:t>: Throwing exceptions using throw</a:t>
            </a:r>
          </a:p>
          <a:p>
            <a:pPr lvl="1"/>
            <a:r>
              <a:rPr lang="en-US" sz="1300" dirty="0" smtClean="0"/>
              <a:t>8.7</a:t>
            </a:r>
            <a:r>
              <a:rPr lang="en-US" sz="1300" dirty="0"/>
              <a:t>: Declaring exceptions using throws </a:t>
            </a:r>
          </a:p>
          <a:p>
            <a:pPr lvl="1"/>
            <a:r>
              <a:rPr lang="en-US" sz="1300" dirty="0" smtClean="0"/>
              <a:t>8.8</a:t>
            </a:r>
            <a:r>
              <a:rPr lang="en-US" sz="1300" dirty="0"/>
              <a:t>: User defined Exceptions</a:t>
            </a:r>
          </a:p>
          <a:p>
            <a:pPr lvl="1"/>
            <a:r>
              <a:rPr lang="en-US" sz="1300" dirty="0"/>
              <a:t>8</a:t>
            </a:r>
            <a:r>
              <a:rPr lang="en-US" sz="1300" dirty="0" smtClean="0"/>
              <a:t>.9</a:t>
            </a:r>
            <a:r>
              <a:rPr lang="en-US" sz="1300" dirty="0"/>
              <a:t>: Best </a:t>
            </a:r>
            <a:r>
              <a:rPr lang="en-US" sz="1300" dirty="0" smtClean="0"/>
              <a:t>Practices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Lesson 9</a:t>
            </a:r>
            <a:r>
              <a:rPr lang="en-US" sz="1300" b="1" dirty="0" smtClean="0">
                <a:solidFill>
                  <a:schemeClr val="tx1"/>
                </a:solidFill>
              </a:rPr>
              <a:t>: </a:t>
            </a:r>
            <a:r>
              <a:rPr lang="en-US" sz="1300" b="1" dirty="0">
                <a:solidFill>
                  <a:schemeClr val="tx1"/>
                </a:solidFill>
              </a:rPr>
              <a:t>Collection</a:t>
            </a: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9</a:t>
            </a:r>
            <a:r>
              <a:rPr lang="en-US" sz="1300" dirty="0" smtClean="0">
                <a:solidFill>
                  <a:schemeClr val="tx1"/>
                </a:solidFill>
              </a:rPr>
              <a:t>.1</a:t>
            </a:r>
            <a:r>
              <a:rPr lang="en-US" sz="1300" dirty="0">
                <a:solidFill>
                  <a:schemeClr val="tx1"/>
                </a:solidFill>
              </a:rPr>
              <a:t>: Collections Framework        </a:t>
            </a: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9</a:t>
            </a:r>
            <a:r>
              <a:rPr lang="en-US" sz="1300" dirty="0" smtClean="0">
                <a:solidFill>
                  <a:schemeClr val="tx1"/>
                </a:solidFill>
              </a:rPr>
              <a:t>.2</a:t>
            </a:r>
            <a:r>
              <a:rPr lang="en-US" sz="1300" dirty="0">
                <a:solidFill>
                  <a:schemeClr val="tx1"/>
                </a:solidFill>
              </a:rPr>
              <a:t>: Collection Interfaces</a:t>
            </a: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9</a:t>
            </a:r>
            <a:r>
              <a:rPr lang="en-US" sz="1300" dirty="0" smtClean="0">
                <a:solidFill>
                  <a:schemeClr val="tx1"/>
                </a:solidFill>
              </a:rPr>
              <a:t>.3</a:t>
            </a:r>
            <a:r>
              <a:rPr lang="en-US" sz="1300" dirty="0">
                <a:solidFill>
                  <a:schemeClr val="tx1"/>
                </a:solidFill>
              </a:rPr>
              <a:t>: Iterating Collections </a:t>
            </a: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9</a:t>
            </a:r>
            <a:r>
              <a:rPr lang="en-US" sz="1300" dirty="0" smtClean="0">
                <a:solidFill>
                  <a:schemeClr val="tx1"/>
                </a:solidFill>
              </a:rPr>
              <a:t>.4</a:t>
            </a:r>
            <a:r>
              <a:rPr lang="en-US" sz="1300" dirty="0">
                <a:solidFill>
                  <a:schemeClr val="tx1"/>
                </a:solidFill>
              </a:rPr>
              <a:t>: Implementing Classes </a:t>
            </a: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9</a:t>
            </a:r>
            <a:r>
              <a:rPr lang="en-US" sz="1300" dirty="0" smtClean="0">
                <a:solidFill>
                  <a:schemeClr val="tx1"/>
                </a:solidFill>
              </a:rPr>
              <a:t>.5</a:t>
            </a:r>
            <a:r>
              <a:rPr lang="en-US" sz="1300" dirty="0">
                <a:solidFill>
                  <a:schemeClr val="tx1"/>
                </a:solidFill>
              </a:rPr>
              <a:t>: Comparable and Comparator</a:t>
            </a: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9</a:t>
            </a:r>
            <a:r>
              <a:rPr lang="en-US" sz="1300" dirty="0" smtClean="0">
                <a:solidFill>
                  <a:schemeClr val="tx1"/>
                </a:solidFill>
              </a:rPr>
              <a:t>.6</a:t>
            </a:r>
            <a:r>
              <a:rPr lang="en-US" sz="1300" dirty="0">
                <a:solidFill>
                  <a:schemeClr val="tx1"/>
                </a:solidFill>
              </a:rPr>
              <a:t>: Map implementation</a:t>
            </a: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9</a:t>
            </a:r>
            <a:r>
              <a:rPr lang="en-US" sz="1300" dirty="0" smtClean="0">
                <a:solidFill>
                  <a:schemeClr val="tx1"/>
                </a:solidFill>
              </a:rPr>
              <a:t>.7</a:t>
            </a:r>
            <a:r>
              <a:rPr lang="en-US" sz="1300" dirty="0">
                <a:solidFill>
                  <a:schemeClr val="tx1"/>
                </a:solidFill>
              </a:rPr>
              <a:t>: Legacy classes </a:t>
            </a: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9</a:t>
            </a:r>
            <a:r>
              <a:rPr lang="en-US" sz="1300" dirty="0" smtClean="0">
                <a:solidFill>
                  <a:schemeClr val="tx1"/>
                </a:solidFill>
              </a:rPr>
              <a:t>.8</a:t>
            </a:r>
            <a:r>
              <a:rPr lang="en-US" sz="1300" dirty="0">
                <a:solidFill>
                  <a:schemeClr val="tx1"/>
                </a:solidFill>
              </a:rPr>
              <a:t>: Best Practices </a:t>
            </a:r>
          </a:p>
          <a:p>
            <a:pPr lvl="1"/>
            <a:endParaRPr lang="en-US" sz="1400" dirty="0"/>
          </a:p>
          <a:p>
            <a:endParaRPr lang="en-US" dirty="0"/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2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b="1" dirty="0">
                <a:solidFill>
                  <a:schemeClr val="tx1"/>
                </a:solidFill>
              </a:rPr>
              <a:t>Lesson 10: Property Files</a:t>
            </a:r>
          </a:p>
          <a:p>
            <a:pPr lvl="1"/>
            <a:r>
              <a:rPr lang="en-US" sz="1500" dirty="0" smtClean="0"/>
              <a:t>10.1</a:t>
            </a:r>
            <a:r>
              <a:rPr lang="en-US" sz="1500" dirty="0"/>
              <a:t>: What are Property Files?</a:t>
            </a:r>
          </a:p>
          <a:p>
            <a:pPr lvl="1"/>
            <a:r>
              <a:rPr lang="en-US" sz="1500" dirty="0" smtClean="0"/>
              <a:t>10.2</a:t>
            </a:r>
            <a:r>
              <a:rPr lang="en-US" sz="1500" dirty="0"/>
              <a:t>: Types of Property files </a:t>
            </a:r>
          </a:p>
          <a:p>
            <a:pPr lvl="1"/>
            <a:r>
              <a:rPr lang="en-US" sz="1500" dirty="0" smtClean="0"/>
              <a:t>10.3</a:t>
            </a:r>
            <a:r>
              <a:rPr lang="en-US" sz="1500" dirty="0"/>
              <a:t>: User defined </a:t>
            </a:r>
            <a:r>
              <a:rPr lang="en-US" sz="1500" dirty="0" smtClean="0"/>
              <a:t>Properties</a:t>
            </a:r>
          </a:p>
          <a:p>
            <a:pPr lvl="1"/>
            <a:endParaRPr lang="en-US" sz="1500" dirty="0"/>
          </a:p>
          <a:p>
            <a:r>
              <a:rPr lang="en-US" sz="1500" b="1" dirty="0">
                <a:solidFill>
                  <a:schemeClr val="tx1"/>
                </a:solidFill>
              </a:rPr>
              <a:t>Lesson 11: Introduction to Layered Architecture</a:t>
            </a:r>
          </a:p>
          <a:p>
            <a:pPr lvl="1"/>
            <a:r>
              <a:rPr lang="en-US" sz="1500" dirty="0" smtClean="0"/>
              <a:t>11.1</a:t>
            </a:r>
            <a:r>
              <a:rPr lang="en-US" sz="1500" dirty="0"/>
              <a:t>: Introduction </a:t>
            </a:r>
          </a:p>
          <a:p>
            <a:pPr lvl="1"/>
            <a:r>
              <a:rPr lang="en-US" sz="1500" dirty="0" smtClean="0"/>
              <a:t>11.2</a:t>
            </a:r>
            <a:r>
              <a:rPr lang="en-US" sz="1500" dirty="0"/>
              <a:t>: Testing DAO Classes</a:t>
            </a:r>
          </a:p>
          <a:p>
            <a:pPr lvl="1"/>
            <a:r>
              <a:rPr lang="en-US" sz="1500" dirty="0" smtClean="0"/>
              <a:t>11.3</a:t>
            </a:r>
            <a:r>
              <a:rPr lang="en-US" sz="1500" dirty="0"/>
              <a:t>: Testing Exceptions</a:t>
            </a:r>
          </a:p>
          <a:p>
            <a:pPr lvl="1"/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Books:</a:t>
            </a:r>
          </a:p>
          <a:p>
            <a:pPr lvl="1"/>
            <a:r>
              <a:rPr lang="en-US" dirty="0"/>
              <a:t>Java, The Complete Reference; by Herbert </a:t>
            </a:r>
            <a:r>
              <a:rPr lang="en-US" dirty="0" err="1"/>
              <a:t>Schildt</a:t>
            </a:r>
            <a:endParaRPr lang="en-US" dirty="0"/>
          </a:p>
          <a:p>
            <a:pPr lvl="1"/>
            <a:r>
              <a:rPr lang="en-US" dirty="0"/>
              <a:t>Thinking in Java; by Bruce </a:t>
            </a:r>
            <a:r>
              <a:rPr lang="en-US" dirty="0" err="1"/>
              <a:t>Eckel</a:t>
            </a:r>
            <a:endParaRPr lang="en-US" dirty="0"/>
          </a:p>
          <a:p>
            <a:pPr lvl="1"/>
            <a:r>
              <a:rPr lang="en-US" dirty="0"/>
              <a:t>Beginning Java 8 Fundamentals by </a:t>
            </a:r>
            <a:r>
              <a:rPr lang="en-US" dirty="0" err="1"/>
              <a:t>Kishori</a:t>
            </a:r>
            <a:r>
              <a:rPr lang="en-US" dirty="0"/>
              <a:t> </a:t>
            </a:r>
            <a:r>
              <a:rPr lang="en-US" dirty="0" err="1"/>
              <a:t>Sharan</a:t>
            </a:r>
            <a:endParaRPr lang="en-US" dirty="0"/>
          </a:p>
          <a:p>
            <a:r>
              <a:rPr lang="en-US" dirty="0"/>
              <a:t>Websites:</a:t>
            </a:r>
          </a:p>
          <a:p>
            <a:pPr lvl="1"/>
            <a:r>
              <a:rPr lang="en-US" dirty="0"/>
              <a:t>Java home page: http://java.sun.com/ </a:t>
            </a:r>
          </a:p>
          <a:p>
            <a:pPr lvl="1"/>
            <a:r>
              <a:rPr lang="en-US" dirty="0"/>
              <a:t>JDK 1.8 documentation: http://docs.oracle.com/javase/8/docs/</a:t>
            </a:r>
          </a:p>
          <a:p>
            <a:pPr lvl="1"/>
            <a:r>
              <a:rPr lang="en-US" dirty="0"/>
              <a:t>Multithreading  : https://docs.oracle.com/javase/tutorial/essential/concurrency/index.html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 Courses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Servlets</a:t>
            </a:r>
          </a:p>
          <a:p>
            <a:r>
              <a:rPr lang="en-US" dirty="0"/>
              <a:t>JSP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Parallel Technology Areas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 ++</a:t>
            </a:r>
          </a:p>
          <a:p>
            <a:r>
              <a:rPr lang="nl-NL" dirty="0"/>
              <a:t>C#.Net</a:t>
            </a:r>
          </a:p>
          <a:p>
            <a:r>
              <a:rPr lang="nl-NL" dirty="0"/>
              <a:t>Visual Basic.Net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818152"/>
              </p:ext>
            </p:extLst>
          </p:nvPr>
        </p:nvGraphicFramePr>
        <p:xfrm>
          <a:off x="298450" y="1628800"/>
          <a:ext cx="7873951" cy="3126986"/>
        </p:xfrm>
        <a:graphic>
          <a:graphicData uri="http://schemas.openxmlformats.org/drawingml/2006/table">
            <a:tbl>
              <a:tblPr/>
              <a:tblGrid>
                <a:gridCol w="984244"/>
                <a:gridCol w="1421686"/>
                <a:gridCol w="1676860"/>
                <a:gridCol w="1603953"/>
                <a:gridCol w="2187208"/>
              </a:tblGrid>
              <a:tr h="4005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12-Oct–2009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Anitha, Habib &amp; Mahima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Revamped from J2SE 1.4 to J2SE 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5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27-Oct-2009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CLS Team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 Jul 2011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Shrilata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in material made based on integration process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5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Mar 2015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Vinod Satpute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made to include new features of Java version 6,7 and 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5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25-May-2016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Tanmaya Acharya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Uma Ponniamman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made as per the ELT integrated TOC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Goals and Non Goals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Goals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Implementing OOPs features in Java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Developing Java Desktop Applications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of Core </a:t>
            </a:r>
            <a:r>
              <a:rPr lang="en-US" dirty="0">
                <a:solidFill>
                  <a:schemeClr val="tx1"/>
                </a:solidFill>
              </a:rPr>
              <a:t>JDK 1.8 API including </a:t>
            </a:r>
            <a:r>
              <a:rPr lang="en-US" dirty="0" smtClean="0">
                <a:solidFill>
                  <a:schemeClr val="tx1"/>
                </a:solidFill>
              </a:rPr>
              <a:t>JDBC 4.0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Testing using Junit 4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Logging Application using Log4J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Implementing Multithreading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Non Goals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Developing </a:t>
            </a:r>
            <a:r>
              <a:rPr lang="en-US" dirty="0" smtClean="0">
                <a:solidFill>
                  <a:schemeClr val="tx1"/>
                </a:solidFill>
              </a:rPr>
              <a:t>GUI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Programming Concepts</a:t>
            </a:r>
          </a:p>
          <a:p>
            <a:r>
              <a:rPr lang="en-US" dirty="0"/>
              <a:t>OOPs</a:t>
            </a:r>
          </a:p>
          <a:p>
            <a:r>
              <a:rPr lang="en-US" dirty="0"/>
              <a:t>DBMS/SQL</a:t>
            </a:r>
          </a:p>
          <a:p>
            <a:r>
              <a:rPr lang="en-US" dirty="0"/>
              <a:t>XML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Audience</a:t>
            </a:r>
            <a:endParaRPr lang="en-US" sz="2400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219200"/>
            <a:ext cx="1000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new to Java technology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84784"/>
            <a:ext cx="8845484" cy="4896544"/>
          </a:xfrm>
        </p:spPr>
        <p:txBody>
          <a:bodyPr/>
          <a:lstStyle/>
          <a:p>
            <a:r>
              <a:rPr lang="en-US" sz="1800" dirty="0"/>
              <a:t>Day 1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</a:t>
            </a:r>
            <a:r>
              <a:rPr lang="en-US" sz="1400" dirty="0" smtClean="0">
                <a:solidFill>
                  <a:schemeClr val="tx1"/>
                </a:solidFill>
              </a:rPr>
              <a:t>1: Introduction </a:t>
            </a:r>
            <a:r>
              <a:rPr lang="en-US" sz="1400" dirty="0">
                <a:solidFill>
                  <a:schemeClr val="tx1"/>
                </a:solidFill>
              </a:rPr>
              <a:t>to Java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2: Eclipse 4.4 (Luna) as an IDE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3: Language Fundamentals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4: Classes and </a:t>
            </a:r>
            <a:r>
              <a:rPr lang="en-US" sz="1400" dirty="0" smtClean="0">
                <a:solidFill>
                  <a:schemeClr val="tx1"/>
                </a:solidFill>
              </a:rPr>
              <a:t>Objects</a:t>
            </a:r>
          </a:p>
          <a:p>
            <a:pPr lvl="1"/>
            <a:endParaRPr lang="en-US" dirty="0" smtClean="0"/>
          </a:p>
          <a:p>
            <a:r>
              <a:rPr lang="en-US" sz="1800" dirty="0" smtClean="0"/>
              <a:t>Day 2</a:t>
            </a:r>
            <a:endParaRPr lang="en-US" sz="1800" dirty="0"/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Lesson </a:t>
            </a:r>
            <a:r>
              <a:rPr lang="en-US" sz="1400" dirty="0">
                <a:solidFill>
                  <a:schemeClr val="tx1"/>
                </a:solidFill>
              </a:rPr>
              <a:t>5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Inheritance and Polymorphism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Lesson </a:t>
            </a:r>
            <a:r>
              <a:rPr lang="en-US" sz="1400" dirty="0">
                <a:solidFill>
                  <a:schemeClr val="tx1"/>
                </a:solidFill>
              </a:rPr>
              <a:t>6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Abstract Classes and Interfaces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</a:t>
            </a:r>
            <a:r>
              <a:rPr lang="en-US" sz="1400" dirty="0" smtClean="0">
                <a:solidFill>
                  <a:schemeClr val="tx1"/>
                </a:solidFill>
              </a:rPr>
              <a:t>7: </a:t>
            </a:r>
            <a:r>
              <a:rPr lang="en-US" sz="1400" dirty="0">
                <a:solidFill>
                  <a:schemeClr val="tx1"/>
                </a:solidFill>
              </a:rPr>
              <a:t>Regular Expressions 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  <a:latin typeface="Arial (Body)"/>
              </a:rPr>
              <a:t>Lesson 8: </a:t>
            </a:r>
            <a:r>
              <a:rPr lang="en-US" sz="1400" dirty="0">
                <a:solidFill>
                  <a:schemeClr val="tx1"/>
                </a:solidFill>
                <a:latin typeface="Arial (Body)"/>
              </a:rPr>
              <a:t>Exception </a:t>
            </a:r>
            <a:r>
              <a:rPr lang="en-US" sz="1400" dirty="0" smtClean="0">
                <a:solidFill>
                  <a:schemeClr val="tx1"/>
                </a:solidFill>
                <a:latin typeface="Arial (Body)"/>
              </a:rPr>
              <a:t>Handling</a:t>
            </a:r>
          </a:p>
          <a:p>
            <a:pPr marL="174625" lvl="1" indent="0">
              <a:buNone/>
            </a:pPr>
            <a:endParaRPr lang="en-US" sz="1400" dirty="0" smtClean="0">
              <a:solidFill>
                <a:schemeClr val="tx1"/>
              </a:solidFill>
              <a:latin typeface="Arial (Body)"/>
            </a:endParaRPr>
          </a:p>
          <a:p>
            <a:r>
              <a:rPr lang="en-US" sz="1800" dirty="0"/>
              <a:t>Day 3</a:t>
            </a:r>
            <a:endParaRPr lang="en-US" sz="1800" dirty="0">
              <a:solidFill>
                <a:schemeClr val="tx1"/>
              </a:solidFill>
              <a:latin typeface="Arial (Body)"/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  <a:latin typeface="Arial (Body)"/>
              </a:rPr>
              <a:t>Lesson 9  : Collection</a:t>
            </a:r>
            <a:endParaRPr lang="en-US" sz="1400" dirty="0">
              <a:solidFill>
                <a:schemeClr val="tx1"/>
              </a:solidFill>
              <a:latin typeface="Arial (Body)"/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  <a:latin typeface="Arial (Body)"/>
              </a:rPr>
              <a:t>Lesson 10: Property Files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Arial (Body)"/>
              </a:rPr>
              <a:t>Lesson 11: Introduction to Layered Architecture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Lesson 1: Introduction to Java</a:t>
            </a:r>
          </a:p>
          <a:p>
            <a:pPr lvl="1"/>
            <a:r>
              <a:rPr lang="en-US" sz="1400" dirty="0"/>
              <a:t>1.1: Introduction to Java                </a:t>
            </a:r>
          </a:p>
          <a:p>
            <a:pPr lvl="1"/>
            <a:r>
              <a:rPr lang="en-US" sz="1400" dirty="0"/>
              <a:t>1.2: Features of Java       </a:t>
            </a:r>
          </a:p>
          <a:p>
            <a:pPr lvl="1"/>
            <a:r>
              <a:rPr lang="en-US" sz="1400" dirty="0"/>
              <a:t>1.3: Simple Program  in Java</a:t>
            </a:r>
          </a:p>
          <a:p>
            <a:pPr lvl="1"/>
            <a:r>
              <a:rPr lang="en-US" sz="1400" dirty="0"/>
              <a:t>1.4: Developing software in </a:t>
            </a:r>
            <a:r>
              <a:rPr lang="en-US" sz="1400" dirty="0" smtClean="0"/>
              <a:t>Java</a:t>
            </a:r>
            <a:endParaRPr lang="en-US" sz="1400" dirty="0"/>
          </a:p>
          <a:p>
            <a:r>
              <a:rPr lang="en-US" sz="1400" b="1" dirty="0">
                <a:solidFill>
                  <a:schemeClr val="tx1"/>
                </a:solidFill>
              </a:rPr>
              <a:t>Lesson 2: Eclipse 4.4 (Luna) as an IDE</a:t>
            </a:r>
          </a:p>
          <a:p>
            <a:pPr lvl="1"/>
            <a:r>
              <a:rPr lang="en-US" sz="1400" dirty="0"/>
              <a:t>2.1: Installation and Setting up Eclipse</a:t>
            </a:r>
          </a:p>
          <a:p>
            <a:pPr lvl="1"/>
            <a:r>
              <a:rPr lang="en-US" sz="1400" dirty="0"/>
              <a:t>2.2: Introduction to Eclipse IDE </a:t>
            </a:r>
          </a:p>
          <a:p>
            <a:pPr lvl="1"/>
            <a:r>
              <a:rPr lang="en-US" sz="1400" dirty="0"/>
              <a:t>2.3: Creating and Managing Java Projects</a:t>
            </a:r>
          </a:p>
          <a:p>
            <a:pPr lvl="1"/>
            <a:r>
              <a:rPr lang="en-US" sz="1400" dirty="0"/>
              <a:t>2.4: Miscellaneous  </a:t>
            </a:r>
            <a:r>
              <a:rPr lang="en-US" sz="1400" dirty="0" smtClean="0"/>
              <a:t>Options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Lesson 3: Language Fundamentals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3.1: Keywords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3.2: Primitive Data Types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3.3: Operators and Assignments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3.4: Variables and Literals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3.5: Flow Control: Java’s Control Statements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3.6: Best Practices</a:t>
            </a:r>
          </a:p>
          <a:p>
            <a:pPr lvl="1"/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8516" y="1412776"/>
            <a:ext cx="8845484" cy="4968552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Lesson </a:t>
            </a:r>
            <a:r>
              <a:rPr lang="en-US" sz="1400" b="1" dirty="0">
                <a:solidFill>
                  <a:schemeClr val="tx1"/>
                </a:solidFill>
              </a:rPr>
              <a:t>4: Classes and Objects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4.1: Classes and Objects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4.2: Packages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4.3: Access </a:t>
            </a:r>
            <a:r>
              <a:rPr lang="en-US" sz="1400" dirty="0" err="1">
                <a:solidFill>
                  <a:schemeClr val="tx1"/>
                </a:solidFill>
              </a:rPr>
              <a:t>Specifiers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4.4: Constructors - Default and Parameterized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4.5: this reference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4.6: Memory management in java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4.7: using static keyword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4.8: </a:t>
            </a:r>
            <a:r>
              <a:rPr lang="en-US" sz="1400" dirty="0" err="1">
                <a:solidFill>
                  <a:schemeClr val="tx1"/>
                </a:solidFill>
              </a:rPr>
              <a:t>Enum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4.9: Best </a:t>
            </a:r>
            <a:r>
              <a:rPr lang="en-US" sz="1400" dirty="0" smtClean="0">
                <a:solidFill>
                  <a:schemeClr val="tx1"/>
                </a:solidFill>
              </a:rPr>
              <a:t>Practices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Lesson </a:t>
            </a:r>
            <a:r>
              <a:rPr lang="en-US" sz="1600" b="1" dirty="0" smtClean="0">
                <a:solidFill>
                  <a:schemeClr val="tx1"/>
                </a:solidFill>
              </a:rPr>
              <a:t>5: </a:t>
            </a:r>
            <a:r>
              <a:rPr lang="en-US" sz="1600" b="1" dirty="0">
                <a:solidFill>
                  <a:schemeClr val="tx1"/>
                </a:solidFill>
              </a:rPr>
              <a:t>Inheritance and Polymorphism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5.1</a:t>
            </a:r>
            <a:r>
              <a:rPr lang="en-US" sz="1400" dirty="0">
                <a:solidFill>
                  <a:schemeClr val="tx1"/>
                </a:solidFill>
              </a:rPr>
              <a:t>: Inheritance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5.2</a:t>
            </a:r>
            <a:r>
              <a:rPr lang="en-US" sz="1400" dirty="0">
                <a:solidFill>
                  <a:schemeClr val="tx1"/>
                </a:solidFill>
              </a:rPr>
              <a:t>: Using super keyword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5.3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InstanceOf</a:t>
            </a:r>
            <a:r>
              <a:rPr lang="en-US" sz="1400" dirty="0">
                <a:solidFill>
                  <a:schemeClr val="tx1"/>
                </a:solidFill>
              </a:rPr>
              <a:t> Operator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5.4</a:t>
            </a:r>
            <a:r>
              <a:rPr lang="en-US" sz="1400" dirty="0">
                <a:solidFill>
                  <a:schemeClr val="tx1"/>
                </a:solidFill>
              </a:rPr>
              <a:t>: Method &amp; Constructor overloading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5.5</a:t>
            </a:r>
            <a:r>
              <a:rPr lang="en-US" sz="1400" dirty="0">
                <a:solidFill>
                  <a:schemeClr val="tx1"/>
                </a:solidFill>
              </a:rPr>
              <a:t>: Method overriding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5.6</a:t>
            </a:r>
            <a:r>
              <a:rPr lang="en-US" sz="1400" dirty="0">
                <a:solidFill>
                  <a:schemeClr val="tx1"/>
                </a:solidFill>
              </a:rPr>
              <a:t>: @override annotation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5.7</a:t>
            </a:r>
            <a:r>
              <a:rPr lang="en-US" sz="1400" dirty="0">
                <a:solidFill>
                  <a:schemeClr val="tx1"/>
                </a:solidFill>
              </a:rPr>
              <a:t>: Using final keyword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86562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Lesson </a:t>
            </a:r>
            <a:r>
              <a:rPr lang="en-US" sz="1400" b="1" dirty="0">
                <a:solidFill>
                  <a:schemeClr val="tx1"/>
                </a:solidFill>
              </a:rPr>
              <a:t>6</a:t>
            </a:r>
            <a:r>
              <a:rPr lang="en-US" sz="1400" b="1" dirty="0" smtClean="0">
                <a:solidFill>
                  <a:schemeClr val="tx1"/>
                </a:solidFill>
              </a:rPr>
              <a:t>: </a:t>
            </a:r>
            <a:r>
              <a:rPr lang="en-US" sz="1400" b="1" dirty="0">
                <a:solidFill>
                  <a:schemeClr val="tx1"/>
                </a:solidFill>
              </a:rPr>
              <a:t>Abstract Classes and Interfaces 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</a:t>
            </a:r>
            <a:r>
              <a:rPr lang="en-US" sz="1400" dirty="0" smtClean="0">
                <a:solidFill>
                  <a:schemeClr val="tx1"/>
                </a:solidFill>
              </a:rPr>
              <a:t>.1</a:t>
            </a:r>
            <a:r>
              <a:rPr lang="en-US" sz="1400" dirty="0">
                <a:solidFill>
                  <a:schemeClr val="tx1"/>
                </a:solidFill>
              </a:rPr>
              <a:t>: Abstract class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</a:t>
            </a:r>
            <a:r>
              <a:rPr lang="en-US" sz="1400" dirty="0" smtClean="0">
                <a:solidFill>
                  <a:schemeClr val="tx1"/>
                </a:solidFill>
              </a:rPr>
              <a:t>.2</a:t>
            </a:r>
            <a:r>
              <a:rPr lang="en-US" sz="1400" dirty="0">
                <a:solidFill>
                  <a:schemeClr val="tx1"/>
                </a:solidFill>
              </a:rPr>
              <a:t>: Interfaces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</a:t>
            </a:r>
            <a:r>
              <a:rPr lang="en-US" sz="1400" dirty="0" smtClean="0">
                <a:solidFill>
                  <a:schemeClr val="tx1"/>
                </a:solidFill>
              </a:rPr>
              <a:t>.3</a:t>
            </a:r>
            <a:r>
              <a:rPr lang="en-US" sz="1400" dirty="0">
                <a:solidFill>
                  <a:schemeClr val="tx1"/>
                </a:solidFill>
              </a:rPr>
              <a:t>: default methods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</a:t>
            </a:r>
            <a:r>
              <a:rPr lang="en-US" sz="1400" dirty="0" smtClean="0">
                <a:solidFill>
                  <a:schemeClr val="tx1"/>
                </a:solidFill>
              </a:rPr>
              <a:t>.4</a:t>
            </a:r>
            <a:r>
              <a:rPr lang="en-US" sz="1400" dirty="0">
                <a:solidFill>
                  <a:schemeClr val="tx1"/>
                </a:solidFill>
              </a:rPr>
              <a:t>: static methods on Interface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</a:t>
            </a:r>
            <a:r>
              <a:rPr lang="en-US" sz="1400" dirty="0" smtClean="0">
                <a:solidFill>
                  <a:schemeClr val="tx1"/>
                </a:solidFill>
              </a:rPr>
              <a:t>.5 </a:t>
            </a:r>
            <a:r>
              <a:rPr lang="en-US" sz="1400" dirty="0">
                <a:solidFill>
                  <a:schemeClr val="tx1"/>
                </a:solidFill>
              </a:rPr>
              <a:t>: Interface rules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</a:t>
            </a:r>
            <a:r>
              <a:rPr lang="en-US" sz="1400" dirty="0" smtClean="0">
                <a:solidFill>
                  <a:schemeClr val="tx1"/>
                </a:solidFill>
              </a:rPr>
              <a:t>.6</a:t>
            </a:r>
            <a:r>
              <a:rPr lang="en-US" sz="1400" dirty="0">
                <a:solidFill>
                  <a:schemeClr val="tx1"/>
                </a:solidFill>
              </a:rPr>
              <a:t>:  Abstract class Vs Interface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</a:t>
            </a:r>
            <a:r>
              <a:rPr lang="en-US" sz="1400" dirty="0" smtClean="0">
                <a:solidFill>
                  <a:schemeClr val="tx1"/>
                </a:solidFill>
              </a:rPr>
              <a:t>.7</a:t>
            </a:r>
            <a:r>
              <a:rPr lang="en-US" sz="1400" dirty="0">
                <a:solidFill>
                  <a:schemeClr val="tx1"/>
                </a:solidFill>
              </a:rPr>
              <a:t>: Runtime </a:t>
            </a:r>
            <a:r>
              <a:rPr lang="en-US" sz="1400" dirty="0" smtClean="0">
                <a:solidFill>
                  <a:schemeClr val="tx1"/>
                </a:solidFill>
              </a:rPr>
              <a:t>Polymorphism</a:t>
            </a:r>
          </a:p>
          <a:p>
            <a:pPr marL="174625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Lesson </a:t>
            </a:r>
            <a:r>
              <a:rPr lang="en-US" sz="1400" b="1" dirty="0" smtClean="0">
                <a:solidFill>
                  <a:schemeClr val="tx1"/>
                </a:solidFill>
              </a:rPr>
              <a:t>7: </a:t>
            </a:r>
            <a:r>
              <a:rPr lang="en-US" sz="1400" b="1" dirty="0">
                <a:solidFill>
                  <a:schemeClr val="tx1"/>
                </a:solidFill>
              </a:rPr>
              <a:t>Regular Expressions 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7.1</a:t>
            </a:r>
            <a:r>
              <a:rPr lang="en-US" sz="1400" dirty="0">
                <a:solidFill>
                  <a:schemeClr val="tx1"/>
                </a:solidFill>
              </a:rPr>
              <a:t>: Regular Expressions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7.2</a:t>
            </a:r>
            <a:r>
              <a:rPr lang="en-US" sz="1400" dirty="0">
                <a:solidFill>
                  <a:schemeClr val="tx1"/>
                </a:solidFill>
              </a:rPr>
              <a:t>: Validating data 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7.3</a:t>
            </a:r>
            <a:r>
              <a:rPr lang="en-US" sz="1400" dirty="0">
                <a:solidFill>
                  <a:schemeClr val="tx1"/>
                </a:solidFill>
              </a:rPr>
              <a:t>: Best Practices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70D5D865803742AEBFDF100895B2B2" ma:contentTypeVersion="3" ma:contentTypeDescription="Create a new document." ma:contentTypeScope="" ma:versionID="7640482fc4e2607c5c073780d66d6844">
  <xsd:schema xmlns:xsd="http://www.w3.org/2001/XMLSchema" xmlns:xs="http://www.w3.org/2001/XMLSchema" xmlns:p="http://schemas.microsoft.com/office/2006/metadata/properties" xmlns:ns2="952a6df7-b138-4f89-9bc4-e7a874ea3254" xmlns:ns3="14b6d540-9833-45be-9583-ec81eee29b00" targetNamespace="http://schemas.microsoft.com/office/2006/metadata/properties" ma:root="true" ma:fieldsID="04eaddd90c44b1e48e4aea6b280be6a9" ns2:_="" ns3:_="">
    <xsd:import namespace="952a6df7-b138-4f89-9bc4-e7a874ea3254"/>
    <xsd:import namespace="14b6d540-9833-45be-9583-ec81eee29b00"/>
    <xsd:element name="properties">
      <xsd:complexType>
        <xsd:sequence>
          <xsd:element name="documentManagement">
            <xsd:complexType>
              <xsd:all>
                <xsd:element ref="ns2:FolderName" minOccurs="0"/>
                <xsd:element ref="ns3:Levels"/>
                <xsd:element ref="ns3:Category"/>
                <xsd:element ref="ns3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8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b6d540-9833-45be-9583-ec81eee29b00" elementFormDefault="qualified">
    <xsd:import namespace="http://schemas.microsoft.com/office/2006/documentManagement/types"/>
    <xsd:import namespace="http://schemas.microsoft.com/office/infopath/2007/PartnerControls"/>
    <xsd:element name="Levels" ma:index="9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1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 xsi:nil="true"/>
    <Material_x0020_Type xmlns="14b6d540-9833-45be-9583-ec81eee29b00">Template</Material_x0020_Type>
    <Category xmlns="14b6d540-9833-45be-9583-ec81eee29b00">Module Artifact</Category>
    <Levels xmlns="14b6d540-9833-45be-9583-ec81eee29b00">L1</Level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B6675F-21EF-4E27-BBB9-602DF6F157FF}"/>
</file>

<file path=customXml/itemProps2.xml><?xml version="1.0" encoding="utf-8"?>
<ds:datastoreItem xmlns:ds="http://schemas.openxmlformats.org/officeDocument/2006/customXml" ds:itemID="{E63433B7-998A-4D4C-91CD-BC966B06FCAD}"/>
</file>

<file path=customXml/itemProps3.xml><?xml version="1.0" encoding="utf-8"?>
<ds:datastoreItem xmlns:ds="http://schemas.openxmlformats.org/officeDocument/2006/customXml" ds:itemID="{E6D7665F-8C87-49F1-94B0-6D13FB5E127F}"/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602</Words>
  <Application>Microsoft Office PowerPoint</Application>
  <PresentationFormat>On-screen Show (4:3)</PresentationFormat>
  <Paragraphs>195</Paragraphs>
  <Slides>14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1_Corporate Presentation Template (4x3 - Normal)</vt:lpstr>
      <vt:lpstr>3_Office Theme</vt:lpstr>
      <vt:lpstr>think-cell Slide</vt:lpstr>
      <vt:lpstr>PowerPoint Presentation</vt:lpstr>
      <vt:lpstr>Document History</vt:lpstr>
      <vt:lpstr>Course Goals and Non Goals</vt:lpstr>
      <vt:lpstr>Pre-requisites</vt:lpstr>
      <vt:lpstr>Intended Audience</vt:lpstr>
      <vt:lpstr>Day Wise Schedule</vt:lpstr>
      <vt:lpstr>Table of Contents </vt:lpstr>
      <vt:lpstr>Table of Contents </vt:lpstr>
      <vt:lpstr>Table of Contents </vt:lpstr>
      <vt:lpstr>Table of Contents </vt:lpstr>
      <vt:lpstr>Table of Contents </vt:lpstr>
      <vt:lpstr>References</vt:lpstr>
      <vt:lpstr>Next Step Courses</vt:lpstr>
      <vt:lpstr>Other Parallel Technology Areas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ClassBook-Lesson0-Template IGATE</dc:title>
  <dc:creator>vs823751</dc:creator>
  <cp:lastModifiedBy>CHATTOPADHYAY, SOURIN</cp:lastModifiedBy>
  <cp:revision>163</cp:revision>
  <cp:lastPrinted>2016-07-11T08:01:24Z</cp:lastPrinted>
  <dcterms:created xsi:type="dcterms:W3CDTF">2014-04-28T11:21:39Z</dcterms:created>
  <dcterms:modified xsi:type="dcterms:W3CDTF">2016-08-01T08:10:35Z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0x010100F370D5D865803742AEBFDF100895B2B2</vt:lpwstr>
  </property>
</Properties>
</file>