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42"/>
  </p:notesMasterIdLst>
  <p:handoutMasterIdLst>
    <p:handoutMasterId r:id="rId43"/>
  </p:handoutMasterIdLst>
  <p:sldIdLst>
    <p:sldId id="265" r:id="rId5"/>
    <p:sldId id="259" r:id="rId6"/>
    <p:sldId id="285" r:id="rId7"/>
    <p:sldId id="286" r:id="rId8"/>
    <p:sldId id="298" r:id="rId9"/>
    <p:sldId id="299" r:id="rId10"/>
    <p:sldId id="301" r:id="rId11"/>
    <p:sldId id="300" r:id="rId12"/>
    <p:sldId id="302" r:id="rId13"/>
    <p:sldId id="303" r:id="rId14"/>
    <p:sldId id="304" r:id="rId15"/>
    <p:sldId id="305" r:id="rId16"/>
    <p:sldId id="307" r:id="rId17"/>
    <p:sldId id="308" r:id="rId18"/>
    <p:sldId id="309" r:id="rId19"/>
    <p:sldId id="310"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1" r:id="rId39"/>
    <p:sldId id="294" r:id="rId40"/>
    <p:sldId id="295"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80" d="100"/>
          <a:sy n="80" d="100"/>
        </p:scale>
        <p:origin x="-89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0"/>
    </p:cViewPr>
  </p:sorterViewPr>
  <p:notesViewPr>
    <p:cSldViewPr snapToGrid="0">
      <p:cViewPr>
        <p:scale>
          <a:sx n="80" d="100"/>
          <a:sy n="80" d="100"/>
        </p:scale>
        <p:origin x="-1848" y="144"/>
      </p:cViewPr>
      <p:guideLst>
        <p:guide orient="horz" pos="2804"/>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and Development Tools                     	                       Eclipse 4.4 as an IDE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50979"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02-</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23.png"/></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image" Target="../media/image34.png"/></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36.png"/></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40.png"/></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image" Target="../media/image42.png"/></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image" Target="../media/image44.png"/></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664083"/>
            <a:ext cx="4892673" cy="8104074"/>
          </a:xfrm>
        </p:spPr>
        <p:txBody>
          <a:bodyPr>
            <a:normAutofit/>
          </a:bodyPr>
          <a:lstStyle/>
          <a:p>
            <a:pPr marL="261759" indent="-261759"/>
            <a:r>
              <a:rPr lang="en-US" b="1" u="sng" dirty="0"/>
              <a:t>The Workbench</a:t>
            </a:r>
            <a:r>
              <a:rPr lang="en-US" b="1" dirty="0"/>
              <a:t>:</a:t>
            </a:r>
          </a:p>
          <a:p>
            <a:pPr marL="261759" indent="-261759">
              <a:buFontTx/>
              <a:buChar char="•"/>
            </a:pPr>
            <a:r>
              <a:rPr lang="en-US" dirty="0"/>
              <a:t>The Workbench menu bar and toolbar will be updated with options for Microsoft Word). </a:t>
            </a:r>
          </a:p>
          <a:p>
            <a:pPr marL="261759" indent="-261759">
              <a:buFontTx/>
              <a:buChar char="•"/>
            </a:pPr>
            <a:r>
              <a:rPr lang="en-US" dirty="0"/>
              <a:t>Any number of editors can be open at once. However, only one can be active at a time. The main menu bar and toolbar for the Workbench window contain operations that are applicable to the active editor.</a:t>
            </a:r>
          </a:p>
          <a:p>
            <a:pPr marL="261759" indent="-261759">
              <a:buFontTx/>
              <a:buChar char="•"/>
            </a:pPr>
            <a:r>
              <a:rPr lang="en-US" dirty="0"/>
              <a:t>Useful Tips and Tricks related with Work Bench:</a:t>
            </a:r>
          </a:p>
          <a:p>
            <a:pPr marL="785276" lvl="1" indent="-261759">
              <a:buFont typeface="Viner Hand ITC" pitchFamily="66" charset="0"/>
              <a:buChar char="−"/>
            </a:pPr>
            <a:r>
              <a:rPr lang="en-US" b="1" dirty="0"/>
              <a:t>View all Keyboard shortcuts: </a:t>
            </a:r>
            <a:r>
              <a:rPr lang="en-US" dirty="0"/>
              <a:t>While working with your favorite editors and views in Eclipse, just press </a:t>
            </a:r>
            <a:r>
              <a:rPr lang="en-US" b="1" dirty="0" err="1"/>
              <a:t>Ctrl+Shift+L</a:t>
            </a:r>
            <a:r>
              <a:rPr lang="en-US" dirty="0"/>
              <a:t> to see a full list of the currently available key bindings. </a:t>
            </a:r>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endParaRPr lang="en-US" b="1" dirty="0"/>
          </a:p>
          <a:p>
            <a:pPr marL="785276" lvl="1" indent="-261759">
              <a:buFont typeface="Viner Hand ITC" pitchFamily="66" charset="0"/>
              <a:buChar char="−"/>
            </a:pPr>
            <a:endParaRPr lang="en-US" b="1" dirty="0"/>
          </a:p>
          <a:p>
            <a:pPr marL="785276" lvl="1" indent="-261759">
              <a:buFont typeface="Viner Hand ITC" pitchFamily="66" charset="0"/>
              <a:buChar char="−"/>
            </a:pPr>
            <a:endParaRPr lang="en-US" b="1" dirty="0"/>
          </a:p>
          <a:p>
            <a:pPr marL="785276" lvl="1" indent="-261759">
              <a:buFont typeface="Viner Hand ITC" pitchFamily="66" charset="0"/>
              <a:buChar char="−"/>
            </a:pPr>
            <a:r>
              <a:rPr lang="en-US" b="1" dirty="0"/>
              <a:t>Importing Files:</a:t>
            </a:r>
            <a:r>
              <a:rPr lang="en-US" dirty="0"/>
              <a:t> You can quickly import files and folders into your workspace by dragging them from the file system (for example: from a Windows Explorer window) and dropping them into the Project Explorer view. The files and folder are always copied into the project. The originals are not affected. Copy and paste also work. </a:t>
            </a:r>
          </a:p>
          <a:p>
            <a:pPr marL="785276" lvl="1" indent="-261759">
              <a:buFont typeface="Viner Hand ITC" pitchFamily="66" charset="0"/>
              <a:buChar char="−"/>
            </a:pPr>
            <a:r>
              <a:rPr lang="en-US" b="1" dirty="0"/>
              <a:t>Exporting Files:</a:t>
            </a:r>
            <a:r>
              <a:rPr lang="en-US" dirty="0"/>
              <a:t> You can drag files and folder from the Project Explorer view to the file system (e.g., to a Windows Explorer window) to export the files and folders. The files and folder are always copied. However, the workspace resources are not affected. Copy and paste also work. </a:t>
            </a:r>
          </a:p>
          <a:p>
            <a:pPr marL="785276" lvl="1" indent="-261759">
              <a:buFont typeface="Viner Hand ITC" pitchFamily="66" charset="0"/>
              <a:buChar char="−"/>
            </a:pPr>
            <a:r>
              <a:rPr lang="en-US" b="1" dirty="0"/>
              <a:t>Switch Workspace:</a:t>
            </a:r>
            <a:r>
              <a:rPr lang="en-US" dirty="0"/>
              <a:t> Instead of shutting down eclipse and restarting with a different workspace, you can instead use </a:t>
            </a:r>
            <a:r>
              <a:rPr lang="en-US" b="1" dirty="0"/>
              <a:t>File</a:t>
            </a:r>
            <a:r>
              <a:rPr lang="en-US" dirty="0"/>
              <a:t> </a:t>
            </a:r>
            <a:r>
              <a:rPr lang="en-US" dirty="0">
                <a:sym typeface="Wingdings" pitchFamily="2" charset="2"/>
              </a:rPr>
              <a:t></a:t>
            </a:r>
            <a:r>
              <a:rPr lang="en-US" dirty="0"/>
              <a:t> </a:t>
            </a:r>
            <a:r>
              <a:rPr lang="en-US" b="1" dirty="0"/>
              <a:t>Switch Workspace</a:t>
            </a:r>
            <a:r>
              <a:rPr lang="en-US" dirty="0"/>
              <a:t>. From here you can either open previous workspaces directly from the menu or you can open the </a:t>
            </a:r>
            <a:r>
              <a:rPr lang="en-US" b="1" dirty="0"/>
              <a:t>workspace chooser </a:t>
            </a:r>
            <a:r>
              <a:rPr lang="en-US" dirty="0"/>
              <a:t>dialog to choose a new one. </a:t>
            </a:r>
          </a:p>
          <a:p>
            <a:endParaRPr lang="en-US" dirty="0"/>
          </a:p>
        </p:txBody>
      </p:sp>
      <p:pic>
        <p:nvPicPr>
          <p:cNvPr id="6" name="Picture 5"/>
          <p:cNvPicPr>
            <a:picLocks noChangeAspect="1" noChangeArrowheads="1"/>
          </p:cNvPicPr>
          <p:nvPr/>
        </p:nvPicPr>
        <p:blipFill>
          <a:blip r:embed="rId3"/>
          <a:srcRect/>
          <a:stretch>
            <a:fillRect/>
          </a:stretch>
        </p:blipFill>
        <p:spPr bwMode="auto">
          <a:xfrm>
            <a:off x="3104219" y="2367126"/>
            <a:ext cx="3828364" cy="1063440"/>
          </a:xfrm>
          <a:prstGeom prst="rect">
            <a:avLst/>
          </a:prstGeom>
          <a:noFill/>
          <a:ln w="9525">
            <a:solidFill>
              <a:schemeClr val="tx1"/>
            </a:solidFill>
            <a:miter lim="800000"/>
            <a:headEnd/>
            <a:tailEnd/>
          </a:ln>
        </p:spPr>
      </p:pic>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Creating and Managing Java Projects</a:t>
            </a:r>
            <a:r>
              <a:rPr lang="en-US" b="1" dirty="0"/>
              <a:t>:</a:t>
            </a:r>
          </a:p>
          <a:p>
            <a:r>
              <a:rPr lang="en-US" b="1" dirty="0"/>
              <a:t>Create a Java Project:</a:t>
            </a:r>
          </a:p>
          <a:p>
            <a:pPr marL="392638" lvl="1" indent="-261759">
              <a:buFont typeface="Viner Hand ITC" pitchFamily="66" charset="0"/>
              <a:buChar char="−"/>
            </a:pPr>
            <a:r>
              <a:rPr lang="en-US" dirty="0"/>
              <a:t>When Eclipse starts, you will see the Welcome page. </a:t>
            </a:r>
            <a:r>
              <a:rPr lang="en-US" dirty="0">
                <a:solidFill>
                  <a:srgbClr val="000000"/>
                </a:solidFill>
              </a:rPr>
              <a:t>Close the Welcome page. </a:t>
            </a:r>
          </a:p>
          <a:p>
            <a:pPr marL="392638" lvl="1" indent="-261759">
              <a:buFont typeface="Viner Hand ITC" pitchFamily="66" charset="0"/>
              <a:buChar char="−"/>
            </a:pPr>
            <a:r>
              <a:rPr lang="en-US" dirty="0">
                <a:solidFill>
                  <a:srgbClr val="000000"/>
                </a:solidFill>
              </a:rPr>
              <a:t>Right-click in the Package Explorer panel, and select </a:t>
            </a:r>
            <a:r>
              <a:rPr lang="en-US" b="1" dirty="0">
                <a:solidFill>
                  <a:srgbClr val="000000"/>
                </a:solidFill>
              </a:rPr>
              <a:t>New</a:t>
            </a:r>
            <a:r>
              <a:rPr lang="en-US" dirty="0">
                <a:solidFill>
                  <a:srgbClr val="000000"/>
                </a:solidFill>
              </a:rPr>
              <a:t> </a:t>
            </a:r>
            <a:r>
              <a:rPr lang="en-US" dirty="0">
                <a:solidFill>
                  <a:srgbClr val="000000"/>
                </a:solidFill>
                <a:sym typeface="Wingdings" pitchFamily="2" charset="2"/>
              </a:rPr>
              <a:t> </a:t>
            </a:r>
            <a:r>
              <a:rPr lang="en-US" b="1" dirty="0" err="1">
                <a:solidFill>
                  <a:srgbClr val="000000"/>
                </a:solidFill>
              </a:rPr>
              <a:t>JavaProject</a:t>
            </a:r>
            <a:r>
              <a:rPr lang="en-US" dirty="0">
                <a:solidFill>
                  <a:srgbClr val="000000"/>
                </a:solidFill>
              </a:rPr>
              <a:t> and provide a Project name.</a:t>
            </a:r>
            <a:br>
              <a:rPr lang="en-US" dirty="0">
                <a:solidFill>
                  <a:srgbClr val="000000"/>
                </a:solidFill>
              </a:rPr>
            </a:br>
            <a:endParaRPr lang="en-US" dirty="0">
              <a:solidFill>
                <a:srgbClr val="000000"/>
              </a:solidFill>
            </a:endParaRPr>
          </a:p>
          <a:p>
            <a:r>
              <a:rPr lang="en-US" b="1" dirty="0">
                <a:solidFill>
                  <a:srgbClr val="000000"/>
                </a:solidFill>
              </a:rPr>
              <a:t>Note:</a:t>
            </a:r>
          </a:p>
          <a:p>
            <a:pPr marL="392638" lvl="1" indent="-261759">
              <a:buFontTx/>
              <a:buChar char="•"/>
            </a:pPr>
            <a:r>
              <a:rPr lang="en-US" dirty="0">
                <a:solidFill>
                  <a:srgbClr val="000000"/>
                </a:solidFill>
              </a:rPr>
              <a:t>The name of the project is </a:t>
            </a:r>
            <a:r>
              <a:rPr lang="en-US" dirty="0" err="1">
                <a:solidFill>
                  <a:srgbClr val="000000"/>
                </a:solidFill>
              </a:rPr>
              <a:t>FirstApp</a:t>
            </a:r>
            <a:r>
              <a:rPr lang="en-US" dirty="0">
                <a:solidFill>
                  <a:srgbClr val="000000"/>
                </a:solidFill>
              </a:rPr>
              <a:t>. It is created in the workspace which you have selected in the beginning. </a:t>
            </a:r>
          </a:p>
          <a:p>
            <a:pPr marL="392638" lvl="1" indent="-261759">
              <a:buFontTx/>
              <a:buChar char="•"/>
            </a:pPr>
            <a:r>
              <a:rPr lang="en-US" dirty="0">
                <a:solidFill>
                  <a:srgbClr val="000000"/>
                </a:solidFill>
              </a:rPr>
              <a:t>The Project uses jre1.8.0_25. The same folder will be used for storing both the source files and the class files.</a:t>
            </a:r>
          </a:p>
          <a:p>
            <a:pPr marL="392638" lvl="1" indent="-261759">
              <a:buFontTx/>
              <a:buChar char="•"/>
            </a:pPr>
            <a:r>
              <a:rPr lang="en-US" dirty="0">
                <a:solidFill>
                  <a:srgbClr val="000000"/>
                </a:solidFill>
              </a:rPr>
              <a:t>The Java project can now include the following:</a:t>
            </a:r>
          </a:p>
          <a:p>
            <a:pPr marL="875944" lvl="2" indent="-261759">
              <a:buFontTx/>
              <a:buChar char="•"/>
            </a:pPr>
            <a:r>
              <a:rPr lang="en-US" dirty="0"/>
              <a:t>Class</a:t>
            </a:r>
          </a:p>
          <a:p>
            <a:pPr marL="875944" lvl="2" indent="-261759">
              <a:buFontTx/>
              <a:buChar char="•"/>
            </a:pPr>
            <a:r>
              <a:rPr lang="en-US" dirty="0"/>
              <a:t>Package</a:t>
            </a:r>
          </a:p>
          <a:p>
            <a:pPr marL="875944" lvl="2" indent="-261759">
              <a:buFontTx/>
              <a:buChar char="•"/>
            </a:pPr>
            <a:r>
              <a:rPr lang="en-US" dirty="0"/>
              <a:t>Interface</a:t>
            </a:r>
          </a:p>
          <a:p>
            <a:pPr marL="875944" lvl="2" indent="-261759">
              <a:buFontTx/>
              <a:buChar char="•"/>
            </a:pPr>
            <a:r>
              <a:rPr lang="en-US" dirty="0"/>
              <a:t>Source folder</a:t>
            </a:r>
          </a:p>
          <a:p>
            <a:pPr marL="875944" lvl="2" indent="-261759">
              <a:buFontTx/>
              <a:buChar char="•"/>
            </a:pPr>
            <a:r>
              <a:rPr lang="en-US" dirty="0"/>
              <a:t>Folder</a:t>
            </a:r>
          </a:p>
          <a:p>
            <a:pPr marL="875944" lvl="2" indent="-261759">
              <a:buFontTx/>
              <a:buChar char="•"/>
            </a:pPr>
            <a:r>
              <a:rPr lang="en-US" dirty="0"/>
              <a:t>File</a:t>
            </a:r>
          </a:p>
          <a:p>
            <a:pPr marL="875944" lvl="2" indent="-261759">
              <a:buFontTx/>
              <a:buChar char="•"/>
            </a:pPr>
            <a:r>
              <a:rPr lang="en-US" dirty="0"/>
              <a:t>Junit Test Case</a:t>
            </a:r>
          </a:p>
          <a:p>
            <a:pPr marL="875944" lvl="2" indent="-261759">
              <a:buFontTx/>
              <a:buChar char="•"/>
            </a:pPr>
            <a:r>
              <a:rPr lang="en-US" dirty="0"/>
              <a:t>Other - which may include other resources as text files</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447617"/>
            <a:ext cx="4892673" cy="4613256"/>
          </a:xfrm>
        </p:spPr>
        <p:txBody>
          <a:bodyPr>
            <a:normAutofit/>
          </a:bodyPr>
          <a:lstStyle/>
          <a:p>
            <a:pPr marL="261759" indent="-261759"/>
            <a:r>
              <a:rPr lang="en-US" b="1" u="sng" dirty="0"/>
              <a:t>Creating and Managing Java Projects</a:t>
            </a:r>
            <a:r>
              <a:rPr lang="en-US" b="1" dirty="0"/>
              <a:t>:</a:t>
            </a:r>
          </a:p>
          <a:p>
            <a:pPr marL="261759" indent="-261759"/>
            <a:r>
              <a:rPr lang="en-US" b="1" dirty="0"/>
              <a:t>Select the JRE:</a:t>
            </a:r>
          </a:p>
          <a:p>
            <a:pPr marL="261759" indent="-261759">
              <a:buFontTx/>
              <a:buChar char="•"/>
            </a:pPr>
            <a:r>
              <a:rPr lang="en-US" dirty="0"/>
              <a:t>To use the new </a:t>
            </a:r>
            <a:r>
              <a:rPr lang="en-US" b="1" dirty="0" smtClean="0"/>
              <a:t>Java SE </a:t>
            </a:r>
            <a:r>
              <a:rPr lang="en-US" b="1" dirty="0"/>
              <a:t>1.8 </a:t>
            </a:r>
            <a:r>
              <a:rPr lang="en-US" dirty="0"/>
              <a:t>features, you must be working on a project that has a </a:t>
            </a:r>
            <a:r>
              <a:rPr lang="en-US" b="1" dirty="0"/>
              <a:t>1.8 compliance level </a:t>
            </a:r>
            <a:r>
              <a:rPr lang="en-US" dirty="0"/>
              <a:t>enabled and has a </a:t>
            </a:r>
            <a:r>
              <a:rPr lang="en-US" b="1" dirty="0"/>
              <a:t>1.8 JRE</a:t>
            </a:r>
            <a:r>
              <a:rPr lang="en-US" dirty="0"/>
              <a:t>. New projects will automatically get 1.8-compliance while choosing a 1.8 JRE on the first page of the New Java Project wizard</a:t>
            </a:r>
            <a:r>
              <a:rPr lang="en-US" dirty="0" smtClean="0"/>
              <a:t>.</a:t>
            </a:r>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r>
              <a:rPr lang="en-US" dirty="0" smtClean="0"/>
              <a:t>Depending </a:t>
            </a:r>
            <a:r>
              <a:rPr lang="en-US" dirty="0"/>
              <a:t>on the type of file that is being edited, the appropriate editor is displayed in the editor area. </a:t>
            </a:r>
          </a:p>
          <a:p>
            <a:pPr marL="261759" indent="-261759"/>
            <a:r>
              <a:rPr lang="en-US" b="1" dirty="0"/>
              <a:t>	For example:</a:t>
            </a:r>
            <a:r>
              <a:rPr lang="en-US" dirty="0"/>
              <a:t> If a .TXT file is being edited, a text editor is displayed in the editor area. </a:t>
            </a:r>
          </a:p>
          <a:p>
            <a:endParaRPr lang="en-US" dirty="0"/>
          </a:p>
        </p:txBody>
      </p:sp>
      <p:pic>
        <p:nvPicPr>
          <p:cNvPr id="6" name="Picture 5" descr="Image4_showview"/>
          <p:cNvPicPr>
            <a:picLocks noChangeAspect="1" noChangeArrowheads="1"/>
          </p:cNvPicPr>
          <p:nvPr/>
        </p:nvPicPr>
        <p:blipFill>
          <a:blip r:embed="rId3"/>
          <a:srcRect b="28700"/>
          <a:stretch>
            <a:fillRect/>
          </a:stretch>
        </p:blipFill>
        <p:spPr bwMode="auto">
          <a:xfrm>
            <a:off x="2608015" y="5527127"/>
            <a:ext cx="3723188" cy="1300382"/>
          </a:xfrm>
          <a:prstGeom prst="rect">
            <a:avLst/>
          </a:prstGeom>
          <a:noFill/>
          <a:ln w="9525">
            <a:solidFill>
              <a:schemeClr val="tx1"/>
            </a:solidFill>
            <a:miter lim="800000"/>
            <a:headEnd/>
            <a:tailEnd/>
          </a:ln>
        </p:spPr>
      </p:pic>
      <p:pic>
        <p:nvPicPr>
          <p:cNvPr id="7" name="Picture 4" descr="Image5_text_editor"/>
          <p:cNvPicPr>
            <a:picLocks noChangeAspect="1" noChangeArrowheads="1"/>
          </p:cNvPicPr>
          <p:nvPr/>
        </p:nvPicPr>
        <p:blipFill>
          <a:blip r:embed="rId4"/>
          <a:srcRect/>
          <a:stretch>
            <a:fillRect/>
          </a:stretch>
        </p:blipFill>
        <p:spPr bwMode="auto">
          <a:xfrm>
            <a:off x="2608014" y="7574342"/>
            <a:ext cx="3407442" cy="1248156"/>
          </a:xfrm>
          <a:prstGeom prst="rect">
            <a:avLst/>
          </a:prstGeom>
          <a:noFill/>
          <a:ln w="9525">
            <a:solidFill>
              <a:schemeClr val="tx1"/>
            </a:solidFill>
            <a:miter lim="800000"/>
            <a:headEnd/>
            <a:tailEnd/>
          </a:ln>
        </p:spPr>
      </p:pic>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Creating and Managing Java Projects</a:t>
            </a:r>
            <a:r>
              <a:rPr lang="en-US" b="1" dirty="0"/>
              <a:t>:</a:t>
            </a:r>
          </a:p>
          <a:p>
            <a:r>
              <a:rPr lang="en-US" b="1" dirty="0"/>
              <a:t>My first Java Program – Hello World:</a:t>
            </a:r>
          </a:p>
          <a:p>
            <a:pPr marL="392638" lvl="1" indent="-261759">
              <a:buFontTx/>
              <a:buChar char="•"/>
            </a:pPr>
            <a:r>
              <a:rPr lang="en-US" dirty="0"/>
              <a:t>If you want to create some new Java code, right-click the project and select “</a:t>
            </a:r>
            <a:r>
              <a:rPr lang="en-US" b="1" dirty="0"/>
              <a:t>New</a:t>
            </a:r>
            <a:r>
              <a:rPr lang="en-US" dirty="0"/>
              <a:t> </a:t>
            </a:r>
            <a:r>
              <a:rPr lang="en-US" dirty="0">
                <a:sym typeface="Wingdings" pitchFamily="2" charset="2"/>
              </a:rPr>
              <a:t> </a:t>
            </a:r>
            <a:r>
              <a:rPr lang="en-US" b="1" dirty="0"/>
              <a:t>Class</a:t>
            </a:r>
            <a:r>
              <a:rPr lang="en-US" dirty="0"/>
              <a:t>”. </a:t>
            </a:r>
          </a:p>
          <a:p>
            <a:pPr marL="392638" lvl="1" indent="-261759">
              <a:buFontTx/>
              <a:buChar char="•"/>
            </a:pPr>
            <a:r>
              <a:rPr lang="en-US" dirty="0"/>
              <a:t>In the dialog box created, give a name for the Java program in the </a:t>
            </a:r>
            <a:r>
              <a:rPr lang="en-US" b="1" dirty="0"/>
              <a:t>Name</a:t>
            </a:r>
            <a:r>
              <a:rPr lang="en-US" dirty="0"/>
              <a:t> textbox.</a:t>
            </a:r>
          </a:p>
          <a:p>
            <a:pPr marL="392638" lvl="1" indent="-261759">
              <a:buFontTx/>
              <a:buChar char="•"/>
            </a:pPr>
            <a:r>
              <a:rPr lang="en-US" dirty="0"/>
              <a:t>Also notice that a package name is also given, as the usage of default package is discouraged. A package in Java is a group of classes which are often closely or logically related in some way. (The </a:t>
            </a:r>
            <a:r>
              <a:rPr lang="en-US" b="1" dirty="0"/>
              <a:t>Package chapter </a:t>
            </a:r>
            <a:r>
              <a:rPr lang="en-US" dirty="0"/>
              <a:t>is discussed later in the course).</a:t>
            </a:r>
          </a:p>
          <a:p>
            <a:pPr marL="392638" lvl="1" indent="-261759">
              <a:buFontTx/>
              <a:buChar char="•"/>
            </a:pPr>
            <a:r>
              <a:rPr lang="en-US" dirty="0"/>
              <a:t>Eclipse will generate skeleton of the class including </a:t>
            </a:r>
            <a:r>
              <a:rPr lang="en-US" b="1" dirty="0"/>
              <a:t>default </a:t>
            </a:r>
            <a:r>
              <a:rPr lang="en-US" dirty="0"/>
              <a:t>constructor.</a:t>
            </a:r>
          </a:p>
          <a:p>
            <a:r>
              <a:rPr lang="en-US" b="1" dirty="0"/>
              <a:t>Note:</a:t>
            </a:r>
          </a:p>
          <a:p>
            <a:pPr marL="392638" lvl="1" indent="-261759">
              <a:buFontTx/>
              <a:buChar char="•"/>
            </a:pPr>
            <a:r>
              <a:rPr lang="en-US" dirty="0"/>
              <a:t>The package name is </a:t>
            </a:r>
            <a:r>
              <a:rPr lang="en-US" dirty="0" err="1"/>
              <a:t>com.igate</a:t>
            </a:r>
            <a:r>
              <a:rPr lang="en-US" dirty="0"/>
              <a:t>.</a:t>
            </a:r>
          </a:p>
          <a:p>
            <a:pPr marL="392638" lvl="1" indent="-261759">
              <a:buFontTx/>
              <a:buChar char="•"/>
            </a:pPr>
            <a:r>
              <a:rPr lang="en-US" dirty="0"/>
              <a:t>The Java program’s name is </a:t>
            </a:r>
            <a:r>
              <a:rPr lang="en-US" dirty="0" err="1"/>
              <a:t>HelloWorld</a:t>
            </a:r>
            <a:r>
              <a:rPr lang="en-US" dirty="0"/>
              <a:t>.</a:t>
            </a:r>
          </a:p>
          <a:p>
            <a:pPr marL="392638" lvl="1" indent="-261759">
              <a:buFontTx/>
              <a:buChar char="•"/>
            </a:pPr>
            <a:r>
              <a:rPr lang="en-US" dirty="0"/>
              <a:t>The </a:t>
            </a:r>
            <a:r>
              <a:rPr lang="en-US" dirty="0" err="1"/>
              <a:t>HelloWorld</a:t>
            </a:r>
            <a:r>
              <a:rPr lang="en-US" dirty="0"/>
              <a:t> class will have the public access modifier.</a:t>
            </a:r>
          </a:p>
          <a:p>
            <a:pPr marL="392638" lvl="1" indent="-261759">
              <a:buFontTx/>
              <a:buChar char="•"/>
            </a:pPr>
            <a:r>
              <a:rPr lang="en-US" dirty="0"/>
              <a:t>The </a:t>
            </a:r>
            <a:r>
              <a:rPr lang="en-US" dirty="0" err="1"/>
              <a:t>HelloWorld</a:t>
            </a:r>
            <a:r>
              <a:rPr lang="en-US" dirty="0"/>
              <a:t> class inherits from </a:t>
            </a:r>
            <a:r>
              <a:rPr lang="en-US" dirty="0" err="1"/>
              <a:t>java.lang.Object</a:t>
            </a:r>
            <a:r>
              <a:rPr lang="en-US" dirty="0"/>
              <a:t>.</a:t>
            </a:r>
          </a:p>
          <a:p>
            <a:r>
              <a:rPr lang="en-US" dirty="0"/>
              <a:t>Developing the Java program will be easier as Eclipse editor will provide:</a:t>
            </a:r>
          </a:p>
          <a:p>
            <a:pPr marL="392638" lvl="1" indent="-261759">
              <a:buFontTx/>
              <a:buChar char="•"/>
            </a:pPr>
            <a:r>
              <a:rPr lang="en-US" dirty="0"/>
              <a:t>Syntax highlighting </a:t>
            </a:r>
          </a:p>
          <a:p>
            <a:pPr marL="392638" lvl="1" indent="-261759">
              <a:buFontTx/>
              <a:buChar char="•"/>
            </a:pPr>
            <a:r>
              <a:rPr lang="en-US" dirty="0"/>
              <a:t>Content/code assist </a:t>
            </a:r>
          </a:p>
          <a:p>
            <a:pPr marL="392638" lvl="1" indent="-261759">
              <a:buFontTx/>
              <a:buChar char="•"/>
            </a:pPr>
            <a:r>
              <a:rPr lang="en-US" dirty="0"/>
              <a:t>Code formatting </a:t>
            </a:r>
          </a:p>
          <a:p>
            <a:pPr marL="392638" lvl="1" indent="-261759">
              <a:buFontTx/>
              <a:buChar char="•"/>
            </a:pPr>
            <a:r>
              <a:rPr lang="en-US" dirty="0"/>
              <a:t>Import assistance </a:t>
            </a:r>
          </a:p>
          <a:p>
            <a:pPr marL="392638" lvl="1" indent="-261759">
              <a:buFontTx/>
              <a:buChar char="•"/>
            </a:pPr>
            <a:r>
              <a:rPr lang="en-US" dirty="0"/>
              <a:t>Quick fix </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Executing Hello World Program:</a:t>
            </a:r>
          </a:p>
          <a:p>
            <a:pPr marL="261759" indent="-261759">
              <a:buFontTx/>
              <a:buChar char="•"/>
            </a:pPr>
            <a:r>
              <a:rPr lang="en-US" dirty="0"/>
              <a:t>Right-click the </a:t>
            </a:r>
            <a:r>
              <a:rPr lang="en-US" b="1" dirty="0"/>
              <a:t>HelloWorld.java </a:t>
            </a:r>
            <a:r>
              <a:rPr lang="en-US" dirty="0"/>
              <a:t>in the Package Explorer, and select </a:t>
            </a:r>
            <a:br>
              <a:rPr lang="en-US" dirty="0"/>
            </a:br>
            <a:r>
              <a:rPr lang="en-US" b="1" dirty="0"/>
              <a:t>Run As</a:t>
            </a:r>
            <a:r>
              <a:rPr lang="en-US" dirty="0"/>
              <a:t> </a:t>
            </a:r>
            <a:r>
              <a:rPr lang="en-US" dirty="0">
                <a:sym typeface="Wingdings" pitchFamily="2" charset="2"/>
              </a:rPr>
              <a:t></a:t>
            </a:r>
            <a:r>
              <a:rPr lang="en-US" dirty="0"/>
              <a:t> </a:t>
            </a:r>
            <a:r>
              <a:rPr lang="en-US" b="1" dirty="0"/>
              <a:t>Java Application</a:t>
            </a:r>
            <a:r>
              <a:rPr lang="en-US" dirty="0"/>
              <a:t>. </a:t>
            </a:r>
          </a:p>
          <a:p>
            <a:pPr marL="261759" indent="-261759">
              <a:buFontTx/>
              <a:buChar char="•"/>
            </a:pPr>
            <a:r>
              <a:rPr lang="en-US" dirty="0"/>
              <a:t>The program after execution produces the output in the </a:t>
            </a:r>
            <a:r>
              <a:rPr lang="en-US" b="1" dirty="0"/>
              <a:t>Console view</a:t>
            </a:r>
            <a:r>
              <a:rPr lang="en-US" dirty="0"/>
              <a:t>.</a:t>
            </a:r>
          </a:p>
          <a:p>
            <a:pPr marL="261759" indent="-261759">
              <a:buFontTx/>
              <a:buChar char="•"/>
            </a:pPr>
            <a:r>
              <a:rPr lang="en-US" dirty="0"/>
              <a:t>Running class from the Package Explorer as a Java Application uses the default settings for launching the selected class, and does not allow you to specify any arguments. </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Eclipse gives you </a:t>
            </a:r>
            <a:r>
              <a:rPr lang="en-US" b="1" dirty="0"/>
              <a:t>auto-build</a:t>
            </a:r>
            <a:r>
              <a:rPr lang="en-US" dirty="0"/>
              <a:t> facility, where recompilation of the necessary Java classes is done automatically.</a:t>
            </a:r>
          </a:p>
          <a:p>
            <a:pPr marL="261759" indent="-261759">
              <a:buFontTx/>
              <a:buChar char="•"/>
            </a:pPr>
            <a:r>
              <a:rPr lang="en-US" dirty="0"/>
              <a:t>To debug your Java program, select the Java source file which needs to be debugged, select </a:t>
            </a:r>
            <a:r>
              <a:rPr lang="en-US" b="1" dirty="0"/>
              <a:t>Run </a:t>
            </a:r>
            <a:r>
              <a:rPr lang="en-US" dirty="0">
                <a:sym typeface="Wingdings" pitchFamily="2" charset="2"/>
              </a:rPr>
              <a:t></a:t>
            </a:r>
            <a:r>
              <a:rPr lang="en-US" dirty="0"/>
              <a:t> </a:t>
            </a:r>
            <a:r>
              <a:rPr lang="en-US" b="1" dirty="0"/>
              <a:t>Debug</a:t>
            </a:r>
            <a:r>
              <a:rPr lang="en-US" dirty="0"/>
              <a:t>. This will ask you to select an option to halt in public static void main() method, from where you may select to step into each and every function you come across or step over every function and only capture output of each function.</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smtClean="0"/>
              <a:t>Note: </a:t>
            </a:r>
            <a:r>
              <a:rPr lang="en-US" dirty="0" smtClean="0"/>
              <a:t>Click </a:t>
            </a:r>
            <a:r>
              <a:rPr lang="en-US" b="1" dirty="0" smtClean="0"/>
              <a:t>Debug </a:t>
            </a:r>
            <a:r>
              <a:rPr lang="en-US" dirty="0" smtClean="0"/>
              <a:t>to start debugging process.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This lesson demonstrate the use of IDE to create Java applications with ease. </a:t>
            </a:r>
          </a:p>
          <a:p>
            <a:endParaRPr lang="en-US" dirty="0"/>
          </a:p>
          <a:p>
            <a:r>
              <a:rPr lang="en-US" dirty="0" smtClean="0"/>
              <a:t>Lesson</a:t>
            </a:r>
            <a:r>
              <a:rPr lang="en-US" baseline="0" dirty="0" smtClean="0"/>
              <a:t> Outline: </a:t>
            </a:r>
          </a:p>
          <a:p>
            <a:endParaRPr lang="en-US" baseline="0" dirty="0" smtClean="0"/>
          </a:p>
          <a:p>
            <a:pPr marL="218133" indent="-218133"/>
            <a:r>
              <a:rPr lang="en-US" dirty="0" smtClean="0"/>
              <a:t>Lesson 2: Eclipse4.4 as an IDE</a:t>
            </a:r>
          </a:p>
          <a:p>
            <a:pPr marL="218133" indent="-218133"/>
            <a:r>
              <a:rPr lang="en-US" dirty="0" smtClean="0"/>
              <a:t>		2.1: </a:t>
            </a:r>
            <a:r>
              <a:rPr lang="en-US" altLang="ja-JP" dirty="0" smtClean="0"/>
              <a:t>Installation and setting up Eclipse</a:t>
            </a:r>
          </a:p>
          <a:p>
            <a:pPr marL="218133" indent="-218133"/>
            <a:r>
              <a:rPr lang="en-US" altLang="ja-JP" dirty="0" smtClean="0"/>
              <a:t>		2.2: Introduction to Eclipse IDE</a:t>
            </a:r>
          </a:p>
          <a:p>
            <a:pPr marL="218133" indent="-218133"/>
            <a:r>
              <a:rPr lang="en-US" altLang="ja-JP" dirty="0" smtClean="0"/>
              <a:t>		2.3: To create and manage Java projects</a:t>
            </a:r>
          </a:p>
          <a:p>
            <a:pPr marL="218133" indent="-218133"/>
            <a:r>
              <a:rPr lang="en-US" altLang="ja-JP" dirty="0" smtClean="0"/>
              <a:t>			2.3.1: Debugging your Java Program</a:t>
            </a:r>
          </a:p>
          <a:p>
            <a:pPr marL="218133" indent="-218133"/>
            <a:r>
              <a:rPr lang="en-US" altLang="ja-JP" dirty="0" smtClean="0"/>
              <a:t>		2.4: Miscellaneous options</a:t>
            </a:r>
          </a:p>
          <a:p>
            <a:pPr marL="218133" indent="-218133"/>
            <a:r>
              <a:rPr lang="en-US" altLang="ja-JP" dirty="0" smtClean="0"/>
              <a:t>			2.4.1: Creating Jar files</a:t>
            </a:r>
          </a:p>
          <a:p>
            <a:pPr marL="218133" indent="-218133"/>
            <a:r>
              <a:rPr lang="en-US" altLang="ja-JP" dirty="0" smtClean="0"/>
              <a:t>			2.4.2: Verifying JRE installation</a:t>
            </a:r>
          </a:p>
          <a:p>
            <a:pPr marL="218133" indent="-218133"/>
            <a:r>
              <a:rPr lang="en-US" altLang="ja-JP" dirty="0" smtClean="0"/>
              <a:t>			2.4.3: Creating a Jar file</a:t>
            </a:r>
          </a:p>
          <a:p>
            <a:pPr marL="218133" indent="-218133"/>
            <a:r>
              <a:rPr lang="en-US" altLang="ja-JP" dirty="0" smtClean="0"/>
              <a:t>			2.4.4: Setting Classpath</a:t>
            </a:r>
          </a:p>
          <a:p>
            <a:pPr marL="218133" indent="-218133"/>
            <a:r>
              <a:rPr lang="en-US" altLang="ja-JP" dirty="0" smtClean="0"/>
              <a:t>			2.4.5: Passing Command line arguments </a:t>
            </a:r>
          </a:p>
          <a:p>
            <a:pPr marL="218133" indent="-218133"/>
            <a:r>
              <a:rPr lang="en-US" altLang="ja-JP" dirty="0" smtClean="0"/>
              <a:t>			2.4.6: Import and Export Options</a:t>
            </a:r>
          </a:p>
          <a:p>
            <a:pPr marL="218133" indent="-218133"/>
            <a:r>
              <a:rPr lang="en-US" altLang="ja-JP" dirty="0" smtClean="0"/>
              <a:t>			2.4.7: Automatic Build/Manual Build options</a:t>
            </a:r>
          </a:p>
          <a:p>
            <a:pPr marL="218133" indent="-218133"/>
            <a:r>
              <a:rPr lang="en-US" altLang="ja-JP" dirty="0" smtClean="0"/>
              <a:t>			2.4.8: Using </a:t>
            </a:r>
            <a:r>
              <a:rPr lang="en-US" altLang="ja-JP" dirty="0" err="1" smtClean="0"/>
              <a:t>Javadocs</a:t>
            </a:r>
            <a:endParaRPr lang="en-US" altLang="ja-JP" dirty="0" smtClean="0"/>
          </a:p>
          <a:p>
            <a:pPr marL="218133" indent="-218133"/>
            <a:r>
              <a:rPr lang="en-US" altLang="ja-JP" dirty="0" smtClean="0"/>
              <a:t>			2.4.9: Tips and Tricks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Debugging can be attained by stepping-into or stepping-over the statements. </a:t>
            </a:r>
          </a:p>
          <a:p>
            <a:pPr marL="785276" lvl="1" indent="-261759">
              <a:buFont typeface="Viner Hand ITC" pitchFamily="66" charset="0"/>
              <a:buChar char="−"/>
            </a:pPr>
            <a:r>
              <a:rPr lang="en-US" b="1" dirty="0"/>
              <a:t>Step-into</a:t>
            </a:r>
            <a:r>
              <a:rPr lang="en-US" dirty="0"/>
              <a:t> will traverse through each and every statement in a function.</a:t>
            </a:r>
          </a:p>
          <a:p>
            <a:pPr marL="785276" lvl="1" indent="-261759">
              <a:buFont typeface="Viner Hand ITC" pitchFamily="66" charset="0"/>
              <a:buChar char="−"/>
            </a:pPr>
            <a:r>
              <a:rPr lang="en-US" b="1" dirty="0"/>
              <a:t>Step-over </a:t>
            </a:r>
            <a:r>
              <a:rPr lang="en-US" dirty="0"/>
              <a:t>will generate output after the function call is over.</a:t>
            </a:r>
          </a:p>
          <a:p>
            <a:pPr marL="261759" indent="-261759">
              <a:buFontTx/>
              <a:buChar char="•"/>
            </a:pPr>
            <a:r>
              <a:rPr lang="en-US" dirty="0"/>
              <a:t>Tracing and watching the variable values is available as different debug views.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You may launch your Java programs from the workbench.  The programs may be launched in either </a:t>
            </a:r>
            <a:r>
              <a:rPr lang="en-US" b="1" dirty="0"/>
              <a:t>run </a:t>
            </a:r>
            <a:r>
              <a:rPr lang="en-US" dirty="0"/>
              <a:t>or </a:t>
            </a:r>
            <a:r>
              <a:rPr lang="en-US" b="1" dirty="0"/>
              <a:t>debug </a:t>
            </a:r>
            <a:r>
              <a:rPr lang="en-US" dirty="0"/>
              <a:t>mode. </a:t>
            </a:r>
          </a:p>
          <a:p>
            <a:pPr marL="785276" lvl="1" indent="-261759">
              <a:buFont typeface="Viner Hand ITC" pitchFamily="66" charset="0"/>
              <a:buChar char="−"/>
            </a:pPr>
            <a:r>
              <a:rPr lang="en-US" dirty="0"/>
              <a:t>In </a:t>
            </a:r>
            <a:r>
              <a:rPr lang="en-US" b="1" dirty="0"/>
              <a:t>run </a:t>
            </a:r>
            <a:r>
              <a:rPr lang="en-US" dirty="0"/>
              <a:t>mode, the program executes. However, the execution may not be suspended or examined. </a:t>
            </a:r>
          </a:p>
          <a:p>
            <a:pPr marL="785276" lvl="1" indent="-261759">
              <a:buFont typeface="Viner Hand ITC" pitchFamily="66" charset="0"/>
              <a:buChar char="−"/>
            </a:pPr>
            <a:r>
              <a:rPr lang="en-US" dirty="0"/>
              <a:t>In </a:t>
            </a:r>
            <a:r>
              <a:rPr lang="en-US" b="1" dirty="0"/>
              <a:t>debug </a:t>
            </a:r>
            <a:r>
              <a:rPr lang="en-US" dirty="0"/>
              <a:t>mode, execution may be suspended and resumed, variables may be inspected, and expressions may be evaluated. </a:t>
            </a:r>
          </a:p>
          <a:p>
            <a:pPr marL="261759" indent="-261759">
              <a:buFontTx/>
              <a:buChar char="•"/>
            </a:pPr>
            <a:r>
              <a:rPr lang="en-US" dirty="0"/>
              <a:t>Variables view gives contents of the program variables at different statements in execution.</a:t>
            </a:r>
          </a:p>
          <a:p>
            <a:pPr marL="261759" indent="-261759">
              <a:buFontTx/>
              <a:buChar char="•"/>
            </a:pPr>
            <a:r>
              <a:rPr lang="en-US" dirty="0"/>
              <a:t>Breakpoints can be set for debugging, by opening the </a:t>
            </a:r>
            <a:r>
              <a:rPr lang="en-US" b="1" dirty="0"/>
              <a:t>marker-bar</a:t>
            </a:r>
            <a:r>
              <a:rPr lang="en-US" dirty="0"/>
              <a:t> pop-menu and selecting </a:t>
            </a:r>
            <a:r>
              <a:rPr lang="en-US" b="1" dirty="0"/>
              <a:t>Toggle Breakpoint</a:t>
            </a:r>
            <a:r>
              <a:rPr lang="en-US" dirty="0"/>
              <a:t>. While the Breakpoint is enabled, the thread execution suspends before the execution of the line happens. </a:t>
            </a:r>
            <a:r>
              <a:rPr lang="en-US" b="1" dirty="0" err="1"/>
              <a:t>Breakpointing</a:t>
            </a:r>
            <a:r>
              <a:rPr lang="en-US" dirty="0"/>
              <a:t> is a technique to set-up the starting point for program debugging.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Miscellaneous Options</a:t>
            </a:r>
            <a:r>
              <a:rPr lang="en-US" b="1" dirty="0"/>
              <a:t>:</a:t>
            </a:r>
          </a:p>
          <a:p>
            <a:pPr marL="261759" indent="-261759"/>
            <a:r>
              <a:rPr lang="en-US" b="1" dirty="0"/>
              <a:t>Adding an external jar file:</a:t>
            </a:r>
          </a:p>
          <a:p>
            <a:pPr marL="261759" indent="-261759">
              <a:buFontTx/>
              <a:buChar char="•"/>
            </a:pPr>
            <a:r>
              <a:rPr lang="en-US" dirty="0"/>
              <a:t>When you are developing advanced Java programs, you might have to include some external jar files. </a:t>
            </a:r>
          </a:p>
          <a:p>
            <a:pPr marL="785276" lvl="1" indent="-261759">
              <a:buFont typeface="Viner Hand ITC" pitchFamily="66" charset="0"/>
              <a:buChar char="−"/>
            </a:pPr>
            <a:r>
              <a:rPr lang="en-US" dirty="0"/>
              <a:t>Click </a:t>
            </a:r>
            <a:r>
              <a:rPr lang="en-US" b="1" dirty="0"/>
              <a:t>Project Properties</a:t>
            </a:r>
            <a:r>
              <a:rPr lang="en-US" dirty="0"/>
              <a:t>.</a:t>
            </a:r>
          </a:p>
          <a:p>
            <a:pPr marL="785276" lvl="1" indent="-261759">
              <a:buFont typeface="Viner Hand ITC" pitchFamily="66" charset="0"/>
              <a:buChar char="−"/>
            </a:pPr>
            <a:r>
              <a:rPr lang="en-US" dirty="0"/>
              <a:t>Select </a:t>
            </a:r>
            <a:r>
              <a:rPr lang="en-US" b="1" dirty="0"/>
              <a:t>Java build Path</a:t>
            </a:r>
            <a:r>
              <a:rPr lang="en-US" dirty="0"/>
              <a:t>.</a:t>
            </a:r>
          </a:p>
          <a:p>
            <a:pPr marL="785276" lvl="1" indent="-261759">
              <a:buFont typeface="Viner Hand ITC" pitchFamily="66" charset="0"/>
              <a:buChar char="−"/>
            </a:pPr>
            <a:r>
              <a:rPr lang="en-US" dirty="0"/>
              <a:t>Click the </a:t>
            </a:r>
            <a:r>
              <a:rPr lang="en-US" b="1" dirty="0"/>
              <a:t>Libraries </a:t>
            </a:r>
            <a:r>
              <a:rPr lang="en-US" dirty="0"/>
              <a:t>tab, and click the </a:t>
            </a:r>
            <a:r>
              <a:rPr lang="en-US" b="1" dirty="0"/>
              <a:t>Add External Jar Files</a:t>
            </a:r>
            <a:r>
              <a:rPr lang="en-US" dirty="0"/>
              <a:t> button.</a:t>
            </a:r>
          </a:p>
          <a:p>
            <a:pPr marL="785276" lvl="1" indent="-261759">
              <a:buFont typeface="Viner Hand ITC" pitchFamily="66" charset="0"/>
              <a:buChar char="−"/>
            </a:pPr>
            <a:r>
              <a:rPr lang="en-US" dirty="0"/>
              <a:t>Locate the folder which contains the jar files, and click </a:t>
            </a:r>
            <a:r>
              <a:rPr lang="en-US" b="1" dirty="0"/>
              <a:t>Open</a:t>
            </a:r>
            <a:r>
              <a:rPr lang="en-US" dirty="0"/>
              <a:t>.</a:t>
            </a:r>
          </a:p>
          <a:p>
            <a:pPr marL="261759" indent="-261759"/>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endParaRPr lang="en-US" dirty="0"/>
          </a:p>
        </p:txBody>
      </p:sp>
      <p:pic>
        <p:nvPicPr>
          <p:cNvPr id="4" name="Picture 4"/>
          <p:cNvPicPr>
            <a:picLocks noChangeAspect="1" noChangeArrowheads="1"/>
          </p:cNvPicPr>
          <p:nvPr/>
        </p:nvPicPr>
        <p:blipFill>
          <a:blip r:embed="rId3"/>
          <a:srcRect/>
          <a:stretch>
            <a:fillRect/>
          </a:stretch>
        </p:blipFill>
        <p:spPr bwMode="auto">
          <a:xfrm>
            <a:off x="2167298" y="4441264"/>
            <a:ext cx="4782142" cy="1837371"/>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192632" y="6372148"/>
            <a:ext cx="4756807" cy="2273973"/>
          </a:xfrm>
          <a:prstGeom prst="rect">
            <a:avLst/>
          </a:prstGeom>
          <a:noFill/>
          <a:ln w="9525">
            <a:solidFill>
              <a:schemeClr val="tx1"/>
            </a:solidFill>
            <a:miter lim="800000"/>
            <a:headEnd/>
            <a:tailEnd/>
          </a:ln>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endParaRPr lang="en-US" dirty="0"/>
          </a:p>
        </p:txBody>
      </p:sp>
      <p:pic>
        <p:nvPicPr>
          <p:cNvPr id="4" name="Picture 4"/>
          <p:cNvPicPr>
            <a:picLocks noChangeAspect="1" noChangeArrowheads="1"/>
          </p:cNvPicPr>
          <p:nvPr/>
        </p:nvPicPr>
        <p:blipFill>
          <a:blip r:embed="rId3"/>
          <a:srcRect/>
          <a:stretch>
            <a:fillRect/>
          </a:stretch>
        </p:blipFill>
        <p:spPr bwMode="auto">
          <a:xfrm>
            <a:off x="2194867" y="4423054"/>
            <a:ext cx="4284974" cy="2206251"/>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194866" y="6730509"/>
            <a:ext cx="4284974" cy="2016252"/>
          </a:xfrm>
          <a:prstGeom prst="rect">
            <a:avLst/>
          </a:prstGeom>
          <a:noFill/>
          <a:ln w="9525">
            <a:solidFill>
              <a:schemeClr val="tx1"/>
            </a:solidFill>
            <a:miter lim="800000"/>
            <a:headEnd/>
            <a:tailEnd/>
          </a:ln>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Miscellaneous Options</a:t>
            </a:r>
            <a:r>
              <a:rPr lang="en-US" b="1" dirty="0"/>
              <a:t>:</a:t>
            </a:r>
          </a:p>
          <a:p>
            <a:pPr marL="218133" indent="-218133"/>
            <a:r>
              <a:rPr lang="en-US" b="1" dirty="0"/>
              <a:t>Setting Classpath:</a:t>
            </a:r>
          </a:p>
          <a:p>
            <a:pPr marL="218133" indent="-218133"/>
            <a:r>
              <a:rPr lang="en-US" b="1" dirty="0"/>
              <a:t>Command	Description</a:t>
            </a:r>
          </a:p>
          <a:p>
            <a:pPr marL="218133" indent="-218133">
              <a:buFontTx/>
              <a:buAutoNum type="arabicPeriod"/>
            </a:pPr>
            <a:r>
              <a:rPr lang="en-US" b="1" dirty="0"/>
              <a:t>New...</a:t>
            </a:r>
            <a:r>
              <a:rPr lang="en-US" dirty="0"/>
              <a:t>	It adds a new variable entry. In the resulting dialog, specify 	a name and path for the new variable. You can click the 	File or Folder buttons to browse for a path. </a:t>
            </a:r>
          </a:p>
          <a:p>
            <a:pPr marL="218133" indent="-218133">
              <a:buFontTx/>
              <a:buAutoNum type="arabicPeriod"/>
            </a:pPr>
            <a:r>
              <a:rPr lang="en-US" b="1" dirty="0"/>
              <a:t>Edit...</a:t>
            </a:r>
            <a:r>
              <a:rPr lang="en-US" dirty="0"/>
              <a:t>	It allows you to edit the selected variable entry. In the 	resulting dialog, edit the name and/or path for the 	variable. You can click the File or Folder buttons to 	browse for a path.   </a:t>
            </a:r>
          </a:p>
          <a:p>
            <a:pPr marL="218133" indent="-218133"/>
            <a:r>
              <a:rPr lang="en-US" b="1" dirty="0"/>
              <a:t>3. Remove…</a:t>
            </a:r>
            <a:r>
              <a:rPr lang="en-US" dirty="0"/>
              <a:t>	It removes the selected variable entry.</a:t>
            </a:r>
          </a:p>
          <a:p>
            <a:endParaRPr lang="en-US" dirty="0"/>
          </a:p>
        </p:txBody>
      </p:sp>
      <p:pic>
        <p:nvPicPr>
          <p:cNvPr id="4" name="Picture 31"/>
          <p:cNvPicPr>
            <a:picLocks noChangeAspect="1" noChangeArrowheads="1"/>
          </p:cNvPicPr>
          <p:nvPr/>
        </p:nvPicPr>
        <p:blipFill>
          <a:blip r:embed="rId3"/>
          <a:srcRect/>
          <a:stretch>
            <a:fillRect/>
          </a:stretch>
        </p:blipFill>
        <p:spPr bwMode="auto">
          <a:xfrm>
            <a:off x="2840059" y="6391256"/>
            <a:ext cx="3318265" cy="2132479"/>
          </a:xfrm>
          <a:prstGeom prst="rect">
            <a:avLst/>
          </a:prstGeom>
          <a:noFill/>
          <a:ln w="9525">
            <a:solidFill>
              <a:schemeClr val="tx1"/>
            </a:solidFill>
            <a:miter lim="800000"/>
            <a:headEnd/>
            <a:tailEnd/>
          </a:ln>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Note: </a:t>
            </a:r>
            <a:r>
              <a:rPr lang="en-US" dirty="0"/>
              <a:t>In the snapshot shown in the above slide, there are two arguments “</a:t>
            </a:r>
            <a:r>
              <a:rPr lang="en-US" b="1" dirty="0"/>
              <a:t>Hello</a:t>
            </a:r>
            <a:r>
              <a:rPr lang="en-US" dirty="0"/>
              <a:t>” and “</a:t>
            </a:r>
            <a:r>
              <a:rPr lang="en-US" b="1" dirty="0"/>
              <a:t>World</a:t>
            </a:r>
            <a:r>
              <a:rPr lang="en-US" dirty="0"/>
              <a:t>”.</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Import and Export Options</a:t>
            </a:r>
            <a:r>
              <a:rPr lang="en-US" b="1" dirty="0"/>
              <a:t>:</a:t>
            </a:r>
          </a:p>
          <a:p>
            <a:r>
              <a:rPr lang="en-US" b="1" dirty="0"/>
              <a:t>Import a Project:</a:t>
            </a:r>
          </a:p>
          <a:p>
            <a:r>
              <a:rPr lang="en-US" dirty="0"/>
              <a:t>The snapshots of the above steps are given below:</a:t>
            </a:r>
          </a:p>
        </p:txBody>
      </p:sp>
      <p:pic>
        <p:nvPicPr>
          <p:cNvPr id="4" name="Picture 4"/>
          <p:cNvPicPr>
            <a:picLocks noChangeAspect="1" noChangeArrowheads="1"/>
          </p:cNvPicPr>
          <p:nvPr/>
        </p:nvPicPr>
        <p:blipFill>
          <a:blip r:embed="rId3"/>
          <a:srcRect/>
          <a:stretch>
            <a:fillRect/>
          </a:stretch>
        </p:blipFill>
        <p:spPr bwMode="auto">
          <a:xfrm>
            <a:off x="2343372" y="5042698"/>
            <a:ext cx="3973856" cy="2154867"/>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362655" y="7303908"/>
            <a:ext cx="3954573" cy="1440180"/>
          </a:xfrm>
          <a:prstGeom prst="rect">
            <a:avLst/>
          </a:prstGeom>
          <a:noFill/>
          <a:ln w="9525">
            <a:solidFill>
              <a:schemeClr val="tx1"/>
            </a:solidFill>
            <a:miter lim="800000"/>
            <a:headEnd/>
            <a:tailEnd/>
          </a:ln>
        </p:spPr>
      </p:pic>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otes Placeholder 5"/>
          <p:cNvSpPr>
            <a:spLocks noGrp="1"/>
          </p:cNvSpPr>
          <p:nvPr>
            <p:ph type="body" sz="quarter" idx="10"/>
          </p:nvPr>
        </p:nvSpPr>
        <p:spPr>
          <a:xfrm>
            <a:off x="2175521" y="590074"/>
            <a:ext cx="4892673" cy="8178084"/>
          </a:xfrm>
        </p:spPr>
        <p:txBody>
          <a:bodyPr/>
          <a:lstStyle/>
          <a:p>
            <a:r>
              <a:rPr lang="en-US" b="1" u="sng" dirty="0"/>
              <a:t>Import and Export Options</a:t>
            </a:r>
            <a:r>
              <a:rPr lang="en-US" b="1" dirty="0"/>
              <a:t>:</a:t>
            </a:r>
          </a:p>
          <a:p>
            <a:r>
              <a:rPr lang="en-US" b="1" dirty="0"/>
              <a:t>Import a Project (contd.):</a:t>
            </a:r>
          </a:p>
          <a:p>
            <a:endParaRPr lang="en-US" dirty="0" smtClean="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Importing Files into Project</a:t>
            </a:r>
          </a:p>
          <a:p>
            <a:r>
              <a:rPr lang="en-US" dirty="0"/>
              <a:t>Files can be imported into the Workbench either by:</a:t>
            </a:r>
          </a:p>
          <a:p>
            <a:pPr marL="392638" lvl="1" indent="-261759">
              <a:buFont typeface="Viner Hand ITC" pitchFamily="66" charset="0"/>
              <a:buChar char="−"/>
            </a:pPr>
            <a:r>
              <a:rPr lang="en-US" dirty="0"/>
              <a:t>Dragging and dropping from the file system, or </a:t>
            </a:r>
          </a:p>
          <a:p>
            <a:pPr marL="392638" lvl="1" indent="-261759">
              <a:buFont typeface="Viner Hand ITC" pitchFamily="66" charset="0"/>
              <a:buChar char="−"/>
            </a:pPr>
            <a:r>
              <a:rPr lang="en-US" dirty="0"/>
              <a:t>Copying and pasting from the file system, or </a:t>
            </a:r>
          </a:p>
          <a:p>
            <a:pPr marL="392638" lvl="1" indent="-261759">
              <a:buFont typeface="Viner Hand ITC" pitchFamily="66" charset="0"/>
              <a:buChar char="−"/>
            </a:pPr>
            <a:r>
              <a:rPr lang="en-US" dirty="0"/>
              <a:t>Using the  Import wizard </a:t>
            </a:r>
          </a:p>
          <a:p>
            <a:r>
              <a:rPr lang="en-US" dirty="0"/>
              <a:t>Using </a:t>
            </a:r>
            <a:r>
              <a:rPr lang="en-US" b="1" dirty="0"/>
              <a:t>drag and drop </a:t>
            </a:r>
            <a:r>
              <a:rPr lang="en-US" dirty="0"/>
              <a:t>or </a:t>
            </a:r>
            <a:r>
              <a:rPr lang="en-US" b="1" dirty="0"/>
              <a:t>copy and paste</a:t>
            </a:r>
            <a:r>
              <a:rPr lang="en-US" dirty="0"/>
              <a:t> to import files relies on operating system support and that is not necessarily available on all platforms. If the platform you are using does not have this support, then you can always use the </a:t>
            </a:r>
            <a:r>
              <a:rPr lang="en-US" b="1" dirty="0"/>
              <a:t>Import wizard</a:t>
            </a:r>
            <a:r>
              <a:rPr lang="en-US" dirty="0"/>
              <a:t>. </a:t>
            </a:r>
          </a:p>
          <a:p>
            <a:endParaRPr lang="en-US" dirty="0"/>
          </a:p>
        </p:txBody>
      </p:sp>
      <p:pic>
        <p:nvPicPr>
          <p:cNvPr id="7" name="Picture 4"/>
          <p:cNvPicPr>
            <a:picLocks noChangeAspect="1" noChangeArrowheads="1"/>
          </p:cNvPicPr>
          <p:nvPr/>
        </p:nvPicPr>
        <p:blipFill>
          <a:blip r:embed="rId3"/>
          <a:srcRect/>
          <a:stretch>
            <a:fillRect/>
          </a:stretch>
        </p:blipFill>
        <p:spPr bwMode="auto">
          <a:xfrm>
            <a:off x="2362656" y="1011725"/>
            <a:ext cx="4068625" cy="2312813"/>
          </a:xfrm>
          <a:prstGeom prst="rect">
            <a:avLst/>
          </a:prstGeom>
          <a:noFill/>
          <a:ln w="9525">
            <a:solidFill>
              <a:schemeClr val="tx1"/>
            </a:solidFill>
            <a:miter lim="800000"/>
            <a:headEnd/>
            <a:tailEnd/>
          </a:ln>
        </p:spPr>
      </p:pic>
      <p:pic>
        <p:nvPicPr>
          <p:cNvPr id="8" name="Picture 5"/>
          <p:cNvPicPr>
            <a:picLocks noChangeAspect="1" noChangeArrowheads="1"/>
          </p:cNvPicPr>
          <p:nvPr/>
        </p:nvPicPr>
        <p:blipFill>
          <a:blip r:embed="rId4"/>
          <a:srcRect/>
          <a:stretch>
            <a:fillRect/>
          </a:stretch>
        </p:blipFill>
        <p:spPr bwMode="auto">
          <a:xfrm>
            <a:off x="2362656" y="4885186"/>
            <a:ext cx="4068626" cy="3451210"/>
          </a:xfrm>
          <a:prstGeom prst="rect">
            <a:avLst/>
          </a:prstGeom>
          <a:noFill/>
          <a:ln w="9525">
            <a:solidFill>
              <a:schemeClr val="tx1"/>
            </a:solidFill>
            <a:miter lim="800000"/>
            <a:headEnd/>
            <a:tailEnd/>
          </a:ln>
        </p:spPr>
      </p:pic>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dirty="0" smtClean="0"/>
              <a:t>Builds</a:t>
            </a:r>
            <a:r>
              <a:rPr lang="en-US" b="1" dirty="0"/>
              <a:t>:</a:t>
            </a:r>
          </a:p>
          <a:p>
            <a:pPr marL="261759" indent="-261759">
              <a:buFontTx/>
              <a:buChar char="•"/>
            </a:pPr>
            <a:r>
              <a:rPr lang="en-US" dirty="0"/>
              <a:t>Builders create or modify workspace resources, usually based on the existence and state of other resources. They are a powerful mechanism for enforcing the constraints of some domain. </a:t>
            </a:r>
            <a:br>
              <a:rPr lang="en-US" dirty="0"/>
            </a:br>
            <a:r>
              <a:rPr lang="en-US" b="1" dirty="0"/>
              <a:t>For example:</a:t>
            </a:r>
            <a:r>
              <a:rPr lang="en-US" dirty="0"/>
              <a:t> A Java builder converts Java source files (.java files) into executable class files (.class files), a web link builder updates links to files whose name/location have changed, and so on.</a:t>
            </a:r>
          </a:p>
          <a:p>
            <a:pPr marL="261759" indent="-261759">
              <a:buFontTx/>
              <a:buChar char="•"/>
            </a:pPr>
            <a:r>
              <a:rPr lang="en-US" dirty="0"/>
              <a:t>As resources are created and modified, builders are run and the constraints are maintained. This transform need not be one to one. </a:t>
            </a:r>
            <a:br>
              <a:rPr lang="en-US" dirty="0"/>
            </a:br>
            <a:r>
              <a:rPr lang="en-US" b="1" dirty="0"/>
              <a:t>For example:</a:t>
            </a:r>
            <a:r>
              <a:rPr lang="en-US" dirty="0"/>
              <a:t> A single .java file can produce several .class files. </a:t>
            </a:r>
            <a:endParaRPr lang="en-US" b="1"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730092"/>
            <a:ext cx="4892673" cy="8038066"/>
          </a:xfrm>
        </p:spPr>
        <p:txBody>
          <a:bodyPr>
            <a:normAutofit/>
          </a:bodyPr>
          <a:lstStyle/>
          <a:p>
            <a:pPr marL="261759" indent="-261759"/>
            <a:r>
              <a:rPr lang="en-US" b="1" dirty="0"/>
              <a:t>Auto-build versus Manual Build: </a:t>
            </a:r>
          </a:p>
          <a:p>
            <a:pPr marL="261759" indent="-261759">
              <a:buFontTx/>
              <a:buChar char="•"/>
            </a:pPr>
            <a:r>
              <a:rPr lang="en-US" dirty="0"/>
              <a:t>There are two distinct user work modes with respect to building: </a:t>
            </a:r>
          </a:p>
          <a:p>
            <a:pPr marL="785276" lvl="1" indent="-261759">
              <a:buFont typeface="Viner Hand ITC" pitchFamily="66" charset="0"/>
              <a:buChar char="−"/>
            </a:pPr>
            <a:r>
              <a:rPr lang="en-US" dirty="0"/>
              <a:t>Auto-build</a:t>
            </a:r>
          </a:p>
          <a:p>
            <a:pPr marL="785276" lvl="1" indent="-261759">
              <a:buFont typeface="Viner Hand ITC" pitchFamily="66" charset="0"/>
              <a:buChar char="−"/>
            </a:pPr>
            <a:r>
              <a:rPr lang="en-US" dirty="0"/>
              <a:t>User initiated manual build</a:t>
            </a:r>
          </a:p>
          <a:p>
            <a:pPr marL="261759" indent="-261759">
              <a:buFontTx/>
              <a:buChar char="•"/>
            </a:pPr>
            <a:r>
              <a:rPr lang="en-US" dirty="0"/>
              <a:t>If you do not need fine-grained control over when builds occur, you can turn on </a:t>
            </a:r>
            <a:r>
              <a:rPr lang="en-US" b="1" dirty="0"/>
              <a:t>auto-building</a:t>
            </a:r>
            <a:r>
              <a:rPr lang="en-US" dirty="0"/>
              <a:t>. By keeping auto-building on, builds occur after every set of resource changes (for example, saving a file, importing a ZIP, ...). Auto-building is efficient because the amount of work done is proportional to the amount of change done. The benefit of auto-building is that your derived resources (for example, Java .class files) are always up to date. Auto-building is turned on/off via the </a:t>
            </a:r>
            <a:r>
              <a:rPr lang="en-US" b="1" dirty="0"/>
              <a:t>Build automatically</a:t>
            </a:r>
            <a:r>
              <a:rPr lang="en-US" dirty="0"/>
              <a:t> option accessed as </a:t>
            </a:r>
            <a:r>
              <a:rPr lang="en-US" b="1" dirty="0"/>
              <a:t>Project</a:t>
            </a:r>
            <a:r>
              <a:rPr lang="en-US" dirty="0"/>
              <a:t> </a:t>
            </a:r>
            <a:r>
              <a:rPr lang="en-US" dirty="0">
                <a:sym typeface="Wingdings" pitchFamily="2" charset="2"/>
              </a:rPr>
              <a:t></a:t>
            </a:r>
            <a:r>
              <a:rPr lang="en-US" dirty="0"/>
              <a:t> </a:t>
            </a:r>
            <a:r>
              <a:rPr lang="en-US" b="1" dirty="0"/>
              <a:t>Build automatically </a:t>
            </a:r>
            <a:r>
              <a:rPr lang="en-US" dirty="0"/>
              <a:t>option.</a:t>
            </a:r>
          </a:p>
          <a:p>
            <a:pPr marL="261759" indent="-261759">
              <a:buFontTx/>
              <a:buChar char="•"/>
            </a:pPr>
            <a:r>
              <a:rPr lang="en-US" dirty="0"/>
              <a:t>If you need more control over when builds occur, you can turn off auto-building and invoke builds </a:t>
            </a:r>
            <a:r>
              <a:rPr lang="en-US" b="1" dirty="0"/>
              <a:t>manually</a:t>
            </a:r>
            <a:r>
              <a:rPr lang="en-US" dirty="0"/>
              <a:t>. This is sometimes desirable in cases where, for example, you know building is of no value until you finish a large set of changes. In this case, there is no benefit in paying the cost of auto-building. </a:t>
            </a:r>
          </a:p>
          <a:p>
            <a:pPr marL="261759" indent="-261759">
              <a:buFontTx/>
              <a:buChar char="•"/>
            </a:pPr>
            <a:r>
              <a:rPr lang="en-US" dirty="0"/>
              <a:t>Auto-building always uses incremental building for efficiency.</a:t>
            </a:r>
          </a:p>
          <a:p>
            <a:pPr marL="261759" indent="-261759">
              <a:buFontTx/>
              <a:buChar char="•"/>
            </a:pPr>
            <a:r>
              <a:rPr lang="en-US" dirty="0"/>
              <a:t>A clean build (</a:t>
            </a:r>
            <a:r>
              <a:rPr lang="en-US" b="1" dirty="0"/>
              <a:t>Project </a:t>
            </a:r>
            <a:r>
              <a:rPr lang="en-US" dirty="0">
                <a:sym typeface="Wingdings" pitchFamily="2" charset="2"/>
              </a:rPr>
              <a:t></a:t>
            </a:r>
            <a:r>
              <a:rPr lang="en-US" b="1" dirty="0"/>
              <a:t> Clean</a:t>
            </a:r>
            <a:r>
              <a:rPr lang="en-US" dirty="0"/>
              <a:t>) discards any existing built state. The next build after a clean will transform all resources according the domain rules of the configured builders.</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nSpc>
                <a:spcPct val="90000"/>
              </a:lnSpc>
            </a:pPr>
            <a:r>
              <a:rPr lang="en-US" b="1" u="sng" dirty="0"/>
              <a:t>Miscellaneous Options</a:t>
            </a:r>
            <a:r>
              <a:rPr lang="en-US" b="1" dirty="0"/>
              <a:t>:</a:t>
            </a:r>
          </a:p>
          <a:p>
            <a:pPr>
              <a:lnSpc>
                <a:spcPct val="90000"/>
              </a:lnSpc>
            </a:pPr>
            <a:r>
              <a:rPr lang="en-US" b="1" dirty="0"/>
              <a:t>Tips and Tricks:</a:t>
            </a:r>
          </a:p>
          <a:p>
            <a:pPr>
              <a:lnSpc>
                <a:spcPct val="90000"/>
              </a:lnSpc>
            </a:pPr>
            <a:r>
              <a:rPr lang="en-US" b="1" dirty="0"/>
              <a:t>Creating getters and Setters :</a:t>
            </a:r>
          </a:p>
          <a:p>
            <a:pPr>
              <a:lnSpc>
                <a:spcPct val="90000"/>
              </a:lnSpc>
            </a:pPr>
            <a:r>
              <a:rPr lang="en-US" dirty="0"/>
              <a:t>Select the field’s declaration, and invoke </a:t>
            </a:r>
            <a:r>
              <a:rPr lang="en-US" b="1" dirty="0"/>
              <a:t>Source</a:t>
            </a:r>
            <a:r>
              <a:rPr lang="en-US" dirty="0"/>
              <a:t> </a:t>
            </a:r>
            <a:r>
              <a:rPr lang="en-US" dirty="0">
                <a:sym typeface="Wingdings" pitchFamily="2" charset="2"/>
              </a:rPr>
              <a:t></a:t>
            </a:r>
            <a:r>
              <a:rPr lang="en-US" dirty="0"/>
              <a:t> </a:t>
            </a:r>
            <a:r>
              <a:rPr lang="en-US" b="1" dirty="0"/>
              <a:t>Generate Getter and Setter</a:t>
            </a:r>
            <a:r>
              <a:rPr lang="en-US" dirty="0"/>
              <a:t>.  </a:t>
            </a:r>
          </a:p>
          <a:p>
            <a:endParaRPr lang="en-US" dirty="0"/>
          </a:p>
        </p:txBody>
      </p:sp>
      <p:pic>
        <p:nvPicPr>
          <p:cNvPr id="4" name="Picture 4" descr="eclipse_getter"/>
          <p:cNvPicPr>
            <a:picLocks noChangeAspect="1" noChangeArrowheads="1"/>
          </p:cNvPicPr>
          <p:nvPr/>
        </p:nvPicPr>
        <p:blipFill>
          <a:blip r:embed="rId3"/>
          <a:srcRect/>
          <a:stretch>
            <a:fillRect/>
          </a:stretch>
        </p:blipFill>
        <p:spPr bwMode="auto">
          <a:xfrm>
            <a:off x="2462107" y="5301207"/>
            <a:ext cx="3786293" cy="1800387"/>
          </a:xfrm>
          <a:prstGeom prst="rect">
            <a:avLst/>
          </a:prstGeom>
          <a:noFill/>
          <a:ln w="9525">
            <a:solidFill>
              <a:schemeClr val="tx1"/>
            </a:solidFill>
            <a:miter lim="800000"/>
            <a:headEnd/>
            <a:tailEnd/>
          </a:ln>
        </p:spPr>
      </p:pic>
      <p:pic>
        <p:nvPicPr>
          <p:cNvPr id="5" name="Picture 5" descr="eclipse_content"/>
          <p:cNvPicPr>
            <a:picLocks noChangeAspect="1" noChangeArrowheads="1"/>
          </p:cNvPicPr>
          <p:nvPr/>
        </p:nvPicPr>
        <p:blipFill>
          <a:blip r:embed="rId4"/>
          <a:srcRect l="-3571" t="6329" r="23528" b="29187"/>
          <a:stretch>
            <a:fillRect/>
          </a:stretch>
        </p:blipFill>
        <p:spPr bwMode="auto">
          <a:xfrm>
            <a:off x="2462108" y="7228666"/>
            <a:ext cx="3786292" cy="1536192"/>
          </a:xfrm>
          <a:prstGeom prst="rect">
            <a:avLst/>
          </a:prstGeom>
          <a:noFill/>
          <a:ln w="9525">
            <a:solidFill>
              <a:schemeClr val="tx1"/>
            </a:solidFill>
            <a:miter lim="800000"/>
            <a:headEnd/>
            <a:tailEnd/>
          </a:ln>
        </p:spPr>
      </p:pic>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483306" indent="-483306"/>
            <a:r>
              <a:rPr lang="en-US" b="1" dirty="0"/>
              <a:t>Using Java documentation: </a:t>
            </a:r>
          </a:p>
          <a:p>
            <a:pPr marL="483306" indent="-483306"/>
            <a:r>
              <a:rPr lang="en-US" b="1" dirty="0"/>
              <a:t>	Java API </a:t>
            </a:r>
            <a:r>
              <a:rPr lang="en-US" dirty="0"/>
              <a:t>provides</a:t>
            </a:r>
            <a:r>
              <a:rPr lang="en-US" b="1" dirty="0"/>
              <a:t> </a:t>
            </a:r>
            <a:r>
              <a:rPr lang="en-US" dirty="0"/>
              <a:t>documentation which is good resource to get familiar with it. This documentation is valuable resource for programmers  wishing to construct the applications in Java. </a:t>
            </a:r>
          </a:p>
          <a:p>
            <a:pPr marL="483306" indent="-483306"/>
            <a:r>
              <a:rPr lang="en-US" dirty="0"/>
              <a:t>	</a:t>
            </a:r>
          </a:p>
          <a:p>
            <a:pPr marL="483306" indent="-483306"/>
            <a:r>
              <a:rPr lang="en-US" dirty="0"/>
              <a:t>	The documentation provides all information about the Java API. It includes list of classes or objects available to programmer.</a:t>
            </a:r>
          </a:p>
          <a:p>
            <a:pPr>
              <a:lnSpc>
                <a:spcPct val="90000"/>
              </a:lnSpc>
            </a:pPr>
            <a:r>
              <a:rPr lang="en-US" b="1" dirty="0"/>
              <a:t> </a:t>
            </a:r>
          </a:p>
          <a:p>
            <a:pPr>
              <a:lnSpc>
                <a:spcPct val="90000"/>
              </a:lnSpc>
            </a:pPr>
            <a:r>
              <a:rPr lang="en-US" b="1" dirty="0"/>
              <a:t>Javadoc View: </a:t>
            </a:r>
            <a:r>
              <a:rPr lang="en-US" dirty="0"/>
              <a:t>  </a:t>
            </a:r>
          </a:p>
          <a:p>
            <a:pPr>
              <a:lnSpc>
                <a:spcPct val="90000"/>
              </a:lnSpc>
            </a:pPr>
            <a:endParaRPr lang="en-US" dirty="0"/>
          </a:p>
          <a:p>
            <a:pPr lvl="1">
              <a:lnSpc>
                <a:spcPct val="90000"/>
              </a:lnSpc>
            </a:pPr>
            <a:r>
              <a:rPr lang="en-US" dirty="0"/>
              <a:t>Eclipse provides the </a:t>
            </a:r>
            <a:r>
              <a:rPr lang="en-US" dirty="0" err="1"/>
              <a:t>javadoc</a:t>
            </a:r>
            <a:r>
              <a:rPr lang="en-US" dirty="0"/>
              <a:t> view which shows the available documentation for selected class or method. To enable this view, select Windows </a:t>
            </a:r>
            <a:r>
              <a:rPr lang="en-US" dirty="0">
                <a:sym typeface="Wingdings"/>
              </a:rPr>
              <a:t> Show View  Javadoc. </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534" y="6716621"/>
            <a:ext cx="4190322" cy="17631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What is an IDE</a:t>
            </a:r>
            <a:r>
              <a:rPr lang="en-US" b="1" dirty="0"/>
              <a:t>?</a:t>
            </a:r>
          </a:p>
          <a:p>
            <a:pPr marL="261759" indent="-261759">
              <a:buFontTx/>
              <a:buChar char="•"/>
            </a:pPr>
            <a:r>
              <a:rPr lang="en-US" dirty="0"/>
              <a:t>The </a:t>
            </a:r>
            <a:r>
              <a:rPr lang="en-US" b="1" dirty="0"/>
              <a:t>Eclipse Project </a:t>
            </a:r>
            <a:r>
              <a:rPr lang="en-US" dirty="0"/>
              <a:t>is an open source software development project dedicated to providing a robust, full-featured, commercial-quality, industry platform for the development of highly integrated tools and rich client applications. Eclipse runs on Windows, Linux, Mac OSX, Solaris, AIX and HP-UX. Eclipse is actually a generic application platform with a sophisticated plug in architecture - the Java IDE is just one set of plugins. There is an active community of third party Eclipse plugin developers, both open source and commercial. Our objective is to code Java programs faster with Eclipse 4.4 as an IDE.</a:t>
            </a:r>
          </a:p>
          <a:p>
            <a:pPr marL="261759" indent="-261759">
              <a:buFontTx/>
              <a:buChar char="•"/>
            </a:pPr>
            <a:r>
              <a:rPr lang="en-US" dirty="0"/>
              <a:t>Eclipse4.4 features include the following:</a:t>
            </a:r>
          </a:p>
          <a:p>
            <a:pPr marL="785276" lvl="1" indent="-261759">
              <a:buFont typeface="Viner Hand ITC" pitchFamily="66" charset="0"/>
              <a:buChar char="−"/>
            </a:pPr>
            <a:r>
              <a:rPr lang="en-US" dirty="0"/>
              <a:t>Creation and maintenance of the Java project</a:t>
            </a:r>
          </a:p>
          <a:p>
            <a:pPr marL="785276" lvl="1" indent="-261759">
              <a:buFont typeface="Viner Hand ITC" pitchFamily="66" charset="0"/>
              <a:buChar char="−"/>
            </a:pPr>
            <a:r>
              <a:rPr lang="en-US" dirty="0"/>
              <a:t>Developing Packages</a:t>
            </a:r>
          </a:p>
          <a:p>
            <a:pPr marL="785276" lvl="1" indent="-261759">
              <a:buFont typeface="Viner Hand ITC" pitchFamily="66" charset="0"/>
              <a:buChar char="−"/>
            </a:pPr>
            <a:r>
              <a:rPr lang="en-US" dirty="0"/>
              <a:t>Debugging a java program with variety of tools available</a:t>
            </a:r>
          </a:p>
          <a:p>
            <a:pPr marL="785276" lvl="1" indent="-261759">
              <a:buFont typeface="Viner Hand ITC" pitchFamily="66" charset="0"/>
              <a:buChar char="−"/>
            </a:pPr>
            <a:r>
              <a:rPr lang="en-US" dirty="0"/>
              <a:t>Running a Java program</a:t>
            </a:r>
          </a:p>
          <a:p>
            <a:pPr marL="261759" indent="-261759">
              <a:buFontTx/>
              <a:buChar char="•"/>
            </a:pPr>
            <a:r>
              <a:rPr lang="en-US" dirty="0"/>
              <a:t>Developing the Java program will be easier as Eclipse editor provides the following:</a:t>
            </a:r>
          </a:p>
          <a:p>
            <a:pPr marL="785276" lvl="1" indent="-261759">
              <a:buFont typeface="Viner Hand ITC" pitchFamily="66" charset="0"/>
              <a:buChar char="−"/>
            </a:pPr>
            <a:r>
              <a:rPr lang="en-US" dirty="0"/>
              <a:t>Syntax highlighting </a:t>
            </a:r>
          </a:p>
          <a:p>
            <a:pPr marL="785276" lvl="1" indent="-261759">
              <a:buFont typeface="Viner Hand ITC" pitchFamily="66" charset="0"/>
              <a:buChar char="−"/>
            </a:pPr>
            <a:r>
              <a:rPr lang="en-US" dirty="0"/>
              <a:t>Content/code assist </a:t>
            </a:r>
          </a:p>
          <a:p>
            <a:pPr marL="785276" lvl="1" indent="-261759">
              <a:buFont typeface="Viner Hand ITC" pitchFamily="66" charset="0"/>
              <a:buChar char="−"/>
            </a:pPr>
            <a:r>
              <a:rPr lang="en-US" dirty="0"/>
              <a:t>Code formatting </a:t>
            </a:r>
          </a:p>
          <a:p>
            <a:pPr marL="785276" lvl="1" indent="-261759">
              <a:buFont typeface="Viner Hand ITC" pitchFamily="66" charset="0"/>
              <a:buChar char="−"/>
            </a:pPr>
            <a:r>
              <a:rPr lang="en-US" dirty="0"/>
              <a:t>Import assistance </a:t>
            </a:r>
          </a:p>
          <a:p>
            <a:pPr marL="785276" lvl="1" indent="-261759">
              <a:buFont typeface="Viner Hand ITC" pitchFamily="66" charset="0"/>
              <a:buChar char="−"/>
            </a:pPr>
            <a:r>
              <a:rPr lang="en-US" dirty="0"/>
              <a:t>Quick fix </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dirty="0"/>
              <a:t>The term </a:t>
            </a:r>
            <a:r>
              <a:rPr lang="en-US" b="1" dirty="0"/>
              <a:t>Workbench </a:t>
            </a:r>
            <a:r>
              <a:rPr lang="en-US" dirty="0"/>
              <a:t>refers to the desktop development environment. </a:t>
            </a:r>
            <a:endParaRPr lang="en-US" b="1" dirty="0"/>
          </a:p>
          <a:p>
            <a:endParaRPr lang="en-US" b="1" dirty="0"/>
          </a:p>
          <a:p>
            <a:r>
              <a:rPr lang="en-US" b="1" dirty="0"/>
              <a:t>Perspectives:</a:t>
            </a:r>
            <a:r>
              <a:rPr lang="en-US" dirty="0"/>
              <a:t> </a:t>
            </a:r>
          </a:p>
          <a:p>
            <a:r>
              <a:rPr lang="en-US" dirty="0"/>
              <a:t>Each Workbench window contains one or more perspectives.  Perspectives contain </a:t>
            </a:r>
            <a:r>
              <a:rPr lang="en-US" b="1" dirty="0"/>
              <a:t>views</a:t>
            </a:r>
            <a:r>
              <a:rPr lang="en-US" dirty="0"/>
              <a:t> and </a:t>
            </a:r>
            <a:r>
              <a:rPr lang="en-US" b="1" dirty="0"/>
              <a:t>editors</a:t>
            </a:r>
            <a:r>
              <a:rPr lang="en-US" dirty="0"/>
              <a:t> and control what appears in certain </a:t>
            </a:r>
            <a:r>
              <a:rPr lang="en-US" b="1" dirty="0"/>
              <a:t>menus</a:t>
            </a:r>
            <a:r>
              <a:rPr lang="en-US" dirty="0"/>
              <a:t> and </a:t>
            </a:r>
            <a:r>
              <a:rPr lang="en-US" b="1" dirty="0"/>
              <a:t>tool bars</a:t>
            </a:r>
            <a:r>
              <a:rPr lang="en-US" dirty="0"/>
              <a:t>. They define visible </a:t>
            </a:r>
            <a:r>
              <a:rPr lang="en-US" b="1" dirty="0"/>
              <a:t>action sets</a:t>
            </a:r>
            <a:r>
              <a:rPr lang="en-US" dirty="0"/>
              <a:t>, which you can change to customize a perspective. You can save a perspective that you build in this manner, making your own custom perspective that you can open again later.  By default the Java perspective is selected.</a:t>
            </a:r>
          </a:p>
          <a:p>
            <a:endParaRPr lang="en-US" dirty="0"/>
          </a:p>
          <a:p>
            <a:endParaRPr lang="en-US" dirty="0"/>
          </a:p>
          <a:p>
            <a:endParaRPr lang="en-US" dirty="0"/>
          </a:p>
          <a:p>
            <a:endParaRPr lang="en-US" dirty="0"/>
          </a:p>
          <a:p>
            <a:endParaRPr lang="en-US" dirty="0"/>
          </a:p>
          <a:p>
            <a:endParaRPr lang="en-US" dirty="0"/>
          </a:p>
          <a:p>
            <a:r>
              <a:rPr lang="en-US" dirty="0"/>
              <a:t>Each perspective provides a set of functionality aimed at accomplishing a specific type of task or works with specific types of resources. </a:t>
            </a:r>
            <a:br>
              <a:rPr lang="en-US" dirty="0"/>
            </a:br>
            <a:r>
              <a:rPr lang="en-US" b="1" dirty="0"/>
              <a:t>For example: </a:t>
            </a:r>
            <a:r>
              <a:rPr lang="en-US" dirty="0"/>
              <a:t>The </a:t>
            </a:r>
            <a:r>
              <a:rPr lang="en-US" b="1" dirty="0"/>
              <a:t>Java perspective</a:t>
            </a:r>
            <a:r>
              <a:rPr lang="en-US" dirty="0"/>
              <a:t> combines views that you would commonly use while editing Java source files, while the </a:t>
            </a:r>
            <a:r>
              <a:rPr lang="en-US" b="1" dirty="0"/>
              <a:t>Debug perspective</a:t>
            </a:r>
            <a:r>
              <a:rPr lang="en-US" dirty="0"/>
              <a:t> contains the views that you would use while debugging Java programs. As you work in the Workbench, you will probably switch perspectives frequently. </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969" y="6266783"/>
            <a:ext cx="4657344" cy="562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900929" y="6624827"/>
            <a:ext cx="1040385" cy="20468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lIns="96661" tIns="48331" rIns="96661" bIns="48331" rtlCol="0" anchor="ctr"/>
          <a:lstStyle/>
          <a:p>
            <a:pPr algn="ct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b="1" dirty="0"/>
              <a:t>View: </a:t>
            </a:r>
          </a:p>
          <a:p>
            <a:r>
              <a:rPr lang="en-US" dirty="0"/>
              <a:t>Views support editors and provide alternative presentations as well as ways to navigate the information in your Workbench. </a:t>
            </a:r>
            <a:br>
              <a:rPr lang="en-US" dirty="0"/>
            </a:br>
            <a:r>
              <a:rPr lang="en-US" b="1" dirty="0"/>
              <a:t>For example:</a:t>
            </a:r>
            <a:r>
              <a:rPr lang="en-US" dirty="0"/>
              <a:t> The Project Explorer and other navigation views display projects and other resources that you are working with.</a:t>
            </a:r>
          </a:p>
          <a:p>
            <a:r>
              <a:rPr lang="en-US" dirty="0"/>
              <a:t>Perspectives offer pre-defined combinations of views and editors. To open a view that is not included in the current perspective, select </a:t>
            </a:r>
            <a:r>
              <a:rPr lang="en-US" b="1" dirty="0"/>
              <a:t>Window</a:t>
            </a:r>
            <a:r>
              <a:rPr lang="en-US" dirty="0"/>
              <a:t> </a:t>
            </a:r>
            <a:r>
              <a:rPr lang="en-US" dirty="0">
                <a:sym typeface="Wingdings" pitchFamily="2" charset="2"/>
              </a:rPr>
              <a:t></a:t>
            </a:r>
            <a:r>
              <a:rPr lang="en-US" dirty="0"/>
              <a:t> </a:t>
            </a:r>
            <a:r>
              <a:rPr lang="en-US" b="1" dirty="0"/>
              <a:t>Show View</a:t>
            </a:r>
            <a:r>
              <a:rPr lang="en-US" dirty="0"/>
              <a:t> from the main menu bar. </a:t>
            </a:r>
          </a:p>
          <a:p>
            <a:endParaRPr lang="en-US" dirty="0"/>
          </a:p>
        </p:txBody>
      </p:sp>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952" r="15036" b="11562"/>
          <a:stretch/>
        </p:blipFill>
        <p:spPr bwMode="auto">
          <a:xfrm>
            <a:off x="2535936" y="5952739"/>
            <a:ext cx="3966464" cy="3032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b="1" dirty="0"/>
              <a:t>Editor: </a:t>
            </a:r>
            <a:r>
              <a:rPr lang="en-US" dirty="0"/>
              <a:t>Most perspectives in the Workbench comprise an </a:t>
            </a:r>
            <a:r>
              <a:rPr lang="en-US" b="1" dirty="0"/>
              <a:t>editor area </a:t>
            </a:r>
            <a:r>
              <a:rPr lang="en-US" dirty="0"/>
              <a:t>and one or more </a:t>
            </a:r>
            <a:r>
              <a:rPr lang="en-US" b="1" dirty="0"/>
              <a:t>views</a:t>
            </a:r>
            <a:r>
              <a:rPr lang="en-US" dirty="0"/>
              <a:t>. You can associate different editors with different types of files. </a:t>
            </a:r>
          </a:p>
          <a:p>
            <a:r>
              <a:rPr lang="en-US" b="1" dirty="0"/>
              <a:t>For example:</a:t>
            </a:r>
            <a:r>
              <a:rPr lang="en-US" dirty="0"/>
              <a:t> When you open a file for editing by double-clicking it in one of the navigation views, the associated editor opens in the Workbench. </a:t>
            </a:r>
          </a:p>
          <a:p>
            <a:endParaRPr lang="en-US" dirty="0"/>
          </a:p>
          <a:p>
            <a:r>
              <a:rPr lang="en-US" dirty="0"/>
              <a:t>If there is no associated editor for a resource, then the Workbench attempts to launch an external editor outside the Workbench. </a:t>
            </a:r>
          </a:p>
          <a:p>
            <a:r>
              <a:rPr lang="en-US" b="1" dirty="0"/>
              <a:t>For example: </a:t>
            </a:r>
            <a:r>
              <a:rPr lang="en-US" dirty="0"/>
              <a:t>Suppose you have a .doc file in the Workbench, and Microsoft Word is registered as the editor for .doc files in your operating system. Then opening the file will launch Word as an OLE document within the Workbench editor area. </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4076352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240333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457949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2133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086608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00042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9508752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06889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078508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454156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518893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866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851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84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616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84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7831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6"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8105560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clipse.org/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Core Java 8 </a:t>
            </a:r>
            <a:r>
              <a:rPr lang="en-US" sz="3600" dirty="0" smtClean="0"/>
              <a:t>and Development </a:t>
            </a:r>
            <a:r>
              <a:rPr lang="en-US" sz="3600" dirty="0"/>
              <a:t>Tools</a:t>
            </a:r>
          </a:p>
        </p:txBody>
      </p:sp>
      <p:sp>
        <p:nvSpPr>
          <p:cNvPr id="12" name="Subtitle 11"/>
          <p:cNvSpPr>
            <a:spLocks noGrp="1"/>
          </p:cNvSpPr>
          <p:nvPr>
            <p:ph type="subTitle" idx="1"/>
          </p:nvPr>
        </p:nvSpPr>
        <p:spPr/>
        <p:txBody>
          <a:bodyPr>
            <a:normAutofit/>
          </a:bodyPr>
          <a:lstStyle/>
          <a:p>
            <a:pPr algn="l"/>
            <a:r>
              <a:rPr lang="en-US" sz="2000" dirty="0" smtClean="0">
                <a:solidFill>
                  <a:schemeClr val="tx1"/>
                </a:solidFill>
              </a:rPr>
              <a:t>Lesson 02 : Eclipse </a:t>
            </a:r>
            <a:r>
              <a:rPr lang="en-US" sz="2000" dirty="0">
                <a:solidFill>
                  <a:schemeClr val="tx1"/>
                </a:solidFill>
              </a:rPr>
              <a:t>4.4 (Luna) as an IDE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2.2 :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Notes page</a:t>
            </a:r>
          </a:p>
        </p:txBody>
      </p:sp>
    </p:spTree>
    <p:extLst>
      <p:ext uri="{BB962C8B-B14F-4D97-AF65-F5344CB8AC3E}">
        <p14:creationId xmlns:p14="http://schemas.microsoft.com/office/powerpoint/2010/main" val="3219381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2.3: Creating and Managing Java Projects</a:t>
            </a:r>
            <a:r>
              <a:rPr lang="en-US" dirty="0" smtClean="0"/>
              <a:t/>
            </a:r>
            <a:br>
              <a:rPr lang="en-US" dirty="0" smtClean="0"/>
            </a:br>
            <a:r>
              <a:rPr lang="en-US" dirty="0"/>
              <a:t>Create Workspace</a:t>
            </a:r>
            <a:endParaRPr lang="en-US" sz="2400" dirty="0"/>
          </a:p>
        </p:txBody>
      </p:sp>
      <p:sp>
        <p:nvSpPr>
          <p:cNvPr id="6" name="Content Placeholder 5"/>
          <p:cNvSpPr>
            <a:spLocks noGrp="1"/>
          </p:cNvSpPr>
          <p:nvPr>
            <p:ph idx="1"/>
          </p:nvPr>
        </p:nvSpPr>
        <p:spPr/>
        <p:txBody>
          <a:bodyPr/>
          <a:lstStyle/>
          <a:p>
            <a:r>
              <a:rPr lang="en-US" dirty="0"/>
              <a:t>You need to follow the given steps to create a workspace:</a:t>
            </a:r>
          </a:p>
          <a:p>
            <a:pPr lvl="1"/>
            <a:r>
              <a:rPr lang="en-US" dirty="0"/>
              <a:t>Start up Eclipse</a:t>
            </a:r>
          </a:p>
          <a:p>
            <a:pPr lvl="1"/>
            <a:r>
              <a:rPr lang="en-US" dirty="0"/>
              <a:t>Supply a path to a new folder which will serve as your workspace</a:t>
            </a:r>
          </a:p>
          <a:p>
            <a:pPr lvl="1"/>
            <a:r>
              <a:rPr lang="en-US" dirty="0"/>
              <a:t>The workspace is a folder which Eclipse uses to store your source </a:t>
            </a:r>
            <a:r>
              <a:rPr lang="en-US" dirty="0">
                <a:solidFill>
                  <a:schemeClr val="tx1"/>
                </a:solidFill>
              </a:rPr>
              <a:t>code</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79" r="3356" b="4363"/>
          <a:stretch/>
        </p:blipFill>
        <p:spPr bwMode="auto">
          <a:xfrm>
            <a:off x="1524000" y="3075970"/>
            <a:ext cx="5761946" cy="26690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19381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2.3: Creating and Managing Java Projects</a:t>
            </a:r>
            <a:r>
              <a:rPr lang="en-US" dirty="0"/>
              <a:t> </a:t>
            </a:r>
            <a:r>
              <a:rPr lang="en-US" dirty="0" smtClean="0"/>
              <a:t/>
            </a:r>
            <a:br>
              <a:rPr lang="en-US" dirty="0" smtClean="0"/>
            </a:br>
            <a:r>
              <a:rPr lang="en-US" dirty="0" smtClean="0"/>
              <a:t>Create </a:t>
            </a:r>
            <a:r>
              <a:rPr lang="en-US" dirty="0"/>
              <a:t>a Java Project</a:t>
            </a:r>
            <a:endParaRPr lang="en-US" sz="2400" dirty="0"/>
          </a:p>
        </p:txBody>
      </p:sp>
      <p:sp>
        <p:nvSpPr>
          <p:cNvPr id="5" name="Text Box 15"/>
          <p:cNvSpPr txBox="1">
            <a:spLocks noGrp="1" noChangeArrowheads="1"/>
          </p:cNvSpPr>
          <p:nvPr>
            <p:ph sz="quarter" idx="10"/>
          </p:nvPr>
        </p:nvSpPr>
        <p:spPr>
          <a:noFill/>
          <a:ln/>
        </p:spPr>
        <p:txBody>
          <a:bodyPr lIns="90488" tIns="44450" rIns="90488" bIns="44450">
            <a:noAutofit/>
          </a:bodyPr>
          <a:lstStyle/>
          <a:p>
            <a:pPr>
              <a:lnSpc>
                <a:spcPts val="2500"/>
              </a:lnSpc>
            </a:pPr>
            <a:r>
              <a:rPr lang="en-US" dirty="0">
                <a:solidFill>
                  <a:schemeClr val="tx1"/>
                </a:solidFill>
              </a:rPr>
              <a:t>Right-click the Package Explorer panel, and select New-</a:t>
            </a:r>
            <a:r>
              <a:rPr lang="en-US" dirty="0" err="1">
                <a:solidFill>
                  <a:schemeClr val="tx1"/>
                </a:solidFill>
              </a:rPr>
              <a:t>JavaProject</a:t>
            </a:r>
            <a:r>
              <a:rPr lang="en-US" dirty="0">
                <a:solidFill>
                  <a:schemeClr val="tx1"/>
                </a:solidFill>
              </a:rPr>
              <a:t>.</a:t>
            </a:r>
          </a:p>
          <a:p>
            <a:pPr>
              <a:lnSpc>
                <a:spcPts val="2500"/>
              </a:lnSpc>
            </a:pPr>
            <a:endParaRPr lang="en-US" dirty="0">
              <a:solidFill>
                <a:schemeClr val="tx1"/>
              </a:solidFill>
            </a:endParaRPr>
          </a:p>
        </p:txBody>
      </p:sp>
      <p:sp>
        <p:nvSpPr>
          <p:cNvPr id="3" name="Content Placeholder 2"/>
          <p:cNvSpPr>
            <a:spLocks noGrp="1"/>
          </p:cNvSpPr>
          <p:nvPr>
            <p:ph sz="quarter" idx="11"/>
          </p:nvPr>
        </p:nvSpPr>
        <p:spPr/>
        <p:txBody>
          <a:bodyPr/>
          <a:lstStyle/>
          <a:p>
            <a:r>
              <a:rPr lang="en-US" dirty="0"/>
              <a:t>Select Java project and provide a Project Name.</a:t>
            </a:r>
          </a:p>
          <a:p>
            <a:endParaRPr lang="en-US" dirty="0"/>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59" t="-223" r="57474" b="28050"/>
          <a:stretch/>
        </p:blipFill>
        <p:spPr bwMode="auto">
          <a:xfrm>
            <a:off x="329992" y="2657228"/>
            <a:ext cx="3610843" cy="34747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3804" y="2669129"/>
            <a:ext cx="4063026" cy="33832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4855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2.3: Creating and Managing Java Projects</a:t>
            </a:r>
            <a:r>
              <a:rPr lang="en-US" dirty="0" smtClean="0"/>
              <a:t> </a:t>
            </a:r>
            <a:br>
              <a:rPr lang="en-US" dirty="0" smtClean="0"/>
            </a:br>
            <a:r>
              <a:rPr lang="en-US" dirty="0" smtClean="0"/>
              <a:t>Select the JRE</a:t>
            </a:r>
            <a:endParaRPr lang="en-US" sz="2400" dirty="0"/>
          </a:p>
        </p:txBody>
      </p:sp>
      <p:sp>
        <p:nvSpPr>
          <p:cNvPr id="6" name="Content Placeholder 5"/>
          <p:cNvSpPr>
            <a:spLocks noGrp="1"/>
          </p:cNvSpPr>
          <p:nvPr>
            <p:ph idx="1"/>
          </p:nvPr>
        </p:nvSpPr>
        <p:spPr/>
        <p:txBody>
          <a:bodyPr/>
          <a:lstStyle/>
          <a:p>
            <a:r>
              <a:rPr lang="en-US" smtClean="0">
                <a:solidFill>
                  <a:schemeClr val="tx1"/>
                </a:solidFill>
              </a:rPr>
              <a:t>In order to develop code compliant with Java SE 8, you will need a JavaSE-1.8 Java Runtime Environment (JRE)</a:t>
            </a:r>
            <a:endParaRPr lang="en-US" dirty="0">
              <a:solidFill>
                <a:schemeClr val="tx1"/>
              </a:solidFill>
            </a:endParaR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677" r="30503" b="38625"/>
          <a:stretch/>
        </p:blipFill>
        <p:spPr bwMode="auto">
          <a:xfrm>
            <a:off x="2002972" y="2355773"/>
            <a:ext cx="4320612" cy="38404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20381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2.3: Creating and Managing Java Projects</a:t>
            </a:r>
            <a:r>
              <a:rPr lang="en-US" dirty="0"/>
              <a:t/>
            </a:r>
            <a:br>
              <a:rPr lang="en-US" dirty="0"/>
            </a:br>
            <a:r>
              <a:rPr lang="en-US" dirty="0"/>
              <a:t>My first Java Program – Hello World</a:t>
            </a:r>
            <a:endParaRPr lang="en-US" sz="24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511636"/>
            <a:ext cx="3634476"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8874"/>
          <a:stretch/>
        </p:blipFill>
        <p:spPr bwMode="auto">
          <a:xfrm>
            <a:off x="4496230" y="2511628"/>
            <a:ext cx="3808158"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quarter" idx="10"/>
          </p:nvPr>
        </p:nvSpPr>
        <p:spPr/>
        <p:txBody>
          <a:bodyPr/>
          <a:lstStyle/>
          <a:p>
            <a:r>
              <a:rPr lang="en-US" dirty="0"/>
              <a:t>Right-click on the project and select "New-&gt;Class”  Type in your Program </a:t>
            </a:r>
            <a:r>
              <a:rPr lang="en-US" dirty="0" smtClean="0"/>
              <a:t>code</a:t>
            </a:r>
            <a:endParaRPr lang="en-US" dirty="0"/>
          </a:p>
        </p:txBody>
      </p:sp>
    </p:spTree>
    <p:extLst>
      <p:ext uri="{BB962C8B-B14F-4D97-AF65-F5344CB8AC3E}">
        <p14:creationId xmlns:p14="http://schemas.microsoft.com/office/powerpoint/2010/main" val="4120381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2.3: Creating and Managing Java Projects</a:t>
            </a:r>
            <a:r>
              <a:rPr lang="en-US" dirty="0"/>
              <a:t/>
            </a:r>
            <a:br>
              <a:rPr lang="en-US" dirty="0"/>
            </a:br>
            <a:r>
              <a:rPr lang="en-US" dirty="0"/>
              <a:t>Executing Hello World Program</a:t>
            </a:r>
            <a:endParaRPr lang="en-US" sz="2400" dirty="0"/>
          </a:p>
        </p:txBody>
      </p:sp>
      <p:sp>
        <p:nvSpPr>
          <p:cNvPr id="2" name="Content Placeholder 1"/>
          <p:cNvSpPr>
            <a:spLocks noGrp="1"/>
          </p:cNvSpPr>
          <p:nvPr>
            <p:ph sz="quarter" idx="11"/>
          </p:nvPr>
        </p:nvSpPr>
        <p:spPr/>
        <p:txBody>
          <a:bodyPr/>
          <a:lstStyle/>
          <a:p>
            <a:endParaRPr lang="en-US"/>
          </a:p>
        </p:txBody>
      </p:sp>
      <p:pic>
        <p:nvPicPr>
          <p:cNvPr id="9" name="Picture 10" descr="eclipse_run"/>
          <p:cNvPicPr>
            <a:picLocks noChangeAspect="1" noChangeArrowheads="1"/>
          </p:cNvPicPr>
          <p:nvPr/>
        </p:nvPicPr>
        <p:blipFill>
          <a:blip r:embed="rId3" cstate="print"/>
          <a:srcRect r="25240" b="15749"/>
          <a:stretch>
            <a:fillRect/>
          </a:stretch>
        </p:blipFill>
        <p:spPr bwMode="auto">
          <a:xfrm>
            <a:off x="501351" y="2241124"/>
            <a:ext cx="3656013" cy="3733800"/>
          </a:xfrm>
          <a:prstGeom prst="rect">
            <a:avLst/>
          </a:prstGeom>
          <a:noFill/>
          <a:ln w="9525">
            <a:solidFill>
              <a:schemeClr val="tx1"/>
            </a:solidFill>
            <a:miter lim="800000"/>
            <a:headEnd/>
            <a:tailEnd/>
          </a:ln>
        </p:spPr>
      </p:pic>
      <p:pic>
        <p:nvPicPr>
          <p:cNvPr id="10" name="Picture 12" descr="eclipse_exec"/>
          <p:cNvPicPr>
            <a:picLocks noChangeAspect="1" noChangeArrowheads="1"/>
          </p:cNvPicPr>
          <p:nvPr/>
        </p:nvPicPr>
        <p:blipFill>
          <a:blip r:embed="rId4" cstate="print"/>
          <a:srcRect/>
          <a:stretch>
            <a:fillRect/>
          </a:stretch>
        </p:blipFill>
        <p:spPr bwMode="auto">
          <a:xfrm>
            <a:off x="4682451" y="1813624"/>
            <a:ext cx="3962400" cy="3733800"/>
          </a:xfrm>
          <a:prstGeom prst="rect">
            <a:avLst/>
          </a:prstGeom>
          <a:noFill/>
          <a:ln w="9525">
            <a:solidFill>
              <a:schemeClr val="tx1"/>
            </a:solidFill>
            <a:miter lim="800000"/>
            <a:headEnd/>
            <a:tailEnd/>
          </a:ln>
        </p:spPr>
      </p:pic>
      <p:sp>
        <p:nvSpPr>
          <p:cNvPr id="11" name="Rectangle 13"/>
          <p:cNvSpPr>
            <a:spLocks noChangeArrowheads="1"/>
          </p:cNvSpPr>
          <p:nvPr/>
        </p:nvSpPr>
        <p:spPr bwMode="auto">
          <a:xfrm>
            <a:off x="5444451" y="5875816"/>
            <a:ext cx="1219200" cy="381000"/>
          </a:xfrm>
          <a:prstGeom prst="rect">
            <a:avLst/>
          </a:prstGeom>
          <a:solidFill>
            <a:srgbClr val="FFFF66"/>
          </a:solidFill>
          <a:ln w="12700" algn="ctr">
            <a:solidFill>
              <a:schemeClr val="tx1"/>
            </a:solidFill>
            <a:miter lim="800000"/>
            <a:headEnd/>
            <a:tailEnd/>
          </a:ln>
          <a:effectLst/>
        </p:spPr>
        <p:txBody>
          <a:bodyPr wrap="none" lIns="90488" tIns="44450" rIns="90488" bIns="44450" anchor="ctr"/>
          <a:lstStyle/>
          <a:p>
            <a:pPr marL="296863" indent="-296863" algn="ctr">
              <a:buFontTx/>
              <a:buNone/>
            </a:pPr>
            <a:r>
              <a:rPr lang="en-US" sz="1600" dirty="0">
                <a:latin typeface="+mj-lt"/>
                <a:cs typeface="Arial" pitchFamily="34" charset="0"/>
              </a:rPr>
              <a:t>Output</a:t>
            </a:r>
          </a:p>
        </p:txBody>
      </p:sp>
      <p:sp>
        <p:nvSpPr>
          <p:cNvPr id="12" name="Line 15"/>
          <p:cNvSpPr>
            <a:spLocks noChangeShapeType="1"/>
          </p:cNvSpPr>
          <p:nvPr/>
        </p:nvSpPr>
        <p:spPr bwMode="auto">
          <a:xfrm flipV="1">
            <a:off x="5901651" y="5418616"/>
            <a:ext cx="0" cy="457200"/>
          </a:xfrm>
          <a:prstGeom prst="line">
            <a:avLst/>
          </a:prstGeom>
          <a:noFill/>
          <a:ln w="38100">
            <a:solidFill>
              <a:srgbClr val="0000FF"/>
            </a:solidFill>
            <a:round/>
            <a:headEnd/>
            <a:tailEnd type="triangle" w="med" len="med"/>
          </a:ln>
          <a:effectLst/>
        </p:spPr>
        <p:txBody>
          <a:bodyPr lIns="90488" tIns="44450" rIns="90488" bIns="44450"/>
          <a:lstStyle/>
          <a:p>
            <a:endParaRPr lang="en-IN">
              <a:latin typeface="+mj-lt"/>
            </a:endParaRPr>
          </a:p>
        </p:txBody>
      </p:sp>
      <p:sp>
        <p:nvSpPr>
          <p:cNvPr id="3" name="Content Placeholder 2"/>
          <p:cNvSpPr>
            <a:spLocks noGrp="1"/>
          </p:cNvSpPr>
          <p:nvPr>
            <p:ph sz="quarter" idx="10"/>
          </p:nvPr>
        </p:nvSpPr>
        <p:spPr/>
        <p:txBody>
          <a:bodyPr/>
          <a:lstStyle/>
          <a:p>
            <a:r>
              <a:rPr lang="en-US" dirty="0"/>
              <a:t>Right-click the program and select Run As-Java Application</a:t>
            </a:r>
            <a:r>
              <a:rPr lang="en-US" dirty="0" smtClean="0"/>
              <a:t>.</a:t>
            </a:r>
            <a:endParaRPr lang="en-US" dirty="0"/>
          </a:p>
        </p:txBody>
      </p:sp>
    </p:spTree>
    <p:extLst>
      <p:ext uri="{BB962C8B-B14F-4D97-AF65-F5344CB8AC3E}">
        <p14:creationId xmlns:p14="http://schemas.microsoft.com/office/powerpoint/2010/main" val="2686226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2.3: Creating and Managing Java Projects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err="1" smtClean="0">
                <a:solidFill>
                  <a:schemeClr val="tx1"/>
                </a:solidFill>
              </a:rPr>
              <a:t>HelloWorld</a:t>
            </a:r>
            <a:r>
              <a:rPr lang="en-US" dirty="0" smtClean="0">
                <a:solidFill>
                  <a:schemeClr val="tx1"/>
                </a:solidFill>
              </a:rPr>
              <a:t> Program using Eclipse IDE</a:t>
            </a:r>
            <a:endParaRPr lang="en-US" dirty="0">
              <a:solidFill>
                <a:schemeClr val="tx1"/>
              </a:solidFill>
            </a:endParaRPr>
          </a:p>
        </p:txBody>
      </p:sp>
    </p:spTree>
    <p:extLst>
      <p:ext uri="{BB962C8B-B14F-4D97-AF65-F5344CB8AC3E}">
        <p14:creationId xmlns:p14="http://schemas.microsoft.com/office/powerpoint/2010/main" val="768016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prstClr val="black"/>
                </a:solidFill>
              </a:rPr>
              <a:t>2.3: Creating and Managing Java Projects</a:t>
            </a:r>
            <a:r>
              <a:rPr lang="en-US" dirty="0" smtClean="0">
                <a:solidFill>
                  <a:prstClr val="black"/>
                </a:solidFill>
              </a:rPr>
              <a:t/>
            </a:r>
            <a:br>
              <a:rPr lang="en-US" dirty="0" smtClean="0">
                <a:solidFill>
                  <a:prstClr val="black"/>
                </a:solidFill>
              </a:rPr>
            </a:br>
            <a:r>
              <a:rPr lang="en-US" dirty="0" smtClean="0">
                <a:solidFill>
                  <a:prstClr val="black"/>
                </a:solidFill>
              </a:rPr>
              <a:t>Debugging </a:t>
            </a:r>
            <a:r>
              <a:rPr lang="en-US" dirty="0">
                <a:solidFill>
                  <a:prstClr val="black"/>
                </a:solidFill>
              </a:rPr>
              <a:t>your Java Program using Eclipse</a:t>
            </a:r>
            <a:endParaRPr lang="en-US" sz="2400" dirty="0"/>
          </a:p>
        </p:txBody>
      </p:sp>
      <p:sp>
        <p:nvSpPr>
          <p:cNvPr id="6" name="Content Placeholder 5"/>
          <p:cNvSpPr>
            <a:spLocks noGrp="1"/>
          </p:cNvSpPr>
          <p:nvPr>
            <p:ph idx="1"/>
          </p:nvPr>
        </p:nvSpPr>
        <p:spPr/>
        <p:txBody>
          <a:bodyPr/>
          <a:lstStyle/>
          <a:p>
            <a:r>
              <a:rPr lang="en-US" dirty="0">
                <a:solidFill>
                  <a:schemeClr val="tx1"/>
                </a:solidFill>
              </a:rPr>
              <a:t>The Java Development Toolkit (JDT) includes a debugger that enables you to detect and diagnose errors in your programs running either locally or remotely</a:t>
            </a:r>
          </a:p>
          <a:p>
            <a:r>
              <a:rPr lang="en-US" dirty="0">
                <a:solidFill>
                  <a:schemeClr val="tx1"/>
                </a:solidFill>
              </a:rPr>
              <a:t>The debugger allows you to control the execution of your program by employing the following: </a:t>
            </a:r>
          </a:p>
          <a:p>
            <a:pPr lvl="1"/>
            <a:r>
              <a:rPr lang="en-US" dirty="0">
                <a:solidFill>
                  <a:schemeClr val="tx1"/>
                </a:solidFill>
              </a:rPr>
              <a:t>setting breakpoints, suspending launched programs, stepping through your code, and examining the contents of variables</a:t>
            </a:r>
          </a:p>
        </p:txBody>
      </p:sp>
    </p:spTree>
    <p:extLst>
      <p:ext uri="{BB962C8B-B14F-4D97-AF65-F5344CB8AC3E}">
        <p14:creationId xmlns:p14="http://schemas.microsoft.com/office/powerpoint/2010/main" val="1023042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2.3: Creating and Managing Java Projects</a:t>
            </a:r>
            <a:r>
              <a:rPr lang="en-US" dirty="0" smtClean="0">
                <a:solidFill>
                  <a:prstClr val="black"/>
                </a:solidFill>
              </a:rPr>
              <a:t/>
            </a:r>
            <a:br>
              <a:rPr lang="en-US" dirty="0" smtClean="0">
                <a:solidFill>
                  <a:prstClr val="black"/>
                </a:solidFill>
              </a:rPr>
            </a:br>
            <a:r>
              <a:rPr lang="en-US" dirty="0" smtClean="0">
                <a:solidFill>
                  <a:prstClr val="black"/>
                </a:solidFill>
              </a:rPr>
              <a:t>Debugging </a:t>
            </a:r>
            <a:r>
              <a:rPr lang="en-US" dirty="0">
                <a:solidFill>
                  <a:prstClr val="black"/>
                </a:solidFill>
              </a:rPr>
              <a:t>your Java Program using Eclipse</a:t>
            </a:r>
            <a:endParaRPr lang="en-US" sz="2400" dirty="0"/>
          </a:p>
        </p:txBody>
      </p:sp>
      <p:sp>
        <p:nvSpPr>
          <p:cNvPr id="2" name="Content Placeholder 1"/>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3" cstate="print"/>
          <a:srcRect b="4640"/>
          <a:stretch>
            <a:fillRect/>
          </a:stretch>
        </p:blipFill>
        <p:spPr>
          <a:xfrm>
            <a:off x="700314" y="1927221"/>
            <a:ext cx="5808990" cy="4206240"/>
          </a:xfrm>
          <a:prstGeom prst="rect">
            <a:avLst/>
          </a:prstGeom>
          <a:noFill/>
          <a:ln>
            <a:solidFill>
              <a:schemeClr val="tx1"/>
            </a:solidFill>
          </a:ln>
        </p:spPr>
      </p:pic>
    </p:spTree>
    <p:extLst>
      <p:ext uri="{BB962C8B-B14F-4D97-AF65-F5344CB8AC3E}">
        <p14:creationId xmlns:p14="http://schemas.microsoft.com/office/powerpoint/2010/main" val="57624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2.3: Creating and Managing Java Projects</a:t>
            </a:r>
            <a:r>
              <a:rPr lang="en-US" dirty="0" smtClean="0">
                <a:solidFill>
                  <a:prstClr val="black"/>
                </a:solidFill>
              </a:rPr>
              <a:t/>
            </a:r>
            <a:br>
              <a:rPr lang="en-US" dirty="0" smtClean="0">
                <a:solidFill>
                  <a:prstClr val="black"/>
                </a:solidFill>
              </a:rPr>
            </a:br>
            <a:r>
              <a:rPr lang="en-US" dirty="0" smtClean="0">
                <a:solidFill>
                  <a:prstClr val="black"/>
                </a:solidFill>
              </a:rPr>
              <a:t>Specifying </a:t>
            </a:r>
            <a:r>
              <a:rPr lang="en-US" dirty="0">
                <a:solidFill>
                  <a:prstClr val="black"/>
                </a:solidFill>
              </a:rPr>
              <a:t>Debugging options</a:t>
            </a:r>
            <a:endParaRPr lang="en-US" sz="2400" dirty="0"/>
          </a:p>
        </p:txBody>
      </p:sp>
      <p:pic>
        <p:nvPicPr>
          <p:cNvPr id="5" name="Picture 8"/>
          <p:cNvPicPr>
            <a:picLocks noGrp="1" noChangeAspect="1" noChangeArrowheads="1"/>
          </p:cNvPicPr>
          <p:nvPr>
            <p:ph idx="1"/>
          </p:nvPr>
        </p:nvPicPr>
        <p:blipFill>
          <a:blip r:embed="rId3" cstate="print"/>
          <a:stretch>
            <a:fillRect/>
          </a:stretch>
        </p:blipFill>
        <p:spPr>
          <a:xfrm>
            <a:off x="1625600" y="1495425"/>
            <a:ext cx="6191250" cy="4643438"/>
          </a:xfrm>
          <a:noFill/>
          <a:ln>
            <a:solidFill>
              <a:schemeClr val="tx1"/>
            </a:solidFill>
          </a:ln>
        </p:spPr>
      </p:pic>
    </p:spTree>
    <p:extLst>
      <p:ext uri="{BB962C8B-B14F-4D97-AF65-F5344CB8AC3E}">
        <p14:creationId xmlns:p14="http://schemas.microsoft.com/office/powerpoint/2010/main" val="2088648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a:t>
            </a:r>
          </a:p>
          <a:p>
            <a:pPr lvl="1"/>
            <a:r>
              <a:rPr lang="en-US" dirty="0"/>
              <a:t>Understand fundamentals of working with Eclipse</a:t>
            </a:r>
          </a:p>
          <a:p>
            <a:pPr lvl="1"/>
            <a:r>
              <a:rPr lang="en-US" dirty="0"/>
              <a:t>Creating and Managing Java Projects through Eclipse IDE</a:t>
            </a:r>
          </a:p>
          <a:p>
            <a:pPr lvl="1"/>
            <a:r>
              <a:rPr lang="en-US" dirty="0"/>
              <a:t>Use different features of Eclipse to develop rapid applications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2.3: Creating and Managing Java Projects</a:t>
            </a:r>
            <a:r>
              <a:rPr lang="en-US" dirty="0" smtClean="0">
                <a:solidFill>
                  <a:prstClr val="black"/>
                </a:solidFill>
              </a:rPr>
              <a:t/>
            </a:r>
            <a:br>
              <a:rPr lang="en-US" dirty="0" smtClean="0">
                <a:solidFill>
                  <a:prstClr val="black"/>
                </a:solidFill>
              </a:rPr>
            </a:br>
            <a:r>
              <a:rPr lang="en-US" dirty="0" smtClean="0">
                <a:solidFill>
                  <a:prstClr val="black"/>
                </a:solidFill>
              </a:rPr>
              <a:t>Debugging </a:t>
            </a:r>
            <a:r>
              <a:rPr lang="en-US" dirty="0">
                <a:solidFill>
                  <a:prstClr val="black"/>
                </a:solidFill>
              </a:rPr>
              <a:t>a Java Program</a:t>
            </a:r>
            <a:endParaRPr lang="en-US" sz="2400" dirty="0"/>
          </a:p>
        </p:txBody>
      </p:sp>
      <p:pic>
        <p:nvPicPr>
          <p:cNvPr id="6" name="Picture 8"/>
          <p:cNvPicPr>
            <a:picLocks noGrp="1" noChangeAspect="1" noChangeArrowheads="1"/>
          </p:cNvPicPr>
          <p:nvPr>
            <p:ph idx="1"/>
          </p:nvPr>
        </p:nvPicPr>
        <p:blipFill>
          <a:blip r:embed="rId3" cstate="print"/>
          <a:stretch>
            <a:fillRect/>
          </a:stretch>
        </p:blipFill>
        <p:spPr>
          <a:xfrm>
            <a:off x="1625600" y="1495425"/>
            <a:ext cx="6191250" cy="4643438"/>
          </a:xfrm>
          <a:noFill/>
          <a:ln>
            <a:solidFill>
              <a:schemeClr val="tx1"/>
            </a:solidFill>
          </a:ln>
        </p:spPr>
      </p:pic>
    </p:spTree>
    <p:extLst>
      <p:ext uri="{BB962C8B-B14F-4D97-AF65-F5344CB8AC3E}">
        <p14:creationId xmlns:p14="http://schemas.microsoft.com/office/powerpoint/2010/main" val="2855445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2.3: Creating and Managing Java Projects</a:t>
            </a:r>
            <a:r>
              <a:rPr lang="en-US" dirty="0" smtClean="0">
                <a:solidFill>
                  <a:prstClr val="black"/>
                </a:solidFill>
              </a:rPr>
              <a:t/>
            </a:r>
            <a:br>
              <a:rPr lang="en-US" dirty="0" smtClean="0">
                <a:solidFill>
                  <a:prstClr val="black"/>
                </a:solidFill>
              </a:rPr>
            </a:br>
            <a:r>
              <a:rPr lang="en-US" dirty="0" smtClean="0">
                <a:solidFill>
                  <a:prstClr val="black"/>
                </a:solidFill>
              </a:rPr>
              <a:t>Debugging </a:t>
            </a:r>
            <a:r>
              <a:rPr lang="en-US" dirty="0">
                <a:solidFill>
                  <a:prstClr val="black"/>
                </a:solidFill>
              </a:rPr>
              <a:t>a Java Program</a:t>
            </a:r>
            <a:endParaRPr lang="en-US" sz="2400" dirty="0"/>
          </a:p>
        </p:txBody>
      </p:sp>
      <p:sp>
        <p:nvSpPr>
          <p:cNvPr id="2" name="Content Placeholder 1"/>
          <p:cNvSpPr>
            <a:spLocks noGrp="1"/>
          </p:cNvSpPr>
          <p:nvPr>
            <p:ph idx="1"/>
          </p:nvPr>
        </p:nvSpPr>
        <p:spPr/>
        <p:txBody>
          <a:bodyPr/>
          <a:lstStyle/>
          <a:p>
            <a:endParaRPr lang="en-US"/>
          </a:p>
        </p:txBody>
      </p:sp>
      <p:pic>
        <p:nvPicPr>
          <p:cNvPr id="5" name="Picture 4"/>
          <p:cNvPicPr>
            <a:picLocks noChangeAspect="1" noChangeArrowheads="1"/>
          </p:cNvPicPr>
          <p:nvPr/>
        </p:nvPicPr>
        <p:blipFill>
          <a:blip r:embed="rId3" cstate="print"/>
          <a:srcRect b="3625"/>
          <a:stretch>
            <a:fillRect/>
          </a:stretch>
        </p:blipFill>
        <p:spPr bwMode="auto">
          <a:xfrm>
            <a:off x="729350" y="1998556"/>
            <a:ext cx="5565501" cy="402336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049554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r>
              <a:rPr lang="en-US" sz="900" dirty="0" smtClean="0">
                <a:solidFill>
                  <a:prstClr val="black"/>
                </a:solidFill>
              </a:rPr>
              <a:t/>
            </a:r>
            <a:br>
              <a:rPr lang="en-US" sz="900" dirty="0" smtClean="0">
                <a:solidFill>
                  <a:prstClr val="black"/>
                </a:solidFill>
              </a:rPr>
            </a:br>
            <a:r>
              <a:rPr lang="en-US" dirty="0">
                <a:solidFill>
                  <a:prstClr val="black"/>
                </a:solidFill>
              </a:rPr>
              <a:t>Adding external jar file</a:t>
            </a:r>
            <a:endParaRPr lang="en-US" sz="2400" dirty="0"/>
          </a:p>
        </p:txBody>
      </p:sp>
      <p:pic>
        <p:nvPicPr>
          <p:cNvPr id="4" name="Content Placeholder 3"/>
          <p:cNvPicPr>
            <a:picLocks noGrp="1" noChangeAspect="1" noChangeArrowheads="1"/>
          </p:cNvPicPr>
          <p:nvPr>
            <p:ph idx="1"/>
          </p:nvPr>
        </p:nvPicPr>
        <p:blipFill>
          <a:blip r:embed="rId3" cstate="print"/>
          <a:stretch>
            <a:fillRect/>
          </a:stretch>
        </p:blipFill>
        <p:spPr>
          <a:xfrm>
            <a:off x="1625599" y="1495425"/>
            <a:ext cx="6191251" cy="4643438"/>
          </a:xfrm>
          <a:noFill/>
          <a:ln>
            <a:solidFill>
              <a:schemeClr val="tx1"/>
            </a:solidFill>
          </a:ln>
        </p:spPr>
      </p:pic>
    </p:spTree>
    <p:extLst>
      <p:ext uri="{BB962C8B-B14F-4D97-AF65-F5344CB8AC3E}">
        <p14:creationId xmlns:p14="http://schemas.microsoft.com/office/powerpoint/2010/main" val="3955582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r>
              <a:rPr lang="en-US" sz="900" dirty="0" smtClean="0">
                <a:solidFill>
                  <a:prstClr val="black"/>
                </a:solidFill>
              </a:rPr>
              <a:t/>
            </a:r>
            <a:br>
              <a:rPr lang="en-US" sz="900" dirty="0" smtClean="0">
                <a:solidFill>
                  <a:prstClr val="black"/>
                </a:solidFill>
              </a:rPr>
            </a:br>
            <a:r>
              <a:rPr lang="en-US" dirty="0">
                <a:solidFill>
                  <a:prstClr val="black"/>
                </a:solidFill>
              </a:rPr>
              <a:t>Verifying / Changing JRE Installation</a:t>
            </a:r>
            <a:endParaRPr lang="en-US" sz="2400" dirty="0"/>
          </a:p>
        </p:txBody>
      </p:sp>
      <p:sp>
        <p:nvSpPr>
          <p:cNvPr id="2" name="Content Placeholder 1"/>
          <p:cNvSpPr>
            <a:spLocks noGrp="1"/>
          </p:cNvSpPr>
          <p:nvPr>
            <p:ph idx="1"/>
          </p:nvPr>
        </p:nvSpPr>
        <p:spPr/>
        <p:txBody>
          <a:bodyPr/>
          <a:lstStyle/>
          <a:p>
            <a:r>
              <a:rPr lang="en-US" dirty="0">
                <a:solidFill>
                  <a:schemeClr val="tx1"/>
                </a:solidFill>
              </a:rPr>
              <a:t>Changing the JRE is a common need while working with Eclipse which can be achieved as follows:</a:t>
            </a:r>
          </a:p>
          <a:p>
            <a:pPr lvl="1"/>
            <a:r>
              <a:rPr lang="en-US" dirty="0">
                <a:solidFill>
                  <a:schemeClr val="tx1"/>
                </a:solidFill>
              </a:rPr>
              <a:t>Select the menu item Window </a:t>
            </a:r>
            <a:r>
              <a:rPr lang="en-US" dirty="0">
                <a:solidFill>
                  <a:schemeClr val="tx1"/>
                </a:solidFill>
                <a:sym typeface="Wingdings" pitchFamily="2" charset="2"/>
              </a:rPr>
              <a:t></a:t>
            </a:r>
            <a:r>
              <a:rPr lang="en-US" dirty="0">
                <a:solidFill>
                  <a:schemeClr val="tx1"/>
                </a:solidFill>
              </a:rPr>
              <a:t> Preferences to open the workbench preferences</a:t>
            </a:r>
          </a:p>
          <a:p>
            <a:pPr lvl="1"/>
            <a:r>
              <a:rPr lang="en-US" dirty="0">
                <a:solidFill>
                  <a:schemeClr val="tx1"/>
                </a:solidFill>
              </a:rPr>
              <a:t>Select Java </a:t>
            </a:r>
            <a:r>
              <a:rPr lang="en-US" dirty="0">
                <a:solidFill>
                  <a:schemeClr val="tx1"/>
                </a:solidFill>
                <a:sym typeface="Wingdings" pitchFamily="2" charset="2"/>
              </a:rPr>
              <a:t></a:t>
            </a:r>
            <a:r>
              <a:rPr lang="en-US" dirty="0">
                <a:solidFill>
                  <a:schemeClr val="tx1"/>
                </a:solidFill>
              </a:rPr>
              <a:t> Installed JREs in tree pane on the left, to display the Installed Java Runtime Environments preference page</a:t>
            </a:r>
          </a:p>
          <a:p>
            <a:pPr lvl="2"/>
            <a:r>
              <a:rPr lang="en-US" dirty="0">
                <a:solidFill>
                  <a:schemeClr val="tx1"/>
                </a:solidFill>
              </a:rPr>
              <a:t>To add a new JRE, click the Add button, and select the new JRE home directory</a:t>
            </a:r>
          </a:p>
          <a:p>
            <a:pPr lvl="1"/>
            <a:r>
              <a:rPr lang="en-US" dirty="0">
                <a:solidFill>
                  <a:schemeClr val="tx1"/>
                </a:solidFill>
              </a:rPr>
              <a:t>Change the appropriate compiler.</a:t>
            </a:r>
          </a:p>
          <a:p>
            <a:pPr lvl="2"/>
            <a:r>
              <a:rPr lang="en-US" dirty="0">
                <a:solidFill>
                  <a:schemeClr val="tx1"/>
                </a:solidFill>
              </a:rPr>
              <a:t>Select Java </a:t>
            </a:r>
            <a:r>
              <a:rPr lang="en-US" dirty="0">
                <a:solidFill>
                  <a:schemeClr val="tx1"/>
                </a:solidFill>
                <a:sym typeface="Wingdings" pitchFamily="2" charset="2"/>
              </a:rPr>
              <a:t></a:t>
            </a:r>
            <a:r>
              <a:rPr lang="en-US" dirty="0">
                <a:solidFill>
                  <a:schemeClr val="tx1"/>
                </a:solidFill>
              </a:rPr>
              <a:t> Compiler and select the appropriate compiler</a:t>
            </a:r>
          </a:p>
          <a:p>
            <a:endParaRPr lang="en-US" dirty="0">
              <a:solidFill>
                <a:schemeClr val="tx1"/>
              </a:solidFill>
            </a:endParaRPr>
          </a:p>
        </p:txBody>
      </p:sp>
    </p:spTree>
    <p:extLst>
      <p:ext uri="{BB962C8B-B14F-4D97-AF65-F5344CB8AC3E}">
        <p14:creationId xmlns:p14="http://schemas.microsoft.com/office/powerpoint/2010/main" val="1483255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r>
              <a:rPr lang="en-US" sz="900" dirty="0" smtClean="0">
                <a:solidFill>
                  <a:prstClr val="black"/>
                </a:solidFill>
              </a:rPr>
              <a:t/>
            </a:r>
            <a:br>
              <a:rPr lang="en-US" sz="900" dirty="0" smtClean="0">
                <a:solidFill>
                  <a:prstClr val="black"/>
                </a:solidFill>
              </a:rPr>
            </a:br>
            <a:r>
              <a:rPr lang="en-US" dirty="0">
                <a:solidFill>
                  <a:prstClr val="black"/>
                </a:solidFill>
              </a:rPr>
              <a:t>Jar File Creation</a:t>
            </a:r>
            <a:endParaRPr lang="en-US" sz="2400" dirty="0"/>
          </a:p>
        </p:txBody>
      </p:sp>
      <p:sp>
        <p:nvSpPr>
          <p:cNvPr id="3" name="Content Placeholder 2"/>
          <p:cNvSpPr>
            <a:spLocks noGrp="1"/>
          </p:cNvSpPr>
          <p:nvPr>
            <p:ph idx="1"/>
          </p:nvPr>
        </p:nvSpPr>
        <p:spPr/>
        <p:txBody>
          <a:bodyPr/>
          <a:lstStyle/>
          <a:p>
            <a:r>
              <a:rPr lang="en-US" dirty="0"/>
              <a:t>In the Package Explorer, you can optionally pre-select one or more Java elements to export</a:t>
            </a:r>
          </a:p>
          <a:p>
            <a:pPr lvl="1"/>
            <a:r>
              <a:rPr lang="en-US" dirty="0"/>
              <a:t>Select Export from either the Context menu or from the File menu</a:t>
            </a:r>
          </a:p>
          <a:p>
            <a:pPr lvl="1"/>
            <a:r>
              <a:rPr lang="en-US" dirty="0"/>
              <a:t>Expand the Java node, and select JAR file, and click Next</a:t>
            </a:r>
          </a:p>
          <a:p>
            <a:pPr lvl="1"/>
            <a:r>
              <a:rPr lang="en-US" dirty="0"/>
              <a:t>On the JAR File Specification page, select the resources that you want to export </a:t>
            </a:r>
          </a:p>
          <a:p>
            <a:pPr lvl="1"/>
            <a:r>
              <a:rPr lang="en-US" dirty="0"/>
              <a:t>Specify a name to the JAR file</a:t>
            </a:r>
          </a:p>
          <a:p>
            <a:pPr lvl="1"/>
            <a:r>
              <a:rPr lang="en-US" dirty="0"/>
              <a:t>Click Finish to create the JAR file</a:t>
            </a:r>
          </a:p>
          <a:p>
            <a:endParaRPr lang="en-US" dirty="0"/>
          </a:p>
          <a:p>
            <a:endParaRPr lang="en-US" dirty="0"/>
          </a:p>
        </p:txBody>
      </p:sp>
    </p:spTree>
    <p:extLst>
      <p:ext uri="{BB962C8B-B14F-4D97-AF65-F5344CB8AC3E}">
        <p14:creationId xmlns:p14="http://schemas.microsoft.com/office/powerpoint/2010/main" val="4007143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br>
              <a:rPr lang="en-US" sz="900" dirty="0">
                <a:solidFill>
                  <a:prstClr val="black"/>
                </a:solidFill>
              </a:rPr>
            </a:br>
            <a:r>
              <a:rPr lang="en-US" dirty="0">
                <a:solidFill>
                  <a:prstClr val="black"/>
                </a:solidFill>
              </a:rPr>
              <a:t>Class path Setting</a:t>
            </a:r>
            <a:endParaRPr lang="en-US" sz="2400" dirty="0"/>
          </a:p>
        </p:txBody>
      </p:sp>
      <p:sp>
        <p:nvSpPr>
          <p:cNvPr id="6" name="Content Placeholder 5"/>
          <p:cNvSpPr>
            <a:spLocks noGrp="1"/>
          </p:cNvSpPr>
          <p:nvPr>
            <p:ph idx="1"/>
          </p:nvPr>
        </p:nvSpPr>
        <p:spPr/>
        <p:txBody>
          <a:bodyPr/>
          <a:lstStyle/>
          <a:p>
            <a:r>
              <a:rPr lang="en-US" dirty="0">
                <a:solidFill>
                  <a:schemeClr val="tx1"/>
                </a:solidFill>
              </a:rPr>
              <a:t>Classpath variables allow you to avoid references to the location of a JAR file on your local file system </a:t>
            </a:r>
          </a:p>
          <a:p>
            <a:r>
              <a:rPr lang="en-US" dirty="0">
                <a:solidFill>
                  <a:schemeClr val="tx1"/>
                </a:solidFill>
              </a:rPr>
              <a:t>Classpath variables can be used in a </a:t>
            </a:r>
            <a:r>
              <a:rPr lang="en-US" b="0" dirty="0">
                <a:solidFill>
                  <a:schemeClr val="tx1"/>
                </a:solidFill>
              </a:rPr>
              <a:t>Java Build Path</a:t>
            </a:r>
            <a:r>
              <a:rPr lang="en-US" dirty="0">
                <a:solidFill>
                  <a:schemeClr val="tx1"/>
                </a:solidFill>
              </a:rPr>
              <a:t> to avoid a reference to the local file system </a:t>
            </a:r>
          </a:p>
          <a:p>
            <a:r>
              <a:rPr lang="en-US" dirty="0">
                <a:solidFill>
                  <a:schemeClr val="tx1"/>
                </a:solidFill>
              </a:rPr>
              <a:t>The value of such variables is configured at the following path: </a:t>
            </a:r>
          </a:p>
          <a:p>
            <a:pPr lvl="1"/>
            <a:r>
              <a:rPr lang="en-US" b="1" dirty="0">
                <a:solidFill>
                  <a:schemeClr val="tx1"/>
                </a:solidFill>
              </a:rPr>
              <a:t>Window</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Preferences</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Java</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Path</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Classpath Variables</a:t>
            </a:r>
          </a:p>
        </p:txBody>
      </p:sp>
    </p:spTree>
    <p:extLst>
      <p:ext uri="{BB962C8B-B14F-4D97-AF65-F5344CB8AC3E}">
        <p14:creationId xmlns:p14="http://schemas.microsoft.com/office/powerpoint/2010/main" val="3329412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br>
              <a:rPr lang="en-US" sz="900" dirty="0">
                <a:solidFill>
                  <a:prstClr val="black"/>
                </a:solidFill>
              </a:rPr>
            </a:br>
            <a:r>
              <a:rPr lang="en-US" dirty="0">
                <a:solidFill>
                  <a:prstClr val="black"/>
                </a:solidFill>
              </a:rPr>
              <a:t>Passing Command Line Arguments</a:t>
            </a:r>
            <a:endParaRPr lang="en-US" sz="2400" dirty="0"/>
          </a:p>
        </p:txBody>
      </p:sp>
      <p:sp>
        <p:nvSpPr>
          <p:cNvPr id="6" name="Content Placeholder 5"/>
          <p:cNvSpPr>
            <a:spLocks noGrp="1"/>
          </p:cNvSpPr>
          <p:nvPr>
            <p:ph idx="1"/>
          </p:nvPr>
        </p:nvSpPr>
        <p:spPr/>
        <p:txBody>
          <a:bodyPr/>
          <a:lstStyle/>
          <a:p>
            <a:r>
              <a:rPr lang="en-US" dirty="0">
                <a:solidFill>
                  <a:schemeClr val="tx1"/>
                </a:solidFill>
              </a:rPr>
              <a:t>Command line arguments can be passed to the program in the following ways:</a:t>
            </a:r>
          </a:p>
          <a:p>
            <a:pPr lvl="1"/>
            <a:r>
              <a:rPr lang="en-US" dirty="0">
                <a:solidFill>
                  <a:schemeClr val="tx1"/>
                </a:solidFill>
              </a:rPr>
              <a:t>Select </a:t>
            </a:r>
            <a:r>
              <a:rPr lang="en-US" b="1" dirty="0">
                <a:solidFill>
                  <a:schemeClr val="tx1"/>
                </a:solidFill>
              </a:rPr>
              <a:t>Run</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Open Run</a:t>
            </a:r>
            <a:r>
              <a:rPr lang="en-US" dirty="0">
                <a:solidFill>
                  <a:schemeClr val="tx1"/>
                </a:solidFill>
              </a:rPr>
              <a:t> dialog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Arguments </a:t>
            </a:r>
            <a:r>
              <a:rPr lang="en-US" dirty="0">
                <a:solidFill>
                  <a:schemeClr val="tx1"/>
                </a:solidFill>
              </a:rPr>
              <a:t>tab</a:t>
            </a:r>
            <a:endParaRPr lang="en-US" b="1" dirty="0">
              <a:solidFill>
                <a:schemeClr val="tx1"/>
              </a:solidFill>
            </a:endParaRPr>
          </a:p>
        </p:txBody>
      </p:sp>
      <p:pic>
        <p:nvPicPr>
          <p:cNvPr id="4" name="Picture 6"/>
          <p:cNvPicPr>
            <a:picLocks noChangeAspect="1" noChangeArrowheads="1"/>
          </p:cNvPicPr>
          <p:nvPr/>
        </p:nvPicPr>
        <p:blipFill>
          <a:blip r:embed="rId3" cstate="print"/>
          <a:srcRect/>
          <a:stretch>
            <a:fillRect/>
          </a:stretch>
        </p:blipFill>
        <p:spPr bwMode="auto">
          <a:xfrm>
            <a:off x="1730828" y="2676225"/>
            <a:ext cx="4714875" cy="30861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937964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br>
              <a:rPr lang="en-US" sz="900" dirty="0">
                <a:solidFill>
                  <a:prstClr val="black"/>
                </a:solidFill>
              </a:rPr>
            </a:br>
            <a:r>
              <a:rPr lang="en-US" dirty="0">
                <a:solidFill>
                  <a:prstClr val="black"/>
                </a:solidFill>
              </a:rPr>
              <a:t>Import a Project</a:t>
            </a:r>
            <a:endParaRPr lang="en-US" sz="2400" dirty="0"/>
          </a:p>
        </p:txBody>
      </p:sp>
      <p:sp>
        <p:nvSpPr>
          <p:cNvPr id="2" name="Content Placeholder 1"/>
          <p:cNvSpPr>
            <a:spLocks noGrp="1"/>
          </p:cNvSpPr>
          <p:nvPr>
            <p:ph idx="1"/>
          </p:nvPr>
        </p:nvSpPr>
        <p:spPr/>
        <p:txBody>
          <a:bodyPr/>
          <a:lstStyle/>
          <a:p>
            <a:r>
              <a:rPr lang="en-US" dirty="0"/>
              <a:t>To import an existing project to the workspace:</a:t>
            </a:r>
          </a:p>
          <a:p>
            <a:pPr lvl="1"/>
            <a:r>
              <a:rPr lang="en-US" dirty="0"/>
              <a:t>Go to File  Import </a:t>
            </a:r>
          </a:p>
          <a:p>
            <a:pPr lvl="1"/>
            <a:r>
              <a:rPr lang="en-US" dirty="0"/>
              <a:t>Select Existing Projects into Workspace option</a:t>
            </a:r>
          </a:p>
          <a:p>
            <a:pPr lvl="1"/>
            <a:r>
              <a:rPr lang="en-US" dirty="0"/>
              <a:t>Select the radio button next to Select archive file, and click the Browse button</a:t>
            </a:r>
          </a:p>
          <a:p>
            <a:pPr lvl="1"/>
            <a:r>
              <a:rPr lang="en-US" dirty="0"/>
              <a:t>Find the archive file on your hard disk and click Open to select </a:t>
            </a:r>
          </a:p>
          <a:p>
            <a:pPr lvl="1"/>
            <a:r>
              <a:rPr lang="en-US" dirty="0"/>
              <a:t>If you have selected an archive file containing an entire Eclipse project, then the project name will appear in the box below, that is already checked</a:t>
            </a:r>
          </a:p>
          <a:p>
            <a:pPr lvl="1"/>
            <a:r>
              <a:rPr lang="en-US" dirty="0" smtClean="0"/>
              <a:t>Click </a:t>
            </a:r>
            <a:r>
              <a:rPr lang="en-US" dirty="0"/>
              <a:t>Finish to perform the import</a:t>
            </a:r>
          </a:p>
          <a:p>
            <a:endParaRPr lang="en-US" dirty="0"/>
          </a:p>
        </p:txBody>
      </p:sp>
    </p:spTree>
    <p:extLst>
      <p:ext uri="{BB962C8B-B14F-4D97-AF65-F5344CB8AC3E}">
        <p14:creationId xmlns:p14="http://schemas.microsoft.com/office/powerpoint/2010/main" val="4278876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br>
              <a:rPr lang="en-US" sz="900" dirty="0">
                <a:solidFill>
                  <a:prstClr val="black"/>
                </a:solidFill>
              </a:rPr>
            </a:br>
            <a:r>
              <a:rPr lang="en-US" dirty="0">
                <a:solidFill>
                  <a:prstClr val="black"/>
                </a:solidFill>
              </a:rPr>
              <a:t>Import a Project</a:t>
            </a:r>
            <a:endParaRPr lang="en-US" sz="2400" dirty="0"/>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140737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br>
              <a:rPr lang="en-US" sz="900" dirty="0">
                <a:solidFill>
                  <a:prstClr val="black"/>
                </a:solidFill>
              </a:rPr>
            </a:br>
            <a:r>
              <a:rPr lang="en-US" dirty="0">
                <a:solidFill>
                  <a:prstClr val="black"/>
                </a:solidFill>
              </a:rPr>
              <a:t>Build options</a:t>
            </a:r>
            <a:endParaRPr lang="en-US" sz="2400" dirty="0"/>
          </a:p>
        </p:txBody>
      </p:sp>
      <p:sp>
        <p:nvSpPr>
          <p:cNvPr id="6" name="Content Placeholder 5"/>
          <p:cNvSpPr>
            <a:spLocks noGrp="1"/>
          </p:cNvSpPr>
          <p:nvPr>
            <p:ph idx="1"/>
          </p:nvPr>
        </p:nvSpPr>
        <p:spPr/>
        <p:txBody>
          <a:bodyPr/>
          <a:lstStyle/>
          <a:p>
            <a:r>
              <a:rPr lang="en-US" dirty="0">
                <a:solidFill>
                  <a:schemeClr val="tx1"/>
                </a:solidFill>
              </a:rPr>
              <a:t>By default, builds are performed automatically when you save resources </a:t>
            </a:r>
          </a:p>
          <a:p>
            <a:r>
              <a:rPr lang="en-US" dirty="0">
                <a:solidFill>
                  <a:schemeClr val="tx1"/>
                </a:solidFill>
              </a:rPr>
              <a:t>Two types of Build are available, namely:</a:t>
            </a:r>
          </a:p>
          <a:p>
            <a:pPr lvl="1"/>
            <a:r>
              <a:rPr lang="en-US" b="1" dirty="0">
                <a:solidFill>
                  <a:schemeClr val="tx1"/>
                </a:solidFill>
              </a:rPr>
              <a:t>Auto Build:</a:t>
            </a:r>
            <a:r>
              <a:rPr lang="en-US" dirty="0">
                <a:solidFill>
                  <a:schemeClr val="tx1"/>
                </a:solidFill>
              </a:rPr>
              <a:t> By selecting </a:t>
            </a:r>
            <a:r>
              <a:rPr lang="en-US" b="1"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automatically</a:t>
            </a:r>
          </a:p>
          <a:p>
            <a:pPr lvl="1"/>
            <a:r>
              <a:rPr lang="en-US" b="1" dirty="0">
                <a:solidFill>
                  <a:schemeClr val="tx1"/>
                </a:solidFill>
              </a:rPr>
              <a:t>Manual build:</a:t>
            </a:r>
            <a:r>
              <a:rPr lang="en-US" dirty="0">
                <a:solidFill>
                  <a:schemeClr val="tx1"/>
                </a:solidFill>
              </a:rPr>
              <a:t> By deselecting </a:t>
            </a:r>
            <a:r>
              <a:rPr lang="en-US" b="1"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automatically</a:t>
            </a:r>
          </a:p>
          <a:p>
            <a:pPr lvl="2"/>
            <a:r>
              <a:rPr lang="en-US" dirty="0">
                <a:solidFill>
                  <a:schemeClr val="tx1"/>
                </a:solidFill>
              </a:rPr>
              <a:t>It is desirable in cases where you know building should wait until you finish a large set of changes</a:t>
            </a:r>
          </a:p>
          <a:p>
            <a:r>
              <a:rPr lang="en-US" dirty="0">
                <a:solidFill>
                  <a:schemeClr val="tx1"/>
                </a:solidFill>
              </a:rPr>
              <a:t>To build all the resources from the scratch you have to select </a:t>
            </a:r>
            <a:r>
              <a:rPr lang="en-US" b="0"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0" dirty="0">
                <a:solidFill>
                  <a:schemeClr val="tx1"/>
                </a:solidFill>
              </a:rPr>
              <a:t>Clean</a:t>
            </a:r>
            <a:endParaRPr lang="en-US" dirty="0">
              <a:solidFill>
                <a:schemeClr val="tx1"/>
              </a:solidFill>
            </a:endParaRPr>
          </a:p>
        </p:txBody>
      </p:sp>
    </p:spTree>
    <p:extLst>
      <p:ext uri="{BB962C8B-B14F-4D97-AF65-F5344CB8AC3E}">
        <p14:creationId xmlns:p14="http://schemas.microsoft.com/office/powerpoint/2010/main" val="137566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2.1: Installation and Setting up Eclipse </a:t>
            </a:r>
            <a:r>
              <a:rPr lang="en-US" sz="1200" dirty="0" smtClean="0"/>
              <a:t/>
            </a:r>
            <a:br>
              <a:rPr lang="en-US" sz="1200" dirty="0" smtClean="0"/>
            </a:br>
            <a:r>
              <a:rPr lang="en-US" dirty="0"/>
              <a:t>Installing Eclipse 4.4 (Luna)</a:t>
            </a:r>
            <a:endParaRPr lang="en-US" sz="2400" dirty="0"/>
          </a:p>
        </p:txBody>
      </p:sp>
      <p:sp>
        <p:nvSpPr>
          <p:cNvPr id="6" name="Content Placeholder 5"/>
          <p:cNvSpPr>
            <a:spLocks noGrp="1"/>
          </p:cNvSpPr>
          <p:nvPr>
            <p:ph idx="1"/>
          </p:nvPr>
        </p:nvSpPr>
        <p:spPr/>
        <p:txBody>
          <a:bodyPr/>
          <a:lstStyle/>
          <a:p>
            <a:pPr marL="457200" indent="-457200"/>
            <a:r>
              <a:rPr lang="en-US" dirty="0">
                <a:solidFill>
                  <a:schemeClr val="tx1"/>
                </a:solidFill>
              </a:rPr>
              <a:t>You need to follow the given steps to install Eclipse 4.4:</a:t>
            </a:r>
          </a:p>
          <a:p>
            <a:pPr marL="838200" lvl="1" indent="-381000"/>
            <a:r>
              <a:rPr lang="en-US" dirty="0">
                <a:solidFill>
                  <a:schemeClr val="tx1"/>
                </a:solidFill>
              </a:rPr>
              <a:t>Download Eclipse-SDK zip file from </a:t>
            </a:r>
            <a:r>
              <a:rPr lang="en-US" dirty="0">
                <a:solidFill>
                  <a:schemeClr val="tx1"/>
                </a:solidFill>
                <a:hlinkClick r:id="rId3"/>
              </a:rPr>
              <a:t>https://eclipse.org/downloads/</a:t>
            </a:r>
            <a:r>
              <a:rPr lang="en-US" dirty="0">
                <a:solidFill>
                  <a:schemeClr val="tx1"/>
                </a:solidFill>
              </a:rPr>
              <a:t> </a:t>
            </a:r>
          </a:p>
          <a:p>
            <a:pPr marL="838200" lvl="1" indent="-381000"/>
            <a:r>
              <a:rPr lang="en-US" dirty="0">
                <a:solidFill>
                  <a:schemeClr val="tx1"/>
                </a:solidFill>
              </a:rPr>
              <a:t>Unpack the Eclipse SDK into the target directory </a:t>
            </a:r>
          </a:p>
          <a:p>
            <a:pPr marL="1252538" lvl="2" indent="-338138"/>
            <a:r>
              <a:rPr lang="en-US" dirty="0">
                <a:solidFill>
                  <a:schemeClr val="tx1"/>
                </a:solidFill>
              </a:rPr>
              <a:t>For example: c:\eclipse4.4</a:t>
            </a:r>
          </a:p>
          <a:p>
            <a:pPr marL="838200" lvl="1" indent="-381000"/>
            <a:r>
              <a:rPr lang="en-US" dirty="0">
                <a:solidFill>
                  <a:schemeClr val="tx1"/>
                </a:solidFill>
              </a:rPr>
              <a:t>To start Eclipse, go to the eclipse subdirectory of the folder in which you extracted the zip file </a:t>
            </a:r>
            <a:br>
              <a:rPr lang="en-US" dirty="0">
                <a:solidFill>
                  <a:schemeClr val="tx1"/>
                </a:solidFill>
              </a:rPr>
            </a:br>
            <a:r>
              <a:rPr lang="en-US" dirty="0">
                <a:solidFill>
                  <a:schemeClr val="tx1"/>
                </a:solidFill>
              </a:rPr>
              <a:t>(for example: c:\eclipse4.4\eclipse) and run eclipse.exe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br>
              <a:rPr lang="en-US" sz="900" dirty="0">
                <a:solidFill>
                  <a:prstClr val="black"/>
                </a:solidFill>
              </a:rPr>
            </a:br>
            <a:r>
              <a:rPr lang="en-US" dirty="0">
                <a:solidFill>
                  <a:prstClr val="black"/>
                </a:solidFill>
              </a:rPr>
              <a:t>Build options</a:t>
            </a:r>
            <a:endParaRPr lang="en-US" sz="2400" dirty="0"/>
          </a:p>
        </p:txBody>
      </p:sp>
      <p:sp>
        <p:nvSpPr>
          <p:cNvPr id="6" name="Content Placeholder 5"/>
          <p:cNvSpPr>
            <a:spLocks noGrp="1"/>
          </p:cNvSpPr>
          <p:nvPr>
            <p:ph idx="1"/>
          </p:nvPr>
        </p:nvSpPr>
        <p:spPr/>
        <p:txBody>
          <a:bodyPr/>
          <a:lstStyle/>
          <a:p>
            <a:pPr marL="457200" indent="-457200"/>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20821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br>
              <a:rPr lang="en-US" sz="900" dirty="0">
                <a:solidFill>
                  <a:prstClr val="black"/>
                </a:solidFill>
              </a:rPr>
            </a:br>
            <a:r>
              <a:rPr lang="en-US" dirty="0">
                <a:solidFill>
                  <a:prstClr val="black"/>
                </a:solidFill>
              </a:rPr>
              <a:t>General Tips and Tricks</a:t>
            </a:r>
            <a:endParaRPr lang="en-US" sz="2400" dirty="0"/>
          </a:p>
        </p:txBody>
      </p:sp>
      <p:sp>
        <p:nvSpPr>
          <p:cNvPr id="6" name="Content Placeholder 5"/>
          <p:cNvSpPr>
            <a:spLocks noGrp="1"/>
          </p:cNvSpPr>
          <p:nvPr>
            <p:ph idx="1"/>
          </p:nvPr>
        </p:nvSpPr>
        <p:spPr/>
        <p:txBody>
          <a:bodyPr/>
          <a:lstStyle/>
          <a:p>
            <a:r>
              <a:rPr lang="en-US" dirty="0"/>
              <a:t>Creating Getters and Setters:</a:t>
            </a:r>
          </a:p>
          <a:p>
            <a:pPr lvl="1"/>
            <a:r>
              <a:rPr lang="en-US" dirty="0"/>
              <a:t>To create getter and setter methods for a field: </a:t>
            </a:r>
          </a:p>
          <a:p>
            <a:pPr lvl="2"/>
            <a:r>
              <a:rPr lang="en-US" dirty="0"/>
              <a:t>Select the field’s declaration</a:t>
            </a:r>
          </a:p>
          <a:p>
            <a:pPr lvl="2"/>
            <a:r>
              <a:rPr lang="en-US" dirty="0"/>
              <a:t>Invoke Source </a:t>
            </a:r>
            <a:r>
              <a:rPr lang="en-US" dirty="0">
                <a:sym typeface="Wingdings" pitchFamily="2" charset="2"/>
              </a:rPr>
              <a:t></a:t>
            </a:r>
            <a:r>
              <a:rPr lang="en-US" dirty="0"/>
              <a:t> Generate Getter and Setter</a:t>
            </a:r>
          </a:p>
          <a:p>
            <a:r>
              <a:rPr lang="en-US" dirty="0"/>
              <a:t>Content assist: </a:t>
            </a:r>
          </a:p>
          <a:p>
            <a:pPr lvl="1"/>
            <a:r>
              <a:rPr lang="en-US" dirty="0"/>
              <a:t>Content assist provides you with a list of suggested completions for partially entered strings</a:t>
            </a:r>
          </a:p>
          <a:p>
            <a:pPr lvl="1"/>
            <a:r>
              <a:rPr lang="en-US" dirty="0"/>
              <a:t>In the Java editor, press CTRL+SPACE or invoke Edit </a:t>
            </a:r>
            <a:r>
              <a:rPr lang="en-US" dirty="0">
                <a:sym typeface="Wingdings" pitchFamily="2" charset="2"/>
              </a:rPr>
              <a:t></a:t>
            </a:r>
            <a:r>
              <a:rPr lang="en-US" dirty="0"/>
              <a:t> Content Assist </a:t>
            </a:r>
          </a:p>
        </p:txBody>
      </p:sp>
    </p:spTree>
    <p:extLst>
      <p:ext uri="{BB962C8B-B14F-4D97-AF65-F5344CB8AC3E}">
        <p14:creationId xmlns:p14="http://schemas.microsoft.com/office/powerpoint/2010/main" val="208216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br>
              <a:rPr lang="en-US" sz="900" dirty="0">
                <a:solidFill>
                  <a:prstClr val="black"/>
                </a:solidFill>
              </a:rPr>
            </a:br>
            <a:r>
              <a:rPr lang="en-US" dirty="0">
                <a:solidFill>
                  <a:prstClr val="black"/>
                </a:solidFill>
              </a:rPr>
              <a:t>General Tips and Tricks</a:t>
            </a:r>
            <a:endParaRPr lang="en-US" sz="2400" dirty="0"/>
          </a:p>
        </p:txBody>
      </p:sp>
      <p:sp>
        <p:nvSpPr>
          <p:cNvPr id="6" name="Content Placeholder 5"/>
          <p:cNvSpPr>
            <a:spLocks noGrp="1"/>
          </p:cNvSpPr>
          <p:nvPr>
            <p:ph idx="1"/>
          </p:nvPr>
        </p:nvSpPr>
        <p:spPr/>
        <p:txBody>
          <a:bodyPr/>
          <a:lstStyle/>
          <a:p>
            <a:r>
              <a:rPr lang="en-US" dirty="0">
                <a:solidFill>
                  <a:schemeClr val="tx1"/>
                </a:solidFill>
              </a:rPr>
              <a:t>Source menu contains a lot of options which can be used during code generation:</a:t>
            </a:r>
          </a:p>
          <a:p>
            <a:pPr lvl="1"/>
            <a:r>
              <a:rPr lang="en-US" b="1" dirty="0">
                <a:solidFill>
                  <a:schemeClr val="tx1"/>
                </a:solidFill>
              </a:rPr>
              <a:t>Code Comments: </a:t>
            </a:r>
            <a:r>
              <a:rPr lang="en-US" dirty="0">
                <a:solidFill>
                  <a:schemeClr val="tx1"/>
                </a:solidFill>
              </a:rPr>
              <a:t>You can quickly add and remove comments in a Java expression</a:t>
            </a:r>
          </a:p>
          <a:p>
            <a:pPr lvl="1"/>
            <a:r>
              <a:rPr lang="en-US" b="1" dirty="0">
                <a:solidFill>
                  <a:schemeClr val="tx1"/>
                </a:solidFill>
              </a:rPr>
              <a:t>Import Statements:</a:t>
            </a:r>
            <a:r>
              <a:rPr lang="en-US" dirty="0">
                <a:solidFill>
                  <a:schemeClr val="tx1"/>
                </a:solidFill>
              </a:rPr>
              <a:t> You can use it to clean up unresolved references, add import statements, and remove unneeded ones</a:t>
            </a:r>
          </a:p>
          <a:p>
            <a:pPr lvl="1"/>
            <a:r>
              <a:rPr lang="en-US" b="1" dirty="0">
                <a:solidFill>
                  <a:schemeClr val="tx1"/>
                </a:solidFill>
              </a:rPr>
              <a:t>Method Stubs:</a:t>
            </a:r>
            <a:r>
              <a:rPr lang="en-US" dirty="0">
                <a:solidFill>
                  <a:schemeClr val="tx1"/>
                </a:solidFill>
              </a:rPr>
              <a:t> You can create a stub for an existing method by dragging it from one class to another</a:t>
            </a:r>
          </a:p>
        </p:txBody>
      </p:sp>
    </p:spTree>
    <p:extLst>
      <p:ext uri="{BB962C8B-B14F-4D97-AF65-F5344CB8AC3E}">
        <p14:creationId xmlns:p14="http://schemas.microsoft.com/office/powerpoint/2010/main" val="2023309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br>
              <a:rPr lang="en-US" sz="900" dirty="0">
                <a:solidFill>
                  <a:prstClr val="black"/>
                </a:solidFill>
              </a:rPr>
            </a:br>
            <a:r>
              <a:rPr lang="en-US" dirty="0">
                <a:solidFill>
                  <a:prstClr val="black"/>
                </a:solidFill>
              </a:rPr>
              <a:t>General Tips and Tricks</a:t>
            </a:r>
            <a:endParaRPr lang="en-US" sz="2400" dirty="0"/>
          </a:p>
        </p:txBody>
      </p:sp>
      <p:sp>
        <p:nvSpPr>
          <p:cNvPr id="6" name="Content Placeholder 5"/>
          <p:cNvSpPr>
            <a:spLocks noGrp="1"/>
          </p:cNvSpPr>
          <p:nvPr>
            <p:ph idx="1"/>
          </p:nvPr>
        </p:nvSpPr>
        <p:spPr/>
        <p:txBody>
          <a:bodyPr/>
          <a:lstStyle/>
          <a:p>
            <a:pPr lvl="1"/>
            <a:r>
              <a:rPr lang="en-US" b="1" dirty="0">
                <a:solidFill>
                  <a:schemeClr val="tx1"/>
                </a:solidFill>
              </a:rPr>
              <a:t>Try / Catch statements:</a:t>
            </a:r>
            <a:r>
              <a:rPr lang="en-US" dirty="0">
                <a:solidFill>
                  <a:schemeClr val="tx1"/>
                </a:solidFill>
              </a:rPr>
              <a:t> You can create Try / Catch block for expression by Source </a:t>
            </a:r>
            <a:r>
              <a:rPr lang="en-US" dirty="0">
                <a:solidFill>
                  <a:schemeClr val="tx1"/>
                </a:solidFill>
                <a:sym typeface="Wingdings" pitchFamily="2" charset="2"/>
              </a:rPr>
              <a:t></a:t>
            </a:r>
            <a:r>
              <a:rPr lang="en-US" dirty="0">
                <a:solidFill>
                  <a:schemeClr val="tx1"/>
                </a:solidFill>
              </a:rPr>
              <a:t> Surround with try/catch</a:t>
            </a:r>
          </a:p>
          <a:p>
            <a:pPr lvl="1"/>
            <a:r>
              <a:rPr lang="en-US" b="1" dirty="0">
                <a:solidFill>
                  <a:schemeClr val="tx1"/>
                </a:solidFill>
              </a:rPr>
              <a:t>Javadoc Comments:</a:t>
            </a:r>
            <a:r>
              <a:rPr lang="en-US" dirty="0">
                <a:solidFill>
                  <a:schemeClr val="tx1"/>
                </a:solidFill>
              </a:rPr>
              <a:t> You can generate Javadoc comments for classes and methods with Source </a:t>
            </a:r>
            <a:r>
              <a:rPr lang="en-US" dirty="0">
                <a:solidFill>
                  <a:schemeClr val="tx1"/>
                </a:solidFill>
                <a:sym typeface="Wingdings" pitchFamily="2" charset="2"/>
              </a:rPr>
              <a:t></a:t>
            </a:r>
            <a:r>
              <a:rPr lang="en-US" dirty="0">
                <a:solidFill>
                  <a:schemeClr val="tx1"/>
                </a:solidFill>
              </a:rPr>
              <a:t> Add Javadoc Comment</a:t>
            </a:r>
          </a:p>
          <a:p>
            <a:pPr lvl="1"/>
            <a:r>
              <a:rPr lang="en-US" b="1" dirty="0">
                <a:solidFill>
                  <a:schemeClr val="tx1"/>
                </a:solidFill>
              </a:rPr>
              <a:t>Superclass constructor:</a:t>
            </a:r>
            <a:r>
              <a:rPr lang="en-US" dirty="0">
                <a:solidFill>
                  <a:schemeClr val="tx1"/>
                </a:solidFill>
              </a:rPr>
              <a:t> Add the superclass constructors with Source </a:t>
            </a:r>
            <a:r>
              <a:rPr lang="en-US" dirty="0">
                <a:solidFill>
                  <a:schemeClr val="tx1"/>
                </a:solidFill>
                <a:sym typeface="Wingdings" pitchFamily="2" charset="2"/>
              </a:rPr>
              <a:t></a:t>
            </a:r>
            <a:r>
              <a:rPr lang="en-US" dirty="0">
                <a:solidFill>
                  <a:schemeClr val="tx1"/>
                </a:solidFill>
              </a:rPr>
              <a:t> Add Constructor from Superclass</a:t>
            </a:r>
          </a:p>
        </p:txBody>
      </p:sp>
    </p:spTree>
    <p:extLst>
      <p:ext uri="{BB962C8B-B14F-4D97-AF65-F5344CB8AC3E}">
        <p14:creationId xmlns:p14="http://schemas.microsoft.com/office/powerpoint/2010/main" val="2831261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prstClr val="black"/>
                </a:solidFill>
              </a:rPr>
              <a:t>2.4: Miscellaneous Options</a:t>
            </a:r>
            <a:r>
              <a:rPr lang="en-US" sz="900" dirty="0">
                <a:solidFill>
                  <a:prstClr val="black"/>
                </a:solidFill>
              </a:rPr>
              <a:t> </a:t>
            </a:r>
            <a:br>
              <a:rPr lang="en-US" sz="900" dirty="0">
                <a:solidFill>
                  <a:prstClr val="black"/>
                </a:solidFill>
              </a:rPr>
            </a:br>
            <a:r>
              <a:rPr lang="en-US" dirty="0">
                <a:solidFill>
                  <a:prstClr val="black"/>
                </a:solidFill>
              </a:rPr>
              <a:t>Using Java documentation</a:t>
            </a:r>
            <a:endParaRPr lang="en-US" sz="2400" dirty="0"/>
          </a:p>
        </p:txBody>
      </p:sp>
      <p:sp>
        <p:nvSpPr>
          <p:cNvPr id="2" name="Content Placeholder 1"/>
          <p:cNvSpPr>
            <a:spLocks noGrp="1"/>
          </p:cNvSpPr>
          <p:nvPr>
            <p:ph idx="1"/>
          </p:nvPr>
        </p:nvSpPr>
        <p:spPr/>
        <p:txBody>
          <a:bodyPr/>
          <a:lstStyle/>
          <a:p>
            <a:r>
              <a:rPr lang="en-US" dirty="0"/>
              <a:t>For new developers,  to quickly get familiar with the Java API, Java provides API documentation. </a:t>
            </a:r>
          </a:p>
          <a:p>
            <a:r>
              <a:rPr lang="en-US" dirty="0"/>
              <a:t>The documentation also provides description and  examples for all methods of each class. </a:t>
            </a:r>
          </a:p>
          <a:p>
            <a:r>
              <a:rPr lang="en-US" dirty="0"/>
              <a:t>It can be downloaded from http://docs.oracle.com/javase/8/docs/api/  for offline access. </a:t>
            </a:r>
          </a:p>
          <a:p>
            <a:r>
              <a:rPr lang="en-US" dirty="0"/>
              <a:t>To see Java documentation for any class or method, eclipse provides “</a:t>
            </a:r>
            <a:r>
              <a:rPr lang="en-US" dirty="0" err="1"/>
              <a:t>javadoc</a:t>
            </a:r>
            <a:r>
              <a:rPr lang="en-US" dirty="0"/>
              <a:t>” view. </a:t>
            </a:r>
          </a:p>
          <a:p>
            <a:r>
              <a:rPr lang="en-US" dirty="0"/>
              <a:t>To enable this view, select Windows  Show View  </a:t>
            </a:r>
            <a:r>
              <a:rPr lang="en-US" dirty="0" err="1"/>
              <a:t>Javadoc</a:t>
            </a:r>
            <a:r>
              <a:rPr lang="en-US" dirty="0"/>
              <a:t>. </a:t>
            </a:r>
          </a:p>
          <a:p>
            <a:r>
              <a:rPr lang="en-US" dirty="0"/>
              <a:t>You can also view the </a:t>
            </a:r>
            <a:r>
              <a:rPr lang="en-US" dirty="0" err="1"/>
              <a:t>javadoc</a:t>
            </a:r>
            <a:r>
              <a:rPr lang="en-US" dirty="0"/>
              <a:t> contents in HTML format by using shortcut key “Shift + F2”.</a:t>
            </a:r>
          </a:p>
          <a:p>
            <a:endParaRPr lang="en-US" dirty="0"/>
          </a:p>
        </p:txBody>
      </p:sp>
    </p:spTree>
    <p:extLst>
      <p:ext uri="{BB962C8B-B14F-4D97-AF65-F5344CB8AC3E}">
        <p14:creationId xmlns:p14="http://schemas.microsoft.com/office/powerpoint/2010/main" val="28312619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9" name="Content Placeholder 8"/>
          <p:cNvSpPr>
            <a:spLocks noGrp="1"/>
          </p:cNvSpPr>
          <p:nvPr>
            <p:ph idx="1"/>
          </p:nvPr>
        </p:nvSpPr>
        <p:spPr/>
        <p:txBody>
          <a:bodyPr/>
          <a:lstStyle/>
          <a:p>
            <a:r>
              <a:rPr lang="en-US" dirty="0">
                <a:solidFill>
                  <a:schemeClr val="tx1"/>
                </a:solidFill>
              </a:rPr>
              <a:t>Lab </a:t>
            </a:r>
            <a:r>
              <a:rPr lang="en-US" dirty="0" smtClean="0">
                <a:solidFill>
                  <a:schemeClr val="tx1"/>
                </a:solidFill>
              </a:rPr>
              <a:t>1: </a:t>
            </a:r>
            <a:r>
              <a:rPr lang="en-US" dirty="0">
                <a:solidFill>
                  <a:schemeClr val="tx1"/>
                </a:solidFill>
              </a:rPr>
              <a:t>Working with </a:t>
            </a:r>
            <a:r>
              <a:rPr lang="en-US" dirty="0" smtClean="0">
                <a:solidFill>
                  <a:schemeClr val="tx1"/>
                </a:solidFill>
              </a:rPr>
              <a:t>Java &amp; Eclipse</a:t>
            </a:r>
            <a:endParaRPr lang="en-US" dirty="0">
              <a:solidFill>
                <a:schemeClr val="tx1"/>
              </a:solidFill>
            </a:endParaRPr>
          </a:p>
        </p:txBody>
      </p:sp>
    </p:spTree>
    <p:extLst>
      <p:ext uri="{BB962C8B-B14F-4D97-AF65-F5344CB8AC3E}">
        <p14:creationId xmlns:p14="http://schemas.microsoft.com/office/powerpoint/2010/main" val="4212769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The method to install Eclipse</a:t>
            </a:r>
          </a:p>
          <a:p>
            <a:pPr lvl="1"/>
            <a:r>
              <a:rPr lang="en-US" dirty="0">
                <a:solidFill>
                  <a:schemeClr val="tx1"/>
                </a:solidFill>
              </a:rPr>
              <a:t>Process to create a Java Project with Eclipse</a:t>
            </a:r>
          </a:p>
          <a:p>
            <a:pPr lvl="1"/>
            <a:r>
              <a:rPr lang="en-US" dirty="0">
                <a:solidFill>
                  <a:schemeClr val="tx1"/>
                </a:solidFill>
              </a:rPr>
              <a:t>Various useful features of Eclipse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1:</a:t>
            </a:r>
            <a:r>
              <a:rPr lang="en-US" b="0" dirty="0">
                <a:solidFill>
                  <a:schemeClr val="tx1"/>
                </a:solidFill>
              </a:rPr>
              <a:t> </a:t>
            </a:r>
            <a:r>
              <a:rPr lang="en-US" dirty="0">
                <a:solidFill>
                  <a:schemeClr val="tx1"/>
                </a:solidFill>
              </a:rPr>
              <a:t>Which of the following are true with Eclipse </a:t>
            </a:r>
            <a:r>
              <a:rPr lang="en-US" dirty="0" smtClean="0">
                <a:solidFill>
                  <a:schemeClr val="tx1"/>
                </a:solidFill>
              </a:rPr>
              <a:t>4.4?</a:t>
            </a:r>
            <a:endParaRPr lang="en-US" dirty="0">
              <a:solidFill>
                <a:schemeClr val="tx1"/>
              </a:solidFill>
            </a:endParaRPr>
          </a:p>
          <a:p>
            <a:pPr lvl="1"/>
            <a:r>
              <a:rPr lang="en-US" b="1" dirty="0">
                <a:solidFill>
                  <a:schemeClr val="tx1"/>
                </a:solidFill>
              </a:rPr>
              <a:t>Option 1:</a:t>
            </a:r>
            <a:r>
              <a:rPr lang="en-US" dirty="0">
                <a:solidFill>
                  <a:schemeClr val="tx1"/>
                </a:solidFill>
              </a:rPr>
              <a:t> A Java Project in Eclipse has got a Java builder that can incrementally compile Java source files as they are changed</a:t>
            </a:r>
          </a:p>
          <a:p>
            <a:pPr lvl="1"/>
            <a:r>
              <a:rPr lang="en-US" b="1" dirty="0">
                <a:solidFill>
                  <a:schemeClr val="tx1"/>
                </a:solidFill>
              </a:rPr>
              <a:t>Option 2: </a:t>
            </a:r>
            <a:r>
              <a:rPr lang="en-US" dirty="0">
                <a:solidFill>
                  <a:schemeClr val="tx1"/>
                </a:solidFill>
              </a:rPr>
              <a:t>A workspace can have one project only</a:t>
            </a:r>
          </a:p>
          <a:p>
            <a:pPr lvl="1"/>
            <a:r>
              <a:rPr lang="en-US" b="1" dirty="0">
                <a:solidFill>
                  <a:schemeClr val="tx1"/>
                </a:solidFill>
              </a:rPr>
              <a:t>Option 3: </a:t>
            </a:r>
            <a:r>
              <a:rPr lang="en-US" dirty="0">
                <a:solidFill>
                  <a:schemeClr val="tx1"/>
                </a:solidFill>
              </a:rPr>
              <a:t>The source and class files can be kept in different folders</a:t>
            </a:r>
          </a:p>
          <a:p>
            <a:r>
              <a:rPr lang="en-US" dirty="0">
                <a:solidFill>
                  <a:schemeClr val="tx1"/>
                </a:solidFill>
              </a:rPr>
              <a:t>Question 2: To build all resources, even those that have not changed since the last build, you have to select the following option:</a:t>
            </a:r>
          </a:p>
          <a:p>
            <a:pPr lvl="1"/>
            <a:r>
              <a:rPr lang="en-US" b="1" dirty="0">
                <a:solidFill>
                  <a:schemeClr val="tx1"/>
                </a:solidFill>
              </a:rPr>
              <a:t>Option1: </a:t>
            </a:r>
            <a:r>
              <a:rPr lang="en-US" dirty="0">
                <a:solidFill>
                  <a:schemeClr val="tx1"/>
                </a:solidFill>
              </a:rPr>
              <a:t>Project </a:t>
            </a:r>
            <a:r>
              <a:rPr lang="en-US" dirty="0">
                <a:solidFill>
                  <a:schemeClr val="tx1"/>
                </a:solidFill>
                <a:sym typeface="Wingdings" pitchFamily="2" charset="2"/>
              </a:rPr>
              <a:t></a:t>
            </a:r>
            <a:r>
              <a:rPr lang="en-US" dirty="0">
                <a:solidFill>
                  <a:schemeClr val="tx1"/>
                </a:solidFill>
              </a:rPr>
              <a:t> Build Project </a:t>
            </a:r>
          </a:p>
          <a:p>
            <a:pPr lvl="1"/>
            <a:r>
              <a:rPr lang="en-US" b="1" dirty="0">
                <a:solidFill>
                  <a:schemeClr val="tx1"/>
                </a:solidFill>
              </a:rPr>
              <a:t>Option2:</a:t>
            </a:r>
            <a:r>
              <a:rPr lang="en-US" dirty="0">
                <a:solidFill>
                  <a:schemeClr val="tx1"/>
                </a:solidFill>
              </a:rPr>
              <a:t> Project </a:t>
            </a:r>
            <a:r>
              <a:rPr lang="en-US" dirty="0">
                <a:solidFill>
                  <a:schemeClr val="tx1"/>
                </a:solidFill>
                <a:sym typeface="Wingdings" pitchFamily="2" charset="2"/>
              </a:rPr>
              <a:t></a:t>
            </a:r>
            <a:r>
              <a:rPr lang="en-US" dirty="0">
                <a:solidFill>
                  <a:schemeClr val="tx1"/>
                </a:solidFill>
              </a:rPr>
              <a:t> Build All </a:t>
            </a:r>
          </a:p>
          <a:p>
            <a:pPr lvl="1"/>
            <a:r>
              <a:rPr lang="en-US" b="1" dirty="0">
                <a:solidFill>
                  <a:schemeClr val="tx1"/>
                </a:solidFill>
              </a:rPr>
              <a:t>Option3: </a:t>
            </a:r>
            <a:r>
              <a:rPr lang="en-US" dirty="0">
                <a:solidFill>
                  <a:schemeClr val="tx1"/>
                </a:solidFill>
              </a:rPr>
              <a:t>Project </a:t>
            </a:r>
            <a:r>
              <a:rPr lang="en-US" dirty="0">
                <a:solidFill>
                  <a:schemeClr val="tx1"/>
                </a:solidFill>
                <a:sym typeface="Wingdings" pitchFamily="2" charset="2"/>
              </a:rPr>
              <a:t></a:t>
            </a:r>
            <a:r>
              <a:rPr lang="en-US" dirty="0">
                <a:solidFill>
                  <a:schemeClr val="tx1"/>
                </a:solidFill>
              </a:rPr>
              <a:t> Clean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2.2 : Introduction to Eclipse IDE</a:t>
            </a:r>
            <a:r>
              <a:rPr lang="en-US" dirty="0" smtClean="0"/>
              <a:t/>
            </a:r>
            <a:br>
              <a:rPr lang="en-US" dirty="0" smtClean="0"/>
            </a:br>
            <a:r>
              <a:rPr lang="en-US" dirty="0"/>
              <a:t>Integrated Development Environment</a:t>
            </a:r>
            <a:endParaRPr lang="en-US" sz="2400" dirty="0"/>
          </a:p>
        </p:txBody>
      </p:sp>
      <p:sp>
        <p:nvSpPr>
          <p:cNvPr id="6" name="Content Placeholder 5"/>
          <p:cNvSpPr>
            <a:spLocks noGrp="1"/>
          </p:cNvSpPr>
          <p:nvPr>
            <p:ph idx="1"/>
          </p:nvPr>
        </p:nvSpPr>
        <p:spPr/>
        <p:txBody>
          <a:bodyPr/>
          <a:lstStyle/>
          <a:p>
            <a:r>
              <a:rPr lang="en-US" dirty="0">
                <a:solidFill>
                  <a:schemeClr val="tx1"/>
                </a:solidFill>
              </a:rPr>
              <a:t>IDE is an application or set of tools that allows a programmer to write, compile, edit, and in some cases test and debug within an integrated, interactive environment</a:t>
            </a:r>
          </a:p>
          <a:p>
            <a:r>
              <a:rPr lang="en-US" dirty="0">
                <a:solidFill>
                  <a:schemeClr val="tx1"/>
                </a:solidFill>
              </a:rPr>
              <a:t>IDE combines:</a:t>
            </a:r>
          </a:p>
          <a:p>
            <a:pPr lvl="1"/>
            <a:r>
              <a:rPr lang="en-US" dirty="0" smtClean="0">
                <a:solidFill>
                  <a:schemeClr val="tx1"/>
                </a:solidFill>
              </a:rPr>
              <a:t>Editor</a:t>
            </a:r>
          </a:p>
          <a:p>
            <a:pPr lvl="1"/>
            <a:r>
              <a:rPr lang="en-US" dirty="0" smtClean="0">
                <a:solidFill>
                  <a:schemeClr val="tx1"/>
                </a:solidFill>
              </a:rPr>
              <a:t>Compiler</a:t>
            </a:r>
          </a:p>
          <a:p>
            <a:pPr lvl="1"/>
            <a:r>
              <a:rPr lang="en-US" dirty="0" smtClean="0">
                <a:solidFill>
                  <a:schemeClr val="tx1"/>
                </a:solidFill>
              </a:rPr>
              <a:t>Runtime </a:t>
            </a:r>
            <a:r>
              <a:rPr lang="en-US" dirty="0">
                <a:solidFill>
                  <a:schemeClr val="tx1"/>
                </a:solidFill>
              </a:rPr>
              <a:t>environment </a:t>
            </a:r>
            <a:endParaRPr lang="en-US" dirty="0" smtClean="0">
              <a:solidFill>
                <a:schemeClr val="tx1"/>
              </a:solidFill>
            </a:endParaRPr>
          </a:p>
          <a:p>
            <a:pPr lvl="1"/>
            <a:r>
              <a:rPr lang="en-US" dirty="0" smtClean="0">
                <a:solidFill>
                  <a:schemeClr val="tx1"/>
                </a:solidFill>
              </a:rPr>
              <a:t>debugger </a:t>
            </a:r>
            <a:endParaRPr lang="en-US" dirty="0">
              <a:solidFill>
                <a:schemeClr val="tx1"/>
              </a:solidFill>
            </a:endParaRPr>
          </a:p>
        </p:txBody>
      </p:sp>
      <p:sp>
        <p:nvSpPr>
          <p:cNvPr id="2" name="AutoShape 2" descr="Image result for construction to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715" y="3448956"/>
            <a:ext cx="3087913" cy="257326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2.2 : Introduction to Eclipse IDE</a:t>
            </a:r>
            <a:r>
              <a:rPr lang="en-US" dirty="0"/>
              <a:t/>
            </a:r>
            <a:br>
              <a:rPr lang="en-US" dirty="0"/>
            </a:br>
            <a:r>
              <a:rPr lang="en-US" dirty="0"/>
              <a:t>Workbench Terminology</a:t>
            </a:r>
            <a:endParaRPr lang="en-US" sz="2400" dirty="0"/>
          </a:p>
        </p:txBody>
      </p:sp>
      <p:sp>
        <p:nvSpPr>
          <p:cNvPr id="2" name="Content Placeholder 1"/>
          <p:cNvSpPr>
            <a:spLocks noGrp="1"/>
          </p:cNvSpPr>
          <p:nvPr>
            <p:ph idx="1"/>
          </p:nvPr>
        </p:nvSpPr>
        <p:spPr/>
        <p:txBody>
          <a:bodyPr/>
          <a:lstStyle/>
          <a:p>
            <a:endParaRPr lang="en-US"/>
          </a:p>
        </p:txBody>
      </p:sp>
      <p:grpSp>
        <p:nvGrpSpPr>
          <p:cNvPr id="5" name="Group 4"/>
          <p:cNvGrpSpPr/>
          <p:nvPr/>
        </p:nvGrpSpPr>
        <p:grpSpPr>
          <a:xfrm>
            <a:off x="382131" y="1597547"/>
            <a:ext cx="8117307" cy="4450467"/>
            <a:chOff x="207963" y="990600"/>
            <a:chExt cx="8828090" cy="5067303"/>
          </a:xfrm>
        </p:grpSpPr>
        <p:pic>
          <p:nvPicPr>
            <p:cNvPr id="8" name="Picture 2"/>
            <p:cNvPicPr>
              <a:picLocks noChangeAspect="1" noChangeArrowheads="1"/>
            </p:cNvPicPr>
            <p:nvPr/>
          </p:nvPicPr>
          <p:blipFill>
            <a:blip r:embed="rId3" cstate="print"/>
            <a:srcRect/>
            <a:stretch>
              <a:fillRect/>
            </a:stretch>
          </p:blipFill>
          <p:spPr bwMode="auto">
            <a:xfrm>
              <a:off x="1557338" y="1101725"/>
              <a:ext cx="6253162" cy="4308475"/>
            </a:xfrm>
            <a:prstGeom prst="rect">
              <a:avLst/>
            </a:prstGeom>
            <a:noFill/>
            <a:ln w="38100">
              <a:noFill/>
              <a:miter lim="800000"/>
              <a:headEnd type="none" w="sm" len="sm"/>
              <a:tailEnd type="none" w="sm" len="sm"/>
            </a:ln>
            <a:effectLst/>
          </p:spPr>
        </p:pic>
        <p:grpSp>
          <p:nvGrpSpPr>
            <p:cNvPr id="9" name="Group 4"/>
            <p:cNvGrpSpPr>
              <a:grpSpLocks/>
            </p:cNvGrpSpPr>
            <p:nvPr/>
          </p:nvGrpSpPr>
          <p:grpSpPr bwMode="auto">
            <a:xfrm>
              <a:off x="225425" y="1295406"/>
              <a:ext cx="1412875" cy="315914"/>
              <a:chOff x="142" y="1248"/>
              <a:chExt cx="890" cy="199"/>
            </a:xfrm>
          </p:grpSpPr>
          <p:sp>
            <p:nvSpPr>
              <p:cNvPr id="45" name="Text Box 5"/>
              <p:cNvSpPr txBox="1">
                <a:spLocks noChangeArrowheads="1"/>
              </p:cNvSpPr>
              <p:nvPr/>
            </p:nvSpPr>
            <p:spPr bwMode="auto">
              <a:xfrm>
                <a:off x="142" y="1248"/>
                <a:ext cx="536" cy="199"/>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Tool bar</a:t>
                </a:r>
              </a:p>
            </p:txBody>
          </p:sp>
          <p:sp>
            <p:nvSpPr>
              <p:cNvPr id="46" name="Line 6"/>
              <p:cNvSpPr>
                <a:spLocks noChangeShapeType="1"/>
              </p:cNvSpPr>
              <p:nvPr/>
            </p:nvSpPr>
            <p:spPr bwMode="auto">
              <a:xfrm>
                <a:off x="672" y="1354"/>
                <a:ext cx="360" cy="5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0" name="Group 7"/>
            <p:cNvGrpSpPr>
              <a:grpSpLocks/>
            </p:cNvGrpSpPr>
            <p:nvPr/>
          </p:nvGrpSpPr>
          <p:grpSpPr bwMode="auto">
            <a:xfrm>
              <a:off x="207963" y="1676400"/>
              <a:ext cx="1404937" cy="1071563"/>
              <a:chOff x="131" y="1524"/>
              <a:chExt cx="885" cy="675"/>
            </a:xfrm>
          </p:grpSpPr>
          <p:sp>
            <p:nvSpPr>
              <p:cNvPr id="43" name="Text Box 8"/>
              <p:cNvSpPr txBox="1">
                <a:spLocks noChangeArrowheads="1"/>
              </p:cNvSpPr>
              <p:nvPr/>
            </p:nvSpPr>
            <p:spPr bwMode="auto">
              <a:xfrm>
                <a:off x="131" y="1524"/>
                <a:ext cx="716" cy="675"/>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Perspective</a:t>
                </a:r>
              </a:p>
              <a:p>
                <a:pPr eaLnBrk="0" hangingPunct="0">
                  <a:lnSpc>
                    <a:spcPct val="100000"/>
                  </a:lnSpc>
                  <a:spcBef>
                    <a:spcPct val="20000"/>
                  </a:spcBef>
                  <a:buClrTx/>
                  <a:buSzPct val="75000"/>
                  <a:buFontTx/>
                  <a:buNone/>
                </a:pPr>
                <a:r>
                  <a:rPr lang="en-US" sz="1200" b="1">
                    <a:latin typeface="+mj-lt"/>
                  </a:rPr>
                  <a:t>and</a:t>
                </a:r>
              </a:p>
              <a:p>
                <a:pPr eaLnBrk="0" hangingPunct="0">
                  <a:lnSpc>
                    <a:spcPct val="100000"/>
                  </a:lnSpc>
                  <a:spcBef>
                    <a:spcPct val="20000"/>
                  </a:spcBef>
                  <a:buClrTx/>
                  <a:buSzPct val="75000"/>
                  <a:buFontTx/>
                  <a:buNone/>
                </a:pPr>
                <a:r>
                  <a:rPr lang="en-US" sz="1200" b="1">
                    <a:latin typeface="+mj-lt"/>
                  </a:rPr>
                  <a:t>Fast View</a:t>
                </a:r>
              </a:p>
              <a:p>
                <a:pPr eaLnBrk="0" hangingPunct="0">
                  <a:lnSpc>
                    <a:spcPct val="100000"/>
                  </a:lnSpc>
                  <a:spcBef>
                    <a:spcPct val="20000"/>
                  </a:spcBef>
                  <a:buClrTx/>
                  <a:buSzPct val="75000"/>
                  <a:buFontTx/>
                  <a:buNone/>
                </a:pPr>
                <a:r>
                  <a:rPr lang="en-US" sz="1200" b="1">
                    <a:latin typeface="+mj-lt"/>
                  </a:rPr>
                  <a:t>bar</a:t>
                </a:r>
              </a:p>
            </p:txBody>
          </p:sp>
          <p:sp>
            <p:nvSpPr>
              <p:cNvPr id="44" name="Line 9"/>
              <p:cNvSpPr>
                <a:spLocks noChangeShapeType="1"/>
              </p:cNvSpPr>
              <p:nvPr/>
            </p:nvSpPr>
            <p:spPr bwMode="auto">
              <a:xfrm>
                <a:off x="594" y="1758"/>
                <a:ext cx="422" cy="98"/>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1" name="Group 10"/>
            <p:cNvGrpSpPr>
              <a:grpSpLocks/>
            </p:cNvGrpSpPr>
            <p:nvPr/>
          </p:nvGrpSpPr>
          <p:grpSpPr bwMode="auto">
            <a:xfrm>
              <a:off x="212725" y="2514603"/>
              <a:ext cx="1787525" cy="1106489"/>
              <a:chOff x="134" y="2136"/>
              <a:chExt cx="1126" cy="697"/>
            </a:xfrm>
          </p:grpSpPr>
          <p:sp>
            <p:nvSpPr>
              <p:cNvPr id="41" name="Text Box 11"/>
              <p:cNvSpPr txBox="1">
                <a:spLocks noChangeArrowheads="1"/>
              </p:cNvSpPr>
              <p:nvPr/>
            </p:nvSpPr>
            <p:spPr bwMode="auto">
              <a:xfrm>
                <a:off x="134" y="2316"/>
                <a:ext cx="612" cy="517"/>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Resource</a:t>
                </a:r>
              </a:p>
              <a:p>
                <a:pPr eaLnBrk="0" hangingPunct="0">
                  <a:lnSpc>
                    <a:spcPct val="100000"/>
                  </a:lnSpc>
                  <a:spcBef>
                    <a:spcPct val="20000"/>
                  </a:spcBef>
                  <a:buClrTx/>
                  <a:buSzPct val="75000"/>
                  <a:buFontTx/>
                  <a:buNone/>
                </a:pPr>
                <a:r>
                  <a:rPr lang="en-US" sz="1200" b="1">
                    <a:latin typeface="+mj-lt"/>
                  </a:rPr>
                  <a:t>Navigator</a:t>
                </a:r>
              </a:p>
              <a:p>
                <a:pPr eaLnBrk="0" hangingPunct="0">
                  <a:lnSpc>
                    <a:spcPct val="100000"/>
                  </a:lnSpc>
                  <a:spcBef>
                    <a:spcPct val="20000"/>
                  </a:spcBef>
                  <a:buClrTx/>
                  <a:buSzPct val="75000"/>
                  <a:buFontTx/>
                  <a:buNone/>
                </a:pPr>
                <a:r>
                  <a:rPr lang="en-US" sz="1200" b="1">
                    <a:latin typeface="+mj-lt"/>
                  </a:rPr>
                  <a:t>view</a:t>
                </a:r>
              </a:p>
            </p:txBody>
          </p:sp>
          <p:sp>
            <p:nvSpPr>
              <p:cNvPr id="42" name="Line 12"/>
              <p:cNvSpPr>
                <a:spLocks noChangeShapeType="1"/>
              </p:cNvSpPr>
              <p:nvPr/>
            </p:nvSpPr>
            <p:spPr bwMode="auto">
              <a:xfrm flipV="1">
                <a:off x="776" y="2136"/>
                <a:ext cx="484" cy="30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2" name="Group 13"/>
            <p:cNvGrpSpPr>
              <a:grpSpLocks/>
            </p:cNvGrpSpPr>
            <p:nvPr/>
          </p:nvGrpSpPr>
          <p:grpSpPr bwMode="auto">
            <a:xfrm>
              <a:off x="3009898" y="5167310"/>
              <a:ext cx="841375" cy="850899"/>
              <a:chOff x="1896" y="3722"/>
              <a:chExt cx="530" cy="536"/>
            </a:xfrm>
          </p:grpSpPr>
          <p:sp>
            <p:nvSpPr>
              <p:cNvPr id="39" name="Text Box 14"/>
              <p:cNvSpPr txBox="1">
                <a:spLocks noChangeArrowheads="1"/>
              </p:cNvSpPr>
              <p:nvPr/>
            </p:nvSpPr>
            <p:spPr bwMode="auto">
              <a:xfrm>
                <a:off x="1896" y="3900"/>
                <a:ext cx="53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Stacked</a:t>
                </a:r>
              </a:p>
              <a:p>
                <a:pPr eaLnBrk="0" hangingPunct="0">
                  <a:lnSpc>
                    <a:spcPct val="100000"/>
                  </a:lnSpc>
                  <a:spcBef>
                    <a:spcPct val="20000"/>
                  </a:spcBef>
                  <a:buClrTx/>
                  <a:buSzPct val="75000"/>
                  <a:buFontTx/>
                  <a:buNone/>
                </a:pPr>
                <a:r>
                  <a:rPr lang="en-US" sz="1200" b="1">
                    <a:latin typeface="+mj-lt"/>
                  </a:rPr>
                  <a:t>views</a:t>
                </a:r>
              </a:p>
            </p:txBody>
          </p:sp>
          <p:sp>
            <p:nvSpPr>
              <p:cNvPr id="40" name="Line 15"/>
              <p:cNvSpPr>
                <a:spLocks noChangeShapeType="1"/>
              </p:cNvSpPr>
              <p:nvPr/>
            </p:nvSpPr>
            <p:spPr bwMode="auto">
              <a:xfrm flipV="1">
                <a:off x="2112" y="3722"/>
                <a:ext cx="222" cy="17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3" name="Group 16"/>
            <p:cNvGrpSpPr>
              <a:grpSpLocks/>
            </p:cNvGrpSpPr>
            <p:nvPr/>
          </p:nvGrpSpPr>
          <p:grpSpPr bwMode="auto">
            <a:xfrm>
              <a:off x="225425" y="4267204"/>
              <a:ext cx="1654175" cy="568326"/>
              <a:chOff x="142" y="3076"/>
              <a:chExt cx="1042" cy="358"/>
            </a:xfrm>
          </p:grpSpPr>
          <p:sp>
            <p:nvSpPr>
              <p:cNvPr id="37" name="Text Box 17"/>
              <p:cNvSpPr txBox="1">
                <a:spLocks noChangeArrowheads="1"/>
              </p:cNvSpPr>
              <p:nvPr/>
            </p:nvSpPr>
            <p:spPr bwMode="auto">
              <a:xfrm>
                <a:off x="142" y="3076"/>
                <a:ext cx="647"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Properties</a:t>
                </a:r>
              </a:p>
              <a:p>
                <a:pPr eaLnBrk="0" hangingPunct="0">
                  <a:lnSpc>
                    <a:spcPct val="100000"/>
                  </a:lnSpc>
                  <a:spcBef>
                    <a:spcPct val="20000"/>
                  </a:spcBef>
                  <a:buClrTx/>
                  <a:buSzPct val="75000"/>
                  <a:buFontTx/>
                  <a:buNone/>
                </a:pPr>
                <a:r>
                  <a:rPr lang="en-US" sz="1200" b="1">
                    <a:latin typeface="+mj-lt"/>
                  </a:rPr>
                  <a:t>view</a:t>
                </a:r>
              </a:p>
            </p:txBody>
          </p:sp>
          <p:sp>
            <p:nvSpPr>
              <p:cNvPr id="38" name="Line 18"/>
              <p:cNvSpPr>
                <a:spLocks noChangeShapeType="1"/>
              </p:cNvSpPr>
              <p:nvPr/>
            </p:nvSpPr>
            <p:spPr bwMode="auto">
              <a:xfrm flipV="1">
                <a:off x="696" y="3168"/>
                <a:ext cx="488" cy="122"/>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4" name="Group 19"/>
            <p:cNvGrpSpPr>
              <a:grpSpLocks/>
            </p:cNvGrpSpPr>
            <p:nvPr/>
          </p:nvGrpSpPr>
          <p:grpSpPr bwMode="auto">
            <a:xfrm>
              <a:off x="4610104" y="4648202"/>
              <a:ext cx="660401" cy="1409701"/>
              <a:chOff x="2904" y="3406"/>
              <a:chExt cx="416" cy="888"/>
            </a:xfrm>
          </p:grpSpPr>
          <p:sp>
            <p:nvSpPr>
              <p:cNvPr id="35" name="Text Box 20"/>
              <p:cNvSpPr txBox="1">
                <a:spLocks noChangeArrowheads="1"/>
              </p:cNvSpPr>
              <p:nvPr/>
            </p:nvSpPr>
            <p:spPr bwMode="auto">
              <a:xfrm>
                <a:off x="2904" y="3936"/>
                <a:ext cx="416"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Tasks</a:t>
                </a:r>
              </a:p>
              <a:p>
                <a:pPr eaLnBrk="0" hangingPunct="0">
                  <a:lnSpc>
                    <a:spcPct val="100000"/>
                  </a:lnSpc>
                  <a:spcBef>
                    <a:spcPct val="20000"/>
                  </a:spcBef>
                  <a:buClrTx/>
                  <a:buSzPct val="75000"/>
                  <a:buFontTx/>
                  <a:buNone/>
                </a:pPr>
                <a:r>
                  <a:rPr lang="en-US" sz="1200" b="1">
                    <a:latin typeface="+mj-lt"/>
                  </a:rPr>
                  <a:t>view</a:t>
                </a:r>
              </a:p>
            </p:txBody>
          </p:sp>
          <p:sp>
            <p:nvSpPr>
              <p:cNvPr id="36" name="Line 21"/>
              <p:cNvSpPr>
                <a:spLocks noChangeShapeType="1"/>
              </p:cNvSpPr>
              <p:nvPr/>
            </p:nvSpPr>
            <p:spPr bwMode="auto">
              <a:xfrm flipH="1" flipV="1">
                <a:off x="3040" y="3406"/>
                <a:ext cx="24" cy="51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5" name="Group 22"/>
            <p:cNvGrpSpPr>
              <a:grpSpLocks/>
            </p:cNvGrpSpPr>
            <p:nvPr/>
          </p:nvGrpSpPr>
          <p:grpSpPr bwMode="auto">
            <a:xfrm>
              <a:off x="7380286" y="2630486"/>
              <a:ext cx="1365249" cy="568324"/>
              <a:chOff x="4649" y="2034"/>
              <a:chExt cx="860" cy="358"/>
            </a:xfrm>
          </p:grpSpPr>
          <p:sp>
            <p:nvSpPr>
              <p:cNvPr id="33" name="Text Box 23"/>
              <p:cNvSpPr txBox="1">
                <a:spLocks noChangeArrowheads="1"/>
              </p:cNvSpPr>
              <p:nvPr/>
            </p:nvSpPr>
            <p:spPr bwMode="auto">
              <a:xfrm>
                <a:off x="5018" y="2034"/>
                <a:ext cx="491"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Outline</a:t>
                </a:r>
              </a:p>
              <a:p>
                <a:pPr eaLnBrk="0" hangingPunct="0">
                  <a:lnSpc>
                    <a:spcPct val="100000"/>
                  </a:lnSpc>
                  <a:spcBef>
                    <a:spcPct val="20000"/>
                  </a:spcBef>
                  <a:buClrTx/>
                  <a:buSzPct val="75000"/>
                  <a:buFontTx/>
                  <a:buNone/>
                </a:pPr>
                <a:r>
                  <a:rPr lang="en-US" sz="1200" b="1">
                    <a:latin typeface="+mj-lt"/>
                  </a:rPr>
                  <a:t>view</a:t>
                </a:r>
              </a:p>
            </p:txBody>
          </p:sp>
          <p:sp>
            <p:nvSpPr>
              <p:cNvPr id="34" name="Line 24"/>
              <p:cNvSpPr>
                <a:spLocks noChangeShapeType="1"/>
              </p:cNvSpPr>
              <p:nvPr/>
            </p:nvSpPr>
            <p:spPr bwMode="auto">
              <a:xfrm flipH="1">
                <a:off x="4649" y="2174"/>
                <a:ext cx="362" cy="5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6" name="Group 25"/>
            <p:cNvGrpSpPr>
              <a:grpSpLocks/>
            </p:cNvGrpSpPr>
            <p:nvPr/>
          </p:nvGrpSpPr>
          <p:grpSpPr bwMode="auto">
            <a:xfrm>
              <a:off x="7339015" y="4038600"/>
              <a:ext cx="1697038" cy="679450"/>
              <a:chOff x="4623" y="2892"/>
              <a:chExt cx="1069" cy="428"/>
            </a:xfrm>
          </p:grpSpPr>
          <p:sp>
            <p:nvSpPr>
              <p:cNvPr id="31" name="Text Box 26"/>
              <p:cNvSpPr txBox="1">
                <a:spLocks noChangeArrowheads="1"/>
              </p:cNvSpPr>
              <p:nvPr/>
            </p:nvSpPr>
            <p:spPr bwMode="auto">
              <a:xfrm>
                <a:off x="4993" y="2892"/>
                <a:ext cx="699"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Bookmarks</a:t>
                </a:r>
              </a:p>
              <a:p>
                <a:pPr eaLnBrk="0" hangingPunct="0">
                  <a:lnSpc>
                    <a:spcPct val="100000"/>
                  </a:lnSpc>
                  <a:spcBef>
                    <a:spcPct val="20000"/>
                  </a:spcBef>
                  <a:buClrTx/>
                  <a:buSzPct val="75000"/>
                  <a:buFontTx/>
                  <a:buNone/>
                </a:pPr>
                <a:r>
                  <a:rPr lang="en-US" sz="1200" b="1">
                    <a:latin typeface="+mj-lt"/>
                  </a:rPr>
                  <a:t>view</a:t>
                </a:r>
              </a:p>
            </p:txBody>
          </p:sp>
          <p:sp>
            <p:nvSpPr>
              <p:cNvPr id="32" name="Line 27"/>
              <p:cNvSpPr>
                <a:spLocks noChangeShapeType="1"/>
              </p:cNvSpPr>
              <p:nvPr/>
            </p:nvSpPr>
            <p:spPr bwMode="auto">
              <a:xfrm flipH="1">
                <a:off x="4623" y="3048"/>
                <a:ext cx="370" cy="272"/>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7" name="Group 28"/>
            <p:cNvGrpSpPr>
              <a:grpSpLocks/>
            </p:cNvGrpSpPr>
            <p:nvPr/>
          </p:nvGrpSpPr>
          <p:grpSpPr bwMode="auto">
            <a:xfrm>
              <a:off x="225425" y="990600"/>
              <a:ext cx="1438275" cy="400050"/>
              <a:chOff x="142" y="1040"/>
              <a:chExt cx="906" cy="252"/>
            </a:xfrm>
          </p:grpSpPr>
          <p:sp>
            <p:nvSpPr>
              <p:cNvPr id="29" name="Text Box 29"/>
              <p:cNvSpPr txBox="1">
                <a:spLocks noChangeArrowheads="1"/>
              </p:cNvSpPr>
              <p:nvPr/>
            </p:nvSpPr>
            <p:spPr bwMode="auto">
              <a:xfrm>
                <a:off x="142" y="1040"/>
                <a:ext cx="595" cy="199"/>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dirty="0">
                    <a:latin typeface="+mj-lt"/>
                  </a:rPr>
                  <a:t>Menu bar</a:t>
                </a:r>
              </a:p>
            </p:txBody>
          </p:sp>
          <p:sp>
            <p:nvSpPr>
              <p:cNvPr id="30" name="Line 30"/>
              <p:cNvSpPr>
                <a:spLocks noChangeShapeType="1"/>
              </p:cNvSpPr>
              <p:nvPr/>
            </p:nvSpPr>
            <p:spPr bwMode="auto">
              <a:xfrm>
                <a:off x="680" y="1146"/>
                <a:ext cx="368" cy="146"/>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8" name="Group 31"/>
            <p:cNvGrpSpPr>
              <a:grpSpLocks/>
            </p:cNvGrpSpPr>
            <p:nvPr/>
          </p:nvGrpSpPr>
          <p:grpSpPr bwMode="auto">
            <a:xfrm>
              <a:off x="225425" y="4953005"/>
              <a:ext cx="2936875" cy="568326"/>
              <a:chOff x="142" y="3564"/>
              <a:chExt cx="1850" cy="358"/>
            </a:xfrm>
          </p:grpSpPr>
          <p:sp>
            <p:nvSpPr>
              <p:cNvPr id="26" name="Text Box 32"/>
              <p:cNvSpPr txBox="1">
                <a:spLocks noChangeArrowheads="1"/>
              </p:cNvSpPr>
              <p:nvPr/>
            </p:nvSpPr>
            <p:spPr bwMode="auto">
              <a:xfrm>
                <a:off x="142" y="3564"/>
                <a:ext cx="57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Message</a:t>
                </a:r>
              </a:p>
              <a:p>
                <a:pPr eaLnBrk="0" hangingPunct="0">
                  <a:lnSpc>
                    <a:spcPct val="100000"/>
                  </a:lnSpc>
                  <a:spcBef>
                    <a:spcPct val="20000"/>
                  </a:spcBef>
                  <a:buClrTx/>
                  <a:buSzPct val="75000"/>
                  <a:buFontTx/>
                  <a:buNone/>
                </a:pPr>
                <a:r>
                  <a:rPr lang="en-US" sz="1200" b="1">
                    <a:latin typeface="+mj-lt"/>
                  </a:rPr>
                  <a:t>area</a:t>
                </a:r>
              </a:p>
            </p:txBody>
          </p:sp>
          <p:sp>
            <p:nvSpPr>
              <p:cNvPr id="27" name="Line 33"/>
              <p:cNvSpPr>
                <a:spLocks noChangeShapeType="1"/>
              </p:cNvSpPr>
              <p:nvPr/>
            </p:nvSpPr>
            <p:spPr bwMode="auto">
              <a:xfrm>
                <a:off x="704" y="3776"/>
                <a:ext cx="392" cy="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sp>
            <p:nvSpPr>
              <p:cNvPr id="28" name="Oval 34"/>
              <p:cNvSpPr>
                <a:spLocks noChangeArrowheads="1"/>
              </p:cNvSpPr>
              <p:nvPr/>
            </p:nvSpPr>
            <p:spPr bwMode="auto">
              <a:xfrm>
                <a:off x="1104" y="3688"/>
                <a:ext cx="888" cy="160"/>
              </a:xfrm>
              <a:prstGeom prst="ellipse">
                <a:avLst/>
              </a:prstGeom>
              <a:noFill/>
              <a:ln w="25400">
                <a:solidFill>
                  <a:srgbClr val="FF0000"/>
                </a:solidFill>
                <a:round/>
                <a:headEnd/>
                <a:tailEnd/>
              </a:ln>
              <a:effectLst/>
            </p:spPr>
            <p:txBody>
              <a:bodyPr wrap="none" anchor="ctr"/>
              <a:lstStyle/>
              <a:p>
                <a:endParaRPr lang="en-IN">
                  <a:latin typeface="+mj-lt"/>
                </a:endParaRPr>
              </a:p>
            </p:txBody>
          </p:sp>
        </p:grpSp>
        <p:grpSp>
          <p:nvGrpSpPr>
            <p:cNvPr id="19" name="Group 35"/>
            <p:cNvGrpSpPr>
              <a:grpSpLocks/>
            </p:cNvGrpSpPr>
            <p:nvPr/>
          </p:nvGrpSpPr>
          <p:grpSpPr bwMode="auto">
            <a:xfrm>
              <a:off x="5753101" y="4953006"/>
              <a:ext cx="2884488" cy="820739"/>
              <a:chOff x="3624" y="3564"/>
              <a:chExt cx="1817" cy="517"/>
            </a:xfrm>
          </p:grpSpPr>
          <p:sp>
            <p:nvSpPr>
              <p:cNvPr id="23" name="Text Box 36"/>
              <p:cNvSpPr txBox="1">
                <a:spLocks noChangeArrowheads="1"/>
              </p:cNvSpPr>
              <p:nvPr/>
            </p:nvSpPr>
            <p:spPr bwMode="auto">
              <a:xfrm>
                <a:off x="4993" y="3564"/>
                <a:ext cx="448" cy="517"/>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Editor</a:t>
                </a:r>
              </a:p>
              <a:p>
                <a:pPr eaLnBrk="0" hangingPunct="0">
                  <a:lnSpc>
                    <a:spcPct val="100000"/>
                  </a:lnSpc>
                  <a:spcBef>
                    <a:spcPct val="20000"/>
                  </a:spcBef>
                  <a:buClrTx/>
                  <a:buSzPct val="75000"/>
                  <a:buFontTx/>
                  <a:buNone/>
                </a:pPr>
                <a:r>
                  <a:rPr lang="en-US" sz="1200" b="1">
                    <a:latin typeface="+mj-lt"/>
                  </a:rPr>
                  <a:t>Status</a:t>
                </a:r>
              </a:p>
              <a:p>
                <a:pPr eaLnBrk="0" hangingPunct="0">
                  <a:lnSpc>
                    <a:spcPct val="100000"/>
                  </a:lnSpc>
                  <a:spcBef>
                    <a:spcPct val="20000"/>
                  </a:spcBef>
                  <a:buClrTx/>
                  <a:buSzPct val="75000"/>
                  <a:buFontTx/>
                  <a:buNone/>
                </a:pPr>
                <a:r>
                  <a:rPr lang="en-US" sz="1200" b="1">
                    <a:latin typeface="+mj-lt"/>
                  </a:rPr>
                  <a:t>area</a:t>
                </a:r>
              </a:p>
            </p:txBody>
          </p:sp>
          <p:sp>
            <p:nvSpPr>
              <p:cNvPr id="24" name="Oval 37"/>
              <p:cNvSpPr>
                <a:spLocks noChangeArrowheads="1"/>
              </p:cNvSpPr>
              <p:nvPr/>
            </p:nvSpPr>
            <p:spPr bwMode="auto">
              <a:xfrm>
                <a:off x="3624" y="3696"/>
                <a:ext cx="1144" cy="168"/>
              </a:xfrm>
              <a:prstGeom prst="ellipse">
                <a:avLst/>
              </a:prstGeom>
              <a:noFill/>
              <a:ln w="25400">
                <a:solidFill>
                  <a:srgbClr val="FF0000"/>
                </a:solidFill>
                <a:round/>
                <a:headEnd/>
                <a:tailEnd/>
              </a:ln>
              <a:effectLst/>
            </p:spPr>
            <p:txBody>
              <a:bodyPr wrap="none" anchor="ctr"/>
              <a:lstStyle/>
              <a:p>
                <a:endParaRPr lang="en-IN">
                  <a:latin typeface="+mj-lt"/>
                </a:endParaRPr>
              </a:p>
            </p:txBody>
          </p:sp>
          <p:sp>
            <p:nvSpPr>
              <p:cNvPr id="25" name="Line 38"/>
              <p:cNvSpPr>
                <a:spLocks noChangeShapeType="1"/>
              </p:cNvSpPr>
              <p:nvPr/>
            </p:nvSpPr>
            <p:spPr bwMode="auto">
              <a:xfrm flipH="1">
                <a:off x="4817" y="3688"/>
                <a:ext cx="176" cy="8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20" name="Group 39"/>
            <p:cNvGrpSpPr>
              <a:grpSpLocks/>
            </p:cNvGrpSpPr>
            <p:nvPr/>
          </p:nvGrpSpPr>
          <p:grpSpPr bwMode="auto">
            <a:xfrm>
              <a:off x="6024565" y="1289050"/>
              <a:ext cx="2566988" cy="920750"/>
              <a:chOff x="3795" y="1132"/>
              <a:chExt cx="1617" cy="580"/>
            </a:xfrm>
          </p:grpSpPr>
          <p:sp>
            <p:nvSpPr>
              <p:cNvPr id="21" name="Text Box 40"/>
              <p:cNvSpPr txBox="1">
                <a:spLocks noChangeArrowheads="1"/>
              </p:cNvSpPr>
              <p:nvPr/>
            </p:nvSpPr>
            <p:spPr bwMode="auto">
              <a:xfrm>
                <a:off x="4992" y="1132"/>
                <a:ext cx="42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Text</a:t>
                </a:r>
              </a:p>
              <a:p>
                <a:pPr eaLnBrk="0" hangingPunct="0">
                  <a:lnSpc>
                    <a:spcPct val="100000"/>
                  </a:lnSpc>
                  <a:spcBef>
                    <a:spcPct val="20000"/>
                  </a:spcBef>
                  <a:buClrTx/>
                  <a:buSzPct val="75000"/>
                  <a:buFontTx/>
                  <a:buNone/>
                </a:pPr>
                <a:r>
                  <a:rPr lang="en-US" sz="1200" b="1">
                    <a:latin typeface="+mj-lt"/>
                  </a:rPr>
                  <a:t>editor</a:t>
                </a:r>
              </a:p>
            </p:txBody>
          </p:sp>
          <p:sp>
            <p:nvSpPr>
              <p:cNvPr id="22" name="Line 41"/>
              <p:cNvSpPr>
                <a:spLocks noChangeShapeType="1"/>
              </p:cNvSpPr>
              <p:nvPr/>
            </p:nvSpPr>
            <p:spPr bwMode="auto">
              <a:xfrm flipH="1">
                <a:off x="3795" y="1304"/>
                <a:ext cx="1210" cy="408"/>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spTree>
    <p:extLst>
      <p:ext uri="{BB962C8B-B14F-4D97-AF65-F5344CB8AC3E}">
        <p14:creationId xmlns:p14="http://schemas.microsoft.com/office/powerpoint/2010/main" val="1391707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2.2 : Introduction to Eclipse IDE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r>
              <a:rPr lang="en-US" dirty="0">
                <a:solidFill>
                  <a:schemeClr val="tx1"/>
                </a:solidFill>
              </a:rPr>
              <a:t>The term “</a:t>
            </a:r>
            <a:r>
              <a:rPr lang="en-US" b="0" dirty="0">
                <a:solidFill>
                  <a:schemeClr val="tx1"/>
                </a:solidFill>
              </a:rPr>
              <a:t>Workbench</a:t>
            </a:r>
            <a:r>
              <a:rPr lang="en-US" dirty="0">
                <a:solidFill>
                  <a:schemeClr val="tx1"/>
                </a:solidFill>
              </a:rPr>
              <a:t>” refers to the desktop development environment</a:t>
            </a:r>
          </a:p>
          <a:p>
            <a:r>
              <a:rPr lang="en-US" dirty="0">
                <a:solidFill>
                  <a:schemeClr val="tx1"/>
                </a:solidFill>
              </a:rPr>
              <a:t>It allows you to select the Workspace</a:t>
            </a:r>
          </a:p>
          <a:p>
            <a:r>
              <a:rPr lang="en-US" dirty="0">
                <a:solidFill>
                  <a:schemeClr val="tx1"/>
                </a:solidFill>
              </a:rPr>
              <a:t>A Workbench consists of the following:</a:t>
            </a:r>
          </a:p>
          <a:p>
            <a:pPr lvl="1"/>
            <a:r>
              <a:rPr lang="en-US" dirty="0">
                <a:solidFill>
                  <a:schemeClr val="tx1"/>
                </a:solidFill>
              </a:rPr>
              <a:t>perspectives </a:t>
            </a:r>
          </a:p>
          <a:p>
            <a:pPr lvl="1"/>
            <a:r>
              <a:rPr lang="en-US" dirty="0">
                <a:solidFill>
                  <a:schemeClr val="tx1"/>
                </a:solidFill>
              </a:rPr>
              <a:t>views </a:t>
            </a:r>
          </a:p>
          <a:p>
            <a:pPr lvl="1"/>
            <a:r>
              <a:rPr lang="en-US" dirty="0">
                <a:solidFill>
                  <a:schemeClr val="tx1"/>
                </a:solidFill>
              </a:rPr>
              <a:t>editors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2" y="3036138"/>
            <a:ext cx="3771901" cy="301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6008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2.2 :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r>
              <a:rPr lang="en-US" dirty="0">
                <a:solidFill>
                  <a:schemeClr val="tx1"/>
                </a:solidFill>
              </a:rPr>
              <a:t>Perspective:</a:t>
            </a:r>
          </a:p>
          <a:p>
            <a:pPr lvl="1"/>
            <a:r>
              <a:rPr lang="en-US" dirty="0">
                <a:solidFill>
                  <a:schemeClr val="tx1"/>
                </a:solidFill>
              </a:rPr>
              <a:t>A perspective defines the initial set and layout of views in the Workbench window </a:t>
            </a:r>
          </a:p>
          <a:p>
            <a:pPr lvl="2"/>
            <a:r>
              <a:rPr lang="en-US" dirty="0">
                <a:solidFill>
                  <a:schemeClr val="tx1"/>
                </a:solidFill>
              </a:rPr>
              <a:t>Workbench offers one or more Perspectives</a:t>
            </a:r>
          </a:p>
          <a:p>
            <a:pPr lvl="2"/>
            <a:r>
              <a:rPr lang="en-US" dirty="0">
                <a:solidFill>
                  <a:schemeClr val="tx1"/>
                </a:solidFill>
              </a:rPr>
              <a:t>A perspective contains editors and views, such as the Navigator</a:t>
            </a:r>
          </a:p>
          <a:p>
            <a:pPr lvl="2"/>
            <a:r>
              <a:rPr lang="en-US" dirty="0">
                <a:solidFill>
                  <a:schemeClr val="tx1"/>
                </a:solidFill>
              </a:rPr>
              <a:t>By default the </a:t>
            </a:r>
            <a:r>
              <a:rPr lang="en-US" b="1" dirty="0">
                <a:solidFill>
                  <a:schemeClr val="tx1"/>
                </a:solidFill>
              </a:rPr>
              <a:t>Java perspective </a:t>
            </a:r>
            <a:r>
              <a:rPr lang="en-US" dirty="0">
                <a:solidFill>
                  <a:schemeClr val="tx1"/>
                </a:solidFill>
              </a:rPr>
              <a:t>is selected</a:t>
            </a:r>
          </a:p>
          <a:p>
            <a:pPr lvl="2"/>
            <a:r>
              <a:rPr lang="en-US" dirty="0">
                <a:solidFill>
                  <a:schemeClr val="tx1"/>
                </a:solidFill>
              </a:rPr>
              <a:t>The title bar indicates which perspective is open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239" y="2950681"/>
            <a:ext cx="2599871" cy="3163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4348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2.2 : Introduction to Eclipse IDE</a:t>
            </a:r>
            <a:r>
              <a:rPr lang="en-US" dirty="0"/>
              <a:t/>
            </a:r>
            <a:br>
              <a:rPr lang="en-US" dirty="0"/>
            </a:br>
            <a:r>
              <a:rPr lang="en-US" dirty="0"/>
              <a:t>The Workbench</a:t>
            </a:r>
            <a:endParaRPr lang="en-US" sz="2400" dirty="0"/>
          </a:p>
        </p:txBody>
      </p:sp>
      <p:sp>
        <p:nvSpPr>
          <p:cNvPr id="6" name="Content Placeholder 5"/>
          <p:cNvSpPr>
            <a:spLocks noGrp="1"/>
          </p:cNvSpPr>
          <p:nvPr>
            <p:ph idx="1"/>
          </p:nvPr>
        </p:nvSpPr>
        <p:spPr/>
        <p:txBody>
          <a:bodyPr/>
          <a:lstStyle/>
          <a:p>
            <a:r>
              <a:rPr lang="en-US" dirty="0">
                <a:solidFill>
                  <a:schemeClr val="tx1"/>
                </a:solidFill>
              </a:rPr>
              <a:t>View:</a:t>
            </a:r>
          </a:p>
          <a:p>
            <a:pPr lvl="1"/>
            <a:r>
              <a:rPr lang="en-US" dirty="0">
                <a:solidFill>
                  <a:schemeClr val="tx1"/>
                </a:solidFill>
              </a:rPr>
              <a:t>It is the visual component within the Workbench</a:t>
            </a:r>
          </a:p>
          <a:p>
            <a:pPr lvl="1"/>
            <a:r>
              <a:rPr lang="en-US" dirty="0">
                <a:solidFill>
                  <a:schemeClr val="tx1"/>
                </a:solidFill>
              </a:rPr>
              <a:t>It is used to navigate a hierarchy of information or display properties for the active editor</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747" y="2608997"/>
            <a:ext cx="2533425"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2872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2.2 :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r>
              <a:rPr lang="en-US" dirty="0">
                <a:solidFill>
                  <a:schemeClr val="tx1"/>
                </a:solidFill>
              </a:rPr>
              <a:t>Editor:</a:t>
            </a:r>
          </a:p>
          <a:p>
            <a:pPr lvl="1"/>
            <a:r>
              <a:rPr lang="en-US" dirty="0">
                <a:solidFill>
                  <a:schemeClr val="tx1"/>
                </a:solidFill>
              </a:rPr>
              <a:t>It is the visual component within the Workbench</a:t>
            </a:r>
          </a:p>
          <a:p>
            <a:pPr lvl="1"/>
            <a:r>
              <a:rPr lang="en-US" dirty="0">
                <a:solidFill>
                  <a:schemeClr val="tx1"/>
                </a:solidFill>
              </a:rPr>
              <a:t>It is used to edit or browse a resource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382" y="2613864"/>
            <a:ext cx="6384018" cy="3606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3396343" y="3335638"/>
            <a:ext cx="4441371" cy="2757715"/>
          </a:xfrm>
          <a:prstGeom prst="roundRect">
            <a:avLst>
              <a:gd name="adj" fmla="val 0"/>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836423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Category xmlns="14b6d540-9833-45be-9583-ec81eee29b00">Module Artifact</Category>
    <Levels xmlns="14b6d540-9833-45be-9583-ec81eee29b00">L1</Leve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C318F605-522B-4D50-BE06-C9D5AA965020}"/>
</file>

<file path=docProps/app.xml><?xml version="1.0" encoding="utf-8"?>
<Properties xmlns="http://schemas.openxmlformats.org/officeDocument/2006/extended-properties" xmlns:vt="http://schemas.openxmlformats.org/officeDocument/2006/docPropsVTypes">
  <Template/>
  <TotalTime>3051</TotalTime>
  <Words>2921</Words>
  <Application>Microsoft Office PowerPoint</Application>
  <PresentationFormat>On-screen Show (4:3)</PresentationFormat>
  <Paragraphs>385</Paragraphs>
  <Slides>37</Slides>
  <Notes>37</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2_Corporate Presentation Template (4x3 - Normal)</vt:lpstr>
      <vt:lpstr>think-cell Slide</vt:lpstr>
      <vt:lpstr>Core Java 8 and Development Tools</vt:lpstr>
      <vt:lpstr>Lesson Objectives</vt:lpstr>
      <vt:lpstr>2.1: Installation and Setting up Eclipse  Installing Eclipse 4.4 (Luna)</vt:lpstr>
      <vt:lpstr>2.2 : Introduction to Eclipse IDE Integrated Development Environment</vt:lpstr>
      <vt:lpstr>2.2 : Introduction to Eclipse IDE Workbench Terminology</vt:lpstr>
      <vt:lpstr>2.2 : Introduction to Eclipse IDE  The Workbench</vt:lpstr>
      <vt:lpstr>2.2 : Introduction to Eclipse IDE  The Workbench</vt:lpstr>
      <vt:lpstr>2.2 : Introduction to Eclipse IDE The Workbench</vt:lpstr>
      <vt:lpstr>2.2 : Introduction to Eclipse IDE  The Workbench</vt:lpstr>
      <vt:lpstr>2.2 : Introduction to Eclipse IDE  The Workbench</vt:lpstr>
      <vt:lpstr>2.3: Creating and Managing Java Projects Create Workspace</vt:lpstr>
      <vt:lpstr>2.3: Creating and Managing Java Projects  Create a Java Project</vt:lpstr>
      <vt:lpstr>2.3: Creating and Managing Java Projects  Select the JRE</vt:lpstr>
      <vt:lpstr>2.3: Creating and Managing Java Projects My first Java Program – Hello World</vt:lpstr>
      <vt:lpstr>2.3: Creating and Managing Java Projects Executing Hello World Program</vt:lpstr>
      <vt:lpstr>2.3: Creating and Managing Java Projects Demo</vt:lpstr>
      <vt:lpstr>2.3: Creating and Managing Java Projects Debugging your Java Program using Eclipse</vt:lpstr>
      <vt:lpstr>2.3: Creating and Managing Java Projects Debugging your Java Program using Eclipse</vt:lpstr>
      <vt:lpstr>2.3: Creating and Managing Java Projects Specifying Debugging options</vt:lpstr>
      <vt:lpstr>2.3: Creating and Managing Java Projects Debugging a Java Program</vt:lpstr>
      <vt:lpstr>2.3: Creating and Managing Java Projects Debugging a Java Program</vt:lpstr>
      <vt:lpstr>2.4: Miscellaneous Options  Adding external jar file</vt:lpstr>
      <vt:lpstr>2.4: Miscellaneous Options  Verifying / Changing JRE Installation</vt:lpstr>
      <vt:lpstr>2.4: Miscellaneous Options  Jar File Creation</vt:lpstr>
      <vt:lpstr>2.4: Miscellaneous Options  Class path Setting</vt:lpstr>
      <vt:lpstr>2.4: Miscellaneous Options  Passing Command Line Arguments</vt:lpstr>
      <vt:lpstr>2.4: Miscellaneous Options  Import a Project</vt:lpstr>
      <vt:lpstr>2.4: Miscellaneous Options  Import a Project</vt:lpstr>
      <vt:lpstr>2.4: Miscellaneous Options  Build options</vt:lpstr>
      <vt:lpstr>2.4: Miscellaneous Options  Build options</vt:lpstr>
      <vt:lpstr>2.4: Miscellaneous Options  General Tips and Tricks</vt:lpstr>
      <vt:lpstr>2.4: Miscellaneous Options  General Tips and Tricks</vt:lpstr>
      <vt:lpstr>2.4: Miscellaneous Options  General Tips and Tricks</vt:lpstr>
      <vt:lpstr>2.4: Miscellaneous Options  Using Java documentation</vt:lpstr>
      <vt:lpstr>Lab</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CHATTOPADHYAY, SOURIN</cp:lastModifiedBy>
  <cp:revision>233</cp:revision>
  <cp:lastPrinted>2016-07-11T11:12:04Z</cp:lastPrinted>
  <dcterms:created xsi:type="dcterms:W3CDTF">2012-05-18T02:59:15Z</dcterms:created>
  <dcterms:modified xsi:type="dcterms:W3CDTF">2016-08-01T08:11:13Z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