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4"/>
  </p:sldMasterIdLst>
  <p:notesMasterIdLst>
    <p:notesMasterId r:id="rId32"/>
  </p:notesMasterIdLst>
  <p:handoutMasterIdLst>
    <p:handoutMasterId r:id="rId33"/>
  </p:handoutMasterIdLst>
  <p:sldIdLst>
    <p:sldId id="396" r:id="rId5"/>
    <p:sldId id="266" r:id="rId6"/>
    <p:sldId id="355" r:id="rId7"/>
    <p:sldId id="356" r:id="rId8"/>
    <p:sldId id="357" r:id="rId9"/>
    <p:sldId id="361" r:id="rId10"/>
    <p:sldId id="362" r:id="rId11"/>
    <p:sldId id="363" r:id="rId12"/>
    <p:sldId id="364" r:id="rId13"/>
    <p:sldId id="365" r:id="rId14"/>
    <p:sldId id="390" r:id="rId15"/>
    <p:sldId id="367" r:id="rId16"/>
    <p:sldId id="368" r:id="rId17"/>
    <p:sldId id="369" r:id="rId18"/>
    <p:sldId id="370" r:id="rId19"/>
    <p:sldId id="371" r:id="rId20"/>
    <p:sldId id="386" r:id="rId21"/>
    <p:sldId id="392" r:id="rId22"/>
    <p:sldId id="393" r:id="rId23"/>
    <p:sldId id="394" r:id="rId24"/>
    <p:sldId id="387" r:id="rId25"/>
    <p:sldId id="388" r:id="rId26"/>
    <p:sldId id="391" r:id="rId27"/>
    <p:sldId id="389" r:id="rId28"/>
    <p:sldId id="395" r:id="rId29"/>
    <p:sldId id="381" r:id="rId30"/>
    <p:sldId id="351"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8099" autoAdjust="0"/>
  </p:normalViewPr>
  <p:slideViewPr>
    <p:cSldViewPr snapToGrid="0" showGuides="1">
      <p:cViewPr>
        <p:scale>
          <a:sx n="60" d="100"/>
          <a:sy n="60" d="100"/>
        </p:scale>
        <p:origin x="-1500" y="-288"/>
      </p:cViewPr>
      <p:guideLst>
        <p:guide orient="horz" pos="752"/>
        <p:guide pos="249"/>
      </p:guideLst>
    </p:cSldViewPr>
  </p:slideViewPr>
  <p:notesTextViewPr>
    <p:cViewPr>
      <p:scale>
        <a:sx n="100" d="100"/>
        <a:sy n="100" d="100"/>
      </p:scale>
      <p:origin x="0" y="0"/>
    </p:cViewPr>
  </p:notesTextViewPr>
  <p:sorterViewPr>
    <p:cViewPr>
      <p:scale>
        <a:sx n="66" d="100"/>
        <a:sy n="66" d="100"/>
      </p:scale>
      <p:origin x="0" y="1308"/>
    </p:cViewPr>
  </p:sorterViewPr>
  <p:notesViewPr>
    <p:cSldViewPr snapToGrid="0">
      <p:cViewPr>
        <p:scale>
          <a:sx n="70" d="100"/>
          <a:sy n="70" d="100"/>
        </p:scale>
        <p:origin x="-2088" y="-276"/>
      </p:cViewPr>
      <p:guideLst>
        <p:guide orient="horz" pos="573"/>
        <p:guide pos="121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143588" y="1"/>
            <a:ext cx="3169920" cy="480060"/>
          </a:xfrm>
          <a:prstGeom prst="rect">
            <a:avLst/>
          </a:prstGeom>
        </p:spPr>
        <p:txBody>
          <a:bodyPr vert="horz" lIns="99048" tIns="49524" rIns="99048" bIns="49524" rtlCol="0"/>
          <a:lstStyle>
            <a:lvl1pPr algn="r">
              <a:defRPr sz="1300"/>
            </a:lvl1pPr>
          </a:lstStyle>
          <a:p>
            <a:fld id="{DB228672-4337-41E0-A109-2BF6C0A0EED5}" type="datetimeFigureOut">
              <a:rPr lang="en-US" smtClean="0"/>
              <a:pPr/>
              <a:t>8/1/2016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9048" tIns="49524" rIns="99048" bIns="49524" rtlCol="0" anchor="b"/>
          <a:lstStyle>
            <a:lvl1pPr algn="l">
              <a:defRPr sz="1300"/>
            </a:lvl1pPr>
          </a:lstStyle>
          <a:p>
            <a:endParaRPr lang="en-US"/>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9048" tIns="49524" rIns="99048" bIns="49524"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1685929316"/>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32013" y="720725"/>
            <a:ext cx="4799012" cy="3598863"/>
          </a:xfrm>
          <a:prstGeom prst="rect">
            <a:avLst/>
          </a:prstGeom>
          <a:noFill/>
          <a:ln w="12700">
            <a:solidFill>
              <a:prstClr val="black"/>
            </a:solidFill>
          </a:ln>
        </p:spPr>
        <p:txBody>
          <a:bodyPr vert="horz" lIns="99048" tIns="49524" rIns="99048" bIns="49524" rtlCol="0" anchor="ctr"/>
          <a:lstStyle/>
          <a:p>
            <a:r>
              <a:rPr lang="en-US" dirty="0" smtClean="0"/>
              <a:t>text</a:t>
            </a:r>
            <a:endParaRPr lang="en-US" dirty="0"/>
          </a:p>
        </p:txBody>
      </p:sp>
      <p:sp>
        <p:nvSpPr>
          <p:cNvPr id="5" name="Notes Placeholder 4"/>
          <p:cNvSpPr>
            <a:spLocks noGrp="1"/>
          </p:cNvSpPr>
          <p:nvPr>
            <p:ph type="body" sz="quarter" idx="3"/>
          </p:nvPr>
        </p:nvSpPr>
        <p:spPr>
          <a:xfrm>
            <a:off x="1931102" y="4569021"/>
            <a:ext cx="5201775" cy="4320540"/>
          </a:xfrm>
          <a:prstGeom prst="rect">
            <a:avLst/>
          </a:prstGeom>
        </p:spPr>
        <p:txBody>
          <a:bodyPr vert="horz" lIns="99048" tIns="49524" rIns="99048" bIns="4952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16040" y="640899"/>
            <a:ext cx="0" cy="8401050"/>
          </a:xfrm>
          <a:prstGeom prst="line">
            <a:avLst/>
          </a:prstGeom>
          <a:noFill/>
          <a:ln w="9525">
            <a:solidFill>
              <a:schemeClr val="tx1"/>
            </a:solidFill>
            <a:round/>
            <a:headEnd/>
            <a:tailEnd/>
          </a:ln>
          <a:effectLst/>
        </p:spPr>
        <p:txBody>
          <a:bodyPr lIns="99048" tIns="49524" rIns="99048" bIns="49524"/>
          <a:lstStyle/>
          <a:p>
            <a:endParaRPr lang="en-US"/>
          </a:p>
        </p:txBody>
      </p:sp>
      <p:sp>
        <p:nvSpPr>
          <p:cNvPr id="11" name="Rectangle 14"/>
          <p:cNvSpPr>
            <a:spLocks noChangeArrowheads="1"/>
          </p:cNvSpPr>
          <p:nvPr/>
        </p:nvSpPr>
        <p:spPr bwMode="auto">
          <a:xfrm>
            <a:off x="257388" y="160021"/>
            <a:ext cx="6934200" cy="200508"/>
          </a:xfrm>
          <a:prstGeom prst="rect">
            <a:avLst/>
          </a:prstGeom>
          <a:noFill/>
          <a:ln w="9525">
            <a:noFill/>
            <a:miter lim="800000"/>
            <a:headEnd/>
            <a:tailEnd/>
          </a:ln>
          <a:effectLst/>
        </p:spPr>
        <p:txBody>
          <a:bodyPr lIns="100138" tIns="50069" rIns="100138" bIns="50069" anchor="ctr" anchorCtr="0"/>
          <a:lstStyle/>
          <a:p>
            <a:pPr marL="0" marR="0" indent="0" algn="l" defTabSz="990478" rtl="0" eaLnBrk="1" fontAlgn="auto" latinLnBrk="0" hangingPunct="1">
              <a:lnSpc>
                <a:spcPct val="100000"/>
              </a:lnSpc>
              <a:spcBef>
                <a:spcPts val="0"/>
              </a:spcBef>
              <a:spcAft>
                <a:spcPts val="0"/>
              </a:spcAft>
              <a:buClrTx/>
              <a:buSzTx/>
              <a:buFontTx/>
              <a:buNone/>
              <a:tabLst/>
              <a:defRPr/>
            </a:pPr>
            <a:r>
              <a:rPr lang="en-US" sz="1200" b="0" dirty="0" smtClean="0">
                <a:latin typeface="Arial" pitchFamily="34" charset="0"/>
                <a:cs typeface="Arial" pitchFamily="34" charset="0"/>
              </a:rPr>
              <a:t>Core Java 8</a:t>
            </a:r>
            <a:r>
              <a:rPr lang="en-US" sz="1200" b="0" baseline="0" dirty="0" smtClean="0">
                <a:latin typeface="Arial" pitchFamily="34" charset="0"/>
                <a:cs typeface="Arial" pitchFamily="34" charset="0"/>
              </a:rPr>
              <a:t> </a:t>
            </a:r>
            <a:r>
              <a:rPr lang="en-US" sz="1200" b="0" dirty="0" smtClean="0">
                <a:latin typeface="Arial" pitchFamily="34" charset="0"/>
                <a:cs typeface="Arial" pitchFamily="34" charset="0"/>
              </a:rPr>
              <a:t> and Development Tools                                                         Classes and</a:t>
            </a:r>
            <a:r>
              <a:rPr lang="en-US" sz="1200" b="0" baseline="0" dirty="0" smtClean="0">
                <a:latin typeface="Arial" pitchFamily="34" charset="0"/>
                <a:cs typeface="Arial" pitchFamily="34" charset="0"/>
              </a:rPr>
              <a:t> Objects</a:t>
            </a:r>
            <a:endParaRPr lang="en-US" sz="1200" b="0" dirty="0" smtClean="0">
              <a:latin typeface="Arial" pitchFamily="34" charset="0"/>
              <a:cs typeface="Arial" pitchFamily="34" charset="0"/>
            </a:endParaRPr>
          </a:p>
        </p:txBody>
      </p:sp>
      <p:sp>
        <p:nvSpPr>
          <p:cNvPr id="12" name="Rectangle 14"/>
          <p:cNvSpPr>
            <a:spLocks noChangeArrowheads="1"/>
          </p:cNvSpPr>
          <p:nvPr/>
        </p:nvSpPr>
        <p:spPr bwMode="auto">
          <a:xfrm>
            <a:off x="4212916" y="8894263"/>
            <a:ext cx="2946699" cy="261072"/>
          </a:xfrm>
          <a:prstGeom prst="rect">
            <a:avLst/>
          </a:prstGeom>
          <a:noFill/>
          <a:ln w="9525">
            <a:noFill/>
            <a:miter lim="800000"/>
            <a:headEnd/>
            <a:tailEnd/>
          </a:ln>
          <a:effectLst/>
        </p:spPr>
        <p:txBody>
          <a:bodyPr lIns="100138" tIns="50069" rIns="100138" bIns="50069" anchor="ctr" anchorCtr="0"/>
          <a:lstStyle/>
          <a:p>
            <a:pPr marL="0" marR="0" indent="0" algn="l" defTabSz="990478"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04-</a:t>
            </a:r>
            <a:fld id="{BD9FB300-F9DC-4669-88F4-967ABA23CC04}" type="slidenum">
              <a:rPr lang="en-US" sz="1000" smtClean="0">
                <a:latin typeface="Arial" pitchFamily="34" charset="0"/>
                <a:cs typeface="Arial" pitchFamily="34" charset="0"/>
              </a:rPr>
              <a:pPr marL="0" marR="0" indent="0" algn="l" defTabSz="990478"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p:txBody>
      </p:sp>
    </p:spTree>
    <p:extLst>
      <p:ext uri="{BB962C8B-B14F-4D97-AF65-F5344CB8AC3E}">
        <p14:creationId xmlns:p14="http://schemas.microsoft.com/office/powerpoint/2010/main" val="849931595"/>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922463" y="720725"/>
            <a:ext cx="5008562" cy="3598863"/>
          </a:xfrm>
        </p:spPr>
      </p:sp>
      <p:sp>
        <p:nvSpPr>
          <p:cNvPr id="6" name="Notes Placeholder 5"/>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Rectangle 3"/>
          <p:cNvSpPr>
            <a:spLocks noGrp="1" noChangeArrowheads="1"/>
          </p:cNvSpPr>
          <p:nvPr>
            <p:ph type="body" idx="1"/>
          </p:nvPr>
        </p:nvSpPr>
        <p:spPr/>
        <p:txBody>
          <a:bodyPr/>
          <a:lstStyle/>
          <a:p>
            <a:r>
              <a:rPr lang="en-US" smtClean="0"/>
              <a:t>java.lang package is automatically imported by every Java program.</a:t>
            </a:r>
            <a:endParaRPr lang="en-US" dirty="0"/>
          </a:p>
        </p:txBody>
      </p:sp>
      <p:sp>
        <p:nvSpPr>
          <p:cNvPr id="5" name="Slide Image Placeholder 4"/>
          <p:cNvSpPr>
            <a:spLocks noGrp="1" noRot="1" noChangeAspect="1"/>
          </p:cNvSpPr>
          <p:nvPr>
            <p:ph type="sldImg"/>
          </p:nvPr>
        </p:nvSpPr>
        <p:spPr>
          <a:xfrm>
            <a:off x="1922463" y="720725"/>
            <a:ext cx="5008562" cy="3598863"/>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9" name="Rectangle 3"/>
          <p:cNvSpPr>
            <a:spLocks noGrp="1" noChangeArrowheads="1"/>
          </p:cNvSpPr>
          <p:nvPr>
            <p:ph type="body" idx="1"/>
          </p:nvPr>
        </p:nvSpPr>
        <p:spPr/>
        <p:txBody>
          <a:bodyPr/>
          <a:lstStyle/>
          <a:p>
            <a:r>
              <a:rPr lang="en-US" dirty="0" smtClean="0"/>
              <a:t>Static Import: </a:t>
            </a:r>
          </a:p>
          <a:p>
            <a:endParaRPr lang="en-US" dirty="0" smtClean="0"/>
          </a:p>
          <a:p>
            <a:r>
              <a:rPr lang="en-US" dirty="0" smtClean="0"/>
              <a:t>A static import declaration has two forms:</a:t>
            </a:r>
          </a:p>
          <a:p>
            <a:r>
              <a:rPr lang="en-US" dirty="0" smtClean="0"/>
              <a:t>1. The form that imports a particular static member (which is known as single static import): </a:t>
            </a:r>
          </a:p>
          <a:p>
            <a:r>
              <a:rPr lang="en-US" dirty="0" smtClean="0"/>
              <a:t>The following syntax imports only the </a:t>
            </a:r>
            <a:r>
              <a:rPr lang="en-US" dirty="0" err="1" smtClean="0"/>
              <a:t>sqrt</a:t>
            </a:r>
            <a:r>
              <a:rPr lang="en-US" dirty="0" smtClean="0"/>
              <a:t> method of the Math class:</a:t>
            </a:r>
          </a:p>
          <a:p>
            <a:endParaRPr lang="en-US" dirty="0" smtClean="0"/>
          </a:p>
          <a:p>
            <a:r>
              <a:rPr lang="en-US" dirty="0" smtClean="0"/>
              <a:t>	import static </a:t>
            </a:r>
            <a:r>
              <a:rPr lang="en-US" dirty="0" err="1" smtClean="0"/>
              <a:t>java.lang.Math.sqrt</a:t>
            </a:r>
            <a:r>
              <a:rPr lang="en-US" dirty="0" smtClean="0"/>
              <a:t>;</a:t>
            </a:r>
          </a:p>
          <a:p>
            <a:endParaRPr lang="en-US" dirty="0" smtClean="0"/>
          </a:p>
          <a:p>
            <a:r>
              <a:rPr lang="en-US" dirty="0" smtClean="0"/>
              <a:t>2. The form that imports all static members of a class: </a:t>
            </a:r>
          </a:p>
          <a:p>
            <a:r>
              <a:rPr lang="en-US" dirty="0" smtClean="0"/>
              <a:t>The following syntax imports all static members of the Math class:</a:t>
            </a:r>
          </a:p>
          <a:p>
            <a:endParaRPr lang="en-US" dirty="0" smtClean="0"/>
          </a:p>
          <a:p>
            <a:r>
              <a:rPr lang="en-US" dirty="0" smtClean="0"/>
              <a:t>	import static java.lang.Math.*</a:t>
            </a:r>
          </a:p>
          <a:p>
            <a:endParaRPr lang="en-US" dirty="0"/>
          </a:p>
        </p:txBody>
      </p:sp>
      <p:sp>
        <p:nvSpPr>
          <p:cNvPr id="290820" name="AutoShape 4"/>
          <p:cNvSpPr>
            <a:spLocks noChangeArrowheads="1"/>
          </p:cNvSpPr>
          <p:nvPr/>
        </p:nvSpPr>
        <p:spPr bwMode="auto">
          <a:xfrm>
            <a:off x="2624406" y="5608816"/>
            <a:ext cx="2438400" cy="320040"/>
          </a:xfrm>
          <a:prstGeom prst="roundRect">
            <a:avLst>
              <a:gd name="adj" fmla="val 16667"/>
            </a:avLst>
          </a:prstGeom>
          <a:noFill/>
          <a:ln w="9525" algn="ctr">
            <a:solidFill>
              <a:schemeClr val="tx1"/>
            </a:solidFill>
            <a:round/>
            <a:headEnd/>
            <a:tailEnd/>
          </a:ln>
          <a:effectLst/>
        </p:spPr>
        <p:txBody>
          <a:bodyPr wrap="none" lIns="99048" tIns="49524" rIns="99048" bIns="49524" anchor="ctr"/>
          <a:lstStyle/>
          <a:p>
            <a:endParaRPr lang="en-IN"/>
          </a:p>
        </p:txBody>
      </p:sp>
      <p:sp>
        <p:nvSpPr>
          <p:cNvPr id="290821" name="AutoShape 5"/>
          <p:cNvSpPr>
            <a:spLocks noChangeArrowheads="1"/>
          </p:cNvSpPr>
          <p:nvPr/>
        </p:nvSpPr>
        <p:spPr bwMode="auto">
          <a:xfrm>
            <a:off x="2557113" y="6369927"/>
            <a:ext cx="2438400" cy="320040"/>
          </a:xfrm>
          <a:prstGeom prst="roundRect">
            <a:avLst>
              <a:gd name="adj" fmla="val 16667"/>
            </a:avLst>
          </a:prstGeom>
          <a:noFill/>
          <a:ln w="9525" algn="ctr">
            <a:solidFill>
              <a:schemeClr val="tx1"/>
            </a:solidFill>
            <a:round/>
            <a:headEnd/>
            <a:tailEnd/>
          </a:ln>
          <a:effectLst/>
        </p:spPr>
        <p:txBody>
          <a:bodyPr wrap="none" lIns="99048" tIns="49524" rIns="99048" bIns="49524" anchor="ctr"/>
          <a:lstStyle/>
          <a:p>
            <a:endParaRPr lang="en-IN"/>
          </a:p>
        </p:txBody>
      </p:sp>
      <p:sp>
        <p:nvSpPr>
          <p:cNvPr id="4" name="Slide Image Placeholder 3"/>
          <p:cNvSpPr>
            <a:spLocks noGrp="1" noRot="1" noChangeAspect="1"/>
          </p:cNvSpPr>
          <p:nvPr>
            <p:ph type="sldImg"/>
          </p:nvPr>
        </p:nvSpPr>
        <p:spPr>
          <a:xfrm>
            <a:off x="1922463" y="720725"/>
            <a:ext cx="5008562" cy="3598863"/>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3"/>
          <p:cNvSpPr>
            <a:spLocks noGrp="1" noChangeArrowheads="1"/>
          </p:cNvSpPr>
          <p:nvPr>
            <p:ph type="body" idx="1"/>
          </p:nvPr>
        </p:nvSpPr>
        <p:spPr/>
        <p:txBody>
          <a:bodyPr/>
          <a:lstStyle/>
          <a:p>
            <a:r>
              <a:rPr lang="en-US" smtClean="0"/>
              <a:t>Refer to the java documentation for more details on other important packages.</a:t>
            </a:r>
            <a:endParaRPr lang="en-US" dirty="0"/>
          </a:p>
        </p:txBody>
      </p:sp>
      <p:sp>
        <p:nvSpPr>
          <p:cNvPr id="4" name="Slide Image Placeholder 3"/>
          <p:cNvSpPr>
            <a:spLocks noGrp="1" noRot="1" noChangeAspect="1"/>
          </p:cNvSpPr>
          <p:nvPr>
            <p:ph type="sldImg"/>
          </p:nvPr>
        </p:nvSpPr>
        <p:spPr>
          <a:xfrm>
            <a:off x="1922463" y="720725"/>
            <a:ext cx="5008562" cy="3598863"/>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a:xfrm>
            <a:off x="1931102" y="4569020"/>
            <a:ext cx="5201775" cy="4574979"/>
          </a:xfrm>
        </p:spPr>
        <p:txBody>
          <a:bodyPr/>
          <a:lstStyle/>
          <a:p>
            <a:endParaRPr lang="en-US" dirty="0"/>
          </a:p>
        </p:txBody>
      </p:sp>
      <p:sp>
        <p:nvSpPr>
          <p:cNvPr id="315396" name="AutoShape 4"/>
          <p:cNvSpPr>
            <a:spLocks noChangeArrowheads="1"/>
          </p:cNvSpPr>
          <p:nvPr/>
        </p:nvSpPr>
        <p:spPr bwMode="auto">
          <a:xfrm>
            <a:off x="1909747" y="4604020"/>
            <a:ext cx="5270559" cy="2133872"/>
          </a:xfrm>
          <a:prstGeom prst="roundRect">
            <a:avLst>
              <a:gd name="adj" fmla="val 16667"/>
            </a:avLst>
          </a:prstGeom>
          <a:noFill/>
          <a:ln w="9525" algn="ctr">
            <a:solidFill>
              <a:schemeClr val="tx1"/>
            </a:solidFill>
            <a:round/>
            <a:headEnd/>
            <a:tailEnd/>
          </a:ln>
          <a:effectLst/>
        </p:spPr>
        <p:txBody>
          <a:bodyPr wrap="none" lIns="99048" tIns="49524" rIns="99048" bIns="49524" anchor="ctr"/>
          <a:lstStyle/>
          <a:p>
            <a:pPr algn="l"/>
            <a:r>
              <a:rPr lang="en-US" sz="1100" b="1" dirty="0">
                <a:latin typeface="Arial" pitchFamily="34" charset="0"/>
                <a:cs typeface="Arial" pitchFamily="34" charset="0"/>
              </a:rPr>
              <a:t>package</a:t>
            </a:r>
            <a:r>
              <a:rPr lang="en-US" sz="1100" dirty="0">
                <a:latin typeface="Arial" pitchFamily="34" charset="0"/>
                <a:cs typeface="Arial" pitchFamily="34" charset="0"/>
              </a:rPr>
              <a:t> </a:t>
            </a:r>
            <a:r>
              <a:rPr lang="en-US" sz="1100" dirty="0" smtClean="0">
                <a:latin typeface="Arial" pitchFamily="34" charset="0"/>
                <a:cs typeface="Arial" pitchFamily="34" charset="0"/>
              </a:rPr>
              <a:t>com.igate.lesson4.demo</a:t>
            </a:r>
            <a:r>
              <a:rPr lang="en-US" sz="1100" dirty="0">
                <a:latin typeface="Arial" pitchFamily="34" charset="0"/>
                <a:cs typeface="Arial" pitchFamily="34" charset="0"/>
              </a:rPr>
              <a:t>;</a:t>
            </a:r>
          </a:p>
          <a:p>
            <a:pPr algn="l"/>
            <a:r>
              <a:rPr lang="en-US" sz="1100" b="1" dirty="0">
                <a:latin typeface="Arial" pitchFamily="34" charset="0"/>
                <a:cs typeface="Arial" pitchFamily="34" charset="0"/>
              </a:rPr>
              <a:t>public</a:t>
            </a:r>
            <a:r>
              <a:rPr lang="en-US" sz="1100" dirty="0">
                <a:latin typeface="Arial" pitchFamily="34" charset="0"/>
                <a:cs typeface="Arial" pitchFamily="34" charset="0"/>
              </a:rPr>
              <a:t> </a:t>
            </a:r>
            <a:r>
              <a:rPr lang="en-US" sz="1100" b="1" dirty="0">
                <a:latin typeface="Arial" pitchFamily="34" charset="0"/>
                <a:cs typeface="Arial" pitchFamily="34" charset="0"/>
              </a:rPr>
              <a:t>class</a:t>
            </a:r>
            <a:r>
              <a:rPr lang="en-US" sz="1100" dirty="0">
                <a:latin typeface="Arial" pitchFamily="34" charset="0"/>
                <a:cs typeface="Arial" pitchFamily="34" charset="0"/>
              </a:rPr>
              <a:t> Balance {</a:t>
            </a:r>
          </a:p>
          <a:p>
            <a:pPr algn="l"/>
            <a:r>
              <a:rPr lang="en-US" sz="1100" dirty="0">
                <a:latin typeface="Arial" pitchFamily="34" charset="0"/>
                <a:cs typeface="Arial" pitchFamily="34" charset="0"/>
              </a:rPr>
              <a:t>     String name;</a:t>
            </a:r>
          </a:p>
          <a:p>
            <a:pPr algn="l"/>
            <a:r>
              <a:rPr lang="en-US" sz="1100" b="1" dirty="0">
                <a:latin typeface="Arial" pitchFamily="34" charset="0"/>
                <a:cs typeface="Arial" pitchFamily="34" charset="0"/>
              </a:rPr>
              <a:t>     double</a:t>
            </a:r>
            <a:r>
              <a:rPr lang="en-US" sz="1100" dirty="0">
                <a:latin typeface="Arial" pitchFamily="34" charset="0"/>
                <a:cs typeface="Arial" pitchFamily="34" charset="0"/>
              </a:rPr>
              <a:t> bal;</a:t>
            </a:r>
          </a:p>
          <a:p>
            <a:pPr algn="l"/>
            <a:r>
              <a:rPr lang="en-US" sz="1100" b="1" dirty="0">
                <a:latin typeface="Arial" pitchFamily="34" charset="0"/>
                <a:cs typeface="Arial" pitchFamily="34" charset="0"/>
              </a:rPr>
              <a:t>     public</a:t>
            </a:r>
            <a:r>
              <a:rPr lang="en-US" sz="1100" dirty="0">
                <a:latin typeface="Arial" pitchFamily="34" charset="0"/>
                <a:cs typeface="Arial" pitchFamily="34" charset="0"/>
              </a:rPr>
              <a:t> Balance(String n, </a:t>
            </a:r>
            <a:r>
              <a:rPr lang="en-US" sz="1100" b="1" dirty="0">
                <a:latin typeface="Arial" pitchFamily="34" charset="0"/>
                <a:cs typeface="Arial" pitchFamily="34" charset="0"/>
              </a:rPr>
              <a:t>double</a:t>
            </a:r>
            <a:r>
              <a:rPr lang="en-US" sz="1100" dirty="0">
                <a:latin typeface="Arial" pitchFamily="34" charset="0"/>
                <a:cs typeface="Arial" pitchFamily="34" charset="0"/>
              </a:rPr>
              <a:t> b) {</a:t>
            </a:r>
          </a:p>
          <a:p>
            <a:pPr algn="l"/>
            <a:r>
              <a:rPr lang="en-US" sz="1100" dirty="0">
                <a:latin typeface="Arial" pitchFamily="34" charset="0"/>
                <a:cs typeface="Arial" pitchFamily="34" charset="0"/>
              </a:rPr>
              <a:t>           name = n;</a:t>
            </a:r>
          </a:p>
          <a:p>
            <a:pPr algn="l"/>
            <a:r>
              <a:rPr lang="en-US" sz="1100" dirty="0">
                <a:latin typeface="Arial" pitchFamily="34" charset="0"/>
                <a:cs typeface="Arial" pitchFamily="34" charset="0"/>
              </a:rPr>
              <a:t>           bal = b;</a:t>
            </a:r>
          </a:p>
          <a:p>
            <a:pPr algn="l"/>
            <a:r>
              <a:rPr lang="en-US" sz="1100" dirty="0">
                <a:latin typeface="Arial" pitchFamily="34" charset="0"/>
                <a:cs typeface="Arial" pitchFamily="34" charset="0"/>
              </a:rPr>
              <a:t>     }</a:t>
            </a:r>
          </a:p>
          <a:p>
            <a:pPr algn="l"/>
            <a:r>
              <a:rPr lang="en-US" sz="1100" b="1" dirty="0">
                <a:latin typeface="Arial" pitchFamily="34" charset="0"/>
                <a:cs typeface="Arial" pitchFamily="34" charset="0"/>
              </a:rPr>
              <a:t>     public</a:t>
            </a:r>
            <a:r>
              <a:rPr lang="en-US" sz="1100" dirty="0">
                <a:latin typeface="Arial" pitchFamily="34" charset="0"/>
                <a:cs typeface="Arial" pitchFamily="34" charset="0"/>
              </a:rPr>
              <a:t> </a:t>
            </a:r>
            <a:r>
              <a:rPr lang="en-US" sz="1100" b="1" dirty="0">
                <a:latin typeface="Arial" pitchFamily="34" charset="0"/>
                <a:cs typeface="Arial" pitchFamily="34" charset="0"/>
              </a:rPr>
              <a:t>void</a:t>
            </a:r>
            <a:r>
              <a:rPr lang="en-US" sz="1100" dirty="0">
                <a:latin typeface="Arial" pitchFamily="34" charset="0"/>
                <a:cs typeface="Arial" pitchFamily="34" charset="0"/>
              </a:rPr>
              <a:t> show() {</a:t>
            </a:r>
          </a:p>
          <a:p>
            <a:pPr algn="l"/>
            <a:r>
              <a:rPr lang="en-US" sz="1100" b="1" dirty="0">
                <a:latin typeface="Arial" pitchFamily="34" charset="0"/>
                <a:cs typeface="Arial" pitchFamily="34" charset="0"/>
              </a:rPr>
              <a:t>        if</a:t>
            </a:r>
            <a:r>
              <a:rPr lang="en-US" sz="1100" dirty="0">
                <a:latin typeface="Arial" pitchFamily="34" charset="0"/>
                <a:cs typeface="Arial" pitchFamily="34" charset="0"/>
              </a:rPr>
              <a:t>(bal&lt;0) </a:t>
            </a:r>
          </a:p>
          <a:p>
            <a:pPr algn="l"/>
            <a:r>
              <a:rPr lang="en-US" sz="1100" dirty="0">
                <a:latin typeface="Arial" pitchFamily="34" charset="0"/>
                <a:cs typeface="Arial" pitchFamily="34" charset="0"/>
              </a:rPr>
              <a:t>             </a:t>
            </a:r>
            <a:r>
              <a:rPr lang="en-US" sz="1100" dirty="0" err="1">
                <a:latin typeface="Arial" pitchFamily="34" charset="0"/>
                <a:cs typeface="Arial" pitchFamily="34" charset="0"/>
              </a:rPr>
              <a:t>System.</a:t>
            </a:r>
            <a:r>
              <a:rPr lang="en-US" sz="1100" i="1" dirty="0" err="1">
                <a:latin typeface="Arial" pitchFamily="34" charset="0"/>
                <a:cs typeface="Arial" pitchFamily="34" charset="0"/>
              </a:rPr>
              <a:t>out</a:t>
            </a:r>
            <a:r>
              <a:rPr lang="en-US" sz="1100" dirty="0" err="1">
                <a:latin typeface="Arial" pitchFamily="34" charset="0"/>
                <a:cs typeface="Arial" pitchFamily="34" charset="0"/>
              </a:rPr>
              <a:t>.println</a:t>
            </a:r>
            <a:r>
              <a:rPr lang="en-US" sz="1100" dirty="0">
                <a:latin typeface="Arial" pitchFamily="34" charset="0"/>
                <a:cs typeface="Arial" pitchFamily="34" charset="0"/>
              </a:rPr>
              <a:t>(name + ": $" + bal);</a:t>
            </a:r>
          </a:p>
          <a:p>
            <a:pPr algn="l"/>
            <a:r>
              <a:rPr lang="en-US" sz="1100" dirty="0">
                <a:latin typeface="Arial" pitchFamily="34" charset="0"/>
                <a:cs typeface="Arial" pitchFamily="34" charset="0"/>
              </a:rPr>
              <a:t>     }}</a:t>
            </a:r>
          </a:p>
        </p:txBody>
      </p:sp>
      <p:sp>
        <p:nvSpPr>
          <p:cNvPr id="315397" name="AutoShape 5"/>
          <p:cNvSpPr>
            <a:spLocks noChangeArrowheads="1"/>
          </p:cNvSpPr>
          <p:nvPr/>
        </p:nvSpPr>
        <p:spPr bwMode="auto">
          <a:xfrm>
            <a:off x="1906166" y="6847076"/>
            <a:ext cx="5270559" cy="2080260"/>
          </a:xfrm>
          <a:prstGeom prst="roundRect">
            <a:avLst>
              <a:gd name="adj" fmla="val 16667"/>
            </a:avLst>
          </a:prstGeom>
          <a:noFill/>
          <a:ln w="9525" algn="ctr">
            <a:solidFill>
              <a:schemeClr val="tx1"/>
            </a:solidFill>
            <a:round/>
            <a:headEnd/>
            <a:tailEnd/>
          </a:ln>
          <a:effectLst/>
        </p:spPr>
        <p:txBody>
          <a:bodyPr wrap="none" lIns="99048" tIns="49524" rIns="99048" bIns="49524" anchor="ctr"/>
          <a:lstStyle/>
          <a:p>
            <a:pPr algn="l"/>
            <a:r>
              <a:rPr lang="en-US" sz="1100" b="1" dirty="0">
                <a:latin typeface="Arial" pitchFamily="34" charset="0"/>
                <a:cs typeface="Arial" pitchFamily="34" charset="0"/>
              </a:rPr>
              <a:t>package</a:t>
            </a:r>
            <a:r>
              <a:rPr lang="en-US" sz="1100" dirty="0">
                <a:latin typeface="Arial" pitchFamily="34" charset="0"/>
                <a:cs typeface="Arial" pitchFamily="34" charset="0"/>
              </a:rPr>
              <a:t> </a:t>
            </a:r>
            <a:r>
              <a:rPr lang="en-US" sz="1100" dirty="0" smtClean="0">
                <a:latin typeface="Arial" pitchFamily="34" charset="0"/>
                <a:cs typeface="Arial" pitchFamily="34" charset="0"/>
              </a:rPr>
              <a:t>com.igate.lesson4</a:t>
            </a:r>
            <a:r>
              <a:rPr lang="en-US" sz="1100" dirty="0">
                <a:latin typeface="Arial" pitchFamily="34" charset="0"/>
                <a:cs typeface="Arial" pitchFamily="34" charset="0"/>
              </a:rPr>
              <a:t>;</a:t>
            </a:r>
          </a:p>
          <a:p>
            <a:pPr algn="l"/>
            <a:r>
              <a:rPr lang="en-US" sz="1100" b="1" dirty="0">
                <a:latin typeface="Arial" pitchFamily="34" charset="0"/>
                <a:cs typeface="Arial" pitchFamily="34" charset="0"/>
              </a:rPr>
              <a:t>import</a:t>
            </a:r>
            <a:r>
              <a:rPr lang="en-US" sz="1100" dirty="0">
                <a:latin typeface="Arial" pitchFamily="34" charset="0"/>
                <a:cs typeface="Arial" pitchFamily="34" charset="0"/>
              </a:rPr>
              <a:t> </a:t>
            </a:r>
            <a:r>
              <a:rPr lang="en-US" sz="1100" dirty="0" smtClean="0">
                <a:latin typeface="Arial" pitchFamily="34" charset="0"/>
                <a:cs typeface="Arial" pitchFamily="34" charset="0"/>
              </a:rPr>
              <a:t>com.igate.lesson4.demo.Balance</a:t>
            </a:r>
            <a:r>
              <a:rPr lang="en-US" sz="1100" dirty="0">
                <a:latin typeface="Arial" pitchFamily="34" charset="0"/>
                <a:cs typeface="Arial" pitchFamily="34" charset="0"/>
              </a:rPr>
              <a:t>;</a:t>
            </a:r>
          </a:p>
          <a:p>
            <a:pPr algn="l"/>
            <a:r>
              <a:rPr lang="en-US" sz="1100" b="1" dirty="0">
                <a:latin typeface="Arial" pitchFamily="34" charset="0"/>
                <a:cs typeface="Arial" pitchFamily="34" charset="0"/>
              </a:rPr>
              <a:t>class</a:t>
            </a:r>
            <a:r>
              <a:rPr lang="en-US" sz="1100" dirty="0">
                <a:latin typeface="Arial" pitchFamily="34" charset="0"/>
                <a:cs typeface="Arial" pitchFamily="34" charset="0"/>
              </a:rPr>
              <a:t> </a:t>
            </a:r>
            <a:r>
              <a:rPr lang="en-US" sz="1100" dirty="0" err="1">
                <a:latin typeface="Arial" pitchFamily="34" charset="0"/>
                <a:cs typeface="Arial" pitchFamily="34" charset="0"/>
              </a:rPr>
              <a:t>AccountBalance</a:t>
            </a:r>
            <a:r>
              <a:rPr lang="en-US" sz="1100" dirty="0">
                <a:latin typeface="Arial" pitchFamily="34" charset="0"/>
                <a:cs typeface="Arial" pitchFamily="34" charset="0"/>
              </a:rPr>
              <a:t> {</a:t>
            </a:r>
          </a:p>
          <a:p>
            <a:pPr algn="l"/>
            <a:r>
              <a:rPr lang="en-US" sz="1100" b="1" dirty="0">
                <a:latin typeface="Arial" pitchFamily="34" charset="0"/>
                <a:cs typeface="Arial" pitchFamily="34" charset="0"/>
              </a:rPr>
              <a:t>    public</a:t>
            </a:r>
            <a:r>
              <a:rPr lang="en-US" sz="1100" dirty="0">
                <a:latin typeface="Arial" pitchFamily="34" charset="0"/>
                <a:cs typeface="Arial" pitchFamily="34" charset="0"/>
              </a:rPr>
              <a:t> </a:t>
            </a:r>
            <a:r>
              <a:rPr lang="en-US" sz="1100" b="1" dirty="0">
                <a:latin typeface="Arial" pitchFamily="34" charset="0"/>
                <a:cs typeface="Arial" pitchFamily="34" charset="0"/>
              </a:rPr>
              <a:t>static</a:t>
            </a:r>
            <a:r>
              <a:rPr lang="en-US" sz="1100" dirty="0">
                <a:latin typeface="Arial" pitchFamily="34" charset="0"/>
                <a:cs typeface="Arial" pitchFamily="34" charset="0"/>
              </a:rPr>
              <a:t> </a:t>
            </a:r>
            <a:r>
              <a:rPr lang="en-US" sz="1100" b="1" dirty="0">
                <a:latin typeface="Arial" pitchFamily="34" charset="0"/>
                <a:cs typeface="Arial" pitchFamily="34" charset="0"/>
              </a:rPr>
              <a:t>void</a:t>
            </a:r>
            <a:r>
              <a:rPr lang="en-US" sz="1100" dirty="0">
                <a:latin typeface="Arial" pitchFamily="34" charset="0"/>
                <a:cs typeface="Arial" pitchFamily="34" charset="0"/>
              </a:rPr>
              <a:t> main(String </a:t>
            </a:r>
            <a:r>
              <a:rPr lang="en-US" sz="1100" dirty="0" err="1">
                <a:latin typeface="Arial" pitchFamily="34" charset="0"/>
                <a:cs typeface="Arial" pitchFamily="34" charset="0"/>
              </a:rPr>
              <a:t>args</a:t>
            </a:r>
            <a:r>
              <a:rPr lang="en-US" sz="1100" dirty="0">
                <a:latin typeface="Arial" pitchFamily="34" charset="0"/>
                <a:cs typeface="Arial" pitchFamily="34" charset="0"/>
              </a:rPr>
              <a:t>[]) {</a:t>
            </a:r>
          </a:p>
          <a:p>
            <a:r>
              <a:rPr lang="en-US" sz="1100" dirty="0">
                <a:latin typeface="Arial" pitchFamily="34" charset="0"/>
                <a:cs typeface="Arial" pitchFamily="34" charset="0"/>
              </a:rPr>
              <a:t>        Balance </a:t>
            </a:r>
            <a:r>
              <a:rPr lang="en-US" sz="1100" dirty="0" smtClean="0">
                <a:latin typeface="Arial" pitchFamily="34" charset="0"/>
                <a:cs typeface="Arial" pitchFamily="34" charset="0"/>
              </a:rPr>
              <a:t>object= </a:t>
            </a:r>
            <a:r>
              <a:rPr lang="en-US" sz="1100" b="1" dirty="0">
                <a:latin typeface="Arial" pitchFamily="34" charset="0"/>
                <a:cs typeface="Arial" pitchFamily="34" charset="0"/>
              </a:rPr>
              <a:t>new</a:t>
            </a:r>
            <a:r>
              <a:rPr lang="en-US" sz="1100" dirty="0">
                <a:latin typeface="Arial" pitchFamily="34" charset="0"/>
                <a:cs typeface="Arial" pitchFamily="34" charset="0"/>
              </a:rPr>
              <a:t> Balance("K. J. Fielding", 123.23);</a:t>
            </a:r>
          </a:p>
          <a:p>
            <a:pPr algn="l"/>
            <a:r>
              <a:rPr lang="en-US" sz="1100" dirty="0" smtClean="0">
                <a:latin typeface="Arial" pitchFamily="34" charset="0"/>
                <a:cs typeface="Arial" pitchFamily="34" charset="0"/>
              </a:rPr>
              <a:t>       </a:t>
            </a:r>
            <a:r>
              <a:rPr lang="en-US" sz="1100" dirty="0" err="1" smtClean="0">
                <a:latin typeface="Arial" pitchFamily="34" charset="0"/>
                <a:cs typeface="Arial" pitchFamily="34" charset="0"/>
              </a:rPr>
              <a:t>object.show</a:t>
            </a:r>
            <a:r>
              <a:rPr lang="en-US" sz="1100" dirty="0">
                <a:latin typeface="Arial" pitchFamily="34" charset="0"/>
                <a:cs typeface="Arial" pitchFamily="34" charset="0"/>
              </a:rPr>
              <a:t>();</a:t>
            </a:r>
          </a:p>
          <a:p>
            <a:pPr algn="l"/>
            <a:r>
              <a:rPr lang="en-US" sz="1100" dirty="0">
                <a:latin typeface="Arial" pitchFamily="34" charset="0"/>
                <a:cs typeface="Arial" pitchFamily="34" charset="0"/>
              </a:rPr>
              <a:t>    </a:t>
            </a:r>
            <a:r>
              <a:rPr lang="en-US" sz="1100" dirty="0" smtClean="0">
                <a:latin typeface="Arial" pitchFamily="34" charset="0"/>
                <a:cs typeface="Arial" pitchFamily="34" charset="0"/>
              </a:rPr>
              <a:t>}</a:t>
            </a:r>
          </a:p>
          <a:p>
            <a:pPr algn="l"/>
            <a:r>
              <a:rPr lang="en-US" sz="1100" dirty="0" smtClean="0">
                <a:latin typeface="Arial" pitchFamily="34" charset="0"/>
                <a:cs typeface="Arial" pitchFamily="34" charset="0"/>
              </a:rPr>
              <a:t>}</a:t>
            </a:r>
            <a:endParaRPr lang="en-US" sz="1100"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1922463" y="720725"/>
            <a:ext cx="5008562" cy="3598863"/>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7" name="Rectangle 5"/>
          <p:cNvSpPr>
            <a:spLocks noGrp="1" noChangeArrowheads="1"/>
          </p:cNvSpPr>
          <p:nvPr>
            <p:ph type="body" idx="1"/>
          </p:nvPr>
        </p:nvSpPr>
        <p:spPr/>
        <p:txBody>
          <a:bodyPr>
            <a:normAutofit lnSpcReduction="10000"/>
          </a:bodyPr>
          <a:lstStyle/>
          <a:p>
            <a:r>
              <a:rPr lang="en-US" dirty="0" smtClean="0"/>
              <a:t>public access modifier</a:t>
            </a:r>
          </a:p>
          <a:p>
            <a:r>
              <a:rPr lang="en-US" dirty="0" smtClean="0"/>
              <a:t>Fields, methods and constructors declared public (least restrictive) within a public class are visible to any class in the Java program, whether these classes are in the same package or in another package.</a:t>
            </a:r>
          </a:p>
          <a:p>
            <a:endParaRPr lang="en-US" dirty="0" smtClean="0"/>
          </a:p>
          <a:p>
            <a:r>
              <a:rPr lang="en-US" dirty="0" smtClean="0"/>
              <a:t>private access modifier</a:t>
            </a:r>
          </a:p>
          <a:p>
            <a:r>
              <a:rPr lang="en-US" dirty="0" smtClean="0"/>
              <a:t>Fields, methods or constructors declared private (most restrictive) cannot be accessed outside an enclosing class. This modifier cannot be used for classes. It also cannot be used for fields and methods within an interface. A standard design strategy is to make all fields private and provide public getter methods for them.</a:t>
            </a:r>
          </a:p>
          <a:p>
            <a:endParaRPr lang="en-US" dirty="0" smtClean="0"/>
          </a:p>
          <a:p>
            <a:r>
              <a:rPr lang="en-US" dirty="0" smtClean="0"/>
              <a:t>protected access modifier</a:t>
            </a:r>
          </a:p>
          <a:p>
            <a:r>
              <a:rPr lang="en-US" dirty="0" smtClean="0"/>
              <a:t>Fields, methods and constructors declared protected in a superclass can be accessed only by subclasses in other packages. Classes in the same package can also access protected fields, methods and constructors, even if they are not a subclass of the protected member’s class. This modifier cannot be used for classes. It also cannot be used for fields and methods within an interface. </a:t>
            </a:r>
            <a:br>
              <a:rPr lang="en-US" dirty="0" smtClean="0"/>
            </a:br>
            <a:endParaRPr lang="en-US" dirty="0" smtClean="0"/>
          </a:p>
          <a:p>
            <a:r>
              <a:rPr lang="en-US" dirty="0" smtClean="0"/>
              <a:t>default access modifier</a:t>
            </a:r>
          </a:p>
          <a:p>
            <a:r>
              <a:rPr lang="en-US" dirty="0" smtClean="0"/>
              <a:t>Default </a:t>
            </a:r>
            <a:r>
              <a:rPr lang="en-US" dirty="0" err="1" smtClean="0"/>
              <a:t>specifier</a:t>
            </a:r>
            <a:r>
              <a:rPr lang="en-US" dirty="0" smtClean="0"/>
              <a:t> is used when “no access modifier is present”. Any class, field, method or constructor that has no declared access modifier is accessible only by classes in the same package. The default modifier is not used for fields and methods within an interface.</a:t>
            </a:r>
          </a:p>
          <a:p>
            <a:endParaRPr lang="en-US" dirty="0" smtClean="0"/>
          </a:p>
          <a:p>
            <a:r>
              <a:rPr lang="en-US" dirty="0" smtClean="0"/>
              <a:t>The table shown above is applicable only to members of classes. A class has only two possible access levels: default and public. </a:t>
            </a:r>
          </a:p>
          <a:p>
            <a:r>
              <a:rPr lang="en-US" dirty="0" smtClean="0"/>
              <a:t>When a class is declared as public, it is accessible by any other code. </a:t>
            </a:r>
          </a:p>
          <a:p>
            <a:r>
              <a:rPr lang="en-US" dirty="0" smtClean="0"/>
              <a:t>If a class has default access, then it can only be accessed by other code within its same package</a:t>
            </a:r>
            <a:endParaRPr lang="en-US" dirty="0"/>
          </a:p>
        </p:txBody>
      </p:sp>
      <p:sp>
        <p:nvSpPr>
          <p:cNvPr id="4" name="Slide Image Placeholder 3"/>
          <p:cNvSpPr>
            <a:spLocks noGrp="1" noRot="1" noChangeAspect="1"/>
          </p:cNvSpPr>
          <p:nvPr>
            <p:ph type="sldImg"/>
          </p:nvPr>
        </p:nvSpPr>
        <p:spPr>
          <a:xfrm>
            <a:off x="1922463" y="720725"/>
            <a:ext cx="5008562" cy="3598863"/>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p:txBody>
          <a:bodyPr/>
          <a:lstStyle/>
          <a:p>
            <a:r>
              <a:rPr lang="en-US" dirty="0" smtClean="0"/>
              <a:t>Access Protection: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Same Class</a:t>
            </a:r>
          </a:p>
          <a:p>
            <a:r>
              <a:rPr lang="en-US" dirty="0" smtClean="0"/>
              <a:t>Subclass in the same package</a:t>
            </a:r>
          </a:p>
          <a:p>
            <a:r>
              <a:rPr lang="en-US" dirty="0" smtClean="0"/>
              <a:t>Non-subclasses in the same package</a:t>
            </a:r>
          </a:p>
          <a:p>
            <a:r>
              <a:rPr lang="en-US" dirty="0" smtClean="0"/>
              <a:t>Subclasses in different package</a:t>
            </a:r>
          </a:p>
          <a:p>
            <a:r>
              <a:rPr lang="en-US" dirty="0" smtClean="0"/>
              <a:t>Classes that are neither in the same package nor in subclasses.</a:t>
            </a: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Same Class (Class A)</a:t>
            </a:r>
          </a:p>
          <a:p>
            <a:r>
              <a:rPr lang="en-US" dirty="0" smtClean="0"/>
              <a:t>Subclass in the same package (Class B)</a:t>
            </a:r>
          </a:p>
          <a:p>
            <a:r>
              <a:rPr lang="en-US" dirty="0" smtClean="0"/>
              <a:t>Non-subclasses in the same package (Class C)</a:t>
            </a:r>
          </a:p>
          <a:p>
            <a:r>
              <a:rPr lang="en-US" dirty="0" smtClean="0"/>
              <a:t>Subclasses in different package (Class G)</a:t>
            </a:r>
          </a:p>
          <a:p>
            <a:r>
              <a:rPr lang="en-US" dirty="0" smtClean="0"/>
              <a:t>Classes that are in neither the same package nor subclasses. (Class F)</a:t>
            </a:r>
            <a:endParaRPr lang="en-US" dirty="0"/>
          </a:p>
        </p:txBody>
      </p:sp>
      <p:sp>
        <p:nvSpPr>
          <p:cNvPr id="297989" name="Rectangle 5"/>
          <p:cNvSpPr>
            <a:spLocks noChangeArrowheads="1"/>
          </p:cNvSpPr>
          <p:nvPr/>
        </p:nvSpPr>
        <p:spPr bwMode="auto">
          <a:xfrm>
            <a:off x="1894232" y="4829617"/>
            <a:ext cx="4876800" cy="869457"/>
          </a:xfrm>
          <a:prstGeom prst="rect">
            <a:avLst/>
          </a:prstGeom>
          <a:noFill/>
          <a:ln w="9525" algn="ctr">
            <a:noFill/>
            <a:miter lim="800000"/>
            <a:headEnd/>
            <a:tailEnd/>
          </a:ln>
          <a:effectLst/>
        </p:spPr>
        <p:txBody>
          <a:bodyPr lIns="99048" tIns="49524" rIns="99048" bIns="49524">
            <a:spAutoFit/>
          </a:bodyPr>
          <a:lstStyle/>
          <a:p>
            <a:pPr algn="l">
              <a:spcBef>
                <a:spcPct val="30000"/>
              </a:spcBef>
            </a:pPr>
            <a:r>
              <a:rPr lang="en-US" sz="1000" dirty="0">
                <a:latin typeface="Arial" pitchFamily="34" charset="0"/>
                <a:cs typeface="Arial" pitchFamily="34" charset="0"/>
              </a:rPr>
              <a:t>Classes and packages are both means of encapsulating and containing the name space and scope of variables and methods. Packages act as containers for classes. Classes act as containers for data and code. Accessibility in java is specified with respect to packages. Because of the interplay between classes and packages, Java addresses five categories of visibility for class members.</a:t>
            </a:r>
          </a:p>
        </p:txBody>
      </p:sp>
      <p:sp>
        <p:nvSpPr>
          <p:cNvPr id="297990" name="Rectangle 6"/>
          <p:cNvSpPr>
            <a:spLocks noChangeArrowheads="1"/>
          </p:cNvSpPr>
          <p:nvPr/>
        </p:nvSpPr>
        <p:spPr bwMode="auto">
          <a:xfrm>
            <a:off x="1894231" y="6571296"/>
            <a:ext cx="4673600" cy="715568"/>
          </a:xfrm>
          <a:prstGeom prst="rect">
            <a:avLst/>
          </a:prstGeom>
          <a:noFill/>
          <a:ln w="9525" algn="ctr">
            <a:noFill/>
            <a:miter lim="800000"/>
            <a:headEnd/>
            <a:tailEnd/>
          </a:ln>
          <a:effectLst/>
        </p:spPr>
        <p:txBody>
          <a:bodyPr lIns="99048" tIns="49524" rIns="99048" bIns="49524">
            <a:spAutoFit/>
          </a:bodyPr>
          <a:lstStyle/>
          <a:p>
            <a:pPr algn="l"/>
            <a:r>
              <a:rPr lang="en-US" sz="1000" dirty="0">
                <a:latin typeface="Arial" pitchFamily="34" charset="0"/>
                <a:cs typeface="Arial" pitchFamily="34" charset="0"/>
              </a:rPr>
              <a:t>See the diagram given in the slide, to understand the five categories.</a:t>
            </a:r>
          </a:p>
          <a:p>
            <a:pPr algn="l"/>
            <a:r>
              <a:rPr lang="en-US" sz="1000" dirty="0">
                <a:latin typeface="Arial" pitchFamily="34" charset="0"/>
                <a:cs typeface="Arial" pitchFamily="34" charset="0"/>
              </a:rPr>
              <a:t>There are two packages P1 and P2. Package P1 contains Class A, B and C. B inherits from A. Package P2 contains Class G and F. G inherits from A. Which class comes under which category with respect to class A, is described below:</a:t>
            </a:r>
          </a:p>
        </p:txBody>
      </p:sp>
      <p:sp>
        <p:nvSpPr>
          <p:cNvPr id="4" name="Slide Image Placeholder 3"/>
          <p:cNvSpPr>
            <a:spLocks noGrp="1" noRot="1" noChangeAspect="1"/>
          </p:cNvSpPr>
          <p:nvPr>
            <p:ph type="sldImg"/>
          </p:nvPr>
        </p:nvSpPr>
        <p:spPr>
          <a:xfrm>
            <a:off x="1922463" y="720725"/>
            <a:ext cx="5008562" cy="3598863"/>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3"/>
          <p:cNvSpPr>
            <a:spLocks noGrp="1" noChangeArrowheads="1"/>
          </p:cNvSpPr>
          <p:nvPr>
            <p:ph type="body" idx="1"/>
          </p:nvPr>
        </p:nvSpPr>
        <p:spPr/>
        <p:txBody>
          <a:bodyPr/>
          <a:lstStyle/>
          <a:p>
            <a:r>
              <a:rPr lang="en-US" dirty="0" smtClean="0"/>
              <a:t>Class basically holds blueprint of Objects. In order to create and instantiate objects of class and also to provide initial values for the object, constructors are used. The structure of a constructor looks similar to a method. Constructors are used to create objects of a class. A Java class must have at least one constructor.</a:t>
            </a:r>
          </a:p>
          <a:p>
            <a:endParaRPr lang="en-US" dirty="0" smtClean="0"/>
          </a:p>
          <a:p>
            <a:r>
              <a:rPr lang="en-US" dirty="0" smtClean="0"/>
              <a:t>A class can have many constructors in order to facilitate the object creation in different ways. </a:t>
            </a:r>
          </a:p>
          <a:p>
            <a:endParaRPr lang="en-US" dirty="0" smtClean="0"/>
          </a:p>
          <a:p>
            <a:r>
              <a:rPr lang="en-US" dirty="0" smtClean="0"/>
              <a:t>Default Constructor: If class doesn’t declare any constructor, compiler adds a constructor to the class. This constructor is called as default constructor. The default constructor accepts no arguments. Above slide shows an example of default constructor.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2" name="AutoShape 2" descr="Image result for constructor java"/>
          <p:cNvSpPr>
            <a:spLocks noChangeAspect="1" noChangeArrowheads="1"/>
          </p:cNvSpPr>
          <p:nvPr/>
        </p:nvSpPr>
        <p:spPr bwMode="auto">
          <a:xfrm>
            <a:off x="160306" y="-135522"/>
            <a:ext cx="314069" cy="2859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Slide Image Placeholder 4"/>
          <p:cNvSpPr>
            <a:spLocks noGrp="1" noRot="1" noChangeAspect="1"/>
          </p:cNvSpPr>
          <p:nvPr>
            <p:ph type="sldImg"/>
          </p:nvPr>
        </p:nvSpPr>
        <p:spPr>
          <a:xfrm>
            <a:off x="1922463" y="720725"/>
            <a:ext cx="5008562" cy="3598863"/>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3" name="Rectangle 5"/>
          <p:cNvSpPr>
            <a:spLocks noGrp="1" noChangeArrowheads="1"/>
          </p:cNvSpPr>
          <p:nvPr>
            <p:ph type="body" idx="1"/>
          </p:nvPr>
        </p:nvSpPr>
        <p:spPr/>
        <p:txBody>
          <a:bodyPr/>
          <a:lstStyle/>
          <a:p>
            <a:r>
              <a:rPr lang="en-US" smtClean="0"/>
              <a:t>This demo example contains default (no-arg) constructor as well as a constructor that takes 3 parameters. Three box objects are created with initialization done using constructors and setter methods.</a:t>
            </a:r>
            <a:endParaRPr lang="en-US" dirty="0"/>
          </a:p>
        </p:txBody>
      </p:sp>
      <p:sp>
        <p:nvSpPr>
          <p:cNvPr id="4" name="Slide Image Placeholder 3"/>
          <p:cNvSpPr>
            <a:spLocks noGrp="1" noRot="1" noChangeAspect="1"/>
          </p:cNvSpPr>
          <p:nvPr>
            <p:ph type="sldImg"/>
          </p:nvPr>
        </p:nvSpPr>
        <p:spPr>
          <a:xfrm>
            <a:off x="1922463" y="720725"/>
            <a:ext cx="5008562" cy="3598863"/>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7238" y="720725"/>
            <a:ext cx="4799012" cy="3598863"/>
          </a:xfrm>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1" name="Rectangle 3"/>
          <p:cNvSpPr>
            <a:spLocks noGrp="1" noChangeArrowheads="1"/>
          </p:cNvSpPr>
          <p:nvPr>
            <p:ph type="body" idx="1"/>
          </p:nvPr>
        </p:nvSpPr>
        <p:spPr/>
        <p:txBody>
          <a:bodyPr/>
          <a:lstStyle/>
          <a:p>
            <a:r>
              <a:rPr lang="en-US" dirty="0" smtClean="0"/>
              <a:t>There is a common misconception that </a:t>
            </a:r>
            <a:r>
              <a:rPr lang="en-US" dirty="0" err="1" smtClean="0"/>
              <a:t>system.gc</a:t>
            </a:r>
            <a:r>
              <a:rPr lang="en-US" dirty="0" smtClean="0"/>
              <a:t>() invokes the garbage collector, however that is not true. It just gives a request or hint to JVM to start garbage collector, but JVM may not start it immediately or even till end of the program execution. It is JVM implementation dependent issue, as to when it would start. It can even do some optimization by starting garbage collection, only when certain amount of memory is consumed etc.</a:t>
            </a:r>
          </a:p>
          <a:p>
            <a:r>
              <a:rPr lang="en-US" dirty="0" smtClean="0"/>
              <a:t>An object is eligible for garbage collection when there are no more references to that object. References that are held in a variable are naturally dropped when the variable goes out of scope. So, you can explicitly drop an object reference by setting the value of a variable whose data type is a reference type to null. </a:t>
            </a:r>
          </a:p>
          <a:p>
            <a:endParaRPr lang="en-US" dirty="0" smtClean="0"/>
          </a:p>
          <a:p>
            <a:pPr lvl="1"/>
            <a:endParaRPr lang="en-US" dirty="0" smtClean="0"/>
          </a:p>
          <a:p>
            <a:endParaRPr lang="en-US" dirty="0"/>
          </a:p>
        </p:txBody>
      </p:sp>
      <p:sp>
        <p:nvSpPr>
          <p:cNvPr id="339972" name="AutoShape 4"/>
          <p:cNvSpPr>
            <a:spLocks noChangeArrowheads="1"/>
          </p:cNvSpPr>
          <p:nvPr/>
        </p:nvSpPr>
        <p:spPr bwMode="auto">
          <a:xfrm>
            <a:off x="1922330" y="6264609"/>
            <a:ext cx="4329833" cy="960120"/>
          </a:xfrm>
          <a:prstGeom prst="roundRect">
            <a:avLst>
              <a:gd name="adj" fmla="val 16667"/>
            </a:avLst>
          </a:prstGeom>
          <a:noFill/>
          <a:ln w="9525">
            <a:solidFill>
              <a:schemeClr val="tx1"/>
            </a:solidFill>
            <a:round/>
            <a:headEnd/>
            <a:tailEnd/>
          </a:ln>
          <a:effectLst/>
        </p:spPr>
        <p:txBody>
          <a:bodyPr wrap="none" lIns="99038" tIns="49520" rIns="99038" bIns="49520" anchor="ctr"/>
          <a:lstStyle/>
          <a:p>
            <a:pPr lvl="1"/>
            <a:r>
              <a:rPr lang="en-US" sz="1000" dirty="0" err="1">
                <a:latin typeface="Arial" pitchFamily="34" charset="0"/>
                <a:cs typeface="Arial" pitchFamily="34" charset="0"/>
              </a:rPr>
              <a:t>StringBuffer</a:t>
            </a:r>
            <a:r>
              <a:rPr lang="en-US" sz="1000" dirty="0">
                <a:latin typeface="Arial" pitchFamily="34" charset="0"/>
                <a:cs typeface="Arial" pitchFamily="34" charset="0"/>
              </a:rPr>
              <a:t> </a:t>
            </a:r>
            <a:r>
              <a:rPr lang="en-US" sz="1000" dirty="0" err="1">
                <a:latin typeface="Arial" pitchFamily="34" charset="0"/>
                <a:cs typeface="Arial" pitchFamily="34" charset="0"/>
              </a:rPr>
              <a:t>sb</a:t>
            </a:r>
            <a:r>
              <a:rPr lang="en-US" sz="1000" dirty="0">
                <a:latin typeface="Arial" pitchFamily="34" charset="0"/>
                <a:cs typeface="Arial" pitchFamily="34" charset="0"/>
              </a:rPr>
              <a:t> = new </a:t>
            </a:r>
            <a:r>
              <a:rPr lang="en-US" sz="1000" dirty="0" err="1">
                <a:latin typeface="Arial" pitchFamily="34" charset="0"/>
                <a:cs typeface="Arial" pitchFamily="34" charset="0"/>
              </a:rPr>
              <a:t>StringBuffer</a:t>
            </a:r>
            <a:r>
              <a:rPr lang="en-US" sz="1000" dirty="0">
                <a:latin typeface="Arial" pitchFamily="34" charset="0"/>
                <a:cs typeface="Arial" pitchFamily="34" charset="0"/>
              </a:rPr>
              <a:t>("hello");</a:t>
            </a:r>
          </a:p>
          <a:p>
            <a:pPr lvl="1"/>
            <a:r>
              <a:rPr lang="en-US" sz="1000" dirty="0" err="1">
                <a:latin typeface="Arial" pitchFamily="34" charset="0"/>
                <a:cs typeface="Arial" pitchFamily="34" charset="0"/>
              </a:rPr>
              <a:t>System.out.println</a:t>
            </a:r>
            <a:r>
              <a:rPr lang="en-US" sz="1000" dirty="0">
                <a:latin typeface="Arial" pitchFamily="34" charset="0"/>
                <a:cs typeface="Arial" pitchFamily="34" charset="0"/>
              </a:rPr>
              <a:t>(</a:t>
            </a:r>
            <a:r>
              <a:rPr lang="en-US" sz="1000" dirty="0" err="1">
                <a:latin typeface="Arial" pitchFamily="34" charset="0"/>
                <a:cs typeface="Arial" pitchFamily="34" charset="0"/>
              </a:rPr>
              <a:t>sb</a:t>
            </a:r>
            <a:r>
              <a:rPr lang="en-US" sz="1000" dirty="0">
                <a:latin typeface="Arial" pitchFamily="34" charset="0"/>
                <a:cs typeface="Arial" pitchFamily="34" charset="0"/>
              </a:rPr>
              <a:t>);</a:t>
            </a:r>
          </a:p>
          <a:p>
            <a:pPr lvl="1"/>
            <a:r>
              <a:rPr lang="en-US" sz="1000" dirty="0">
                <a:latin typeface="Arial" pitchFamily="34" charset="0"/>
                <a:cs typeface="Arial" pitchFamily="34" charset="0"/>
              </a:rPr>
              <a:t>// The </a:t>
            </a:r>
            <a:r>
              <a:rPr lang="en-US" sz="1000" dirty="0" err="1">
                <a:latin typeface="Arial" pitchFamily="34" charset="0"/>
                <a:cs typeface="Arial" pitchFamily="34" charset="0"/>
              </a:rPr>
              <a:t>StringBuffer</a:t>
            </a:r>
            <a:r>
              <a:rPr lang="en-US" sz="1000" dirty="0">
                <a:latin typeface="Arial" pitchFamily="34" charset="0"/>
                <a:cs typeface="Arial" pitchFamily="34" charset="0"/>
              </a:rPr>
              <a:t> object is not eligible for collection</a:t>
            </a:r>
          </a:p>
          <a:p>
            <a:pPr lvl="1"/>
            <a:r>
              <a:rPr lang="en-US" sz="1000" dirty="0" err="1">
                <a:latin typeface="Arial" pitchFamily="34" charset="0"/>
                <a:cs typeface="Arial" pitchFamily="34" charset="0"/>
              </a:rPr>
              <a:t>sb</a:t>
            </a:r>
            <a:r>
              <a:rPr lang="en-US" sz="1000" dirty="0">
                <a:latin typeface="Arial" pitchFamily="34" charset="0"/>
                <a:cs typeface="Arial" pitchFamily="34" charset="0"/>
              </a:rPr>
              <a:t> = null;</a:t>
            </a:r>
          </a:p>
          <a:p>
            <a:pPr lvl="1"/>
            <a:r>
              <a:rPr lang="en-US" sz="1000" dirty="0">
                <a:latin typeface="Arial" pitchFamily="34" charset="0"/>
                <a:cs typeface="Arial" pitchFamily="34" charset="0"/>
              </a:rPr>
              <a:t>// Now the </a:t>
            </a:r>
            <a:r>
              <a:rPr lang="en-US" sz="1000" dirty="0" err="1">
                <a:latin typeface="Arial" pitchFamily="34" charset="0"/>
                <a:cs typeface="Arial" pitchFamily="34" charset="0"/>
              </a:rPr>
              <a:t>StringBuffer</a:t>
            </a:r>
            <a:r>
              <a:rPr lang="en-US" sz="1000" dirty="0">
                <a:latin typeface="Arial" pitchFamily="34" charset="0"/>
                <a:cs typeface="Arial" pitchFamily="34" charset="0"/>
              </a:rPr>
              <a:t> object is eligible for collection</a:t>
            </a:r>
          </a:p>
        </p:txBody>
      </p:sp>
      <p:sp>
        <p:nvSpPr>
          <p:cNvPr id="4" name="Slide Image Placeholder 3"/>
          <p:cNvSpPr>
            <a:spLocks noGrp="1" noRot="1" noChangeAspect="1"/>
          </p:cNvSpPr>
          <p:nvPr>
            <p:ph type="sldImg"/>
          </p:nvPr>
        </p:nvSpPr>
        <p:spPr>
          <a:xfrm>
            <a:off x="2027238" y="720725"/>
            <a:ext cx="4799012" cy="3598863"/>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8" name="Rectangle 4"/>
          <p:cNvSpPr>
            <a:spLocks noGrp="1" noChangeArrowheads="1"/>
          </p:cNvSpPr>
          <p:nvPr>
            <p:ph type="body" idx="1"/>
          </p:nvPr>
        </p:nvSpPr>
        <p:spPr/>
        <p:txBody>
          <a:bodyPr/>
          <a:lstStyle/>
          <a:p>
            <a:r>
              <a:rPr lang="en-US" dirty="0" smtClean="0"/>
              <a:t>Lesson Objectives:</a:t>
            </a:r>
          </a:p>
          <a:p>
            <a:r>
              <a:rPr lang="en-US" dirty="0" smtClean="0"/>
              <a:t>This lesson introduces to the fundamentals of the Java Programming Language.</a:t>
            </a:r>
          </a:p>
          <a:p>
            <a:endParaRPr lang="en-US" dirty="0" smtClean="0"/>
          </a:p>
          <a:p>
            <a:r>
              <a:rPr lang="en-US" dirty="0" smtClean="0"/>
              <a:t>Lesson 4: Classes and Objects</a:t>
            </a:r>
          </a:p>
          <a:p>
            <a:pPr lvl="1"/>
            <a:r>
              <a:rPr lang="en-US" dirty="0" smtClean="0"/>
              <a:t>4.1: Classes and Objects</a:t>
            </a:r>
          </a:p>
          <a:p>
            <a:pPr lvl="1"/>
            <a:r>
              <a:rPr lang="en-US" dirty="0" smtClean="0"/>
              <a:t>4.2: Packages</a:t>
            </a:r>
          </a:p>
          <a:p>
            <a:pPr lvl="1"/>
            <a:r>
              <a:rPr lang="en-US" dirty="0" smtClean="0"/>
              <a:t>4.3: Access </a:t>
            </a:r>
            <a:r>
              <a:rPr lang="en-US" dirty="0" err="1" smtClean="0"/>
              <a:t>Specifiers</a:t>
            </a:r>
            <a:r>
              <a:rPr lang="en-US" dirty="0" smtClean="0"/>
              <a:t> </a:t>
            </a:r>
          </a:p>
          <a:p>
            <a:pPr lvl="1"/>
            <a:r>
              <a:rPr lang="en-US" dirty="0" smtClean="0"/>
              <a:t>4.4: Constructors</a:t>
            </a:r>
          </a:p>
          <a:p>
            <a:pPr lvl="1"/>
            <a:r>
              <a:rPr lang="en-US" dirty="0" smtClean="0"/>
              <a:t>4.5: Memory Management</a:t>
            </a:r>
          </a:p>
          <a:p>
            <a:pPr lvl="1"/>
            <a:r>
              <a:rPr lang="en-US" dirty="0" smtClean="0"/>
              <a:t>4.6: </a:t>
            </a:r>
            <a:r>
              <a:rPr lang="en-US" dirty="0" err="1" smtClean="0"/>
              <a:t>Enums</a:t>
            </a:r>
            <a:endParaRPr lang="en-US" dirty="0" smtClean="0"/>
          </a:p>
          <a:p>
            <a:pPr lvl="1"/>
            <a:endParaRPr lang="en-US" dirty="0"/>
          </a:p>
        </p:txBody>
      </p:sp>
      <p:sp>
        <p:nvSpPr>
          <p:cNvPr id="3" name="Slide Image Placeholder 2"/>
          <p:cNvSpPr>
            <a:spLocks noGrp="1" noRot="1" noChangeAspect="1"/>
          </p:cNvSpPr>
          <p:nvPr>
            <p:ph type="sldImg"/>
          </p:nvPr>
        </p:nvSpPr>
        <p:spPr>
          <a:xfrm>
            <a:off x="2027238" y="720725"/>
            <a:ext cx="4799012" cy="3598863"/>
          </a:xfr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7" name="Rectangle 3"/>
          <p:cNvSpPr>
            <a:spLocks noGrp="1" noChangeArrowheads="1"/>
          </p:cNvSpPr>
          <p:nvPr>
            <p:ph type="body" idx="1"/>
          </p:nvPr>
        </p:nvSpPr>
        <p:spPr/>
        <p:txBody>
          <a:bodyPr/>
          <a:lstStyle/>
          <a:p>
            <a:r>
              <a:rPr lang="en-US" smtClean="0"/>
              <a:t>Note :</a:t>
            </a:r>
          </a:p>
          <a:p>
            <a:r>
              <a:rPr lang="en-US" smtClean="0"/>
              <a:t>‘protected’ prevents access to finalize() by code defined outside its class.</a:t>
            </a:r>
          </a:p>
          <a:p>
            <a:r>
              <a:rPr lang="en-US" smtClean="0"/>
              <a:t>This method only approximates the working of C++’s destructor. There is no way to determine when the finalize() method will run. There is no concept of destructors in Java as is there in C++.</a:t>
            </a:r>
          </a:p>
          <a:p>
            <a:r>
              <a:rPr lang="en-US" smtClean="0"/>
              <a:t>To add a finalizer to a class, you simply have to override the finalize() method from the object class and can write the code for finalization inside the finalize() method </a:t>
            </a:r>
          </a:p>
          <a:p>
            <a:r>
              <a:rPr lang="en-US" smtClean="0"/>
              <a:t>Syntax</a:t>
            </a:r>
          </a:p>
          <a:p>
            <a:endParaRPr lang="en-US" dirty="0"/>
          </a:p>
        </p:txBody>
      </p:sp>
      <p:sp>
        <p:nvSpPr>
          <p:cNvPr id="349188" name="AutoShape 4"/>
          <p:cNvSpPr>
            <a:spLocks noChangeArrowheads="1"/>
          </p:cNvSpPr>
          <p:nvPr/>
        </p:nvSpPr>
        <p:spPr bwMode="auto">
          <a:xfrm>
            <a:off x="1915623" y="5952587"/>
            <a:ext cx="3657600" cy="1280160"/>
          </a:xfrm>
          <a:prstGeom prst="roundRect">
            <a:avLst>
              <a:gd name="adj" fmla="val 16667"/>
            </a:avLst>
          </a:prstGeom>
          <a:noFill/>
          <a:ln w="9525">
            <a:solidFill>
              <a:schemeClr val="tx1"/>
            </a:solidFill>
            <a:round/>
            <a:headEnd/>
            <a:tailEnd/>
          </a:ln>
          <a:effectLst/>
        </p:spPr>
        <p:txBody>
          <a:bodyPr wrap="none" lIns="99038" tIns="49520" rIns="99038" bIns="49520" anchor="ctr"/>
          <a:lstStyle/>
          <a:p>
            <a:pPr lvl="1"/>
            <a:r>
              <a:rPr lang="en-US" sz="1000" dirty="0">
                <a:latin typeface="Arial" pitchFamily="34" charset="0"/>
                <a:cs typeface="Arial" pitchFamily="34" charset="0"/>
              </a:rPr>
              <a:t>class A {</a:t>
            </a:r>
          </a:p>
          <a:p>
            <a:pPr lvl="1"/>
            <a:r>
              <a:rPr lang="en-US" sz="1000" dirty="0">
                <a:latin typeface="Arial" pitchFamily="34" charset="0"/>
                <a:cs typeface="Arial" pitchFamily="34" charset="0"/>
              </a:rPr>
              <a:t>  protected void finalize()  {</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super.finalize</a:t>
            </a:r>
            <a:r>
              <a:rPr lang="en-US" sz="1000" dirty="0">
                <a:latin typeface="Arial" pitchFamily="34" charset="0"/>
                <a:cs typeface="Arial" pitchFamily="34" charset="0"/>
              </a:rPr>
              <a:t>();</a:t>
            </a:r>
          </a:p>
          <a:p>
            <a:pPr lvl="1"/>
            <a:r>
              <a:rPr lang="en-US" sz="1000" dirty="0">
                <a:latin typeface="Arial" pitchFamily="34" charset="0"/>
                <a:cs typeface="Arial" pitchFamily="34" charset="0"/>
              </a:rPr>
              <a:t>    //Write the code for finalization over here.</a:t>
            </a:r>
          </a:p>
          <a:p>
            <a:pPr lvl="1"/>
            <a:r>
              <a:rPr lang="en-US" sz="1000" dirty="0">
                <a:latin typeface="Arial" pitchFamily="34" charset="0"/>
                <a:cs typeface="Arial" pitchFamily="34" charset="0"/>
              </a:rPr>
              <a:t>    . ...</a:t>
            </a:r>
          </a:p>
          <a:p>
            <a:pPr lvl="1"/>
            <a:r>
              <a:rPr lang="en-US" sz="1000" dirty="0">
                <a:latin typeface="Arial" pitchFamily="34" charset="0"/>
                <a:cs typeface="Arial" pitchFamily="34" charset="0"/>
              </a:rPr>
              <a:t>  }</a:t>
            </a:r>
          </a:p>
          <a:p>
            <a:pPr lvl="1"/>
            <a:r>
              <a:rPr lang="en-US" sz="1000" dirty="0">
                <a:latin typeface="Arial" pitchFamily="34" charset="0"/>
                <a:cs typeface="Arial" pitchFamily="34" charset="0"/>
              </a:rPr>
              <a:t>}</a:t>
            </a:r>
          </a:p>
        </p:txBody>
      </p:sp>
      <p:sp>
        <p:nvSpPr>
          <p:cNvPr id="4" name="Slide Image Placeholder 3"/>
          <p:cNvSpPr>
            <a:spLocks noGrp="1" noRot="1" noChangeAspect="1"/>
          </p:cNvSpPr>
          <p:nvPr>
            <p:ph type="sldImg"/>
          </p:nvPr>
        </p:nvSpPr>
        <p:spPr>
          <a:xfrm>
            <a:off x="2027238" y="720725"/>
            <a:ext cx="4799012" cy="3598863"/>
          </a:xfr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1" name="Rectangle 3"/>
          <p:cNvSpPr>
            <a:spLocks noGrp="1" noChangeArrowheads="1"/>
          </p:cNvSpPr>
          <p:nvPr>
            <p:ph type="body" idx="1"/>
          </p:nvPr>
        </p:nvSpPr>
        <p:spPr/>
        <p:txBody>
          <a:bodyPr/>
          <a:lstStyle/>
          <a:p>
            <a:r>
              <a:rPr lang="en-US" smtClean="0"/>
              <a:t>In pre Java 5, the standard way to represent an enumerated type was the int Enum pattern. An example shown in the box above.</a:t>
            </a:r>
          </a:p>
          <a:p>
            <a:endParaRPr lang="en-US" smtClean="0"/>
          </a:p>
          <a:p>
            <a:r>
              <a:rPr lang="en-US" smtClean="0"/>
              <a:t>But this pattern suffers from problems such as: </a:t>
            </a:r>
          </a:p>
          <a:p>
            <a:r>
              <a:rPr lang="en-US" smtClean="0"/>
              <a:t>Not typesafe – A season is just an int you can pass in any other int value where a season is required, or add two seasons together (makes no sense)! </a:t>
            </a:r>
          </a:p>
          <a:p>
            <a:r>
              <a:rPr lang="en-US" smtClean="0"/>
              <a:t>No namespace - Constants of an int enum must be prefixed with a string (eg  SEASON_) to avoid collisions with other int enum types. </a:t>
            </a:r>
          </a:p>
          <a:p>
            <a:r>
              <a:rPr lang="en-US" smtClean="0"/>
              <a:t>Brittleness - Since int enums are compile-time constants, they are compiled into clients that use them. If a new constant is added between two existing constants or the order is changed, clients must be recompiled. </a:t>
            </a:r>
          </a:p>
          <a:p>
            <a:r>
              <a:rPr lang="en-US" smtClean="0"/>
              <a:t>Printed values are uninformative - Since they are just ints, printing one out will get you a number, which tells you nothing about what it represents, or what type it is. </a:t>
            </a:r>
          </a:p>
          <a:p>
            <a:endParaRPr lang="en-US" smtClean="0"/>
          </a:p>
          <a:p>
            <a:r>
              <a:rPr lang="en-US" smtClean="0"/>
              <a:t>In J2SE5 the enumerations have become separate classes. Thus, they are type-safe, flexible to use. For example the above enum is now represented as :</a:t>
            </a:r>
          </a:p>
          <a:p>
            <a:r>
              <a:rPr lang="en-US" smtClean="0"/>
              <a:t>enum Season { WINTER, SPRING, SUMMER, FALL } </a:t>
            </a:r>
            <a:endParaRPr lang="en-US" dirty="0"/>
          </a:p>
        </p:txBody>
      </p:sp>
      <p:sp>
        <p:nvSpPr>
          <p:cNvPr id="4" name="Slide Image Placeholder 3"/>
          <p:cNvSpPr>
            <a:spLocks noGrp="1" noRot="1" noChangeAspect="1"/>
          </p:cNvSpPr>
          <p:nvPr>
            <p:ph type="sldImg"/>
          </p:nvPr>
        </p:nvSpPr>
        <p:spPr>
          <a:xfrm>
            <a:off x="2027238" y="720725"/>
            <a:ext cx="4799012" cy="3598863"/>
          </a:xfr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1" name="Rectangle 3"/>
          <p:cNvSpPr>
            <a:spLocks noGrp="1" noChangeArrowheads="1"/>
          </p:cNvSpPr>
          <p:nvPr>
            <p:ph type="body" idx="1"/>
          </p:nvPr>
        </p:nvSpPr>
        <p:spPr/>
        <p:txBody>
          <a:bodyPr/>
          <a:lstStyle/>
          <a:p>
            <a:r>
              <a:rPr lang="en-US" dirty="0" err="1" smtClean="0"/>
              <a:t>Enum</a:t>
            </a:r>
            <a:r>
              <a:rPr lang="en-US" dirty="0" smtClean="0"/>
              <a:t> lets you restrict a variable to having one of only a few pre-defined values—in other words, one value from an enumerated list. This can help reduce the bugs in your code. For instance, in your coffee shop application you might want to restrict your size selections to BIG, HUGE, and OVERWHELMING. If you let an order for a LARGE or a GRANDE slip in, it might cause an error. See the declaration above. With this, you can guarantee that the compiler will stop you from assigning anything to a </a:t>
            </a:r>
            <a:r>
              <a:rPr lang="en-US" dirty="0" err="1" smtClean="0"/>
              <a:t>CoffeeSize</a:t>
            </a:r>
            <a:r>
              <a:rPr lang="en-US" dirty="0" smtClean="0"/>
              <a:t> except BIG, HUGE, or OVERWHELMING.</a:t>
            </a:r>
          </a:p>
          <a:p>
            <a:r>
              <a:rPr lang="en-US" dirty="0" smtClean="0"/>
              <a:t>Then, the only way to get a </a:t>
            </a:r>
            <a:r>
              <a:rPr lang="en-US" dirty="0" err="1" smtClean="0"/>
              <a:t>CoffeeSize</a:t>
            </a:r>
            <a:r>
              <a:rPr lang="en-US" dirty="0" smtClean="0"/>
              <a:t> is with a statement like the following:</a:t>
            </a:r>
          </a:p>
          <a:p>
            <a:pPr lvl="1"/>
            <a:r>
              <a:rPr lang="en-US" dirty="0" err="1" smtClean="0"/>
              <a:t>CoffeeSize</a:t>
            </a:r>
            <a:r>
              <a:rPr lang="en-US" dirty="0" smtClean="0"/>
              <a:t> </a:t>
            </a:r>
            <a:r>
              <a:rPr lang="en-US" dirty="0" err="1" smtClean="0"/>
              <a:t>cs</a:t>
            </a:r>
            <a:r>
              <a:rPr lang="en-US" dirty="0" smtClean="0"/>
              <a:t> = </a:t>
            </a:r>
            <a:r>
              <a:rPr lang="en-US" dirty="0" err="1" smtClean="0"/>
              <a:t>CoffeeSize.BIG</a:t>
            </a:r>
            <a:r>
              <a:rPr lang="en-US" dirty="0" smtClean="0"/>
              <a:t>;</a:t>
            </a:r>
          </a:p>
          <a:p>
            <a:endParaRPr lang="en-US" dirty="0" smtClean="0"/>
          </a:p>
          <a:p>
            <a:r>
              <a:rPr lang="en-US" dirty="0" smtClean="0"/>
              <a:t>It is not required that </a:t>
            </a:r>
            <a:r>
              <a:rPr lang="en-US" dirty="0" err="1" smtClean="0"/>
              <a:t>enum</a:t>
            </a:r>
            <a:r>
              <a:rPr lang="en-US" dirty="0" smtClean="0"/>
              <a:t> constants be in all upper case, but borrowing from the Sun code convention that constants are named in upper case, it is a good idea. </a:t>
            </a:r>
          </a:p>
          <a:p>
            <a:endParaRPr lang="en-US" dirty="0" smtClean="0"/>
          </a:p>
          <a:p>
            <a:r>
              <a:rPr lang="en-US" dirty="0" smtClean="0"/>
              <a:t>Important point to ponder about </a:t>
            </a:r>
            <a:r>
              <a:rPr lang="en-US" dirty="0" err="1" smtClean="0"/>
              <a:t>enums</a:t>
            </a:r>
            <a:r>
              <a:rPr lang="en-US" dirty="0" smtClean="0"/>
              <a:t>: </a:t>
            </a:r>
          </a:p>
          <a:p>
            <a:pPr lvl="1"/>
            <a:r>
              <a:rPr lang="en-US" dirty="0" err="1" smtClean="0"/>
              <a:t>enum</a:t>
            </a:r>
            <a:r>
              <a:rPr lang="en-US" dirty="0" smtClean="0"/>
              <a:t> can be declared with only a public or default modifier. </a:t>
            </a:r>
          </a:p>
          <a:p>
            <a:pPr lvl="1"/>
            <a:r>
              <a:rPr lang="en-US" dirty="0" err="1" smtClean="0"/>
              <a:t>enums</a:t>
            </a:r>
            <a:r>
              <a:rPr lang="en-US" dirty="0" smtClean="0"/>
              <a:t> are not strings or integer type. </a:t>
            </a:r>
          </a:p>
          <a:p>
            <a:pPr lvl="1"/>
            <a:r>
              <a:rPr lang="en-US" dirty="0" err="1" smtClean="0"/>
              <a:t>Enums</a:t>
            </a:r>
            <a:r>
              <a:rPr lang="en-US" dirty="0" smtClean="0"/>
              <a:t> can be declared as their own class, or enclosed in another class, and that the syntax for accessing an </a:t>
            </a:r>
            <a:r>
              <a:rPr lang="en-US" dirty="0" err="1" smtClean="0"/>
              <a:t>enum's</a:t>
            </a:r>
            <a:r>
              <a:rPr lang="en-US" dirty="0" smtClean="0"/>
              <a:t> members depends on where the </a:t>
            </a:r>
            <a:r>
              <a:rPr lang="en-US" dirty="0" err="1" smtClean="0"/>
              <a:t>enum</a:t>
            </a:r>
            <a:r>
              <a:rPr lang="en-US" dirty="0" smtClean="0"/>
              <a:t> was declared. </a:t>
            </a:r>
          </a:p>
          <a:p>
            <a:pPr lvl="1"/>
            <a:r>
              <a:rPr lang="en-US" dirty="0" err="1" smtClean="0"/>
              <a:t>enum</a:t>
            </a:r>
            <a:r>
              <a:rPr lang="en-US" dirty="0" smtClean="0"/>
              <a:t> cannot be declared in functions. </a:t>
            </a:r>
          </a:p>
          <a:p>
            <a:pPr lvl="1"/>
            <a:r>
              <a:rPr lang="en-US" dirty="0" smtClean="0"/>
              <a:t>A semicolon after an </a:t>
            </a:r>
            <a:r>
              <a:rPr lang="en-US" dirty="0" err="1" smtClean="0"/>
              <a:t>enum</a:t>
            </a:r>
            <a:r>
              <a:rPr lang="en-US" dirty="0" smtClean="0"/>
              <a:t> is optional</a:t>
            </a:r>
          </a:p>
          <a:p>
            <a:endParaRPr lang="en-US" dirty="0" smtClean="0"/>
          </a:p>
          <a:p>
            <a:endParaRPr lang="en-US" dirty="0"/>
          </a:p>
        </p:txBody>
      </p:sp>
      <p:sp>
        <p:nvSpPr>
          <p:cNvPr id="4" name="Slide Image Placeholder 3"/>
          <p:cNvSpPr>
            <a:spLocks noGrp="1" noRot="1" noChangeAspect="1"/>
          </p:cNvSpPr>
          <p:nvPr>
            <p:ph type="sldImg"/>
          </p:nvPr>
        </p:nvSpPr>
        <p:spPr>
          <a:xfrm>
            <a:off x="2027238" y="720725"/>
            <a:ext cx="4799012" cy="3598863"/>
          </a:xfr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type="body" idx="1"/>
          </p:nvPr>
        </p:nvSpPr>
        <p:spPr/>
        <p:txBody>
          <a:bodyPr/>
          <a:lstStyle/>
          <a:p>
            <a:r>
              <a:rPr lang="en-US" smtClean="0"/>
              <a:t>Because an enum really is a special kind of class, you can do more than just list the enumerated constant values. You can add constructors, instance variables, methods, and something really strange known as a constant specific class body. To understand why you might need more in your enum, think about this scenario: imagine you want to know the actual size, in ounces, that map to each of the three CoffeeSize constants. </a:t>
            </a:r>
          </a:p>
          <a:p>
            <a:endParaRPr lang="en-US" smtClean="0"/>
          </a:p>
          <a:p>
            <a:r>
              <a:rPr lang="en-US" smtClean="0"/>
              <a:t>For example, you want to know that BIG is 8 ounces, HUGE is 10 ounces, and OVERWHELMING is a whopping 16 ounces. You could make some kind of a lookup table, using some other data structure, but that would be a poor design and hard to maintain. The simplest way is to treat your enum values (BIG, HUGE, and OVERWHELMING), as objects that can each have their own instance variables. Then you can assign those values at the time the enums are initialized, by passing a value to the enum constructor. </a:t>
            </a:r>
            <a:endParaRPr lang="en-US" dirty="0"/>
          </a:p>
        </p:txBody>
      </p:sp>
      <p:sp>
        <p:nvSpPr>
          <p:cNvPr id="4" name="Slide Image Placeholder 3"/>
          <p:cNvSpPr>
            <a:spLocks noGrp="1" noRot="1" noChangeAspect="1"/>
          </p:cNvSpPr>
          <p:nvPr>
            <p:ph type="sldImg"/>
          </p:nvPr>
        </p:nvSpPr>
        <p:spPr>
          <a:xfrm>
            <a:off x="2027238" y="720725"/>
            <a:ext cx="4799012" cy="3598863"/>
          </a:xfr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5" name="Rectangle 3"/>
          <p:cNvSpPr>
            <a:spLocks noGrp="1" noChangeArrowheads="1"/>
          </p:cNvSpPr>
          <p:nvPr>
            <p:ph type="body" idx="1"/>
          </p:nvPr>
        </p:nvSpPr>
        <p:spPr/>
        <p:txBody>
          <a:bodyPr/>
          <a:lstStyle/>
          <a:p>
            <a:r>
              <a:rPr lang="en-US" smtClean="0"/>
              <a:t>You can do much more than the plain representation you saw in the previous example. You can define a full-fledged class (dubbed an enum type). It not only solves all the problems mentioned previously, it also allows you to add arbitrary methods and fields to an enum type, to implement arbitrary interfaces, and more. Enum types provide high-quality implementations of all the Object methods. For more information on Enum please refer the appendix. </a:t>
            </a:r>
            <a:endParaRPr lang="en-US" dirty="0"/>
          </a:p>
        </p:txBody>
      </p:sp>
      <p:sp>
        <p:nvSpPr>
          <p:cNvPr id="4" name="Slide Image Placeholder 3"/>
          <p:cNvSpPr>
            <a:spLocks noGrp="1" noRot="1" noChangeAspect="1"/>
          </p:cNvSpPr>
          <p:nvPr>
            <p:ph type="sldImg"/>
          </p:nvPr>
        </p:nvSpPr>
        <p:spPr>
          <a:xfrm>
            <a:off x="2027238" y="720725"/>
            <a:ext cx="4799012" cy="3598863"/>
          </a:xfr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22463" y="720725"/>
            <a:ext cx="5008562" cy="3598863"/>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p:cNvSpPr>
            <a:spLocks noGrp="1" noChangeArrowheads="1"/>
          </p:cNvSpPr>
          <p:nvPr>
            <p:ph type="body" idx="1"/>
          </p:nvPr>
        </p:nvSpPr>
        <p:spPr/>
        <p:txBody>
          <a:bodyPr/>
          <a:lstStyle/>
          <a:p>
            <a:r>
              <a:rPr lang="en-US" smtClean="0"/>
              <a:t>Add the notes here.</a:t>
            </a:r>
            <a:endParaRPr lang="en-US" dirty="0"/>
          </a:p>
        </p:txBody>
      </p:sp>
      <p:sp>
        <p:nvSpPr>
          <p:cNvPr id="3" name="Slide Image Placeholder 2"/>
          <p:cNvSpPr>
            <a:spLocks noGrp="1" noRot="1" noChangeAspect="1"/>
          </p:cNvSpPr>
          <p:nvPr>
            <p:ph type="sldImg"/>
          </p:nvPr>
        </p:nvSpPr>
        <p:spPr>
          <a:xfrm>
            <a:off x="2027238" y="720725"/>
            <a:ext cx="4799012" cy="3598863"/>
          </a:xfr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22463" y="720725"/>
            <a:ext cx="5008562" cy="3598863"/>
          </a:xfrm>
        </p:spPr>
      </p:sp>
      <p:sp>
        <p:nvSpPr>
          <p:cNvPr id="4" name="Notes Placeholder 3"/>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1"/>
          </p:nvPr>
        </p:nvSpPr>
        <p:spPr/>
        <p:txBody>
          <a:bodyPr/>
          <a:lstStyle/>
          <a:p>
            <a:r>
              <a:rPr lang="en-US" smtClean="0"/>
              <a:t>     Classes describe objects that share characteristics, methods, relationships, and semantics. Each class has a name, attributes (its values determine state of an object), and operations (which provides the behavior for the object).</a:t>
            </a:r>
          </a:p>
          <a:p>
            <a:r>
              <a:rPr lang="en-US" smtClean="0"/>
              <a:t>     What is the relationship between objects and classes? What exists in real world is objects. When we classify these objects on the basis of commonality of structure and behavior, the result that we get are the classes. </a:t>
            </a:r>
          </a:p>
          <a:p>
            <a:r>
              <a:rPr lang="en-US" smtClean="0"/>
              <a:t>     Classes are “logical”. They don’t really exist in real world. When writing software programs, it is the classes that get defined first. These classes serve as a blueprint from which objects are created.</a:t>
            </a:r>
          </a:p>
          <a:p>
            <a:endParaRPr lang="en-US" smtClean="0"/>
          </a:p>
          <a:p>
            <a:r>
              <a:rPr lang="en-US" smtClean="0"/>
              <a:t>Reference: Refer to OOP material for a detailed discussion on Object-Oriented Programming Concept.</a:t>
            </a:r>
          </a:p>
          <a:p>
            <a:r>
              <a:rPr lang="en-US" smtClean="0"/>
              <a:t>Note: Java does not have functions defined outside classes (as C++ does).</a:t>
            </a:r>
            <a:endParaRPr lang="en-US" dirty="0"/>
          </a:p>
        </p:txBody>
      </p:sp>
      <p:sp>
        <p:nvSpPr>
          <p:cNvPr id="3" name="Slide Image Placeholder 2"/>
          <p:cNvSpPr>
            <a:spLocks noGrp="1" noRot="1" noChangeAspect="1"/>
          </p:cNvSpPr>
          <p:nvPr>
            <p:ph type="sldImg"/>
          </p:nvPr>
        </p:nvSpPr>
        <p:spPr>
          <a:xfrm>
            <a:off x="1922463" y="720725"/>
            <a:ext cx="5008562" cy="3598863"/>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1"/>
          </p:nvPr>
        </p:nvSpPr>
        <p:spPr/>
        <p:txBody>
          <a:bodyPr/>
          <a:lstStyle/>
          <a:p>
            <a:r>
              <a:rPr lang="en-US" smtClean="0"/>
              <a:t>   A Java class may consist of the components as listed in the above slide. Fields and methods are primary components of any class and are termed as members of class. A class can have zero or more class members.</a:t>
            </a:r>
          </a:p>
          <a:p>
            <a:endParaRPr lang="en-US" smtClean="0"/>
          </a:p>
          <a:p>
            <a:r>
              <a:rPr lang="en-US" smtClean="0"/>
              <a:t>A class methods are categorized as business method or getters/setters. A business method of a class usually contains the business logic for the given problem/requirement. </a:t>
            </a:r>
          </a:p>
          <a:p>
            <a:endParaRPr lang="en-US" smtClean="0"/>
          </a:p>
          <a:p>
            <a:r>
              <a:rPr lang="en-US" smtClean="0"/>
              <a:t>A getter/setter usually written to access the private properties/attributes  of a class. For example, consider the property given below: </a:t>
            </a:r>
          </a:p>
          <a:p>
            <a:r>
              <a:rPr lang="en-US" smtClean="0"/>
              <a:t>		private String name;</a:t>
            </a:r>
          </a:p>
          <a:p>
            <a:r>
              <a:rPr lang="en-US" smtClean="0"/>
              <a:t>		//getter</a:t>
            </a:r>
          </a:p>
          <a:p>
            <a:r>
              <a:rPr lang="en-US" smtClean="0"/>
              <a:t>		public String getName() { return name;}</a:t>
            </a:r>
          </a:p>
          <a:p>
            <a:r>
              <a:rPr lang="en-US" smtClean="0"/>
              <a:t>		//setter </a:t>
            </a:r>
          </a:p>
          <a:p>
            <a:r>
              <a:rPr lang="en-US" smtClean="0"/>
              <a:t>		public void setName(String name) {this.name=name;}</a:t>
            </a:r>
          </a:p>
          <a:p>
            <a:r>
              <a:rPr lang="en-US" smtClean="0"/>
              <a:t>For the boolean properties, the getter format isXXX()  </a:t>
            </a:r>
          </a:p>
          <a:p>
            <a:endParaRPr lang="en-US" smtClean="0"/>
          </a:p>
          <a:p>
            <a:r>
              <a:rPr lang="en-US" smtClean="0"/>
              <a:t>Constructors are special methods (having same name as the class name and with no value return) which are used to create object of class. A class must have at least one constructor. </a:t>
            </a:r>
          </a:p>
          <a:p>
            <a:r>
              <a:rPr lang="en-US" smtClean="0"/>
              <a:t>   Initializers are special blocks in class, used to initialize members of class. A class can have zero or more initializers. </a:t>
            </a:r>
          </a:p>
          <a:p>
            <a:endParaRPr lang="en-US" smtClean="0"/>
          </a:p>
          <a:p>
            <a:endParaRPr lang="en-US" dirty="0" smtClean="0"/>
          </a:p>
        </p:txBody>
      </p:sp>
      <p:sp>
        <p:nvSpPr>
          <p:cNvPr id="3" name="Slide Image Placeholder 2"/>
          <p:cNvSpPr>
            <a:spLocks noGrp="1" noRot="1" noChangeAspect="1"/>
          </p:cNvSpPr>
          <p:nvPr>
            <p:ph type="sldImg"/>
          </p:nvPr>
        </p:nvSpPr>
        <p:spPr>
          <a:xfrm>
            <a:off x="1922463" y="720725"/>
            <a:ext cx="5008562" cy="3598863"/>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7" name="Rectangle 5"/>
          <p:cNvSpPr>
            <a:spLocks noGrp="1" noChangeArrowheads="1"/>
          </p:cNvSpPr>
          <p:nvPr>
            <p:ph type="body" idx="1"/>
          </p:nvPr>
        </p:nvSpPr>
        <p:spPr/>
        <p:txBody>
          <a:bodyPr/>
          <a:lstStyle/>
          <a:p>
            <a:r>
              <a:rPr lang="en-US" smtClean="0"/>
              <a:t>The above slide shows an example of Box class with 3 fields and 1 method. </a:t>
            </a:r>
          </a:p>
          <a:p>
            <a:endParaRPr lang="en-US" smtClean="0"/>
          </a:p>
          <a:p>
            <a:r>
              <a:rPr lang="en-US" smtClean="0"/>
              <a:t>The new operator followed by the call to constructor of the class is used to create object. The above slide shows how to create an object of Box class.</a:t>
            </a:r>
          </a:p>
          <a:p>
            <a:r>
              <a:rPr lang="en-US" smtClean="0"/>
              <a:t>	new &lt;&lt;call to constructor&gt;&gt;;</a:t>
            </a:r>
          </a:p>
          <a:p>
            <a:endParaRPr lang="en-US" smtClean="0"/>
          </a:p>
          <a:p>
            <a:r>
              <a:rPr lang="en-US" smtClean="0"/>
              <a:t>Even though the Box class doesn’t add constructor, Java compiler internally does. This constructor is called as default constructor and added by Java compiler only when class don’t have any constructor declared. </a:t>
            </a:r>
          </a:p>
          <a:p>
            <a:r>
              <a:rPr lang="en-US" smtClean="0"/>
              <a:t>	Box() {    }</a:t>
            </a:r>
          </a:p>
          <a:p>
            <a:r>
              <a:rPr lang="en-US" smtClean="0"/>
              <a:t>Once object created, we can access class members using dot operator. The contents of main() method shows how objects are instantiated and how methods are invoked.</a:t>
            </a:r>
            <a:endParaRPr lang="en-US" dirty="0"/>
          </a:p>
        </p:txBody>
      </p:sp>
      <p:sp>
        <p:nvSpPr>
          <p:cNvPr id="3" name="Slide Image Placeholder 2"/>
          <p:cNvSpPr>
            <a:spLocks noGrp="1" noRot="1" noChangeAspect="1"/>
          </p:cNvSpPr>
          <p:nvPr>
            <p:ph type="sldImg"/>
          </p:nvPr>
        </p:nvSpPr>
        <p:spPr>
          <a:xfrm>
            <a:off x="1922463" y="720725"/>
            <a:ext cx="5008562" cy="3598863"/>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p:txBody>
          <a:bodyPr/>
          <a:lstStyle/>
          <a:p>
            <a:r>
              <a:rPr lang="en-US" smtClean="0"/>
              <a:t>Packages:</a:t>
            </a:r>
          </a:p>
          <a:p>
            <a:endParaRPr lang="en-US" smtClean="0"/>
          </a:p>
          <a:p>
            <a:r>
              <a:rPr lang="en-US" smtClean="0"/>
              <a:t>When you work on some small projects you intend to put all java files into one single directory. It is quick, easy and harmless. However, if your project gets bigger, and the number of files increase, putting all these files into the same directory would be tedious for you. In java, you can avoid this sort of problem by using packages. </a:t>
            </a:r>
          </a:p>
          <a:p>
            <a:endParaRPr lang="en-US" smtClean="0"/>
          </a:p>
          <a:p>
            <a:r>
              <a:rPr lang="en-US" smtClean="0"/>
              <a:t>Basically, files in one directory (or package) have different functionality from those of another directory. For example, files in java.io package carry out functions related to I/O, but files in java.net package provide you the way to deal with the Network.</a:t>
            </a:r>
            <a:endParaRPr lang="en-US" dirty="0"/>
          </a:p>
        </p:txBody>
      </p:sp>
      <p:sp>
        <p:nvSpPr>
          <p:cNvPr id="3" name="Slide Image Placeholder 2"/>
          <p:cNvSpPr>
            <a:spLocks noGrp="1" noRot="1" noChangeAspect="1"/>
          </p:cNvSpPr>
          <p:nvPr>
            <p:ph type="sldImg"/>
          </p:nvPr>
        </p:nvSpPr>
        <p:spPr>
          <a:xfrm>
            <a:off x="1922463" y="720725"/>
            <a:ext cx="5008562" cy="3598863"/>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body" idx="1"/>
          </p:nvPr>
        </p:nvSpPr>
        <p:spPr/>
        <p:txBody>
          <a:bodyPr/>
          <a:lstStyle/>
          <a:p>
            <a:r>
              <a:rPr lang="en-US" smtClean="0"/>
              <a:t>Benefits of Packages: </a:t>
            </a:r>
          </a:p>
          <a:p>
            <a:r>
              <a:rPr lang="en-GB" smtClean="0"/>
              <a:t>Prevents name-space collision:</a:t>
            </a:r>
            <a:r>
              <a:rPr lang="en-US" smtClean="0"/>
              <a:t> One of the many concerns that programmers face today is, how to ensure that their source code does not conflict with the source code of other programmers. A typical example is the case in which two programmers define two distinct classes that have the same name. Suppose, you decide to write a List class that keeps a sorted list of objects. This would inherently conflict with the List class in the Java API that is used for displaying a list of items in a Graphical User Interface. To this problem, Java has a simple solution, which is known as namespace management. In namespace management, each programmer defines their own namespace and places their code within that namespace, thus two classes that have the exactly same name are now distinguishable since they occur in different namespaces. Namespaces are called packages in Java. </a:t>
            </a:r>
          </a:p>
          <a:p>
            <a:r>
              <a:rPr lang="en-US" smtClean="0"/>
              <a:t>Provides greater control over source codes: Another important reason for using packages is that it provides programmers with greater control over their source code. It is typical to have a few thousand source files in medium to large scale applications. Trying to maintain them would be difficult, if not impossible. However, separating these source files into packages makes it much easier to manage the source code. Usually, related classes are grouped into a single package, for example, all the user interface classes of an application are grouped into a package. </a:t>
            </a:r>
          </a:p>
          <a:p>
            <a:r>
              <a:rPr lang="en-US" smtClean="0"/>
              <a:t>Makes it easy to find a class: If you are looking for a specific class and you know about the functionality it provides, you will naturally be able to find it in the right package. For example, if you are looking for an InputStreamReader, you will find it in the input and output package, that is, java.io.</a:t>
            </a:r>
            <a:endParaRPr lang="en-US" dirty="0"/>
          </a:p>
        </p:txBody>
      </p:sp>
      <p:sp>
        <p:nvSpPr>
          <p:cNvPr id="3" name="Slide Image Placeholder 2"/>
          <p:cNvSpPr>
            <a:spLocks noGrp="1" noRot="1" noChangeAspect="1"/>
          </p:cNvSpPr>
          <p:nvPr>
            <p:ph type="sldImg"/>
          </p:nvPr>
        </p:nvSpPr>
        <p:spPr>
          <a:xfrm>
            <a:off x="1922463" y="720725"/>
            <a:ext cx="5008562" cy="3598863"/>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3"/>
          <p:cNvSpPr>
            <a:spLocks noGrp="1" noChangeArrowheads="1"/>
          </p:cNvSpPr>
          <p:nvPr>
            <p:ph type="body" idx="1"/>
          </p:nvPr>
        </p:nvSpPr>
        <p:spPr/>
        <p:txBody>
          <a:bodyPr/>
          <a:lstStyle/>
          <a:p>
            <a:r>
              <a:rPr lang="en-US" dirty="0" smtClean="0"/>
              <a:t>Creating Your Own Package: </a:t>
            </a:r>
          </a:p>
          <a:p>
            <a:r>
              <a:rPr lang="en-US" dirty="0" smtClean="0"/>
              <a:t>A package is a directory structure mapped on the operating system, hence compilation of Balance.java file results in the creation of directory structure com\</a:t>
            </a:r>
            <a:r>
              <a:rPr lang="en-US" dirty="0" err="1" smtClean="0"/>
              <a:t>igate</a:t>
            </a:r>
            <a:r>
              <a:rPr lang="en-US" dirty="0" smtClean="0"/>
              <a:t>\</a:t>
            </a:r>
            <a:r>
              <a:rPr lang="en-US" dirty="0" err="1" smtClean="0"/>
              <a:t>trg</a:t>
            </a:r>
            <a:r>
              <a:rPr lang="en-US" dirty="0" smtClean="0"/>
              <a:t>\demo and under that directory, </a:t>
            </a:r>
            <a:r>
              <a:rPr lang="en-US" dirty="0" err="1" smtClean="0"/>
              <a:t>Balance.class</a:t>
            </a:r>
            <a:r>
              <a:rPr lang="en-US" dirty="0" smtClean="0"/>
              <a:t> file is created. A package can contain more than one class and interface. </a:t>
            </a:r>
          </a:p>
          <a:p>
            <a:endParaRPr lang="en-US" dirty="0" smtClean="0"/>
          </a:p>
          <a:p>
            <a:r>
              <a:rPr lang="en-US" dirty="0" smtClean="0"/>
              <a:t>Compiling into a Package:</a:t>
            </a:r>
          </a:p>
          <a:p>
            <a:r>
              <a:rPr lang="en-US" dirty="0" smtClean="0"/>
              <a:t>While compiling the file, we need to specify the URL where directory, com is to be created. For example, if you give the following command at command prompt.</a:t>
            </a:r>
          </a:p>
          <a:p>
            <a:r>
              <a:rPr lang="en-US" dirty="0" smtClean="0"/>
              <a:t>        E:\yourdirectory&gt; </a:t>
            </a:r>
            <a:r>
              <a:rPr lang="en-US" dirty="0" err="1" smtClean="0"/>
              <a:t>javac</a:t>
            </a:r>
            <a:r>
              <a:rPr lang="en-US" dirty="0" smtClean="0"/>
              <a:t>    –d     E:\classes   Balance.java</a:t>
            </a:r>
          </a:p>
          <a:p>
            <a:r>
              <a:rPr lang="en-US" dirty="0" smtClean="0"/>
              <a:t>It is expected that you have a directory called classes under E:\. the result of this command is this directory structure. Here, all the grayed boxes are directories.</a:t>
            </a:r>
          </a:p>
          <a:p>
            <a:endParaRPr lang="en-US" dirty="0"/>
          </a:p>
        </p:txBody>
      </p:sp>
      <p:grpSp>
        <p:nvGrpSpPr>
          <p:cNvPr id="2" name="Group 4"/>
          <p:cNvGrpSpPr>
            <a:grpSpLocks/>
          </p:cNvGrpSpPr>
          <p:nvPr/>
        </p:nvGrpSpPr>
        <p:grpSpPr bwMode="auto">
          <a:xfrm>
            <a:off x="2179377" y="6632036"/>
            <a:ext cx="2926080" cy="1600200"/>
            <a:chOff x="1488" y="3696"/>
            <a:chExt cx="1776" cy="1584"/>
          </a:xfrm>
        </p:grpSpPr>
        <p:sp>
          <p:nvSpPr>
            <p:cNvPr id="281605" name="Rectangle 5"/>
            <p:cNvSpPr>
              <a:spLocks noChangeArrowheads="1"/>
            </p:cNvSpPr>
            <p:nvPr/>
          </p:nvSpPr>
          <p:spPr bwMode="auto">
            <a:xfrm>
              <a:off x="1488" y="3696"/>
              <a:ext cx="432" cy="144"/>
            </a:xfrm>
            <a:prstGeom prst="rect">
              <a:avLst/>
            </a:prstGeom>
            <a:solidFill>
              <a:schemeClr val="bg2"/>
            </a:solidFill>
            <a:ln w="9525">
              <a:solidFill>
                <a:schemeClr val="tx1"/>
              </a:solidFill>
              <a:miter lim="800000"/>
              <a:headEnd/>
              <a:tailEnd/>
            </a:ln>
            <a:effectLst/>
          </p:spPr>
          <p:txBody>
            <a:bodyPr wrap="none" anchor="ctr"/>
            <a:lstStyle/>
            <a:p>
              <a:r>
                <a:rPr lang="en-US" sz="1000" dirty="0">
                  <a:latin typeface="Arial" pitchFamily="34" charset="0"/>
                  <a:cs typeface="Arial" pitchFamily="34" charset="0"/>
                </a:rPr>
                <a:t>E:\</a:t>
              </a:r>
            </a:p>
          </p:txBody>
        </p:sp>
        <p:sp>
          <p:nvSpPr>
            <p:cNvPr id="281606" name="Rectangle 6"/>
            <p:cNvSpPr>
              <a:spLocks noChangeArrowheads="1"/>
            </p:cNvSpPr>
            <p:nvPr/>
          </p:nvSpPr>
          <p:spPr bwMode="auto">
            <a:xfrm>
              <a:off x="1728" y="3936"/>
              <a:ext cx="336" cy="144"/>
            </a:xfrm>
            <a:prstGeom prst="rect">
              <a:avLst/>
            </a:prstGeom>
            <a:solidFill>
              <a:schemeClr val="bg2"/>
            </a:solidFill>
            <a:ln w="9525">
              <a:solidFill>
                <a:schemeClr val="tx1"/>
              </a:solidFill>
              <a:miter lim="800000"/>
              <a:headEnd/>
              <a:tailEnd/>
            </a:ln>
            <a:effectLst/>
          </p:spPr>
          <p:txBody>
            <a:bodyPr wrap="none" anchor="ctr"/>
            <a:lstStyle/>
            <a:p>
              <a:r>
                <a:rPr lang="en-US" sz="1000" dirty="0">
                  <a:latin typeface="Arial" pitchFamily="34" charset="0"/>
                  <a:cs typeface="Arial" pitchFamily="34" charset="0"/>
                </a:rPr>
                <a:t>classes</a:t>
              </a:r>
            </a:p>
          </p:txBody>
        </p:sp>
        <p:sp>
          <p:nvSpPr>
            <p:cNvPr id="281607" name="Rectangle 7"/>
            <p:cNvSpPr>
              <a:spLocks noChangeArrowheads="1"/>
            </p:cNvSpPr>
            <p:nvPr/>
          </p:nvSpPr>
          <p:spPr bwMode="auto">
            <a:xfrm>
              <a:off x="1968" y="4176"/>
              <a:ext cx="336" cy="144"/>
            </a:xfrm>
            <a:prstGeom prst="rect">
              <a:avLst/>
            </a:prstGeom>
            <a:solidFill>
              <a:schemeClr val="bg2"/>
            </a:solidFill>
            <a:ln w="9525">
              <a:solidFill>
                <a:schemeClr val="tx1"/>
              </a:solidFill>
              <a:miter lim="800000"/>
              <a:headEnd/>
              <a:tailEnd/>
            </a:ln>
            <a:effectLst/>
          </p:spPr>
          <p:txBody>
            <a:bodyPr wrap="none" anchor="ctr"/>
            <a:lstStyle/>
            <a:p>
              <a:r>
                <a:rPr lang="en-US" sz="1000" dirty="0">
                  <a:latin typeface="Arial" pitchFamily="34" charset="0"/>
                  <a:cs typeface="Arial" pitchFamily="34" charset="0"/>
                </a:rPr>
                <a:t>com</a:t>
              </a:r>
            </a:p>
          </p:txBody>
        </p:sp>
        <p:sp>
          <p:nvSpPr>
            <p:cNvPr id="281608" name="Rectangle 8"/>
            <p:cNvSpPr>
              <a:spLocks noChangeArrowheads="1"/>
            </p:cNvSpPr>
            <p:nvPr/>
          </p:nvSpPr>
          <p:spPr bwMode="auto">
            <a:xfrm>
              <a:off x="2208" y="4416"/>
              <a:ext cx="336" cy="144"/>
            </a:xfrm>
            <a:prstGeom prst="rect">
              <a:avLst/>
            </a:prstGeom>
            <a:solidFill>
              <a:schemeClr val="bg2"/>
            </a:solidFill>
            <a:ln w="9525">
              <a:solidFill>
                <a:schemeClr val="tx1"/>
              </a:solidFill>
              <a:miter lim="800000"/>
              <a:headEnd/>
              <a:tailEnd/>
            </a:ln>
            <a:effectLst/>
          </p:spPr>
          <p:txBody>
            <a:bodyPr wrap="none" anchor="ctr"/>
            <a:lstStyle/>
            <a:p>
              <a:r>
                <a:rPr lang="en-US" sz="1000" dirty="0" err="1" smtClean="0">
                  <a:latin typeface="Arial" pitchFamily="34" charset="0"/>
                  <a:cs typeface="Arial" pitchFamily="34" charset="0"/>
                </a:rPr>
                <a:t>igate</a:t>
              </a:r>
              <a:endParaRPr lang="en-US" sz="1000" dirty="0">
                <a:latin typeface="Arial" pitchFamily="34" charset="0"/>
                <a:cs typeface="Arial" pitchFamily="34" charset="0"/>
              </a:endParaRPr>
            </a:p>
          </p:txBody>
        </p:sp>
        <p:sp>
          <p:nvSpPr>
            <p:cNvPr id="281609" name="Rectangle 9"/>
            <p:cNvSpPr>
              <a:spLocks noChangeArrowheads="1"/>
            </p:cNvSpPr>
            <p:nvPr/>
          </p:nvSpPr>
          <p:spPr bwMode="auto">
            <a:xfrm>
              <a:off x="2400" y="4656"/>
              <a:ext cx="336" cy="144"/>
            </a:xfrm>
            <a:prstGeom prst="rect">
              <a:avLst/>
            </a:prstGeom>
            <a:solidFill>
              <a:schemeClr val="bg2"/>
            </a:solidFill>
            <a:ln w="9525">
              <a:solidFill>
                <a:schemeClr val="tx1"/>
              </a:solidFill>
              <a:miter lim="800000"/>
              <a:headEnd/>
              <a:tailEnd/>
            </a:ln>
            <a:effectLst/>
          </p:spPr>
          <p:txBody>
            <a:bodyPr wrap="none" anchor="ctr"/>
            <a:lstStyle/>
            <a:p>
              <a:r>
                <a:rPr lang="en-US" sz="1000" dirty="0" err="1">
                  <a:latin typeface="Arial" pitchFamily="34" charset="0"/>
                  <a:cs typeface="Arial" pitchFamily="34" charset="0"/>
                </a:rPr>
                <a:t>trg</a:t>
              </a:r>
              <a:endParaRPr lang="en-US" sz="1000" dirty="0">
                <a:latin typeface="Arial" pitchFamily="34" charset="0"/>
                <a:cs typeface="Arial" pitchFamily="34" charset="0"/>
              </a:endParaRPr>
            </a:p>
          </p:txBody>
        </p:sp>
        <p:sp>
          <p:nvSpPr>
            <p:cNvPr id="281610" name="Rectangle 10"/>
            <p:cNvSpPr>
              <a:spLocks noChangeArrowheads="1"/>
            </p:cNvSpPr>
            <p:nvPr/>
          </p:nvSpPr>
          <p:spPr bwMode="auto">
            <a:xfrm>
              <a:off x="2640" y="4896"/>
              <a:ext cx="336" cy="144"/>
            </a:xfrm>
            <a:prstGeom prst="rect">
              <a:avLst/>
            </a:prstGeom>
            <a:solidFill>
              <a:schemeClr val="bg2"/>
            </a:solidFill>
            <a:ln w="9525">
              <a:solidFill>
                <a:schemeClr val="tx1"/>
              </a:solidFill>
              <a:miter lim="800000"/>
              <a:headEnd/>
              <a:tailEnd/>
            </a:ln>
            <a:effectLst/>
          </p:spPr>
          <p:txBody>
            <a:bodyPr wrap="none" anchor="ctr"/>
            <a:lstStyle/>
            <a:p>
              <a:r>
                <a:rPr lang="en-US" sz="1000" dirty="0">
                  <a:latin typeface="Arial" pitchFamily="34" charset="0"/>
                  <a:cs typeface="Arial" pitchFamily="34" charset="0"/>
                </a:rPr>
                <a:t>demo</a:t>
              </a:r>
            </a:p>
          </p:txBody>
        </p:sp>
        <p:sp>
          <p:nvSpPr>
            <p:cNvPr id="281611" name="Rectangle 11"/>
            <p:cNvSpPr>
              <a:spLocks noChangeArrowheads="1"/>
            </p:cNvSpPr>
            <p:nvPr/>
          </p:nvSpPr>
          <p:spPr bwMode="auto">
            <a:xfrm>
              <a:off x="2880" y="5136"/>
              <a:ext cx="384" cy="144"/>
            </a:xfrm>
            <a:prstGeom prst="rect">
              <a:avLst/>
            </a:prstGeom>
            <a:solidFill>
              <a:schemeClr val="bg1"/>
            </a:solidFill>
            <a:ln w="9525">
              <a:solidFill>
                <a:schemeClr val="tx1"/>
              </a:solidFill>
              <a:miter lim="800000"/>
              <a:headEnd/>
              <a:tailEnd/>
            </a:ln>
            <a:effectLst/>
          </p:spPr>
          <p:txBody>
            <a:bodyPr wrap="none" anchor="ctr"/>
            <a:lstStyle/>
            <a:p>
              <a:r>
                <a:rPr lang="en-US" sz="1000" dirty="0">
                  <a:latin typeface="Arial" pitchFamily="34" charset="0"/>
                  <a:cs typeface="Arial" pitchFamily="34" charset="0"/>
                </a:rPr>
                <a:t>Balance</a:t>
              </a:r>
            </a:p>
          </p:txBody>
        </p:sp>
        <p:sp>
          <p:nvSpPr>
            <p:cNvPr id="281612" name="Line 12"/>
            <p:cNvSpPr>
              <a:spLocks noChangeShapeType="1"/>
            </p:cNvSpPr>
            <p:nvPr/>
          </p:nvSpPr>
          <p:spPr bwMode="auto">
            <a:xfrm>
              <a:off x="1632" y="3840"/>
              <a:ext cx="0" cy="144"/>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3" name="Line 13"/>
            <p:cNvSpPr>
              <a:spLocks noChangeShapeType="1"/>
            </p:cNvSpPr>
            <p:nvPr/>
          </p:nvSpPr>
          <p:spPr bwMode="auto">
            <a:xfrm>
              <a:off x="1632" y="3984"/>
              <a:ext cx="96" cy="0"/>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4" name="Line 14"/>
            <p:cNvSpPr>
              <a:spLocks noChangeShapeType="1"/>
            </p:cNvSpPr>
            <p:nvPr/>
          </p:nvSpPr>
          <p:spPr bwMode="auto">
            <a:xfrm>
              <a:off x="1824" y="4080"/>
              <a:ext cx="0" cy="144"/>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5" name="Line 15"/>
            <p:cNvSpPr>
              <a:spLocks noChangeShapeType="1"/>
            </p:cNvSpPr>
            <p:nvPr/>
          </p:nvSpPr>
          <p:spPr bwMode="auto">
            <a:xfrm>
              <a:off x="1824" y="4224"/>
              <a:ext cx="144" cy="0"/>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6" name="Line 16"/>
            <p:cNvSpPr>
              <a:spLocks noChangeShapeType="1"/>
            </p:cNvSpPr>
            <p:nvPr/>
          </p:nvSpPr>
          <p:spPr bwMode="auto">
            <a:xfrm>
              <a:off x="2112" y="4320"/>
              <a:ext cx="0" cy="144"/>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7" name="Line 17"/>
            <p:cNvSpPr>
              <a:spLocks noChangeShapeType="1"/>
            </p:cNvSpPr>
            <p:nvPr/>
          </p:nvSpPr>
          <p:spPr bwMode="auto">
            <a:xfrm>
              <a:off x="2112" y="4464"/>
              <a:ext cx="96" cy="0"/>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8" name="Line 18"/>
            <p:cNvSpPr>
              <a:spLocks noChangeShapeType="1"/>
            </p:cNvSpPr>
            <p:nvPr/>
          </p:nvSpPr>
          <p:spPr bwMode="auto">
            <a:xfrm>
              <a:off x="2304" y="4560"/>
              <a:ext cx="0" cy="192"/>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19" name="Line 19"/>
            <p:cNvSpPr>
              <a:spLocks noChangeShapeType="1"/>
            </p:cNvSpPr>
            <p:nvPr/>
          </p:nvSpPr>
          <p:spPr bwMode="auto">
            <a:xfrm>
              <a:off x="2304" y="4752"/>
              <a:ext cx="96" cy="0"/>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20" name="Line 20"/>
            <p:cNvSpPr>
              <a:spLocks noChangeShapeType="1"/>
            </p:cNvSpPr>
            <p:nvPr/>
          </p:nvSpPr>
          <p:spPr bwMode="auto">
            <a:xfrm>
              <a:off x="2544" y="4800"/>
              <a:ext cx="0" cy="144"/>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21" name="Line 21"/>
            <p:cNvSpPr>
              <a:spLocks noChangeShapeType="1"/>
            </p:cNvSpPr>
            <p:nvPr/>
          </p:nvSpPr>
          <p:spPr bwMode="auto">
            <a:xfrm>
              <a:off x="2544" y="4944"/>
              <a:ext cx="96" cy="0"/>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22" name="Line 22"/>
            <p:cNvSpPr>
              <a:spLocks noChangeShapeType="1"/>
            </p:cNvSpPr>
            <p:nvPr/>
          </p:nvSpPr>
          <p:spPr bwMode="auto">
            <a:xfrm>
              <a:off x="2736" y="5040"/>
              <a:ext cx="0" cy="144"/>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sp>
          <p:nvSpPr>
            <p:cNvPr id="281623" name="Line 23"/>
            <p:cNvSpPr>
              <a:spLocks noChangeShapeType="1"/>
            </p:cNvSpPr>
            <p:nvPr/>
          </p:nvSpPr>
          <p:spPr bwMode="auto">
            <a:xfrm>
              <a:off x="2736" y="5184"/>
              <a:ext cx="144" cy="0"/>
            </a:xfrm>
            <a:prstGeom prst="line">
              <a:avLst/>
            </a:prstGeom>
            <a:noFill/>
            <a:ln w="9525">
              <a:solidFill>
                <a:schemeClr val="tx1"/>
              </a:solidFill>
              <a:round/>
              <a:headEnd/>
              <a:tailEnd/>
            </a:ln>
            <a:effectLst/>
          </p:spPr>
          <p:txBody>
            <a:bodyPr/>
            <a:lstStyle/>
            <a:p>
              <a:endParaRPr lang="en-IN">
                <a:latin typeface="Arial" pitchFamily="34" charset="0"/>
                <a:cs typeface="Arial" pitchFamily="34" charset="0"/>
              </a:endParaRPr>
            </a:p>
          </p:txBody>
        </p:sp>
      </p:grpSp>
      <p:sp>
        <p:nvSpPr>
          <p:cNvPr id="4" name="Slide Image Placeholder 3"/>
          <p:cNvSpPr>
            <a:spLocks noGrp="1" noRot="1" noChangeAspect="1"/>
          </p:cNvSpPr>
          <p:nvPr>
            <p:ph type="sldImg"/>
          </p:nvPr>
        </p:nvSpPr>
        <p:spPr>
          <a:xfrm>
            <a:off x="1922463" y="720725"/>
            <a:ext cx="5008562" cy="3598863"/>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22463" y="720725"/>
            <a:ext cx="5008562" cy="3598863"/>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6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932192609"/>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1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5955516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3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3580533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63"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323841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90991021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026722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8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35037769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581606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11"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1293867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19088" y="1233488"/>
            <a:ext cx="8229600" cy="4525962"/>
          </a:xfrm>
        </p:spPr>
        <p:txBody>
          <a:bodyPr/>
          <a:lstStyle/>
          <a:p>
            <a:endParaRPr lang="en-IN"/>
          </a:p>
        </p:txBody>
      </p:sp>
    </p:spTree>
    <p:extLst>
      <p:ext uri="{BB962C8B-B14F-4D97-AF65-F5344CB8AC3E}">
        <p14:creationId xmlns:p14="http://schemas.microsoft.com/office/powerpoint/2010/main" val="28263540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319088" y="1233488"/>
            <a:ext cx="40386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hart Placeholder 3"/>
          <p:cNvSpPr>
            <a:spLocks noGrp="1"/>
          </p:cNvSpPr>
          <p:nvPr>
            <p:ph type="chart" sz="half" idx="2"/>
          </p:nvPr>
        </p:nvSpPr>
        <p:spPr>
          <a:xfrm>
            <a:off x="4510088" y="1233488"/>
            <a:ext cx="4038600" cy="4525962"/>
          </a:xfrm>
        </p:spPr>
        <p:txBody>
          <a:bodyPr/>
          <a:lstStyle/>
          <a:p>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9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6625385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7452189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892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9275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27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6366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137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868849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28"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 Id="rId27" Type="http://schemas.openxmlformats.org/officeDocument/2006/relationships/tags" Target="../tags/tag6.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43" name="think-cell Slide" r:id="rId29" imgW="360" imgH="360" progId="">
                  <p:embed/>
                </p:oleObj>
              </mc:Choice>
              <mc:Fallback>
                <p:oleObj name="think-cell Slide" r:id="rId29" imgW="360" imgH="360" progId="">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3"/>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4"/>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5"/>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6"/>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7"/>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8"/>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1"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36434686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a:ea typeface="ＭＳ Ｐゴシック" pitchFamily="34" charset="-128"/>
              </a:rPr>
              <a:t>Core Java 8 </a:t>
            </a:r>
            <a:r>
              <a:rPr lang="en-US" sz="3600" dirty="0" smtClean="0">
                <a:ea typeface="ＭＳ Ｐゴシック" pitchFamily="34" charset="-128"/>
              </a:rPr>
              <a:t> </a:t>
            </a:r>
            <a:r>
              <a:rPr lang="en-US" sz="3600" dirty="0">
                <a:ea typeface="ＭＳ Ｐゴシック" pitchFamily="34" charset="-128"/>
              </a:rPr>
              <a:t>and Development Tools</a:t>
            </a:r>
          </a:p>
        </p:txBody>
      </p:sp>
      <p:sp>
        <p:nvSpPr>
          <p:cNvPr id="12" name="Subtitle 11"/>
          <p:cNvSpPr>
            <a:spLocks noGrp="1"/>
          </p:cNvSpPr>
          <p:nvPr>
            <p:ph type="subTitle" idx="1"/>
          </p:nvPr>
        </p:nvSpPr>
        <p:spPr/>
        <p:txBody>
          <a:bodyPr/>
          <a:lstStyle/>
          <a:p>
            <a:pPr algn="l"/>
            <a:r>
              <a:rPr lang="en-US" dirty="0" smtClean="0">
                <a:solidFill>
                  <a:schemeClr val="tx1"/>
                </a:solidFill>
                <a:ea typeface="ＭＳ Ｐゴシック" pitchFamily="34" charset="-128"/>
              </a:rPr>
              <a:t>Lesson 04 : Classes and Objects</a:t>
            </a:r>
            <a:endParaRPr lang="en-US" dirty="0">
              <a:solidFill>
                <a:schemeClr val="tx1"/>
              </a:solidFill>
              <a:ea typeface="ＭＳ Ｐゴシック" pitchFamily="34" charset="-128"/>
            </a:endParaRPr>
          </a:p>
        </p:txBody>
      </p:sp>
    </p:spTree>
    <p:extLst>
      <p:ext uri="{BB962C8B-B14F-4D97-AF65-F5344CB8AC3E}">
        <p14:creationId xmlns:p14="http://schemas.microsoft.com/office/powerpoint/2010/main" val="4270748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4.2: Packages </a:t>
            </a:r>
            <a:br>
              <a:rPr lang="en-US" sz="1200" dirty="0"/>
            </a:br>
            <a:r>
              <a:rPr lang="en-US" dirty="0"/>
              <a:t>Using </a:t>
            </a:r>
            <a:r>
              <a:rPr lang="en-US" dirty="0" smtClean="0"/>
              <a:t>Packages</a:t>
            </a:r>
            <a:endParaRPr lang="en-US" dirty="0"/>
          </a:p>
        </p:txBody>
      </p:sp>
      <p:sp>
        <p:nvSpPr>
          <p:cNvPr id="271363" name="Rectangle 3"/>
          <p:cNvSpPr>
            <a:spLocks noGrp="1"/>
          </p:cNvSpPr>
          <p:nvPr>
            <p:ph idx="1"/>
          </p:nvPr>
        </p:nvSpPr>
        <p:spPr>
          <a:ln>
            <a:solidFill>
              <a:schemeClr val="tx1"/>
            </a:solidFill>
          </a:ln>
        </p:spPr>
        <p:txBody>
          <a:bodyPr/>
          <a:lstStyle/>
          <a:p>
            <a:r>
              <a:rPr lang="en-US" dirty="0">
                <a:solidFill>
                  <a:schemeClr val="tx1"/>
                </a:solidFill>
              </a:rPr>
              <a:t>Use fully qualified name</a:t>
            </a:r>
            <a:r>
              <a:rPr lang="en-US" dirty="0" smtClean="0">
                <a:solidFill>
                  <a:schemeClr val="tx1"/>
                </a:solidFill>
              </a:rPr>
              <a:t>.</a:t>
            </a:r>
          </a:p>
          <a:p>
            <a:pPr>
              <a:buNone/>
            </a:pPr>
            <a:endParaRPr lang="en-US" dirty="0" smtClean="0">
              <a:solidFill>
                <a:schemeClr val="tx1"/>
              </a:solidFill>
            </a:endParaRPr>
          </a:p>
          <a:p>
            <a:pPr>
              <a:buNone/>
            </a:pPr>
            <a:endParaRPr lang="en-US" dirty="0">
              <a:solidFill>
                <a:schemeClr val="tx1"/>
              </a:solidFill>
            </a:endParaRPr>
          </a:p>
          <a:p>
            <a:r>
              <a:rPr lang="en-US" dirty="0">
                <a:solidFill>
                  <a:schemeClr val="tx1"/>
                </a:solidFill>
              </a:rPr>
              <a:t>You can use import to instruct Java where to look for things defined outside your program.</a:t>
            </a: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You can use </a:t>
            </a:r>
            <a:r>
              <a:rPr lang="en-US" sz="4000" b="0" baseline="-25000" dirty="0">
                <a:solidFill>
                  <a:schemeClr val="tx1"/>
                </a:solidFill>
              </a:rPr>
              <a:t>*</a:t>
            </a:r>
            <a:r>
              <a:rPr lang="en-US" sz="3200" baseline="-25000" dirty="0">
                <a:solidFill>
                  <a:schemeClr val="tx1"/>
                </a:solidFill>
              </a:rPr>
              <a:t> </a:t>
            </a:r>
            <a:r>
              <a:rPr lang="en-US" dirty="0">
                <a:solidFill>
                  <a:schemeClr val="tx1"/>
                </a:solidFill>
              </a:rPr>
              <a:t>to import all classes in package:</a:t>
            </a:r>
          </a:p>
        </p:txBody>
      </p:sp>
      <p:sp>
        <p:nvSpPr>
          <p:cNvPr id="271364" name="AutoShape 4"/>
          <p:cNvSpPr>
            <a:spLocks noChangeArrowheads="1"/>
          </p:cNvSpPr>
          <p:nvPr/>
        </p:nvSpPr>
        <p:spPr bwMode="auto">
          <a:xfrm>
            <a:off x="751110" y="1992081"/>
            <a:ext cx="6248400" cy="460824"/>
          </a:xfrm>
          <a:prstGeom prst="flowChartAlternateProcess">
            <a:avLst/>
          </a:prstGeom>
          <a:noFill/>
          <a:ln w="9525">
            <a:solidFill>
              <a:schemeClr val="tx1"/>
            </a:solidFill>
            <a:miter lim="800000"/>
            <a:headEnd/>
            <a:tailEnd/>
          </a:ln>
          <a:effectLst/>
        </p:spPr>
        <p:txBody>
          <a:bodyPr wrap="none" anchor="ctr"/>
          <a:lstStyle/>
          <a:p>
            <a:pPr algn="l">
              <a:lnSpc>
                <a:spcPts val="3000"/>
              </a:lnSpc>
              <a:buClr>
                <a:srgbClr val="A11133"/>
              </a:buClr>
              <a:buFont typeface="Wingdings" pitchFamily="2" charset="2"/>
              <a:buNone/>
            </a:pPr>
            <a:r>
              <a:rPr lang="en-US" sz="2000" dirty="0" err="1">
                <a:latin typeface="+mj-lt"/>
              </a:rPr>
              <a:t>java.util.Date</a:t>
            </a:r>
            <a:r>
              <a:rPr lang="en-US" sz="2000" dirty="0">
                <a:latin typeface="+mj-lt"/>
              </a:rPr>
              <a:t> = new </a:t>
            </a:r>
            <a:r>
              <a:rPr lang="en-US" sz="2000" dirty="0" err="1">
                <a:latin typeface="+mj-lt"/>
              </a:rPr>
              <a:t>java.util.Date</a:t>
            </a:r>
            <a:r>
              <a:rPr lang="en-US" sz="2000" dirty="0">
                <a:latin typeface="+mj-lt"/>
              </a:rPr>
              <a:t>();</a:t>
            </a:r>
          </a:p>
        </p:txBody>
      </p:sp>
      <p:sp>
        <p:nvSpPr>
          <p:cNvPr id="271365" name="AutoShape 5"/>
          <p:cNvSpPr>
            <a:spLocks noChangeArrowheads="1"/>
          </p:cNvSpPr>
          <p:nvPr/>
        </p:nvSpPr>
        <p:spPr bwMode="auto">
          <a:xfrm>
            <a:off x="751110" y="3337954"/>
            <a:ext cx="5370279" cy="914400"/>
          </a:xfrm>
          <a:prstGeom prst="flowChartAlternateProcess">
            <a:avLst/>
          </a:prstGeom>
          <a:noFill/>
          <a:ln w="9525">
            <a:solidFill>
              <a:schemeClr val="tx1"/>
            </a:solidFill>
            <a:miter lim="800000"/>
            <a:headEnd/>
            <a:tailEnd/>
          </a:ln>
          <a:effectLst/>
        </p:spPr>
        <p:txBody>
          <a:bodyPr wrap="none" anchor="ctr"/>
          <a:lstStyle/>
          <a:p>
            <a:pPr algn="l"/>
            <a:r>
              <a:rPr lang="en-US" sz="2000" dirty="0">
                <a:latin typeface="+mj-lt"/>
              </a:rPr>
              <a:t>import </a:t>
            </a:r>
            <a:r>
              <a:rPr lang="en-US" sz="2000" dirty="0" err="1">
                <a:latin typeface="+mj-lt"/>
              </a:rPr>
              <a:t>java.util.Scanner</a:t>
            </a:r>
            <a:r>
              <a:rPr lang="en-US" sz="2000" dirty="0">
                <a:latin typeface="+mj-lt"/>
              </a:rPr>
              <a:t>;</a:t>
            </a:r>
          </a:p>
          <a:p>
            <a:pPr algn="l"/>
            <a:r>
              <a:rPr lang="en-US" sz="2000" dirty="0">
                <a:latin typeface="+mj-lt"/>
              </a:rPr>
              <a:t>Scanner sc = new Scanner (</a:t>
            </a:r>
            <a:r>
              <a:rPr lang="en-US" sz="2000" dirty="0" err="1">
                <a:latin typeface="+mj-lt"/>
              </a:rPr>
              <a:t>System.in</a:t>
            </a:r>
            <a:r>
              <a:rPr lang="en-US" sz="2000" dirty="0">
                <a:latin typeface="+mj-lt"/>
              </a:rPr>
              <a:t>);</a:t>
            </a:r>
          </a:p>
        </p:txBody>
      </p:sp>
      <p:sp>
        <p:nvSpPr>
          <p:cNvPr id="271366" name="AutoShape 6"/>
          <p:cNvSpPr>
            <a:spLocks noChangeArrowheads="1"/>
          </p:cNvSpPr>
          <p:nvPr/>
        </p:nvSpPr>
        <p:spPr bwMode="auto">
          <a:xfrm>
            <a:off x="751110" y="4959926"/>
            <a:ext cx="6248400" cy="762000"/>
          </a:xfrm>
          <a:prstGeom prst="flowChartAlternateProcess">
            <a:avLst/>
          </a:prstGeom>
          <a:noFill/>
          <a:ln w="9525">
            <a:solidFill>
              <a:schemeClr val="tx1"/>
            </a:solidFill>
            <a:miter lim="800000"/>
            <a:headEnd/>
            <a:tailEnd/>
          </a:ln>
          <a:effectLst/>
        </p:spPr>
        <p:txBody>
          <a:bodyPr wrap="none" anchor="ctr"/>
          <a:lstStyle/>
          <a:p>
            <a:pPr algn="l"/>
            <a:r>
              <a:rPr lang="en-US" sz="2000" dirty="0">
                <a:latin typeface="+mj-lt"/>
              </a:rPr>
              <a:t>import </a:t>
            </a:r>
            <a:r>
              <a:rPr lang="en-US" sz="2000" dirty="0" err="1">
                <a:latin typeface="+mj-lt"/>
              </a:rPr>
              <a:t>java.util</a:t>
            </a:r>
            <a:r>
              <a:rPr lang="en-US" sz="2000" dirty="0">
                <a:latin typeface="+mj-lt"/>
              </a:rPr>
              <a:t>.*;</a:t>
            </a:r>
          </a:p>
          <a:p>
            <a:pPr algn="l"/>
            <a:r>
              <a:rPr lang="en-US" sz="2000" dirty="0">
                <a:latin typeface="+mj-lt"/>
              </a:rPr>
              <a:t>Scanner sc = new Scanner (</a:t>
            </a:r>
            <a:r>
              <a:rPr lang="en-US" sz="2000" dirty="0" err="1">
                <a:latin typeface="+mj-lt"/>
              </a:rPr>
              <a:t>System.in</a:t>
            </a:r>
            <a:r>
              <a:rPr lang="en-US" sz="2000" dirty="0">
                <a:latin typeface="+mj-lt"/>
              </a:rPr>
              <a:t>);</a:t>
            </a:r>
          </a:p>
        </p:txBody>
      </p:sp>
      <p:sp>
        <p:nvSpPr>
          <p:cNvPr id="271368" name="AutoShape 8"/>
          <p:cNvSpPr>
            <a:spLocks noChangeArrowheads="1"/>
          </p:cNvSpPr>
          <p:nvPr/>
        </p:nvSpPr>
        <p:spPr bwMode="auto">
          <a:xfrm>
            <a:off x="5678718" y="2825666"/>
            <a:ext cx="3276600" cy="1524000"/>
          </a:xfrm>
          <a:prstGeom prst="irregularSeal2">
            <a:avLst/>
          </a:prstGeom>
          <a:solidFill>
            <a:srgbClr val="DDDDDD"/>
          </a:solidFill>
          <a:ln w="9525" algn="ctr">
            <a:solidFill>
              <a:schemeClr val="tx1"/>
            </a:solidFill>
            <a:miter lim="800000"/>
            <a:headEnd/>
            <a:tailEnd/>
          </a:ln>
          <a:effectLst/>
        </p:spPr>
        <p:txBody>
          <a:bodyPr anchor="ctr"/>
          <a:lstStyle/>
          <a:p>
            <a:pPr algn="l"/>
            <a:r>
              <a:rPr lang="en-US" sz="1400" dirty="0">
                <a:latin typeface="+mj-lt"/>
              </a:rPr>
              <a:t>You can use multiple import statements</a:t>
            </a:r>
          </a:p>
        </p:txBody>
      </p:sp>
      <p:sp>
        <p:nvSpPr>
          <p:cNvPr id="271369" name="AutoShape 9"/>
          <p:cNvSpPr>
            <a:spLocks noChangeArrowheads="1"/>
          </p:cNvSpPr>
          <p:nvPr/>
        </p:nvSpPr>
        <p:spPr bwMode="auto">
          <a:xfrm>
            <a:off x="6821718" y="4688772"/>
            <a:ext cx="1905000" cy="1295400"/>
          </a:xfrm>
          <a:prstGeom prst="wedgeRoundRectCallout">
            <a:avLst>
              <a:gd name="adj1" fmla="val -77417"/>
              <a:gd name="adj2" fmla="val -34681"/>
              <a:gd name="adj3" fmla="val 16667"/>
            </a:avLst>
          </a:prstGeom>
          <a:solidFill>
            <a:srgbClr val="DDDDDD"/>
          </a:solidFill>
          <a:ln w="9525" algn="ctr">
            <a:solidFill>
              <a:schemeClr val="tx1"/>
            </a:solidFill>
            <a:miter lim="800000"/>
            <a:headEnd/>
            <a:tailEnd/>
          </a:ln>
          <a:effectLst/>
        </p:spPr>
        <p:txBody>
          <a:bodyPr anchor="ctr"/>
          <a:lstStyle/>
          <a:p>
            <a:r>
              <a:rPr lang="en-US" dirty="0">
                <a:latin typeface="+mj-lt"/>
              </a:rPr>
              <a:t>Use </a:t>
            </a:r>
            <a:r>
              <a:rPr lang="en-US" b="1" dirty="0">
                <a:latin typeface="+mj-lt"/>
              </a:rPr>
              <a:t>* </a:t>
            </a:r>
            <a:r>
              <a:rPr lang="en-US" dirty="0">
                <a:latin typeface="+mj-lt"/>
              </a:rPr>
              <a:t>carefully; you may overwrite definitions</a:t>
            </a:r>
          </a:p>
        </p:txBody>
      </p:sp>
    </p:spTree>
    <p:extLst>
      <p:ext uri="{BB962C8B-B14F-4D97-AF65-F5344CB8AC3E}">
        <p14:creationId xmlns:p14="http://schemas.microsoft.com/office/powerpoint/2010/main" val="432531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4.2: Packages </a:t>
            </a:r>
            <a:r>
              <a:rPr lang="en-US" dirty="0"/>
              <a:t/>
            </a:r>
            <a:br>
              <a:rPr lang="en-US" dirty="0"/>
            </a:br>
            <a:r>
              <a:rPr lang="en-US" dirty="0"/>
              <a:t>Static </a:t>
            </a:r>
            <a:r>
              <a:rPr lang="en-US" dirty="0" smtClean="0"/>
              <a:t>Import</a:t>
            </a:r>
            <a:endParaRPr lang="en-US" dirty="0"/>
          </a:p>
        </p:txBody>
      </p:sp>
      <p:sp>
        <p:nvSpPr>
          <p:cNvPr id="287747" name="Rectangle 3"/>
          <p:cNvSpPr>
            <a:spLocks noGrp="1"/>
          </p:cNvSpPr>
          <p:nvPr>
            <p:ph idx="1"/>
          </p:nvPr>
        </p:nvSpPr>
        <p:spPr>
          <a:noFill/>
        </p:spPr>
        <p:txBody>
          <a:bodyPr/>
          <a:lstStyle/>
          <a:p>
            <a:r>
              <a:rPr lang="en-US" dirty="0">
                <a:solidFill>
                  <a:schemeClr val="tx1"/>
                </a:solidFill>
              </a:rPr>
              <a:t>Static import enables programmers to import static members.</a:t>
            </a:r>
          </a:p>
          <a:p>
            <a:r>
              <a:rPr lang="en-US" dirty="0">
                <a:solidFill>
                  <a:schemeClr val="tx1"/>
                </a:solidFill>
              </a:rPr>
              <a:t>Class name and a dot (.) are not required to use an imported static member.</a:t>
            </a:r>
          </a:p>
          <a:p>
            <a:pPr>
              <a:lnSpc>
                <a:spcPts val="2500"/>
              </a:lnSpc>
              <a:buFont typeface="Arial" pitchFamily="34" charset="0"/>
              <a:buNone/>
            </a:pPr>
            <a:r>
              <a:rPr lang="en-US" sz="1800" b="0" dirty="0">
                <a:solidFill>
                  <a:schemeClr val="tx1"/>
                </a:solidFill>
              </a:rPr>
              <a:t>	</a:t>
            </a:r>
          </a:p>
          <a:p>
            <a:pPr lvl="1">
              <a:lnSpc>
                <a:spcPts val="2500"/>
              </a:lnSpc>
              <a:buFont typeface="Arial" pitchFamily="34" charset="0"/>
              <a:buNone/>
            </a:pPr>
            <a:r>
              <a:rPr lang="en-US" sz="1600" b="1" dirty="0">
                <a:solidFill>
                  <a:schemeClr val="tx1"/>
                </a:solidFill>
              </a:rPr>
              <a:t>	</a:t>
            </a:r>
            <a:r>
              <a:rPr lang="en-US" dirty="0">
                <a:solidFill>
                  <a:schemeClr val="tx1"/>
                </a:solidFill>
              </a:rPr>
              <a:t>import static </a:t>
            </a:r>
            <a:r>
              <a:rPr lang="en-US" dirty="0" err="1">
                <a:solidFill>
                  <a:schemeClr val="tx1"/>
                </a:solidFill>
              </a:rPr>
              <a:t>java.lang.Math</a:t>
            </a:r>
            <a:r>
              <a:rPr lang="en-US" dirty="0">
                <a:solidFill>
                  <a:schemeClr val="tx1"/>
                </a:solidFill>
              </a:rPr>
              <a:t>.*;</a:t>
            </a:r>
            <a:br>
              <a:rPr lang="en-US" dirty="0">
                <a:solidFill>
                  <a:schemeClr val="tx1"/>
                </a:solidFill>
              </a:rPr>
            </a:br>
            <a:r>
              <a:rPr lang="en-US" dirty="0">
                <a:solidFill>
                  <a:schemeClr val="tx1"/>
                </a:solidFill>
              </a:rPr>
              <a:t>public class </a:t>
            </a:r>
            <a:r>
              <a:rPr lang="en-US" dirty="0" err="1">
                <a:solidFill>
                  <a:schemeClr val="tx1"/>
                </a:solidFill>
              </a:rPr>
              <a:t>StaticImportTest</a:t>
            </a:r>
            <a:r>
              <a:rPr lang="en-US" dirty="0">
                <a:solidFill>
                  <a:schemeClr val="tx1"/>
                </a:solidFill>
              </a:rPr>
              <a:t> </a:t>
            </a:r>
            <a:br>
              <a:rPr lang="en-US" dirty="0">
                <a:solidFill>
                  <a:schemeClr val="tx1"/>
                </a:solidFill>
              </a:rPr>
            </a:br>
            <a:r>
              <a:rPr lang="en-US" dirty="0">
                <a:solidFill>
                  <a:schemeClr val="tx1"/>
                </a:solidFill>
              </a:rPr>
              <a:t>{</a:t>
            </a:r>
            <a:br>
              <a:rPr lang="en-US" dirty="0">
                <a:solidFill>
                  <a:schemeClr val="tx1"/>
                </a:solidFill>
              </a:rPr>
            </a:br>
            <a:r>
              <a:rPr lang="en-US" dirty="0">
                <a:solidFill>
                  <a:schemeClr val="tx1"/>
                </a:solidFill>
              </a:rPr>
              <a:t> public static void main( String </a:t>
            </a:r>
            <a:r>
              <a:rPr lang="en-US" dirty="0" err="1">
                <a:solidFill>
                  <a:schemeClr val="tx1"/>
                </a:solidFill>
              </a:rPr>
              <a:t>args</a:t>
            </a:r>
            <a:r>
              <a:rPr lang="en-US" dirty="0">
                <a:solidFill>
                  <a:schemeClr val="tx1"/>
                </a:solidFill>
              </a:rPr>
              <a:t>[] ) </a:t>
            </a:r>
            <a:br>
              <a:rPr lang="en-US" dirty="0">
                <a:solidFill>
                  <a:schemeClr val="tx1"/>
                </a:solidFill>
              </a:rPr>
            </a:br>
            <a:r>
              <a:rPr lang="en-US" dirty="0">
                <a:solidFill>
                  <a:schemeClr val="tx1"/>
                </a:solidFill>
              </a:rPr>
              <a:t> {</a:t>
            </a:r>
            <a:br>
              <a:rPr lang="en-US" dirty="0">
                <a:solidFill>
                  <a:schemeClr val="tx1"/>
                </a:solidFill>
              </a:rPr>
            </a:br>
            <a:r>
              <a:rPr lang="en-US" dirty="0">
                <a:solidFill>
                  <a:schemeClr val="tx1"/>
                </a:solidFill>
              </a:rPr>
              <a:t> </a:t>
            </a:r>
            <a:r>
              <a:rPr lang="en-US" dirty="0" err="1">
                <a:solidFill>
                  <a:schemeClr val="tx1"/>
                </a:solidFill>
              </a:rPr>
              <a:t>System.out.printf</a:t>
            </a:r>
            <a:r>
              <a:rPr lang="en-US" dirty="0">
                <a:solidFill>
                  <a:schemeClr val="tx1"/>
                </a:solidFill>
              </a:rPr>
              <a:t>( "</a:t>
            </a:r>
            <a:r>
              <a:rPr lang="en-US" dirty="0" err="1">
                <a:solidFill>
                  <a:schemeClr val="tx1"/>
                </a:solidFill>
              </a:rPr>
              <a:t>sqrt</a:t>
            </a:r>
            <a:r>
              <a:rPr lang="en-US" dirty="0">
                <a:solidFill>
                  <a:schemeClr val="tx1"/>
                </a:solidFill>
              </a:rPr>
              <a:t>( 900.0 ) = %.1f\n", </a:t>
            </a:r>
            <a:r>
              <a:rPr lang="en-US" dirty="0" err="1">
                <a:solidFill>
                  <a:schemeClr val="tx1"/>
                </a:solidFill>
              </a:rPr>
              <a:t>sqrt</a:t>
            </a:r>
            <a:r>
              <a:rPr lang="en-US" dirty="0">
                <a:solidFill>
                  <a:schemeClr val="tx1"/>
                </a:solidFill>
              </a:rPr>
              <a:t>( 900.0 ) );</a:t>
            </a:r>
            <a:br>
              <a:rPr lang="en-US" dirty="0">
                <a:solidFill>
                  <a:schemeClr val="tx1"/>
                </a:solidFill>
              </a:rPr>
            </a:br>
            <a:r>
              <a:rPr lang="en-US" dirty="0">
                <a:solidFill>
                  <a:schemeClr val="tx1"/>
                </a:solidFill>
              </a:rPr>
              <a:t> } // end main</a:t>
            </a:r>
            <a:br>
              <a:rPr lang="en-US" dirty="0">
                <a:solidFill>
                  <a:schemeClr val="tx1"/>
                </a:solidFill>
              </a:rPr>
            </a:br>
            <a:r>
              <a:rPr lang="en-US" dirty="0">
                <a:solidFill>
                  <a:schemeClr val="tx1"/>
                </a:solidFill>
              </a:rPr>
              <a:t>} </a:t>
            </a:r>
          </a:p>
        </p:txBody>
      </p:sp>
      <p:sp>
        <p:nvSpPr>
          <p:cNvPr id="287750" name="AutoShape 6"/>
          <p:cNvSpPr>
            <a:spLocks noChangeArrowheads="1"/>
          </p:cNvSpPr>
          <p:nvPr/>
        </p:nvSpPr>
        <p:spPr bwMode="auto">
          <a:xfrm>
            <a:off x="496463" y="2878515"/>
            <a:ext cx="7010400" cy="2895600"/>
          </a:xfrm>
          <a:prstGeom prst="roundRect">
            <a:avLst>
              <a:gd name="adj" fmla="val 16667"/>
            </a:avLst>
          </a:prstGeom>
          <a:noFill/>
          <a:ln w="9525">
            <a:solidFill>
              <a:schemeClr val="tx1"/>
            </a:solidFill>
            <a:round/>
            <a:headEnd/>
            <a:tailEnd/>
          </a:ln>
          <a:effectLst/>
        </p:spPr>
        <p:txBody>
          <a:bodyPr wrap="none" anchor="ctr"/>
          <a:lstStyle/>
          <a:p>
            <a:endParaRPr lang="en-IN">
              <a:latin typeface="+mj-lt"/>
            </a:endParaRPr>
          </a:p>
        </p:txBody>
      </p:sp>
      <p:sp>
        <p:nvSpPr>
          <p:cNvPr id="287752" name="Text Box 8"/>
          <p:cNvSpPr txBox="1">
            <a:spLocks noChangeArrowheads="1"/>
          </p:cNvSpPr>
          <p:nvPr/>
        </p:nvSpPr>
        <p:spPr bwMode="auto">
          <a:xfrm>
            <a:off x="5384149" y="3666242"/>
            <a:ext cx="1415140" cy="584775"/>
          </a:xfrm>
          <a:prstGeom prst="rect">
            <a:avLst/>
          </a:prstGeom>
          <a:solidFill>
            <a:srgbClr val="FFFF66"/>
          </a:solidFill>
          <a:ln w="38100">
            <a:noFill/>
            <a:miter lim="800000"/>
            <a:headEnd/>
            <a:tailEnd/>
          </a:ln>
          <a:effectLst>
            <a:outerShdw dist="35921" dir="2700000" algn="ctr" rotWithShape="0">
              <a:schemeClr val="bg2"/>
            </a:outerShdw>
          </a:effectLst>
        </p:spPr>
        <p:txBody>
          <a:bodyPr wrap="square">
            <a:spAutoFit/>
          </a:bodyPr>
          <a:lstStyle/>
          <a:p>
            <a:pPr algn="l" eaLnBrk="0" hangingPunct="0"/>
            <a:r>
              <a:rPr lang="en-GB" sz="1600" dirty="0">
                <a:latin typeface="+mj-lt"/>
              </a:rPr>
              <a:t>Note: It’s not </a:t>
            </a:r>
            <a:r>
              <a:rPr lang="en-GB" sz="1600" dirty="0" err="1">
                <a:latin typeface="+mj-lt"/>
              </a:rPr>
              <a:t>Math.sqrt</a:t>
            </a:r>
            <a:endParaRPr lang="en-IE" sz="1600" dirty="0">
              <a:latin typeface="+mj-lt"/>
            </a:endParaRPr>
          </a:p>
        </p:txBody>
      </p:sp>
      <p:sp>
        <p:nvSpPr>
          <p:cNvPr id="287754" name="Line 10"/>
          <p:cNvSpPr>
            <a:spLocks noChangeShapeType="1"/>
          </p:cNvSpPr>
          <p:nvPr/>
        </p:nvSpPr>
        <p:spPr bwMode="auto">
          <a:xfrm flipH="1">
            <a:off x="4595750" y="3958629"/>
            <a:ext cx="788395" cy="150233"/>
          </a:xfrm>
          <a:prstGeom prst="line">
            <a:avLst/>
          </a:prstGeom>
          <a:noFill/>
          <a:ln w="38100">
            <a:solidFill>
              <a:srgbClr val="0000FF"/>
            </a:solidFill>
            <a:round/>
            <a:headEnd/>
            <a:tailEnd type="triangle" w="med" len="med"/>
          </a:ln>
          <a:effectLst/>
        </p:spPr>
        <p:txBody>
          <a:bodyPr/>
          <a:lstStyle/>
          <a:p>
            <a:endParaRPr lang="en-IN">
              <a:latin typeface="+mj-lt"/>
            </a:endParaRPr>
          </a:p>
        </p:txBody>
      </p:sp>
    </p:spTree>
    <p:extLst>
      <p:ext uri="{BB962C8B-B14F-4D97-AF65-F5344CB8AC3E}">
        <p14:creationId xmlns:p14="http://schemas.microsoft.com/office/powerpoint/2010/main" val="1326559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4.2: Packages </a:t>
            </a:r>
            <a:r>
              <a:rPr lang="en-US" dirty="0"/>
              <a:t/>
            </a:r>
            <a:br>
              <a:rPr lang="en-US" dirty="0"/>
            </a:br>
            <a:r>
              <a:rPr lang="en-US" dirty="0"/>
              <a:t>Some Java </a:t>
            </a:r>
            <a:r>
              <a:rPr lang="en-US" dirty="0" smtClean="0"/>
              <a:t>Packages</a:t>
            </a:r>
            <a:endParaRPr lang="en-US" dirty="0"/>
          </a:p>
        </p:txBody>
      </p:sp>
      <p:graphicFrame>
        <p:nvGraphicFramePr>
          <p:cNvPr id="285781" name="Group 85"/>
          <p:cNvGraphicFramePr>
            <a:graphicFrameLocks noGrp="1"/>
          </p:cNvGraphicFramePr>
          <p:nvPr>
            <p:ph idx="1"/>
            <p:extLst>
              <p:ext uri="{D42A27DB-BD31-4B8C-83A1-F6EECF244321}">
                <p14:modId xmlns:p14="http://schemas.microsoft.com/office/powerpoint/2010/main" val="2795306244"/>
              </p:ext>
            </p:extLst>
          </p:nvPr>
        </p:nvGraphicFramePr>
        <p:xfrm>
          <a:off x="547825" y="1673550"/>
          <a:ext cx="7337384" cy="4612912"/>
        </p:xfrm>
        <a:graphic>
          <a:graphicData uri="http://schemas.openxmlformats.org/drawingml/2006/table">
            <a:tbl>
              <a:tblPr/>
              <a:tblGrid>
                <a:gridCol w="1734290"/>
                <a:gridCol w="5603094"/>
              </a:tblGrid>
              <a:tr h="57628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Package Name</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fr-FR" sz="1800" b="1" i="0" u="none" strike="noStrike" cap="none" normalizeH="0" baseline="0" dirty="0" smtClean="0">
                          <a:ln>
                            <a:noFill/>
                          </a:ln>
                          <a:solidFill>
                            <a:schemeClr val="tx1"/>
                          </a:solidFill>
                          <a:effectLst/>
                          <a:latin typeface="+mj-lt"/>
                          <a:cs typeface="Arial" pitchFamily="34" charset="0"/>
                        </a:rPr>
                        <a:t>Description</a:t>
                      </a:r>
                      <a:endParaRPr kumimoji="0" lang="en-US" sz="1800" b="1" i="0" u="none" strike="noStrike" cap="none" normalizeH="0" baseline="0" dirty="0" smtClean="0">
                        <a:ln>
                          <a:noFill/>
                        </a:ln>
                        <a:solidFill>
                          <a:schemeClr val="tx1"/>
                        </a:solidFill>
                        <a:effectLst/>
                        <a:latin typeface="+mj-lt"/>
                        <a:cs typeface="Arial" pitchFamily="34" charset="0"/>
                      </a:endParaRP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184666">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 </a:t>
                      </a:r>
                      <a:r>
                        <a:rPr kumimoji="0" lang="en-US" sz="1400" b="0" i="0" u="none" strike="noStrike" cap="none" normalizeH="0" baseline="0" dirty="0" err="1" smtClean="0">
                          <a:ln>
                            <a:noFill/>
                          </a:ln>
                          <a:solidFill>
                            <a:schemeClr val="tx1"/>
                          </a:solidFill>
                          <a:effectLst/>
                          <a:latin typeface="+mj-lt"/>
                          <a:cs typeface="Arial" pitchFamily="34" charset="0"/>
                        </a:rPr>
                        <a:t>java.lang</a:t>
                      </a:r>
                      <a:endParaRPr kumimoji="0" lang="en-US" sz="1400" b="0" i="0" u="none" strike="noStrike" cap="none" normalizeH="0" baseline="0" dirty="0" smtClean="0">
                        <a:ln>
                          <a:noFill/>
                        </a:ln>
                        <a:solidFill>
                          <a:schemeClr val="tx1"/>
                        </a:solidFill>
                        <a:effectLst/>
                        <a:latin typeface="+mj-lt"/>
                        <a:cs typeface="Arial" pitchFamily="34" charset="0"/>
                      </a:endParaRP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Classes that apply to the language itself, which includes the Object class, the String class, and the System class. It also contains the Wrapper classes. “</a:t>
                      </a:r>
                      <a:r>
                        <a:rPr kumimoji="0" lang="en-US" sz="1400" b="0" i="0" u="sng" strike="noStrike" cap="none" normalizeH="0" baseline="0" dirty="0" smtClean="0">
                          <a:ln>
                            <a:noFill/>
                          </a:ln>
                          <a:solidFill>
                            <a:schemeClr val="tx1"/>
                          </a:solidFill>
                          <a:effectLst/>
                          <a:latin typeface="+mj-lt"/>
                          <a:cs typeface="Arial" pitchFamily="34" charset="0"/>
                        </a:rPr>
                        <a:t>Classes belonging to </a:t>
                      </a:r>
                      <a:r>
                        <a:rPr kumimoji="0" lang="en-US" sz="1400" b="0" i="0" u="sng" strike="noStrike" cap="none" normalizeH="0" baseline="0" dirty="0" err="1" smtClean="0">
                          <a:ln>
                            <a:noFill/>
                          </a:ln>
                          <a:solidFill>
                            <a:schemeClr val="tx1"/>
                          </a:solidFill>
                          <a:effectLst/>
                          <a:latin typeface="+mj-lt"/>
                          <a:cs typeface="Arial" pitchFamily="34" charset="0"/>
                        </a:rPr>
                        <a:t>java.lang</a:t>
                      </a:r>
                      <a:r>
                        <a:rPr kumimoji="0" lang="en-US" sz="1400" b="0" i="0" u="sng" strike="noStrike" cap="none" normalizeH="0" baseline="0" dirty="0" smtClean="0">
                          <a:ln>
                            <a:noFill/>
                          </a:ln>
                          <a:solidFill>
                            <a:schemeClr val="tx1"/>
                          </a:solidFill>
                          <a:effectLst/>
                          <a:latin typeface="+mj-lt"/>
                          <a:cs typeface="Arial" pitchFamily="34" charset="0"/>
                        </a:rPr>
                        <a:t> package need not be explicitly imported</a:t>
                      </a:r>
                      <a:r>
                        <a:rPr kumimoji="0" lang="en-US" sz="1400" b="0" i="0" u="none" strike="noStrike" cap="none" normalizeH="0" baseline="0" dirty="0" smtClean="0">
                          <a:ln>
                            <a:noFill/>
                          </a:ln>
                          <a:solidFill>
                            <a:schemeClr val="tx1"/>
                          </a:solidFill>
                          <a:effectLst/>
                          <a:latin typeface="+mj-lt"/>
                          <a:cs typeface="Arial" pitchFamily="34" charset="0"/>
                        </a:rPr>
                        <a:t>”. </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3372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java.util</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Utility classes, such as Date, as well as collection classes, such as Vector and </a:t>
                      </a:r>
                      <a:r>
                        <a:rPr kumimoji="0" lang="en-US" sz="1400" b="0" i="0" u="none" strike="noStrike" cap="none" normalizeH="0" baseline="0" dirty="0" err="1" smtClean="0">
                          <a:ln>
                            <a:noFill/>
                          </a:ln>
                          <a:solidFill>
                            <a:schemeClr val="tx1"/>
                          </a:solidFill>
                          <a:effectLst/>
                          <a:latin typeface="+mj-lt"/>
                          <a:cs typeface="Arial" pitchFamily="34" charset="0"/>
                        </a:rPr>
                        <a:t>Hashtable</a:t>
                      </a:r>
                      <a:r>
                        <a:rPr kumimoji="0" lang="en-US" sz="1400" b="0" i="0" u="none" strike="noStrike" cap="none" normalizeH="0" baseline="0" dirty="0" smtClean="0">
                          <a:ln>
                            <a:noFill/>
                          </a:ln>
                          <a:solidFill>
                            <a:schemeClr val="tx1"/>
                          </a:solidFill>
                          <a:effectLst/>
                          <a:latin typeface="+mj-lt"/>
                          <a:cs typeface="Arial" pitchFamily="34" charset="0"/>
                        </a:rPr>
                        <a:t> </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3372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java.io</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Input &amp; output classes for writing to &amp; reading from streams (such as standard input and output) &amp; for handling files </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6035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java.net</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Classes for networking support, including Socket and URL (a class to represent references to documents on the WWW) </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6035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mj-lt"/>
                          <a:cs typeface="Arial" pitchFamily="34" charset="0"/>
                        </a:rPr>
                        <a:t>java.applet</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mj-lt"/>
                          <a:cs typeface="Arial" pitchFamily="34" charset="0"/>
                        </a:rPr>
                        <a:t>Classes to implement Java applets, including the Applet class itself, as well as the </a:t>
                      </a:r>
                      <a:r>
                        <a:rPr kumimoji="0" lang="en-US" sz="1400" b="0" i="0" u="none" strike="noStrike" cap="none" normalizeH="0" baseline="0" dirty="0" err="1" smtClean="0">
                          <a:ln>
                            <a:noFill/>
                          </a:ln>
                          <a:solidFill>
                            <a:schemeClr val="tx1"/>
                          </a:solidFill>
                          <a:effectLst/>
                          <a:latin typeface="+mj-lt"/>
                          <a:cs typeface="Arial" pitchFamily="34" charset="0"/>
                        </a:rPr>
                        <a:t>AudioClip</a:t>
                      </a:r>
                      <a:r>
                        <a:rPr kumimoji="0" lang="en-US" sz="1400" b="0" i="0" u="none" strike="noStrike" cap="none" normalizeH="0" baseline="0" dirty="0" smtClean="0">
                          <a:ln>
                            <a:noFill/>
                          </a:ln>
                          <a:solidFill>
                            <a:schemeClr val="tx1"/>
                          </a:solidFill>
                          <a:effectLst/>
                          <a:latin typeface="+mj-lt"/>
                          <a:cs typeface="Arial" pitchFamily="34" charset="0"/>
                        </a:rPr>
                        <a:t> interface </a:t>
                      </a:r>
                    </a:p>
                  </a:txBody>
                  <a:tcPr marL="96497" marR="964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808211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z="1200" dirty="0"/>
              <a:t>4.2: Packages </a:t>
            </a:r>
            <a:r>
              <a:rPr lang="en-US" dirty="0"/>
              <a:t/>
            </a:r>
            <a:br>
              <a:rPr lang="en-US" dirty="0"/>
            </a:br>
            <a:r>
              <a:rPr lang="en-US" dirty="0"/>
              <a:t>Demo : </a:t>
            </a:r>
            <a:r>
              <a:rPr lang="en-US" dirty="0" smtClean="0"/>
              <a:t>Package</a:t>
            </a:r>
            <a:endParaRPr lang="en-US" dirty="0"/>
          </a:p>
        </p:txBody>
      </p:sp>
      <p:sp>
        <p:nvSpPr>
          <p:cNvPr id="314370" name="Rectangle 2"/>
          <p:cNvSpPr>
            <a:spLocks noGrp="1"/>
          </p:cNvSpPr>
          <p:nvPr>
            <p:ph idx="1"/>
          </p:nvPr>
        </p:nvSpPr>
        <p:spPr>
          <a:noFill/>
        </p:spPr>
        <p:txBody>
          <a:bodyPr/>
          <a:lstStyle/>
          <a:p>
            <a:r>
              <a:rPr lang="en-US" dirty="0">
                <a:solidFill>
                  <a:schemeClr val="tx1"/>
                </a:solidFill>
              </a:rPr>
              <a:t>Execute the following programs:</a:t>
            </a:r>
          </a:p>
          <a:p>
            <a:pPr lvl="1"/>
            <a:r>
              <a:rPr lang="en-US" dirty="0">
                <a:solidFill>
                  <a:schemeClr val="tx1"/>
                </a:solidFill>
              </a:rPr>
              <a:t>Balance.java</a:t>
            </a:r>
          </a:p>
          <a:p>
            <a:pPr lvl="1"/>
            <a:r>
              <a:rPr lang="en-US" dirty="0" smtClean="0">
                <a:solidFill>
                  <a:schemeClr val="tx1"/>
                </a:solidFill>
              </a:rPr>
              <a:t>AccountBalance.java</a:t>
            </a:r>
          </a:p>
          <a:p>
            <a:pPr lvl="1"/>
            <a:r>
              <a:rPr lang="en-US" dirty="0" smtClean="0">
                <a:solidFill>
                  <a:schemeClr val="tx1"/>
                </a:solidFill>
              </a:rPr>
              <a:t>StaticImportDemo.java</a:t>
            </a:r>
          </a:p>
          <a:p>
            <a:pPr lvl="1"/>
            <a:r>
              <a:rPr lang="en-US" dirty="0" smtClean="0">
                <a:solidFill>
                  <a:schemeClr val="tx1"/>
                </a:solidFill>
              </a:rPr>
              <a:t>StaticImportNotUsed.java</a:t>
            </a:r>
            <a:endParaRPr lang="en-US" dirty="0">
              <a:solidFill>
                <a:schemeClr val="tx1"/>
              </a:solidFill>
            </a:endParaRPr>
          </a:p>
        </p:txBody>
      </p:sp>
    </p:spTree>
    <p:extLst>
      <p:ext uri="{BB962C8B-B14F-4D97-AF65-F5344CB8AC3E}">
        <p14:creationId xmlns:p14="http://schemas.microsoft.com/office/powerpoint/2010/main" val="3404251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ChangeArrowheads="1"/>
          </p:cNvSpPr>
          <p:nvPr/>
        </p:nvSpPr>
        <p:spPr bwMode="auto">
          <a:xfrm>
            <a:off x="306388" y="458788"/>
            <a:ext cx="8759825" cy="1549400"/>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endParaRPr lang="en-US" sz="2400">
              <a:latin typeface="Times New Roman" pitchFamily="18" charset="0"/>
            </a:endParaRPr>
          </a:p>
          <a:p>
            <a:pPr eaLnBrk="0" hangingPunct="0">
              <a:spcBef>
                <a:spcPct val="50000"/>
              </a:spcBef>
            </a:pPr>
            <a:r>
              <a:rPr lang="en-US" sz="2400">
                <a:latin typeface="Times New Roman" pitchFamily="18" charset="0"/>
              </a:rPr>
              <a:t>       </a:t>
            </a:r>
          </a:p>
          <a:p>
            <a:pPr eaLnBrk="0" hangingPunct="0">
              <a:spcBef>
                <a:spcPct val="50000"/>
              </a:spcBef>
            </a:pPr>
            <a:endParaRPr lang="en-US" sz="2400">
              <a:latin typeface="Times New Roman" pitchFamily="18" charset="0"/>
            </a:endParaRPr>
          </a:p>
        </p:txBody>
      </p:sp>
      <p:sp>
        <p:nvSpPr>
          <p:cNvPr id="258051" name="Rectangle 3"/>
          <p:cNvSpPr>
            <a:spLocks noGrp="1"/>
          </p:cNvSpPr>
          <p:nvPr>
            <p:ph type="title"/>
          </p:nvPr>
        </p:nvSpPr>
        <p:spPr/>
        <p:txBody>
          <a:bodyPr>
            <a:normAutofit/>
          </a:bodyPr>
          <a:lstStyle/>
          <a:p>
            <a:r>
              <a:rPr lang="en-US" sz="1200" b="1" dirty="0"/>
              <a:t>4.3: Access Modifiers</a:t>
            </a:r>
            <a:br>
              <a:rPr lang="en-US" sz="1200" b="1" dirty="0"/>
            </a:br>
            <a:r>
              <a:rPr lang="en-US" dirty="0"/>
              <a:t>Types of Access Modifiers</a:t>
            </a:r>
          </a:p>
        </p:txBody>
      </p:sp>
      <p:sp>
        <p:nvSpPr>
          <p:cNvPr id="258052" name="Rectangle 4"/>
          <p:cNvSpPr>
            <a:spLocks noGrp="1"/>
          </p:cNvSpPr>
          <p:nvPr>
            <p:ph idx="1"/>
          </p:nvPr>
        </p:nvSpPr>
        <p:spPr/>
        <p:txBody>
          <a:bodyPr/>
          <a:lstStyle/>
          <a:p>
            <a:r>
              <a:rPr lang="en-US" dirty="0">
                <a:solidFill>
                  <a:schemeClr val="tx1"/>
                </a:solidFill>
              </a:rPr>
              <a:t>Default </a:t>
            </a:r>
          </a:p>
          <a:p>
            <a:r>
              <a:rPr lang="en-US" dirty="0" smtClean="0">
                <a:solidFill>
                  <a:schemeClr val="tx1"/>
                </a:solidFill>
              </a:rPr>
              <a:t>Private </a:t>
            </a:r>
          </a:p>
          <a:p>
            <a:r>
              <a:rPr lang="en-US" dirty="0" smtClean="0">
                <a:solidFill>
                  <a:schemeClr val="tx1"/>
                </a:solidFill>
              </a:rPr>
              <a:t>Public </a:t>
            </a:r>
          </a:p>
          <a:p>
            <a:r>
              <a:rPr lang="en-US" dirty="0" smtClean="0">
                <a:solidFill>
                  <a:schemeClr val="tx1"/>
                </a:solidFill>
              </a:rPr>
              <a:t>Protected</a:t>
            </a:r>
            <a:endParaRPr lang="en-US"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219897009"/>
              </p:ext>
            </p:extLst>
          </p:nvPr>
        </p:nvGraphicFramePr>
        <p:xfrm>
          <a:off x="855783" y="3102708"/>
          <a:ext cx="7215555" cy="2763520"/>
        </p:xfrm>
        <a:graphic>
          <a:graphicData uri="http://schemas.openxmlformats.org/drawingml/2006/table">
            <a:tbl>
              <a:tblPr firstRow="1" bandRow="1">
                <a:tableStyleId>{5C22544A-7EE6-4342-B048-85BDC9FD1C3A}</a:tableStyleId>
              </a:tblPr>
              <a:tblGrid>
                <a:gridCol w="3124703"/>
                <a:gridCol w="990610"/>
                <a:gridCol w="972266"/>
                <a:gridCol w="1210745"/>
                <a:gridCol w="917231"/>
              </a:tblGrid>
              <a:tr h="370840">
                <a:tc>
                  <a:txBody>
                    <a:bodyPr/>
                    <a:lstStyle/>
                    <a:p>
                      <a:r>
                        <a:rPr lang="en-US" dirty="0" smtClean="0"/>
                        <a:t>Location/Access</a:t>
                      </a:r>
                      <a:r>
                        <a:rPr lang="en-US" baseline="0" dirty="0" smtClean="0"/>
                        <a:t> Modifier</a:t>
                      </a:r>
                      <a:endParaRPr lang="en-US" dirty="0"/>
                    </a:p>
                  </a:txBody>
                  <a:tcPr/>
                </a:tc>
                <a:tc>
                  <a:txBody>
                    <a:bodyPr/>
                    <a:lstStyle/>
                    <a:p>
                      <a:r>
                        <a:rPr lang="en-US" dirty="0" smtClean="0"/>
                        <a:t>Private</a:t>
                      </a:r>
                      <a:endParaRPr lang="en-US" dirty="0"/>
                    </a:p>
                  </a:txBody>
                  <a:tcPr/>
                </a:tc>
                <a:tc>
                  <a:txBody>
                    <a:bodyPr/>
                    <a:lstStyle/>
                    <a:p>
                      <a:r>
                        <a:rPr lang="en-US" dirty="0" smtClean="0"/>
                        <a:t>Default</a:t>
                      </a:r>
                      <a:endParaRPr lang="en-US" dirty="0"/>
                    </a:p>
                  </a:txBody>
                  <a:tcPr/>
                </a:tc>
                <a:tc>
                  <a:txBody>
                    <a:bodyPr/>
                    <a:lstStyle/>
                    <a:p>
                      <a:r>
                        <a:rPr lang="en-US" dirty="0" smtClean="0"/>
                        <a:t>Protected</a:t>
                      </a:r>
                      <a:endParaRPr lang="en-US" dirty="0"/>
                    </a:p>
                  </a:txBody>
                  <a:tcPr/>
                </a:tc>
                <a:tc>
                  <a:txBody>
                    <a:bodyPr/>
                    <a:lstStyle/>
                    <a:p>
                      <a:r>
                        <a:rPr lang="en-US" dirty="0" smtClean="0"/>
                        <a:t>Public</a:t>
                      </a:r>
                      <a:endParaRPr lang="en-US" dirty="0"/>
                    </a:p>
                  </a:txBody>
                  <a:tcPr/>
                </a:tc>
              </a:tr>
              <a:tr h="370840">
                <a:tc>
                  <a:txBody>
                    <a:bodyPr/>
                    <a:lstStyle/>
                    <a:p>
                      <a:r>
                        <a:rPr lang="en-US" dirty="0" smtClean="0"/>
                        <a:t>Same class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Same package</a:t>
                      </a:r>
                      <a:r>
                        <a:rPr lang="en-US" baseline="0" dirty="0" smtClean="0"/>
                        <a:t> subclass</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Same package non-subclass</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Different package subclass</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Different package non-subclass</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r>
            </a:tbl>
          </a:graphicData>
        </a:graphic>
      </p:graphicFrame>
    </p:spTree>
    <p:extLst>
      <p:ext uri="{BB962C8B-B14F-4D97-AF65-F5344CB8AC3E}">
        <p14:creationId xmlns:p14="http://schemas.microsoft.com/office/powerpoint/2010/main" val="244996642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grpSp>
        <p:nvGrpSpPr>
          <p:cNvPr id="2" name="Group 6"/>
          <p:cNvGrpSpPr>
            <a:grpSpLocks/>
          </p:cNvGrpSpPr>
          <p:nvPr/>
        </p:nvGrpSpPr>
        <p:grpSpPr bwMode="auto">
          <a:xfrm>
            <a:off x="556992" y="1990754"/>
            <a:ext cx="7391400" cy="3962400"/>
            <a:chOff x="1701" y="3303"/>
            <a:chExt cx="8820" cy="3060"/>
          </a:xfrm>
        </p:grpSpPr>
        <p:sp>
          <p:nvSpPr>
            <p:cNvPr id="289799" name="Oval 7"/>
            <p:cNvSpPr>
              <a:spLocks noChangeArrowheads="1"/>
            </p:cNvSpPr>
            <p:nvPr/>
          </p:nvSpPr>
          <p:spPr bwMode="auto">
            <a:xfrm>
              <a:off x="6381" y="4203"/>
              <a:ext cx="4140" cy="2160"/>
            </a:xfrm>
            <a:prstGeom prst="ellipse">
              <a:avLst/>
            </a:prstGeom>
            <a:solidFill>
              <a:srgbClr val="FFFFFF"/>
            </a:solidFill>
            <a:ln w="9525">
              <a:solidFill>
                <a:srgbClr val="000000"/>
              </a:solidFill>
              <a:round/>
              <a:headEnd/>
              <a:tailEnd/>
            </a:ln>
          </p:spPr>
          <p:txBody>
            <a:bodyPr/>
            <a:lstStyle/>
            <a:p>
              <a:pPr algn="l" eaLnBrk="0" hangingPunct="0"/>
              <a:r>
                <a:rPr lang="en-US" sz="2000">
                  <a:latin typeface="+mj-lt"/>
                  <a:cs typeface="Arial" pitchFamily="34" charset="0"/>
                </a:rPr>
                <a:t>Package P2</a:t>
              </a:r>
            </a:p>
          </p:txBody>
        </p:sp>
        <p:sp>
          <p:nvSpPr>
            <p:cNvPr id="289800" name="Oval 8"/>
            <p:cNvSpPr>
              <a:spLocks noChangeArrowheads="1"/>
            </p:cNvSpPr>
            <p:nvPr/>
          </p:nvSpPr>
          <p:spPr bwMode="auto">
            <a:xfrm>
              <a:off x="1701" y="3303"/>
              <a:ext cx="4500" cy="3060"/>
            </a:xfrm>
            <a:prstGeom prst="ellipse">
              <a:avLst/>
            </a:prstGeom>
            <a:solidFill>
              <a:srgbClr val="FFFFFF"/>
            </a:solidFill>
            <a:ln w="9525">
              <a:solidFill>
                <a:srgbClr val="000000"/>
              </a:solidFill>
              <a:round/>
              <a:headEnd/>
              <a:tailEnd/>
            </a:ln>
          </p:spPr>
          <p:txBody>
            <a:bodyPr/>
            <a:lstStyle/>
            <a:p>
              <a:pPr algn="l" eaLnBrk="0" hangingPunct="0"/>
              <a:r>
                <a:rPr lang="en-US" sz="2000" dirty="0">
                  <a:latin typeface="+mj-lt"/>
                  <a:cs typeface="Arial" pitchFamily="34" charset="0"/>
                </a:rPr>
                <a:t>Package P1</a:t>
              </a:r>
            </a:p>
            <a:p>
              <a:pPr algn="l" eaLnBrk="0" hangingPunct="0"/>
              <a:endParaRPr lang="en-US" sz="2000" dirty="0">
                <a:latin typeface="+mj-lt"/>
                <a:cs typeface="Arial" pitchFamily="34" charset="0"/>
              </a:endParaRPr>
            </a:p>
          </p:txBody>
        </p:sp>
        <p:sp>
          <p:nvSpPr>
            <p:cNvPr id="289801" name="Rectangle 9"/>
            <p:cNvSpPr>
              <a:spLocks noChangeArrowheads="1"/>
            </p:cNvSpPr>
            <p:nvPr/>
          </p:nvSpPr>
          <p:spPr bwMode="auto">
            <a:xfrm>
              <a:off x="3681" y="4074"/>
              <a:ext cx="1440" cy="430"/>
            </a:xfrm>
            <a:prstGeom prst="rect">
              <a:avLst/>
            </a:prstGeom>
            <a:solidFill>
              <a:srgbClr val="FFFFFF"/>
            </a:solidFill>
            <a:ln w="9525">
              <a:solidFill>
                <a:srgbClr val="000000"/>
              </a:solidFill>
              <a:miter lim="800000"/>
              <a:headEnd/>
              <a:tailEnd/>
            </a:ln>
          </p:spPr>
          <p:txBody>
            <a:bodyPr/>
            <a:lstStyle/>
            <a:p>
              <a:pPr algn="just" eaLnBrk="0" hangingPunct="0"/>
              <a:r>
                <a:rPr lang="en-US" sz="2000">
                  <a:latin typeface="+mj-lt"/>
                  <a:cs typeface="Arial" pitchFamily="34" charset="0"/>
                </a:rPr>
                <a:t>Class A</a:t>
              </a:r>
            </a:p>
          </p:txBody>
        </p:sp>
        <p:sp>
          <p:nvSpPr>
            <p:cNvPr id="289802" name="Rectangle 10"/>
            <p:cNvSpPr>
              <a:spLocks noChangeArrowheads="1"/>
            </p:cNvSpPr>
            <p:nvPr/>
          </p:nvSpPr>
          <p:spPr bwMode="auto">
            <a:xfrm>
              <a:off x="4041" y="5043"/>
              <a:ext cx="1440" cy="481"/>
            </a:xfrm>
            <a:prstGeom prst="rect">
              <a:avLst/>
            </a:prstGeom>
            <a:solidFill>
              <a:srgbClr val="FFFFFF"/>
            </a:solidFill>
            <a:ln w="9525">
              <a:solidFill>
                <a:srgbClr val="000000"/>
              </a:solidFill>
              <a:miter lim="800000"/>
              <a:headEnd/>
              <a:tailEnd/>
            </a:ln>
          </p:spPr>
          <p:txBody>
            <a:bodyPr/>
            <a:lstStyle/>
            <a:p>
              <a:pPr algn="l" eaLnBrk="0" hangingPunct="0"/>
              <a:r>
                <a:rPr lang="en-US" sz="2000">
                  <a:latin typeface="+mj-lt"/>
                  <a:cs typeface="Arial" pitchFamily="34" charset="0"/>
                </a:rPr>
                <a:t>Class C</a:t>
              </a:r>
            </a:p>
          </p:txBody>
        </p:sp>
        <p:sp>
          <p:nvSpPr>
            <p:cNvPr id="289803" name="Rectangle 11"/>
            <p:cNvSpPr>
              <a:spLocks noChangeArrowheads="1"/>
            </p:cNvSpPr>
            <p:nvPr/>
          </p:nvSpPr>
          <p:spPr bwMode="auto">
            <a:xfrm>
              <a:off x="2165" y="4984"/>
              <a:ext cx="1440" cy="481"/>
            </a:xfrm>
            <a:prstGeom prst="rect">
              <a:avLst/>
            </a:prstGeom>
            <a:solidFill>
              <a:srgbClr val="FFFFFF"/>
            </a:solidFill>
            <a:ln w="9525">
              <a:solidFill>
                <a:srgbClr val="000000"/>
              </a:solidFill>
              <a:miter lim="800000"/>
              <a:headEnd/>
              <a:tailEnd/>
            </a:ln>
          </p:spPr>
          <p:txBody>
            <a:bodyPr/>
            <a:lstStyle/>
            <a:p>
              <a:pPr algn="l" eaLnBrk="0" hangingPunct="0"/>
              <a:r>
                <a:rPr lang="en-US" sz="2000">
                  <a:latin typeface="+mj-lt"/>
                  <a:cs typeface="Arial" pitchFamily="34" charset="0"/>
                </a:rPr>
                <a:t>Class B</a:t>
              </a:r>
            </a:p>
          </p:txBody>
        </p:sp>
        <p:sp>
          <p:nvSpPr>
            <p:cNvPr id="289804" name="Rectangle 12"/>
            <p:cNvSpPr>
              <a:spLocks noChangeArrowheads="1"/>
            </p:cNvSpPr>
            <p:nvPr/>
          </p:nvSpPr>
          <p:spPr bwMode="auto">
            <a:xfrm>
              <a:off x="8541" y="5283"/>
              <a:ext cx="1440" cy="481"/>
            </a:xfrm>
            <a:prstGeom prst="rect">
              <a:avLst/>
            </a:prstGeom>
            <a:solidFill>
              <a:srgbClr val="FFFFFF"/>
            </a:solidFill>
            <a:ln w="9525">
              <a:solidFill>
                <a:srgbClr val="000000"/>
              </a:solidFill>
              <a:miter lim="800000"/>
              <a:headEnd/>
              <a:tailEnd/>
            </a:ln>
          </p:spPr>
          <p:txBody>
            <a:bodyPr/>
            <a:lstStyle/>
            <a:p>
              <a:pPr algn="l" eaLnBrk="0" hangingPunct="0"/>
              <a:r>
                <a:rPr lang="en-US" sz="2000">
                  <a:latin typeface="+mj-lt"/>
                  <a:cs typeface="Arial" pitchFamily="34" charset="0"/>
                </a:rPr>
                <a:t>Class F</a:t>
              </a:r>
            </a:p>
          </p:txBody>
        </p:sp>
        <p:sp>
          <p:nvSpPr>
            <p:cNvPr id="289805" name="Rectangle 13"/>
            <p:cNvSpPr>
              <a:spLocks noChangeArrowheads="1"/>
            </p:cNvSpPr>
            <p:nvPr/>
          </p:nvSpPr>
          <p:spPr bwMode="auto">
            <a:xfrm>
              <a:off x="6921" y="5283"/>
              <a:ext cx="1440" cy="481"/>
            </a:xfrm>
            <a:prstGeom prst="rect">
              <a:avLst/>
            </a:prstGeom>
            <a:solidFill>
              <a:srgbClr val="FFFFFF"/>
            </a:solidFill>
            <a:ln w="9525">
              <a:solidFill>
                <a:srgbClr val="000000"/>
              </a:solidFill>
              <a:miter lim="800000"/>
              <a:headEnd/>
              <a:tailEnd/>
            </a:ln>
          </p:spPr>
          <p:txBody>
            <a:bodyPr/>
            <a:lstStyle/>
            <a:p>
              <a:pPr algn="l" eaLnBrk="0" hangingPunct="0"/>
              <a:r>
                <a:rPr lang="en-US" sz="2000">
                  <a:latin typeface="+mj-lt"/>
                  <a:cs typeface="Arial" pitchFamily="34" charset="0"/>
                </a:rPr>
                <a:t>Class G</a:t>
              </a:r>
            </a:p>
          </p:txBody>
        </p:sp>
        <p:sp>
          <p:nvSpPr>
            <p:cNvPr id="289806" name="Line 14"/>
            <p:cNvSpPr>
              <a:spLocks noChangeShapeType="1"/>
            </p:cNvSpPr>
            <p:nvPr/>
          </p:nvSpPr>
          <p:spPr bwMode="auto">
            <a:xfrm flipV="1">
              <a:off x="3169" y="4383"/>
              <a:ext cx="872" cy="601"/>
            </a:xfrm>
            <a:prstGeom prst="line">
              <a:avLst/>
            </a:prstGeom>
            <a:noFill/>
            <a:ln w="9525">
              <a:solidFill>
                <a:srgbClr val="000000"/>
              </a:solidFill>
              <a:round/>
              <a:headEnd/>
              <a:tailEnd type="triangle" w="med" len="med"/>
            </a:ln>
          </p:spPr>
          <p:txBody>
            <a:bodyPr/>
            <a:lstStyle/>
            <a:p>
              <a:endParaRPr lang="en-IN">
                <a:latin typeface="+mj-lt"/>
                <a:cs typeface="Arial" pitchFamily="34" charset="0"/>
              </a:endParaRPr>
            </a:p>
          </p:txBody>
        </p:sp>
        <p:sp>
          <p:nvSpPr>
            <p:cNvPr id="289807" name="Line 15"/>
            <p:cNvSpPr>
              <a:spLocks noChangeShapeType="1"/>
            </p:cNvSpPr>
            <p:nvPr/>
          </p:nvSpPr>
          <p:spPr bwMode="auto">
            <a:xfrm flipH="1" flipV="1">
              <a:off x="4761" y="4383"/>
              <a:ext cx="2700" cy="900"/>
            </a:xfrm>
            <a:prstGeom prst="line">
              <a:avLst/>
            </a:prstGeom>
            <a:noFill/>
            <a:ln w="9525">
              <a:solidFill>
                <a:srgbClr val="000000"/>
              </a:solidFill>
              <a:round/>
              <a:headEnd/>
              <a:tailEnd type="triangle" w="med" len="med"/>
            </a:ln>
          </p:spPr>
          <p:txBody>
            <a:bodyPr/>
            <a:lstStyle/>
            <a:p>
              <a:endParaRPr lang="en-IN">
                <a:latin typeface="+mj-lt"/>
                <a:cs typeface="Arial" pitchFamily="34" charset="0"/>
              </a:endParaRPr>
            </a:p>
          </p:txBody>
        </p:sp>
      </p:grpSp>
      <p:sp>
        <p:nvSpPr>
          <p:cNvPr id="3" name="Title 2"/>
          <p:cNvSpPr>
            <a:spLocks noGrp="1"/>
          </p:cNvSpPr>
          <p:nvPr>
            <p:ph type="title"/>
          </p:nvPr>
        </p:nvSpPr>
        <p:spPr>
          <a:xfrm>
            <a:off x="0" y="0"/>
            <a:ext cx="9143999" cy="1002135"/>
          </a:xfrm>
        </p:spPr>
        <p:txBody>
          <a:bodyPr/>
          <a:lstStyle/>
          <a:p>
            <a:r>
              <a:rPr lang="en-US" sz="1200" dirty="0"/>
              <a:t>4.3: Access </a:t>
            </a:r>
            <a:r>
              <a:rPr lang="en-US" sz="1200" dirty="0" err="1"/>
              <a:t>Specifiers</a:t>
            </a:r>
            <a:r>
              <a:rPr lang="en-US" sz="1200" dirty="0"/>
              <a:t> and Modifiers</a:t>
            </a:r>
            <a:r>
              <a:rPr lang="en-US" dirty="0"/>
              <a:t/>
            </a:r>
            <a:br>
              <a:rPr lang="en-US" dirty="0"/>
            </a:br>
            <a:r>
              <a:rPr lang="en-US" dirty="0"/>
              <a:t>What is access protection</a:t>
            </a:r>
            <a:r>
              <a:rPr lang="en-US" dirty="0" smtClean="0"/>
              <a:t>?</a:t>
            </a:r>
            <a:endParaRPr lang="en-US" dirty="0"/>
          </a:p>
        </p:txBody>
      </p:sp>
    </p:spTree>
    <p:extLst>
      <p:ext uri="{BB962C8B-B14F-4D97-AF65-F5344CB8AC3E}">
        <p14:creationId xmlns:p14="http://schemas.microsoft.com/office/powerpoint/2010/main" val="4448516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8" name="Rectangle 6"/>
          <p:cNvSpPr>
            <a:spLocks noGrp="1" noChangeArrowheads="1"/>
          </p:cNvSpPr>
          <p:nvPr>
            <p:ph type="title"/>
          </p:nvPr>
        </p:nvSpPr>
        <p:spPr>
          <a:noFill/>
          <a:ln/>
        </p:spPr>
        <p:txBody>
          <a:bodyPr lIns="90488" tIns="44450" rIns="90488" bIns="44450"/>
          <a:lstStyle/>
          <a:p>
            <a:r>
              <a:rPr lang="en-US" sz="1200" b="1" dirty="0" smtClean="0"/>
              <a:t>      4.4</a:t>
            </a:r>
            <a:r>
              <a:rPr lang="en-US" sz="1200" b="1" dirty="0"/>
              <a:t>: Constructors </a:t>
            </a:r>
            <a:br>
              <a:rPr lang="en-US" sz="1200" b="1" dirty="0"/>
            </a:br>
            <a:r>
              <a:rPr lang="en-US" b="1" dirty="0" smtClean="0"/>
              <a:t>  </a:t>
            </a:r>
            <a:r>
              <a:rPr lang="en-US" dirty="0" smtClean="0"/>
              <a:t>Default </a:t>
            </a:r>
            <a:r>
              <a:rPr lang="en-US" dirty="0"/>
              <a:t>Constructors</a:t>
            </a:r>
          </a:p>
        </p:txBody>
      </p:sp>
      <p:sp>
        <p:nvSpPr>
          <p:cNvPr id="340995" name="Rectangle 3"/>
          <p:cNvSpPr>
            <a:spLocks noGrp="1"/>
          </p:cNvSpPr>
          <p:nvPr>
            <p:ph idx="1"/>
          </p:nvPr>
        </p:nvSpPr>
        <p:spPr/>
        <p:txBody>
          <a:bodyPr/>
          <a:lstStyle/>
          <a:p>
            <a:r>
              <a:rPr lang="en-US" dirty="0" smtClean="0">
                <a:solidFill>
                  <a:schemeClr val="tx1"/>
                </a:solidFill>
              </a:rPr>
              <a:t>All Java classes have </a:t>
            </a:r>
            <a:r>
              <a:rPr lang="en-US" i="1" dirty="0" smtClean="0">
                <a:solidFill>
                  <a:schemeClr val="tx1"/>
                </a:solidFill>
              </a:rPr>
              <a:t>constructors</a:t>
            </a:r>
            <a:r>
              <a:rPr lang="en-US" dirty="0" smtClean="0">
                <a:solidFill>
                  <a:schemeClr val="tx1"/>
                </a:solidFill>
              </a:rPr>
              <a:t> </a:t>
            </a:r>
          </a:p>
          <a:p>
            <a:pPr lvl="1"/>
            <a:r>
              <a:rPr lang="en-US" dirty="0" smtClean="0">
                <a:solidFill>
                  <a:schemeClr val="tx1"/>
                </a:solidFill>
              </a:rPr>
              <a:t>Constructors initialize a new object of that type</a:t>
            </a:r>
          </a:p>
          <a:p>
            <a:r>
              <a:rPr lang="en-US" dirty="0" smtClean="0">
                <a:solidFill>
                  <a:schemeClr val="tx1"/>
                </a:solidFill>
              </a:rPr>
              <a:t>Default no-argument constructor is provided if program has no constructors</a:t>
            </a:r>
          </a:p>
          <a:p>
            <a:r>
              <a:rPr lang="en-US" dirty="0" smtClean="0">
                <a:solidFill>
                  <a:schemeClr val="tx1"/>
                </a:solidFill>
              </a:rPr>
              <a:t>Constructors: </a:t>
            </a:r>
          </a:p>
          <a:p>
            <a:pPr lvl="1"/>
            <a:r>
              <a:rPr lang="en-US" dirty="0" smtClean="0">
                <a:solidFill>
                  <a:schemeClr val="tx1"/>
                </a:solidFill>
              </a:rPr>
              <a:t>Same name as the class</a:t>
            </a:r>
          </a:p>
          <a:p>
            <a:pPr lvl="1"/>
            <a:r>
              <a:rPr lang="en-US" dirty="0" smtClean="0">
                <a:solidFill>
                  <a:schemeClr val="tx1"/>
                </a:solidFill>
              </a:rPr>
              <a:t>No return type, not even void</a:t>
            </a:r>
          </a:p>
          <a:p>
            <a:pPr lvl="1"/>
            <a:endParaRPr lang="en-US" dirty="0">
              <a:solidFill>
                <a:schemeClr val="tx1"/>
              </a:solidFill>
            </a:endParaRPr>
          </a:p>
        </p:txBody>
      </p:sp>
      <p:sp>
        <p:nvSpPr>
          <p:cNvPr id="5" name="Rectangle 4"/>
          <p:cNvSpPr/>
          <p:nvPr/>
        </p:nvSpPr>
        <p:spPr>
          <a:xfrm>
            <a:off x="1133021" y="4087068"/>
            <a:ext cx="1842407" cy="17113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a:latin typeface="+mj-lt"/>
                <a:cs typeface="Arial" pitchFamily="34" charset="0"/>
              </a:rPr>
              <a:t>class Box {</a:t>
            </a:r>
          </a:p>
          <a:p>
            <a:r>
              <a:rPr lang="en-US" sz="1600" dirty="0">
                <a:latin typeface="+mj-lt"/>
                <a:cs typeface="Arial" pitchFamily="34" charset="0"/>
              </a:rPr>
              <a:t>  double </a:t>
            </a:r>
            <a:r>
              <a:rPr lang="en-US" sz="1600" dirty="0" err="1">
                <a:latin typeface="+mj-lt"/>
                <a:cs typeface="Arial" pitchFamily="34" charset="0"/>
              </a:rPr>
              <a:t>dblWidth</a:t>
            </a:r>
            <a:r>
              <a:rPr lang="en-US" sz="1600" dirty="0">
                <a:latin typeface="+mj-lt"/>
                <a:cs typeface="Arial" pitchFamily="34" charset="0"/>
              </a:rPr>
              <a:t>;</a:t>
            </a:r>
          </a:p>
          <a:p>
            <a:r>
              <a:rPr lang="en-US" sz="1600" dirty="0">
                <a:latin typeface="+mj-lt"/>
                <a:cs typeface="Arial" pitchFamily="34" charset="0"/>
              </a:rPr>
              <a:t>  double </a:t>
            </a:r>
            <a:r>
              <a:rPr lang="en-US" sz="1600" dirty="0" err="1">
                <a:latin typeface="+mj-lt"/>
                <a:cs typeface="Arial" pitchFamily="34" charset="0"/>
              </a:rPr>
              <a:t>dblHeight</a:t>
            </a:r>
            <a:r>
              <a:rPr lang="en-US" sz="1600" dirty="0">
                <a:latin typeface="+mj-lt"/>
                <a:cs typeface="Arial" pitchFamily="34" charset="0"/>
              </a:rPr>
              <a:t>;</a:t>
            </a:r>
          </a:p>
          <a:p>
            <a:r>
              <a:rPr lang="en-US" sz="1600" dirty="0">
                <a:latin typeface="+mj-lt"/>
                <a:cs typeface="Arial" pitchFamily="34" charset="0"/>
              </a:rPr>
              <a:t>  double </a:t>
            </a:r>
            <a:r>
              <a:rPr lang="en-US" sz="1600" dirty="0" err="1">
                <a:latin typeface="+mj-lt"/>
                <a:cs typeface="Arial" pitchFamily="34" charset="0"/>
              </a:rPr>
              <a:t>dblDepth</a:t>
            </a:r>
            <a:r>
              <a:rPr lang="en-US" sz="1600" dirty="0" smtClean="0">
                <a:latin typeface="+mj-lt"/>
                <a:cs typeface="Arial" pitchFamily="34" charset="0"/>
              </a:rPr>
              <a:t>;</a:t>
            </a:r>
            <a:endParaRPr lang="en-US" sz="1600" dirty="0" smtClean="0">
              <a:latin typeface="+mj-lt"/>
            </a:endParaRPr>
          </a:p>
          <a:p>
            <a:r>
              <a:rPr lang="en-US" sz="1600" dirty="0">
                <a:latin typeface="+mj-lt"/>
                <a:cs typeface="Arial" pitchFamily="34" charset="0"/>
              </a:rPr>
              <a:t>}</a:t>
            </a:r>
          </a:p>
        </p:txBody>
      </p:sp>
      <p:cxnSp>
        <p:nvCxnSpPr>
          <p:cNvPr id="6" name="Straight Arrow Connector 5"/>
          <p:cNvCxnSpPr>
            <a:stCxn id="5" idx="3"/>
          </p:cNvCxnSpPr>
          <p:nvPr/>
        </p:nvCxnSpPr>
        <p:spPr>
          <a:xfrm flipV="1">
            <a:off x="2975428" y="4942730"/>
            <a:ext cx="480291"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455720" y="4671268"/>
            <a:ext cx="1682336" cy="5429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mj-lt"/>
              </a:rPr>
              <a:t>Compiler</a:t>
            </a:r>
            <a:endParaRPr lang="en-US" sz="1600" dirty="0">
              <a:latin typeface="+mj-lt"/>
            </a:endParaRPr>
          </a:p>
        </p:txBody>
      </p:sp>
      <p:sp>
        <p:nvSpPr>
          <p:cNvPr id="8" name="Rectangle 7"/>
          <p:cNvSpPr/>
          <p:nvPr/>
        </p:nvSpPr>
        <p:spPr>
          <a:xfrm>
            <a:off x="5804812" y="4087067"/>
            <a:ext cx="1931307" cy="17113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a:latin typeface="+mj-lt"/>
                <a:cs typeface="Arial" pitchFamily="34" charset="0"/>
              </a:rPr>
              <a:t>class Box {</a:t>
            </a:r>
          </a:p>
          <a:p>
            <a:r>
              <a:rPr lang="en-US" sz="1600" dirty="0">
                <a:latin typeface="+mj-lt"/>
                <a:cs typeface="Arial" pitchFamily="34" charset="0"/>
              </a:rPr>
              <a:t>  double </a:t>
            </a:r>
            <a:r>
              <a:rPr lang="en-US" sz="1600" dirty="0" err="1">
                <a:latin typeface="+mj-lt"/>
                <a:cs typeface="Arial" pitchFamily="34" charset="0"/>
              </a:rPr>
              <a:t>dblWidth</a:t>
            </a:r>
            <a:r>
              <a:rPr lang="en-US" sz="1600" dirty="0">
                <a:latin typeface="+mj-lt"/>
                <a:cs typeface="Arial" pitchFamily="34" charset="0"/>
              </a:rPr>
              <a:t>;</a:t>
            </a:r>
          </a:p>
          <a:p>
            <a:r>
              <a:rPr lang="en-US" sz="1600" dirty="0">
                <a:latin typeface="+mj-lt"/>
                <a:cs typeface="Arial" pitchFamily="34" charset="0"/>
              </a:rPr>
              <a:t>  double </a:t>
            </a:r>
            <a:r>
              <a:rPr lang="en-US" sz="1600" dirty="0" err="1">
                <a:latin typeface="+mj-lt"/>
                <a:cs typeface="Arial" pitchFamily="34" charset="0"/>
              </a:rPr>
              <a:t>dblHeight</a:t>
            </a:r>
            <a:r>
              <a:rPr lang="en-US" sz="1600" dirty="0">
                <a:latin typeface="+mj-lt"/>
                <a:cs typeface="Arial" pitchFamily="34" charset="0"/>
              </a:rPr>
              <a:t>;</a:t>
            </a:r>
          </a:p>
          <a:p>
            <a:r>
              <a:rPr lang="en-US" sz="1600" dirty="0">
                <a:latin typeface="+mj-lt"/>
                <a:cs typeface="Arial" pitchFamily="34" charset="0"/>
              </a:rPr>
              <a:t>  double </a:t>
            </a:r>
            <a:r>
              <a:rPr lang="en-US" sz="1600" dirty="0" err="1">
                <a:latin typeface="+mj-lt"/>
                <a:cs typeface="Arial" pitchFamily="34" charset="0"/>
              </a:rPr>
              <a:t>dblDepth</a:t>
            </a:r>
            <a:r>
              <a:rPr lang="en-US" sz="1600" dirty="0" smtClean="0">
                <a:latin typeface="+mj-lt"/>
                <a:cs typeface="Arial" pitchFamily="34" charset="0"/>
              </a:rPr>
              <a:t>;</a:t>
            </a:r>
          </a:p>
          <a:p>
            <a:r>
              <a:rPr lang="en-US" sz="1600" dirty="0">
                <a:latin typeface="+mj-lt"/>
                <a:cs typeface="Arial" pitchFamily="34" charset="0"/>
              </a:rPr>
              <a:t> </a:t>
            </a:r>
            <a:r>
              <a:rPr lang="en-US" sz="1600" dirty="0" smtClean="0">
                <a:latin typeface="+mj-lt"/>
                <a:cs typeface="Arial" pitchFamily="34" charset="0"/>
              </a:rPr>
              <a:t> Box() { } </a:t>
            </a:r>
            <a:endParaRPr lang="en-US" sz="1600" dirty="0" smtClean="0">
              <a:latin typeface="+mj-lt"/>
            </a:endParaRPr>
          </a:p>
          <a:p>
            <a:r>
              <a:rPr lang="en-US" sz="1600" dirty="0" smtClean="0">
                <a:latin typeface="+mj-lt"/>
                <a:cs typeface="Arial" pitchFamily="34" charset="0"/>
              </a:rPr>
              <a:t>} </a:t>
            </a:r>
            <a:endParaRPr lang="en-US" sz="1600" dirty="0">
              <a:latin typeface="+mj-lt"/>
              <a:cs typeface="Arial" pitchFamily="34" charset="0"/>
            </a:endParaRPr>
          </a:p>
        </p:txBody>
      </p:sp>
      <p:cxnSp>
        <p:nvCxnSpPr>
          <p:cNvPr id="9" name="Straight Arrow Connector 8"/>
          <p:cNvCxnSpPr>
            <a:stCxn id="7" idx="6"/>
            <a:endCxn id="8" idx="1"/>
          </p:cNvCxnSpPr>
          <p:nvPr/>
        </p:nvCxnSpPr>
        <p:spPr>
          <a:xfrm flipV="1">
            <a:off x="5138056" y="4942730"/>
            <a:ext cx="66675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78444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339" name="Rectangle 75"/>
          <p:cNvSpPr>
            <a:spLocks noGrp="1" noChangeArrowheads="1"/>
          </p:cNvSpPr>
          <p:nvPr>
            <p:ph type="title"/>
          </p:nvPr>
        </p:nvSpPr>
        <p:spPr>
          <a:noFill/>
          <a:ln/>
        </p:spPr>
        <p:txBody>
          <a:bodyPr lIns="90488" tIns="44450" rIns="90488" bIns="44450"/>
          <a:lstStyle/>
          <a:p>
            <a:r>
              <a:rPr lang="en-US" sz="1200" b="1" dirty="0" smtClean="0"/>
              <a:t>      4.4: Constructors</a:t>
            </a:r>
            <a:r>
              <a:rPr lang="en-US" sz="1200" b="1" dirty="0"/>
              <a:t/>
            </a:r>
            <a:br>
              <a:rPr lang="en-US" sz="1200" b="1" dirty="0"/>
            </a:br>
            <a:r>
              <a:rPr lang="en-US" sz="1200" b="1" dirty="0" smtClean="0"/>
              <a:t>     </a:t>
            </a:r>
            <a:r>
              <a:rPr lang="en-US" dirty="0" smtClean="0"/>
              <a:t>Demo</a:t>
            </a:r>
            <a:endParaRPr lang="en-US" dirty="0"/>
          </a:p>
        </p:txBody>
      </p:sp>
      <p:sp>
        <p:nvSpPr>
          <p:cNvPr id="13" name="Content Placeholder 12"/>
          <p:cNvSpPr>
            <a:spLocks noGrp="1"/>
          </p:cNvSpPr>
          <p:nvPr>
            <p:ph idx="1"/>
          </p:nvPr>
        </p:nvSpPr>
        <p:spPr/>
        <p:txBody>
          <a:bodyPr/>
          <a:lstStyle/>
          <a:p>
            <a:r>
              <a:rPr lang="en-US" dirty="0"/>
              <a:t>Execute the BoxDemo.java program. </a:t>
            </a:r>
          </a:p>
          <a:p>
            <a:pPr lvl="1"/>
            <a:r>
              <a:rPr lang="en-US" dirty="0" smtClean="0"/>
              <a:t>This </a:t>
            </a:r>
            <a:r>
              <a:rPr lang="en-US" dirty="0"/>
              <a:t>uses the Box.java</a:t>
            </a:r>
          </a:p>
          <a:p>
            <a:endParaRPr lang="en-US" dirty="0"/>
          </a:p>
        </p:txBody>
      </p:sp>
    </p:spTree>
    <p:extLst>
      <p:ext uri="{BB962C8B-B14F-4D97-AF65-F5344CB8AC3E}">
        <p14:creationId xmlns:p14="http://schemas.microsoft.com/office/powerpoint/2010/main" val="14601481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4.5: </a:t>
            </a:r>
            <a:r>
              <a:rPr lang="en-US" sz="1200" dirty="0"/>
              <a:t>Memory Management</a:t>
            </a:r>
            <a:r>
              <a:rPr lang="en-US" dirty="0"/>
              <a:t/>
            </a:r>
            <a:br>
              <a:rPr lang="en-US" dirty="0"/>
            </a:br>
            <a:r>
              <a:rPr lang="en-US" dirty="0"/>
              <a:t>Memory Management</a:t>
            </a:r>
          </a:p>
        </p:txBody>
      </p:sp>
      <p:sp>
        <p:nvSpPr>
          <p:cNvPr id="260099" name="Rectangle 3"/>
          <p:cNvSpPr>
            <a:spLocks noGrp="1"/>
          </p:cNvSpPr>
          <p:nvPr>
            <p:ph idx="1"/>
          </p:nvPr>
        </p:nvSpPr>
        <p:spPr/>
        <p:txBody>
          <a:bodyPr/>
          <a:lstStyle/>
          <a:p>
            <a:r>
              <a:rPr lang="en-US" dirty="0">
                <a:solidFill>
                  <a:schemeClr val="tx1"/>
                </a:solidFill>
              </a:rPr>
              <a:t>Dynamic and Automatic</a:t>
            </a:r>
          </a:p>
          <a:p>
            <a:r>
              <a:rPr lang="en-US" dirty="0">
                <a:solidFill>
                  <a:schemeClr val="tx1"/>
                </a:solidFill>
              </a:rPr>
              <a:t>No </a:t>
            </a:r>
            <a:r>
              <a:rPr lang="en-US" i="1" dirty="0">
                <a:solidFill>
                  <a:schemeClr val="tx1"/>
                </a:solidFill>
              </a:rPr>
              <a:t>Delete</a:t>
            </a:r>
            <a:r>
              <a:rPr lang="en-US" dirty="0">
                <a:solidFill>
                  <a:schemeClr val="tx1"/>
                </a:solidFill>
              </a:rPr>
              <a:t> operator</a:t>
            </a:r>
          </a:p>
          <a:p>
            <a:r>
              <a:rPr lang="en-US" dirty="0">
                <a:solidFill>
                  <a:schemeClr val="tx1"/>
                </a:solidFill>
              </a:rPr>
              <a:t>Java Virtual Machine (JVM) de-allocates memory allocated to unreferenced objects during the garbage collection process </a:t>
            </a:r>
          </a:p>
        </p:txBody>
      </p:sp>
    </p:spTree>
    <p:extLst>
      <p:ext uri="{BB962C8B-B14F-4D97-AF65-F5344CB8AC3E}">
        <p14:creationId xmlns:p14="http://schemas.microsoft.com/office/powerpoint/2010/main" val="18013909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7" name="Rectangle 3"/>
          <p:cNvSpPr>
            <a:spLocks noGrp="1"/>
          </p:cNvSpPr>
          <p:nvPr>
            <p:ph idx="1"/>
          </p:nvPr>
        </p:nvSpPr>
        <p:spPr/>
        <p:txBody>
          <a:bodyPr/>
          <a:lstStyle/>
          <a:p>
            <a:r>
              <a:rPr lang="en-US" dirty="0">
                <a:solidFill>
                  <a:schemeClr val="tx1"/>
                </a:solidFill>
              </a:rPr>
              <a:t>Garbage Collector:</a:t>
            </a:r>
          </a:p>
          <a:p>
            <a:pPr lvl="1"/>
            <a:r>
              <a:rPr lang="en-US" dirty="0">
                <a:solidFill>
                  <a:schemeClr val="tx1"/>
                </a:solidFill>
              </a:rPr>
              <a:t>Lowest Priority Daemon Thread</a:t>
            </a:r>
          </a:p>
          <a:p>
            <a:pPr lvl="1"/>
            <a:r>
              <a:rPr lang="en-US" dirty="0">
                <a:solidFill>
                  <a:schemeClr val="tx1"/>
                </a:solidFill>
              </a:rPr>
              <a:t>Runs in the background when JVM starts</a:t>
            </a:r>
          </a:p>
          <a:p>
            <a:pPr lvl="1"/>
            <a:r>
              <a:rPr lang="en-US" dirty="0">
                <a:solidFill>
                  <a:schemeClr val="tx1"/>
                </a:solidFill>
              </a:rPr>
              <a:t>Collects all the unreferenced objects</a:t>
            </a:r>
          </a:p>
          <a:p>
            <a:pPr lvl="1"/>
            <a:r>
              <a:rPr lang="en-US" dirty="0">
                <a:solidFill>
                  <a:schemeClr val="tx1"/>
                </a:solidFill>
              </a:rPr>
              <a:t>Frees the space occupied by these objects</a:t>
            </a:r>
          </a:p>
          <a:p>
            <a:pPr lvl="1"/>
            <a:r>
              <a:rPr lang="en-US" dirty="0">
                <a:solidFill>
                  <a:schemeClr val="tx1"/>
                </a:solidFill>
              </a:rPr>
              <a:t>Call </a:t>
            </a:r>
            <a:r>
              <a:rPr lang="en-US" i="1" dirty="0" err="1">
                <a:solidFill>
                  <a:schemeClr val="tx1"/>
                </a:solidFill>
              </a:rPr>
              <a:t>System.gc</a:t>
            </a:r>
            <a:r>
              <a:rPr lang="en-US" i="1" dirty="0">
                <a:solidFill>
                  <a:schemeClr val="tx1"/>
                </a:solidFill>
              </a:rPr>
              <a:t>() </a:t>
            </a:r>
            <a:r>
              <a:rPr lang="en-US" dirty="0">
                <a:solidFill>
                  <a:schemeClr val="tx1"/>
                </a:solidFill>
              </a:rPr>
              <a:t>method to “hint” the JVM to invoke the garbage collector</a:t>
            </a:r>
          </a:p>
          <a:p>
            <a:pPr lvl="2"/>
            <a:r>
              <a:rPr lang="en-US" dirty="0">
                <a:solidFill>
                  <a:schemeClr val="tx1"/>
                </a:solidFill>
              </a:rPr>
              <a:t>There is no guarantee that it would be invoked. It is implementation dependent</a:t>
            </a:r>
          </a:p>
        </p:txBody>
      </p:sp>
      <p:sp>
        <p:nvSpPr>
          <p:cNvPr id="2" name="Title 1"/>
          <p:cNvSpPr>
            <a:spLocks noGrp="1"/>
          </p:cNvSpPr>
          <p:nvPr>
            <p:ph type="title"/>
          </p:nvPr>
        </p:nvSpPr>
        <p:spPr/>
        <p:txBody>
          <a:bodyPr/>
          <a:lstStyle/>
          <a:p>
            <a:r>
              <a:rPr lang="en-US" sz="1200" dirty="0" smtClean="0"/>
              <a:t>4.5: </a:t>
            </a:r>
            <a:r>
              <a:rPr lang="en-US" sz="1200" dirty="0"/>
              <a:t>Memory Management</a:t>
            </a:r>
            <a:r>
              <a:rPr lang="en-US" sz="1200" b="1" dirty="0"/>
              <a:t/>
            </a:r>
            <a:br>
              <a:rPr lang="en-US" sz="1200" b="1" dirty="0"/>
            </a:br>
            <a:r>
              <a:rPr lang="en-US" dirty="0"/>
              <a:t>Enhancement in Garbage Collector</a:t>
            </a:r>
          </a:p>
        </p:txBody>
      </p:sp>
    </p:spTree>
    <p:extLst>
      <p:ext uri="{BB962C8B-B14F-4D97-AF65-F5344CB8AC3E}">
        <p14:creationId xmlns:p14="http://schemas.microsoft.com/office/powerpoint/2010/main" val="338149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p:cNvSpPr>
          <p:nvPr>
            <p:ph type="title"/>
          </p:nvPr>
        </p:nvSpPr>
        <p:spPr/>
        <p:txBody>
          <a:bodyPr>
            <a:normAutofit/>
          </a:bodyPr>
          <a:lstStyle/>
          <a:p>
            <a:r>
              <a:rPr lang="en-US" dirty="0"/>
              <a:t>Lesson Objectives</a:t>
            </a:r>
          </a:p>
        </p:txBody>
      </p:sp>
      <p:sp>
        <p:nvSpPr>
          <p:cNvPr id="182275" name="Rectangle 3"/>
          <p:cNvSpPr>
            <a:spLocks noGrp="1"/>
          </p:cNvSpPr>
          <p:nvPr>
            <p:ph idx="1"/>
          </p:nvPr>
        </p:nvSpPr>
        <p:spPr/>
        <p:txBody>
          <a:bodyPr/>
          <a:lstStyle/>
          <a:p>
            <a:r>
              <a:rPr lang="en-US" dirty="0" smtClean="0">
                <a:solidFill>
                  <a:schemeClr val="tx1"/>
                </a:solidFill>
              </a:rPr>
              <a:t>After completing this lesson,  participants will be able to:</a:t>
            </a:r>
            <a:endParaRPr lang="en-US" dirty="0">
              <a:solidFill>
                <a:schemeClr val="tx1"/>
              </a:solidFill>
            </a:endParaRPr>
          </a:p>
          <a:p>
            <a:pPr lvl="1"/>
            <a:r>
              <a:rPr lang="en-US" dirty="0" smtClean="0">
                <a:solidFill>
                  <a:schemeClr val="tx1"/>
                </a:solidFill>
              </a:rPr>
              <a:t>Define classes </a:t>
            </a:r>
            <a:r>
              <a:rPr lang="en-US" dirty="0">
                <a:solidFill>
                  <a:schemeClr val="tx1"/>
                </a:solidFill>
              </a:rPr>
              <a:t>and </a:t>
            </a:r>
            <a:r>
              <a:rPr lang="en-US" dirty="0" smtClean="0">
                <a:solidFill>
                  <a:schemeClr val="tx1"/>
                </a:solidFill>
              </a:rPr>
              <a:t>objects</a:t>
            </a:r>
            <a:endParaRPr lang="en-US" dirty="0">
              <a:solidFill>
                <a:schemeClr val="tx1"/>
              </a:solidFill>
            </a:endParaRPr>
          </a:p>
          <a:p>
            <a:pPr lvl="1"/>
            <a:r>
              <a:rPr lang="en-US" dirty="0" smtClean="0">
                <a:solidFill>
                  <a:schemeClr val="tx1"/>
                </a:solidFill>
              </a:rPr>
              <a:t>Create Packages</a:t>
            </a:r>
            <a:endParaRPr lang="en-US" dirty="0">
              <a:solidFill>
                <a:schemeClr val="tx1"/>
              </a:solidFill>
            </a:endParaRPr>
          </a:p>
          <a:p>
            <a:pPr lvl="1"/>
            <a:r>
              <a:rPr lang="en-US" dirty="0" smtClean="0">
                <a:solidFill>
                  <a:schemeClr val="tx1"/>
                </a:solidFill>
              </a:rPr>
              <a:t>Work with Access </a:t>
            </a:r>
            <a:r>
              <a:rPr lang="en-US" dirty="0">
                <a:solidFill>
                  <a:schemeClr val="tx1"/>
                </a:solidFill>
              </a:rPr>
              <a:t>Specifiers </a:t>
            </a:r>
          </a:p>
          <a:p>
            <a:pPr lvl="1"/>
            <a:r>
              <a:rPr lang="en-US" dirty="0" smtClean="0">
                <a:solidFill>
                  <a:schemeClr val="tx1"/>
                </a:solidFill>
              </a:rPr>
              <a:t>Define Constructors </a:t>
            </a:r>
          </a:p>
          <a:p>
            <a:pPr lvl="1"/>
            <a:r>
              <a:rPr lang="en-US" dirty="0" smtClean="0">
                <a:solidFill>
                  <a:schemeClr val="tx1"/>
                </a:solidFill>
              </a:rPr>
              <a:t>Understand memory management in java </a:t>
            </a:r>
            <a:endParaRPr lang="en-US" dirty="0">
              <a:solidFill>
                <a:schemeClr val="tx1"/>
              </a:solidFill>
            </a:endParaRPr>
          </a:p>
          <a:p>
            <a:pPr lvl="1"/>
            <a:r>
              <a:rPr lang="en-US" dirty="0" smtClean="0">
                <a:solidFill>
                  <a:schemeClr val="tx1"/>
                </a:solidFill>
              </a:rPr>
              <a:t>Declaring and using </a:t>
            </a:r>
            <a:r>
              <a:rPr lang="en-US" dirty="0" err="1" smtClean="0">
                <a:solidFill>
                  <a:schemeClr val="tx1"/>
                </a:solidFill>
              </a:rPr>
              <a:t>Enum</a:t>
            </a: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4.5: </a:t>
            </a:r>
            <a:r>
              <a:rPr lang="en-US" sz="1200" dirty="0"/>
              <a:t>Memory Management</a:t>
            </a:r>
            <a:r>
              <a:rPr lang="en-US" dirty="0"/>
              <a:t/>
            </a:r>
            <a:br>
              <a:rPr lang="en-US" dirty="0"/>
            </a:br>
            <a:r>
              <a:rPr lang="en-US" dirty="0"/>
              <a:t>Finalize() </a:t>
            </a:r>
            <a:r>
              <a:rPr lang="en-US" dirty="0" smtClean="0"/>
              <a:t>Method</a:t>
            </a:r>
            <a:endParaRPr lang="en-US" dirty="0"/>
          </a:p>
        </p:txBody>
      </p:sp>
      <p:sp>
        <p:nvSpPr>
          <p:cNvPr id="342019" name="Rectangle 3"/>
          <p:cNvSpPr>
            <a:spLocks noGrp="1"/>
          </p:cNvSpPr>
          <p:nvPr>
            <p:ph idx="1"/>
          </p:nvPr>
        </p:nvSpPr>
        <p:spPr/>
        <p:txBody>
          <a:bodyPr/>
          <a:lstStyle/>
          <a:p>
            <a:r>
              <a:rPr lang="en-US" dirty="0">
                <a:solidFill>
                  <a:schemeClr val="tx1"/>
                </a:solidFill>
              </a:rPr>
              <a:t>Memory is automatically de-allocated in Java </a:t>
            </a:r>
          </a:p>
          <a:p>
            <a:r>
              <a:rPr lang="en-US" dirty="0">
                <a:solidFill>
                  <a:schemeClr val="tx1"/>
                </a:solidFill>
              </a:rPr>
              <a:t>Invoke </a:t>
            </a:r>
            <a:r>
              <a:rPr lang="en-US" i="1" dirty="0">
                <a:solidFill>
                  <a:schemeClr val="tx1"/>
                </a:solidFill>
              </a:rPr>
              <a:t>finalize() </a:t>
            </a:r>
            <a:r>
              <a:rPr lang="en-US" dirty="0">
                <a:solidFill>
                  <a:schemeClr val="tx1"/>
                </a:solidFill>
              </a:rPr>
              <a:t>to perform some housekeeping tasks before an object is garbage collected</a:t>
            </a:r>
          </a:p>
          <a:p>
            <a:r>
              <a:rPr lang="en-US" dirty="0">
                <a:solidFill>
                  <a:schemeClr val="tx1"/>
                </a:solidFill>
              </a:rPr>
              <a:t>Invoked just before the garbage collector runs: </a:t>
            </a:r>
          </a:p>
          <a:p>
            <a:pPr lvl="1"/>
            <a:r>
              <a:rPr lang="en-US" dirty="0">
                <a:solidFill>
                  <a:schemeClr val="tx1"/>
                </a:solidFill>
              </a:rPr>
              <a:t>protected void finalize()</a:t>
            </a:r>
          </a:p>
        </p:txBody>
      </p:sp>
    </p:spTree>
    <p:extLst>
      <p:ext uri="{BB962C8B-B14F-4D97-AF65-F5344CB8AC3E}">
        <p14:creationId xmlns:p14="http://schemas.microsoft.com/office/powerpoint/2010/main" val="41244763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12" name="Rectangle 8"/>
          <p:cNvSpPr>
            <a:spLocks noGrp="1"/>
          </p:cNvSpPr>
          <p:nvPr>
            <p:ph type="title"/>
          </p:nvPr>
        </p:nvSpPr>
        <p:spPr/>
        <p:txBody>
          <a:bodyPr/>
          <a:lstStyle/>
          <a:p>
            <a:r>
              <a:rPr lang="en-US" sz="1200" b="1" dirty="0" smtClean="0"/>
              <a:t>4.6: Enums</a:t>
            </a:r>
            <a:r>
              <a:rPr lang="en-US" dirty="0"/>
              <a:t/>
            </a:r>
            <a:br>
              <a:rPr lang="en-US" dirty="0"/>
            </a:br>
            <a:r>
              <a:rPr lang="en-US" dirty="0" err="1"/>
              <a:t>Enums</a:t>
            </a:r>
            <a:endParaRPr lang="en-US" dirty="0"/>
          </a:p>
        </p:txBody>
      </p:sp>
      <p:sp>
        <p:nvSpPr>
          <p:cNvPr id="482313" name="Rectangle 9"/>
          <p:cNvSpPr>
            <a:spLocks noGrp="1"/>
          </p:cNvSpPr>
          <p:nvPr>
            <p:ph idx="1"/>
          </p:nvPr>
        </p:nvSpPr>
        <p:spPr/>
        <p:txBody>
          <a:bodyPr>
            <a:normAutofit/>
          </a:bodyPr>
          <a:lstStyle/>
          <a:p>
            <a:r>
              <a:rPr lang="en-US" dirty="0">
                <a:solidFill>
                  <a:schemeClr val="tx1"/>
                </a:solidFill>
              </a:rPr>
              <a:t>ENUM representation </a:t>
            </a:r>
          </a:p>
          <a:p>
            <a:pPr lvl="1">
              <a:buFont typeface="Arial" pitchFamily="34" charset="0"/>
              <a:buNone/>
            </a:pPr>
            <a:r>
              <a:rPr lang="en-US" sz="2000" dirty="0">
                <a:solidFill>
                  <a:schemeClr val="tx1"/>
                </a:solidFill>
              </a:rPr>
              <a:t>pre-J2SE 5.0</a:t>
            </a:r>
          </a:p>
          <a:p>
            <a:endParaRPr lang="en-US" dirty="0" smtClean="0">
              <a:solidFill>
                <a:schemeClr val="tx1"/>
              </a:solidFill>
            </a:endParaRPr>
          </a:p>
          <a:p>
            <a:endParaRPr lang="en-US" dirty="0" smtClean="0">
              <a:solidFill>
                <a:schemeClr val="tx1"/>
              </a:solidFill>
            </a:endParaRPr>
          </a:p>
          <a:p>
            <a:r>
              <a:rPr lang="en-US" dirty="0" smtClean="0">
                <a:solidFill>
                  <a:schemeClr val="tx1"/>
                </a:solidFill>
              </a:rPr>
              <a:t>Problem</a:t>
            </a:r>
            <a:r>
              <a:rPr lang="en-US" dirty="0">
                <a:solidFill>
                  <a:schemeClr val="tx1"/>
                </a:solidFill>
              </a:rPr>
              <a:t>?</a:t>
            </a:r>
          </a:p>
          <a:p>
            <a:pPr lvl="1"/>
            <a:r>
              <a:rPr lang="en-US" dirty="0">
                <a:solidFill>
                  <a:schemeClr val="tx1"/>
                </a:solidFill>
              </a:rPr>
              <a:t>Not type safe (any integer will pass)</a:t>
            </a:r>
          </a:p>
          <a:p>
            <a:pPr lvl="1"/>
            <a:r>
              <a:rPr lang="en-US" dirty="0">
                <a:solidFill>
                  <a:schemeClr val="tx1"/>
                </a:solidFill>
              </a:rPr>
              <a:t>No namespace (SEASON_*)</a:t>
            </a:r>
          </a:p>
          <a:p>
            <a:pPr lvl="1"/>
            <a:r>
              <a:rPr lang="en-US" dirty="0">
                <a:solidFill>
                  <a:schemeClr val="tx1"/>
                </a:solidFill>
              </a:rPr>
              <a:t>Brittleness (how do add value in-between?)</a:t>
            </a:r>
          </a:p>
          <a:p>
            <a:pPr lvl="1"/>
            <a:r>
              <a:rPr lang="en-US" dirty="0">
                <a:solidFill>
                  <a:schemeClr val="tx1"/>
                </a:solidFill>
              </a:rPr>
              <a:t>Printed values uninformative (prints just </a:t>
            </a:r>
            <a:r>
              <a:rPr lang="en-US" dirty="0" err="1">
                <a:solidFill>
                  <a:schemeClr val="tx1"/>
                </a:solidFill>
              </a:rPr>
              <a:t>int</a:t>
            </a:r>
            <a:r>
              <a:rPr lang="en-US" dirty="0">
                <a:solidFill>
                  <a:schemeClr val="tx1"/>
                </a:solidFill>
              </a:rPr>
              <a:t> values)</a:t>
            </a:r>
          </a:p>
          <a:p>
            <a:r>
              <a:rPr lang="en-US" dirty="0">
                <a:solidFill>
                  <a:schemeClr val="tx1"/>
                </a:solidFill>
              </a:rPr>
              <a:t>Solution: New type of class declaration</a:t>
            </a:r>
          </a:p>
          <a:p>
            <a:pPr lvl="1"/>
            <a:r>
              <a:rPr lang="en-US" dirty="0" err="1">
                <a:solidFill>
                  <a:schemeClr val="tx1"/>
                </a:solidFill>
              </a:rPr>
              <a:t>enum</a:t>
            </a:r>
            <a:r>
              <a:rPr lang="en-US" dirty="0">
                <a:solidFill>
                  <a:schemeClr val="tx1"/>
                </a:solidFill>
              </a:rPr>
              <a:t> type has public, self-typed members for each </a:t>
            </a:r>
            <a:r>
              <a:rPr lang="en-US" dirty="0" err="1">
                <a:solidFill>
                  <a:schemeClr val="tx1"/>
                </a:solidFill>
              </a:rPr>
              <a:t>enum</a:t>
            </a:r>
            <a:r>
              <a:rPr lang="en-US" dirty="0">
                <a:solidFill>
                  <a:schemeClr val="tx1"/>
                </a:solidFill>
              </a:rPr>
              <a:t> constant</a:t>
            </a:r>
          </a:p>
        </p:txBody>
      </p:sp>
      <p:sp>
        <p:nvSpPr>
          <p:cNvPr id="482311" name="AutoShape 7"/>
          <p:cNvSpPr>
            <a:spLocks noChangeArrowheads="1"/>
          </p:cNvSpPr>
          <p:nvPr/>
        </p:nvSpPr>
        <p:spPr bwMode="auto">
          <a:xfrm>
            <a:off x="3810000" y="1504950"/>
            <a:ext cx="4953000" cy="1371600"/>
          </a:xfrm>
          <a:prstGeom prst="roundRect">
            <a:avLst>
              <a:gd name="adj" fmla="val 16667"/>
            </a:avLst>
          </a:prstGeom>
          <a:noFill/>
          <a:ln w="9525">
            <a:solidFill>
              <a:schemeClr val="tx1"/>
            </a:solidFill>
            <a:round/>
            <a:headEnd/>
            <a:tailEnd/>
          </a:ln>
          <a:effectLst/>
        </p:spPr>
        <p:txBody>
          <a:bodyPr wrap="none" anchor="ctr"/>
          <a:lstStyle/>
          <a:p>
            <a:pPr>
              <a:lnSpc>
                <a:spcPct val="120000"/>
              </a:lnSpc>
            </a:pPr>
            <a:r>
              <a:rPr lang="en-US" sz="1400" dirty="0">
                <a:latin typeface="+mj-lt"/>
                <a:cs typeface="Arial" pitchFamily="34" charset="0"/>
              </a:rPr>
              <a:t>public static final </a:t>
            </a:r>
            <a:r>
              <a:rPr lang="en-US" sz="1400" dirty="0" err="1">
                <a:latin typeface="+mj-lt"/>
                <a:cs typeface="Arial" pitchFamily="34" charset="0"/>
              </a:rPr>
              <a:t>int</a:t>
            </a:r>
            <a:r>
              <a:rPr lang="en-US" sz="1400" dirty="0">
                <a:latin typeface="+mj-lt"/>
                <a:cs typeface="Arial" pitchFamily="34" charset="0"/>
              </a:rPr>
              <a:t> SEASON_WINTER = 0;</a:t>
            </a:r>
          </a:p>
          <a:p>
            <a:pPr>
              <a:lnSpc>
                <a:spcPct val="120000"/>
              </a:lnSpc>
            </a:pPr>
            <a:r>
              <a:rPr lang="en-US" sz="1400" dirty="0">
                <a:latin typeface="+mj-lt"/>
                <a:cs typeface="Arial" pitchFamily="34" charset="0"/>
              </a:rPr>
              <a:t>public static final </a:t>
            </a:r>
            <a:r>
              <a:rPr lang="en-US" sz="1400" dirty="0" err="1">
                <a:latin typeface="+mj-lt"/>
                <a:cs typeface="Arial" pitchFamily="34" charset="0"/>
              </a:rPr>
              <a:t>int</a:t>
            </a:r>
            <a:r>
              <a:rPr lang="en-US" sz="1400" dirty="0">
                <a:latin typeface="+mj-lt"/>
                <a:cs typeface="Arial" pitchFamily="34" charset="0"/>
              </a:rPr>
              <a:t> SEASON_SUMMER = 1;</a:t>
            </a:r>
          </a:p>
          <a:p>
            <a:pPr>
              <a:lnSpc>
                <a:spcPct val="120000"/>
              </a:lnSpc>
            </a:pPr>
            <a:r>
              <a:rPr lang="en-US" sz="1400" dirty="0">
                <a:latin typeface="+mj-lt"/>
                <a:cs typeface="Arial" pitchFamily="34" charset="0"/>
              </a:rPr>
              <a:t>public static final </a:t>
            </a:r>
            <a:r>
              <a:rPr lang="en-US" sz="1400" dirty="0" err="1">
                <a:latin typeface="+mj-lt"/>
                <a:cs typeface="Arial" pitchFamily="34" charset="0"/>
              </a:rPr>
              <a:t>int</a:t>
            </a:r>
            <a:r>
              <a:rPr lang="en-US" sz="1400" dirty="0">
                <a:latin typeface="+mj-lt"/>
                <a:cs typeface="Arial" pitchFamily="34" charset="0"/>
              </a:rPr>
              <a:t> SEASON_SUMMER = 2;</a:t>
            </a:r>
          </a:p>
        </p:txBody>
      </p:sp>
      <p:sp>
        <p:nvSpPr>
          <p:cNvPr id="482314" name="AutoShape 10"/>
          <p:cNvSpPr>
            <a:spLocks noChangeArrowheads="1"/>
          </p:cNvSpPr>
          <p:nvPr/>
        </p:nvSpPr>
        <p:spPr bwMode="auto">
          <a:xfrm>
            <a:off x="2895600" y="2000250"/>
            <a:ext cx="762000" cy="381000"/>
          </a:xfrm>
          <a:prstGeom prst="rightArrow">
            <a:avLst>
              <a:gd name="adj1" fmla="val 50000"/>
              <a:gd name="adj2" fmla="val 50000"/>
            </a:avLst>
          </a:prstGeom>
          <a:solidFill>
            <a:srgbClr val="DDDDDD"/>
          </a:solidFill>
          <a:ln w="9525">
            <a:solidFill>
              <a:schemeClr val="tx1"/>
            </a:solidFill>
            <a:miter lim="800000"/>
            <a:headEnd/>
            <a:tailEnd/>
          </a:ln>
          <a:effectLst/>
        </p:spPr>
        <p:txBody>
          <a:bodyPr wrap="none" anchor="ctr"/>
          <a:lstStyle/>
          <a:p>
            <a:endParaRPr lang="en-IN"/>
          </a:p>
        </p:txBody>
      </p:sp>
    </p:spTree>
    <p:extLst>
      <p:ext uri="{BB962C8B-B14F-4D97-AF65-F5344CB8AC3E}">
        <p14:creationId xmlns:p14="http://schemas.microsoft.com/office/powerpoint/2010/main" val="37053149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p:cNvSpPr>
          <p:nvPr>
            <p:ph idx="1"/>
          </p:nvPr>
        </p:nvSpPr>
        <p:spPr/>
        <p:txBody>
          <a:bodyPr/>
          <a:lstStyle/>
          <a:p>
            <a:r>
              <a:rPr lang="en-US" dirty="0">
                <a:solidFill>
                  <a:schemeClr val="tx1"/>
                </a:solidFill>
              </a:rPr>
              <a:t>Permits variable to have only a few pre-defined values from a given list</a:t>
            </a:r>
          </a:p>
          <a:p>
            <a:r>
              <a:rPr lang="en-US" dirty="0">
                <a:solidFill>
                  <a:schemeClr val="tx1"/>
                </a:solidFill>
              </a:rPr>
              <a:t>Helps reduce bugs in the code</a:t>
            </a:r>
          </a:p>
          <a:p>
            <a:pPr lvl="1"/>
            <a:r>
              <a:rPr lang="en-US" dirty="0">
                <a:solidFill>
                  <a:schemeClr val="tx1"/>
                </a:solidFill>
              </a:rPr>
              <a:t>Example:</a:t>
            </a:r>
          </a:p>
          <a:p>
            <a:pPr lvl="1">
              <a:buFont typeface="Arial" pitchFamily="34" charset="0"/>
              <a:buNone/>
            </a:pPr>
            <a:r>
              <a:rPr lang="en-US" dirty="0">
                <a:solidFill>
                  <a:schemeClr val="tx1"/>
                </a:solidFill>
              </a:rPr>
              <a:t> 		</a:t>
            </a:r>
            <a:endParaRPr lang="en-US" sz="2000" dirty="0">
              <a:solidFill>
                <a:schemeClr val="tx1"/>
              </a:solidFill>
            </a:endParaRPr>
          </a:p>
          <a:p>
            <a:endParaRPr lang="en-US" i="1" dirty="0">
              <a:solidFill>
                <a:schemeClr val="tx1"/>
              </a:solidFill>
            </a:endParaRPr>
          </a:p>
          <a:p>
            <a:endParaRPr lang="en-US" i="1" dirty="0">
              <a:solidFill>
                <a:schemeClr val="tx1"/>
              </a:solidFill>
            </a:endParaRPr>
          </a:p>
          <a:p>
            <a:r>
              <a:rPr lang="en-US" i="1" dirty="0" err="1">
                <a:solidFill>
                  <a:schemeClr val="tx1"/>
                </a:solidFill>
              </a:rPr>
              <a:t>cs</a:t>
            </a:r>
            <a:r>
              <a:rPr lang="en-US" dirty="0">
                <a:solidFill>
                  <a:schemeClr val="tx1"/>
                </a:solidFill>
              </a:rPr>
              <a:t> can have values </a:t>
            </a:r>
            <a:r>
              <a:rPr lang="en-US" i="1" dirty="0">
                <a:solidFill>
                  <a:schemeClr val="tx1"/>
                </a:solidFill>
              </a:rPr>
              <a:t>BIG, HUGE </a:t>
            </a:r>
            <a:r>
              <a:rPr lang="en-US" dirty="0">
                <a:solidFill>
                  <a:schemeClr val="tx1"/>
                </a:solidFill>
              </a:rPr>
              <a:t>and </a:t>
            </a:r>
            <a:r>
              <a:rPr lang="en-US" i="1" dirty="0">
                <a:solidFill>
                  <a:schemeClr val="tx1"/>
                </a:solidFill>
              </a:rPr>
              <a:t>OVERWHELMING </a:t>
            </a:r>
            <a:r>
              <a:rPr lang="en-US" dirty="0">
                <a:solidFill>
                  <a:schemeClr val="tx1"/>
                </a:solidFill>
              </a:rPr>
              <a:t>only</a:t>
            </a:r>
          </a:p>
        </p:txBody>
      </p:sp>
      <p:sp>
        <p:nvSpPr>
          <p:cNvPr id="466950" name="AutoShape 6"/>
          <p:cNvSpPr>
            <a:spLocks noChangeArrowheads="1"/>
          </p:cNvSpPr>
          <p:nvPr/>
        </p:nvSpPr>
        <p:spPr bwMode="auto">
          <a:xfrm>
            <a:off x="395288" y="2957850"/>
            <a:ext cx="6477000" cy="830943"/>
          </a:xfrm>
          <a:prstGeom prst="roundRect">
            <a:avLst>
              <a:gd name="adj" fmla="val 16667"/>
            </a:avLst>
          </a:prstGeom>
          <a:noFill/>
          <a:ln w="9525">
            <a:solidFill>
              <a:schemeClr val="tx1"/>
            </a:solidFill>
            <a:round/>
            <a:headEnd/>
            <a:tailEnd/>
          </a:ln>
          <a:effectLst/>
        </p:spPr>
        <p:txBody>
          <a:bodyPr wrap="none" anchor="ctr"/>
          <a:lstStyle/>
          <a:p>
            <a:pPr marL="0" lvl="1">
              <a:lnSpc>
                <a:spcPct val="120000"/>
              </a:lnSpc>
            </a:pPr>
            <a:r>
              <a:rPr lang="en-US" sz="1400" dirty="0" err="1">
                <a:latin typeface="Candara" pitchFamily="34" charset="0"/>
                <a:cs typeface="Arial" pitchFamily="34" charset="0"/>
              </a:rPr>
              <a:t>enum</a:t>
            </a:r>
            <a:r>
              <a:rPr lang="en-US" sz="1400" dirty="0">
                <a:latin typeface="Candara" pitchFamily="34" charset="0"/>
                <a:cs typeface="Arial" pitchFamily="34" charset="0"/>
              </a:rPr>
              <a:t> </a:t>
            </a:r>
            <a:r>
              <a:rPr lang="en-US" sz="1400" dirty="0" err="1">
                <a:latin typeface="Candara" pitchFamily="34" charset="0"/>
                <a:cs typeface="Arial" pitchFamily="34" charset="0"/>
              </a:rPr>
              <a:t>CoffeeSize</a:t>
            </a:r>
            <a:r>
              <a:rPr lang="en-US" sz="1400" dirty="0">
                <a:latin typeface="Candara" pitchFamily="34" charset="0"/>
                <a:cs typeface="Arial" pitchFamily="34" charset="0"/>
              </a:rPr>
              <a:t> { BIG, HUGE, OVERWHELMING };</a:t>
            </a:r>
          </a:p>
          <a:p>
            <a:pPr marL="0" lvl="2">
              <a:lnSpc>
                <a:spcPct val="120000"/>
              </a:lnSpc>
            </a:pPr>
            <a:r>
              <a:rPr lang="en-US" sz="1400" dirty="0" err="1">
                <a:latin typeface="Candara" pitchFamily="34" charset="0"/>
                <a:cs typeface="Arial" pitchFamily="34" charset="0"/>
              </a:rPr>
              <a:t>CoffeeSize</a:t>
            </a:r>
            <a:r>
              <a:rPr lang="en-US" sz="1400" dirty="0">
                <a:latin typeface="Candara" pitchFamily="34" charset="0"/>
                <a:cs typeface="Arial" pitchFamily="34" charset="0"/>
              </a:rPr>
              <a:t> </a:t>
            </a:r>
            <a:r>
              <a:rPr lang="en-US" sz="1400" dirty="0" err="1">
                <a:latin typeface="Candara" pitchFamily="34" charset="0"/>
                <a:cs typeface="Arial" pitchFamily="34" charset="0"/>
              </a:rPr>
              <a:t>cs</a:t>
            </a:r>
            <a:r>
              <a:rPr lang="en-US" sz="1400" dirty="0">
                <a:latin typeface="Candara" pitchFamily="34" charset="0"/>
                <a:cs typeface="Arial" pitchFamily="34" charset="0"/>
              </a:rPr>
              <a:t> = </a:t>
            </a:r>
            <a:r>
              <a:rPr lang="en-US" sz="1400" dirty="0" err="1">
                <a:latin typeface="Candara" pitchFamily="34" charset="0"/>
                <a:cs typeface="Arial" pitchFamily="34" charset="0"/>
              </a:rPr>
              <a:t>CoffeeSize.BIG</a:t>
            </a:r>
            <a:r>
              <a:rPr lang="en-US" sz="1400" dirty="0">
                <a:latin typeface="Candara" pitchFamily="34" charset="0"/>
                <a:cs typeface="Arial" pitchFamily="34" charset="0"/>
              </a:rPr>
              <a:t>;</a:t>
            </a:r>
          </a:p>
        </p:txBody>
      </p:sp>
      <p:sp>
        <p:nvSpPr>
          <p:cNvPr id="2" name="Title 1"/>
          <p:cNvSpPr>
            <a:spLocks noGrp="1"/>
          </p:cNvSpPr>
          <p:nvPr>
            <p:ph type="title"/>
          </p:nvPr>
        </p:nvSpPr>
        <p:spPr/>
        <p:txBody>
          <a:bodyPr/>
          <a:lstStyle/>
          <a:p>
            <a:r>
              <a:rPr lang="en-US" sz="1200" b="1" dirty="0" smtClean="0"/>
              <a:t>4.6: </a:t>
            </a:r>
            <a:r>
              <a:rPr lang="en-US" sz="1200" b="1" dirty="0" err="1"/>
              <a:t>Enums</a:t>
            </a:r>
            <a:r>
              <a:rPr lang="en-US" sz="1200" b="1" dirty="0"/>
              <a:t/>
            </a:r>
            <a:br>
              <a:rPr lang="en-US" sz="1200" b="1" dirty="0"/>
            </a:br>
            <a:r>
              <a:rPr lang="en-US" dirty="0"/>
              <a:t>Declaring Type Safe </a:t>
            </a:r>
            <a:r>
              <a:rPr lang="en-US" dirty="0" err="1"/>
              <a:t>Enums</a:t>
            </a:r>
            <a:endParaRPr lang="en-US" dirty="0"/>
          </a:p>
        </p:txBody>
      </p:sp>
    </p:spTree>
    <p:extLst>
      <p:ext uri="{BB962C8B-B14F-4D97-AF65-F5344CB8AC3E}">
        <p14:creationId xmlns:p14="http://schemas.microsoft.com/office/powerpoint/2010/main" val="29763278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5" name="Rectangle 3"/>
          <p:cNvSpPr>
            <a:spLocks noGrp="1"/>
          </p:cNvSpPr>
          <p:nvPr>
            <p:ph idx="1"/>
          </p:nvPr>
        </p:nvSpPr>
        <p:spPr/>
        <p:txBody>
          <a:bodyPr/>
          <a:lstStyle/>
          <a:p>
            <a:r>
              <a:rPr lang="en-US" dirty="0">
                <a:solidFill>
                  <a:schemeClr val="tx1"/>
                </a:solidFill>
              </a:rPr>
              <a:t>Add constructors, instance variables, methods, and a constant specific class body</a:t>
            </a:r>
          </a:p>
          <a:p>
            <a:pPr lvl="1"/>
            <a:r>
              <a:rPr lang="en-US" dirty="0">
                <a:solidFill>
                  <a:schemeClr val="tx1"/>
                </a:solidFill>
              </a:rPr>
              <a:t>Example:</a:t>
            </a:r>
          </a:p>
        </p:txBody>
      </p:sp>
      <p:sp>
        <p:nvSpPr>
          <p:cNvPr id="474119" name="AutoShape 7"/>
          <p:cNvSpPr>
            <a:spLocks noChangeArrowheads="1"/>
          </p:cNvSpPr>
          <p:nvPr/>
        </p:nvSpPr>
        <p:spPr bwMode="auto">
          <a:xfrm>
            <a:off x="827314" y="2565077"/>
            <a:ext cx="7228115" cy="2553196"/>
          </a:xfrm>
          <a:prstGeom prst="roundRect">
            <a:avLst>
              <a:gd name="adj" fmla="val 16667"/>
            </a:avLst>
          </a:prstGeom>
          <a:noFill/>
          <a:ln w="9525">
            <a:solidFill>
              <a:schemeClr val="tx1"/>
            </a:solidFill>
            <a:round/>
            <a:headEnd/>
            <a:tailEnd/>
          </a:ln>
          <a:effectLst/>
        </p:spPr>
        <p:txBody>
          <a:bodyPr wrap="none" anchor="ctr"/>
          <a:lstStyle/>
          <a:p>
            <a:pPr marL="0" lvl="2">
              <a:lnSpc>
                <a:spcPct val="120000"/>
              </a:lnSpc>
            </a:pPr>
            <a:r>
              <a:rPr lang="en-US" sz="1400" dirty="0" err="1">
                <a:latin typeface="+mj-lt"/>
                <a:cs typeface="Arial" pitchFamily="34" charset="0"/>
              </a:rPr>
              <a:t>enum</a:t>
            </a:r>
            <a:r>
              <a:rPr lang="en-US" sz="1400" dirty="0">
                <a:latin typeface="+mj-lt"/>
                <a:cs typeface="Arial" pitchFamily="34" charset="0"/>
              </a:rPr>
              <a:t> </a:t>
            </a:r>
            <a:r>
              <a:rPr lang="en-US" sz="1400" dirty="0" err="1">
                <a:latin typeface="+mj-lt"/>
                <a:cs typeface="Arial" pitchFamily="34" charset="0"/>
              </a:rPr>
              <a:t>CoffeeSize</a:t>
            </a:r>
            <a:r>
              <a:rPr lang="en-US" sz="1400" dirty="0">
                <a:latin typeface="+mj-lt"/>
                <a:cs typeface="Arial" pitchFamily="34" charset="0"/>
              </a:rPr>
              <a:t> {</a:t>
            </a:r>
          </a:p>
          <a:p>
            <a:pPr marL="0" lvl="2">
              <a:lnSpc>
                <a:spcPct val="120000"/>
              </a:lnSpc>
            </a:pPr>
            <a:r>
              <a:rPr lang="en-US" sz="1400" dirty="0">
                <a:latin typeface="+mj-lt"/>
                <a:cs typeface="Arial" pitchFamily="34" charset="0"/>
              </a:rPr>
              <a:t>       BIG(8), HUGE(10), OVERWHELMING(16);</a:t>
            </a:r>
          </a:p>
          <a:p>
            <a:pPr marL="0" lvl="2">
              <a:lnSpc>
                <a:spcPct val="120000"/>
              </a:lnSpc>
            </a:pPr>
            <a:r>
              <a:rPr lang="en-US" sz="1400" dirty="0">
                <a:latin typeface="+mj-lt"/>
                <a:cs typeface="Arial" pitchFamily="34" charset="0"/>
              </a:rPr>
              <a:t>       // the arguments after the </a:t>
            </a:r>
            <a:r>
              <a:rPr lang="en-US" sz="1400" dirty="0" err="1">
                <a:latin typeface="+mj-lt"/>
                <a:cs typeface="Arial" pitchFamily="34" charset="0"/>
              </a:rPr>
              <a:t>enum</a:t>
            </a:r>
            <a:r>
              <a:rPr lang="en-US" sz="1400" dirty="0">
                <a:latin typeface="+mj-lt"/>
                <a:cs typeface="Arial" pitchFamily="34" charset="0"/>
              </a:rPr>
              <a:t> value are "passed"</a:t>
            </a:r>
          </a:p>
          <a:p>
            <a:pPr marL="0" lvl="2">
              <a:lnSpc>
                <a:spcPct val="120000"/>
              </a:lnSpc>
            </a:pPr>
            <a:r>
              <a:rPr lang="en-US" sz="1400" dirty="0">
                <a:latin typeface="+mj-lt"/>
                <a:cs typeface="Arial" pitchFamily="34" charset="0"/>
              </a:rPr>
              <a:t>      // as values to the constructor</a:t>
            </a:r>
          </a:p>
          <a:p>
            <a:pPr marL="0" lvl="2">
              <a:lnSpc>
                <a:spcPct val="120000"/>
              </a:lnSpc>
            </a:pPr>
            <a:r>
              <a:rPr lang="en-US" sz="1400" dirty="0">
                <a:latin typeface="+mj-lt"/>
                <a:cs typeface="Arial" pitchFamily="34" charset="0"/>
              </a:rPr>
              <a:t>     </a:t>
            </a:r>
            <a:r>
              <a:rPr lang="en-US" sz="1400" dirty="0" err="1">
                <a:latin typeface="+mj-lt"/>
                <a:cs typeface="Arial" pitchFamily="34" charset="0"/>
              </a:rPr>
              <a:t>CoffeeSize</a:t>
            </a:r>
            <a:r>
              <a:rPr lang="en-US" sz="1400" dirty="0">
                <a:latin typeface="+mj-lt"/>
                <a:cs typeface="Arial" pitchFamily="34" charset="0"/>
              </a:rPr>
              <a:t>(</a:t>
            </a:r>
            <a:r>
              <a:rPr lang="en-US" sz="1400" dirty="0" err="1">
                <a:latin typeface="+mj-lt"/>
                <a:cs typeface="Arial" pitchFamily="34" charset="0"/>
              </a:rPr>
              <a:t>int</a:t>
            </a:r>
            <a:r>
              <a:rPr lang="en-US" sz="1400" dirty="0">
                <a:latin typeface="+mj-lt"/>
                <a:cs typeface="Arial" pitchFamily="34" charset="0"/>
              </a:rPr>
              <a:t> ounces) {</a:t>
            </a:r>
          </a:p>
          <a:p>
            <a:pPr marL="0" lvl="2">
              <a:lnSpc>
                <a:spcPct val="120000"/>
              </a:lnSpc>
            </a:pPr>
            <a:r>
              <a:rPr lang="en-US" sz="1400" dirty="0">
                <a:latin typeface="+mj-lt"/>
                <a:cs typeface="Arial" pitchFamily="34" charset="0"/>
              </a:rPr>
              <a:t>                </a:t>
            </a:r>
            <a:r>
              <a:rPr lang="en-US" sz="1400" dirty="0" err="1">
                <a:latin typeface="+mj-lt"/>
                <a:cs typeface="Arial" pitchFamily="34" charset="0"/>
              </a:rPr>
              <a:t>this.ounces</a:t>
            </a:r>
            <a:r>
              <a:rPr lang="en-US" sz="1400" dirty="0">
                <a:latin typeface="+mj-lt"/>
                <a:cs typeface="Arial" pitchFamily="34" charset="0"/>
              </a:rPr>
              <a:t> = ounces;  </a:t>
            </a:r>
          </a:p>
          <a:p>
            <a:pPr marL="0" lvl="2">
              <a:lnSpc>
                <a:spcPct val="120000"/>
              </a:lnSpc>
            </a:pPr>
            <a:r>
              <a:rPr lang="en-US" sz="1400" dirty="0">
                <a:latin typeface="+mj-lt"/>
                <a:cs typeface="Arial" pitchFamily="34" charset="0"/>
              </a:rPr>
              <a:t>               // assign the value to an instance variable </a:t>
            </a:r>
          </a:p>
          <a:p>
            <a:pPr marL="0" lvl="2">
              <a:lnSpc>
                <a:spcPct val="120000"/>
              </a:lnSpc>
            </a:pPr>
            <a:r>
              <a:rPr lang="en-US" sz="1400" dirty="0" smtClean="0">
                <a:latin typeface="+mj-lt"/>
                <a:cs typeface="Arial" pitchFamily="34" charset="0"/>
              </a:rPr>
              <a:t>}</a:t>
            </a:r>
            <a:endParaRPr lang="en-US" sz="1400" dirty="0">
              <a:latin typeface="+mj-lt"/>
              <a:cs typeface="Arial" pitchFamily="34" charset="0"/>
            </a:endParaRPr>
          </a:p>
        </p:txBody>
      </p:sp>
      <p:sp>
        <p:nvSpPr>
          <p:cNvPr id="2" name="Title 1"/>
          <p:cNvSpPr>
            <a:spLocks noGrp="1"/>
          </p:cNvSpPr>
          <p:nvPr>
            <p:ph type="title"/>
          </p:nvPr>
        </p:nvSpPr>
        <p:spPr/>
        <p:txBody>
          <a:bodyPr/>
          <a:lstStyle/>
          <a:p>
            <a:r>
              <a:rPr lang="en-US" sz="1200" b="1" dirty="0" smtClean="0"/>
              <a:t>4.6: </a:t>
            </a:r>
            <a:r>
              <a:rPr lang="en-US" sz="1200" b="1" dirty="0" err="1"/>
              <a:t>Enums</a:t>
            </a:r>
            <a:r>
              <a:rPr lang="en-US" sz="1200" b="1" dirty="0"/>
              <a:t> </a:t>
            </a:r>
            <a:br>
              <a:rPr lang="en-US" sz="1200" b="1" dirty="0"/>
            </a:br>
            <a:r>
              <a:rPr lang="en-US" dirty="0" err="1"/>
              <a:t>Enums</a:t>
            </a:r>
            <a:r>
              <a:rPr lang="en-US" dirty="0"/>
              <a:t> with Constructors, Methods and Variables</a:t>
            </a:r>
          </a:p>
        </p:txBody>
      </p:sp>
    </p:spTree>
    <p:extLst>
      <p:ext uri="{BB962C8B-B14F-4D97-AF65-F5344CB8AC3E}">
        <p14:creationId xmlns:p14="http://schemas.microsoft.com/office/powerpoint/2010/main" val="26279397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p:cNvSpPr>
          <p:nvPr>
            <p:ph type="title"/>
          </p:nvPr>
        </p:nvSpPr>
        <p:spPr/>
        <p:txBody>
          <a:bodyPr/>
          <a:lstStyle/>
          <a:p>
            <a:r>
              <a:rPr lang="en-US" sz="1200" dirty="0" smtClean="0"/>
              <a:t>4.6: </a:t>
            </a:r>
            <a:r>
              <a:rPr lang="en-US" sz="1200" dirty="0" err="1"/>
              <a:t>Enums</a:t>
            </a:r>
            <a:r>
              <a:rPr lang="en-US" sz="1400" dirty="0"/>
              <a:t/>
            </a:r>
            <a:br>
              <a:rPr lang="en-US" sz="1400" dirty="0"/>
            </a:br>
            <a:r>
              <a:rPr lang="en-US" dirty="0"/>
              <a:t>Demo</a:t>
            </a:r>
          </a:p>
        </p:txBody>
      </p:sp>
      <p:sp>
        <p:nvSpPr>
          <p:cNvPr id="601091" name="Rectangle 3"/>
          <p:cNvSpPr>
            <a:spLocks noGrp="1"/>
          </p:cNvSpPr>
          <p:nvPr>
            <p:ph idx="1"/>
          </p:nvPr>
        </p:nvSpPr>
        <p:spPr/>
        <p:txBody>
          <a:bodyPr>
            <a:normAutofit/>
          </a:bodyPr>
          <a:lstStyle/>
          <a:p>
            <a:pPr>
              <a:lnSpc>
                <a:spcPts val="3500"/>
              </a:lnSpc>
            </a:pPr>
            <a:r>
              <a:rPr lang="en-US" dirty="0">
                <a:solidFill>
                  <a:schemeClr val="tx1"/>
                </a:solidFill>
              </a:rPr>
              <a:t>Demo: </a:t>
            </a:r>
            <a:r>
              <a:rPr lang="en-US" dirty="0" smtClean="0">
                <a:solidFill>
                  <a:schemeClr val="tx1"/>
                </a:solidFill>
              </a:rPr>
              <a:t>EnumMonths.java</a:t>
            </a:r>
            <a:endParaRPr lang="en-US" dirty="0">
              <a:solidFill>
                <a:schemeClr val="tx1"/>
              </a:solidFill>
            </a:endParaRPr>
          </a:p>
        </p:txBody>
      </p:sp>
    </p:spTree>
    <p:extLst>
      <p:ext uri="{BB962C8B-B14F-4D97-AF65-F5344CB8AC3E}">
        <p14:creationId xmlns:p14="http://schemas.microsoft.com/office/powerpoint/2010/main" val="24927356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Lab</a:t>
            </a:r>
          </a:p>
        </p:txBody>
      </p:sp>
      <p:sp>
        <p:nvSpPr>
          <p:cNvPr id="9" name="Content Placeholder 8"/>
          <p:cNvSpPr>
            <a:spLocks noGrp="1"/>
          </p:cNvSpPr>
          <p:nvPr>
            <p:ph idx="1"/>
          </p:nvPr>
        </p:nvSpPr>
        <p:spPr/>
        <p:txBody>
          <a:bodyPr/>
          <a:lstStyle/>
          <a:p>
            <a:r>
              <a:rPr lang="en-US" dirty="0">
                <a:solidFill>
                  <a:schemeClr val="tx1"/>
                </a:solidFill>
              </a:rPr>
              <a:t>Lab </a:t>
            </a:r>
            <a:r>
              <a:rPr lang="en-US" dirty="0" smtClean="0">
                <a:solidFill>
                  <a:schemeClr val="tx1"/>
                </a:solidFill>
              </a:rPr>
              <a:t>2: Language Fundamentals , Classes and Objects</a:t>
            </a:r>
            <a:endParaRPr lang="en-US" dirty="0">
              <a:solidFill>
                <a:schemeClr val="tx1"/>
              </a:solidFill>
            </a:endParaRPr>
          </a:p>
        </p:txBody>
      </p:sp>
    </p:spTree>
    <p:extLst>
      <p:ext uri="{BB962C8B-B14F-4D97-AF65-F5344CB8AC3E}">
        <p14:creationId xmlns:p14="http://schemas.microsoft.com/office/powerpoint/2010/main" val="30956691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p:cNvSpPr>
          <p:nvPr>
            <p:ph type="title"/>
          </p:nvPr>
        </p:nvSpPr>
        <p:spPr/>
        <p:txBody>
          <a:bodyPr>
            <a:normAutofit/>
          </a:bodyPr>
          <a:lstStyle/>
          <a:p>
            <a:r>
              <a:rPr lang="en-US" dirty="0"/>
              <a:t>Summary</a:t>
            </a:r>
          </a:p>
        </p:txBody>
      </p:sp>
      <p:sp>
        <p:nvSpPr>
          <p:cNvPr id="217091" name="Rectangle 3"/>
          <p:cNvSpPr>
            <a:spLocks noGrp="1"/>
          </p:cNvSpPr>
          <p:nvPr>
            <p:ph idx="1"/>
          </p:nvPr>
        </p:nvSpPr>
        <p:spPr/>
        <p:txBody>
          <a:bodyPr/>
          <a:lstStyle/>
          <a:p>
            <a:r>
              <a:rPr lang="en-US" dirty="0">
                <a:solidFill>
                  <a:schemeClr val="tx1"/>
                </a:solidFill>
              </a:rPr>
              <a:t>In this lesson you have learnt:</a:t>
            </a:r>
          </a:p>
          <a:p>
            <a:pPr lvl="1"/>
            <a:r>
              <a:rPr lang="en-US" dirty="0" smtClean="0">
                <a:solidFill>
                  <a:schemeClr val="tx1"/>
                </a:solidFill>
              </a:rPr>
              <a:t>Classes </a:t>
            </a:r>
            <a:r>
              <a:rPr lang="en-US" dirty="0">
                <a:solidFill>
                  <a:schemeClr val="tx1"/>
                </a:solidFill>
              </a:rPr>
              <a:t>and Objects</a:t>
            </a:r>
          </a:p>
          <a:p>
            <a:pPr lvl="1"/>
            <a:r>
              <a:rPr lang="en-US" dirty="0" smtClean="0">
                <a:solidFill>
                  <a:schemeClr val="tx1"/>
                </a:solidFill>
              </a:rPr>
              <a:t>Packages</a:t>
            </a:r>
            <a:endParaRPr lang="en-US" dirty="0">
              <a:solidFill>
                <a:schemeClr val="tx1"/>
              </a:solidFill>
            </a:endParaRPr>
          </a:p>
          <a:p>
            <a:pPr lvl="1"/>
            <a:r>
              <a:rPr lang="en-US" dirty="0" smtClean="0">
                <a:solidFill>
                  <a:schemeClr val="tx1"/>
                </a:solidFill>
              </a:rPr>
              <a:t>Access </a:t>
            </a:r>
            <a:r>
              <a:rPr lang="en-US" dirty="0">
                <a:solidFill>
                  <a:schemeClr val="tx1"/>
                </a:solidFill>
              </a:rPr>
              <a:t>Specifiers </a:t>
            </a:r>
          </a:p>
          <a:p>
            <a:pPr lvl="1"/>
            <a:r>
              <a:rPr lang="en-US" dirty="0" smtClean="0">
                <a:solidFill>
                  <a:schemeClr val="tx1"/>
                </a:solidFill>
              </a:rPr>
              <a:t>Constructors </a:t>
            </a:r>
            <a:r>
              <a:rPr lang="en-US" dirty="0">
                <a:solidFill>
                  <a:schemeClr val="tx1"/>
                </a:solidFill>
              </a:rPr>
              <a:t>- Default and </a:t>
            </a:r>
            <a:r>
              <a:rPr lang="en-US" dirty="0" smtClean="0">
                <a:solidFill>
                  <a:schemeClr val="tx1"/>
                </a:solidFill>
              </a:rPr>
              <a:t>Parameterized</a:t>
            </a:r>
          </a:p>
          <a:p>
            <a:pPr lvl="1"/>
            <a:r>
              <a:rPr lang="en-US" dirty="0" smtClean="0">
                <a:solidFill>
                  <a:schemeClr val="tx1"/>
                </a:solidFill>
              </a:rPr>
              <a:t>Memory management</a:t>
            </a:r>
            <a:endParaRPr lang="en-US" dirty="0">
              <a:solidFill>
                <a:schemeClr val="tx1"/>
              </a:solidFill>
            </a:endParaRPr>
          </a:p>
          <a:p>
            <a:pPr lvl="1"/>
            <a:r>
              <a:rPr lang="en-US" dirty="0" err="1" smtClean="0">
                <a:solidFill>
                  <a:schemeClr val="tx1"/>
                </a:solidFill>
              </a:rPr>
              <a:t>Enums</a:t>
            </a:r>
            <a:endParaRPr lang="en-US" dirty="0">
              <a:solidFill>
                <a:schemeClr val="tx1"/>
              </a:solidFill>
            </a:endParaRPr>
          </a:p>
        </p:txBody>
      </p:sp>
    </p:spTree>
    <p:extLst>
      <p:ext uri="{BB962C8B-B14F-4D97-AF65-F5344CB8AC3E}">
        <p14:creationId xmlns:p14="http://schemas.microsoft.com/office/powerpoint/2010/main" val="14552884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p:cNvSpPr>
          <p:nvPr>
            <p:ph type="title"/>
          </p:nvPr>
        </p:nvSpPr>
        <p:spPr/>
        <p:txBody>
          <a:bodyPr>
            <a:normAutofit/>
          </a:bodyPr>
          <a:lstStyle/>
          <a:p>
            <a:r>
              <a:rPr lang="en-US" dirty="0"/>
              <a:t>Review Questions</a:t>
            </a:r>
          </a:p>
        </p:txBody>
      </p:sp>
      <p:sp>
        <p:nvSpPr>
          <p:cNvPr id="219139" name="Rectangle 3"/>
          <p:cNvSpPr>
            <a:spLocks noGrp="1"/>
          </p:cNvSpPr>
          <p:nvPr>
            <p:ph idx="1"/>
          </p:nvPr>
        </p:nvSpPr>
        <p:spPr/>
        <p:txBody>
          <a:bodyPr/>
          <a:lstStyle/>
          <a:p>
            <a:r>
              <a:rPr lang="en-US" dirty="0" smtClean="0">
                <a:solidFill>
                  <a:schemeClr val="tx1"/>
                </a:solidFill>
              </a:rPr>
              <a:t>Question </a:t>
            </a:r>
            <a:r>
              <a:rPr lang="en-US" dirty="0">
                <a:solidFill>
                  <a:schemeClr val="tx1"/>
                </a:solidFill>
              </a:rPr>
              <a:t>1: </a:t>
            </a:r>
            <a:r>
              <a:rPr lang="en-US" dirty="0" smtClean="0">
                <a:solidFill>
                  <a:schemeClr val="tx1"/>
                </a:solidFill>
              </a:rPr>
              <a:t>Which of the following are the benefits of using Package?</a:t>
            </a:r>
            <a:endParaRPr lang="en-US" dirty="0">
              <a:solidFill>
                <a:schemeClr val="tx1"/>
              </a:solidFill>
            </a:endParaRPr>
          </a:p>
          <a:p>
            <a:pPr lvl="1"/>
            <a:r>
              <a:rPr lang="en-US" b="1" dirty="0">
                <a:solidFill>
                  <a:schemeClr val="tx1"/>
                </a:solidFill>
              </a:rPr>
              <a:t>Option1: </a:t>
            </a:r>
            <a:r>
              <a:rPr lang="en-GB" dirty="0">
                <a:solidFill>
                  <a:schemeClr val="tx1"/>
                </a:solidFill>
              </a:rPr>
              <a:t>prevents name-space collision</a:t>
            </a:r>
            <a:r>
              <a:rPr lang="en-US" dirty="0" smtClean="0">
                <a:solidFill>
                  <a:schemeClr val="tx1"/>
                </a:solidFill>
              </a:rPr>
              <a:t>.</a:t>
            </a:r>
            <a:endParaRPr lang="en-US" dirty="0">
              <a:solidFill>
                <a:schemeClr val="tx1"/>
              </a:solidFill>
            </a:endParaRPr>
          </a:p>
          <a:p>
            <a:pPr lvl="1"/>
            <a:r>
              <a:rPr lang="en-US" b="1" dirty="0">
                <a:solidFill>
                  <a:schemeClr val="tx1"/>
                </a:solidFill>
              </a:rPr>
              <a:t>Option2</a:t>
            </a:r>
            <a:r>
              <a:rPr lang="en-US" b="1" dirty="0" smtClean="0">
                <a:solidFill>
                  <a:schemeClr val="tx1"/>
                </a:solidFill>
              </a:rPr>
              <a:t>:</a:t>
            </a:r>
            <a:r>
              <a:rPr lang="en-US" dirty="0">
                <a:solidFill>
                  <a:schemeClr val="tx1"/>
                </a:solidFill>
              </a:rPr>
              <a:t> </a:t>
            </a:r>
            <a:r>
              <a:rPr lang="en-US" dirty="0" smtClean="0">
                <a:solidFill>
                  <a:schemeClr val="tx1"/>
                </a:solidFill>
              </a:rPr>
              <a:t>To implement security of contained classes.</a:t>
            </a:r>
            <a:endParaRPr lang="en-US" dirty="0">
              <a:solidFill>
                <a:schemeClr val="tx1"/>
              </a:solidFill>
            </a:endParaRPr>
          </a:p>
          <a:p>
            <a:pPr lvl="1"/>
            <a:r>
              <a:rPr lang="en-US" b="1" dirty="0">
                <a:solidFill>
                  <a:schemeClr val="tx1"/>
                </a:solidFill>
              </a:rPr>
              <a:t>Option3</a:t>
            </a:r>
            <a:r>
              <a:rPr lang="en-US" b="1" dirty="0" smtClean="0">
                <a:solidFill>
                  <a:schemeClr val="tx1"/>
                </a:solidFill>
              </a:rPr>
              <a:t>: </a:t>
            </a:r>
            <a:r>
              <a:rPr lang="en-US" dirty="0" smtClean="0">
                <a:solidFill>
                  <a:schemeClr val="tx1"/>
                </a:solidFill>
              </a:rPr>
              <a:t>Better code library management.</a:t>
            </a:r>
            <a:endParaRPr lang="en-US" dirty="0">
              <a:solidFill>
                <a:schemeClr val="tx1"/>
              </a:solidFill>
            </a:endParaRPr>
          </a:p>
          <a:p>
            <a:pPr lvl="1"/>
            <a:r>
              <a:rPr lang="en-US" b="1" dirty="0">
                <a:solidFill>
                  <a:schemeClr val="tx1"/>
                </a:solidFill>
              </a:rPr>
              <a:t>Option4: </a:t>
            </a:r>
            <a:r>
              <a:rPr lang="en-US" dirty="0" smtClean="0">
                <a:solidFill>
                  <a:schemeClr val="tx1"/>
                </a:solidFill>
              </a:rPr>
              <a:t>To increase performance of your class.</a:t>
            </a:r>
            <a:endParaRPr lang="en-US" dirty="0">
              <a:solidFill>
                <a:schemeClr val="tx1"/>
              </a:solidFill>
            </a:endParaRPr>
          </a:p>
          <a:p>
            <a:r>
              <a:rPr lang="en-US" dirty="0">
                <a:solidFill>
                  <a:schemeClr val="tx1"/>
                </a:solidFill>
              </a:rPr>
              <a:t>Question </a:t>
            </a:r>
            <a:r>
              <a:rPr lang="en-US" dirty="0" smtClean="0">
                <a:solidFill>
                  <a:schemeClr val="tx1"/>
                </a:solidFill>
              </a:rPr>
              <a:t>2: </a:t>
            </a:r>
            <a:r>
              <a:rPr lang="en-US" dirty="0">
                <a:solidFill>
                  <a:schemeClr val="tx1"/>
                </a:solidFill>
              </a:rPr>
              <a:t>Which of the following is true regarding </a:t>
            </a:r>
            <a:r>
              <a:rPr lang="en-US" dirty="0" err="1">
                <a:solidFill>
                  <a:schemeClr val="tx1"/>
                </a:solidFill>
              </a:rPr>
              <a:t>enum</a:t>
            </a:r>
            <a:r>
              <a:rPr lang="en-US" dirty="0">
                <a:solidFill>
                  <a:schemeClr val="tx1"/>
                </a:solidFill>
              </a:rPr>
              <a:t>?</a:t>
            </a:r>
          </a:p>
          <a:p>
            <a:pPr lvl="1"/>
            <a:r>
              <a:rPr lang="en-US" b="1" dirty="0">
                <a:solidFill>
                  <a:schemeClr val="tx1"/>
                </a:solidFill>
              </a:rPr>
              <a:t>Option1: </a:t>
            </a:r>
            <a:r>
              <a:rPr lang="en-US" dirty="0" err="1">
                <a:solidFill>
                  <a:schemeClr val="tx1"/>
                </a:solidFill>
              </a:rPr>
              <a:t>enum</a:t>
            </a:r>
            <a:r>
              <a:rPr lang="en-US" dirty="0">
                <a:solidFill>
                  <a:schemeClr val="tx1"/>
                </a:solidFill>
              </a:rPr>
              <a:t> cannot be used inside methods.</a:t>
            </a:r>
          </a:p>
          <a:p>
            <a:pPr lvl="1"/>
            <a:r>
              <a:rPr lang="en-US" b="1" dirty="0">
                <a:solidFill>
                  <a:schemeClr val="tx1"/>
                </a:solidFill>
              </a:rPr>
              <a:t>Option2: </a:t>
            </a:r>
            <a:r>
              <a:rPr lang="en-US" dirty="0" err="1">
                <a:solidFill>
                  <a:schemeClr val="tx1"/>
                </a:solidFill>
              </a:rPr>
              <a:t>enum</a:t>
            </a:r>
            <a:r>
              <a:rPr lang="en-US" dirty="0">
                <a:solidFill>
                  <a:schemeClr val="tx1"/>
                </a:solidFill>
              </a:rPr>
              <a:t> need not have a semicolon at the end.</a:t>
            </a:r>
          </a:p>
          <a:p>
            <a:pPr lvl="1"/>
            <a:r>
              <a:rPr lang="en-US" b="1" dirty="0">
                <a:solidFill>
                  <a:schemeClr val="tx1"/>
                </a:solidFill>
              </a:rPr>
              <a:t>Option3: </a:t>
            </a:r>
            <a:r>
              <a:rPr lang="en-US" dirty="0" err="1">
                <a:solidFill>
                  <a:schemeClr val="tx1"/>
                </a:solidFill>
              </a:rPr>
              <a:t>enum</a:t>
            </a:r>
            <a:r>
              <a:rPr lang="en-US" dirty="0">
                <a:solidFill>
                  <a:schemeClr val="tx1"/>
                </a:solidFill>
              </a:rPr>
              <a:t> can be only declared with public or default access specifier.</a:t>
            </a:r>
          </a:p>
          <a:p>
            <a:pPr lvl="1"/>
            <a:r>
              <a:rPr lang="en-US" b="1" dirty="0">
                <a:solidFill>
                  <a:schemeClr val="tx1"/>
                </a:solidFill>
              </a:rPr>
              <a:t>Option4: </a:t>
            </a:r>
            <a:r>
              <a:rPr lang="en-US" dirty="0">
                <a:solidFill>
                  <a:schemeClr val="tx1"/>
                </a:solidFill>
              </a:rPr>
              <a:t>All the above are true.</a:t>
            </a:r>
          </a:p>
          <a:p>
            <a:endParaRPr lang="en-US"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7" name="Rectangle 7"/>
          <p:cNvSpPr>
            <a:spLocks noGrp="1"/>
          </p:cNvSpPr>
          <p:nvPr>
            <p:ph type="title"/>
          </p:nvPr>
        </p:nvSpPr>
        <p:spPr/>
        <p:txBody>
          <a:bodyPr/>
          <a:lstStyle/>
          <a:p>
            <a:r>
              <a:rPr lang="en-US" sz="1200" b="1" dirty="0" smtClean="0"/>
              <a:t>4.1 </a:t>
            </a:r>
            <a:r>
              <a:rPr lang="en-US" sz="1200" b="1" dirty="0"/>
              <a:t>: </a:t>
            </a:r>
            <a:r>
              <a:rPr lang="en-US" sz="1200" b="1" dirty="0" smtClean="0"/>
              <a:t>Classes and Objects</a:t>
            </a:r>
            <a:r>
              <a:rPr lang="en-US" sz="1200" b="1" dirty="0"/>
              <a:t/>
            </a:r>
            <a:br>
              <a:rPr lang="en-US" sz="1200" b="1" dirty="0"/>
            </a:br>
            <a:r>
              <a:rPr lang="en-US" dirty="0"/>
              <a:t>Classes and Objects</a:t>
            </a:r>
          </a:p>
        </p:txBody>
      </p:sp>
      <p:sp>
        <p:nvSpPr>
          <p:cNvPr id="327688" name="Rectangle 8"/>
          <p:cNvSpPr>
            <a:spLocks noGrp="1"/>
          </p:cNvSpPr>
          <p:nvPr>
            <p:ph idx="1"/>
          </p:nvPr>
        </p:nvSpPr>
        <p:spPr/>
        <p:txBody>
          <a:bodyPr/>
          <a:lstStyle/>
          <a:p>
            <a:r>
              <a:rPr lang="en-US" dirty="0">
                <a:solidFill>
                  <a:schemeClr val="tx1"/>
                </a:solidFill>
              </a:rPr>
              <a:t>Class:</a:t>
            </a:r>
          </a:p>
          <a:p>
            <a:pPr lvl="1"/>
            <a:r>
              <a:rPr lang="en-US" dirty="0">
                <a:solidFill>
                  <a:schemeClr val="tx1"/>
                </a:solidFill>
              </a:rPr>
              <a:t>A template for multiple objects with similar features </a:t>
            </a:r>
          </a:p>
          <a:p>
            <a:pPr lvl="1"/>
            <a:r>
              <a:rPr lang="en-US" dirty="0">
                <a:solidFill>
                  <a:schemeClr val="tx1"/>
                </a:solidFill>
              </a:rPr>
              <a:t>A blueprint or the definition of objects </a:t>
            </a:r>
          </a:p>
          <a:p>
            <a:r>
              <a:rPr lang="en-US" dirty="0">
                <a:solidFill>
                  <a:schemeClr val="tx1"/>
                </a:solidFill>
              </a:rPr>
              <a:t>Object:</a:t>
            </a:r>
          </a:p>
          <a:p>
            <a:pPr lvl="1"/>
            <a:r>
              <a:rPr lang="en-US" dirty="0">
                <a:solidFill>
                  <a:schemeClr val="tx1"/>
                </a:solidFill>
              </a:rPr>
              <a:t>Instance of a class </a:t>
            </a:r>
          </a:p>
          <a:p>
            <a:pPr lvl="1"/>
            <a:r>
              <a:rPr lang="en-US" dirty="0">
                <a:solidFill>
                  <a:schemeClr val="tx1"/>
                </a:solidFill>
              </a:rPr>
              <a:t>Concrete representation </a:t>
            </a:r>
            <a:br>
              <a:rPr lang="en-US" dirty="0">
                <a:solidFill>
                  <a:schemeClr val="tx1"/>
                </a:solidFill>
              </a:rPr>
            </a:br>
            <a:r>
              <a:rPr lang="en-US" dirty="0">
                <a:solidFill>
                  <a:schemeClr val="tx1"/>
                </a:solidFill>
              </a:rPr>
              <a:t>of class</a:t>
            </a:r>
          </a:p>
        </p:txBody>
      </p:sp>
      <p:sp>
        <p:nvSpPr>
          <p:cNvPr id="327686" name="AutoShape 6"/>
          <p:cNvSpPr>
            <a:spLocks noChangeArrowheads="1"/>
          </p:cNvSpPr>
          <p:nvPr/>
        </p:nvSpPr>
        <p:spPr bwMode="auto">
          <a:xfrm>
            <a:off x="3795485" y="2674910"/>
            <a:ext cx="4495800" cy="3048000"/>
          </a:xfrm>
          <a:prstGeom prst="roundRect">
            <a:avLst>
              <a:gd name="adj" fmla="val 16667"/>
            </a:avLst>
          </a:prstGeom>
          <a:noFill/>
          <a:ln w="9525">
            <a:solidFill>
              <a:schemeClr val="tx1"/>
            </a:solidFill>
            <a:round/>
            <a:headEnd/>
            <a:tailEnd/>
          </a:ln>
          <a:effectLst/>
        </p:spPr>
        <p:txBody>
          <a:bodyPr wrap="none" anchor="ctr"/>
          <a:lstStyle/>
          <a:p>
            <a:r>
              <a:rPr lang="en-US" sz="1600" dirty="0">
                <a:latin typeface="+mj-lt"/>
                <a:cs typeface="Arial" pitchFamily="34" charset="0"/>
              </a:rPr>
              <a:t>class &lt; </a:t>
            </a:r>
            <a:r>
              <a:rPr lang="en-US" sz="1600" dirty="0" err="1">
                <a:latin typeface="+mj-lt"/>
                <a:cs typeface="Arial" pitchFamily="34" charset="0"/>
              </a:rPr>
              <a:t>class_name</a:t>
            </a:r>
            <a:r>
              <a:rPr lang="en-US" sz="1600" dirty="0">
                <a:latin typeface="+mj-lt"/>
                <a:cs typeface="Arial" pitchFamily="34" charset="0"/>
              </a:rPr>
              <a:t>&gt;</a:t>
            </a:r>
          </a:p>
          <a:p>
            <a:r>
              <a:rPr lang="en-US" sz="1600" dirty="0">
                <a:latin typeface="+mj-lt"/>
                <a:cs typeface="Arial" pitchFamily="34" charset="0"/>
              </a:rPr>
              <a:t>{</a:t>
            </a:r>
          </a:p>
          <a:p>
            <a:r>
              <a:rPr lang="en-US" sz="1600" dirty="0">
                <a:latin typeface="+mj-lt"/>
                <a:cs typeface="Arial" pitchFamily="34" charset="0"/>
              </a:rPr>
              <a:t>    type var1; …</a:t>
            </a:r>
          </a:p>
          <a:p>
            <a:r>
              <a:rPr lang="en-US" sz="1600" dirty="0">
                <a:latin typeface="+mj-lt"/>
                <a:cs typeface="Arial" pitchFamily="34" charset="0"/>
              </a:rPr>
              <a:t>    Type </a:t>
            </a:r>
            <a:r>
              <a:rPr lang="en-US" sz="1600" dirty="0" err="1">
                <a:latin typeface="+mj-lt"/>
                <a:cs typeface="Arial" pitchFamily="34" charset="0"/>
              </a:rPr>
              <a:t>method_name</a:t>
            </a:r>
            <a:r>
              <a:rPr lang="en-US" sz="1600" dirty="0">
                <a:latin typeface="+mj-lt"/>
                <a:cs typeface="Arial" pitchFamily="34" charset="0"/>
              </a:rPr>
              <a:t>(arguments )</a:t>
            </a:r>
          </a:p>
          <a:p>
            <a:r>
              <a:rPr lang="en-US" sz="1600" dirty="0">
                <a:latin typeface="+mj-lt"/>
                <a:cs typeface="Arial" pitchFamily="34" charset="0"/>
              </a:rPr>
              <a:t>     { </a:t>
            </a:r>
          </a:p>
          <a:p>
            <a:r>
              <a:rPr lang="en-US" sz="1600" dirty="0">
                <a:latin typeface="+mj-lt"/>
                <a:cs typeface="Arial" pitchFamily="34" charset="0"/>
              </a:rPr>
              <a:t>         body</a:t>
            </a:r>
          </a:p>
          <a:p>
            <a:r>
              <a:rPr lang="en-US" sz="1600" dirty="0">
                <a:latin typeface="+mj-lt"/>
                <a:cs typeface="Arial" pitchFamily="34" charset="0"/>
              </a:rPr>
              <a:t>       } …</a:t>
            </a:r>
          </a:p>
          <a:p>
            <a:r>
              <a:rPr lang="en-US" sz="1600" dirty="0">
                <a:latin typeface="+mj-lt"/>
                <a:cs typeface="Arial" pitchFamily="34" charset="0"/>
              </a:rPr>
              <a:t>} //class ends</a:t>
            </a:r>
          </a:p>
        </p:txBody>
      </p:sp>
    </p:spTree>
    <p:extLst>
      <p:ext uri="{BB962C8B-B14F-4D97-AF65-F5344CB8AC3E}">
        <p14:creationId xmlns:p14="http://schemas.microsoft.com/office/powerpoint/2010/main" val="2011066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7" name="Rectangle 7"/>
          <p:cNvSpPr>
            <a:spLocks noGrp="1"/>
          </p:cNvSpPr>
          <p:nvPr>
            <p:ph type="title"/>
          </p:nvPr>
        </p:nvSpPr>
        <p:spPr/>
        <p:txBody>
          <a:bodyPr/>
          <a:lstStyle/>
          <a:p>
            <a:r>
              <a:rPr lang="en-US" sz="1200" b="1" dirty="0" smtClean="0"/>
              <a:t>4.1 </a:t>
            </a:r>
            <a:r>
              <a:rPr lang="en-US" sz="1200" b="1" dirty="0"/>
              <a:t>: </a:t>
            </a:r>
            <a:r>
              <a:rPr lang="en-US" sz="1200" b="1" dirty="0" smtClean="0"/>
              <a:t>Classes and Objects</a:t>
            </a:r>
            <a:r>
              <a:rPr lang="en-US" sz="1200" b="1" dirty="0"/>
              <a:t/>
            </a:r>
            <a:br>
              <a:rPr lang="en-US" sz="1200" b="1" dirty="0"/>
            </a:br>
            <a:r>
              <a:rPr lang="en-US" dirty="0"/>
              <a:t>Introduction to Classes</a:t>
            </a:r>
          </a:p>
        </p:txBody>
      </p:sp>
      <p:sp>
        <p:nvSpPr>
          <p:cNvPr id="327688" name="Rectangle 8"/>
          <p:cNvSpPr>
            <a:spLocks noGrp="1"/>
          </p:cNvSpPr>
          <p:nvPr>
            <p:ph idx="1"/>
          </p:nvPr>
        </p:nvSpPr>
        <p:spPr/>
        <p:txBody>
          <a:bodyPr/>
          <a:lstStyle/>
          <a:p>
            <a:r>
              <a:rPr lang="en-US" dirty="0" smtClean="0">
                <a:solidFill>
                  <a:schemeClr val="tx1"/>
                </a:solidFill>
              </a:rPr>
              <a:t>A class may consist the following elements:</a:t>
            </a:r>
          </a:p>
          <a:p>
            <a:pPr lvl="1"/>
            <a:r>
              <a:rPr lang="en-US" dirty="0" smtClean="0">
                <a:solidFill>
                  <a:schemeClr val="tx1"/>
                </a:solidFill>
              </a:rPr>
              <a:t>Fields</a:t>
            </a:r>
          </a:p>
          <a:p>
            <a:pPr lvl="1"/>
            <a:r>
              <a:rPr lang="en-US" dirty="0" smtClean="0">
                <a:solidFill>
                  <a:schemeClr val="tx1"/>
                </a:solidFill>
              </a:rPr>
              <a:t>Methods</a:t>
            </a:r>
          </a:p>
          <a:p>
            <a:pPr lvl="1"/>
            <a:r>
              <a:rPr lang="en-US" dirty="0" smtClean="0">
                <a:solidFill>
                  <a:schemeClr val="tx1"/>
                </a:solidFill>
              </a:rPr>
              <a:t>Constructors</a:t>
            </a:r>
          </a:p>
          <a:p>
            <a:pPr lvl="1"/>
            <a:r>
              <a:rPr lang="en-US" dirty="0" smtClean="0">
                <a:solidFill>
                  <a:schemeClr val="tx1"/>
                </a:solidFill>
              </a:rPr>
              <a:t>Initializers</a:t>
            </a:r>
          </a:p>
          <a:p>
            <a:pPr marL="457200" lvl="1" indent="0">
              <a:buNone/>
            </a:pPr>
            <a:endParaRPr lang="en-US" dirty="0">
              <a:solidFill>
                <a:schemeClr val="tx1"/>
              </a:solidFill>
            </a:endParaRPr>
          </a:p>
        </p:txBody>
      </p:sp>
    </p:spTree>
    <p:extLst>
      <p:ext uri="{BB962C8B-B14F-4D97-AF65-F5344CB8AC3E}">
        <p14:creationId xmlns:p14="http://schemas.microsoft.com/office/powerpoint/2010/main" val="1405624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p:cNvSpPr>
          <p:nvPr>
            <p:ph type="title"/>
          </p:nvPr>
        </p:nvSpPr>
        <p:spPr/>
        <p:txBody>
          <a:bodyPr/>
          <a:lstStyle/>
          <a:p>
            <a:r>
              <a:rPr lang="en-US" sz="1200" b="1" dirty="0"/>
              <a:t>4.1 : Classes and Objects</a:t>
            </a:r>
            <a:br>
              <a:rPr lang="en-US" sz="1200" b="1" dirty="0"/>
            </a:br>
            <a:r>
              <a:rPr lang="en-US" dirty="0"/>
              <a:t>Introduction to Classes</a:t>
            </a:r>
          </a:p>
        </p:txBody>
      </p:sp>
      <p:sp>
        <p:nvSpPr>
          <p:cNvPr id="2" name="Content Placeholder 1"/>
          <p:cNvSpPr>
            <a:spLocks noGrp="1"/>
          </p:cNvSpPr>
          <p:nvPr>
            <p:ph idx="1"/>
          </p:nvPr>
        </p:nvSpPr>
        <p:spPr/>
        <p:txBody>
          <a:bodyPr/>
          <a:lstStyle/>
          <a:p>
            <a:endParaRPr lang="en-US" dirty="0"/>
          </a:p>
        </p:txBody>
      </p:sp>
      <p:sp>
        <p:nvSpPr>
          <p:cNvPr id="334852" name="AutoShape 4"/>
          <p:cNvSpPr>
            <a:spLocks noChangeArrowheads="1"/>
          </p:cNvSpPr>
          <p:nvPr/>
        </p:nvSpPr>
        <p:spPr bwMode="auto">
          <a:xfrm>
            <a:off x="395288" y="1805048"/>
            <a:ext cx="8153400" cy="1903351"/>
          </a:xfrm>
          <a:prstGeom prst="roundRect">
            <a:avLst>
              <a:gd name="adj" fmla="val 16667"/>
            </a:avLst>
          </a:prstGeom>
          <a:noFill/>
          <a:ln w="19050">
            <a:solidFill>
              <a:schemeClr val="tx1"/>
            </a:solidFill>
            <a:round/>
            <a:headEnd/>
            <a:tailEnd/>
          </a:ln>
          <a:effectLst/>
        </p:spPr>
        <p:txBody>
          <a:bodyPr wrap="none" anchor="ctr"/>
          <a:lstStyle/>
          <a:p>
            <a:pPr algn="just"/>
            <a:r>
              <a:rPr lang="en-US" sz="1400" dirty="0">
                <a:latin typeface="+mj-lt"/>
                <a:cs typeface="Arial" pitchFamily="34" charset="0"/>
              </a:rPr>
              <a:t>class Box{</a:t>
            </a:r>
          </a:p>
          <a:p>
            <a:pPr algn="just"/>
            <a:r>
              <a:rPr lang="en-US" sz="1400" dirty="0">
                <a:latin typeface="+mj-lt"/>
                <a:cs typeface="Arial" pitchFamily="34" charset="0"/>
              </a:rPr>
              <a:t>	double </a:t>
            </a:r>
            <a:r>
              <a:rPr lang="en-US" sz="1400" dirty="0" err="1">
                <a:latin typeface="+mj-lt"/>
                <a:cs typeface="Arial" pitchFamily="34" charset="0"/>
              </a:rPr>
              <a:t>dblWidth</a:t>
            </a:r>
            <a:r>
              <a:rPr lang="en-US" sz="1400" dirty="0">
                <a:latin typeface="+mj-lt"/>
                <a:cs typeface="Arial" pitchFamily="34" charset="0"/>
              </a:rPr>
              <a:t>;</a:t>
            </a:r>
          </a:p>
          <a:p>
            <a:pPr algn="just"/>
            <a:r>
              <a:rPr lang="en-US" sz="1400" dirty="0">
                <a:latin typeface="+mj-lt"/>
                <a:cs typeface="Arial" pitchFamily="34" charset="0"/>
              </a:rPr>
              <a:t>	double </a:t>
            </a:r>
            <a:r>
              <a:rPr lang="en-US" sz="1400" dirty="0" err="1">
                <a:latin typeface="+mj-lt"/>
                <a:cs typeface="Arial" pitchFamily="34" charset="0"/>
              </a:rPr>
              <a:t>dblHeight</a:t>
            </a:r>
            <a:r>
              <a:rPr lang="en-US" sz="1400" dirty="0">
                <a:latin typeface="+mj-lt"/>
                <a:cs typeface="Arial" pitchFamily="34" charset="0"/>
              </a:rPr>
              <a:t>;</a:t>
            </a:r>
          </a:p>
          <a:p>
            <a:pPr algn="just"/>
            <a:r>
              <a:rPr lang="en-US" sz="1400" dirty="0">
                <a:latin typeface="+mj-lt"/>
                <a:cs typeface="Arial" pitchFamily="34" charset="0"/>
              </a:rPr>
              <a:t>	double </a:t>
            </a:r>
            <a:r>
              <a:rPr lang="en-US" sz="1400" dirty="0" err="1">
                <a:latin typeface="+mj-lt"/>
                <a:cs typeface="Arial" pitchFamily="34" charset="0"/>
              </a:rPr>
              <a:t>dblDepth</a:t>
            </a:r>
            <a:r>
              <a:rPr lang="en-US" sz="1400" dirty="0">
                <a:latin typeface="+mj-lt"/>
                <a:cs typeface="Arial" pitchFamily="34" charset="0"/>
              </a:rPr>
              <a:t>;</a:t>
            </a:r>
          </a:p>
          <a:p>
            <a:pPr algn="just"/>
            <a:r>
              <a:rPr lang="en-US" sz="1400" dirty="0">
                <a:latin typeface="+mj-lt"/>
                <a:cs typeface="Arial" pitchFamily="34" charset="0"/>
              </a:rPr>
              <a:t>	double </a:t>
            </a:r>
            <a:r>
              <a:rPr lang="en-US" sz="1400" dirty="0" err="1">
                <a:latin typeface="+mj-lt"/>
                <a:cs typeface="Arial" pitchFamily="34" charset="0"/>
              </a:rPr>
              <a:t>calcVolume</a:t>
            </a:r>
            <a:r>
              <a:rPr lang="en-US" sz="1400" dirty="0">
                <a:latin typeface="+mj-lt"/>
                <a:cs typeface="Arial" pitchFamily="34" charset="0"/>
              </a:rPr>
              <a:t>(){</a:t>
            </a:r>
          </a:p>
          <a:p>
            <a:pPr algn="just"/>
            <a:r>
              <a:rPr lang="en-US" sz="1400" dirty="0">
                <a:latin typeface="+mj-lt"/>
                <a:cs typeface="Arial" pitchFamily="34" charset="0"/>
              </a:rPr>
              <a:t>		return </a:t>
            </a:r>
            <a:r>
              <a:rPr lang="en-US" sz="1400" dirty="0" err="1">
                <a:latin typeface="+mj-lt"/>
                <a:cs typeface="Arial" pitchFamily="34" charset="0"/>
              </a:rPr>
              <a:t>dblWidth</a:t>
            </a:r>
            <a:r>
              <a:rPr lang="en-US" sz="1400" dirty="0">
                <a:latin typeface="+mj-lt"/>
                <a:cs typeface="Arial" pitchFamily="34" charset="0"/>
              </a:rPr>
              <a:t> * </a:t>
            </a:r>
            <a:r>
              <a:rPr lang="en-US" sz="1400" dirty="0" err="1">
                <a:latin typeface="+mj-lt"/>
                <a:cs typeface="Arial" pitchFamily="34" charset="0"/>
              </a:rPr>
              <a:t>dblHeight</a:t>
            </a:r>
            <a:r>
              <a:rPr lang="en-US" sz="1400" dirty="0">
                <a:latin typeface="+mj-lt"/>
                <a:cs typeface="Arial" pitchFamily="34" charset="0"/>
              </a:rPr>
              <a:t> * </a:t>
            </a:r>
            <a:r>
              <a:rPr lang="en-US" sz="1400" dirty="0" err="1">
                <a:latin typeface="+mj-lt"/>
                <a:cs typeface="Arial" pitchFamily="34" charset="0"/>
              </a:rPr>
              <a:t>dblDepth</a:t>
            </a:r>
            <a:r>
              <a:rPr lang="en-US" sz="1400" dirty="0">
                <a:latin typeface="+mj-lt"/>
                <a:cs typeface="Arial" pitchFamily="34" charset="0"/>
              </a:rPr>
              <a:t>;</a:t>
            </a:r>
          </a:p>
          <a:p>
            <a:pPr algn="just"/>
            <a:r>
              <a:rPr lang="en-US" sz="1400" dirty="0">
                <a:latin typeface="+mj-lt"/>
                <a:cs typeface="Arial" pitchFamily="34" charset="0"/>
              </a:rPr>
              <a:t>	} //method </a:t>
            </a:r>
            <a:r>
              <a:rPr lang="en-US" sz="1400" dirty="0" err="1">
                <a:latin typeface="+mj-lt"/>
                <a:cs typeface="Arial" pitchFamily="34" charset="0"/>
              </a:rPr>
              <a:t>calcVolume</a:t>
            </a:r>
            <a:r>
              <a:rPr lang="en-US" sz="1400" dirty="0">
                <a:latin typeface="+mj-lt"/>
                <a:cs typeface="Arial" pitchFamily="34" charset="0"/>
              </a:rPr>
              <a:t> ends.</a:t>
            </a:r>
          </a:p>
          <a:p>
            <a:pPr algn="just"/>
            <a:r>
              <a:rPr lang="en-US" sz="1400" dirty="0">
                <a:latin typeface="+mj-lt"/>
                <a:cs typeface="Arial" pitchFamily="34" charset="0"/>
              </a:rPr>
              <a:t>}//class Box ends.</a:t>
            </a:r>
          </a:p>
        </p:txBody>
      </p:sp>
      <p:sp>
        <p:nvSpPr>
          <p:cNvPr id="334853" name="AutoShape 5"/>
          <p:cNvSpPr>
            <a:spLocks noChangeArrowheads="1"/>
          </p:cNvSpPr>
          <p:nvPr/>
        </p:nvSpPr>
        <p:spPr bwMode="auto">
          <a:xfrm>
            <a:off x="381000" y="3810000"/>
            <a:ext cx="8229600" cy="2133600"/>
          </a:xfrm>
          <a:prstGeom prst="roundRect">
            <a:avLst>
              <a:gd name="adj" fmla="val 16667"/>
            </a:avLst>
          </a:prstGeom>
          <a:noFill/>
          <a:ln w="19050">
            <a:solidFill>
              <a:schemeClr val="tx1"/>
            </a:solidFill>
            <a:round/>
            <a:headEnd/>
            <a:tailEnd/>
          </a:ln>
          <a:effectLst/>
        </p:spPr>
        <p:txBody>
          <a:bodyPr wrap="none" anchor="ctr"/>
          <a:lstStyle/>
          <a:p>
            <a:pPr algn="just"/>
            <a:r>
              <a:rPr lang="en-US" sz="1400" dirty="0">
                <a:latin typeface="+mj-lt"/>
                <a:cs typeface="Arial" pitchFamily="34" charset="0"/>
              </a:rPr>
              <a:t>class </a:t>
            </a:r>
            <a:r>
              <a:rPr lang="en-US" sz="1400" dirty="0" err="1">
                <a:latin typeface="+mj-lt"/>
                <a:cs typeface="Arial" pitchFamily="34" charset="0"/>
              </a:rPr>
              <a:t>BoxDemo</a:t>
            </a:r>
            <a:r>
              <a:rPr lang="en-US" sz="1400" dirty="0">
                <a:latin typeface="+mj-lt"/>
                <a:cs typeface="Arial" pitchFamily="34" charset="0"/>
              </a:rPr>
              <a:t>{</a:t>
            </a:r>
          </a:p>
          <a:p>
            <a:pPr algn="just"/>
            <a:r>
              <a:rPr lang="en-US" sz="1400" dirty="0">
                <a:latin typeface="+mj-lt"/>
                <a:cs typeface="Arial" pitchFamily="34" charset="0"/>
              </a:rPr>
              <a:t>      public static void main(String a[])</a:t>
            </a:r>
          </a:p>
          <a:p>
            <a:pPr algn="just"/>
            <a:r>
              <a:rPr lang="en-US" sz="1400" dirty="0">
                <a:latin typeface="+mj-lt"/>
                <a:cs typeface="Arial" pitchFamily="34" charset="0"/>
              </a:rPr>
              <a:t>      {</a:t>
            </a:r>
          </a:p>
          <a:p>
            <a:pPr algn="just"/>
            <a:r>
              <a:rPr lang="en-US" sz="1400" dirty="0">
                <a:latin typeface="+mj-lt"/>
                <a:cs typeface="Arial" pitchFamily="34" charset="0"/>
              </a:rPr>
              <a:t>           Box </a:t>
            </a:r>
            <a:r>
              <a:rPr lang="en-US" sz="1400" dirty="0" err="1">
                <a:latin typeface="+mj-lt"/>
                <a:cs typeface="Arial" pitchFamily="34" charset="0"/>
              </a:rPr>
              <a:t>box</a:t>
            </a:r>
            <a:r>
              <a:rPr lang="en-US" sz="1400" dirty="0">
                <a:latin typeface="+mj-lt"/>
                <a:cs typeface="Arial" pitchFamily="34" charset="0"/>
              </a:rPr>
              <a:t>;        		</a:t>
            </a:r>
            <a:r>
              <a:rPr lang="en-US" sz="1400" dirty="0" smtClean="0">
                <a:latin typeface="+mj-lt"/>
                <a:cs typeface="Arial" pitchFamily="34" charset="0"/>
              </a:rPr>
              <a:t>	//</a:t>
            </a:r>
            <a:r>
              <a:rPr lang="en-US" sz="1400" dirty="0">
                <a:latin typeface="+mj-lt"/>
                <a:cs typeface="Arial" pitchFamily="34" charset="0"/>
              </a:rPr>
              <a:t>declare a reference to object</a:t>
            </a:r>
          </a:p>
          <a:p>
            <a:pPr algn="just"/>
            <a:r>
              <a:rPr lang="en-US" sz="1400" dirty="0">
                <a:latin typeface="+mj-lt"/>
                <a:cs typeface="Arial" pitchFamily="34" charset="0"/>
              </a:rPr>
              <a:t>           box = new Box();   		//allocate a memory for box object.</a:t>
            </a:r>
          </a:p>
          <a:p>
            <a:pPr algn="just"/>
            <a:r>
              <a:rPr lang="en-US" sz="1400" dirty="0">
                <a:latin typeface="+mj-lt"/>
                <a:cs typeface="Arial" pitchFamily="34" charset="0"/>
              </a:rPr>
              <a:t>           </a:t>
            </a:r>
            <a:r>
              <a:rPr lang="en-US" sz="1400" dirty="0" err="1">
                <a:latin typeface="+mj-lt"/>
                <a:cs typeface="Arial" pitchFamily="34" charset="0"/>
              </a:rPr>
              <a:t>box.calcVolume</a:t>
            </a:r>
            <a:r>
              <a:rPr lang="en-US" sz="1400" dirty="0">
                <a:latin typeface="+mj-lt"/>
                <a:cs typeface="Arial" pitchFamily="34" charset="0"/>
              </a:rPr>
              <a:t>();     		// call a method on that object.</a:t>
            </a:r>
          </a:p>
          <a:p>
            <a:pPr algn="just"/>
            <a:r>
              <a:rPr lang="en-US" sz="1400" dirty="0">
                <a:latin typeface="+mj-lt"/>
                <a:cs typeface="Arial" pitchFamily="34" charset="0"/>
              </a:rPr>
              <a:t>} }</a:t>
            </a:r>
          </a:p>
        </p:txBody>
      </p:sp>
    </p:spTree>
    <p:extLst>
      <p:ext uri="{BB962C8B-B14F-4D97-AF65-F5344CB8AC3E}">
        <p14:creationId xmlns:p14="http://schemas.microsoft.com/office/powerpoint/2010/main" val="157699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4.2: Packages </a:t>
            </a:r>
            <a:r>
              <a:rPr lang="en-US" dirty="0"/>
              <a:t/>
            </a:r>
            <a:br>
              <a:rPr lang="en-US" dirty="0"/>
            </a:br>
            <a:r>
              <a:rPr lang="en-US" dirty="0" err="1" smtClean="0"/>
              <a:t>Packages</a:t>
            </a:r>
            <a:endParaRPr lang="en-US" dirty="0"/>
          </a:p>
        </p:txBody>
      </p:sp>
      <p:sp>
        <p:nvSpPr>
          <p:cNvPr id="264195" name="Rectangle 3"/>
          <p:cNvSpPr>
            <a:spLocks noGrp="1"/>
          </p:cNvSpPr>
          <p:nvPr>
            <p:ph idx="1"/>
          </p:nvPr>
        </p:nvSpPr>
        <p:spPr/>
        <p:txBody>
          <a:bodyPr/>
          <a:lstStyle/>
          <a:p>
            <a:pPr>
              <a:lnSpc>
                <a:spcPts val="3000"/>
              </a:lnSpc>
            </a:pPr>
            <a:r>
              <a:rPr lang="en-GB" dirty="0">
                <a:solidFill>
                  <a:schemeClr val="tx1"/>
                </a:solidFill>
              </a:rPr>
              <a:t>In Java, by the use of packages, you can group a number of related classes and/or interfaces together into a single unit.</a:t>
            </a:r>
          </a:p>
          <a:p>
            <a:pPr>
              <a:lnSpc>
                <a:spcPts val="3000"/>
              </a:lnSpc>
            </a:pPr>
            <a:endParaRPr lang="en-US" dirty="0">
              <a:solidFill>
                <a:schemeClr val="tx1"/>
              </a:solidFill>
            </a:endParaRPr>
          </a:p>
        </p:txBody>
      </p:sp>
      <p:pic>
        <p:nvPicPr>
          <p:cNvPr id="264196" name="Picture 4"/>
          <p:cNvPicPr>
            <a:picLocks noChangeAspect="1" noChangeArrowheads="1"/>
          </p:cNvPicPr>
          <p:nvPr/>
        </p:nvPicPr>
        <p:blipFill>
          <a:blip r:embed="rId3" cstate="print"/>
          <a:srcRect/>
          <a:stretch>
            <a:fillRect/>
          </a:stretch>
        </p:blipFill>
        <p:spPr bwMode="auto">
          <a:xfrm>
            <a:off x="649518" y="2427522"/>
            <a:ext cx="6831013" cy="2952750"/>
          </a:xfrm>
          <a:prstGeom prst="rect">
            <a:avLst/>
          </a:prstGeom>
          <a:noFill/>
        </p:spPr>
      </p:pic>
    </p:spTree>
    <p:extLst>
      <p:ext uri="{BB962C8B-B14F-4D97-AF65-F5344CB8AC3E}">
        <p14:creationId xmlns:p14="http://schemas.microsoft.com/office/powerpoint/2010/main" val="354479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4.2: Packages </a:t>
            </a:r>
            <a:br>
              <a:rPr lang="en-US" sz="1200" dirty="0"/>
            </a:br>
            <a:r>
              <a:rPr lang="en-US" dirty="0"/>
              <a:t>Benefits of </a:t>
            </a:r>
            <a:r>
              <a:rPr lang="en-US" dirty="0" smtClean="0"/>
              <a:t>Packages</a:t>
            </a:r>
            <a:endParaRPr lang="en-US" dirty="0"/>
          </a:p>
        </p:txBody>
      </p:sp>
      <p:sp>
        <p:nvSpPr>
          <p:cNvPr id="267267" name="Rectangle 3"/>
          <p:cNvSpPr>
            <a:spLocks noGrp="1"/>
          </p:cNvSpPr>
          <p:nvPr>
            <p:ph idx="1"/>
          </p:nvPr>
        </p:nvSpPr>
        <p:spPr>
          <a:noFill/>
        </p:spPr>
        <p:txBody>
          <a:bodyPr/>
          <a:lstStyle/>
          <a:p>
            <a:r>
              <a:rPr lang="en-GB" dirty="0">
                <a:solidFill>
                  <a:schemeClr val="tx1"/>
                </a:solidFill>
              </a:rPr>
              <a:t>These are the benefits of organising classes into packages:</a:t>
            </a:r>
          </a:p>
          <a:p>
            <a:pPr lvl="1"/>
            <a:r>
              <a:rPr lang="en-GB" dirty="0">
                <a:solidFill>
                  <a:schemeClr val="tx1"/>
                </a:solidFill>
              </a:rPr>
              <a:t>It prevents name-space collision.</a:t>
            </a:r>
          </a:p>
          <a:p>
            <a:pPr lvl="1"/>
            <a:r>
              <a:rPr lang="en-US" dirty="0">
                <a:solidFill>
                  <a:schemeClr val="tx1"/>
                </a:solidFill>
              </a:rPr>
              <a:t>It indicates that the classes and interfaces in the package are related.</a:t>
            </a:r>
          </a:p>
          <a:p>
            <a:pPr lvl="1"/>
            <a:r>
              <a:rPr lang="en-US" dirty="0">
                <a:solidFill>
                  <a:schemeClr val="tx1"/>
                </a:solidFill>
              </a:rPr>
              <a:t>You know where to find the classes you want if they're in a specific package. </a:t>
            </a:r>
          </a:p>
          <a:p>
            <a:pPr lvl="1"/>
            <a:r>
              <a:rPr lang="en-US" dirty="0">
                <a:solidFill>
                  <a:schemeClr val="tx1"/>
                </a:solidFill>
              </a:rPr>
              <a:t>It is convenient for organizing your work and separating your work from code libraries provided by others.</a:t>
            </a:r>
          </a:p>
          <a:p>
            <a:pPr lvl="1"/>
            <a:endParaRPr lang="en-US" dirty="0">
              <a:solidFill>
                <a:schemeClr val="tx1"/>
              </a:solidFill>
            </a:endParaRPr>
          </a:p>
        </p:txBody>
      </p:sp>
    </p:spTree>
    <p:extLst>
      <p:ext uri="{BB962C8B-B14F-4D97-AF65-F5344CB8AC3E}">
        <p14:creationId xmlns:p14="http://schemas.microsoft.com/office/powerpoint/2010/main" val="3089646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4.2: Packages </a:t>
            </a:r>
            <a:r>
              <a:rPr lang="en-US" dirty="0"/>
              <a:t/>
            </a:r>
            <a:br>
              <a:rPr lang="en-US" dirty="0"/>
            </a:br>
            <a:r>
              <a:rPr lang="en-US" dirty="0"/>
              <a:t>Creating Your Own </a:t>
            </a:r>
            <a:r>
              <a:rPr lang="en-US" dirty="0" smtClean="0"/>
              <a:t>Package</a:t>
            </a:r>
            <a:endParaRPr lang="en-US" dirty="0"/>
          </a:p>
        </p:txBody>
      </p:sp>
      <p:sp>
        <p:nvSpPr>
          <p:cNvPr id="280579" name="Rectangle 3"/>
          <p:cNvSpPr>
            <a:spLocks noGrp="1"/>
          </p:cNvSpPr>
          <p:nvPr>
            <p:ph idx="1"/>
          </p:nvPr>
        </p:nvSpPr>
        <p:spPr/>
        <p:txBody>
          <a:bodyPr/>
          <a:lstStyle/>
          <a:p>
            <a:pPr>
              <a:buFont typeface="Arial" pitchFamily="34" charset="0"/>
              <a:buNone/>
            </a:pPr>
            <a:endParaRPr lang="en-US" dirty="0"/>
          </a:p>
          <a:p>
            <a:pPr lvl="1">
              <a:buFont typeface="Arial" pitchFamily="34" charset="0"/>
              <a:buNone/>
            </a:pPr>
            <a:endParaRPr lang="en-US" sz="1400" dirty="0"/>
          </a:p>
          <a:p>
            <a:pPr lvl="1">
              <a:buFont typeface="Arial" pitchFamily="34" charset="0"/>
              <a:buNone/>
            </a:pPr>
            <a:endParaRPr lang="en-US" sz="1400" dirty="0"/>
          </a:p>
          <a:p>
            <a:pPr lvl="1"/>
            <a:endParaRPr lang="en-US" sz="1400" dirty="0"/>
          </a:p>
        </p:txBody>
      </p:sp>
      <p:sp>
        <p:nvSpPr>
          <p:cNvPr id="280584" name="AutoShape 8"/>
          <p:cNvSpPr>
            <a:spLocks noChangeArrowheads="1"/>
          </p:cNvSpPr>
          <p:nvPr/>
        </p:nvSpPr>
        <p:spPr bwMode="auto">
          <a:xfrm>
            <a:off x="400732" y="5793930"/>
            <a:ext cx="4724400" cy="457200"/>
          </a:xfrm>
          <a:prstGeom prst="roundRect">
            <a:avLst>
              <a:gd name="adj" fmla="val 16667"/>
            </a:avLst>
          </a:prstGeom>
          <a:noFill/>
          <a:ln w="9525" algn="ctr">
            <a:solidFill>
              <a:schemeClr val="tx1"/>
            </a:solidFill>
            <a:round/>
            <a:headEnd/>
            <a:tailEnd/>
          </a:ln>
          <a:effectLst/>
        </p:spPr>
        <p:txBody>
          <a:bodyPr wrap="none" anchor="ctr"/>
          <a:lstStyle/>
          <a:p>
            <a:r>
              <a:rPr lang="en-US" dirty="0" smtClean="0">
                <a:latin typeface="+mj-lt"/>
                <a:cs typeface="Arial" pitchFamily="34" charset="0"/>
              </a:rPr>
              <a:t>         Package </a:t>
            </a:r>
            <a:r>
              <a:rPr lang="en-US" dirty="0">
                <a:latin typeface="+mj-lt"/>
                <a:cs typeface="Arial" pitchFamily="34" charset="0"/>
              </a:rPr>
              <a:t>should be the first statement</a:t>
            </a:r>
          </a:p>
        </p:txBody>
      </p:sp>
      <p:pic>
        <p:nvPicPr>
          <p:cNvPr id="280583" name="Picture 7" descr="light bulb2"/>
          <p:cNvPicPr>
            <a:picLocks noChangeAspect="1" noChangeArrowheads="1"/>
          </p:cNvPicPr>
          <p:nvPr/>
        </p:nvPicPr>
        <p:blipFill>
          <a:blip r:embed="rId3" cstate="print"/>
          <a:srcRect/>
          <a:stretch>
            <a:fillRect/>
          </a:stretch>
        </p:blipFill>
        <p:spPr bwMode="auto">
          <a:xfrm>
            <a:off x="288029" y="5138057"/>
            <a:ext cx="609600" cy="533400"/>
          </a:xfrm>
          <a:prstGeom prst="rect">
            <a:avLst/>
          </a:prstGeom>
          <a:noFill/>
        </p:spPr>
      </p:pic>
      <p:sp>
        <p:nvSpPr>
          <p:cNvPr id="280582" name="AutoShape 6"/>
          <p:cNvSpPr>
            <a:spLocks noChangeArrowheads="1"/>
          </p:cNvSpPr>
          <p:nvPr/>
        </p:nvSpPr>
        <p:spPr bwMode="auto">
          <a:xfrm>
            <a:off x="389846" y="1214438"/>
            <a:ext cx="7315200" cy="3923619"/>
          </a:xfrm>
          <a:prstGeom prst="roundRect">
            <a:avLst>
              <a:gd name="adj" fmla="val 16667"/>
            </a:avLst>
          </a:prstGeom>
          <a:noFill/>
          <a:ln w="9525">
            <a:solidFill>
              <a:schemeClr val="tx1"/>
            </a:solidFill>
            <a:round/>
            <a:headEnd/>
            <a:tailEnd/>
          </a:ln>
          <a:effectLst/>
        </p:spPr>
        <p:txBody>
          <a:bodyPr wrap="none" anchor="ctr"/>
          <a:lstStyle/>
          <a:p>
            <a:pPr lvl="1" algn="l">
              <a:lnSpc>
                <a:spcPct val="115000"/>
              </a:lnSpc>
            </a:pPr>
            <a:r>
              <a:rPr lang="en-US" dirty="0">
                <a:latin typeface="+mj-lt"/>
                <a:cs typeface="Arial" pitchFamily="34" charset="0"/>
              </a:rPr>
              <a:t>package </a:t>
            </a:r>
            <a:r>
              <a:rPr lang="en-US" dirty="0" err="1" smtClean="0">
                <a:latin typeface="+mj-lt"/>
                <a:cs typeface="Arial" pitchFamily="34" charset="0"/>
              </a:rPr>
              <a:t>com.igate.trg.demo</a:t>
            </a:r>
            <a:r>
              <a:rPr lang="en-US" dirty="0">
                <a:latin typeface="+mj-lt"/>
                <a:cs typeface="Arial" pitchFamily="34" charset="0"/>
              </a:rPr>
              <a:t>;</a:t>
            </a:r>
          </a:p>
          <a:p>
            <a:pPr lvl="1" algn="l">
              <a:lnSpc>
                <a:spcPct val="115000"/>
              </a:lnSpc>
            </a:pPr>
            <a:r>
              <a:rPr lang="en-US" dirty="0">
                <a:latin typeface="+mj-lt"/>
                <a:cs typeface="Arial" pitchFamily="34" charset="0"/>
              </a:rPr>
              <a:t>public class Balance {</a:t>
            </a:r>
          </a:p>
          <a:p>
            <a:pPr lvl="1" algn="l">
              <a:lnSpc>
                <a:spcPct val="115000"/>
              </a:lnSpc>
            </a:pPr>
            <a:r>
              <a:rPr lang="en-US" dirty="0">
                <a:latin typeface="+mj-lt"/>
                <a:cs typeface="Arial" pitchFamily="34" charset="0"/>
              </a:rPr>
              <a:t>    String name;</a:t>
            </a:r>
          </a:p>
          <a:p>
            <a:pPr lvl="1" algn="l">
              <a:lnSpc>
                <a:spcPct val="115000"/>
              </a:lnSpc>
            </a:pPr>
            <a:r>
              <a:rPr lang="en-US" dirty="0">
                <a:latin typeface="+mj-lt"/>
                <a:cs typeface="Arial" pitchFamily="34" charset="0"/>
              </a:rPr>
              <a:t>    public Balance(String n) {</a:t>
            </a:r>
          </a:p>
          <a:p>
            <a:pPr lvl="1" algn="l">
              <a:lnSpc>
                <a:spcPct val="115000"/>
              </a:lnSpc>
            </a:pPr>
            <a:r>
              <a:rPr lang="en-US" dirty="0">
                <a:latin typeface="+mj-lt"/>
                <a:cs typeface="Arial" pitchFamily="34" charset="0"/>
              </a:rPr>
              <a:t>        name = n;    </a:t>
            </a:r>
          </a:p>
          <a:p>
            <a:pPr lvl="1" algn="l">
              <a:lnSpc>
                <a:spcPct val="115000"/>
              </a:lnSpc>
            </a:pPr>
            <a:r>
              <a:rPr lang="en-US" dirty="0">
                <a:latin typeface="+mj-lt"/>
                <a:cs typeface="Arial" pitchFamily="34" charset="0"/>
              </a:rPr>
              <a:t>     }</a:t>
            </a:r>
          </a:p>
          <a:p>
            <a:pPr algn="l">
              <a:lnSpc>
                <a:spcPct val="115000"/>
              </a:lnSpc>
            </a:pPr>
            <a:r>
              <a:rPr lang="en-US" dirty="0">
                <a:latin typeface="+mj-lt"/>
                <a:cs typeface="Arial" pitchFamily="34" charset="0"/>
              </a:rPr>
              <a:t>          public void show() {</a:t>
            </a:r>
          </a:p>
          <a:p>
            <a:pPr algn="l">
              <a:lnSpc>
                <a:spcPct val="115000"/>
              </a:lnSpc>
            </a:pPr>
            <a:r>
              <a:rPr lang="en-US" dirty="0">
                <a:latin typeface="+mj-lt"/>
                <a:cs typeface="Arial" pitchFamily="34" charset="0"/>
              </a:rPr>
              <a:t>            ……</a:t>
            </a:r>
          </a:p>
          <a:p>
            <a:pPr algn="l">
              <a:lnSpc>
                <a:spcPct val="115000"/>
              </a:lnSpc>
            </a:pPr>
            <a:r>
              <a:rPr lang="en-US" dirty="0">
                <a:latin typeface="+mj-lt"/>
                <a:cs typeface="Arial" pitchFamily="34" charset="0"/>
              </a:rPr>
              <a:t>             if( bal &lt; 0) </a:t>
            </a:r>
          </a:p>
          <a:p>
            <a:pPr algn="l">
              <a:lnSpc>
                <a:spcPct val="115000"/>
              </a:lnSpc>
            </a:pPr>
            <a:r>
              <a:rPr lang="en-US" dirty="0">
                <a:latin typeface="+mj-lt"/>
                <a:cs typeface="Arial" pitchFamily="34" charset="0"/>
              </a:rPr>
              <a:t>	    </a:t>
            </a:r>
            <a:r>
              <a:rPr lang="en-US" dirty="0" err="1">
                <a:latin typeface="+mj-lt"/>
                <a:cs typeface="Arial" pitchFamily="34" charset="0"/>
              </a:rPr>
              <a:t>System.out.println</a:t>
            </a:r>
            <a:r>
              <a:rPr lang="en-US" dirty="0">
                <a:latin typeface="+mj-lt"/>
                <a:cs typeface="Arial" pitchFamily="34" charset="0"/>
              </a:rPr>
              <a:t>(name + ": $" + bal); </a:t>
            </a:r>
          </a:p>
          <a:p>
            <a:pPr algn="l">
              <a:lnSpc>
                <a:spcPct val="115000"/>
              </a:lnSpc>
            </a:pPr>
            <a:r>
              <a:rPr lang="en-US" dirty="0">
                <a:latin typeface="+mj-lt"/>
                <a:cs typeface="Arial" pitchFamily="34" charset="0"/>
              </a:rPr>
              <a:t>    }</a:t>
            </a:r>
          </a:p>
        </p:txBody>
      </p:sp>
    </p:spTree>
    <p:extLst>
      <p:ext uri="{BB962C8B-B14F-4D97-AF65-F5344CB8AC3E}">
        <p14:creationId xmlns:p14="http://schemas.microsoft.com/office/powerpoint/2010/main" val="3071704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4.2: Packages </a:t>
            </a:r>
            <a:r>
              <a:rPr lang="en-US" dirty="0"/>
              <a:t/>
            </a:r>
            <a:br>
              <a:rPr lang="en-US" dirty="0"/>
            </a:br>
            <a:r>
              <a:rPr lang="en-US" dirty="0" err="1"/>
              <a:t>Packages</a:t>
            </a:r>
            <a:r>
              <a:rPr lang="en-US" dirty="0"/>
              <a:t> and Name Space </a:t>
            </a:r>
            <a:r>
              <a:rPr lang="en-US" dirty="0" smtClean="0"/>
              <a:t>Collision</a:t>
            </a:r>
            <a:endParaRPr lang="en-US" dirty="0"/>
          </a:p>
        </p:txBody>
      </p:sp>
      <p:sp>
        <p:nvSpPr>
          <p:cNvPr id="303123" name="Rectangle 19"/>
          <p:cNvSpPr>
            <a:spLocks noGrp="1"/>
          </p:cNvSpPr>
          <p:nvPr>
            <p:ph idx="1"/>
          </p:nvPr>
        </p:nvSpPr>
        <p:spPr/>
        <p:txBody>
          <a:bodyPr/>
          <a:lstStyle/>
          <a:p>
            <a:r>
              <a:rPr lang="en-US" sz="1800" dirty="0" smtClean="0">
                <a:solidFill>
                  <a:schemeClr val="tx1"/>
                </a:solidFill>
              </a:rPr>
              <a:t>Namespace </a:t>
            </a:r>
            <a:r>
              <a:rPr lang="en-US" sz="1800" dirty="0">
                <a:solidFill>
                  <a:schemeClr val="tx1"/>
                </a:solidFill>
              </a:rPr>
              <a:t>collision can be avoided by accessing classes with the same name in multiple packages by their fully qualified name.</a:t>
            </a:r>
          </a:p>
        </p:txBody>
      </p:sp>
      <p:grpSp>
        <p:nvGrpSpPr>
          <p:cNvPr id="2" name="Group 17"/>
          <p:cNvGrpSpPr>
            <a:grpSpLocks/>
          </p:cNvGrpSpPr>
          <p:nvPr/>
        </p:nvGrpSpPr>
        <p:grpSpPr bwMode="auto">
          <a:xfrm>
            <a:off x="569783" y="2237586"/>
            <a:ext cx="5438775" cy="1720850"/>
            <a:chOff x="980" y="932"/>
            <a:chExt cx="3004" cy="988"/>
          </a:xfrm>
        </p:grpSpPr>
        <p:sp>
          <p:nvSpPr>
            <p:cNvPr id="303109" name="Rectangle 5"/>
            <p:cNvSpPr>
              <a:spLocks noChangeArrowheads="1"/>
            </p:cNvSpPr>
            <p:nvPr/>
          </p:nvSpPr>
          <p:spPr bwMode="auto">
            <a:xfrm>
              <a:off x="1056" y="1180"/>
              <a:ext cx="1392" cy="740"/>
            </a:xfrm>
            <a:prstGeom prst="rect">
              <a:avLst/>
            </a:prstGeom>
            <a:noFill/>
            <a:ln w="9525">
              <a:solidFill>
                <a:schemeClr val="tx1"/>
              </a:solidFill>
              <a:miter lim="800000"/>
              <a:headEnd/>
              <a:tailEnd/>
            </a:ln>
            <a:effectLst/>
          </p:spPr>
          <p:txBody>
            <a:bodyPr wrap="none" anchor="ctr"/>
            <a:lstStyle/>
            <a:p>
              <a:endParaRPr lang="en-IN">
                <a:latin typeface="+mj-lt"/>
                <a:cs typeface="Arial" pitchFamily="34" charset="0"/>
              </a:endParaRPr>
            </a:p>
          </p:txBody>
        </p:sp>
        <p:sp>
          <p:nvSpPr>
            <p:cNvPr id="303110" name="Rectangle 6"/>
            <p:cNvSpPr>
              <a:spLocks noChangeArrowheads="1"/>
            </p:cNvSpPr>
            <p:nvPr/>
          </p:nvSpPr>
          <p:spPr bwMode="auto">
            <a:xfrm>
              <a:off x="1152" y="1248"/>
              <a:ext cx="1152" cy="288"/>
            </a:xfrm>
            <a:prstGeom prst="rect">
              <a:avLst/>
            </a:prstGeom>
            <a:solidFill>
              <a:schemeClr val="accent1"/>
            </a:solidFill>
            <a:ln w="9525">
              <a:solidFill>
                <a:schemeClr val="tx1"/>
              </a:solidFill>
              <a:miter lim="800000"/>
              <a:headEnd/>
              <a:tailEnd/>
            </a:ln>
            <a:effectLst/>
          </p:spPr>
          <p:txBody>
            <a:bodyPr wrap="none" anchor="ctr"/>
            <a:lstStyle/>
            <a:p>
              <a:r>
                <a:rPr lang="en-US" dirty="0">
                  <a:latin typeface="+mj-lt"/>
                  <a:ea typeface="SimSun" pitchFamily="2" charset="-122"/>
                  <a:cs typeface="Arial" pitchFamily="34" charset="0"/>
                </a:rPr>
                <a:t>class Teacher</a:t>
              </a:r>
            </a:p>
          </p:txBody>
        </p:sp>
        <p:sp>
          <p:nvSpPr>
            <p:cNvPr id="303111" name="Text Box 7"/>
            <p:cNvSpPr txBox="1">
              <a:spLocks noChangeArrowheads="1"/>
            </p:cNvSpPr>
            <p:nvPr/>
          </p:nvSpPr>
          <p:spPr bwMode="auto">
            <a:xfrm>
              <a:off x="980" y="960"/>
              <a:ext cx="994" cy="212"/>
            </a:xfrm>
            <a:prstGeom prst="rect">
              <a:avLst/>
            </a:prstGeom>
            <a:noFill/>
            <a:ln w="9525">
              <a:noFill/>
              <a:miter lim="800000"/>
              <a:headEnd/>
              <a:tailEnd/>
            </a:ln>
            <a:effectLst/>
          </p:spPr>
          <p:txBody>
            <a:bodyPr wrap="none">
              <a:spAutoFit/>
            </a:bodyPr>
            <a:lstStyle/>
            <a:p>
              <a:r>
                <a:rPr lang="en-US" dirty="0">
                  <a:latin typeface="+mj-lt"/>
                  <a:ea typeface="SimSun" pitchFamily="2" charset="-122"/>
                  <a:cs typeface="Arial" pitchFamily="34" charset="0"/>
                </a:rPr>
                <a:t>package pack1;</a:t>
              </a:r>
            </a:p>
          </p:txBody>
        </p:sp>
        <p:sp>
          <p:nvSpPr>
            <p:cNvPr id="303112" name="Rectangle 8"/>
            <p:cNvSpPr>
              <a:spLocks noChangeArrowheads="1"/>
            </p:cNvSpPr>
            <p:nvPr/>
          </p:nvSpPr>
          <p:spPr bwMode="auto">
            <a:xfrm>
              <a:off x="1152" y="1584"/>
              <a:ext cx="1152" cy="288"/>
            </a:xfrm>
            <a:prstGeom prst="rect">
              <a:avLst/>
            </a:prstGeom>
            <a:solidFill>
              <a:srgbClr val="CCFFFF"/>
            </a:solidFill>
            <a:ln w="9525">
              <a:solidFill>
                <a:schemeClr val="tx1"/>
              </a:solidFill>
              <a:miter lim="800000"/>
              <a:headEnd/>
              <a:tailEnd/>
            </a:ln>
            <a:effectLst/>
          </p:spPr>
          <p:txBody>
            <a:bodyPr wrap="none" anchor="ctr"/>
            <a:lstStyle/>
            <a:p>
              <a:r>
                <a:rPr lang="en-US">
                  <a:latin typeface="+mj-lt"/>
                  <a:ea typeface="SimSun" pitchFamily="2" charset="-122"/>
                  <a:cs typeface="Arial" pitchFamily="34" charset="0"/>
                </a:rPr>
                <a:t>class Student</a:t>
              </a:r>
            </a:p>
          </p:txBody>
        </p:sp>
        <p:sp>
          <p:nvSpPr>
            <p:cNvPr id="303115" name="Rectangle 11"/>
            <p:cNvSpPr>
              <a:spLocks noChangeArrowheads="1"/>
            </p:cNvSpPr>
            <p:nvPr/>
          </p:nvSpPr>
          <p:spPr bwMode="auto">
            <a:xfrm>
              <a:off x="2640" y="1152"/>
              <a:ext cx="1344" cy="720"/>
            </a:xfrm>
            <a:prstGeom prst="rect">
              <a:avLst/>
            </a:prstGeom>
            <a:noFill/>
            <a:ln w="9525">
              <a:solidFill>
                <a:schemeClr val="tx1"/>
              </a:solidFill>
              <a:miter lim="800000"/>
              <a:headEnd/>
              <a:tailEnd/>
            </a:ln>
            <a:effectLst/>
          </p:spPr>
          <p:txBody>
            <a:bodyPr wrap="none" anchor="ctr"/>
            <a:lstStyle/>
            <a:p>
              <a:endParaRPr lang="en-IN">
                <a:latin typeface="+mj-lt"/>
                <a:cs typeface="Arial" pitchFamily="34" charset="0"/>
              </a:endParaRPr>
            </a:p>
          </p:txBody>
        </p:sp>
        <p:sp>
          <p:nvSpPr>
            <p:cNvPr id="303116" name="Rectangle 12"/>
            <p:cNvSpPr>
              <a:spLocks noChangeArrowheads="1"/>
            </p:cNvSpPr>
            <p:nvPr/>
          </p:nvSpPr>
          <p:spPr bwMode="auto">
            <a:xfrm>
              <a:off x="2736" y="1200"/>
              <a:ext cx="1152" cy="288"/>
            </a:xfrm>
            <a:prstGeom prst="rect">
              <a:avLst/>
            </a:prstGeom>
            <a:solidFill>
              <a:srgbClr val="CCFFFF"/>
            </a:solidFill>
            <a:ln w="9525">
              <a:solidFill>
                <a:schemeClr val="tx1"/>
              </a:solidFill>
              <a:miter lim="800000"/>
              <a:headEnd/>
              <a:tailEnd/>
            </a:ln>
            <a:effectLst/>
          </p:spPr>
          <p:txBody>
            <a:bodyPr wrap="none" anchor="ctr"/>
            <a:lstStyle/>
            <a:p>
              <a:r>
                <a:rPr lang="en-US">
                  <a:latin typeface="+mj-lt"/>
                  <a:ea typeface="SimSun" pitchFamily="2" charset="-122"/>
                  <a:cs typeface="Arial" pitchFamily="34" charset="0"/>
                </a:rPr>
                <a:t>class Student</a:t>
              </a:r>
            </a:p>
          </p:txBody>
        </p:sp>
        <p:sp>
          <p:nvSpPr>
            <p:cNvPr id="303117" name="Text Box 13"/>
            <p:cNvSpPr txBox="1">
              <a:spLocks noChangeArrowheads="1"/>
            </p:cNvSpPr>
            <p:nvPr/>
          </p:nvSpPr>
          <p:spPr bwMode="auto">
            <a:xfrm>
              <a:off x="2659" y="932"/>
              <a:ext cx="994" cy="212"/>
            </a:xfrm>
            <a:prstGeom prst="rect">
              <a:avLst/>
            </a:prstGeom>
            <a:noFill/>
            <a:ln w="9525">
              <a:noFill/>
              <a:miter lim="800000"/>
              <a:headEnd/>
              <a:tailEnd/>
            </a:ln>
            <a:effectLst/>
          </p:spPr>
          <p:txBody>
            <a:bodyPr wrap="none">
              <a:spAutoFit/>
            </a:bodyPr>
            <a:lstStyle/>
            <a:p>
              <a:r>
                <a:rPr lang="en-US">
                  <a:latin typeface="+mj-lt"/>
                  <a:ea typeface="SimSun" pitchFamily="2" charset="-122"/>
                  <a:cs typeface="Arial" pitchFamily="34" charset="0"/>
                </a:rPr>
                <a:t>package pack2;</a:t>
              </a:r>
            </a:p>
          </p:txBody>
        </p:sp>
        <p:sp>
          <p:nvSpPr>
            <p:cNvPr id="303118" name="Rectangle 14"/>
            <p:cNvSpPr>
              <a:spLocks noChangeArrowheads="1"/>
            </p:cNvSpPr>
            <p:nvPr/>
          </p:nvSpPr>
          <p:spPr bwMode="auto">
            <a:xfrm>
              <a:off x="2736" y="1536"/>
              <a:ext cx="1152" cy="288"/>
            </a:xfrm>
            <a:prstGeom prst="rect">
              <a:avLst/>
            </a:prstGeom>
            <a:solidFill>
              <a:schemeClr val="accent1"/>
            </a:solidFill>
            <a:ln w="9525">
              <a:solidFill>
                <a:schemeClr val="tx1"/>
              </a:solidFill>
              <a:miter lim="800000"/>
              <a:headEnd/>
              <a:tailEnd/>
            </a:ln>
            <a:effectLst/>
          </p:spPr>
          <p:txBody>
            <a:bodyPr wrap="none" anchor="ctr"/>
            <a:lstStyle/>
            <a:p>
              <a:r>
                <a:rPr lang="en-US" dirty="0">
                  <a:latin typeface="+mj-lt"/>
                  <a:ea typeface="SimSun" pitchFamily="2" charset="-122"/>
                  <a:cs typeface="Arial" pitchFamily="34" charset="0"/>
                </a:rPr>
                <a:t>class Courses</a:t>
              </a:r>
            </a:p>
          </p:txBody>
        </p:sp>
      </p:grpSp>
      <p:sp>
        <p:nvSpPr>
          <p:cNvPr id="303120" name="AutoShape 16"/>
          <p:cNvSpPr>
            <a:spLocks noChangeArrowheads="1"/>
          </p:cNvSpPr>
          <p:nvPr/>
        </p:nvSpPr>
        <p:spPr bwMode="auto">
          <a:xfrm>
            <a:off x="877788" y="4193966"/>
            <a:ext cx="4343400" cy="2057400"/>
          </a:xfrm>
          <a:prstGeom prst="roundRect">
            <a:avLst>
              <a:gd name="adj" fmla="val 16667"/>
            </a:avLst>
          </a:prstGeom>
          <a:noFill/>
          <a:ln w="9525">
            <a:solidFill>
              <a:schemeClr val="tx1"/>
            </a:solidFill>
            <a:round/>
            <a:headEnd/>
            <a:tailEnd/>
          </a:ln>
          <a:effectLst/>
        </p:spPr>
        <p:txBody>
          <a:bodyPr wrap="none" anchor="ctr"/>
          <a:lstStyle/>
          <a:p>
            <a:pPr algn="l">
              <a:lnSpc>
                <a:spcPct val="115000"/>
              </a:lnSpc>
            </a:pPr>
            <a:r>
              <a:rPr lang="en-US" sz="1600" dirty="0">
                <a:latin typeface="+mj-lt"/>
                <a:cs typeface="Arial" pitchFamily="34" charset="0"/>
              </a:rPr>
              <a:t>import pack1.*;</a:t>
            </a:r>
          </a:p>
          <a:p>
            <a:pPr algn="l">
              <a:lnSpc>
                <a:spcPct val="115000"/>
              </a:lnSpc>
            </a:pPr>
            <a:r>
              <a:rPr lang="en-US" sz="1600" dirty="0">
                <a:latin typeface="+mj-lt"/>
                <a:cs typeface="Arial" pitchFamily="34" charset="0"/>
              </a:rPr>
              <a:t>import pack2.*;</a:t>
            </a:r>
          </a:p>
          <a:p>
            <a:pPr algn="l">
              <a:lnSpc>
                <a:spcPct val="115000"/>
              </a:lnSpc>
            </a:pPr>
            <a:r>
              <a:rPr lang="en-US" sz="1600" dirty="0">
                <a:latin typeface="+mj-lt"/>
                <a:cs typeface="Arial" pitchFamily="34" charset="0"/>
              </a:rPr>
              <a:t>pack1.Student stud1;</a:t>
            </a:r>
          </a:p>
          <a:p>
            <a:pPr algn="l">
              <a:lnSpc>
                <a:spcPct val="115000"/>
              </a:lnSpc>
            </a:pPr>
            <a:r>
              <a:rPr lang="en-US" sz="1600" dirty="0">
                <a:latin typeface="+mj-lt"/>
                <a:cs typeface="Arial" pitchFamily="34" charset="0"/>
              </a:rPr>
              <a:t>pack2.Student stud2;</a:t>
            </a:r>
          </a:p>
          <a:p>
            <a:pPr algn="l">
              <a:lnSpc>
                <a:spcPct val="115000"/>
              </a:lnSpc>
            </a:pPr>
            <a:r>
              <a:rPr lang="en-US" sz="1600" dirty="0">
                <a:latin typeface="+mj-lt"/>
                <a:cs typeface="Arial" pitchFamily="34" charset="0"/>
              </a:rPr>
              <a:t>Teacher teacher1;</a:t>
            </a:r>
          </a:p>
          <a:p>
            <a:pPr algn="l">
              <a:lnSpc>
                <a:spcPct val="115000"/>
              </a:lnSpc>
            </a:pPr>
            <a:r>
              <a:rPr lang="en-US" sz="1600" dirty="0">
                <a:latin typeface="+mj-lt"/>
                <a:cs typeface="Arial" pitchFamily="34" charset="0"/>
              </a:rPr>
              <a:t>Courses course1;</a:t>
            </a:r>
          </a:p>
        </p:txBody>
      </p:sp>
    </p:spTree>
    <p:extLst>
      <p:ext uri="{BB962C8B-B14F-4D97-AF65-F5344CB8AC3E}">
        <p14:creationId xmlns:p14="http://schemas.microsoft.com/office/powerpoint/2010/main" val="365805382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14b6d540-9833-45be-9583-ec81eee29b00">Template</Material_x0020_Type>
    <Levels xmlns="14b6d540-9833-45be-9583-ec81eee29b00">L1</Levels>
    <Category xmlns="14b6d540-9833-45be-9583-ec81eee29b00">Module Artifact</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370D5D865803742AEBFDF100895B2B2" ma:contentTypeVersion="3" ma:contentTypeDescription="Create a new document." ma:contentTypeScope="" ma:versionID="7640482fc4e2607c5c073780d66d6844">
  <xsd:schema xmlns:xsd="http://www.w3.org/2001/XMLSchema" xmlns:xs="http://www.w3.org/2001/XMLSchema" xmlns:p="http://schemas.microsoft.com/office/2006/metadata/properties" xmlns:ns2="952a6df7-b138-4f89-9bc4-e7a874ea3254" xmlns:ns3="14b6d540-9833-45be-9583-ec81eee29b00" targetNamespace="http://schemas.microsoft.com/office/2006/metadata/properties" ma:root="true" ma:fieldsID="04eaddd90c44b1e48e4aea6b280be6a9" ns2:_="" ns3:_="">
    <xsd:import namespace="952a6df7-b138-4f89-9bc4-e7a874ea3254"/>
    <xsd:import namespace="14b6d540-9833-45be-9583-ec81eee29b00"/>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4b6d540-9833-45be-9583-ec81eee29b00"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981D7C8D-C651-495B-A2E3-57C5415ECC05}"/>
</file>

<file path=docProps/app.xml><?xml version="1.0" encoding="utf-8"?>
<Properties xmlns="http://schemas.openxmlformats.org/officeDocument/2006/extended-properties" xmlns:vt="http://schemas.openxmlformats.org/officeDocument/2006/docPropsVTypes">
  <Template/>
  <TotalTime>2252</TotalTime>
  <Words>3849</Words>
  <Application>Microsoft Office PowerPoint</Application>
  <PresentationFormat>On-screen Show (4:3)</PresentationFormat>
  <Paragraphs>463</Paragraphs>
  <Slides>27</Slides>
  <Notes>27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2_Corporate Presentation Template (4x3 - Normal)</vt:lpstr>
      <vt:lpstr>think-cell Slide</vt:lpstr>
      <vt:lpstr>Core Java 8  and Development Tools</vt:lpstr>
      <vt:lpstr>Lesson Objectives</vt:lpstr>
      <vt:lpstr>4.1 : Classes and Objects Classes and Objects</vt:lpstr>
      <vt:lpstr>4.1 : Classes and Objects Introduction to Classes</vt:lpstr>
      <vt:lpstr>4.1 : Classes and Objects Introduction to Classes</vt:lpstr>
      <vt:lpstr>4.2: Packages  Packages</vt:lpstr>
      <vt:lpstr>4.2: Packages  Benefits of Packages</vt:lpstr>
      <vt:lpstr>4.2: Packages  Creating Your Own Package</vt:lpstr>
      <vt:lpstr>4.2: Packages  Packages and Name Space Collision</vt:lpstr>
      <vt:lpstr>4.2: Packages  Using Packages</vt:lpstr>
      <vt:lpstr>4.2: Packages  Static Import</vt:lpstr>
      <vt:lpstr>4.2: Packages  Some Java Packages</vt:lpstr>
      <vt:lpstr>4.2: Packages  Demo : Package</vt:lpstr>
      <vt:lpstr>4.3: Access Modifiers Types of Access Modifiers</vt:lpstr>
      <vt:lpstr>4.3: Access Specifiers and Modifiers What is access protection?</vt:lpstr>
      <vt:lpstr>      4.4: Constructors    Default Constructors</vt:lpstr>
      <vt:lpstr>      4.4: Constructors      Demo</vt:lpstr>
      <vt:lpstr>4.5: Memory Management Memory Management</vt:lpstr>
      <vt:lpstr>4.5: Memory Management Enhancement in Garbage Collector</vt:lpstr>
      <vt:lpstr>4.5: Memory Management Finalize() Method</vt:lpstr>
      <vt:lpstr>4.6: Enums Enums</vt:lpstr>
      <vt:lpstr>4.6: Enums Declaring Type Safe Enums</vt:lpstr>
      <vt:lpstr>4.6: Enums  Enums with Constructors, Methods and Variables</vt:lpstr>
      <vt:lpstr>4.6: Enums Demo</vt:lpstr>
      <vt:lpstr>Lab</vt:lpstr>
      <vt:lpstr>Summary</vt:lpstr>
      <vt:lpstr>Review Questions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CHATTOPADHYAY, SOURIN</cp:lastModifiedBy>
  <cp:revision>247</cp:revision>
  <cp:lastPrinted>2016-07-12T09:53:31Z</cp:lastPrinted>
  <dcterms:created xsi:type="dcterms:W3CDTF">2012-05-18T02:59:15Z</dcterms:created>
  <dcterms:modified xsi:type="dcterms:W3CDTF">2016-08-01T08:06:17Z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0x010100F370D5D865803742AEBFDF100895B2B2</vt:lpwstr>
  </property>
  <property fmtid="{D5CDD505-2E9C-101B-9397-08002B2CF9AE}" pid="4" name="_SourceUrl">
    <vt:lpwstr/>
  </property>
</Properties>
</file>