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4"/>
  </p:notesMasterIdLst>
  <p:handoutMasterIdLst>
    <p:handoutMasterId r:id="rId15"/>
  </p:handoutMasterIdLst>
  <p:sldIdLst>
    <p:sldId id="329" r:id="rId5"/>
    <p:sldId id="259" r:id="rId6"/>
    <p:sldId id="281" r:id="rId7"/>
    <p:sldId id="285" r:id="rId8"/>
    <p:sldId id="309" r:id="rId9"/>
    <p:sldId id="328" r:id="rId10"/>
    <p:sldId id="317" r:id="rId11"/>
    <p:sldId id="318" r:id="rId12"/>
    <p:sldId id="31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3890" autoAdjust="0"/>
  </p:normalViewPr>
  <p:slideViewPr>
    <p:cSldViewPr snapToGrid="0" showGuides="1">
      <p:cViewPr>
        <p:scale>
          <a:sx n="60" d="100"/>
          <a:sy n="60"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19"/>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2555"/>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4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Inheritance and Polymorphism</a:t>
            </a:r>
            <a:endParaRPr lang="en-US" dirty="0">
              <a:latin typeface="Arial" pitchFamily="34" charset="0"/>
              <a:cs typeface="Arial" pitchFamily="34" charset="0"/>
            </a:endParaRPr>
          </a:p>
        </p:txBody>
      </p:sp>
      <p:sp>
        <p:nvSpPr>
          <p:cNvPr id="12" name="Rectangle 14"/>
          <p:cNvSpPr>
            <a:spLocks noChangeArrowheads="1"/>
          </p:cNvSpPr>
          <p:nvPr/>
        </p:nvSpPr>
        <p:spPr bwMode="auto">
          <a:xfrm>
            <a:off x="4112979" y="8808642"/>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Outline:</a:t>
            </a:r>
          </a:p>
          <a:p>
            <a:r>
              <a:rPr lang="en-US" dirty="0" smtClean="0"/>
              <a:t>Lesson 5: Inheritance and Polymorphism </a:t>
            </a:r>
          </a:p>
          <a:p>
            <a:pPr lvl="1"/>
            <a:r>
              <a:rPr lang="en-US" dirty="0" smtClean="0"/>
              <a:t>5.1:  Inheritance</a:t>
            </a:r>
          </a:p>
          <a:p>
            <a:pPr lvl="1"/>
            <a:r>
              <a:rPr lang="en-US" dirty="0" smtClean="0"/>
              <a:t>5.2</a:t>
            </a:r>
            <a:r>
              <a:rPr lang="en-US" baseline="0" dirty="0" smtClean="0"/>
              <a:t> : Polymorphism</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smtClean="0"/>
              <a:t>What </a:t>
            </a:r>
            <a:r>
              <a:rPr lang="en-US" b="1" u="sng" dirty="0"/>
              <a:t>is </a:t>
            </a:r>
            <a:r>
              <a:rPr lang="en-US" b="1" u="sng" dirty="0" smtClean="0"/>
              <a:t>Inheritance</a:t>
            </a:r>
            <a:r>
              <a:rPr lang="en-US" b="1" dirty="0" smtClean="0"/>
              <a:t>?</a:t>
            </a:r>
          </a:p>
          <a:p>
            <a:pPr marL="270848" indent="-270848"/>
            <a:endParaRPr lang="en-US" b="1" dirty="0" smtClean="0"/>
          </a:p>
          <a:p>
            <a:pPr marL="270848" indent="-270848"/>
            <a:r>
              <a:rPr lang="en-US" b="0" dirty="0" smtClean="0"/>
              <a:t>If you look at the slide example of how televisions are evolved in last decade, you will find two major differences betwee</a:t>
            </a:r>
            <a:r>
              <a:rPr lang="en-US" dirty="0" smtClean="0"/>
              <a:t>n these two models. Basic TV’s are used to watch programs typically they are streamed from set top box. </a:t>
            </a:r>
            <a:r>
              <a:rPr lang="en-US" dirty="0"/>
              <a:t>On the other hand, the most advanced "smart TVs" are similar in function to "smart phones" and some tablets. These TVs go beyond providing access to web-based media, or streaming from content stored on your home computer. Smart TVs have the built in computing power that allows you to do many of the same things you can do with a smart phone or tablet such as web browsing, use of web-based services like Skype, and interactive access to </a:t>
            </a:r>
            <a:r>
              <a:rPr lang="en-US" dirty="0" smtClean="0"/>
              <a:t>social </a:t>
            </a:r>
            <a:r>
              <a:rPr lang="en-US" dirty="0"/>
              <a:t>media sites</a:t>
            </a:r>
            <a:r>
              <a:rPr lang="en-US" dirty="0" smtClean="0"/>
              <a:t>.</a:t>
            </a:r>
          </a:p>
          <a:p>
            <a:pPr marL="270848" indent="-270848"/>
            <a:endParaRPr lang="en-US" b="0" dirty="0"/>
          </a:p>
          <a:p>
            <a:pPr marL="270848" indent="-270848"/>
            <a:r>
              <a:rPr lang="en-US" dirty="0" smtClean="0"/>
              <a:t>Apart from the functional </a:t>
            </a:r>
            <a:r>
              <a:rPr lang="en-US" b="1" dirty="0" smtClean="0"/>
              <a:t>enhancement</a:t>
            </a:r>
            <a:r>
              <a:rPr lang="en-US" dirty="0" smtClean="0"/>
              <a:t>, there is slight </a:t>
            </a:r>
            <a:r>
              <a:rPr lang="en-US" b="1" dirty="0" smtClean="0"/>
              <a:t>alteration</a:t>
            </a:r>
            <a:r>
              <a:rPr lang="en-US" dirty="0" smtClean="0"/>
              <a:t> from hardware point of view. The position of sound boxes is altered and in smart TV’s like to hide them from front view. </a:t>
            </a:r>
          </a:p>
          <a:p>
            <a:pPr marL="270848" indent="-270848"/>
            <a:endParaRPr lang="en-US" dirty="0"/>
          </a:p>
          <a:p>
            <a:pPr marL="270848" indent="-270848"/>
            <a:r>
              <a:rPr lang="en-US" dirty="0" smtClean="0"/>
              <a:t>Smart TV’s are </a:t>
            </a:r>
            <a:r>
              <a:rPr lang="en-US" b="1" dirty="0" smtClean="0"/>
              <a:t>“inherited” </a:t>
            </a:r>
            <a:r>
              <a:rPr lang="en-US" dirty="0" smtClean="0"/>
              <a:t> from Basic TV for two reasons:</a:t>
            </a:r>
          </a:p>
          <a:p>
            <a:pPr marL="270848" indent="-270848"/>
            <a:endParaRPr lang="en-US" dirty="0" smtClean="0"/>
          </a:p>
          <a:p>
            <a:pPr marL="754154" lvl="1" indent="-270848">
              <a:buAutoNum type="arabicPeriod"/>
            </a:pPr>
            <a:r>
              <a:rPr lang="en-US" dirty="0" smtClean="0"/>
              <a:t>To make enhancement and/or </a:t>
            </a:r>
          </a:p>
          <a:p>
            <a:pPr marL="754154" lvl="1" indent="-270848">
              <a:buAutoNum type="arabicPeriod"/>
            </a:pPr>
            <a:r>
              <a:rPr lang="en-US" dirty="0" smtClean="0"/>
              <a:t>To do alteration   </a:t>
            </a:r>
            <a:endParaRPr lang="en-US" dirty="0"/>
          </a:p>
          <a:p>
            <a:endParaRPr lang="en-US" dirty="0"/>
          </a:p>
          <a:p>
            <a:r>
              <a:rPr lang="en-US" dirty="0" smtClean="0"/>
              <a:t>This is basis of inheritance in OOPs where one class we can extend to either enhance its functionality or alter its behavior.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It is one of the fundamental mechanisms for code reuse in object-oriented programming. Inheritance allows new classes to be derived from existing classes. In Java, inheritance specifies how different is the sub class from its parent class. Thus, we can add new variables, methods and also modify the inherited methods. To inherit a class, you simply </a:t>
            </a:r>
            <a:r>
              <a:rPr lang="en-US" b="1" dirty="0"/>
              <a:t>extend</a:t>
            </a:r>
            <a:r>
              <a:rPr lang="en-US" dirty="0"/>
              <a:t> the super class into the subclass. Only single level inheritance is possible in Java. </a:t>
            </a:r>
          </a:p>
          <a:p>
            <a:endParaRPr lang="en-US" dirty="0" smtClean="0"/>
          </a:p>
          <a:p>
            <a:r>
              <a:rPr lang="en-US" b="1" u="sng" dirty="0" smtClean="0"/>
              <a:t>Superclass and Subclass</a:t>
            </a:r>
            <a:r>
              <a:rPr lang="en-US" u="sng" dirty="0" smtClean="0"/>
              <a:t>: </a:t>
            </a:r>
          </a:p>
          <a:p>
            <a:r>
              <a:rPr lang="en-US" dirty="0" smtClean="0"/>
              <a:t>Any class </a:t>
            </a:r>
            <a:r>
              <a:rPr lang="en-US" b="1" dirty="0" smtClean="0"/>
              <a:t>preceding</a:t>
            </a:r>
            <a:r>
              <a:rPr lang="en-US" dirty="0" smtClean="0"/>
              <a:t> a specific class in the class hierarchy is said to be super class. On the other hand Any class </a:t>
            </a:r>
            <a:r>
              <a:rPr lang="en-US" b="1" dirty="0" smtClean="0"/>
              <a:t>following</a:t>
            </a:r>
            <a:r>
              <a:rPr lang="en-US" dirty="0" smtClean="0"/>
              <a:t> specific class in the hierarchy is called as subclass. All classes in Java are by default extensible. All </a:t>
            </a:r>
            <a:r>
              <a:rPr lang="en-US" dirty="0" err="1"/>
              <a:t>All</a:t>
            </a:r>
            <a:r>
              <a:rPr lang="en-US" dirty="0"/>
              <a:t> Java classes that do not explicitly extend a parent class automatically extend the </a:t>
            </a:r>
            <a:r>
              <a:rPr lang="en-US" b="1" dirty="0" err="1"/>
              <a:t>java.lang.Object</a:t>
            </a:r>
            <a:r>
              <a:rPr lang="en-US" dirty="0"/>
              <a:t> class.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the above example, class Y is subclass. Class X is superclass of Y but subclass of Object class. </a:t>
            </a:r>
            <a:r>
              <a:rPr lang="en-US" b="1" dirty="0"/>
              <a:t>Object</a:t>
            </a:r>
            <a:r>
              <a:rPr lang="en-US" dirty="0"/>
              <a:t> </a:t>
            </a:r>
            <a:r>
              <a:rPr lang="en-US" dirty="0" smtClean="0"/>
              <a:t>class is </a:t>
            </a:r>
            <a:r>
              <a:rPr lang="en-US" dirty="0"/>
              <a:t>the ultimate superclass in Java.</a:t>
            </a:r>
          </a:p>
        </p:txBody>
      </p:sp>
      <p:grpSp>
        <p:nvGrpSpPr>
          <p:cNvPr id="16" name="Group 15"/>
          <p:cNvGrpSpPr/>
          <p:nvPr/>
        </p:nvGrpSpPr>
        <p:grpSpPr>
          <a:xfrm>
            <a:off x="3796228" y="6711659"/>
            <a:ext cx="962293" cy="1461611"/>
            <a:chOff x="3558964" y="6392056"/>
            <a:chExt cx="902150" cy="1392010"/>
          </a:xfrm>
        </p:grpSpPr>
        <p:sp>
          <p:nvSpPr>
            <p:cNvPr id="7" name="Rounded Rectangle 6"/>
            <p:cNvSpPr/>
            <p:nvPr/>
          </p:nvSpPr>
          <p:spPr>
            <a:xfrm>
              <a:off x="3576171" y="6392056"/>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Object</a:t>
              </a:r>
            </a:p>
          </p:txBody>
        </p:sp>
        <p:sp>
          <p:nvSpPr>
            <p:cNvPr id="8" name="Rounded Rectangle 7"/>
            <p:cNvSpPr/>
            <p:nvPr/>
          </p:nvSpPr>
          <p:spPr>
            <a:xfrm>
              <a:off x="3558964" y="6936670"/>
              <a:ext cx="902150"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X</a:t>
              </a:r>
            </a:p>
          </p:txBody>
        </p:sp>
        <p:sp>
          <p:nvSpPr>
            <p:cNvPr id="9" name="Rounded Rectangle 8"/>
            <p:cNvSpPr/>
            <p:nvPr/>
          </p:nvSpPr>
          <p:spPr>
            <a:xfrm>
              <a:off x="3572409" y="7493781"/>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Y</a:t>
              </a:r>
            </a:p>
          </p:txBody>
        </p:sp>
        <p:cxnSp>
          <p:nvCxnSpPr>
            <p:cNvPr id="11" name="Straight Connector 10"/>
            <p:cNvCxnSpPr>
              <a:stCxn id="7" idx="2"/>
              <a:endCxn id="8" idx="0"/>
            </p:cNvCxnSpPr>
            <p:nvPr/>
          </p:nvCxnSpPr>
          <p:spPr>
            <a:xfrm flipH="1">
              <a:off x="4010039" y="6682341"/>
              <a:ext cx="3762" cy="2543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8" idx="2"/>
              <a:endCxn id="9" idx="0"/>
            </p:cNvCxnSpPr>
            <p:nvPr/>
          </p:nvCxnSpPr>
          <p:spPr>
            <a:xfrm>
              <a:off x="4010039" y="7226955"/>
              <a:ext cx="0" cy="26682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There are two ways in which polymorphism is implemented in Java. </a:t>
            </a:r>
          </a:p>
          <a:p>
            <a:endParaRPr lang="en-US" dirty="0" smtClean="0"/>
          </a:p>
          <a:p>
            <a:pPr marL="241653" indent="-241653">
              <a:buAutoNum type="arabicPeriod"/>
            </a:pPr>
            <a:r>
              <a:rPr lang="en-US" dirty="0" smtClean="0"/>
              <a:t>Method Overloading</a:t>
            </a:r>
          </a:p>
          <a:p>
            <a:pPr marL="241653" indent="-241653">
              <a:buAutoNum type="arabicPeriod"/>
            </a:pPr>
            <a:r>
              <a:rPr lang="en-US" dirty="0" smtClean="0"/>
              <a:t>Method Overriding</a:t>
            </a:r>
          </a:p>
          <a:p>
            <a:endParaRPr lang="en-US" dirty="0"/>
          </a:p>
          <a:p>
            <a:r>
              <a:rPr lang="en-US" dirty="0" smtClean="0"/>
              <a:t>Method Overloading is compile time polymorphism where the same method name has different meanings. </a:t>
            </a:r>
            <a:r>
              <a:rPr lang="en-US" dirty="0"/>
              <a:t>M</a:t>
            </a:r>
            <a:r>
              <a:rPr lang="en-US" dirty="0" smtClean="0"/>
              <a:t>ethod overriding on other hand, is kind of runtime polymorphism where a subclass defines method with the same signature as defined by its superclass.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566905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762127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286561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899073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235006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4198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31067248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7240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44584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73782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456899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920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87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65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87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26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051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37788677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and Development </a:t>
            </a:r>
            <a:r>
              <a:rPr lang="en-US" sz="3600" dirty="0"/>
              <a:t>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05 : Inheritance </a:t>
            </a:r>
            <a:r>
              <a:rPr lang="en-US" sz="2000" dirty="0">
                <a:solidFill>
                  <a:schemeClr val="tx1"/>
                </a:solidFill>
              </a:rPr>
              <a:t>and Polymorphism</a:t>
            </a:r>
          </a:p>
        </p:txBody>
      </p:sp>
    </p:spTree>
    <p:extLst>
      <p:ext uri="{BB962C8B-B14F-4D97-AF65-F5344CB8AC3E}">
        <p14:creationId xmlns:p14="http://schemas.microsoft.com/office/powerpoint/2010/main" val="1166283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Inheritance and Polymorphism</a:t>
            </a:r>
          </a:p>
          <a:p>
            <a:pPr lvl="1"/>
            <a:r>
              <a:rPr lang="en-US" dirty="0"/>
              <a:t>Implement inheritance in java programs</a:t>
            </a:r>
          </a:p>
          <a:p>
            <a:pPr lvl="1"/>
            <a:r>
              <a:rPr lang="en-US" dirty="0"/>
              <a:t>Implement different types of polymorphism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light bulb2"/>
          <p:cNvPicPr>
            <a:picLocks noChangeAspect="1" noChangeArrowheads="1"/>
          </p:cNvPicPr>
          <p:nvPr/>
        </p:nvPicPr>
        <p:blipFill>
          <a:blip r:embed="rId3"/>
          <a:srcRect/>
          <a:stretch>
            <a:fillRect/>
          </a:stretch>
        </p:blipFill>
        <p:spPr bwMode="auto">
          <a:xfrm>
            <a:off x="307975" y="3704922"/>
            <a:ext cx="914400" cy="914400"/>
          </a:xfrm>
          <a:prstGeom prst="rect">
            <a:avLst/>
          </a:prstGeom>
          <a:noFill/>
        </p:spPr>
      </p:pic>
      <p:sp>
        <p:nvSpPr>
          <p:cNvPr id="7" name="Title 6"/>
          <p:cNvSpPr>
            <a:spLocks noGrp="1"/>
          </p:cNvSpPr>
          <p:nvPr>
            <p:ph type="title"/>
          </p:nvPr>
        </p:nvSpPr>
        <p:spPr/>
        <p:txBody>
          <a:bodyPr/>
          <a:lstStyle/>
          <a:p>
            <a:r>
              <a:rPr lang="en-US" sz="1200" dirty="0"/>
              <a:t>5</a:t>
            </a:r>
            <a:r>
              <a:rPr lang="en-US" sz="1200" dirty="0" smtClean="0"/>
              <a:t>.1</a:t>
            </a:r>
            <a:r>
              <a:rPr lang="en-US" sz="1200" dirty="0"/>
              <a:t>: Inheritance</a:t>
            </a:r>
            <a:r>
              <a:rPr lang="en-US" dirty="0" smtClean="0"/>
              <a:t/>
            </a:r>
            <a:br>
              <a:rPr lang="en-US" dirty="0" smtClean="0"/>
            </a:br>
            <a:r>
              <a:rPr lang="en-US" dirty="0"/>
              <a:t>What is </a:t>
            </a:r>
            <a:r>
              <a:rPr lang="en-US" dirty="0" smtClean="0"/>
              <a:t>Inheritance?</a:t>
            </a:r>
            <a:endParaRPr lang="en-US" sz="2400" dirty="0"/>
          </a:p>
        </p:txBody>
      </p:sp>
      <p:sp>
        <p:nvSpPr>
          <p:cNvPr id="4" name="Content Placeholder 3"/>
          <p:cNvSpPr>
            <a:spLocks noGrp="1"/>
          </p:cNvSpPr>
          <p:nvPr>
            <p:ph idx="1"/>
          </p:nvPr>
        </p:nvSpPr>
        <p:spPr/>
        <p:txBody>
          <a:bodyPr/>
          <a:lstStyle/>
          <a:p>
            <a:endParaRPr lang="en-US"/>
          </a:p>
        </p:txBody>
      </p:sp>
      <p:sp>
        <p:nvSpPr>
          <p:cNvPr id="2" name="AutoShape 2" descr="Image result for 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701" y="1697814"/>
            <a:ext cx="2571750" cy="17716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14" y="1578751"/>
            <a:ext cx="2276475" cy="2009775"/>
          </a:xfrm>
          <a:prstGeom prst="rect">
            <a:avLst/>
          </a:prstGeom>
        </p:spPr>
      </p:pic>
      <p:sp>
        <p:nvSpPr>
          <p:cNvPr id="12" name="TextBox 11"/>
          <p:cNvSpPr txBox="1"/>
          <p:nvPr/>
        </p:nvSpPr>
        <p:spPr>
          <a:xfrm>
            <a:off x="1828017" y="3620314"/>
            <a:ext cx="1164565" cy="369332"/>
          </a:xfrm>
          <a:prstGeom prst="rect">
            <a:avLst/>
          </a:prstGeom>
          <a:noFill/>
        </p:spPr>
        <p:txBody>
          <a:bodyPr wrap="square" rtlCol="0">
            <a:spAutoFit/>
          </a:bodyPr>
          <a:lstStyle/>
          <a:p>
            <a:r>
              <a:rPr lang="en-US" b="1" dirty="0" smtClean="0"/>
              <a:t>Basic TV</a:t>
            </a:r>
            <a:endParaRPr lang="en-US" b="1" dirty="0"/>
          </a:p>
        </p:txBody>
      </p:sp>
      <p:sp>
        <p:nvSpPr>
          <p:cNvPr id="13" name="TextBox 12"/>
          <p:cNvSpPr txBox="1"/>
          <p:nvPr/>
        </p:nvSpPr>
        <p:spPr>
          <a:xfrm>
            <a:off x="5486327" y="3574685"/>
            <a:ext cx="1234497" cy="369332"/>
          </a:xfrm>
          <a:prstGeom prst="rect">
            <a:avLst/>
          </a:prstGeom>
          <a:noFill/>
        </p:spPr>
        <p:txBody>
          <a:bodyPr wrap="square" rtlCol="0">
            <a:spAutoFit/>
          </a:bodyPr>
          <a:lstStyle/>
          <a:p>
            <a:r>
              <a:rPr lang="en-US" b="1" dirty="0" smtClean="0"/>
              <a:t>Smart TV</a:t>
            </a:r>
            <a:endParaRPr lang="en-US" b="1" dirty="0"/>
          </a:p>
        </p:txBody>
      </p:sp>
      <p:sp>
        <p:nvSpPr>
          <p:cNvPr id="14" name="TextBox 13"/>
          <p:cNvSpPr txBox="1"/>
          <p:nvPr/>
        </p:nvSpPr>
        <p:spPr>
          <a:xfrm>
            <a:off x="836812" y="4408959"/>
            <a:ext cx="7805511" cy="923330"/>
          </a:xfrm>
          <a:prstGeom prst="rect">
            <a:avLst/>
          </a:prstGeom>
          <a:noFill/>
        </p:spPr>
        <p:txBody>
          <a:bodyPr wrap="square" rtlCol="0">
            <a:spAutoFit/>
          </a:bodyPr>
          <a:lstStyle/>
          <a:p>
            <a:pPr algn="ctr"/>
            <a:r>
              <a:rPr lang="en-US" dirty="0" smtClean="0"/>
              <a:t>Smart TV’s are inherited from basic television which apart from multimedia functionality of TV allows us to do more like streaming video contents from Internet.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.1</a:t>
            </a:r>
            <a:r>
              <a:rPr lang="en-US" sz="1200" dirty="0"/>
              <a:t>: Inheritance</a:t>
            </a:r>
            <a:r>
              <a:rPr lang="en-US" sz="1200" dirty="0" smtClean="0"/>
              <a:t/>
            </a:r>
            <a:br>
              <a:rPr lang="en-US" sz="1200" dirty="0" smtClean="0"/>
            </a:br>
            <a:r>
              <a:rPr lang="en-US" dirty="0"/>
              <a:t>What is Inheritance?</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Inheritance allows programmers to reuse of existing classes and make them extendible either for enhancement or alteration</a:t>
            </a:r>
          </a:p>
          <a:p>
            <a:r>
              <a:rPr lang="en-US" dirty="0" smtClean="0">
                <a:solidFill>
                  <a:schemeClr val="tx1"/>
                </a:solidFill>
              </a:rPr>
              <a:t>Allows </a:t>
            </a:r>
            <a:r>
              <a:rPr lang="en-US" dirty="0">
                <a:solidFill>
                  <a:schemeClr val="tx1"/>
                </a:solidFill>
              </a:rPr>
              <a:t>creation of hierarchical classification</a:t>
            </a:r>
          </a:p>
          <a:p>
            <a:r>
              <a:rPr lang="en-US" dirty="0">
                <a:solidFill>
                  <a:schemeClr val="tx1"/>
                </a:solidFill>
              </a:rPr>
              <a:t>Advantage is reusability of the code:</a:t>
            </a:r>
          </a:p>
          <a:p>
            <a:pPr lvl="1"/>
            <a:r>
              <a:rPr lang="en-US" dirty="0">
                <a:solidFill>
                  <a:schemeClr val="tx1"/>
                </a:solidFill>
              </a:rPr>
              <a:t>A class, once defined and debugged, can be used to create further derived classes</a:t>
            </a:r>
          </a:p>
          <a:p>
            <a:r>
              <a:rPr lang="en-US" dirty="0">
                <a:solidFill>
                  <a:schemeClr val="tx1"/>
                </a:solidFill>
              </a:rPr>
              <a:t>Extend existing code to adapt to different situations</a:t>
            </a:r>
          </a:p>
          <a:p>
            <a:r>
              <a:rPr lang="en-US" dirty="0" smtClean="0">
                <a:solidFill>
                  <a:schemeClr val="tx1"/>
                </a:solidFill>
              </a:rPr>
              <a:t>Inheritance is ideal for those classes which has “is-a” relationship </a:t>
            </a:r>
          </a:p>
          <a:p>
            <a:r>
              <a:rPr lang="en-US" dirty="0" smtClean="0">
                <a:solidFill>
                  <a:schemeClr val="tx1"/>
                </a:solidFill>
              </a:rPr>
              <a:t>“Object” class</a:t>
            </a:r>
            <a:r>
              <a:rPr lang="en-US" dirty="0">
                <a:solidFill>
                  <a:schemeClr val="tx1"/>
                </a:solidFill>
              </a:rPr>
              <a:t> is the ultimate superclass in </a:t>
            </a:r>
            <a:r>
              <a:rPr lang="en-US" dirty="0" smtClean="0">
                <a:solidFill>
                  <a:schemeClr val="tx1"/>
                </a:solidFill>
              </a:rPr>
              <a:t>Java</a:t>
            </a:r>
          </a:p>
          <a:p>
            <a:endParaRPr lang="en-US" dirty="0">
              <a:solidFill>
                <a:schemeClr val="tx1"/>
              </a:solidFill>
            </a:endParaRPr>
          </a:p>
        </p:txBody>
      </p:sp>
      <p:grpSp>
        <p:nvGrpSpPr>
          <p:cNvPr id="16" name="Group 15"/>
          <p:cNvGrpSpPr/>
          <p:nvPr/>
        </p:nvGrpSpPr>
        <p:grpSpPr>
          <a:xfrm>
            <a:off x="2177143" y="4816204"/>
            <a:ext cx="3657600" cy="1371600"/>
            <a:chOff x="2177143" y="3439886"/>
            <a:chExt cx="3947886" cy="1698171"/>
          </a:xfrm>
        </p:grpSpPr>
        <p:sp>
          <p:nvSpPr>
            <p:cNvPr id="3" name="Rounded Rectangle 2"/>
            <p:cNvSpPr/>
            <p:nvPr/>
          </p:nvSpPr>
          <p:spPr>
            <a:xfrm>
              <a:off x="3294743" y="34398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a:t>
              </a:r>
              <a:endParaRPr lang="en-US" dirty="0"/>
            </a:p>
          </p:txBody>
        </p:sp>
        <p:sp>
          <p:nvSpPr>
            <p:cNvPr id="8" name="Rounded Rectangle 7"/>
            <p:cNvSpPr/>
            <p:nvPr/>
          </p:nvSpPr>
          <p:spPr>
            <a:xfrm>
              <a:off x="2177143"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Printer</a:t>
              </a:r>
              <a:endParaRPr lang="en-US" dirty="0"/>
            </a:p>
          </p:txBody>
        </p:sp>
        <p:sp>
          <p:nvSpPr>
            <p:cNvPr id="9" name="Rounded Rectangle 8"/>
            <p:cNvSpPr/>
            <p:nvPr/>
          </p:nvSpPr>
          <p:spPr>
            <a:xfrm>
              <a:off x="4557486"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Scanner</a:t>
              </a:r>
              <a:endParaRPr lang="en-US" dirty="0"/>
            </a:p>
          </p:txBody>
        </p:sp>
        <p:sp>
          <p:nvSpPr>
            <p:cNvPr id="4" name="TextBox 3"/>
            <p:cNvSpPr txBox="1"/>
            <p:nvPr/>
          </p:nvSpPr>
          <p:spPr>
            <a:xfrm>
              <a:off x="3792845" y="4159126"/>
              <a:ext cx="508473" cy="369332"/>
            </a:xfrm>
            <a:prstGeom prst="rect">
              <a:avLst/>
            </a:prstGeom>
            <a:noFill/>
          </p:spPr>
          <p:txBody>
            <a:bodyPr wrap="none" rtlCol="0">
              <a:spAutoFit/>
            </a:bodyPr>
            <a:lstStyle/>
            <a:p>
              <a:r>
                <a:rPr lang="en-US" dirty="0"/>
                <a:t>i</a:t>
              </a:r>
              <a:r>
                <a:rPr lang="en-US" dirty="0" smtClean="0"/>
                <a:t>s-a</a:t>
              </a:r>
              <a:endParaRPr lang="en-US" dirty="0"/>
            </a:p>
          </p:txBody>
        </p:sp>
        <p:cxnSp>
          <p:nvCxnSpPr>
            <p:cNvPr id="10" name="Straight Connector 9"/>
            <p:cNvCxnSpPr>
              <a:endCxn id="8" idx="0"/>
            </p:cNvCxnSpPr>
            <p:nvPr/>
          </p:nvCxnSpPr>
          <p:spPr>
            <a:xfrm flipH="1">
              <a:off x="2960915" y="4020457"/>
              <a:ext cx="1042624" cy="5370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3" idx="2"/>
              <a:endCxn id="9" idx="0"/>
            </p:cNvCxnSpPr>
            <p:nvPr/>
          </p:nvCxnSpPr>
          <p:spPr>
            <a:xfrm>
              <a:off x="4078515" y="4020457"/>
              <a:ext cx="1262743" cy="53702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.2: Polymorphism</a:t>
            </a:r>
            <a:br>
              <a:rPr lang="en-US" sz="1200" dirty="0" smtClean="0"/>
            </a:br>
            <a:r>
              <a:rPr lang="en-US" dirty="0" smtClean="0"/>
              <a:t>What is Polymorphism?</a:t>
            </a:r>
            <a:endParaRPr lang="en-US" sz="2400" dirty="0"/>
          </a:p>
        </p:txBody>
      </p:sp>
      <p:sp>
        <p:nvSpPr>
          <p:cNvPr id="6" name="Content Placeholder 5"/>
          <p:cNvSpPr>
            <a:spLocks noGrp="1"/>
          </p:cNvSpPr>
          <p:nvPr>
            <p:ph idx="1"/>
          </p:nvPr>
        </p:nvSpPr>
        <p:spPr/>
        <p:txBody>
          <a:bodyPr>
            <a:normAutofit fontScale="92500" lnSpcReduction="20000"/>
          </a:bodyPr>
          <a:lstStyle/>
          <a:p>
            <a:r>
              <a:rPr lang="en-US" sz="2400" dirty="0" smtClean="0">
                <a:solidFill>
                  <a:schemeClr val="tx1"/>
                </a:solidFill>
              </a:rPr>
              <a:t>Poly meaning “many” and morph means “forms”</a:t>
            </a:r>
          </a:p>
          <a:p>
            <a:r>
              <a:rPr lang="en-US" sz="2400" dirty="0" smtClean="0">
                <a:solidFill>
                  <a:schemeClr val="tx1"/>
                </a:solidFill>
              </a:rPr>
              <a:t>It’s capability of method to do different things based on the object used for invoking method</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sz="2400" dirty="0" smtClean="0">
                <a:solidFill>
                  <a:schemeClr val="tx1"/>
                </a:solidFill>
              </a:rPr>
              <a:t>Polymorphism also  enables </a:t>
            </a:r>
            <a:r>
              <a:rPr lang="en-US" sz="2400" dirty="0">
                <a:solidFill>
                  <a:schemeClr val="tx1"/>
                </a:solidFill>
              </a:rPr>
              <a:t>an object to determine which method implementation to invoke upon receiving a method </a:t>
            </a:r>
            <a:r>
              <a:rPr lang="en-US" sz="2400" dirty="0" smtClean="0">
                <a:solidFill>
                  <a:schemeClr val="tx1"/>
                </a:solidFill>
              </a:rPr>
              <a:t>call</a:t>
            </a:r>
          </a:p>
          <a:p>
            <a:r>
              <a:rPr lang="en-US" sz="2400" dirty="0" smtClean="0">
                <a:solidFill>
                  <a:schemeClr val="tx1"/>
                </a:solidFill>
              </a:rPr>
              <a:t>Java implements polymorphism in two ways</a:t>
            </a:r>
          </a:p>
          <a:p>
            <a:pPr lvl="1">
              <a:lnSpc>
                <a:spcPct val="110000"/>
              </a:lnSpc>
            </a:pPr>
            <a:r>
              <a:rPr lang="en-US" sz="1900" dirty="0"/>
              <a:t>Method Overloading</a:t>
            </a:r>
          </a:p>
          <a:p>
            <a:pPr lvl="1">
              <a:lnSpc>
                <a:spcPct val="110000"/>
              </a:lnSpc>
            </a:pPr>
            <a:r>
              <a:rPr lang="en-US" sz="1900" dirty="0"/>
              <a:t>Method Overriding </a:t>
            </a:r>
          </a:p>
        </p:txBody>
      </p:sp>
      <p:grpSp>
        <p:nvGrpSpPr>
          <p:cNvPr id="5" name="Group 4"/>
          <p:cNvGrpSpPr/>
          <p:nvPr/>
        </p:nvGrpSpPr>
        <p:grpSpPr>
          <a:xfrm>
            <a:off x="1819934" y="2535098"/>
            <a:ext cx="4297680" cy="1645920"/>
            <a:chOff x="1901867" y="2353926"/>
            <a:chExt cx="5398819" cy="2591166"/>
          </a:xfrm>
        </p:grpSpPr>
        <p:sp>
          <p:nvSpPr>
            <p:cNvPr id="2" name="Rounded Rectangle 1"/>
            <p:cNvSpPr/>
            <p:nvPr/>
          </p:nvSpPr>
          <p:spPr>
            <a:xfrm>
              <a:off x="3657600" y="2353926"/>
              <a:ext cx="1016000" cy="2342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r>
                <a:rPr lang="en-US" dirty="0" smtClean="0"/>
                <a:t>rite</a:t>
              </a:r>
              <a:endParaRPr lang="en-US" dirty="0"/>
            </a:p>
          </p:txBody>
        </p:sp>
        <p:pic>
          <p:nvPicPr>
            <p:cNvPr id="3074" name="Picture 2" descr="Image result for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1867" y="2598825"/>
              <a:ext cx="926306" cy="926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1349">
              <a:off x="1938777" y="3602067"/>
              <a:ext cx="852487" cy="13430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13829" y="3061978"/>
              <a:ext cx="1886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3828" y="4273579"/>
              <a:ext cx="1886857"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702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5.2: Polymorphism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Polymorphism</a:t>
            </a:r>
          </a:p>
          <a:p>
            <a:pPr lvl="1"/>
            <a:r>
              <a:rPr lang="en-US" dirty="0" smtClean="0">
                <a:solidFill>
                  <a:schemeClr val="tx1"/>
                </a:solidFill>
              </a:rPr>
              <a:t>Method Overloading</a:t>
            </a:r>
          </a:p>
          <a:p>
            <a:pPr lvl="1"/>
            <a:r>
              <a:rPr lang="en-US" dirty="0" smtClean="0">
                <a:solidFill>
                  <a:schemeClr val="tx1"/>
                </a:solidFill>
              </a:rPr>
              <a:t>Method Overriding</a:t>
            </a:r>
          </a:p>
        </p:txBody>
      </p:sp>
    </p:spTree>
    <p:extLst>
      <p:ext uri="{BB962C8B-B14F-4D97-AF65-F5344CB8AC3E}">
        <p14:creationId xmlns:p14="http://schemas.microsoft.com/office/powerpoint/2010/main" val="4077154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a:t>
            </a:r>
            <a:r>
              <a:rPr lang="en-US" sz="1200" dirty="0" smtClean="0"/>
              <a:t>.4: Inheritance and Polymorphism</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4: Inheritance and Polymorphism</a:t>
            </a:r>
          </a:p>
        </p:txBody>
      </p:sp>
    </p:spTree>
    <p:extLst>
      <p:ext uri="{BB962C8B-B14F-4D97-AF65-F5344CB8AC3E}">
        <p14:creationId xmlns:p14="http://schemas.microsoft.com/office/powerpoint/2010/main" val="2724234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smtClean="0">
                <a:solidFill>
                  <a:schemeClr val="tx1"/>
                </a:solidFill>
              </a:rPr>
              <a:t>Inheritance</a:t>
            </a:r>
            <a:endParaRPr lang="en-US" dirty="0">
              <a:solidFill>
                <a:schemeClr val="tx1"/>
              </a:solidFill>
            </a:endParaRPr>
          </a:p>
        </p:txBody>
      </p:sp>
    </p:spTree>
    <p:extLst>
      <p:ext uri="{BB962C8B-B14F-4D97-AF65-F5344CB8AC3E}">
        <p14:creationId xmlns:p14="http://schemas.microsoft.com/office/powerpoint/2010/main" val="701972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1494766"/>
            <a:ext cx="6887389" cy="4882283"/>
          </a:xfrm>
        </p:spPr>
        <p:txBody>
          <a:bodyPr/>
          <a:lstStyle/>
          <a:p>
            <a:r>
              <a:rPr lang="en-US" sz="2000" dirty="0" smtClean="0">
                <a:solidFill>
                  <a:schemeClr val="tx1"/>
                </a:solidFill>
              </a:rPr>
              <a:t>Question </a:t>
            </a:r>
            <a:r>
              <a:rPr lang="en-US" sz="2000" dirty="0">
                <a:solidFill>
                  <a:schemeClr val="tx1"/>
                </a:solidFill>
              </a:rPr>
              <a:t>1</a:t>
            </a:r>
            <a:r>
              <a:rPr lang="en-US" sz="2000" dirty="0" smtClean="0">
                <a:solidFill>
                  <a:schemeClr val="tx1"/>
                </a:solidFill>
              </a:rPr>
              <a:t>: </a:t>
            </a:r>
            <a:r>
              <a:rPr lang="en-US" sz="2000" dirty="0">
                <a:solidFill>
                  <a:schemeClr val="tx1"/>
                </a:solidFill>
              </a:rPr>
              <a:t>When you want to invoke parent class method from child, it should be written as first statement in child class method</a:t>
            </a:r>
          </a:p>
          <a:p>
            <a:pPr lvl="1"/>
            <a:r>
              <a:rPr lang="en-US" sz="1600" dirty="0" smtClean="0">
                <a:solidFill>
                  <a:schemeClr val="tx1"/>
                </a:solidFill>
              </a:rPr>
              <a:t>True/False</a:t>
            </a:r>
          </a:p>
          <a:p>
            <a:pPr marL="0" indent="0">
              <a:buNone/>
            </a:pPr>
            <a:endParaRPr lang="en-US" dirty="0" smtClean="0">
              <a:solidFill>
                <a:schemeClr val="tx1"/>
              </a:solidFill>
            </a:endParaRPr>
          </a:p>
        </p:txBody>
      </p:sp>
    </p:spTree>
    <p:extLst>
      <p:ext uri="{BB962C8B-B14F-4D97-AF65-F5344CB8AC3E}">
        <p14:creationId xmlns:p14="http://schemas.microsoft.com/office/powerpoint/2010/main" val="11585686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Props1.xml><?xml version="1.0" encoding="utf-8"?>
<ds:datastoreItem xmlns:ds="http://schemas.openxmlformats.org/officeDocument/2006/customXml" ds:itemID="{14DCC2B1-C76A-42F4-86B4-23371BCCD5D9}"/>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4115</TotalTime>
  <Words>702</Words>
  <Application>Microsoft Office PowerPoint</Application>
  <PresentationFormat>On-screen Show (4:3)</PresentationFormat>
  <Paragraphs>92</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2_Corporate Presentation Template (4x3 - Normal)</vt:lpstr>
      <vt:lpstr>think-cell Slide</vt:lpstr>
      <vt:lpstr>Core Java 8 and Development Tools</vt:lpstr>
      <vt:lpstr>Lesson Objectives</vt:lpstr>
      <vt:lpstr>5.1: Inheritance What is Inheritance?</vt:lpstr>
      <vt:lpstr>5.1: Inheritance What is Inheritance?</vt:lpstr>
      <vt:lpstr>5.2: Polymorphism What is Polymorphism?</vt:lpstr>
      <vt:lpstr>5.2: Polymorphism   Demo</vt:lpstr>
      <vt:lpstr>5.4: Inheritance and Polymorphism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CHATTOPADHYAY, SOURIN</cp:lastModifiedBy>
  <cp:revision>269</cp:revision>
  <cp:lastPrinted>2016-07-12T11:27:02Z</cp:lastPrinted>
  <dcterms:created xsi:type="dcterms:W3CDTF">2012-05-18T02:59:15Z</dcterms:created>
  <dcterms:modified xsi:type="dcterms:W3CDTF">2016-08-01T08:19:01Z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