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0" r:id="rId4"/>
  </p:sldMasterIdLst>
  <p:notesMasterIdLst>
    <p:notesMasterId r:id="rId19"/>
  </p:notesMasterIdLst>
  <p:handoutMasterIdLst>
    <p:handoutMasterId r:id="rId20"/>
  </p:handoutMasterIdLst>
  <p:sldIdLst>
    <p:sldId id="329" r:id="rId5"/>
    <p:sldId id="259" r:id="rId6"/>
    <p:sldId id="320" r:id="rId7"/>
    <p:sldId id="321" r:id="rId8"/>
    <p:sldId id="325" r:id="rId9"/>
    <p:sldId id="281" r:id="rId10"/>
    <p:sldId id="285" r:id="rId11"/>
    <p:sldId id="286" r:id="rId12"/>
    <p:sldId id="319" r:id="rId13"/>
    <p:sldId id="301" r:id="rId14"/>
    <p:sldId id="302" r:id="rId15"/>
    <p:sldId id="293" r:id="rId16"/>
    <p:sldId id="294" r:id="rId17"/>
    <p:sldId id="295" r:id="rId18"/>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F9900"/>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78" autoAdjust="0"/>
    <p:restoredTop sz="66607" autoAdjust="0"/>
  </p:normalViewPr>
  <p:slideViewPr>
    <p:cSldViewPr snapToGrid="0" showGuides="1">
      <p:cViewPr>
        <p:scale>
          <a:sx n="60" d="100"/>
          <a:sy n="60" d="100"/>
        </p:scale>
        <p:origin x="-1464" y="-72"/>
      </p:cViewPr>
      <p:guideLst>
        <p:guide orient="horz" pos="2160"/>
        <p:guide pos="24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p:scale>
          <a:sx n="80" d="100"/>
          <a:sy n="80" d="100"/>
        </p:scale>
        <p:origin x="-1848" y="-72"/>
      </p:cViewPr>
      <p:guideLst>
        <p:guide orient="horz" pos="2804"/>
        <p:guide pos="1363"/>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sz="quarter" idx="1"/>
          </p:nvPr>
        </p:nvSpPr>
        <p:spPr>
          <a:xfrm>
            <a:off x="4143587" y="0"/>
            <a:ext cx="3169920" cy="480060"/>
          </a:xfrm>
          <a:prstGeom prst="rect">
            <a:avLst/>
          </a:prstGeom>
        </p:spPr>
        <p:txBody>
          <a:bodyPr vert="horz" lIns="96661" tIns="48331" rIns="96661" bIns="48331" rtlCol="0"/>
          <a:lstStyle>
            <a:lvl1pPr algn="r">
              <a:defRPr sz="1300"/>
            </a:lvl1pPr>
          </a:lstStyle>
          <a:p>
            <a:fld id="{DB228672-4337-41E0-A109-2BF6C0A0EED5}" type="datetimeFigureOut">
              <a:rPr lang="en-US" smtClean="0"/>
              <a:pPr/>
              <a:t>8/1/2016</a:t>
            </a:fld>
            <a:endParaRPr lang="en-US"/>
          </a:p>
        </p:txBody>
      </p:sp>
      <p:sp>
        <p:nvSpPr>
          <p:cNvPr id="4" name="Footer Placeholder 3"/>
          <p:cNvSpPr>
            <a:spLocks noGrp="1"/>
          </p:cNvSpPr>
          <p:nvPr>
            <p:ph type="ftr" sz="quarter" idx="2"/>
          </p:nvPr>
        </p:nvSpPr>
        <p:spPr>
          <a:xfrm>
            <a:off x="0" y="9119474"/>
            <a:ext cx="3169920" cy="480060"/>
          </a:xfrm>
          <a:prstGeom prst="rect">
            <a:avLst/>
          </a:prstGeom>
        </p:spPr>
        <p:txBody>
          <a:bodyPr vert="horz" lIns="96661" tIns="48331" rIns="96661" bIns="48331" rtlCol="0" anchor="b"/>
          <a:lstStyle>
            <a:lvl1pPr algn="l">
              <a:defRPr sz="1300"/>
            </a:lvl1pPr>
          </a:lstStyle>
          <a:p>
            <a:r>
              <a:rPr lang="en-US" smtClean="0"/>
              <a:t>Page XX-#</a:t>
            </a:r>
            <a:endParaRPr lang="en-US"/>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6661" tIns="48331" rIns="96661" bIns="48331" rtlCol="0" anchor="b"/>
          <a:lstStyle>
            <a:lvl1pPr algn="r">
              <a:defRPr sz="1300"/>
            </a:lvl1pPr>
          </a:lstStyle>
          <a:p>
            <a:fld id="{0381AB50-9623-476D-A480-EBA540222513}" type="slidenum">
              <a:rPr lang="en-US" smtClean="0"/>
              <a:pPr/>
              <a:t>‹#›</a:t>
            </a:fld>
            <a:endParaRPr lang="en-US"/>
          </a:p>
        </p:txBody>
      </p:sp>
    </p:spTree>
    <p:extLst>
      <p:ext uri="{BB962C8B-B14F-4D97-AF65-F5344CB8AC3E}">
        <p14:creationId xmlns:p14="http://schemas.microsoft.com/office/powerpoint/2010/main" val="281261869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2193925" y="720725"/>
            <a:ext cx="4800600" cy="3600450"/>
          </a:xfrm>
          <a:prstGeom prst="rect">
            <a:avLst/>
          </a:prstGeom>
          <a:noFill/>
          <a:ln w="12700">
            <a:solidFill>
              <a:prstClr val="black"/>
            </a:solidFill>
          </a:ln>
        </p:spPr>
        <p:txBody>
          <a:bodyPr vert="horz" lIns="96661" tIns="48331" rIns="96661" bIns="48331" rtlCol="0" anchor="ctr"/>
          <a:lstStyle/>
          <a:p>
            <a:r>
              <a:rPr lang="en-US" dirty="0" smtClean="0"/>
              <a:t>text</a:t>
            </a:r>
            <a:endParaRPr lang="en-US" dirty="0"/>
          </a:p>
        </p:txBody>
      </p:sp>
      <p:sp>
        <p:nvSpPr>
          <p:cNvPr id="5" name="Notes Placeholder 4"/>
          <p:cNvSpPr>
            <a:spLocks noGrp="1"/>
          </p:cNvSpPr>
          <p:nvPr>
            <p:ph type="body" sz="quarter" idx="3"/>
          </p:nvPr>
        </p:nvSpPr>
        <p:spPr>
          <a:xfrm>
            <a:off x="2164081" y="4463891"/>
            <a:ext cx="4904113" cy="4304266"/>
          </a:xfrm>
          <a:prstGeom prst="rect">
            <a:avLst/>
          </a:prstGeom>
        </p:spPr>
        <p:txBody>
          <a:bodyPr vert="horz" lIns="96661" tIns="48331" rIns="96661" bIns="48331"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Line 8"/>
          <p:cNvSpPr>
            <a:spLocks noChangeShapeType="1"/>
          </p:cNvSpPr>
          <p:nvPr/>
        </p:nvSpPr>
        <p:spPr bwMode="auto">
          <a:xfrm>
            <a:off x="1867333" y="480060"/>
            <a:ext cx="0" cy="8401050"/>
          </a:xfrm>
          <a:prstGeom prst="line">
            <a:avLst/>
          </a:prstGeom>
          <a:noFill/>
          <a:ln w="9525">
            <a:solidFill>
              <a:schemeClr val="tx1"/>
            </a:solidFill>
            <a:round/>
            <a:headEnd/>
            <a:tailEnd/>
          </a:ln>
          <a:effectLst/>
        </p:spPr>
        <p:txBody>
          <a:bodyPr lIns="96661" tIns="48331" rIns="96661" bIns="48331"/>
          <a:lstStyle/>
          <a:p>
            <a:endParaRPr lang="en-US"/>
          </a:p>
        </p:txBody>
      </p:sp>
      <p:sp>
        <p:nvSpPr>
          <p:cNvPr id="11" name="Rectangle 14"/>
          <p:cNvSpPr>
            <a:spLocks noChangeArrowheads="1"/>
          </p:cNvSpPr>
          <p:nvPr/>
        </p:nvSpPr>
        <p:spPr bwMode="auto">
          <a:xfrm>
            <a:off x="257387" y="153353"/>
            <a:ext cx="6934201" cy="325041"/>
          </a:xfrm>
          <a:prstGeom prst="rect">
            <a:avLst/>
          </a:prstGeom>
          <a:noFill/>
          <a:ln w="9525">
            <a:noFill/>
            <a:miter lim="800000"/>
            <a:headEnd/>
            <a:tailEnd/>
          </a:ln>
          <a:effectLst/>
        </p:spPr>
        <p:txBody>
          <a:bodyPr lIns="97725" tIns="48862" rIns="97725" bIns="48862"/>
          <a:lstStyle/>
          <a:p>
            <a:pPr marL="0" marR="0" indent="0" algn="l" defTabSz="966612" rtl="0" eaLnBrk="1" fontAlgn="auto" latinLnBrk="0" hangingPunct="1">
              <a:lnSpc>
                <a:spcPct val="100000"/>
              </a:lnSpc>
              <a:spcBef>
                <a:spcPts val="0"/>
              </a:spcBef>
              <a:spcAft>
                <a:spcPts val="0"/>
              </a:spcAft>
              <a:buClrTx/>
              <a:buSzTx/>
              <a:buFontTx/>
              <a:buNone/>
              <a:tabLst/>
              <a:defRPr/>
            </a:pPr>
            <a:r>
              <a:rPr lang="en-US" sz="1300" dirty="0" smtClean="0">
                <a:latin typeface="Arial" pitchFamily="34" charset="0"/>
                <a:cs typeface="Arial" pitchFamily="34" charset="0"/>
              </a:rPr>
              <a:t>Core Java 8 and Development Tools                                   Abstract Classes and Interfaces</a:t>
            </a:r>
            <a:endParaRPr lang="en-US" dirty="0">
              <a:latin typeface="Arial" pitchFamily="34" charset="0"/>
              <a:cs typeface="Arial" pitchFamily="34" charset="0"/>
            </a:endParaRPr>
          </a:p>
        </p:txBody>
      </p:sp>
      <p:sp>
        <p:nvSpPr>
          <p:cNvPr id="12" name="Rectangle 14"/>
          <p:cNvSpPr>
            <a:spLocks noChangeArrowheads="1"/>
          </p:cNvSpPr>
          <p:nvPr/>
        </p:nvSpPr>
        <p:spPr bwMode="auto">
          <a:xfrm>
            <a:off x="4125646" y="8783704"/>
            <a:ext cx="2946699" cy="331202"/>
          </a:xfrm>
          <a:prstGeom prst="rect">
            <a:avLst/>
          </a:prstGeom>
          <a:noFill/>
          <a:ln w="9525">
            <a:noFill/>
            <a:miter lim="800000"/>
            <a:headEnd/>
            <a:tailEnd/>
          </a:ln>
          <a:effectLst/>
        </p:spPr>
        <p:txBody>
          <a:bodyPr lIns="97725" tIns="48862" rIns="97725" bIns="48862"/>
          <a:lstStyle/>
          <a:p>
            <a:pPr marL="0" marR="0" indent="0" algn="l" defTabSz="966612" rtl="0" eaLnBrk="1" fontAlgn="auto" latinLnBrk="0" hangingPunct="1">
              <a:lnSpc>
                <a:spcPct val="100000"/>
              </a:lnSpc>
              <a:spcBef>
                <a:spcPts val="0"/>
              </a:spcBef>
              <a:spcAft>
                <a:spcPts val="0"/>
              </a:spcAft>
              <a:buClrTx/>
              <a:buSzTx/>
              <a:buFontTx/>
              <a:buNone/>
              <a:tabLst/>
              <a:defRPr/>
            </a:pPr>
            <a:r>
              <a:rPr lang="en-US" sz="1100" dirty="0" smtClean="0">
                <a:latin typeface="Arial" pitchFamily="34" charset="0"/>
                <a:cs typeface="Arial" pitchFamily="34" charset="0"/>
              </a:rPr>
              <a:t>		 Page 07-</a:t>
            </a:r>
            <a:fld id="{BD9FB300-F9DC-4669-88F4-967ABA23CC04}" type="slidenum">
              <a:rPr lang="en-US" sz="1100" smtClean="0">
                <a:latin typeface="Arial" pitchFamily="34" charset="0"/>
                <a:cs typeface="Arial" pitchFamily="34" charset="0"/>
              </a:rPr>
              <a:pPr marL="0" marR="0" indent="0" algn="l" defTabSz="966612" rtl="0" eaLnBrk="1" fontAlgn="auto" latinLnBrk="0" hangingPunct="1">
                <a:lnSpc>
                  <a:spcPct val="100000"/>
                </a:lnSpc>
                <a:spcBef>
                  <a:spcPts val="0"/>
                </a:spcBef>
                <a:spcAft>
                  <a:spcPts val="0"/>
                </a:spcAft>
                <a:buClrTx/>
                <a:buSzTx/>
                <a:buFontTx/>
                <a:buNone/>
                <a:tabLst/>
                <a:defRPr/>
              </a:pPr>
              <a:t>‹#›</a:t>
            </a:fld>
            <a:r>
              <a:rPr lang="en-US" sz="1100" dirty="0" smtClean="0">
                <a:latin typeface="Arial" pitchFamily="34" charset="0"/>
                <a:cs typeface="Arial" pitchFamily="34" charset="0"/>
              </a:rPr>
              <a:t> </a:t>
            </a:r>
          </a:p>
          <a:p>
            <a:r>
              <a:rPr lang="en-US" sz="1100" dirty="0" smtClean="0">
                <a:latin typeface="Arial" pitchFamily="34" charset="0"/>
                <a:cs typeface="Arial" pitchFamily="34" charset="0"/>
              </a:rPr>
              <a:t>  </a:t>
            </a:r>
            <a:endParaRPr lang="en-US" sz="1100" dirty="0">
              <a:latin typeface="Arial" pitchFamily="34" charset="0"/>
              <a:cs typeface="Arial" pitchFamily="34" charset="0"/>
            </a:endParaRPr>
          </a:p>
        </p:txBody>
      </p:sp>
    </p:spTree>
    <p:extLst>
      <p:ext uri="{BB962C8B-B14F-4D97-AF65-F5344CB8AC3E}">
        <p14:creationId xmlns:p14="http://schemas.microsoft.com/office/powerpoint/2010/main" val="1122094422"/>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000" kern="1200">
        <a:solidFill>
          <a:schemeClr val="tx1"/>
        </a:solidFill>
        <a:latin typeface="Arial" pitchFamily="34" charset="0"/>
        <a:ea typeface="+mn-ea"/>
        <a:cs typeface="Arial" pitchFamily="34" charset="0"/>
      </a:defRPr>
    </a:lvl1pPr>
    <a:lvl2pPr marL="457200" algn="l" defTabSz="914400" rtl="0" eaLnBrk="1" latinLnBrk="0" hangingPunct="1">
      <a:defRPr sz="1000" kern="1200">
        <a:solidFill>
          <a:schemeClr val="tx1"/>
        </a:solidFill>
        <a:latin typeface="Arial" pitchFamily="34" charset="0"/>
        <a:ea typeface="+mn-ea"/>
        <a:cs typeface="Arial" pitchFamily="34" charset="0"/>
      </a:defRPr>
    </a:lvl2pPr>
    <a:lvl3pPr marL="914400" algn="l" defTabSz="914400" rtl="0" eaLnBrk="1" latinLnBrk="0" hangingPunct="1">
      <a:defRPr sz="1000" kern="1200">
        <a:solidFill>
          <a:schemeClr val="tx1"/>
        </a:solidFill>
        <a:latin typeface="Arial" pitchFamily="34" charset="0"/>
        <a:ea typeface="+mn-ea"/>
        <a:cs typeface="Arial" pitchFamily="34" charset="0"/>
      </a:defRPr>
    </a:lvl3pPr>
    <a:lvl4pPr marL="1371600" algn="l" defTabSz="914400" rtl="0" eaLnBrk="1" latinLnBrk="0" hangingPunct="1">
      <a:defRPr sz="1000" kern="1200">
        <a:solidFill>
          <a:schemeClr val="tx1"/>
        </a:solidFill>
        <a:latin typeface="Arial" pitchFamily="34" charset="0"/>
        <a:ea typeface="+mn-ea"/>
        <a:cs typeface="Arial" pitchFamily="34" charset="0"/>
      </a:defRPr>
    </a:lvl4pPr>
    <a:lvl5pPr marL="1828800" algn="l" defTabSz="914400" rtl="0" eaLnBrk="1" latinLnBrk="0" hangingPunct="1">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pPr defTabSz="966612">
              <a:defRPr/>
            </a:pPr>
            <a:r>
              <a:rPr lang="en-US" dirty="0" smtClean="0"/>
              <a:t>Add the notes here.</a:t>
            </a:r>
          </a:p>
          <a:p>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pPr defTabSz="966612">
              <a:defRPr/>
            </a:pPr>
            <a:r>
              <a:rPr lang="en-US" dirty="0" smtClean="0"/>
              <a:t>Add the notes here.</a:t>
            </a:r>
          </a:p>
          <a:p>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r>
              <a:rPr lang="en-US" dirty="0" smtClean="0"/>
              <a:t>Lesson Outline: </a:t>
            </a:r>
          </a:p>
          <a:p>
            <a:endParaRPr lang="en-US" dirty="0"/>
          </a:p>
          <a:p>
            <a:pPr lvl="1"/>
            <a:r>
              <a:rPr lang="en-US" dirty="0" smtClean="0"/>
              <a:t>6.1: </a:t>
            </a:r>
            <a:r>
              <a:rPr lang="en-US" dirty="0"/>
              <a:t>Abstract class</a:t>
            </a:r>
          </a:p>
          <a:p>
            <a:pPr lvl="1"/>
            <a:r>
              <a:rPr lang="en-US" dirty="0"/>
              <a:t>6</a:t>
            </a:r>
            <a:r>
              <a:rPr lang="en-US" dirty="0" smtClean="0"/>
              <a:t>.2</a:t>
            </a:r>
            <a:r>
              <a:rPr lang="en-US" dirty="0"/>
              <a:t>: </a:t>
            </a:r>
            <a:r>
              <a:rPr lang="en-US" dirty="0" smtClean="0"/>
              <a:t>Interfaces</a:t>
            </a:r>
          </a:p>
          <a:p>
            <a:pPr lvl="1"/>
            <a:r>
              <a:rPr lang="en-US" sz="1000" dirty="0" smtClean="0"/>
              <a:t>6.3: Abstract Class vs Interface</a:t>
            </a:r>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pPr marL="218133" indent="-218133"/>
            <a:r>
              <a:rPr lang="en-US" dirty="0"/>
              <a:t>Example of Abstract class – Shape Hierarchy –</a:t>
            </a:r>
          </a:p>
          <a:p>
            <a:pPr marL="218133" indent="-218133"/>
            <a:r>
              <a:rPr lang="en-US" dirty="0"/>
              <a:t>You have two hierarchies :  Point-Circle-Cylinder and Line-Square-Cube</a:t>
            </a:r>
          </a:p>
          <a:p>
            <a:pPr marL="218133" indent="-218133"/>
            <a:r>
              <a:rPr lang="en-US" dirty="0"/>
              <a:t>Here common method is area() – if I create an array that contains the objects of all these classes. How can I do it generically ? </a:t>
            </a:r>
          </a:p>
          <a:p>
            <a:pPr marL="218133" indent="-218133"/>
            <a:r>
              <a:rPr lang="en-US" dirty="0"/>
              <a:t>Can Point p = new Line() be valid ? of course not, no inheritance !!!!</a:t>
            </a:r>
          </a:p>
          <a:p>
            <a:pPr marL="218133" indent="-218133"/>
            <a:r>
              <a:rPr lang="en-US" dirty="0"/>
              <a:t>So, I force a super class Shape which would contain the method area(). Now what implementation I am going to write in that method. I do not know, at runtime whose area() is going to be called. So, the information that I do not know I put it as “abstract”.</a:t>
            </a:r>
          </a:p>
          <a:p>
            <a:pPr marL="218133" indent="-218133"/>
            <a:r>
              <a:rPr lang="en-US" dirty="0"/>
              <a:t> </a:t>
            </a:r>
          </a:p>
          <a:p>
            <a:pPr marL="218133" indent="-218133"/>
            <a:r>
              <a:rPr lang="en-US" dirty="0"/>
              <a:t>Important points about abstract class :</a:t>
            </a:r>
          </a:p>
          <a:p>
            <a:pPr marL="218133" indent="-218133">
              <a:buFontTx/>
              <a:buChar char="•"/>
            </a:pPr>
            <a:r>
              <a:rPr lang="en-US" dirty="0"/>
              <a:t>You cannot create object of abstract class : why ?</a:t>
            </a:r>
            <a:br>
              <a:rPr lang="en-US" dirty="0"/>
            </a:br>
            <a:r>
              <a:rPr lang="en-US" dirty="0"/>
              <a:t>For example, if a surgeon know how to perform an operation but he does not know how to stitch back the cut stomach will I allow him to touch me? </a:t>
            </a:r>
          </a:p>
          <a:p>
            <a:pPr marL="218133" indent="-218133">
              <a:buFontTx/>
              <a:buChar char="•"/>
            </a:pPr>
            <a:r>
              <a:rPr lang="en-US" dirty="0"/>
              <a:t>An abstract class can contain concrete methods.</a:t>
            </a:r>
          </a:p>
          <a:p>
            <a:pPr marL="218133" indent="-218133">
              <a:buFontTx/>
              <a:buChar char="•"/>
            </a:pPr>
            <a:r>
              <a:rPr lang="en-US" dirty="0"/>
              <a:t>An abstract class may not contain any abstract methods.</a:t>
            </a:r>
          </a:p>
          <a:p>
            <a:pPr marL="218133" indent="-218133">
              <a:buFontTx/>
              <a:buChar char="•"/>
            </a:pPr>
            <a:r>
              <a:rPr lang="en-US" dirty="0"/>
              <a:t>In Java a pure virtual method is called as abstract method.</a:t>
            </a:r>
          </a:p>
          <a:p>
            <a:endParaRPr lang="en-US" dirty="0"/>
          </a:p>
        </p:txBody>
      </p:sp>
      <p:sp>
        <p:nvSpPr>
          <p:cNvPr id="6" name="AutoShape 5"/>
          <p:cNvSpPr>
            <a:spLocks noChangeArrowheads="1"/>
          </p:cNvSpPr>
          <p:nvPr/>
        </p:nvSpPr>
        <p:spPr bwMode="auto">
          <a:xfrm>
            <a:off x="2492586" y="7452346"/>
            <a:ext cx="3928534" cy="805976"/>
          </a:xfrm>
          <a:prstGeom prst="roundRect">
            <a:avLst>
              <a:gd name="adj" fmla="val 16667"/>
            </a:avLst>
          </a:prstGeom>
          <a:noFill/>
          <a:ln w="9525">
            <a:solidFill>
              <a:schemeClr val="tx1"/>
            </a:solidFill>
            <a:round/>
            <a:headEnd/>
            <a:tailEnd/>
          </a:ln>
          <a:effectLst/>
        </p:spPr>
        <p:txBody>
          <a:bodyPr wrap="none" lIns="104704" tIns="52352" rIns="104704" bIns="52352" anchor="ctr"/>
          <a:lstStyle/>
          <a:p>
            <a:pPr lvl="2"/>
            <a:r>
              <a:rPr lang="en-US" sz="1200" dirty="0">
                <a:latin typeface="Arial" pitchFamily="34" charset="0"/>
                <a:cs typeface="Arial" pitchFamily="34" charset="0"/>
              </a:rPr>
              <a:t>abstract class Shape{</a:t>
            </a:r>
          </a:p>
          <a:p>
            <a:pPr lvl="2"/>
            <a:r>
              <a:rPr lang="en-US" sz="1200" dirty="0">
                <a:latin typeface="Arial" pitchFamily="34" charset="0"/>
                <a:cs typeface="Arial" pitchFamily="34" charset="0"/>
              </a:rPr>
              <a:t>     public abstract float area(); </a:t>
            </a:r>
          </a:p>
          <a:p>
            <a:pPr lvl="2"/>
            <a:r>
              <a:rPr lang="en-US" sz="1200" dirty="0">
                <a:latin typeface="Arial" pitchFamily="34" charset="0"/>
                <a:cs typeface="Arial" pitchFamily="34" charset="0"/>
              </a:rPr>
              <a:t>}</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r>
              <a:rPr lang="en-US" dirty="0"/>
              <a:t>Example of Abstract modifier:</a:t>
            </a:r>
          </a:p>
          <a:p>
            <a:endParaRPr lang="en-US" dirty="0"/>
          </a:p>
        </p:txBody>
      </p:sp>
      <p:sp>
        <p:nvSpPr>
          <p:cNvPr id="6" name="AutoShape 4"/>
          <p:cNvSpPr>
            <a:spLocks noChangeArrowheads="1"/>
          </p:cNvSpPr>
          <p:nvPr/>
        </p:nvSpPr>
        <p:spPr bwMode="auto">
          <a:xfrm>
            <a:off x="2218029" y="4843928"/>
            <a:ext cx="4711831" cy="2507480"/>
          </a:xfrm>
          <a:prstGeom prst="roundRect">
            <a:avLst>
              <a:gd name="adj" fmla="val 16667"/>
            </a:avLst>
          </a:prstGeom>
          <a:noFill/>
          <a:ln w="9525">
            <a:solidFill>
              <a:schemeClr val="tx1"/>
            </a:solidFill>
            <a:round/>
            <a:headEnd/>
            <a:tailEnd/>
          </a:ln>
          <a:effectLst/>
        </p:spPr>
        <p:txBody>
          <a:bodyPr wrap="none" lIns="104704" tIns="52352" rIns="104704" bIns="52352" anchor="ctr"/>
          <a:lstStyle/>
          <a:p>
            <a:r>
              <a:rPr lang="en-US" sz="1100" b="1" dirty="0">
                <a:latin typeface="Arial" pitchFamily="34" charset="0"/>
                <a:cs typeface="Arial" pitchFamily="34" charset="0"/>
              </a:rPr>
              <a:t>abstract</a:t>
            </a:r>
            <a:r>
              <a:rPr lang="en-US" sz="1100" dirty="0">
                <a:latin typeface="Arial" pitchFamily="34" charset="0"/>
                <a:cs typeface="Arial" pitchFamily="34" charset="0"/>
              </a:rPr>
              <a:t> class Shape{</a:t>
            </a:r>
          </a:p>
          <a:p>
            <a:r>
              <a:rPr lang="en-US" sz="1100" dirty="0">
                <a:latin typeface="Arial" pitchFamily="34" charset="0"/>
                <a:cs typeface="Arial" pitchFamily="34" charset="0"/>
              </a:rPr>
              <a:t>      </a:t>
            </a:r>
            <a:r>
              <a:rPr lang="en-US" sz="1100" b="1" dirty="0">
                <a:latin typeface="Arial" pitchFamily="34" charset="0"/>
                <a:cs typeface="Arial" pitchFamily="34" charset="0"/>
              </a:rPr>
              <a:t>abstract</a:t>
            </a:r>
            <a:r>
              <a:rPr lang="en-US" sz="1100" dirty="0">
                <a:latin typeface="Arial" pitchFamily="34" charset="0"/>
                <a:cs typeface="Arial" pitchFamily="34" charset="0"/>
              </a:rPr>
              <a:t> void draw();         // observe : no implementation</a:t>
            </a:r>
          </a:p>
          <a:p>
            <a:r>
              <a:rPr lang="en-US" sz="1100" dirty="0">
                <a:latin typeface="Arial" pitchFamily="34" charset="0"/>
                <a:cs typeface="Arial" pitchFamily="34" charset="0"/>
              </a:rPr>
              <a:t>}</a:t>
            </a:r>
          </a:p>
          <a:p>
            <a:endParaRPr lang="en-US" sz="1100" dirty="0">
              <a:latin typeface="Arial" pitchFamily="34" charset="0"/>
              <a:cs typeface="Arial" pitchFamily="34" charset="0"/>
            </a:endParaRPr>
          </a:p>
          <a:p>
            <a:r>
              <a:rPr lang="en-US" sz="1100" dirty="0">
                <a:latin typeface="Arial" pitchFamily="34" charset="0"/>
                <a:cs typeface="Arial" pitchFamily="34" charset="0"/>
              </a:rPr>
              <a:t>class </a:t>
            </a:r>
            <a:r>
              <a:rPr lang="en-US" sz="1100" dirty="0" err="1">
                <a:latin typeface="Arial" pitchFamily="34" charset="0"/>
                <a:cs typeface="Arial" pitchFamily="34" charset="0"/>
              </a:rPr>
              <a:t>Rect</a:t>
            </a:r>
            <a:r>
              <a:rPr lang="en-US" sz="1100" dirty="0">
                <a:latin typeface="Arial" pitchFamily="34" charset="0"/>
                <a:cs typeface="Arial" pitchFamily="34" charset="0"/>
              </a:rPr>
              <a:t> </a:t>
            </a:r>
            <a:r>
              <a:rPr lang="en-US" sz="1100" b="1" dirty="0">
                <a:latin typeface="Arial" pitchFamily="34" charset="0"/>
                <a:cs typeface="Arial" pitchFamily="34" charset="0"/>
              </a:rPr>
              <a:t>extends</a:t>
            </a:r>
            <a:r>
              <a:rPr lang="en-US" sz="1100" dirty="0">
                <a:latin typeface="Arial" pitchFamily="34" charset="0"/>
                <a:cs typeface="Arial" pitchFamily="34" charset="0"/>
              </a:rPr>
              <a:t> Shape{</a:t>
            </a:r>
          </a:p>
          <a:p>
            <a:r>
              <a:rPr lang="en-US" sz="1100" dirty="0">
                <a:latin typeface="Arial" pitchFamily="34" charset="0"/>
                <a:cs typeface="Arial" pitchFamily="34" charset="0"/>
              </a:rPr>
              <a:t>       void draw(){       // draw() implemented in subclass </a:t>
            </a:r>
            <a:r>
              <a:rPr lang="en-US" sz="1100" dirty="0" err="1">
                <a:latin typeface="Arial" pitchFamily="34" charset="0"/>
                <a:cs typeface="Arial" pitchFamily="34" charset="0"/>
              </a:rPr>
              <a:t>Rect</a:t>
            </a:r>
            <a:endParaRPr lang="en-US" sz="1100" dirty="0">
              <a:latin typeface="Arial" pitchFamily="34" charset="0"/>
              <a:cs typeface="Arial" pitchFamily="34" charset="0"/>
            </a:endParaRPr>
          </a:p>
          <a:p>
            <a:r>
              <a:rPr lang="en-US" sz="1100" dirty="0">
                <a:latin typeface="Arial" pitchFamily="34" charset="0"/>
                <a:cs typeface="Arial" pitchFamily="34" charset="0"/>
              </a:rPr>
              <a:t>                </a:t>
            </a:r>
            <a:r>
              <a:rPr lang="en-US" sz="1100" dirty="0" err="1">
                <a:latin typeface="Arial" pitchFamily="34" charset="0"/>
                <a:cs typeface="Arial" pitchFamily="34" charset="0"/>
              </a:rPr>
              <a:t>System.out.println</a:t>
            </a:r>
            <a:r>
              <a:rPr lang="en-US" sz="1100" dirty="0">
                <a:latin typeface="Arial" pitchFamily="34" charset="0"/>
                <a:cs typeface="Arial" pitchFamily="34" charset="0"/>
              </a:rPr>
              <a:t>("Drawing a rectangle");</a:t>
            </a:r>
          </a:p>
          <a:p>
            <a:r>
              <a:rPr lang="en-US" sz="1100" dirty="0">
                <a:latin typeface="Arial" pitchFamily="34" charset="0"/>
                <a:cs typeface="Arial" pitchFamily="34" charset="0"/>
              </a:rPr>
              <a:t>        }</a:t>
            </a:r>
          </a:p>
          <a:p>
            <a:r>
              <a:rPr lang="en-US" sz="1100" dirty="0">
                <a:latin typeface="Arial" pitchFamily="34" charset="0"/>
                <a:cs typeface="Arial" pitchFamily="34" charset="0"/>
              </a:rPr>
              <a:t>       public static void main(String </a:t>
            </a:r>
            <a:r>
              <a:rPr lang="en-US" sz="1100" dirty="0" err="1">
                <a:latin typeface="Arial" pitchFamily="34" charset="0"/>
                <a:cs typeface="Arial" pitchFamily="34" charset="0"/>
              </a:rPr>
              <a:t>args</a:t>
            </a:r>
            <a:r>
              <a:rPr lang="en-US" sz="1100" dirty="0">
                <a:latin typeface="Arial" pitchFamily="34" charset="0"/>
                <a:cs typeface="Arial" pitchFamily="34" charset="0"/>
              </a:rPr>
              <a:t>[]){</a:t>
            </a:r>
          </a:p>
          <a:p>
            <a:r>
              <a:rPr lang="en-US" sz="1100" dirty="0">
                <a:latin typeface="Arial" pitchFamily="34" charset="0"/>
                <a:cs typeface="Arial" pitchFamily="34" charset="0"/>
              </a:rPr>
              <a:t>              Shape r1 = new </a:t>
            </a:r>
            <a:r>
              <a:rPr lang="en-US" sz="1100" dirty="0" err="1">
                <a:latin typeface="Arial" pitchFamily="34" charset="0"/>
                <a:cs typeface="Arial" pitchFamily="34" charset="0"/>
              </a:rPr>
              <a:t>Rect</a:t>
            </a:r>
            <a:r>
              <a:rPr lang="en-US" sz="1100" dirty="0">
                <a:latin typeface="Arial" pitchFamily="34" charset="0"/>
                <a:cs typeface="Arial" pitchFamily="34" charset="0"/>
              </a:rPr>
              <a:t>();</a:t>
            </a:r>
          </a:p>
          <a:p>
            <a:r>
              <a:rPr lang="en-US" sz="1100" dirty="0">
                <a:latin typeface="Arial" pitchFamily="34" charset="0"/>
                <a:cs typeface="Arial" pitchFamily="34" charset="0"/>
              </a:rPr>
              <a:t>              r1.draw();</a:t>
            </a:r>
          </a:p>
          <a:p>
            <a:r>
              <a:rPr lang="en-US" sz="1100" dirty="0">
                <a:latin typeface="Arial" pitchFamily="34" charset="0"/>
                <a:cs typeface="Arial" pitchFamily="34" charset="0"/>
              </a:rPr>
              <a:t>      }</a:t>
            </a:r>
          </a:p>
          <a:p>
            <a:r>
              <a:rPr lang="en-US" sz="1100" dirty="0">
                <a:latin typeface="Arial" pitchFamily="34" charset="0"/>
                <a:cs typeface="Arial" pitchFamily="34" charset="0"/>
              </a:rPr>
              <a:t>}</a:t>
            </a:r>
          </a:p>
        </p:txBody>
      </p:sp>
      <p:sp>
        <p:nvSpPr>
          <p:cNvPr id="7" name="AutoShape 5"/>
          <p:cNvSpPr>
            <a:spLocks noChangeArrowheads="1"/>
          </p:cNvSpPr>
          <p:nvPr/>
        </p:nvSpPr>
        <p:spPr bwMode="auto">
          <a:xfrm>
            <a:off x="2218029" y="7481564"/>
            <a:ext cx="4711831" cy="447764"/>
          </a:xfrm>
          <a:prstGeom prst="roundRect">
            <a:avLst>
              <a:gd name="adj" fmla="val 16667"/>
            </a:avLst>
          </a:prstGeom>
          <a:noFill/>
          <a:ln w="9525">
            <a:solidFill>
              <a:schemeClr val="tx1"/>
            </a:solidFill>
            <a:round/>
            <a:headEnd/>
            <a:tailEnd/>
          </a:ln>
          <a:effectLst/>
        </p:spPr>
        <p:txBody>
          <a:bodyPr wrap="none" lIns="104704" tIns="52352" rIns="104704" bIns="52352" anchor="ctr"/>
          <a:lstStyle/>
          <a:p>
            <a:r>
              <a:rPr lang="en-US" sz="1100" dirty="0">
                <a:latin typeface="Arial" pitchFamily="34" charset="0"/>
                <a:cs typeface="Arial" pitchFamily="34" charset="0"/>
              </a:rPr>
              <a:t>Output : </a:t>
            </a:r>
          </a:p>
          <a:p>
            <a:r>
              <a:rPr lang="en-US" sz="1100" dirty="0">
                <a:latin typeface="Arial" pitchFamily="34" charset="0"/>
                <a:cs typeface="Arial" pitchFamily="34" charset="0"/>
              </a:rPr>
              <a:t>Drawing a rectangle</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r>
              <a:rPr lang="en-US" dirty="0" smtClean="0"/>
              <a:t>The example shows how to declare and use an interface</a:t>
            </a:r>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r>
              <a:rPr lang="en-US" b="1" u="sng" dirty="0"/>
              <a:t>Interface: </a:t>
            </a:r>
          </a:p>
          <a:p>
            <a:r>
              <a:rPr lang="en-US" dirty="0"/>
              <a:t>You may come across a situation, in which you want to have different implementations of a method in different classes and delay the decision on which implementation of a method to execute until runtime. In java, the class where the method is defined must be present at compile time so that the compiler can check the signature of the method to ensure that the method call is legitimate. All the classes that could possibly be called for the aforementioned method need to share a common super class, so that the method can be defined in the super class and overridden by the individual subclasses. If you want to force every subclass to have its own implementation of the method, the method can be defined as an abstract one. Chances are you will want to move the method definition higher and higher up the inheritance hierarchy, so that more and more classes can override the same method.</a:t>
            </a:r>
          </a:p>
          <a:p>
            <a:r>
              <a:rPr lang="en-US" dirty="0"/>
              <a:t>Because of single inheritance, any Java class has only a single super class.  It inherits variables and methods from all </a:t>
            </a:r>
            <a:r>
              <a:rPr lang="en-US" dirty="0" err="1"/>
              <a:t>superclasses</a:t>
            </a:r>
            <a:r>
              <a:rPr lang="en-US" dirty="0"/>
              <a:t> above it in the hierarchy.  This makes sub-classing easier to implement and design, but it also can be restricting when you have similar behavior that must be duplicated across different branches of class hierarchy. Java solves the problem of shared behavior by using interfaces.</a:t>
            </a:r>
          </a:p>
          <a:p>
            <a:r>
              <a:rPr lang="en-US" dirty="0"/>
              <a:t>An interface is a collection of method signatures (without implementations) and constant values. Interfaces are used to define a protocol behavior that can be implemented by any class hierarchy. Interfaces are abstract classes that are left completely unimplemented</a:t>
            </a:r>
            <a:r>
              <a:rPr lang="en-US" b="1" dirty="0"/>
              <a:t>. </a:t>
            </a:r>
            <a:r>
              <a:rPr lang="en-US" dirty="0"/>
              <a:t>That means, no methods in the class has been implemented. Using an interface, you can specify what a class must do, but not how it does.  </a:t>
            </a:r>
          </a:p>
          <a:p>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r>
              <a:rPr lang="en-US" b="1" u="sng" dirty="0"/>
              <a:t>Interface (contd.): </a:t>
            </a:r>
          </a:p>
          <a:p>
            <a:endParaRPr lang="en-US" dirty="0"/>
          </a:p>
          <a:p>
            <a:r>
              <a:rPr lang="en-US" dirty="0"/>
              <a:t>Interfaces are syntactically similar to classes, but they lack instance variables, and their methods are declared without any body. Additionally, interface data members are limited to </a:t>
            </a:r>
            <a:r>
              <a:rPr lang="en-US" b="1" dirty="0"/>
              <a:t>static final variables</a:t>
            </a:r>
            <a:r>
              <a:rPr lang="en-US" dirty="0"/>
              <a:t>, which means that they are constant. An object variable can be declared as an interface type, and all the constants and methods declared in the interface can be accessed from this variable. All objects, whose class types implement the interface, can then be assigned to this variable. Therefore, to solve the problem of how to decide implementation which method is to be executed at runtime, you can define an interface with the method be shared among classes. Reference to this commonly implemented method from the interface object variable will then be resolved at runtime.</a:t>
            </a:r>
          </a:p>
          <a:p>
            <a:endParaRPr lang="en-US" dirty="0"/>
          </a:p>
          <a:p>
            <a:r>
              <a:rPr lang="en-US" dirty="0"/>
              <a:t>An interface definition consists of both interface declaration and interface body.</a:t>
            </a:r>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smtClean="0"/>
          </a:p>
          <a:p>
            <a:r>
              <a:rPr lang="en-US" dirty="0" smtClean="0"/>
              <a:t>The </a:t>
            </a:r>
            <a:r>
              <a:rPr lang="en-US" dirty="0"/>
              <a:t>interface declaration informs about various attributes of the interface such as its name and whether it extends to another interface. </a:t>
            </a:r>
          </a:p>
          <a:p>
            <a:endParaRPr lang="en-US" dirty="0"/>
          </a:p>
        </p:txBody>
      </p:sp>
      <p:sp>
        <p:nvSpPr>
          <p:cNvPr id="6" name="AutoShape 4"/>
          <p:cNvSpPr>
            <a:spLocks noChangeArrowheads="1"/>
          </p:cNvSpPr>
          <p:nvPr/>
        </p:nvSpPr>
        <p:spPr bwMode="auto">
          <a:xfrm>
            <a:off x="2477346" y="6762850"/>
            <a:ext cx="4323081" cy="1241712"/>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lIns="96661" tIns="48331" rIns="96661" bIns="48331" anchor="ctr"/>
          <a:lstStyle/>
          <a:p>
            <a:pPr lvl="1">
              <a:lnSpc>
                <a:spcPct val="135000"/>
              </a:lnSpc>
            </a:pPr>
            <a:r>
              <a:rPr lang="en-US" sz="1100" dirty="0">
                <a:latin typeface="Arial" pitchFamily="34" charset="0"/>
                <a:cs typeface="Arial" pitchFamily="34" charset="0"/>
              </a:rPr>
              <a:t>// Interface Declaration:</a:t>
            </a:r>
          </a:p>
          <a:p>
            <a:pPr lvl="1">
              <a:lnSpc>
                <a:spcPct val="135000"/>
              </a:lnSpc>
            </a:pPr>
            <a:r>
              <a:rPr lang="en-US" sz="1100" dirty="0">
                <a:latin typeface="Arial" pitchFamily="34" charset="0"/>
                <a:cs typeface="Arial" pitchFamily="34" charset="0"/>
              </a:rPr>
              <a:t>&lt;access&gt; interface &lt;name&gt;  {</a:t>
            </a:r>
          </a:p>
          <a:p>
            <a:pPr lvl="1">
              <a:lnSpc>
                <a:spcPct val="135000"/>
              </a:lnSpc>
            </a:pPr>
            <a:r>
              <a:rPr lang="en-US" sz="1100" dirty="0">
                <a:latin typeface="Arial" pitchFamily="34" charset="0"/>
                <a:cs typeface="Arial" pitchFamily="34" charset="0"/>
              </a:rPr>
              <a:t>	return type &lt;</a:t>
            </a:r>
            <a:r>
              <a:rPr lang="en-US" sz="1100" dirty="0" err="1">
                <a:latin typeface="Arial" pitchFamily="34" charset="0"/>
                <a:cs typeface="Arial" pitchFamily="34" charset="0"/>
              </a:rPr>
              <a:t>method_name</a:t>
            </a:r>
            <a:r>
              <a:rPr lang="en-US" sz="1100" dirty="0">
                <a:latin typeface="Arial" pitchFamily="34" charset="0"/>
                <a:cs typeface="Arial" pitchFamily="34" charset="0"/>
              </a:rPr>
              <a:t>&gt; ( &lt;</a:t>
            </a:r>
            <a:r>
              <a:rPr lang="en-US" sz="1100" dirty="0" err="1">
                <a:latin typeface="Arial" pitchFamily="34" charset="0"/>
                <a:cs typeface="Arial" pitchFamily="34" charset="0"/>
              </a:rPr>
              <a:t>parameter_list</a:t>
            </a:r>
            <a:r>
              <a:rPr lang="en-US" sz="1100" dirty="0">
                <a:latin typeface="Arial" pitchFamily="34" charset="0"/>
                <a:cs typeface="Arial" pitchFamily="34" charset="0"/>
              </a:rPr>
              <a:t>&gt; ) ;</a:t>
            </a:r>
          </a:p>
          <a:p>
            <a:pPr lvl="1">
              <a:lnSpc>
                <a:spcPct val="135000"/>
              </a:lnSpc>
            </a:pPr>
            <a:r>
              <a:rPr lang="en-US" sz="1100" dirty="0">
                <a:latin typeface="Arial" pitchFamily="34" charset="0"/>
                <a:cs typeface="Arial" pitchFamily="34" charset="0"/>
              </a:rPr>
              <a:t>	&lt;type&gt; &lt;variable name&gt; = &lt;value&gt;;</a:t>
            </a:r>
          </a:p>
          <a:p>
            <a:pPr lvl="1">
              <a:lnSpc>
                <a:spcPct val="135000"/>
              </a:lnSpc>
            </a:pPr>
            <a:r>
              <a:rPr lang="en-US" sz="1100" dirty="0">
                <a:latin typeface="Arial" pitchFamily="34" charset="0"/>
                <a:cs typeface="Arial" pitchFamily="34" charset="0"/>
              </a:rPr>
              <a:t>}</a:t>
            </a:r>
            <a:endParaRPr lang="en-US" sz="1100" dirty="0">
              <a:solidFill>
                <a:srgbClr val="990000"/>
              </a:solidFill>
              <a:latin typeface="Arial" pitchFamily="34" charset="0"/>
              <a:cs typeface="Arial"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r>
              <a:rPr lang="en-US" dirty="0"/>
              <a:t>An interface declaration can have two other components: </a:t>
            </a:r>
          </a:p>
          <a:p>
            <a:r>
              <a:rPr lang="en-US" dirty="0"/>
              <a:t>   The public access specifier </a:t>
            </a:r>
          </a:p>
          <a:p>
            <a:r>
              <a:rPr lang="en-US" dirty="0"/>
              <a:t>   The list of super interfaces  </a:t>
            </a:r>
          </a:p>
          <a:p>
            <a:endParaRPr lang="en-US" dirty="0"/>
          </a:p>
          <a:p>
            <a:r>
              <a:rPr lang="en-US" dirty="0"/>
              <a:t>While a class can only extend one other class, an interface can extend any number of interfaces, and an interface cannot extend classes.  An interface inherits all constants and methods from its super interface. </a:t>
            </a:r>
          </a:p>
          <a:p>
            <a:r>
              <a:rPr lang="en-US" dirty="0"/>
              <a:t>The interface body contains method declarations for the methods defined within the interface and constant declarations. All constant values defined in an interface are implicitly public, static and final. Similarly, all methods declared in an interface are implicitly public and abstract. One class can implement more than one interface at a time by separating them using commas. </a:t>
            </a:r>
          </a:p>
          <a:p>
            <a:endParaRPr lang="en-US" b="1" u="sng" dirty="0"/>
          </a:p>
          <a:p>
            <a:r>
              <a:rPr lang="en-US" b="1" u="sng" dirty="0"/>
              <a:t>Note:</a:t>
            </a:r>
            <a:r>
              <a:rPr lang="en-US" dirty="0"/>
              <a:t> Once, a class implements an interface it has to override all the methods in that interface; otherwise, a class has to be declared as an abstract class.</a:t>
            </a:r>
          </a:p>
          <a:p>
            <a:endParaRPr lang="en-US" b="1" u="sng" dirty="0"/>
          </a:p>
          <a:p>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r>
              <a:rPr lang="en-US" dirty="0" smtClean="0"/>
              <a:t>The example shows how to declare and use an interface</a:t>
            </a:r>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1.emf"/><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21.xml"/><Relationship Id="rId7" Type="http://schemas.openxmlformats.org/officeDocument/2006/relationships/oleObject" Target="../embeddings/oleObject4.bin"/><Relationship Id="rId2" Type="http://schemas.openxmlformats.org/officeDocument/2006/relationships/tags" Target="../tags/tag20.xml"/><Relationship Id="rId1" Type="http://schemas.openxmlformats.org/officeDocument/2006/relationships/vmlDrawing" Target="../drawings/vmlDrawing4.vml"/><Relationship Id="rId6" Type="http://schemas.openxmlformats.org/officeDocument/2006/relationships/slideMaster" Target="../slideMasters/slideMaster1.xml"/><Relationship Id="rId5" Type="http://schemas.openxmlformats.org/officeDocument/2006/relationships/tags" Target="../tags/tag23.xml"/><Relationship Id="rId4" Type="http://schemas.openxmlformats.org/officeDocument/2006/relationships/tags" Target="../tags/tag22.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25.xml"/><Relationship Id="rId7" Type="http://schemas.openxmlformats.org/officeDocument/2006/relationships/oleObject" Target="../embeddings/oleObject5.bin"/><Relationship Id="rId2" Type="http://schemas.openxmlformats.org/officeDocument/2006/relationships/tags" Target="../tags/tag24.xml"/><Relationship Id="rId1" Type="http://schemas.openxmlformats.org/officeDocument/2006/relationships/vmlDrawing" Target="../drawings/vmlDrawing5.vml"/><Relationship Id="rId6" Type="http://schemas.openxmlformats.org/officeDocument/2006/relationships/slideMaster" Target="../slideMasters/slideMaster1.xml"/><Relationship Id="rId5" Type="http://schemas.openxmlformats.org/officeDocument/2006/relationships/tags" Target="../tags/tag27.xml"/><Relationship Id="rId4" Type="http://schemas.openxmlformats.org/officeDocument/2006/relationships/tags" Target="../tags/tag26.xml"/></Relationships>
</file>

<file path=ppt/slideLayouts/_rels/slideLayout12.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9.xml"/><Relationship Id="rId7" Type="http://schemas.openxmlformats.org/officeDocument/2006/relationships/tags" Target="../tags/tag33.xml"/><Relationship Id="rId2" Type="http://schemas.openxmlformats.org/officeDocument/2006/relationships/tags" Target="../tags/tag28.xml"/><Relationship Id="rId1" Type="http://schemas.openxmlformats.org/officeDocument/2006/relationships/vmlDrawing" Target="../drawings/vmlDrawing6.vml"/><Relationship Id="rId6" Type="http://schemas.openxmlformats.org/officeDocument/2006/relationships/tags" Target="../tags/tag32.xml"/><Relationship Id="rId5" Type="http://schemas.openxmlformats.org/officeDocument/2006/relationships/tags" Target="../tags/tag31.xml"/><Relationship Id="rId10" Type="http://schemas.openxmlformats.org/officeDocument/2006/relationships/image" Target="../media/image1.emf"/><Relationship Id="rId4" Type="http://schemas.openxmlformats.org/officeDocument/2006/relationships/tags" Target="../tags/tag30.xml"/><Relationship Id="rId9" Type="http://schemas.openxmlformats.org/officeDocument/2006/relationships/oleObject" Target="../embeddings/oleObject6.bin"/></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34.xml"/></Relationships>
</file>

<file path=ppt/slideLayouts/_rels/slideLayout15.xml.rels><?xml version="1.0" encoding="UTF-8" standalone="yes"?>
<Relationships xmlns="http://schemas.openxmlformats.org/package/2006/relationships"><Relationship Id="rId3" Type="http://schemas.openxmlformats.org/officeDocument/2006/relationships/tags" Target="../tags/tag36.xml"/><Relationship Id="rId2" Type="http://schemas.openxmlformats.org/officeDocument/2006/relationships/tags" Target="../tags/tag35.xml"/><Relationship Id="rId1" Type="http://schemas.openxmlformats.org/officeDocument/2006/relationships/vmlDrawing" Target="../drawings/vmlDrawing7.vml"/><Relationship Id="rId6" Type="http://schemas.openxmlformats.org/officeDocument/2006/relationships/image" Target="../media/image1.emf"/><Relationship Id="rId5" Type="http://schemas.openxmlformats.org/officeDocument/2006/relationships/oleObject" Target="../embeddings/oleObject7.bin"/><Relationship Id="rId4"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7.xml"/><Relationship Id="rId1" Type="http://schemas.openxmlformats.org/officeDocument/2006/relationships/vmlDrawing" Target="../drawings/vmlDrawing8.vml"/><Relationship Id="rId5" Type="http://schemas.openxmlformats.org/officeDocument/2006/relationships/image" Target="../media/image1.emf"/><Relationship Id="rId4" Type="http://schemas.openxmlformats.org/officeDocument/2006/relationships/oleObject" Target="../embeddings/oleObject8.bin"/></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2.xml"/><Relationship Id="rId7" Type="http://schemas.openxmlformats.org/officeDocument/2006/relationships/image" Target="../media/image1.emf"/><Relationship Id="rId2" Type="http://schemas.openxmlformats.org/officeDocument/2006/relationships/tags" Target="../tags/tag11.xml"/><Relationship Id="rId1" Type="http://schemas.openxmlformats.org/officeDocument/2006/relationships/vmlDrawing" Target="../drawings/vmlDrawing3.vml"/><Relationship Id="rId6" Type="http://schemas.openxmlformats.org/officeDocument/2006/relationships/oleObject" Target="../embeddings/oleObject3.bin"/><Relationship Id="rId5" Type="http://schemas.openxmlformats.org/officeDocument/2006/relationships/slideMaster" Target="../slideMasters/slideMaster1.xml"/><Relationship Id="rId4" Type="http://schemas.openxmlformats.org/officeDocument/2006/relationships/tags" Target="../tags/tag1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15.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16.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17.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1.xml"/><Relationship Id="rId1" Type="http://schemas.openxmlformats.org/officeDocument/2006/relationships/tags" Target="../tags/tag18.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9.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 y="0"/>
          <a:ext cx="146538" cy="158750"/>
        </p:xfrm>
        <a:graphic>
          <a:graphicData uri="http://schemas.openxmlformats.org/presentationml/2006/ole">
            <mc:AlternateContent xmlns:mc="http://schemas.openxmlformats.org/markup-compatibility/2006">
              <mc:Choice xmlns:v="urn:schemas-microsoft-com:vml" Requires="v">
                <p:oleObj spid="_x0000_s2061"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ctrTitle" hasCustomPrompt="1"/>
            <p:custDataLst>
              <p:tags r:id="rId3"/>
            </p:custDataLst>
          </p:nvPr>
        </p:nvSpPr>
        <p:spPr>
          <a:xfrm>
            <a:off x="0" y="2959926"/>
            <a:ext cx="5035137" cy="1098157"/>
          </a:xfrm>
        </p:spPr>
        <p:txBody>
          <a:bodyPr lIns="720000" tIns="33059" rIns="33059" bIns="33059" anchor="t"/>
          <a:lstStyle>
            <a:lvl1pPr marL="0" indent="0" algn="l">
              <a:defRPr sz="3700" b="1">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4"/>
            </p:custDataLst>
          </p:nvPr>
        </p:nvSpPr>
        <p:spPr>
          <a:xfrm>
            <a:off x="4491614" y="4949633"/>
            <a:ext cx="4652387" cy="874227"/>
          </a:xfrm>
        </p:spPr>
        <p:txBody>
          <a:bodyPr lIns="720000"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3862067971"/>
      </p:ext>
    </p:extLst>
  </p:cSld>
  <p:clrMapOvr>
    <a:masterClrMapping/>
  </p:clrMapOvr>
  <p:timing>
    <p:tnLst>
      <p:par>
        <p:cTn id="1" dur="indefinite" restart="never" nodeType="tmRoot"/>
      </p:par>
    </p:tnLst>
  </p:timing>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4109"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2111956"/>
            <a:ext cx="8845484" cy="4026560"/>
          </a:xfrm>
        </p:spPr>
        <p:txBody>
          <a:bodyPr/>
          <a:lstStyle>
            <a:lvl1pPr>
              <a:defRPr b="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8" name="Espace réservé du texte 7"/>
          <p:cNvSpPr>
            <a:spLocks noGrp="1"/>
          </p:cNvSpPr>
          <p:nvPr>
            <p:ph type="body" sz="quarter" idx="11" hasCustomPrompt="1"/>
            <p:custDataLst>
              <p:tags r:id="rId5"/>
            </p:custDataLst>
          </p:nvPr>
        </p:nvSpPr>
        <p:spPr>
          <a:xfrm>
            <a:off x="298604" y="1495447"/>
            <a:ext cx="8860286" cy="643612"/>
          </a:xfrm>
        </p:spPr>
        <p:txBody>
          <a:bodyPr/>
          <a:lstStyle>
            <a:lvl1pPr marL="0" indent="0">
              <a:buNone/>
              <a:defRPr b="1">
                <a:solidFill>
                  <a:schemeClr val="accent2"/>
                </a:solidFill>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2794970866"/>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5133"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4"/>
            </p:custDataLst>
          </p:nvPr>
        </p:nvSpPr>
        <p:spPr>
          <a:xfrm>
            <a:off x="290500" y="1533439"/>
            <a:ext cx="4155820" cy="471550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5"/>
            </p:custDataLst>
          </p:nvPr>
        </p:nvSpPr>
        <p:spPr>
          <a:xfrm>
            <a:off x="4636466" y="1533440"/>
            <a:ext cx="4155820" cy="472558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2294560565"/>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6157" name="think-cell Slide" r:id="rId9" imgW="360" imgH="360" progId="">
                  <p:embed/>
                </p:oleObj>
              </mc:Choice>
              <mc:Fallback>
                <p:oleObj name="think-cell Slide" r:id="rId9" imgW="360" imgH="360" progId="">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4"/>
            </p:custDataLst>
          </p:nvPr>
        </p:nvSpPr>
        <p:spPr>
          <a:xfrm>
            <a:off x="290500" y="2206953"/>
            <a:ext cx="4155820" cy="4041990"/>
          </a:xfrm>
        </p:spPr>
        <p:txBody>
          <a:bodyPr/>
          <a:lstStyle>
            <a:lvl1pPr>
              <a:defRPr sz="1800"/>
            </a:lvl1pPr>
            <a:lvl2pPr>
              <a:defRPr sz="1600"/>
            </a:lvl2pPr>
            <a:lvl3pPr>
              <a:defRPr sz="1400"/>
            </a:lvl3pPr>
            <a:lvl4pPr>
              <a:defRPr sz="12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5"/>
            </p:custDataLst>
          </p:nvPr>
        </p:nvSpPr>
        <p:spPr>
          <a:xfrm>
            <a:off x="4636466" y="2208394"/>
            <a:ext cx="4155820" cy="4050630"/>
          </a:xfrm>
        </p:spPr>
        <p:txBody>
          <a:bodyPr/>
          <a:lstStyle>
            <a:lvl1pPr>
              <a:defRPr sz="1800"/>
            </a:lvl1pPr>
            <a:lvl2pPr>
              <a:defRPr sz="1600"/>
            </a:lvl2pPr>
            <a:lvl3pPr>
              <a:defRPr sz="1400"/>
            </a:lvl3pPr>
            <a:lvl4pPr>
              <a:defRPr sz="12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Espace réservé du texte 6"/>
          <p:cNvSpPr>
            <a:spLocks noGrp="1"/>
          </p:cNvSpPr>
          <p:nvPr>
            <p:ph type="body" sz="quarter" idx="12" hasCustomPrompt="1"/>
            <p:custDataLst>
              <p:tags r:id="rId6"/>
            </p:custDataLst>
          </p:nvPr>
        </p:nvSpPr>
        <p:spPr>
          <a:xfrm>
            <a:off x="290501" y="1542648"/>
            <a:ext cx="4155820" cy="653034"/>
          </a:xfrm>
        </p:spPr>
        <p:txBody>
          <a:bodyPr anchor="ctr"/>
          <a:lstStyle>
            <a:lvl1pPr algn="ctr">
              <a:buNone/>
              <a:defRPr sz="2200" b="1">
                <a:solidFill>
                  <a:schemeClr val="tx2">
                    <a:lumMod val="50000"/>
                  </a:schemeClr>
                </a:solidFill>
              </a:defRPr>
            </a:lvl1pPr>
            <a:lvl5pPr>
              <a:buNone/>
              <a:defRPr/>
            </a:lvl5pPr>
          </a:lstStyle>
          <a:p>
            <a:pPr lvl="0"/>
            <a:r>
              <a:rPr lang="en-US" noProof="0" dirty="0" smtClean="0"/>
              <a:t>Click to edit Master text style</a:t>
            </a:r>
          </a:p>
        </p:txBody>
      </p:sp>
      <p:sp>
        <p:nvSpPr>
          <p:cNvPr id="9" name="Espace réservé du texte 8"/>
          <p:cNvSpPr>
            <a:spLocks noGrp="1"/>
          </p:cNvSpPr>
          <p:nvPr>
            <p:ph type="body" sz="quarter" idx="13" hasCustomPrompt="1"/>
            <p:custDataLst>
              <p:tags r:id="rId7"/>
            </p:custDataLst>
          </p:nvPr>
        </p:nvSpPr>
        <p:spPr>
          <a:xfrm>
            <a:off x="4636749" y="1533439"/>
            <a:ext cx="4155820"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smtClean="0"/>
              <a:t>Click to edit Master text style</a:t>
            </a:r>
          </a:p>
        </p:txBody>
      </p:sp>
    </p:spTree>
    <p:extLst>
      <p:ext uri="{BB962C8B-B14F-4D97-AF65-F5344CB8AC3E}">
        <p14:creationId xmlns:p14="http://schemas.microsoft.com/office/powerpoint/2010/main" val="30243354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 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hasCustomPrompt="1"/>
          </p:nvPr>
        </p:nvSpPr>
        <p:spPr>
          <a:xfrm>
            <a:off x="408791" y="1459814"/>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4" name="Content Placeholder 3"/>
          <p:cNvSpPr>
            <a:spLocks noGrp="1"/>
          </p:cNvSpPr>
          <p:nvPr>
            <p:ph sz="half" idx="2" hasCustomPrompt="1"/>
          </p:nvPr>
        </p:nvSpPr>
        <p:spPr>
          <a:xfrm>
            <a:off x="408791" y="1984895"/>
            <a:ext cx="3990466" cy="1685312"/>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5" name="Text Placeholder 4"/>
          <p:cNvSpPr>
            <a:spLocks noGrp="1"/>
          </p:cNvSpPr>
          <p:nvPr>
            <p:ph type="body" sz="quarter" idx="3" hasCustomPrompt="1"/>
          </p:nvPr>
        </p:nvSpPr>
        <p:spPr>
          <a:xfrm>
            <a:off x="4766260" y="1459814"/>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6" name="Content Placeholder 5"/>
          <p:cNvSpPr>
            <a:spLocks noGrp="1"/>
          </p:cNvSpPr>
          <p:nvPr>
            <p:ph sz="quarter" idx="4" hasCustomPrompt="1"/>
          </p:nvPr>
        </p:nvSpPr>
        <p:spPr>
          <a:xfrm>
            <a:off x="4766260" y="1984895"/>
            <a:ext cx="3990466" cy="1685312"/>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Text Placeholder 2"/>
          <p:cNvSpPr>
            <a:spLocks noGrp="1"/>
          </p:cNvSpPr>
          <p:nvPr>
            <p:ph type="body" idx="12" hasCustomPrompt="1"/>
          </p:nvPr>
        </p:nvSpPr>
        <p:spPr>
          <a:xfrm>
            <a:off x="408791" y="3843789"/>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8" name="Content Placeholder 3"/>
          <p:cNvSpPr>
            <a:spLocks noGrp="1"/>
          </p:cNvSpPr>
          <p:nvPr>
            <p:ph sz="half" idx="13" hasCustomPrompt="1"/>
          </p:nvPr>
        </p:nvSpPr>
        <p:spPr>
          <a:xfrm>
            <a:off x="408791" y="4375488"/>
            <a:ext cx="3990466" cy="1820917"/>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9" name="Text Placeholder 4"/>
          <p:cNvSpPr>
            <a:spLocks noGrp="1"/>
          </p:cNvSpPr>
          <p:nvPr>
            <p:ph type="body" sz="quarter" idx="14" hasCustomPrompt="1"/>
          </p:nvPr>
        </p:nvSpPr>
        <p:spPr>
          <a:xfrm>
            <a:off x="4766260" y="3843789"/>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10" name="Content Placeholder 5"/>
          <p:cNvSpPr>
            <a:spLocks noGrp="1"/>
          </p:cNvSpPr>
          <p:nvPr>
            <p:ph sz="quarter" idx="15" hasCustomPrompt="1"/>
          </p:nvPr>
        </p:nvSpPr>
        <p:spPr>
          <a:xfrm>
            <a:off x="4766260" y="4375488"/>
            <a:ext cx="3990466" cy="1820917"/>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3664548459"/>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O NOT US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3" name="Picture 12"/>
          <p:cNvPicPr>
            <a:picLocks noChangeAspect="1" noChangeArrowheads="1"/>
          </p:cNvPicPr>
          <p:nvPr userDrawn="1"/>
        </p:nvPicPr>
        <p:blipFill>
          <a:blip r:embed="rId3"/>
          <a:srcRect/>
          <a:stretch>
            <a:fillRect/>
          </a:stretch>
        </p:blipFill>
        <p:spPr bwMode="auto">
          <a:xfrm>
            <a:off x="7315200" y="1828799"/>
            <a:ext cx="1693941" cy="1554480"/>
          </a:xfrm>
          <a:prstGeom prst="rect">
            <a:avLst/>
          </a:prstGeom>
          <a:noFill/>
          <a:ln w="9525">
            <a:noFill/>
            <a:miter lim="800000"/>
            <a:headEnd/>
            <a:tailEnd/>
          </a:ln>
          <a:effectLst/>
        </p:spPr>
      </p:pic>
      <p:sp>
        <p:nvSpPr>
          <p:cNvPr id="4" name="Content Placeholder 2"/>
          <p:cNvSpPr>
            <a:spLocks noGrp="1"/>
          </p:cNvSpPr>
          <p:nvPr>
            <p:ph idx="1" hasCustomPrompt="1"/>
            <p:custDataLst>
              <p:tags r:id="rId1"/>
            </p:custDataLst>
          </p:nvPr>
        </p:nvSpPr>
        <p:spPr>
          <a:xfrm>
            <a:off x="298516" y="1494766"/>
            <a:ext cx="7009788"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31750137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7181"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Tree>
    <p:extLst>
      <p:ext uri="{BB962C8B-B14F-4D97-AF65-F5344CB8AC3E}">
        <p14:creationId xmlns:p14="http://schemas.microsoft.com/office/powerpoint/2010/main" val="2467131522"/>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buFont typeface="Wingdings" pitchFamily="2" charset="2"/>
              <a:buChar char="Ø"/>
              <a:defRPr/>
            </a:lvl1pPr>
            <a:lvl4pPr>
              <a:defRPr lang="en-US" sz="1600" kern="1200" dirty="0" smtClean="0">
                <a:solidFill>
                  <a:schemeClr val="bg1">
                    <a:lumMod val="50000"/>
                  </a:schemeClr>
                </a:solidFill>
                <a:latin typeface="Candara" panose="020E0502030303020204" pitchFamily="34" charset="0"/>
                <a:ea typeface="+mn-ea"/>
                <a:cs typeface="+mn-cs"/>
              </a:defRPr>
            </a:lvl4pPr>
            <a:lvl5pPr>
              <a:defRPr lang="en-US" sz="1600" kern="1200" dirty="0">
                <a:solidFill>
                  <a:schemeClr val="bg1">
                    <a:lumMod val="50000"/>
                  </a:schemeClr>
                </a:solidFill>
                <a:latin typeface="Candara" panose="020E0502030303020204" pitchFamily="34" charset="0"/>
                <a:ea typeface="+mn-ea"/>
                <a:cs typeface="+mn-cs"/>
              </a:defRPr>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8/1/2016</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27091475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8205" name="think-cell Slide" r:id="rId4" imgW="360" imgH="360" progId="">
                  <p:embed/>
                </p:oleObj>
              </mc:Choice>
              <mc:Fallback>
                <p:oleObj name="think-cell Slide" r:id="rId4" imgW="360" imgH="36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03137361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3085"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1494766"/>
            <a:ext cx="884548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123650148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LessonObjectiv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79376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spTree>
    <p:extLst>
      <p:ext uri="{BB962C8B-B14F-4D97-AF65-F5344CB8AC3E}">
        <p14:creationId xmlns:p14="http://schemas.microsoft.com/office/powerpoint/2010/main" val="370692700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m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7" y="1494766"/>
            <a:ext cx="6649748"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7410"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020272" y="1828800"/>
            <a:ext cx="2103120" cy="15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024805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a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7" y="1494766"/>
            <a:ext cx="655948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8434"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858000" y="1828800"/>
            <a:ext cx="2286000" cy="1603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742080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9458" name="Picture 2" descr="http://www.strategic-resume.com/wp-content/uploads/2015/08/SummaryIcon.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06896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ssessm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20482"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113015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ssessment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8"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80750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Objectiv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28818987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26" Type="http://schemas.openxmlformats.org/officeDocument/2006/relationships/tags" Target="../tags/tag7.xml"/><Relationship Id="rId3" Type="http://schemas.openxmlformats.org/officeDocument/2006/relationships/slideLayout" Target="../slideLayouts/slideLayout3.xml"/><Relationship Id="rId21" Type="http://schemas.openxmlformats.org/officeDocument/2006/relationships/tags" Target="../tags/tag2.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ags" Target="../tags/tag6.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1.xml"/><Relationship Id="rId29"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4.xml"/><Relationship Id="rId28"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vmlDrawing" Target="../drawings/vmlDrawing1.v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3.xml"/><Relationship Id="rId27"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0"/>
            </p:custDataLst>
          </p:nvPr>
        </p:nvGraphicFramePr>
        <p:xfrm>
          <a:off x="1" y="0"/>
          <a:ext cx="146538" cy="158750"/>
        </p:xfrm>
        <a:graphic>
          <a:graphicData uri="http://schemas.openxmlformats.org/presentationml/2006/ole">
            <mc:AlternateContent xmlns:mc="http://schemas.openxmlformats.org/markup-compatibility/2006">
              <mc:Choice xmlns:v="urn:schemas-microsoft-com:vml" Requires="v">
                <p:oleObj spid="_x0000_s1037" name="think-cell Slide" r:id="rId27" imgW="360" imgH="360" progId="">
                  <p:embed/>
                </p:oleObj>
              </mc:Choice>
              <mc:Fallback>
                <p:oleObj name="think-cell Slide" r:id="rId27" imgW="360" imgH="360" progId="">
                  <p:embed/>
                  <p:pic>
                    <p:nvPicPr>
                      <p:cNvPr id="0" name=""/>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1"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21"/>
            </p:custDataLst>
          </p:nvPr>
        </p:nvSpPr>
        <p:spPr>
          <a:xfrm>
            <a:off x="1" y="0"/>
            <a:ext cx="9143999" cy="1002135"/>
          </a:xfrm>
          <a:prstGeom prst="rect">
            <a:avLst/>
          </a:prstGeom>
        </p:spPr>
        <p:txBody>
          <a:bodyPr vert="horz" lIns="297529" tIns="33059" rIns="165294" bIns="33059" rtlCol="0" anchor="ctr">
            <a:noAutofit/>
          </a:bodyPr>
          <a:lstStyle/>
          <a:p>
            <a:r>
              <a:rPr lang="fr-FR" noProof="0" dirty="0" smtClean="0"/>
              <a:t>Cliquez pour modifier le style du titre</a:t>
            </a:r>
            <a:endParaRPr lang="en-US" noProof="0" dirty="0"/>
          </a:p>
        </p:txBody>
      </p:sp>
      <p:sp>
        <p:nvSpPr>
          <p:cNvPr id="3" name="Text Placeholder 2"/>
          <p:cNvSpPr>
            <a:spLocks noGrp="1"/>
          </p:cNvSpPr>
          <p:nvPr>
            <p:ph type="body" idx="1"/>
            <p:custDataLst>
              <p:tags r:id="rId22"/>
            </p:custDataLst>
          </p:nvPr>
        </p:nvSpPr>
        <p:spPr>
          <a:xfrm>
            <a:off x="298516" y="1501977"/>
            <a:ext cx="8712115" cy="4636540"/>
          </a:xfrm>
          <a:prstGeom prst="rect">
            <a:avLst/>
          </a:prstGeom>
        </p:spPr>
        <p:txBody>
          <a:bodyPr vert="horz" lIns="108000" tIns="72000" rIns="72000" bIns="72000" rtlCol="0">
            <a:noAutofit/>
          </a:body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11" name="TextBox 10"/>
          <p:cNvSpPr txBox="1"/>
          <p:nvPr>
            <p:custDataLst>
              <p:tags r:id="rId23"/>
            </p:custDataLst>
          </p:nvPr>
        </p:nvSpPr>
        <p:spPr>
          <a:xfrm>
            <a:off x="8827276" y="6661691"/>
            <a:ext cx="110608" cy="107722"/>
          </a:xfrm>
          <a:prstGeom prst="rect">
            <a:avLst/>
          </a:prstGeom>
          <a:noFill/>
        </p:spPr>
        <p:txBody>
          <a:bodyPr wrap="none" lIns="0" tIns="0" rIns="0" bIns="0" rtlCol="0" anchor="ctr">
            <a:spAutoFit/>
          </a:bodyPr>
          <a:lstStyle/>
          <a:p>
            <a:pPr algn="ctr"/>
            <a:fld id="{6A895693-0027-4F28-9367-92E39A51F51C}" type="slidenum">
              <a:rPr lang="en-US" sz="700" smtClean="0">
                <a:solidFill>
                  <a:schemeClr val="tx2"/>
                </a:solidFill>
              </a:rPr>
              <a:pPr algn="ctr"/>
              <a:t>‹#›</a:t>
            </a:fld>
            <a:endParaRPr lang="en-US" sz="700" dirty="0">
              <a:solidFill>
                <a:schemeClr val="tx2"/>
              </a:solidFill>
            </a:endParaRPr>
          </a:p>
        </p:txBody>
      </p:sp>
      <p:sp>
        <p:nvSpPr>
          <p:cNvPr id="9" name="Freeform 4"/>
          <p:cNvSpPr>
            <a:spLocks/>
          </p:cNvSpPr>
          <p:nvPr>
            <p:custDataLst>
              <p:tags r:id="rId24"/>
            </p:custDataLst>
          </p:nvPr>
        </p:nvSpPr>
        <p:spPr bwMode="auto">
          <a:xfrm>
            <a:off x="2" y="676402"/>
            <a:ext cx="9143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a:p>
        </p:txBody>
      </p:sp>
      <p:sp>
        <p:nvSpPr>
          <p:cNvPr id="12" name="Rectangle 11"/>
          <p:cNvSpPr>
            <a:spLocks noChangeArrowheads="1"/>
          </p:cNvSpPr>
          <p:nvPr>
            <p:custDataLst>
              <p:tags r:id="rId25"/>
            </p:custDataLst>
          </p:nvPr>
        </p:nvSpPr>
        <p:spPr bwMode="auto">
          <a:xfrm>
            <a:off x="6223228" y="6623404"/>
            <a:ext cx="2455979"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600" b="0" i="0" noProof="0" dirty="0" smtClean="0">
                <a:solidFill>
                  <a:schemeClr val="tx2"/>
                </a:solidFill>
                <a:latin typeface="+mj-lt"/>
                <a:cs typeface="Helvetica Light"/>
              </a:rPr>
              <a:t>Copyright © Capgemini 2015. All Rights Reserved</a:t>
            </a:r>
          </a:p>
        </p:txBody>
      </p:sp>
      <p:cxnSp>
        <p:nvCxnSpPr>
          <p:cNvPr id="15" name="Straight Connector 5"/>
          <p:cNvCxnSpPr/>
          <p:nvPr>
            <p:custDataLst>
              <p:tags r:id="rId26"/>
            </p:custDataLst>
          </p:nvPr>
        </p:nvCxnSpPr>
        <p:spPr>
          <a:xfrm flipH="1">
            <a:off x="2" y="6362700"/>
            <a:ext cx="9143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pic>
        <p:nvPicPr>
          <p:cNvPr id="14" name="Image 13" descr="Capgemini_logo.jpg"/>
          <p:cNvPicPr>
            <a:picLocks noChangeAspect="1"/>
          </p:cNvPicPr>
          <p:nvPr/>
        </p:nvPicPr>
        <p:blipFill>
          <a:blip r:embed="rId29" cstate="print"/>
          <a:stretch>
            <a:fillRect/>
          </a:stretch>
        </p:blipFill>
        <p:spPr>
          <a:xfrm>
            <a:off x="270463" y="6439028"/>
            <a:ext cx="1438102" cy="344978"/>
          </a:xfrm>
          <a:prstGeom prst="rect">
            <a:avLst/>
          </a:prstGeom>
          <a:noFill/>
          <a:ln>
            <a:noFill/>
          </a:ln>
        </p:spPr>
      </p:pic>
    </p:spTree>
    <p:extLst>
      <p:ext uri="{BB962C8B-B14F-4D97-AF65-F5344CB8AC3E}">
        <p14:creationId xmlns:p14="http://schemas.microsoft.com/office/powerpoint/2010/main" val="2819852804"/>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 id="2147483682" r:id="rId12"/>
    <p:sldLayoutId id="2147483683" r:id="rId13"/>
    <p:sldLayoutId id="2147483684" r:id="rId14"/>
    <p:sldLayoutId id="2147483685" r:id="rId15"/>
    <p:sldLayoutId id="2147483686" r:id="rId16"/>
    <p:sldLayoutId id="2147483687" r:id="rId17"/>
  </p:sldLayoutIdLst>
  <p:timing>
    <p:tnLst>
      <p:par>
        <p:cTn id="1" dur="indefinite" restart="never" nodeType="tmRoot"/>
      </p:par>
    </p:tnLst>
  </p:timing>
  <p:hf sldNum="0" hdr="0" dt="0"/>
  <p:txStyles>
    <p:titleStyle>
      <a:lvl1pPr marL="0" indent="0"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bg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bg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tabLst/>
        <a:defRPr sz="1600" kern="1200">
          <a:solidFill>
            <a:schemeClr val="bg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tabLst/>
        <a:defRPr sz="1400" kern="1200">
          <a:solidFill>
            <a:schemeClr val="bg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ctrTitle"/>
          </p:nvPr>
        </p:nvSpPr>
        <p:spPr/>
        <p:txBody>
          <a:bodyPr>
            <a:normAutofit/>
          </a:bodyPr>
          <a:lstStyle/>
          <a:p>
            <a:r>
              <a:rPr lang="en-US" sz="3600" dirty="0"/>
              <a:t>Core Java 8  and Development Tools</a:t>
            </a:r>
          </a:p>
        </p:txBody>
      </p:sp>
      <p:sp>
        <p:nvSpPr>
          <p:cNvPr id="12" name="Subtitle 11"/>
          <p:cNvSpPr>
            <a:spLocks noGrp="1"/>
          </p:cNvSpPr>
          <p:nvPr>
            <p:ph type="subTitle" idx="1"/>
          </p:nvPr>
        </p:nvSpPr>
        <p:spPr>
          <a:xfrm>
            <a:off x="4273246" y="4949633"/>
            <a:ext cx="4652387" cy="874227"/>
          </a:xfrm>
        </p:spPr>
        <p:txBody>
          <a:bodyPr>
            <a:normAutofit/>
          </a:bodyPr>
          <a:lstStyle/>
          <a:p>
            <a:pPr algn="l"/>
            <a:r>
              <a:rPr lang="en-US" sz="2000" dirty="0" smtClean="0">
                <a:solidFill>
                  <a:schemeClr val="tx1"/>
                </a:solidFill>
              </a:rPr>
              <a:t>Lesson 06 : Abstract </a:t>
            </a:r>
            <a:r>
              <a:rPr lang="en-US" sz="2000" dirty="0">
                <a:solidFill>
                  <a:schemeClr val="tx1"/>
                </a:solidFill>
              </a:rPr>
              <a:t>Classes and Interfaces</a:t>
            </a:r>
          </a:p>
        </p:txBody>
      </p:sp>
    </p:spTree>
    <p:extLst>
      <p:ext uri="{BB962C8B-B14F-4D97-AF65-F5344CB8AC3E}">
        <p14:creationId xmlns:p14="http://schemas.microsoft.com/office/powerpoint/2010/main" val="24936325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dirty="0"/>
              <a:t>6</a:t>
            </a:r>
            <a:r>
              <a:rPr lang="en-US" sz="1200" dirty="0" smtClean="0"/>
              <a:t>.2: Interfaces</a:t>
            </a:r>
            <a:r>
              <a:rPr lang="en-US" dirty="0" smtClean="0"/>
              <a:t/>
            </a:r>
            <a:br>
              <a:rPr lang="en-US" dirty="0" smtClean="0"/>
            </a:br>
            <a:r>
              <a:rPr lang="en-US" dirty="0">
                <a:ea typeface="ヒラギノ角ゴ Pro W3"/>
                <a:cs typeface="Arial" pitchFamily="34" charset="0"/>
              </a:rPr>
              <a:t>Interface - Rules</a:t>
            </a:r>
            <a:endParaRPr lang="en-US" sz="2400" dirty="0"/>
          </a:p>
        </p:txBody>
      </p:sp>
      <p:sp>
        <p:nvSpPr>
          <p:cNvPr id="6" name="Content Placeholder 5"/>
          <p:cNvSpPr>
            <a:spLocks noGrp="1"/>
          </p:cNvSpPr>
          <p:nvPr>
            <p:ph idx="1"/>
          </p:nvPr>
        </p:nvSpPr>
        <p:spPr/>
        <p:txBody>
          <a:bodyPr/>
          <a:lstStyle/>
          <a:p>
            <a:r>
              <a:rPr lang="en-US" dirty="0">
                <a:solidFill>
                  <a:schemeClr val="tx1"/>
                </a:solidFill>
              </a:rPr>
              <a:t>Methods other than default and static in an interface are always public and abstract.</a:t>
            </a:r>
          </a:p>
          <a:p>
            <a:r>
              <a:rPr lang="en-US" dirty="0">
                <a:solidFill>
                  <a:schemeClr val="tx1"/>
                </a:solidFill>
              </a:rPr>
              <a:t>Static methods in interface are always public . </a:t>
            </a:r>
          </a:p>
          <a:p>
            <a:r>
              <a:rPr lang="en-US" dirty="0">
                <a:solidFill>
                  <a:schemeClr val="tx1"/>
                </a:solidFill>
              </a:rPr>
              <a:t>Data members in a interface are always public, static and final.</a:t>
            </a:r>
          </a:p>
          <a:p>
            <a:r>
              <a:rPr lang="en-US" dirty="0">
                <a:solidFill>
                  <a:schemeClr val="tx1"/>
                </a:solidFill>
              </a:rPr>
              <a:t>Interfaces can extend other interfaces.</a:t>
            </a:r>
          </a:p>
          <a:p>
            <a:r>
              <a:rPr lang="en-US" dirty="0">
                <a:solidFill>
                  <a:schemeClr val="tx1"/>
                </a:solidFill>
              </a:rPr>
              <a:t>A class can inherit from a single base class, but can implement multiple interfaces.</a:t>
            </a:r>
          </a:p>
        </p:txBody>
      </p:sp>
    </p:spTree>
    <p:extLst>
      <p:ext uri="{BB962C8B-B14F-4D97-AF65-F5344CB8AC3E}">
        <p14:creationId xmlns:p14="http://schemas.microsoft.com/office/powerpoint/2010/main" val="214259357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dirty="0"/>
              <a:t>6</a:t>
            </a:r>
            <a:r>
              <a:rPr lang="en-US" sz="1200" dirty="0" smtClean="0"/>
              <a:t>.3: Abstract Class vs Interface</a:t>
            </a:r>
            <a:br>
              <a:rPr lang="en-US" sz="1200" dirty="0" smtClean="0"/>
            </a:br>
            <a:r>
              <a:rPr lang="en-US" dirty="0"/>
              <a:t>Abstract Classes and Interfaces</a:t>
            </a:r>
            <a:endParaRPr lang="en-US" sz="2400" dirty="0"/>
          </a:p>
        </p:txBody>
      </p:sp>
      <p:graphicFrame>
        <p:nvGraphicFramePr>
          <p:cNvPr id="4" name="Group 69"/>
          <p:cNvGraphicFramePr>
            <a:graphicFrameLocks noGrp="1"/>
          </p:cNvGraphicFramePr>
          <p:nvPr>
            <p:ph idx="1"/>
            <p:extLst>
              <p:ext uri="{D42A27DB-BD31-4B8C-83A1-F6EECF244321}">
                <p14:modId xmlns:p14="http://schemas.microsoft.com/office/powerpoint/2010/main" val="2019445643"/>
              </p:ext>
            </p:extLst>
          </p:nvPr>
        </p:nvGraphicFramePr>
        <p:xfrm>
          <a:off x="489522" y="1754737"/>
          <a:ext cx="7972094" cy="4386760"/>
        </p:xfrm>
        <a:graphic>
          <a:graphicData uri="http://schemas.openxmlformats.org/drawingml/2006/table">
            <a:tbl>
              <a:tblPr/>
              <a:tblGrid>
                <a:gridCol w="3986047"/>
                <a:gridCol w="3986047"/>
              </a:tblGrid>
              <a:tr h="461239">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1" i="0" u="none" strike="noStrike" cap="none" normalizeH="0" baseline="0" dirty="0" smtClean="0">
                          <a:ln>
                            <a:noFill/>
                          </a:ln>
                          <a:solidFill>
                            <a:schemeClr val="tx1"/>
                          </a:solidFill>
                          <a:effectLst/>
                          <a:latin typeface="+mj-lt"/>
                          <a:cs typeface="Arial" pitchFamily="34" charset="0"/>
                        </a:rPr>
                        <a:t>Abstract classes </a:t>
                      </a:r>
                    </a:p>
                  </a:txBody>
                  <a:tcPr marL="97382" marR="9738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1" i="0" u="none" strike="noStrike" cap="none" normalizeH="0" baseline="0" smtClean="0">
                          <a:ln>
                            <a:noFill/>
                          </a:ln>
                          <a:solidFill>
                            <a:schemeClr val="tx1"/>
                          </a:solidFill>
                          <a:effectLst/>
                          <a:latin typeface="+mj-lt"/>
                          <a:cs typeface="Arial" pitchFamily="34" charset="0"/>
                        </a:rPr>
                        <a:t>Interfaces</a:t>
                      </a:r>
                    </a:p>
                  </a:txBody>
                  <a:tcPr marL="97382" marR="9738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242344">
                <a:tc>
                  <a:txBody>
                    <a:bodyPr/>
                    <a:lstStyle/>
                    <a:p>
                      <a:pPr marL="0" marR="0" lvl="0" indent="0" algn="l" defTabSz="914400" rtl="0" eaLnBrk="0" fontAlgn="base" latinLnBrk="0" hangingPunct="0">
                        <a:lnSpc>
                          <a:spcPct val="11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j-lt"/>
                          <a:cs typeface="Arial" pitchFamily="34" charset="0"/>
                        </a:rPr>
                        <a:t>Abstract classes are used only when there is a “is-a” type of relationship between the classes.</a:t>
                      </a:r>
                    </a:p>
                  </a:txBody>
                  <a:tcPr marL="97382" marR="9738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1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j-lt"/>
                          <a:cs typeface="Arial" pitchFamily="34" charset="0"/>
                        </a:rPr>
                        <a:t>Interfaces can be implemented by classes that are not related to one another.</a:t>
                      </a:r>
                    </a:p>
                  </a:txBody>
                  <a:tcPr marL="97382" marR="9738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08196">
                <a:tc>
                  <a:txBody>
                    <a:bodyPr/>
                    <a:lstStyle/>
                    <a:p>
                      <a:pPr marL="0" marR="0" lvl="0" indent="0" algn="l" defTabSz="914400" rtl="0" eaLnBrk="0" fontAlgn="base" latinLnBrk="0" hangingPunct="0">
                        <a:lnSpc>
                          <a:spcPct val="110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mj-lt"/>
                          <a:cs typeface="Arial" pitchFamily="34" charset="0"/>
                        </a:rPr>
                        <a:t>You cannot extend more than one abstract class.</a:t>
                      </a:r>
                    </a:p>
                  </a:txBody>
                  <a:tcPr marL="97382" marR="9738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1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j-lt"/>
                          <a:cs typeface="Arial" pitchFamily="34" charset="0"/>
                        </a:rPr>
                        <a:t>You can extend more than one interface.</a:t>
                      </a:r>
                    </a:p>
                  </a:txBody>
                  <a:tcPr marL="97382" marR="9738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25332">
                <a:tc>
                  <a:txBody>
                    <a:bodyPr/>
                    <a:lstStyle/>
                    <a:p>
                      <a:pPr marL="0" marR="0" lvl="0" indent="0" algn="l" defTabSz="914400" rtl="0" eaLnBrk="0" fontAlgn="base" latinLnBrk="0" hangingPunct="0">
                        <a:lnSpc>
                          <a:spcPct val="110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mj-lt"/>
                          <a:cs typeface="Arial" pitchFamily="34" charset="0"/>
                        </a:rPr>
                        <a:t>Abstract class can contain abstract as well as implemented methods.</a:t>
                      </a:r>
                    </a:p>
                  </a:txBody>
                  <a:tcPr marL="97382" marR="9738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1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j-lt"/>
                          <a:cs typeface="Arial" pitchFamily="34" charset="0"/>
                        </a:rPr>
                        <a:t>Interfaces contain only abstract, default and static methods.</a:t>
                      </a:r>
                    </a:p>
                  </a:txBody>
                  <a:tcPr marL="97382" marR="9738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49649">
                <a:tc>
                  <a:txBody>
                    <a:bodyPr/>
                    <a:lstStyle/>
                    <a:p>
                      <a:pPr marL="0" marR="0" lvl="0" indent="0" algn="l" defTabSz="914400" rtl="0" eaLnBrk="0" fontAlgn="base" latinLnBrk="0" hangingPunct="0">
                        <a:lnSpc>
                          <a:spcPct val="11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j-lt"/>
                          <a:cs typeface="Arial" pitchFamily="34" charset="0"/>
                        </a:rPr>
                        <a:t>With abstract classes, you grab away each class’s individuality. </a:t>
                      </a:r>
                    </a:p>
                  </a:txBody>
                  <a:tcPr marL="97382" marR="9738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1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j-lt"/>
                          <a:cs typeface="Arial" pitchFamily="34" charset="0"/>
                        </a:rPr>
                        <a:t>With Interfaces, you merely extend each class’s functionality. </a:t>
                      </a:r>
                    </a:p>
                  </a:txBody>
                  <a:tcPr marL="97382" marR="9738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413518089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dirty="0"/>
              <a:t>6</a:t>
            </a:r>
            <a:r>
              <a:rPr lang="en-US" sz="1200" dirty="0" smtClean="0"/>
              <a:t>.3: Abstract Classes and Interfaces </a:t>
            </a:r>
            <a:r>
              <a:rPr lang="en-US" dirty="0" smtClean="0"/>
              <a:t/>
            </a:r>
            <a:br>
              <a:rPr lang="en-US" dirty="0" smtClean="0"/>
            </a:br>
            <a:r>
              <a:rPr lang="en-US" dirty="0" smtClean="0"/>
              <a:t>Lab</a:t>
            </a:r>
            <a:endParaRPr lang="en-US" sz="2400" dirty="0"/>
          </a:p>
        </p:txBody>
      </p:sp>
      <p:sp>
        <p:nvSpPr>
          <p:cNvPr id="9" name="Content Placeholder 8"/>
          <p:cNvSpPr>
            <a:spLocks noGrp="1"/>
          </p:cNvSpPr>
          <p:nvPr>
            <p:ph idx="1"/>
          </p:nvPr>
        </p:nvSpPr>
        <p:spPr/>
        <p:txBody>
          <a:bodyPr/>
          <a:lstStyle/>
          <a:p>
            <a:r>
              <a:rPr lang="en-US" dirty="0">
                <a:solidFill>
                  <a:schemeClr val="tx1"/>
                </a:solidFill>
              </a:rPr>
              <a:t>Lab 5: Abstract classes and Interfaces</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smtClean="0"/>
              <a:t>Summary</a:t>
            </a:r>
            <a:endParaRPr lang="en-US" sz="2400" dirty="0"/>
          </a:p>
        </p:txBody>
      </p:sp>
      <p:sp>
        <p:nvSpPr>
          <p:cNvPr id="9" name="Content Placeholder 8"/>
          <p:cNvSpPr>
            <a:spLocks noGrp="1"/>
          </p:cNvSpPr>
          <p:nvPr>
            <p:ph idx="1"/>
          </p:nvPr>
        </p:nvSpPr>
        <p:spPr/>
        <p:txBody>
          <a:bodyPr/>
          <a:lstStyle/>
          <a:p>
            <a:r>
              <a:rPr lang="en-US" dirty="0" smtClean="0">
                <a:solidFill>
                  <a:schemeClr val="tx1"/>
                </a:solidFill>
              </a:rPr>
              <a:t>In this lesson, you have learnt about: </a:t>
            </a:r>
          </a:p>
          <a:p>
            <a:pPr lvl="1"/>
            <a:r>
              <a:rPr lang="en-US" dirty="0">
                <a:solidFill>
                  <a:schemeClr val="tx1"/>
                </a:solidFill>
              </a:rPr>
              <a:t>Abstract class</a:t>
            </a:r>
          </a:p>
          <a:p>
            <a:pPr lvl="1"/>
            <a:r>
              <a:rPr lang="en-US" dirty="0" smtClean="0">
                <a:solidFill>
                  <a:schemeClr val="tx1"/>
                </a:solidFill>
              </a:rPr>
              <a:t>Interfaces</a:t>
            </a:r>
            <a:endParaRPr lang="en-US" dirty="0">
              <a:solidFill>
                <a:schemeClr val="tx1"/>
              </a:solidFill>
            </a:endParaRPr>
          </a:p>
          <a:p>
            <a:pPr marL="457200" lvl="1" indent="0">
              <a:buNone/>
            </a:pPr>
            <a:endParaRPr lang="en-US" dirty="0">
              <a:solidFill>
                <a:schemeClr val="tx1"/>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smtClean="0"/>
              <a:t>Review Question</a:t>
            </a:r>
            <a:endParaRPr lang="en-US" sz="2400" dirty="0"/>
          </a:p>
        </p:txBody>
      </p:sp>
      <p:sp>
        <p:nvSpPr>
          <p:cNvPr id="9" name="Content Placeholder 8"/>
          <p:cNvSpPr>
            <a:spLocks noGrp="1"/>
          </p:cNvSpPr>
          <p:nvPr>
            <p:ph idx="1"/>
          </p:nvPr>
        </p:nvSpPr>
        <p:spPr/>
        <p:txBody>
          <a:bodyPr/>
          <a:lstStyle/>
          <a:p>
            <a:r>
              <a:rPr lang="en-US" dirty="0">
                <a:solidFill>
                  <a:schemeClr val="tx1"/>
                </a:solidFill>
              </a:rPr>
              <a:t>Question 1: All variables in an interface are :</a:t>
            </a:r>
          </a:p>
          <a:p>
            <a:pPr lvl="1"/>
            <a:r>
              <a:rPr lang="en-US" b="1" dirty="0">
                <a:solidFill>
                  <a:schemeClr val="tx1"/>
                </a:solidFill>
              </a:rPr>
              <a:t>Option 1: </a:t>
            </a:r>
            <a:r>
              <a:rPr lang="en-US" dirty="0">
                <a:solidFill>
                  <a:schemeClr val="tx1"/>
                </a:solidFill>
              </a:rPr>
              <a:t>Constant instance variables</a:t>
            </a:r>
          </a:p>
          <a:p>
            <a:pPr lvl="1"/>
            <a:r>
              <a:rPr lang="en-US" b="1" dirty="0">
                <a:solidFill>
                  <a:schemeClr val="tx1"/>
                </a:solidFill>
              </a:rPr>
              <a:t>Option 2: </a:t>
            </a:r>
            <a:r>
              <a:rPr lang="en-US" dirty="0">
                <a:solidFill>
                  <a:schemeClr val="tx1"/>
                </a:solidFill>
              </a:rPr>
              <a:t>Static and final</a:t>
            </a:r>
          </a:p>
          <a:p>
            <a:pPr lvl="1"/>
            <a:r>
              <a:rPr lang="en-US" b="1" dirty="0">
                <a:solidFill>
                  <a:schemeClr val="tx1"/>
                </a:solidFill>
              </a:rPr>
              <a:t>Option 3: </a:t>
            </a:r>
            <a:r>
              <a:rPr lang="en-US" dirty="0">
                <a:solidFill>
                  <a:schemeClr val="tx1"/>
                </a:solidFill>
              </a:rPr>
              <a:t>Constant instance variables</a:t>
            </a:r>
          </a:p>
          <a:p>
            <a:r>
              <a:rPr lang="en-US" dirty="0">
                <a:solidFill>
                  <a:schemeClr val="tx1"/>
                </a:solidFill>
              </a:rPr>
              <a:t>Question 2:  Will this code throw a compilation error?</a:t>
            </a:r>
          </a:p>
          <a:p>
            <a:endParaRPr lang="en-US" dirty="0">
              <a:solidFill>
                <a:schemeClr val="tx1"/>
              </a:solidFill>
            </a:endParaRPr>
          </a:p>
          <a:p>
            <a:endParaRPr lang="en-US" dirty="0">
              <a:solidFill>
                <a:schemeClr val="tx1"/>
              </a:solidFill>
            </a:endParaRPr>
          </a:p>
          <a:p>
            <a:endParaRPr lang="en-US" dirty="0">
              <a:solidFill>
                <a:schemeClr val="tx1"/>
              </a:solidFill>
            </a:endParaRPr>
          </a:p>
          <a:p>
            <a:pPr lvl="1"/>
            <a:endParaRPr lang="en-US" dirty="0">
              <a:solidFill>
                <a:schemeClr val="tx1"/>
              </a:solidFill>
            </a:endParaRPr>
          </a:p>
          <a:p>
            <a:pPr lvl="1"/>
            <a:endParaRPr lang="en-US" dirty="0">
              <a:solidFill>
                <a:schemeClr val="tx1"/>
              </a:solidFill>
            </a:endParaRPr>
          </a:p>
          <a:p>
            <a:pPr lvl="1"/>
            <a:r>
              <a:rPr lang="en-US" b="1" dirty="0">
                <a:solidFill>
                  <a:schemeClr val="tx1"/>
                </a:solidFill>
              </a:rPr>
              <a:t>Option 1: </a:t>
            </a:r>
            <a:r>
              <a:rPr lang="en-US" dirty="0">
                <a:solidFill>
                  <a:schemeClr val="tx1"/>
                </a:solidFill>
              </a:rPr>
              <a:t>True</a:t>
            </a:r>
          </a:p>
          <a:p>
            <a:pPr lvl="1"/>
            <a:r>
              <a:rPr lang="en-US" b="1" dirty="0">
                <a:solidFill>
                  <a:schemeClr val="tx1"/>
                </a:solidFill>
              </a:rPr>
              <a:t>Option 2: </a:t>
            </a:r>
            <a:r>
              <a:rPr lang="en-US" dirty="0">
                <a:solidFill>
                  <a:schemeClr val="tx1"/>
                </a:solidFill>
              </a:rPr>
              <a:t>False</a:t>
            </a:r>
          </a:p>
          <a:p>
            <a:endParaRPr lang="en-US" dirty="0" smtClean="0">
              <a:solidFill>
                <a:schemeClr val="tx1"/>
              </a:solidFill>
            </a:endParaRPr>
          </a:p>
        </p:txBody>
      </p:sp>
      <p:sp>
        <p:nvSpPr>
          <p:cNvPr id="10" name="AutoShape 13"/>
          <p:cNvSpPr>
            <a:spLocks noChangeArrowheads="1"/>
          </p:cNvSpPr>
          <p:nvPr/>
        </p:nvSpPr>
        <p:spPr bwMode="auto">
          <a:xfrm>
            <a:off x="1132114" y="3678337"/>
            <a:ext cx="3454399" cy="1295400"/>
          </a:xfrm>
          <a:prstGeom prst="roundRect">
            <a:avLst>
              <a:gd name="adj" fmla="val 16667"/>
            </a:avLst>
          </a:prstGeom>
          <a:noFill/>
          <a:ln w="9525">
            <a:solidFill>
              <a:schemeClr val="tx1"/>
            </a:solidFill>
            <a:round/>
            <a:headEnd/>
            <a:tailEnd/>
          </a:ln>
          <a:effectLst/>
        </p:spPr>
        <p:txBody>
          <a:bodyPr wrap="none" anchor="ctr"/>
          <a:lstStyle/>
          <a:p>
            <a:pPr lvl="2" algn="l"/>
            <a:r>
              <a:rPr lang="en-US" dirty="0" smtClean="0">
                <a:latin typeface="+mj-lt"/>
                <a:cs typeface="Arial" pitchFamily="34" charset="0"/>
              </a:rPr>
              <a:t>interface sample</a:t>
            </a:r>
          </a:p>
          <a:p>
            <a:pPr lvl="2" algn="l"/>
            <a:r>
              <a:rPr lang="en-US" dirty="0" smtClean="0">
                <a:latin typeface="+mj-lt"/>
                <a:cs typeface="Arial" pitchFamily="34" charset="0"/>
              </a:rPr>
              <a:t>{</a:t>
            </a:r>
          </a:p>
          <a:p>
            <a:pPr lvl="2" algn="l"/>
            <a:r>
              <a:rPr lang="en-US" dirty="0" smtClean="0">
                <a:latin typeface="+mj-lt"/>
                <a:cs typeface="Arial" pitchFamily="34" charset="0"/>
              </a:rPr>
              <a:t>  </a:t>
            </a:r>
            <a:r>
              <a:rPr lang="en-US" dirty="0" err="1" smtClean="0">
                <a:latin typeface="+mj-lt"/>
                <a:cs typeface="Arial" pitchFamily="34" charset="0"/>
              </a:rPr>
              <a:t>int</a:t>
            </a:r>
            <a:r>
              <a:rPr lang="en-US" dirty="0" smtClean="0">
                <a:latin typeface="+mj-lt"/>
                <a:cs typeface="Arial" pitchFamily="34" charset="0"/>
              </a:rPr>
              <a:t> x;</a:t>
            </a:r>
          </a:p>
          <a:p>
            <a:pPr lvl="2" algn="l"/>
            <a:r>
              <a:rPr lang="en-US" dirty="0" smtClean="0">
                <a:latin typeface="+mj-lt"/>
                <a:cs typeface="Arial" pitchFamily="34" charset="0"/>
              </a:rPr>
              <a:t>}</a:t>
            </a:r>
            <a:endParaRPr lang="en-US" dirty="0">
              <a:latin typeface="+mj-lt"/>
              <a:cs typeface="Arial" pitchFamily="3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smtClean="0"/>
              <a:t>Lesson Objectives</a:t>
            </a:r>
            <a:endParaRPr lang="en-US" sz="2400" dirty="0"/>
          </a:p>
        </p:txBody>
      </p:sp>
      <p:sp>
        <p:nvSpPr>
          <p:cNvPr id="2" name="Content Placeholder 1"/>
          <p:cNvSpPr>
            <a:spLocks noGrp="1"/>
          </p:cNvSpPr>
          <p:nvPr>
            <p:ph idx="1"/>
          </p:nvPr>
        </p:nvSpPr>
        <p:spPr/>
        <p:txBody>
          <a:bodyPr/>
          <a:lstStyle/>
          <a:p>
            <a:r>
              <a:rPr lang="en-US" dirty="0"/>
              <a:t>After completing this lesson, participants will be able to: </a:t>
            </a:r>
          </a:p>
          <a:p>
            <a:pPr lvl="1"/>
            <a:r>
              <a:rPr lang="en-US" dirty="0"/>
              <a:t>Understand concept of Abstract classes and Interfaces</a:t>
            </a:r>
          </a:p>
          <a:p>
            <a:pPr lvl="1"/>
            <a:r>
              <a:rPr lang="en-US" dirty="0" smtClean="0"/>
              <a:t>Differentiate </a:t>
            </a:r>
            <a:r>
              <a:rPr lang="en-US" dirty="0"/>
              <a:t>between abstract classes and interfaces</a:t>
            </a:r>
          </a:p>
          <a:p>
            <a:pPr marL="0" indent="0">
              <a:buNone/>
            </a:pP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dirty="0"/>
              <a:t>6</a:t>
            </a:r>
            <a:r>
              <a:rPr lang="en-US" sz="1200" dirty="0" smtClean="0"/>
              <a:t>.1: Abstract Classes</a:t>
            </a:r>
            <a:r>
              <a:rPr lang="en-US" dirty="0" smtClean="0"/>
              <a:t/>
            </a:r>
            <a:br>
              <a:rPr lang="en-US" dirty="0" smtClean="0"/>
            </a:br>
            <a:r>
              <a:rPr lang="en-US" dirty="0"/>
              <a:t>Abstract Class</a:t>
            </a:r>
            <a:endParaRPr lang="en-US" sz="2400" dirty="0"/>
          </a:p>
        </p:txBody>
      </p:sp>
      <p:sp>
        <p:nvSpPr>
          <p:cNvPr id="6" name="Content Placeholder 5"/>
          <p:cNvSpPr>
            <a:spLocks noGrp="1"/>
          </p:cNvSpPr>
          <p:nvPr>
            <p:ph idx="1"/>
          </p:nvPr>
        </p:nvSpPr>
        <p:spPr/>
        <p:txBody>
          <a:bodyPr/>
          <a:lstStyle/>
          <a:p>
            <a:r>
              <a:rPr lang="en-US" dirty="0">
                <a:solidFill>
                  <a:schemeClr val="tx1"/>
                </a:solidFill>
              </a:rPr>
              <a:t>Provides common behavior across a set of subclasses</a:t>
            </a:r>
          </a:p>
          <a:p>
            <a:r>
              <a:rPr lang="en-US" dirty="0">
                <a:solidFill>
                  <a:schemeClr val="tx1"/>
                </a:solidFill>
              </a:rPr>
              <a:t>Not designed to have instances that work</a:t>
            </a:r>
          </a:p>
          <a:p>
            <a:r>
              <a:rPr lang="en-US" dirty="0">
                <a:solidFill>
                  <a:schemeClr val="tx1"/>
                </a:solidFill>
              </a:rPr>
              <a:t>One or more methods are declared but may not be </a:t>
            </a:r>
            <a:r>
              <a:rPr lang="en-US" dirty="0" smtClean="0">
                <a:solidFill>
                  <a:schemeClr val="tx1"/>
                </a:solidFill>
              </a:rPr>
              <a:t>defined, these methods are abstract methods. </a:t>
            </a:r>
          </a:p>
          <a:p>
            <a:r>
              <a:rPr lang="en-US" dirty="0" smtClean="0">
                <a:solidFill>
                  <a:schemeClr val="tx1"/>
                </a:solidFill>
              </a:rPr>
              <a:t>Abstract method  </a:t>
            </a:r>
            <a:r>
              <a:rPr lang="en-US" dirty="0">
                <a:solidFill>
                  <a:schemeClr val="tx1"/>
                </a:solidFill>
              </a:rPr>
              <a:t>do not have implementation</a:t>
            </a:r>
          </a:p>
          <a:p>
            <a:r>
              <a:rPr lang="en-US" dirty="0">
                <a:solidFill>
                  <a:schemeClr val="tx1"/>
                </a:solidFill>
              </a:rPr>
              <a:t>Advantages:</a:t>
            </a:r>
          </a:p>
          <a:p>
            <a:pPr lvl="1"/>
            <a:r>
              <a:rPr lang="en-US" dirty="0">
                <a:solidFill>
                  <a:schemeClr val="tx1"/>
                </a:solidFill>
              </a:rPr>
              <a:t>Code reusability</a:t>
            </a:r>
          </a:p>
          <a:p>
            <a:pPr lvl="1"/>
            <a:r>
              <a:rPr lang="en-US" dirty="0">
                <a:solidFill>
                  <a:schemeClr val="tx1"/>
                </a:solidFill>
              </a:rPr>
              <a:t>Help at places where implementation is not available</a:t>
            </a:r>
          </a:p>
        </p:txBody>
      </p:sp>
    </p:spTree>
    <p:extLst>
      <p:ext uri="{BB962C8B-B14F-4D97-AF65-F5344CB8AC3E}">
        <p14:creationId xmlns:p14="http://schemas.microsoft.com/office/powerpoint/2010/main" val="262115114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sz="1300" dirty="0"/>
              <a:t>6</a:t>
            </a:r>
            <a:r>
              <a:rPr lang="en-US" sz="1300" dirty="0" smtClean="0"/>
              <a:t>.1</a:t>
            </a:r>
            <a:r>
              <a:rPr lang="en-US" sz="1300" dirty="0"/>
              <a:t>: Abstract Classes</a:t>
            </a:r>
            <a:br>
              <a:rPr lang="en-US" sz="1300" dirty="0"/>
            </a:br>
            <a:r>
              <a:rPr lang="en-US" dirty="0" smtClean="0"/>
              <a:t>Abstract </a:t>
            </a:r>
            <a:r>
              <a:rPr lang="en-US" dirty="0"/>
              <a:t>Class (cont..)</a:t>
            </a:r>
            <a:endParaRPr lang="en-US" sz="2400" dirty="0"/>
          </a:p>
        </p:txBody>
      </p:sp>
      <p:sp>
        <p:nvSpPr>
          <p:cNvPr id="6" name="Content Placeholder 5"/>
          <p:cNvSpPr>
            <a:spLocks noGrp="1"/>
          </p:cNvSpPr>
          <p:nvPr>
            <p:ph idx="1"/>
          </p:nvPr>
        </p:nvSpPr>
        <p:spPr/>
        <p:txBody>
          <a:bodyPr/>
          <a:lstStyle/>
          <a:p>
            <a:r>
              <a:rPr lang="en-US" dirty="0">
                <a:solidFill>
                  <a:schemeClr val="tx1"/>
                </a:solidFill>
              </a:rPr>
              <a:t>Declare any class with even one method as abstract as </a:t>
            </a:r>
            <a:r>
              <a:rPr lang="en-US" i="1" dirty="0">
                <a:solidFill>
                  <a:schemeClr val="tx1"/>
                </a:solidFill>
              </a:rPr>
              <a:t>abstract</a:t>
            </a:r>
            <a:r>
              <a:rPr lang="en-US" dirty="0">
                <a:solidFill>
                  <a:schemeClr val="tx1"/>
                </a:solidFill>
              </a:rPr>
              <a:t> </a:t>
            </a:r>
          </a:p>
          <a:p>
            <a:r>
              <a:rPr lang="en-US" dirty="0">
                <a:solidFill>
                  <a:schemeClr val="tx1"/>
                </a:solidFill>
              </a:rPr>
              <a:t>Cannot be instantiated</a:t>
            </a:r>
          </a:p>
          <a:p>
            <a:r>
              <a:rPr lang="en-US" dirty="0" smtClean="0">
                <a:solidFill>
                  <a:schemeClr val="tx1"/>
                </a:solidFill>
              </a:rPr>
              <a:t>Cannot use </a:t>
            </a:r>
            <a:r>
              <a:rPr lang="en-US" i="1" dirty="0" smtClean="0">
                <a:solidFill>
                  <a:schemeClr val="tx1"/>
                </a:solidFill>
              </a:rPr>
              <a:t>Abstract </a:t>
            </a:r>
            <a:r>
              <a:rPr lang="en-US" dirty="0">
                <a:solidFill>
                  <a:schemeClr val="tx1"/>
                </a:solidFill>
              </a:rPr>
              <a:t>modifier for:</a:t>
            </a:r>
          </a:p>
          <a:p>
            <a:pPr lvl="1"/>
            <a:r>
              <a:rPr lang="en-US" dirty="0">
                <a:solidFill>
                  <a:schemeClr val="tx1"/>
                </a:solidFill>
              </a:rPr>
              <a:t>Constructors</a:t>
            </a:r>
          </a:p>
          <a:p>
            <a:pPr lvl="1"/>
            <a:r>
              <a:rPr lang="en-US" dirty="0">
                <a:solidFill>
                  <a:schemeClr val="tx1"/>
                </a:solidFill>
              </a:rPr>
              <a:t>Static methods</a:t>
            </a:r>
          </a:p>
          <a:p>
            <a:r>
              <a:rPr lang="en-US" dirty="0">
                <a:solidFill>
                  <a:schemeClr val="tx1"/>
                </a:solidFill>
              </a:rPr>
              <a:t>Abstract class’ subclasses should implement all methods or declare themselves as </a:t>
            </a:r>
            <a:r>
              <a:rPr lang="en-US" i="1" dirty="0">
                <a:solidFill>
                  <a:schemeClr val="tx1"/>
                </a:solidFill>
              </a:rPr>
              <a:t>abstract</a:t>
            </a:r>
            <a:endParaRPr lang="en-US" dirty="0">
              <a:solidFill>
                <a:schemeClr val="tx1"/>
              </a:solidFill>
            </a:endParaRPr>
          </a:p>
          <a:p>
            <a:r>
              <a:rPr lang="en-US" dirty="0">
                <a:solidFill>
                  <a:schemeClr val="tx1"/>
                </a:solidFill>
              </a:rPr>
              <a:t>Can have concrete methods also</a:t>
            </a:r>
          </a:p>
        </p:txBody>
      </p:sp>
    </p:spTree>
    <p:extLst>
      <p:ext uri="{BB962C8B-B14F-4D97-AF65-F5344CB8AC3E}">
        <p14:creationId xmlns:p14="http://schemas.microsoft.com/office/powerpoint/2010/main" val="288204365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dirty="0"/>
              <a:t>6</a:t>
            </a:r>
            <a:r>
              <a:rPr lang="en-US" sz="1200" dirty="0" smtClean="0"/>
              <a:t>.1: Abstract Classes</a:t>
            </a:r>
            <a:r>
              <a:rPr lang="en-US" dirty="0" smtClean="0"/>
              <a:t/>
            </a:r>
            <a:br>
              <a:rPr lang="en-US" dirty="0" smtClean="0"/>
            </a:br>
            <a:r>
              <a:rPr lang="en-US" dirty="0" smtClean="0"/>
              <a:t>Demo</a:t>
            </a:r>
            <a:endParaRPr lang="en-US" sz="2400" dirty="0"/>
          </a:p>
        </p:txBody>
      </p:sp>
      <p:sp>
        <p:nvSpPr>
          <p:cNvPr id="9" name="Content Placeholder 8"/>
          <p:cNvSpPr>
            <a:spLocks noGrp="1"/>
          </p:cNvSpPr>
          <p:nvPr>
            <p:ph idx="1"/>
          </p:nvPr>
        </p:nvSpPr>
        <p:spPr/>
        <p:txBody>
          <a:bodyPr/>
          <a:lstStyle/>
          <a:p>
            <a:r>
              <a:rPr lang="en-US" dirty="0">
                <a:solidFill>
                  <a:schemeClr val="tx1"/>
                </a:solidFill>
              </a:rPr>
              <a:t>Execute the </a:t>
            </a:r>
            <a:r>
              <a:rPr lang="en-US" dirty="0" smtClean="0">
                <a:solidFill>
                  <a:schemeClr val="tx1"/>
                </a:solidFill>
              </a:rPr>
              <a:t>Executor.java program</a:t>
            </a:r>
            <a:endParaRPr lang="en-US" dirty="0">
              <a:solidFill>
                <a:schemeClr val="tx1"/>
              </a:solidFill>
            </a:endParaRPr>
          </a:p>
        </p:txBody>
      </p:sp>
    </p:spTree>
    <p:extLst>
      <p:ext uri="{BB962C8B-B14F-4D97-AF65-F5344CB8AC3E}">
        <p14:creationId xmlns:p14="http://schemas.microsoft.com/office/powerpoint/2010/main" val="18883670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dirty="0"/>
              <a:t>6</a:t>
            </a:r>
            <a:r>
              <a:rPr lang="en-US" sz="1200" dirty="0" smtClean="0"/>
              <a:t>.2</a:t>
            </a:r>
            <a:r>
              <a:rPr lang="en-US" sz="1200" dirty="0"/>
              <a:t>: Interfaces</a:t>
            </a:r>
            <a:r>
              <a:rPr lang="en-US" dirty="0" smtClean="0"/>
              <a:t/>
            </a:r>
            <a:br>
              <a:rPr lang="en-US" dirty="0" smtClean="0"/>
            </a:br>
            <a:r>
              <a:rPr lang="en-US" dirty="0"/>
              <a:t>Interface</a:t>
            </a:r>
            <a:endParaRPr lang="en-US" sz="2400" dirty="0"/>
          </a:p>
        </p:txBody>
      </p:sp>
      <p:sp>
        <p:nvSpPr>
          <p:cNvPr id="6" name="Content Placeholder 5"/>
          <p:cNvSpPr>
            <a:spLocks noGrp="1"/>
          </p:cNvSpPr>
          <p:nvPr>
            <p:ph idx="1"/>
          </p:nvPr>
        </p:nvSpPr>
        <p:spPr/>
        <p:txBody>
          <a:bodyPr/>
          <a:lstStyle/>
          <a:p>
            <a:pPr lvl="1"/>
            <a:r>
              <a:rPr lang="en-US" dirty="0">
                <a:solidFill>
                  <a:schemeClr val="tx1"/>
                </a:solidFill>
              </a:rPr>
              <a:t>Special kind of class which consist of only the constants and the method signatures.</a:t>
            </a:r>
          </a:p>
          <a:p>
            <a:pPr lvl="1"/>
            <a:r>
              <a:rPr lang="en-US" dirty="0">
                <a:solidFill>
                  <a:schemeClr val="tx1"/>
                </a:solidFill>
              </a:rPr>
              <a:t>Approach also known as “programming by contract”.</a:t>
            </a:r>
          </a:p>
          <a:p>
            <a:pPr lvl="1"/>
            <a:r>
              <a:rPr lang="en-US" dirty="0">
                <a:solidFill>
                  <a:schemeClr val="tx1"/>
                </a:solidFill>
              </a:rPr>
              <a:t>It’s essentially a collection of constants and abstract methods.</a:t>
            </a:r>
          </a:p>
          <a:p>
            <a:pPr lvl="1"/>
            <a:r>
              <a:rPr lang="en-US" dirty="0">
                <a:solidFill>
                  <a:schemeClr val="tx1"/>
                </a:solidFill>
              </a:rPr>
              <a:t>It is used via the keyword “implements”. Thus, a class can be declared as follows: </a:t>
            </a:r>
          </a:p>
        </p:txBody>
      </p:sp>
      <p:sp>
        <p:nvSpPr>
          <p:cNvPr id="5" name="AutoShape 5"/>
          <p:cNvSpPr>
            <a:spLocks noChangeArrowheads="1"/>
          </p:cNvSpPr>
          <p:nvPr/>
        </p:nvSpPr>
        <p:spPr bwMode="auto">
          <a:xfrm>
            <a:off x="1290878" y="3268120"/>
            <a:ext cx="6019800" cy="1317528"/>
          </a:xfrm>
          <a:prstGeom prst="roundRect">
            <a:avLst>
              <a:gd name="adj" fmla="val 16667"/>
            </a:avLst>
          </a:prstGeom>
          <a:noFill/>
          <a:ln w="19050">
            <a:solidFill>
              <a:schemeClr val="tx1"/>
            </a:solidFill>
            <a:round/>
            <a:headEnd/>
            <a:tailEnd/>
          </a:ln>
          <a:effectLst/>
        </p:spPr>
        <p:txBody>
          <a:bodyPr lIns="90488" tIns="44450" rIns="90488" bIns="44450"/>
          <a:lstStyle/>
          <a:p>
            <a:pPr marL="342900" indent="-342900" algn="l" eaLnBrk="0" hangingPunct="0">
              <a:spcBef>
                <a:spcPct val="20000"/>
              </a:spcBef>
              <a:buFont typeface="Arial" pitchFamily="34" charset="0"/>
              <a:buNone/>
            </a:pPr>
            <a:r>
              <a:rPr lang="en-US" dirty="0">
                <a:latin typeface="+mj-lt"/>
                <a:cs typeface="Arial" pitchFamily="34" charset="0"/>
              </a:rPr>
              <a:t>class </a:t>
            </a:r>
            <a:r>
              <a:rPr lang="en-US" dirty="0" err="1">
                <a:latin typeface="+mj-lt"/>
                <a:cs typeface="Arial" pitchFamily="34" charset="0"/>
              </a:rPr>
              <a:t>MyClass</a:t>
            </a:r>
            <a:r>
              <a:rPr lang="en-US" dirty="0">
                <a:latin typeface="+mj-lt"/>
                <a:cs typeface="Arial" pitchFamily="34" charset="0"/>
              </a:rPr>
              <a:t> implements </a:t>
            </a:r>
            <a:r>
              <a:rPr lang="en-US" dirty="0" err="1">
                <a:latin typeface="+mj-lt"/>
                <a:cs typeface="Arial" pitchFamily="34" charset="0"/>
              </a:rPr>
              <a:t>MyInterface</a:t>
            </a:r>
            <a:r>
              <a:rPr lang="en-US" dirty="0">
                <a:latin typeface="+mj-lt"/>
                <a:cs typeface="Arial" pitchFamily="34" charset="0"/>
              </a:rPr>
              <a:t>{</a:t>
            </a:r>
          </a:p>
          <a:p>
            <a:pPr marL="342900" indent="-342900" algn="l" eaLnBrk="0" hangingPunct="0">
              <a:spcBef>
                <a:spcPct val="20000"/>
              </a:spcBef>
              <a:buFont typeface="Arial" pitchFamily="34" charset="0"/>
              <a:buNone/>
            </a:pPr>
            <a:r>
              <a:rPr lang="en-US" dirty="0">
                <a:latin typeface="+mj-lt"/>
                <a:cs typeface="Arial" pitchFamily="34" charset="0"/>
              </a:rPr>
              <a:t>   ...   </a:t>
            </a:r>
            <a:endParaRPr lang="en-US" dirty="0" smtClean="0">
              <a:latin typeface="+mj-lt"/>
              <a:cs typeface="Arial" pitchFamily="34" charset="0"/>
            </a:endParaRPr>
          </a:p>
          <a:p>
            <a:pPr marL="342900" indent="-342900" algn="l" eaLnBrk="0" hangingPunct="0">
              <a:spcBef>
                <a:spcPct val="20000"/>
              </a:spcBef>
              <a:buFont typeface="Arial" pitchFamily="34" charset="0"/>
              <a:buNone/>
            </a:pPr>
            <a:r>
              <a:rPr lang="en-US" dirty="0" smtClean="0">
                <a:latin typeface="+mj-lt"/>
                <a:cs typeface="Arial" pitchFamily="34" charset="0"/>
              </a:rPr>
              <a:t>}</a:t>
            </a:r>
            <a:endParaRPr lang="en-US" dirty="0">
              <a:latin typeface="+mj-lt"/>
              <a:cs typeface="Arial"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sz="1300" dirty="0"/>
              <a:t>6</a:t>
            </a:r>
            <a:r>
              <a:rPr lang="en-US" sz="1300" dirty="0" smtClean="0"/>
              <a:t>.2</a:t>
            </a:r>
            <a:r>
              <a:rPr lang="en-US" sz="1300" dirty="0"/>
              <a:t>: Interfaces</a:t>
            </a:r>
            <a:r>
              <a:rPr lang="en-US" dirty="0"/>
              <a:t/>
            </a:r>
            <a:br>
              <a:rPr lang="en-US" dirty="0"/>
            </a:br>
            <a:r>
              <a:rPr lang="en-US" dirty="0"/>
              <a:t>What </a:t>
            </a:r>
            <a:r>
              <a:rPr lang="en-US" dirty="0" smtClean="0"/>
              <a:t>is Interface?</a:t>
            </a:r>
            <a:endParaRPr lang="en-US" sz="2400" dirty="0"/>
          </a:p>
        </p:txBody>
      </p:sp>
      <p:sp>
        <p:nvSpPr>
          <p:cNvPr id="6" name="Content Placeholder 5"/>
          <p:cNvSpPr>
            <a:spLocks noGrp="1"/>
          </p:cNvSpPr>
          <p:nvPr>
            <p:ph idx="1"/>
          </p:nvPr>
        </p:nvSpPr>
        <p:spPr/>
        <p:txBody>
          <a:bodyPr/>
          <a:lstStyle/>
          <a:p>
            <a:r>
              <a:rPr lang="en-US" dirty="0">
                <a:solidFill>
                  <a:schemeClr val="tx1"/>
                </a:solidFill>
              </a:rPr>
              <a:t>A Java interface definition looks like a class definition that has only abstract methods, although the abstract keyword need not appear in the definition</a:t>
            </a:r>
          </a:p>
        </p:txBody>
      </p:sp>
      <p:sp>
        <p:nvSpPr>
          <p:cNvPr id="5" name="AutoShape 4"/>
          <p:cNvSpPr>
            <a:spLocks noChangeArrowheads="1"/>
          </p:cNvSpPr>
          <p:nvPr/>
        </p:nvSpPr>
        <p:spPr bwMode="auto">
          <a:xfrm>
            <a:off x="1446217" y="2649477"/>
            <a:ext cx="4423001" cy="2075542"/>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anchor="ctr"/>
          <a:lstStyle/>
          <a:p>
            <a:pPr lvl="1">
              <a:lnSpc>
                <a:spcPct val="135000"/>
              </a:lnSpc>
            </a:pPr>
            <a:r>
              <a:rPr lang="en-US" sz="1600" dirty="0">
                <a:latin typeface="+mj-lt"/>
                <a:cs typeface="Arial" pitchFamily="34" charset="0"/>
              </a:rPr>
              <a:t>public interface Testable {</a:t>
            </a:r>
          </a:p>
          <a:p>
            <a:pPr lvl="1">
              <a:lnSpc>
                <a:spcPct val="135000"/>
              </a:lnSpc>
            </a:pPr>
            <a:r>
              <a:rPr lang="en-US" sz="1600" dirty="0">
                <a:latin typeface="+mj-lt"/>
                <a:cs typeface="Arial" pitchFamily="34" charset="0"/>
              </a:rPr>
              <a:t>void method1();</a:t>
            </a:r>
          </a:p>
          <a:p>
            <a:pPr lvl="1">
              <a:lnSpc>
                <a:spcPct val="135000"/>
              </a:lnSpc>
            </a:pPr>
            <a:r>
              <a:rPr lang="en-US" sz="1600" dirty="0">
                <a:latin typeface="+mj-lt"/>
                <a:cs typeface="Arial" pitchFamily="34" charset="0"/>
              </a:rPr>
              <a:t>void method2(</a:t>
            </a:r>
            <a:r>
              <a:rPr lang="en-US" sz="1600" dirty="0" err="1">
                <a:latin typeface="+mj-lt"/>
                <a:cs typeface="Arial" pitchFamily="34" charset="0"/>
              </a:rPr>
              <a:t>int</a:t>
            </a:r>
            <a:r>
              <a:rPr lang="en-US" sz="1600" dirty="0">
                <a:latin typeface="+mj-lt"/>
                <a:cs typeface="Arial" pitchFamily="34" charset="0"/>
              </a:rPr>
              <a:t> </a:t>
            </a:r>
            <a:r>
              <a:rPr lang="en-US" sz="1600" dirty="0" err="1">
                <a:latin typeface="+mj-lt"/>
                <a:cs typeface="Arial" pitchFamily="34" charset="0"/>
              </a:rPr>
              <a:t>i</a:t>
            </a:r>
            <a:r>
              <a:rPr lang="en-US" sz="1600" dirty="0">
                <a:latin typeface="+mj-lt"/>
                <a:cs typeface="Arial" pitchFamily="34" charset="0"/>
              </a:rPr>
              <a:t>, String s);</a:t>
            </a:r>
          </a:p>
          <a:p>
            <a:pPr lvl="1">
              <a:lnSpc>
                <a:spcPct val="135000"/>
              </a:lnSpc>
            </a:pPr>
            <a:r>
              <a:rPr lang="en-US" sz="1600" dirty="0" err="1">
                <a:latin typeface="+mj-lt"/>
                <a:cs typeface="Arial" pitchFamily="34" charset="0"/>
              </a:rPr>
              <a:t>int</a:t>
            </a:r>
            <a:r>
              <a:rPr lang="en-US" sz="1600" dirty="0">
                <a:latin typeface="+mj-lt"/>
                <a:cs typeface="Arial" pitchFamily="34" charset="0"/>
              </a:rPr>
              <a:t> x=10;</a:t>
            </a:r>
          </a:p>
          <a:p>
            <a:pPr lvl="1">
              <a:lnSpc>
                <a:spcPct val="135000"/>
              </a:lnSpc>
            </a:pPr>
            <a:r>
              <a:rPr lang="en-US" sz="1600" dirty="0" smtClean="0">
                <a:latin typeface="+mj-lt"/>
                <a:cs typeface="Arial" pitchFamily="34" charset="0"/>
              </a:rPr>
              <a:t>}</a:t>
            </a:r>
            <a:endParaRPr lang="en-US" sz="2000" dirty="0">
              <a:solidFill>
                <a:srgbClr val="990000"/>
              </a:solidFill>
              <a:latin typeface="+mj-lt"/>
              <a:cs typeface="Arial" pitchFamily="34" charset="0"/>
            </a:endParaRPr>
          </a:p>
        </p:txBody>
      </p:sp>
      <p:sp>
        <p:nvSpPr>
          <p:cNvPr id="8" name="Text Box 7"/>
          <p:cNvSpPr txBox="1">
            <a:spLocks noChangeArrowheads="1"/>
          </p:cNvSpPr>
          <p:nvPr/>
        </p:nvSpPr>
        <p:spPr bwMode="auto">
          <a:xfrm>
            <a:off x="5905618" y="3030023"/>
            <a:ext cx="2459038" cy="825500"/>
          </a:xfrm>
          <a:prstGeom prst="rect">
            <a:avLst/>
          </a:prstGeom>
          <a:solidFill>
            <a:srgbClr val="FFFF66"/>
          </a:solidFill>
          <a:ln w="38100">
            <a:noFill/>
            <a:miter lim="800000"/>
            <a:headEnd/>
            <a:tailEnd/>
          </a:ln>
          <a:effectLst>
            <a:outerShdw dist="35921" dir="2700000" algn="ctr" rotWithShape="0">
              <a:schemeClr val="bg2"/>
            </a:outerShdw>
          </a:effectLst>
        </p:spPr>
        <p:txBody>
          <a:bodyPr>
            <a:spAutoFit/>
          </a:bodyPr>
          <a:lstStyle/>
          <a:p>
            <a:pPr algn="l" eaLnBrk="0" hangingPunct="0"/>
            <a:r>
              <a:rPr lang="en-GB" sz="1600" dirty="0">
                <a:latin typeface="+mj-lt"/>
                <a:cs typeface="Arial" pitchFamily="34" charset="0"/>
              </a:rPr>
              <a:t>note no implementation for the methods, public by default</a:t>
            </a:r>
            <a:endParaRPr lang="en-IE" sz="1600" dirty="0">
              <a:latin typeface="+mj-lt"/>
              <a:cs typeface="Arial" pitchFamily="34" charset="0"/>
            </a:endParaRPr>
          </a:p>
        </p:txBody>
      </p:sp>
      <p:sp>
        <p:nvSpPr>
          <p:cNvPr id="9" name="Line 8"/>
          <p:cNvSpPr>
            <a:spLocks noChangeShapeType="1"/>
          </p:cNvSpPr>
          <p:nvPr/>
        </p:nvSpPr>
        <p:spPr bwMode="auto">
          <a:xfrm flipH="1" flipV="1">
            <a:off x="3695818" y="3411023"/>
            <a:ext cx="2133600" cy="0"/>
          </a:xfrm>
          <a:prstGeom prst="line">
            <a:avLst/>
          </a:prstGeom>
          <a:noFill/>
          <a:ln w="38100">
            <a:solidFill>
              <a:schemeClr val="tx1"/>
            </a:solidFill>
            <a:round/>
            <a:headEnd/>
            <a:tailEnd type="triangle" w="med" len="med"/>
          </a:ln>
          <a:effectLst/>
        </p:spPr>
        <p:txBody>
          <a:bodyPr/>
          <a:lstStyle/>
          <a:p>
            <a:endParaRPr lang="en-IN">
              <a:latin typeface="+mj-lt"/>
            </a:endParaRPr>
          </a:p>
        </p:txBody>
      </p:sp>
      <p:grpSp>
        <p:nvGrpSpPr>
          <p:cNvPr id="10" name="Group 19"/>
          <p:cNvGrpSpPr>
            <a:grpSpLocks/>
          </p:cNvGrpSpPr>
          <p:nvPr/>
        </p:nvGrpSpPr>
        <p:grpSpPr bwMode="auto">
          <a:xfrm>
            <a:off x="2857618" y="3944423"/>
            <a:ext cx="3733800" cy="336550"/>
            <a:chOff x="4024" y="2292"/>
            <a:chExt cx="1672" cy="3330"/>
          </a:xfrm>
        </p:grpSpPr>
        <p:sp>
          <p:nvSpPr>
            <p:cNvPr id="11" name="Text Box 20"/>
            <p:cNvSpPr txBox="1">
              <a:spLocks noChangeArrowheads="1"/>
            </p:cNvSpPr>
            <p:nvPr/>
          </p:nvSpPr>
          <p:spPr bwMode="auto">
            <a:xfrm>
              <a:off x="4522" y="2292"/>
              <a:ext cx="1174" cy="3330"/>
            </a:xfrm>
            <a:prstGeom prst="rect">
              <a:avLst/>
            </a:prstGeom>
            <a:solidFill>
              <a:srgbClr val="FFFF66"/>
            </a:solidFill>
            <a:ln w="38100">
              <a:noFill/>
              <a:miter lim="800000"/>
              <a:headEnd/>
              <a:tailEnd/>
            </a:ln>
            <a:effectLst>
              <a:outerShdw dist="35921" dir="2700000" algn="ctr" rotWithShape="0">
                <a:schemeClr val="bg2"/>
              </a:outerShdw>
            </a:effectLst>
          </p:spPr>
          <p:txBody>
            <a:bodyPr>
              <a:spAutoFit/>
            </a:bodyPr>
            <a:lstStyle/>
            <a:p>
              <a:pPr algn="l" eaLnBrk="0" hangingPunct="0"/>
              <a:r>
                <a:rPr lang="en-GB" sz="1600" dirty="0">
                  <a:latin typeface="+mj-lt"/>
                  <a:cs typeface="Arial" pitchFamily="34" charset="0"/>
                </a:rPr>
                <a:t>Static final variable</a:t>
              </a:r>
              <a:endParaRPr lang="en-IE" sz="1600" dirty="0">
                <a:latin typeface="+mj-lt"/>
                <a:cs typeface="Arial" pitchFamily="34" charset="0"/>
              </a:endParaRPr>
            </a:p>
          </p:txBody>
        </p:sp>
        <p:sp>
          <p:nvSpPr>
            <p:cNvPr id="12" name="Line 21"/>
            <p:cNvSpPr>
              <a:spLocks noChangeShapeType="1"/>
            </p:cNvSpPr>
            <p:nvPr/>
          </p:nvSpPr>
          <p:spPr bwMode="auto">
            <a:xfrm flipH="1">
              <a:off x="4024" y="2603"/>
              <a:ext cx="499" cy="221"/>
            </a:xfrm>
            <a:prstGeom prst="line">
              <a:avLst/>
            </a:prstGeom>
            <a:noFill/>
            <a:ln w="38100">
              <a:solidFill>
                <a:schemeClr val="tx1"/>
              </a:solidFill>
              <a:round/>
              <a:headEnd/>
              <a:tailEnd type="triangle" w="med" len="med"/>
            </a:ln>
            <a:effectLst/>
          </p:spPr>
          <p:txBody>
            <a:bodyPr/>
            <a:lstStyle/>
            <a:p>
              <a:endParaRPr lang="en-IN">
                <a:latin typeface="+mj-lt"/>
                <a:cs typeface="Arial" pitchFamily="34" charset="0"/>
              </a:endParaRPr>
            </a:p>
          </p:txBody>
        </p:sp>
      </p:gr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sz="1200" dirty="0"/>
              <a:t>6</a:t>
            </a:r>
            <a:r>
              <a:rPr lang="en-US" sz="1200" dirty="0" smtClean="0"/>
              <a:t>.2</a:t>
            </a:r>
            <a:r>
              <a:rPr lang="en-US" sz="1200" dirty="0"/>
              <a:t>: Interfaces</a:t>
            </a:r>
            <a:r>
              <a:rPr lang="en-US" dirty="0"/>
              <a:t/>
            </a:r>
            <a:br>
              <a:rPr lang="en-US" dirty="0"/>
            </a:br>
            <a:r>
              <a:rPr lang="en-US" dirty="0"/>
              <a:t>Declaring and Using Interfaces</a:t>
            </a:r>
            <a:endParaRPr lang="en-US" sz="2400" dirty="0"/>
          </a:p>
        </p:txBody>
      </p:sp>
      <p:sp>
        <p:nvSpPr>
          <p:cNvPr id="2" name="Content Placeholder 1"/>
          <p:cNvSpPr>
            <a:spLocks noGrp="1"/>
          </p:cNvSpPr>
          <p:nvPr>
            <p:ph idx="1"/>
          </p:nvPr>
        </p:nvSpPr>
        <p:spPr/>
        <p:txBody>
          <a:bodyPr/>
          <a:lstStyle/>
          <a:p>
            <a:endParaRPr lang="en-US"/>
          </a:p>
        </p:txBody>
      </p:sp>
      <p:sp>
        <p:nvSpPr>
          <p:cNvPr id="5" name="AutoShape 6"/>
          <p:cNvSpPr>
            <a:spLocks noChangeArrowheads="1"/>
          </p:cNvSpPr>
          <p:nvPr/>
        </p:nvSpPr>
        <p:spPr bwMode="auto">
          <a:xfrm>
            <a:off x="395288" y="1508983"/>
            <a:ext cx="8095570" cy="4481740"/>
          </a:xfrm>
          <a:prstGeom prst="roundRect">
            <a:avLst>
              <a:gd name="adj" fmla="val 16667"/>
            </a:avLst>
          </a:prstGeom>
          <a:noFill/>
          <a:ln w="19050">
            <a:solidFill>
              <a:schemeClr val="tx1"/>
            </a:solidFill>
            <a:round/>
            <a:headEnd/>
            <a:tailEnd/>
          </a:ln>
          <a:effectLst/>
        </p:spPr>
        <p:txBody>
          <a:bodyPr lIns="90488" tIns="44450" rIns="90488" bIns="44450"/>
          <a:lstStyle/>
          <a:p>
            <a:pPr marL="742950" lvl="1" indent="-285750" algn="l" eaLnBrk="0" hangingPunct="0">
              <a:lnSpc>
                <a:spcPct val="150000"/>
              </a:lnSpc>
              <a:spcBef>
                <a:spcPct val="20000"/>
              </a:spcBef>
              <a:buFont typeface="Arial" pitchFamily="34" charset="0"/>
              <a:buNone/>
            </a:pPr>
            <a:r>
              <a:rPr lang="en-US" sz="1600" dirty="0">
                <a:latin typeface="+mj-lt"/>
                <a:cs typeface="Arial" panose="020B0604020202020204" pitchFamily="34" charset="0"/>
              </a:rPr>
              <a:t>public interface </a:t>
            </a:r>
            <a:r>
              <a:rPr lang="en-US" sz="1600" dirty="0" err="1">
                <a:latin typeface="+mj-lt"/>
                <a:cs typeface="Arial" panose="020B0604020202020204" pitchFamily="34" charset="0"/>
              </a:rPr>
              <a:t>SimpleCalc</a:t>
            </a:r>
            <a:r>
              <a:rPr lang="en-US" sz="1600" dirty="0">
                <a:latin typeface="+mj-lt"/>
                <a:cs typeface="Arial" panose="020B0604020202020204" pitchFamily="34" charset="0"/>
              </a:rPr>
              <a:t> {</a:t>
            </a:r>
          </a:p>
          <a:p>
            <a:pPr marL="742950" lvl="1" indent="-285750" algn="l" eaLnBrk="0" hangingPunct="0">
              <a:lnSpc>
                <a:spcPct val="150000"/>
              </a:lnSpc>
              <a:spcBef>
                <a:spcPct val="20000"/>
              </a:spcBef>
              <a:buFont typeface="Arial" pitchFamily="34" charset="0"/>
              <a:buNone/>
            </a:pPr>
            <a:r>
              <a:rPr lang="en-US" sz="1600" dirty="0">
                <a:latin typeface="+mj-lt"/>
                <a:cs typeface="Arial" panose="020B0604020202020204" pitchFamily="34" charset="0"/>
              </a:rPr>
              <a:t> 		</a:t>
            </a:r>
            <a:r>
              <a:rPr lang="en-US" sz="1600" dirty="0" err="1">
                <a:latin typeface="+mj-lt"/>
                <a:cs typeface="Arial" panose="020B0604020202020204" pitchFamily="34" charset="0"/>
              </a:rPr>
              <a:t>int</a:t>
            </a:r>
            <a:r>
              <a:rPr lang="en-US" sz="1600" dirty="0">
                <a:latin typeface="+mj-lt"/>
                <a:cs typeface="Arial" panose="020B0604020202020204" pitchFamily="34" charset="0"/>
              </a:rPr>
              <a:t> add(</a:t>
            </a:r>
            <a:r>
              <a:rPr lang="en-US" sz="1600" dirty="0" err="1">
                <a:latin typeface="+mj-lt"/>
                <a:cs typeface="Arial" panose="020B0604020202020204" pitchFamily="34" charset="0"/>
              </a:rPr>
              <a:t>int</a:t>
            </a:r>
            <a:r>
              <a:rPr lang="en-US" sz="1600" dirty="0">
                <a:latin typeface="+mj-lt"/>
                <a:cs typeface="Arial" panose="020B0604020202020204" pitchFamily="34" charset="0"/>
              </a:rPr>
              <a:t> a, </a:t>
            </a:r>
            <a:r>
              <a:rPr lang="en-US" sz="1600" dirty="0" err="1">
                <a:latin typeface="+mj-lt"/>
                <a:cs typeface="Arial" panose="020B0604020202020204" pitchFamily="34" charset="0"/>
              </a:rPr>
              <a:t>int</a:t>
            </a:r>
            <a:r>
              <a:rPr lang="en-US" sz="1600" dirty="0">
                <a:latin typeface="+mj-lt"/>
                <a:cs typeface="Arial" panose="020B0604020202020204" pitchFamily="34" charset="0"/>
              </a:rPr>
              <a:t> b);</a:t>
            </a:r>
          </a:p>
          <a:p>
            <a:pPr marL="742950" lvl="1" indent="-285750" algn="l" eaLnBrk="0" hangingPunct="0">
              <a:lnSpc>
                <a:spcPct val="150000"/>
              </a:lnSpc>
              <a:spcBef>
                <a:spcPct val="20000"/>
              </a:spcBef>
              <a:buFont typeface="Arial" pitchFamily="34" charset="0"/>
              <a:buNone/>
            </a:pPr>
            <a:r>
              <a:rPr lang="en-US" sz="1600" dirty="0">
                <a:latin typeface="+mj-lt"/>
                <a:cs typeface="Arial" panose="020B0604020202020204" pitchFamily="34" charset="0"/>
              </a:rPr>
              <a:t> 		</a:t>
            </a:r>
            <a:r>
              <a:rPr lang="en-US" sz="1600" dirty="0" err="1">
                <a:latin typeface="+mj-lt"/>
                <a:cs typeface="Arial" panose="020B0604020202020204" pitchFamily="34" charset="0"/>
              </a:rPr>
              <a:t>int</a:t>
            </a:r>
            <a:r>
              <a:rPr lang="en-US" sz="1600" dirty="0">
                <a:latin typeface="+mj-lt"/>
                <a:cs typeface="Arial" panose="020B0604020202020204" pitchFamily="34" charset="0"/>
              </a:rPr>
              <a:t> </a:t>
            </a:r>
            <a:r>
              <a:rPr lang="en-US" sz="1600" dirty="0" err="1">
                <a:latin typeface="+mj-lt"/>
                <a:cs typeface="Arial" panose="020B0604020202020204" pitchFamily="34" charset="0"/>
              </a:rPr>
              <a:t>i</a:t>
            </a:r>
            <a:r>
              <a:rPr lang="en-US" sz="1600" dirty="0">
                <a:latin typeface="+mj-lt"/>
                <a:cs typeface="Arial" panose="020B0604020202020204" pitchFamily="34" charset="0"/>
              </a:rPr>
              <a:t> = 10;</a:t>
            </a:r>
          </a:p>
          <a:p>
            <a:pPr marL="742950" lvl="1" indent="-285750" algn="l" eaLnBrk="0" hangingPunct="0">
              <a:lnSpc>
                <a:spcPct val="150000"/>
              </a:lnSpc>
              <a:spcBef>
                <a:spcPct val="20000"/>
              </a:spcBef>
              <a:buFont typeface="Arial" pitchFamily="34" charset="0"/>
              <a:buNone/>
            </a:pPr>
            <a:r>
              <a:rPr lang="en-US" sz="1600" dirty="0">
                <a:latin typeface="+mj-lt"/>
                <a:cs typeface="Arial" panose="020B0604020202020204" pitchFamily="34" charset="0"/>
              </a:rPr>
              <a:t> }</a:t>
            </a:r>
          </a:p>
          <a:p>
            <a:pPr marL="742950" lvl="1" indent="-285750" algn="l" eaLnBrk="0" hangingPunct="0">
              <a:lnSpc>
                <a:spcPct val="150000"/>
              </a:lnSpc>
              <a:spcBef>
                <a:spcPct val="20000"/>
              </a:spcBef>
              <a:buFont typeface="Arial" pitchFamily="34" charset="0"/>
              <a:buNone/>
            </a:pPr>
            <a:r>
              <a:rPr lang="en-US" sz="1600" dirty="0">
                <a:latin typeface="+mj-lt"/>
                <a:cs typeface="Arial" panose="020B0604020202020204" pitchFamily="34" charset="0"/>
              </a:rPr>
              <a:t>//Interfaces are to be implemented.</a:t>
            </a:r>
          </a:p>
          <a:p>
            <a:pPr marL="742950" lvl="1" indent="-285750" algn="l" eaLnBrk="0" hangingPunct="0">
              <a:lnSpc>
                <a:spcPct val="150000"/>
              </a:lnSpc>
              <a:spcBef>
                <a:spcPct val="20000"/>
              </a:spcBef>
              <a:buFont typeface="Arial" pitchFamily="34" charset="0"/>
              <a:buNone/>
            </a:pPr>
            <a:r>
              <a:rPr lang="en-US" sz="1600" dirty="0">
                <a:latin typeface="+mj-lt"/>
                <a:cs typeface="Arial" panose="020B0604020202020204" pitchFamily="34" charset="0"/>
              </a:rPr>
              <a:t>class Calc implements </a:t>
            </a:r>
            <a:r>
              <a:rPr lang="en-US" sz="1600" dirty="0" err="1">
                <a:latin typeface="+mj-lt"/>
                <a:cs typeface="Arial" panose="020B0604020202020204" pitchFamily="34" charset="0"/>
              </a:rPr>
              <a:t>SimpleCalc</a:t>
            </a:r>
            <a:r>
              <a:rPr lang="en-US" sz="1600" dirty="0">
                <a:latin typeface="+mj-lt"/>
                <a:cs typeface="Arial" panose="020B0604020202020204" pitchFamily="34" charset="0"/>
              </a:rPr>
              <a:t> {</a:t>
            </a:r>
          </a:p>
          <a:p>
            <a:pPr marL="742950" lvl="1" indent="-285750" algn="l" eaLnBrk="0" hangingPunct="0">
              <a:lnSpc>
                <a:spcPct val="150000"/>
              </a:lnSpc>
              <a:spcBef>
                <a:spcPct val="20000"/>
              </a:spcBef>
              <a:buFont typeface="Arial" pitchFamily="34" charset="0"/>
              <a:buNone/>
            </a:pPr>
            <a:r>
              <a:rPr lang="en-US" sz="1600" dirty="0">
                <a:latin typeface="+mj-lt"/>
                <a:cs typeface="Arial" panose="020B0604020202020204" pitchFamily="34" charset="0"/>
              </a:rPr>
              <a:t>		</a:t>
            </a:r>
            <a:r>
              <a:rPr lang="en-US" sz="1600" dirty="0" err="1">
                <a:latin typeface="+mj-lt"/>
                <a:cs typeface="Arial" panose="020B0604020202020204" pitchFamily="34" charset="0"/>
              </a:rPr>
              <a:t>int</a:t>
            </a:r>
            <a:r>
              <a:rPr lang="en-US" sz="1600" dirty="0">
                <a:latin typeface="+mj-lt"/>
                <a:cs typeface="Arial" panose="020B0604020202020204" pitchFamily="34" charset="0"/>
              </a:rPr>
              <a:t> add(</a:t>
            </a:r>
            <a:r>
              <a:rPr lang="en-US" sz="1600" dirty="0" err="1">
                <a:latin typeface="+mj-lt"/>
                <a:cs typeface="Arial" panose="020B0604020202020204" pitchFamily="34" charset="0"/>
              </a:rPr>
              <a:t>int</a:t>
            </a:r>
            <a:r>
              <a:rPr lang="en-US" sz="1600" dirty="0">
                <a:latin typeface="+mj-lt"/>
                <a:cs typeface="Arial" panose="020B0604020202020204" pitchFamily="34" charset="0"/>
              </a:rPr>
              <a:t> a, </a:t>
            </a:r>
            <a:r>
              <a:rPr lang="en-US" sz="1600" dirty="0" err="1">
                <a:latin typeface="+mj-lt"/>
                <a:cs typeface="Arial" panose="020B0604020202020204" pitchFamily="34" charset="0"/>
              </a:rPr>
              <a:t>int</a:t>
            </a:r>
            <a:r>
              <a:rPr lang="en-US" sz="1600" dirty="0">
                <a:latin typeface="+mj-lt"/>
                <a:cs typeface="Arial" panose="020B0604020202020204" pitchFamily="34" charset="0"/>
              </a:rPr>
              <a:t> b){</a:t>
            </a:r>
          </a:p>
          <a:p>
            <a:pPr marL="742950" lvl="1" indent="-285750" algn="l" eaLnBrk="0" hangingPunct="0">
              <a:lnSpc>
                <a:spcPct val="150000"/>
              </a:lnSpc>
              <a:spcBef>
                <a:spcPct val="20000"/>
              </a:spcBef>
              <a:buFont typeface="Arial" pitchFamily="34" charset="0"/>
              <a:buNone/>
            </a:pPr>
            <a:r>
              <a:rPr lang="en-US" sz="1600" dirty="0">
                <a:latin typeface="+mj-lt"/>
                <a:cs typeface="Arial" panose="020B0604020202020204" pitchFamily="34" charset="0"/>
              </a:rPr>
              <a:t>			return a + b;</a:t>
            </a:r>
          </a:p>
          <a:p>
            <a:pPr marL="742950" lvl="1" indent="-285750" algn="l" eaLnBrk="0" hangingPunct="0">
              <a:lnSpc>
                <a:spcPct val="150000"/>
              </a:lnSpc>
              <a:spcBef>
                <a:spcPct val="20000"/>
              </a:spcBef>
              <a:buFont typeface="Arial" pitchFamily="34" charset="0"/>
              <a:buNone/>
            </a:pPr>
            <a:r>
              <a:rPr lang="en-US" sz="1600" dirty="0">
                <a:latin typeface="+mj-lt"/>
                <a:cs typeface="Arial" panose="020B0604020202020204" pitchFamily="34" charset="0"/>
              </a:rPr>
              <a:t>		</a:t>
            </a:r>
            <a:r>
              <a:rPr lang="en-US" sz="1600" dirty="0" smtClean="0">
                <a:latin typeface="+mj-lt"/>
                <a:cs typeface="Arial" panose="020B0604020202020204" pitchFamily="34" charset="0"/>
              </a:rPr>
              <a:t>}</a:t>
            </a:r>
          </a:p>
          <a:p>
            <a:pPr marL="742950" lvl="1" indent="-285750" algn="l" eaLnBrk="0" hangingPunct="0">
              <a:lnSpc>
                <a:spcPct val="150000"/>
              </a:lnSpc>
              <a:spcBef>
                <a:spcPct val="20000"/>
              </a:spcBef>
              <a:buFont typeface="Arial" pitchFamily="34" charset="0"/>
              <a:buNone/>
            </a:pPr>
            <a:r>
              <a:rPr lang="en-US" sz="1600" dirty="0" smtClean="0">
                <a:latin typeface="+mj-lt"/>
                <a:cs typeface="Arial" panose="020B0604020202020204" pitchFamily="34" charset="0"/>
              </a:rPr>
              <a:t>}</a:t>
            </a:r>
            <a:endParaRPr lang="en-US" sz="1600" dirty="0">
              <a:latin typeface="+mj-lt"/>
              <a:cs typeface="Arial" panose="020B0604020202020204" pitchFamily="34" charset="0"/>
            </a:endParaRPr>
          </a:p>
        </p:txBody>
      </p:sp>
      <p:sp>
        <p:nvSpPr>
          <p:cNvPr id="8" name="AutoShape 7"/>
          <p:cNvSpPr>
            <a:spLocks noChangeArrowheads="1"/>
          </p:cNvSpPr>
          <p:nvPr/>
        </p:nvSpPr>
        <p:spPr bwMode="auto">
          <a:xfrm>
            <a:off x="4452258" y="2801208"/>
            <a:ext cx="3810000" cy="457200"/>
          </a:xfrm>
          <a:prstGeom prst="wedgeRectCallout">
            <a:avLst>
              <a:gd name="adj1" fmla="val -104904"/>
              <a:gd name="adj2" fmla="val -45783"/>
            </a:avLst>
          </a:prstGeom>
          <a:solidFill>
            <a:srgbClr val="DDDDDD"/>
          </a:solidFill>
          <a:ln w="9525" algn="ctr">
            <a:solidFill>
              <a:schemeClr val="tx1"/>
            </a:solidFill>
            <a:miter lim="800000"/>
            <a:headEnd/>
            <a:tailEnd/>
          </a:ln>
          <a:effectLst/>
        </p:spPr>
        <p:txBody>
          <a:bodyPr anchor="ctr"/>
          <a:lstStyle/>
          <a:p>
            <a:r>
              <a:rPr lang="en-US">
                <a:latin typeface="+mj-lt"/>
                <a:cs typeface="Arial" pitchFamily="34" charset="0"/>
              </a:rPr>
              <a:t>By default is public, static and final</a:t>
            </a:r>
          </a:p>
        </p:txBody>
      </p:sp>
      <p:sp>
        <p:nvSpPr>
          <p:cNvPr id="9" name="AutoShape 8"/>
          <p:cNvSpPr>
            <a:spLocks noChangeArrowheads="1"/>
          </p:cNvSpPr>
          <p:nvPr/>
        </p:nvSpPr>
        <p:spPr bwMode="auto">
          <a:xfrm>
            <a:off x="4985658" y="2191608"/>
            <a:ext cx="2286000" cy="457200"/>
          </a:xfrm>
          <a:prstGeom prst="wedgeRectCallout">
            <a:avLst>
              <a:gd name="adj1" fmla="val -123085"/>
              <a:gd name="adj2" fmla="val 943"/>
            </a:avLst>
          </a:prstGeom>
          <a:solidFill>
            <a:srgbClr val="DDDDDD"/>
          </a:solidFill>
          <a:ln w="9525" algn="ctr">
            <a:solidFill>
              <a:schemeClr val="tx1"/>
            </a:solidFill>
            <a:miter lim="800000"/>
            <a:headEnd/>
            <a:tailEnd/>
          </a:ln>
          <a:effectLst/>
        </p:spPr>
        <p:txBody>
          <a:bodyPr anchor="ctr"/>
          <a:lstStyle/>
          <a:p>
            <a:r>
              <a:rPr lang="en-US" dirty="0">
                <a:latin typeface="+mj-lt"/>
                <a:cs typeface="Arial" pitchFamily="34" charset="0"/>
              </a:rPr>
              <a:t>abstract method</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dirty="0"/>
              <a:t>6</a:t>
            </a:r>
            <a:r>
              <a:rPr lang="en-US" sz="1200" dirty="0" smtClean="0"/>
              <a:t>.2</a:t>
            </a:r>
            <a:r>
              <a:rPr lang="en-US" sz="1200" dirty="0"/>
              <a:t>: Interfaces</a:t>
            </a:r>
            <a:r>
              <a:rPr lang="en-US" dirty="0" smtClean="0"/>
              <a:t/>
            </a:r>
            <a:br>
              <a:rPr lang="en-US" dirty="0" smtClean="0"/>
            </a:br>
            <a:r>
              <a:rPr lang="en-US" dirty="0" smtClean="0"/>
              <a:t>Demo</a:t>
            </a:r>
            <a:endParaRPr lang="en-US" sz="2400" dirty="0"/>
          </a:p>
        </p:txBody>
      </p:sp>
      <p:sp>
        <p:nvSpPr>
          <p:cNvPr id="9" name="Content Placeholder 8"/>
          <p:cNvSpPr>
            <a:spLocks noGrp="1"/>
          </p:cNvSpPr>
          <p:nvPr>
            <p:ph idx="1"/>
          </p:nvPr>
        </p:nvSpPr>
        <p:spPr/>
        <p:txBody>
          <a:bodyPr/>
          <a:lstStyle/>
          <a:p>
            <a:r>
              <a:rPr lang="en-US" dirty="0">
                <a:solidFill>
                  <a:schemeClr val="tx1"/>
                </a:solidFill>
              </a:rPr>
              <a:t>Execute the Interface Implementation.java program</a:t>
            </a:r>
          </a:p>
        </p:txBody>
      </p:sp>
    </p:spTree>
    <p:extLst>
      <p:ext uri="{BB962C8B-B14F-4D97-AF65-F5344CB8AC3E}">
        <p14:creationId xmlns:p14="http://schemas.microsoft.com/office/powerpoint/2010/main" val="33991106"/>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heme/theme1.xml><?xml version="1.0" encoding="utf-8"?>
<a:theme xmlns:a="http://schemas.openxmlformats.org/drawingml/2006/main" name="2_Corporate Presentation Template (4x3 - Normal)">
  <a:themeElements>
    <a:clrScheme name="Capgemini">
      <a:dk1>
        <a:srgbClr val="00264A"/>
      </a:dk1>
      <a:lt1>
        <a:sysClr val="window" lastClr="FFFFFF"/>
      </a:lt1>
      <a:dk2>
        <a:srgbClr val="9F958F"/>
      </a:dk2>
      <a:lt2>
        <a:srgbClr val="909090"/>
      </a:lt2>
      <a:accent1>
        <a:srgbClr val="F9BE01"/>
      </a:accent1>
      <a:accent2>
        <a:srgbClr val="ED771A"/>
      </a:accent2>
      <a:accent3>
        <a:srgbClr val="B70132"/>
      </a:accent3>
      <a:accent4>
        <a:srgbClr val="691E7C"/>
      </a:accent4>
      <a:accent5>
        <a:srgbClr val="0098CC"/>
      </a:accent5>
      <a:accent6>
        <a:srgbClr val="BDBD00"/>
      </a:accent6>
      <a:hlink>
        <a:srgbClr val="7DAFA5"/>
      </a:hlink>
      <a:folHlink>
        <a:srgbClr val="BA0065"/>
      </a:folHlink>
    </a:clrScheme>
    <a:fontScheme name="Capgemin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370D5D865803742AEBFDF100895B2B2" ma:contentTypeVersion="3" ma:contentTypeDescription="Create a new document." ma:contentTypeScope="" ma:versionID="7640482fc4e2607c5c073780d66d6844">
  <xsd:schema xmlns:xsd="http://www.w3.org/2001/XMLSchema" xmlns:xs="http://www.w3.org/2001/XMLSchema" xmlns:p="http://schemas.microsoft.com/office/2006/metadata/properties" xmlns:ns2="952a6df7-b138-4f89-9bc4-e7a874ea3254" xmlns:ns3="14b6d540-9833-45be-9583-ec81eee29b00" targetNamespace="http://schemas.microsoft.com/office/2006/metadata/properties" ma:root="true" ma:fieldsID="04eaddd90c44b1e48e4aea6b280be6a9" ns2:_="" ns3:_="">
    <xsd:import namespace="952a6df7-b138-4f89-9bc4-e7a874ea3254"/>
    <xsd:import namespace="14b6d540-9833-45be-9583-ec81eee29b00"/>
    <xsd:element name="properties">
      <xsd:complexType>
        <xsd:sequence>
          <xsd:element name="documentManagement">
            <xsd:complexType>
              <xsd:all>
                <xsd:element ref="ns2:FolderName" minOccurs="0"/>
                <xsd:element ref="ns3:Levels"/>
                <xsd:element ref="ns3:Category"/>
                <xsd:element ref="ns3:Material_x0020_Type"/>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52a6df7-b138-4f89-9bc4-e7a874ea3254" elementFormDefault="qualified">
    <xsd:import namespace="http://schemas.microsoft.com/office/2006/documentManagement/types"/>
    <xsd:import namespace="http://schemas.microsoft.com/office/infopath/2007/PartnerControls"/>
    <xsd:element name="FolderName" ma:index="8" nillable="true" ma:displayName="FolderName" ma:internalName="FolderName">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14b6d540-9833-45be-9583-ec81eee29b00" elementFormDefault="qualified">
    <xsd:import namespace="http://schemas.microsoft.com/office/2006/documentManagement/types"/>
    <xsd:import namespace="http://schemas.microsoft.com/office/infopath/2007/PartnerControls"/>
    <xsd:element name="Levels" ma:index="9" ma:displayName="Levels" ma:default="L1" ma:format="Dropdown" ma:internalName="Levels">
      <xsd:simpleType>
        <xsd:restriction base="dms:Choice">
          <xsd:enumeration value="L1"/>
          <xsd:enumeration value="L2"/>
          <xsd:enumeration value="L3"/>
        </xsd:restriction>
      </xsd:simpleType>
    </xsd:element>
    <xsd:element name="Category" ma:index="10" ma:displayName="Category" ma:default="Module Artifact" ma:format="Dropdown" ma:internalName="Category">
      <xsd:simpleType>
        <xsd:restriction base="dms:Choice">
          <xsd:enumeration value="Module Artifact"/>
          <xsd:enumeration value="Assessment Component"/>
        </xsd:restriction>
      </xsd:simpleType>
    </xsd:element>
    <xsd:element name="Material_x0020_Type" ma:index="11" ma:displayName="Material Type" ma:default="Class book" ma:format="Dropdown" ma:internalName="Material_x0020_Type">
      <xsd:simpleType>
        <xsd:restriction base="dms:Choice">
          <xsd:enumeration value="Demos"/>
          <xsd:enumeration value="Extra Example"/>
          <xsd:enumeration value="Extra Material"/>
          <xsd:enumeration value="Suggestions"/>
          <xsd:enumeration value="General"/>
          <xsd:enumeration value="Module Test Practical"/>
          <xsd:enumeration value="Module Test Theory"/>
          <xsd:enumeration value="Quiz"/>
          <xsd:enumeration value="Class book"/>
          <xsd:enumeration value="Lab book"/>
          <xsd:enumeration value="Recordings"/>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FolderName xmlns="952a6df7-b138-4f89-9bc4-e7a874ea3254" xsi:nil="true"/>
    <Material_x0020_Type xmlns="14b6d540-9833-45be-9583-ec81eee29b00">Template</Material_x0020_Type>
    <Category xmlns="14b6d540-9833-45be-9583-ec81eee29b00">Module Artifact</Category>
    <Levels xmlns="14b6d540-9833-45be-9583-ec81eee29b00">L1</Levels>
  </documentManagement>
</p:properties>
</file>

<file path=customXml/itemProps1.xml><?xml version="1.0" encoding="utf-8"?>
<ds:datastoreItem xmlns:ds="http://schemas.openxmlformats.org/officeDocument/2006/customXml" ds:itemID="{C07B6001-5CB7-4D26-938A-AA4D21F3F834}"/>
</file>

<file path=customXml/itemProps2.xml><?xml version="1.0" encoding="utf-8"?>
<ds:datastoreItem xmlns:ds="http://schemas.openxmlformats.org/officeDocument/2006/customXml" ds:itemID="{1B673CDC-8BE6-4391-ABD9-A817C61AB8C9}"/>
</file>

<file path=customXml/itemProps3.xml><?xml version="1.0" encoding="utf-8"?>
<ds:datastoreItem xmlns:ds="http://schemas.openxmlformats.org/officeDocument/2006/customXml" ds:itemID="{7C1830C8-F522-4AF4-83DD-915E4EE23EB4}"/>
</file>

<file path=docProps/app.xml><?xml version="1.0" encoding="utf-8"?>
<Properties xmlns="http://schemas.openxmlformats.org/officeDocument/2006/extended-properties" xmlns:vt="http://schemas.openxmlformats.org/officeDocument/2006/docPropsVTypes">
  <Template/>
  <TotalTime>3209</TotalTime>
  <Words>1442</Words>
  <Application>Microsoft Office PowerPoint</Application>
  <PresentationFormat>On-screen Show (4:3)</PresentationFormat>
  <Paragraphs>168</Paragraphs>
  <Slides>14</Slides>
  <Notes>14</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14</vt:i4>
      </vt:variant>
    </vt:vector>
  </HeadingPairs>
  <TitlesOfParts>
    <vt:vector size="16" baseType="lpstr">
      <vt:lpstr>2_Corporate Presentation Template (4x3 - Normal)</vt:lpstr>
      <vt:lpstr>think-cell Slide</vt:lpstr>
      <vt:lpstr>Core Java 8  and Development Tools</vt:lpstr>
      <vt:lpstr>Lesson Objectives</vt:lpstr>
      <vt:lpstr>6.1: Abstract Classes Abstract Class</vt:lpstr>
      <vt:lpstr>6.1: Abstract Classes Abstract Class (cont..)</vt:lpstr>
      <vt:lpstr>6.1: Abstract Classes Demo</vt:lpstr>
      <vt:lpstr>6.2: Interfaces Interface</vt:lpstr>
      <vt:lpstr>6.2: Interfaces What is Interface?</vt:lpstr>
      <vt:lpstr>6.2: Interfaces Declaring and Using Interfaces</vt:lpstr>
      <vt:lpstr>6.2: Interfaces Demo</vt:lpstr>
      <vt:lpstr>6.2: Interfaces Interface - Rules</vt:lpstr>
      <vt:lpstr>6.3: Abstract Class vs Interface Abstract Classes and Interfaces</vt:lpstr>
      <vt:lpstr>6.3: Abstract Classes and Interfaces  Lab</vt:lpstr>
      <vt:lpstr>Summary</vt:lpstr>
      <vt:lpstr>Review Question</vt:lpstr>
    </vt:vector>
  </TitlesOfParts>
  <Company>Hewlett-Packard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ClassBook-LessonXX-Template IGATE</dc:title>
  <dc:creator>iGATE</dc:creator>
  <cp:lastModifiedBy>CHATTOPADHYAY, SOURIN</cp:lastModifiedBy>
  <cp:revision>228</cp:revision>
  <cp:lastPrinted>2016-07-13T03:20:49Z</cp:lastPrinted>
  <dcterms:created xsi:type="dcterms:W3CDTF">2012-05-18T02:59:15Z</dcterms:created>
  <dcterms:modified xsi:type="dcterms:W3CDTF">2016-08-01T08:19:15Z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Url">
    <vt:lpwstr/>
  </property>
  <property fmtid="{D5CDD505-2E9C-101B-9397-08002B2CF9AE}" pid="3" name="ContentTypeId">
    <vt:lpwstr>0x010100F370D5D865803742AEBFDF100895B2B2</vt:lpwstr>
  </property>
  <property fmtid="{D5CDD505-2E9C-101B-9397-08002B2CF9AE}" pid="4" name="_SourceUrl">
    <vt:lpwstr/>
  </property>
</Properties>
</file>