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18"/>
  </p:notesMasterIdLst>
  <p:handoutMasterIdLst>
    <p:handoutMasterId r:id="rId19"/>
  </p:handoutMasterIdLst>
  <p:sldIdLst>
    <p:sldId id="277" r:id="rId5"/>
    <p:sldId id="259" r:id="rId6"/>
    <p:sldId id="266" r:id="rId7"/>
    <p:sldId id="267" r:id="rId8"/>
    <p:sldId id="268" r:id="rId9"/>
    <p:sldId id="269" r:id="rId10"/>
    <p:sldId id="270" r:id="rId11"/>
    <p:sldId id="271" r:id="rId12"/>
    <p:sldId id="272" r:id="rId13"/>
    <p:sldId id="273" r:id="rId14"/>
    <p:sldId id="274" r:id="rId15"/>
    <p:sldId id="275" r:id="rId16"/>
    <p:sldId id="276" r:id="rId1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9574" autoAdjust="0"/>
  </p:normalViewPr>
  <p:slideViewPr>
    <p:cSldViewPr snapToGrid="0" showGuides="1">
      <p:cViewPr>
        <p:scale>
          <a:sx n="70" d="100"/>
          <a:sy n="70" d="100"/>
        </p:scale>
        <p:origin x="-1194"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848" y="36"/>
      </p:cViewPr>
      <p:guideLst>
        <p:guide orient="horz" pos="2805"/>
        <p:guide pos="122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8/1/2016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7167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1136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564907" y="6000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a:t>
            </a:r>
            <a:r>
              <a:rPr lang="en-US" sz="1300" baseline="0" dirty="0" smtClean="0">
                <a:latin typeface="Arial" pitchFamily="34" charset="0"/>
                <a:cs typeface="Arial" pitchFamily="34" charset="0"/>
              </a:rPr>
              <a:t>  </a:t>
            </a:r>
            <a:r>
              <a:rPr lang="en-US" sz="1300" dirty="0" smtClean="0">
                <a:latin typeface="Arial" pitchFamily="34" charset="0"/>
                <a:cs typeface="Arial" pitchFamily="34" charset="0"/>
              </a:rPr>
              <a:t> and Development Tools	                                           Regular Expressions</a:t>
            </a:r>
            <a:endParaRPr lang="en-US" dirty="0">
              <a:latin typeface="Arial" pitchFamily="34" charset="0"/>
              <a:cs typeface="Arial" pitchFamily="34" charset="0"/>
            </a:endParaRPr>
          </a:p>
        </p:txBody>
      </p:sp>
      <p:sp>
        <p:nvSpPr>
          <p:cNvPr id="12" name="Rectangle 14"/>
          <p:cNvSpPr>
            <a:spLocks noChangeArrowheads="1"/>
          </p:cNvSpPr>
          <p:nvPr/>
        </p:nvSpPr>
        <p:spPr bwMode="auto">
          <a:xfrm>
            <a:off x="3872312" y="8783704"/>
            <a:ext cx="2946699" cy="331202"/>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08-</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71675" y="720725"/>
            <a:ext cx="4800600" cy="3600450"/>
          </a:xfrm>
        </p:spPr>
      </p:sp>
      <p:sp>
        <p:nvSpPr>
          <p:cNvPr id="6" name="Notes Placeholder 5"/>
          <p:cNvSpPr>
            <a:spLocks noGrp="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type="body" idx="1"/>
          </p:nvPr>
        </p:nvSpPr>
        <p:spPr/>
        <p:txBody>
          <a:bodyPr/>
          <a:lstStyle/>
          <a:p>
            <a:endParaRPr lang="en-US" smtClean="0"/>
          </a:p>
          <a:p>
            <a:endParaRPr lang="en-US" dirty="0"/>
          </a:p>
        </p:txBody>
      </p:sp>
      <p:sp>
        <p:nvSpPr>
          <p:cNvPr id="6" name="Slide Image Placeholder 5"/>
          <p:cNvSpPr>
            <a:spLocks noGrp="1" noRot="1" noChangeAspect="1"/>
          </p:cNvSpPr>
          <p:nvPr>
            <p:ph type="sldImg"/>
          </p:nvPr>
        </p:nvSpPr>
        <p:spPr>
          <a:xfrm>
            <a:off x="1971675" y="720725"/>
            <a:ext cx="4800600" cy="36004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Lesson Outline:</a:t>
            </a:r>
          </a:p>
          <a:p>
            <a:endParaRPr lang="en-US" dirty="0" smtClean="0"/>
          </a:p>
          <a:p>
            <a:pPr lvl="1"/>
            <a:r>
              <a:rPr lang="en-US" dirty="0" smtClean="0"/>
              <a:t>7.1: Regular Expressions</a:t>
            </a:r>
          </a:p>
          <a:p>
            <a:pPr lvl="1"/>
            <a:r>
              <a:rPr lang="en-US" dirty="0" smtClean="0"/>
              <a:t>7.2: Validating data</a:t>
            </a:r>
          </a:p>
        </p:txBody>
      </p:sp>
      <p:sp>
        <p:nvSpPr>
          <p:cNvPr id="6" name="Slide Image Placeholder 5"/>
          <p:cNvSpPr>
            <a:spLocks noGrp="1" noRot="1" noChangeAspect="1"/>
          </p:cNvSpPr>
          <p:nvPr>
            <p:ph type="sldImg"/>
          </p:nvPr>
        </p:nvSpPr>
        <p:spPr>
          <a:xfrm>
            <a:off x="1971675" y="720725"/>
            <a:ext cx="4800600" cy="360045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3"/>
          <p:cNvSpPr>
            <a:spLocks noGrp="1" noChangeArrowheads="1"/>
          </p:cNvSpPr>
          <p:nvPr>
            <p:ph type="body" idx="1"/>
          </p:nvPr>
        </p:nvSpPr>
        <p:spPr/>
        <p:txBody>
          <a:bodyPr/>
          <a:lstStyle/>
          <a:p>
            <a:r>
              <a:rPr lang="en-US" dirty="0" smtClean="0"/>
              <a:t>Regular Expressions are basically patterns of characters which are used to perform certain useful operations on the given input. The operations include finding particular text, replacing the text with some other text, or validating the given text. For example, we can use Regular Expression to check whether the user input is valid for a field like Email-id or a telephone number. </a:t>
            </a:r>
          </a:p>
          <a:p>
            <a:r>
              <a:rPr lang="en-US" dirty="0" smtClean="0"/>
              <a:t>Supported in most of the common languages like C, Java, Python, C#  etc. Support is slightly different for regex in each of these languages though.</a:t>
            </a:r>
          </a:p>
          <a:p>
            <a:r>
              <a:rPr lang="en-US" dirty="0" smtClean="0"/>
              <a:t>The Java String class has several methods that allow you to perform an operation using a regular expression on that string in a minimal amount of code. Some of them are listed above. For example, </a:t>
            </a:r>
            <a:r>
              <a:rPr lang="en-US" dirty="0" err="1" smtClean="0"/>
              <a:t>myString.matches</a:t>
            </a:r>
            <a:r>
              <a:rPr lang="en-US" dirty="0" smtClean="0"/>
              <a:t>("regex") returns true or false depending whether the string can be matched entirely by the regular expression. </a:t>
            </a:r>
            <a:endParaRPr lang="en-US" dirty="0"/>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p:txBody>
          <a:bodyPr/>
          <a:lstStyle/>
          <a:p>
            <a:r>
              <a:rPr lang="en-US" dirty="0" smtClean="0"/>
              <a:t>The </a:t>
            </a:r>
            <a:r>
              <a:rPr lang="en-US" dirty="0" err="1" smtClean="0"/>
              <a:t>java.util.regex</a:t>
            </a:r>
            <a:r>
              <a:rPr lang="en-US" dirty="0" smtClean="0"/>
              <a:t> package primarily consists of the following three classes:</a:t>
            </a:r>
          </a:p>
          <a:p>
            <a:r>
              <a:rPr lang="en-US" dirty="0" smtClean="0"/>
              <a:t>Pattern Class: An instance of this class is a compiled representation of a regular expression. This class provides no public constructors. To create a pattern, you must first invoke one of its public static compile methods, which will then return a Pattern object. These methods accept a regular expression as the first argument.</a:t>
            </a:r>
          </a:p>
          <a:p>
            <a:r>
              <a:rPr lang="en-US" dirty="0" smtClean="0"/>
              <a:t>Matcher Class: An instance of this class is the engine that interprets the pattern and performs match operations against an input string. Like the Pattern class, Matcher defines no public constructors. A Matcher instance is created by invoking the matcher() method on a Pattern object.</a:t>
            </a:r>
          </a:p>
          <a:p>
            <a:r>
              <a:rPr lang="en-US" dirty="0" err="1" smtClean="0"/>
              <a:t>PatternSyntaxException</a:t>
            </a:r>
            <a:r>
              <a:rPr lang="en-US" dirty="0" smtClean="0"/>
              <a:t>: A </a:t>
            </a:r>
            <a:r>
              <a:rPr lang="en-US" dirty="0" err="1" smtClean="0"/>
              <a:t>PatternSyntaxException</a:t>
            </a:r>
            <a:r>
              <a:rPr lang="en-US" dirty="0" smtClean="0"/>
              <a:t> object is an unchecked exception that indicates a syntax error in a regular expression pattern. It has various methods like </a:t>
            </a:r>
            <a:r>
              <a:rPr lang="en-US" dirty="0" err="1" smtClean="0"/>
              <a:t>getDescription</a:t>
            </a:r>
            <a:r>
              <a:rPr lang="en-US" dirty="0" smtClean="0"/>
              <a:t>(), </a:t>
            </a:r>
            <a:r>
              <a:rPr lang="en-US" dirty="0" err="1" smtClean="0"/>
              <a:t>getIndex</a:t>
            </a:r>
            <a:r>
              <a:rPr lang="en-US" dirty="0" smtClean="0"/>
              <a:t>(), </a:t>
            </a:r>
            <a:r>
              <a:rPr lang="en-US" dirty="0" err="1" smtClean="0"/>
              <a:t>getMessage</a:t>
            </a:r>
            <a:r>
              <a:rPr lang="en-US" dirty="0" smtClean="0"/>
              <a:t>() and </a:t>
            </a:r>
            <a:r>
              <a:rPr lang="en-US" dirty="0" err="1" smtClean="0"/>
              <a:t>getPattern</a:t>
            </a:r>
            <a:r>
              <a:rPr lang="en-US" dirty="0" smtClean="0"/>
              <a:t>() that provide details of the error. </a:t>
            </a:r>
          </a:p>
          <a:p>
            <a:endParaRPr lang="en-US" dirty="0"/>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p:txBody>
          <a:bodyPr/>
          <a:lstStyle/>
          <a:p>
            <a:r>
              <a:rPr lang="en-US" dirty="0" smtClean="0"/>
              <a:t>Some methods of the Pattern class:</a:t>
            </a:r>
          </a:p>
          <a:p>
            <a:r>
              <a:rPr lang="en-US" dirty="0" smtClean="0"/>
              <a:t>	compile (String regex) : This method returns a new Pattern object which is a compiled form of regular expression pattern. Note that compile() is a static method.</a:t>
            </a:r>
          </a:p>
          <a:p>
            <a:r>
              <a:rPr lang="en-US" dirty="0" smtClean="0"/>
              <a:t>	matcher (String input ) : This method is used to create new Matcher object for an input for a given pattern, which can be used to perform matching operations. </a:t>
            </a:r>
          </a:p>
          <a:p>
            <a:r>
              <a:rPr lang="en-US" dirty="0" smtClean="0"/>
              <a:t>	matches (pattern, </a:t>
            </a:r>
            <a:r>
              <a:rPr lang="en-US" dirty="0" err="1" smtClean="0"/>
              <a:t>inputSequence</a:t>
            </a:r>
            <a:r>
              <a:rPr lang="en-US" dirty="0" smtClean="0"/>
              <a:t> ) : This method returns true only if the entire input text matches the pattern. This method internally depends on the compile() and matcher() methods of the Pattern object. Note that matches() is a static method.</a:t>
            </a:r>
          </a:p>
          <a:p>
            <a:endParaRPr lang="en-US" dirty="0" smtClean="0"/>
          </a:p>
          <a:p>
            <a:endParaRPr lang="en-US" dirty="0"/>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3"/>
          <p:cNvSpPr>
            <a:spLocks noGrp="1" noChangeArrowheads="1"/>
          </p:cNvSpPr>
          <p:nvPr>
            <p:ph type="body" idx="1"/>
          </p:nvPr>
        </p:nvSpPr>
        <p:spPr/>
        <p:txBody>
          <a:bodyPr/>
          <a:lstStyle/>
          <a:p>
            <a:endParaRPr lang="en-US" smtClean="0"/>
          </a:p>
          <a:p>
            <a:endParaRPr lang="en-US" dirty="0"/>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type="body" idx="1"/>
          </p:nvPr>
        </p:nvSpPr>
        <p:spPr/>
        <p:txBody>
          <a:bodyPr/>
          <a:lstStyle/>
          <a:p>
            <a:r>
              <a:rPr lang="en-US" dirty="0" smtClean="0"/>
              <a:t>Please refer to </a:t>
            </a:r>
            <a:r>
              <a:rPr lang="en-US" dirty="0" err="1" smtClean="0"/>
              <a:t>Javadocs</a:t>
            </a:r>
            <a:r>
              <a:rPr lang="en-US" dirty="0" smtClean="0"/>
              <a:t> for details about the methods of this class.</a:t>
            </a:r>
          </a:p>
          <a:p>
            <a:r>
              <a:rPr lang="en-US" dirty="0" smtClean="0"/>
              <a:t>In the code snippet above, the first output returns false since the entire input string " </a:t>
            </a:r>
            <a:r>
              <a:rPr lang="en-US" dirty="0" err="1" smtClean="0"/>
              <a:t>Shop,Mop,Hopping,Chopping</a:t>
            </a:r>
            <a:r>
              <a:rPr lang="en-US" dirty="0" smtClean="0"/>
              <a:t> " does not match the regular expression pattern “hop" and hence matches() method returns false. </a:t>
            </a:r>
            <a:endParaRPr lang="en-US" dirty="0"/>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type="body" idx="1"/>
          </p:nvPr>
        </p:nvSpPr>
        <p:spPr/>
        <p:txBody>
          <a:bodyPr/>
          <a:lstStyle/>
          <a:p>
            <a:r>
              <a:rPr lang="en-US" dirty="0" smtClean="0"/>
              <a:t>This API supports a number of special characters (</a:t>
            </a:r>
            <a:r>
              <a:rPr lang="en-US" dirty="0" err="1" smtClean="0"/>
              <a:t>metacharacters</a:t>
            </a:r>
            <a:r>
              <a:rPr lang="en-US" dirty="0" smtClean="0"/>
              <a:t>) that affect the way a pattern is matched. </a:t>
            </a:r>
          </a:p>
          <a:p>
            <a:r>
              <a:rPr lang="en-US" dirty="0" smtClean="0"/>
              <a:t>To treat a </a:t>
            </a:r>
            <a:r>
              <a:rPr lang="en-US" dirty="0" err="1" smtClean="0"/>
              <a:t>metacharacter</a:t>
            </a:r>
            <a:r>
              <a:rPr lang="en-US" dirty="0" smtClean="0"/>
              <a:t> as an ordinary character, precede it with a backslash (\)</a:t>
            </a:r>
          </a:p>
          <a:p>
            <a:endParaRPr lang="en-US" dirty="0"/>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3"/>
          <p:cNvSpPr>
            <a:spLocks noGrp="1" noChangeArrowheads="1"/>
          </p:cNvSpPr>
          <p:nvPr>
            <p:ph type="body" idx="1"/>
          </p:nvPr>
        </p:nvSpPr>
        <p:spPr/>
        <p:txBody>
          <a:bodyPr/>
          <a:lstStyle/>
          <a:p>
            <a:r>
              <a:rPr lang="en-US" smtClean="0"/>
              <a:t>Please browse through the Pattern class specification in Javadocs. There are tables summarizing the supported regular expression constructs. </a:t>
            </a:r>
            <a:endParaRPr lang="en-US" dirty="0"/>
          </a:p>
        </p:txBody>
      </p:sp>
      <p:sp>
        <p:nvSpPr>
          <p:cNvPr id="3" name="Slide Image Placeholder 2"/>
          <p:cNvSpPr>
            <a:spLocks noGrp="1" noRot="1" noChangeAspect="1"/>
          </p:cNvSpPr>
          <p:nvPr>
            <p:ph type="sldImg"/>
          </p:nvPr>
        </p:nvSpPr>
        <p:spPr>
          <a:xfrm>
            <a:off x="1971675" y="720725"/>
            <a:ext cx="4800600" cy="36004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6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638292636"/>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065152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661016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6"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623508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01738094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974853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54354637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241846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4"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826368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0481320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1980799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664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307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287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5926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9666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110019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6"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01521124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a:t>Core Java 8  and Development Tools</a:t>
            </a:r>
          </a:p>
        </p:txBody>
      </p:sp>
      <p:sp>
        <p:nvSpPr>
          <p:cNvPr id="12" name="Subtitle 11"/>
          <p:cNvSpPr>
            <a:spLocks noGrp="1"/>
          </p:cNvSpPr>
          <p:nvPr>
            <p:ph type="subTitle" idx="1"/>
          </p:nvPr>
        </p:nvSpPr>
        <p:spPr/>
        <p:txBody>
          <a:bodyPr>
            <a:normAutofit/>
          </a:bodyPr>
          <a:lstStyle/>
          <a:p>
            <a:pPr algn="l"/>
            <a:r>
              <a:rPr lang="en-US" sz="2000" dirty="0" smtClean="0">
                <a:solidFill>
                  <a:schemeClr val="tx1"/>
                </a:solidFill>
              </a:rPr>
              <a:t>Lesson 07 : Regular </a:t>
            </a:r>
            <a:r>
              <a:rPr lang="en-US" sz="2000" dirty="0">
                <a:solidFill>
                  <a:schemeClr val="tx1"/>
                </a:solidFill>
              </a:rPr>
              <a:t>Expressions</a:t>
            </a:r>
          </a:p>
        </p:txBody>
      </p:sp>
    </p:spTree>
    <p:extLst>
      <p:ext uri="{BB962C8B-B14F-4D97-AF65-F5344CB8AC3E}">
        <p14:creationId xmlns:p14="http://schemas.microsoft.com/office/powerpoint/2010/main" val="3376426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p:cNvSpPr>
          <p:nvPr>
            <p:ph type="title"/>
          </p:nvPr>
        </p:nvSpPr>
        <p:spPr/>
        <p:txBody>
          <a:bodyPr/>
          <a:lstStyle/>
          <a:p>
            <a:r>
              <a:rPr lang="en-US" sz="1200" dirty="0"/>
              <a:t>  </a:t>
            </a:r>
            <a:r>
              <a:rPr lang="en-US" sz="1200" b="1" dirty="0"/>
              <a:t>7</a:t>
            </a:r>
            <a:r>
              <a:rPr lang="en-US" sz="1200" b="1" dirty="0" smtClean="0"/>
              <a:t>.2: </a:t>
            </a:r>
            <a:r>
              <a:rPr lang="en-US" sz="1200" b="1" dirty="0"/>
              <a:t>Regular </a:t>
            </a:r>
            <a:r>
              <a:rPr lang="en-US" sz="1200" b="1" dirty="0" smtClean="0"/>
              <a:t>Expressions to validate data</a:t>
            </a:r>
            <a:r>
              <a:rPr lang="en-US" sz="1200" dirty="0"/>
              <a:t/>
            </a:r>
            <a:br>
              <a:rPr lang="en-US" sz="1200" dirty="0"/>
            </a:br>
            <a:r>
              <a:rPr lang="en-US" sz="1000" dirty="0"/>
              <a:t> </a:t>
            </a:r>
            <a:r>
              <a:rPr lang="en-US" dirty="0"/>
              <a:t>Example</a:t>
            </a:r>
          </a:p>
        </p:txBody>
      </p:sp>
      <p:sp>
        <p:nvSpPr>
          <p:cNvPr id="3" name="Content Placeholder 2"/>
          <p:cNvSpPr>
            <a:spLocks noGrp="1"/>
          </p:cNvSpPr>
          <p:nvPr>
            <p:ph idx="1"/>
          </p:nvPr>
        </p:nvSpPr>
        <p:spPr/>
        <p:txBody>
          <a:bodyPr/>
          <a:lstStyle/>
          <a:p>
            <a:endParaRPr lang="en-US"/>
          </a:p>
        </p:txBody>
      </p:sp>
      <p:sp>
        <p:nvSpPr>
          <p:cNvPr id="310275" name="AutoShape 3"/>
          <p:cNvSpPr>
            <a:spLocks noChangeArrowheads="1"/>
          </p:cNvSpPr>
          <p:nvPr/>
        </p:nvSpPr>
        <p:spPr bwMode="auto">
          <a:xfrm>
            <a:off x="381000" y="1755362"/>
            <a:ext cx="8229600" cy="4195062"/>
          </a:xfrm>
          <a:prstGeom prst="roundRect">
            <a:avLst>
              <a:gd name="adj" fmla="val 16667"/>
            </a:avLst>
          </a:prstGeom>
          <a:noFill/>
          <a:ln w="19050" algn="ctr">
            <a:solidFill>
              <a:schemeClr val="tx1"/>
            </a:solidFill>
            <a:round/>
            <a:headEnd/>
            <a:tailEnd/>
          </a:ln>
          <a:effectLst/>
        </p:spPr>
        <p:txBody>
          <a:bodyPr anchor="ctr"/>
          <a:lstStyle/>
          <a:p>
            <a:pPr algn="l">
              <a:lnSpc>
                <a:spcPct val="135000"/>
              </a:lnSpc>
            </a:pPr>
            <a:r>
              <a:rPr lang="en-US" dirty="0">
                <a:latin typeface="+mj-lt"/>
                <a:cs typeface="Arial" pitchFamily="34" charset="0"/>
              </a:rPr>
              <a:t>public static void </a:t>
            </a:r>
            <a:r>
              <a:rPr lang="en-US" dirty="0" err="1">
                <a:latin typeface="+mj-lt"/>
                <a:cs typeface="Arial" pitchFamily="34" charset="0"/>
              </a:rPr>
              <a:t>validateCode</a:t>
            </a:r>
            <a:r>
              <a:rPr lang="en-US" dirty="0">
                <a:latin typeface="+mj-lt"/>
                <a:cs typeface="Arial" pitchFamily="34" charset="0"/>
              </a:rPr>
              <a:t>(String </a:t>
            </a:r>
            <a:r>
              <a:rPr lang="en-US" dirty="0" err="1">
                <a:latin typeface="+mj-lt"/>
                <a:cs typeface="Arial" pitchFamily="34" charset="0"/>
              </a:rPr>
              <a:t>args</a:t>
            </a:r>
            <a:r>
              <a:rPr lang="en-US" dirty="0">
                <a:latin typeface="+mj-lt"/>
                <a:cs typeface="Arial" pitchFamily="34" charset="0"/>
              </a:rPr>
              <a:t>) throws Exception{</a:t>
            </a:r>
          </a:p>
          <a:p>
            <a:pPr algn="l">
              <a:lnSpc>
                <a:spcPct val="135000"/>
              </a:lnSpc>
            </a:pPr>
            <a:r>
              <a:rPr lang="en-US" dirty="0">
                <a:latin typeface="+mj-lt"/>
                <a:cs typeface="Arial" pitchFamily="34" charset="0"/>
              </a:rPr>
              <a:t>    String input = “Exo1"; </a:t>
            </a:r>
          </a:p>
          <a:p>
            <a:pPr algn="l">
              <a:lnSpc>
                <a:spcPct val="135000"/>
              </a:lnSpc>
            </a:pPr>
            <a:r>
              <a:rPr lang="en-US" dirty="0">
                <a:latin typeface="+mj-lt"/>
                <a:cs typeface="Arial" pitchFamily="34" charset="0"/>
              </a:rPr>
              <a:t>  //Checks for string that start with upper case alphabet and end with digit. </a:t>
            </a:r>
          </a:p>
          <a:p>
            <a:pPr algn="l">
              <a:lnSpc>
                <a:spcPct val="135000"/>
              </a:lnSpc>
            </a:pPr>
            <a:r>
              <a:rPr lang="en-US" dirty="0">
                <a:latin typeface="+mj-lt"/>
                <a:cs typeface="Arial" pitchFamily="34" charset="0"/>
              </a:rPr>
              <a:t>     Pattern p = </a:t>
            </a:r>
            <a:r>
              <a:rPr lang="en-US" dirty="0" err="1">
                <a:latin typeface="+mj-lt"/>
                <a:cs typeface="Arial" pitchFamily="34" charset="0"/>
              </a:rPr>
              <a:t>Pattern.compile</a:t>
            </a:r>
            <a:r>
              <a:rPr lang="en-US" dirty="0">
                <a:latin typeface="+mj-lt"/>
                <a:cs typeface="Arial" pitchFamily="34" charset="0"/>
              </a:rPr>
              <a:t>(“^[A-Z][0-9]&amp;");</a:t>
            </a:r>
          </a:p>
          <a:p>
            <a:pPr algn="l">
              <a:lnSpc>
                <a:spcPct val="135000"/>
              </a:lnSpc>
            </a:pPr>
            <a:r>
              <a:rPr lang="en-US" dirty="0">
                <a:latin typeface="+mj-lt"/>
                <a:cs typeface="Arial" pitchFamily="34" charset="0"/>
              </a:rPr>
              <a:t>     Matcher m = </a:t>
            </a:r>
            <a:r>
              <a:rPr lang="en-US" dirty="0" err="1">
                <a:latin typeface="+mj-lt"/>
                <a:cs typeface="Arial" pitchFamily="34" charset="0"/>
              </a:rPr>
              <a:t>p.matcher</a:t>
            </a:r>
            <a:r>
              <a:rPr lang="en-US" dirty="0">
                <a:latin typeface="+mj-lt"/>
                <a:cs typeface="Arial" pitchFamily="34" charset="0"/>
              </a:rPr>
              <a:t>(input); </a:t>
            </a:r>
          </a:p>
          <a:p>
            <a:pPr algn="l">
              <a:lnSpc>
                <a:spcPct val="135000"/>
              </a:lnSpc>
            </a:pPr>
            <a:r>
              <a:rPr lang="en-US" dirty="0">
                <a:latin typeface="+mj-lt"/>
                <a:cs typeface="Arial" pitchFamily="34" charset="0"/>
              </a:rPr>
              <a:t>     if (!</a:t>
            </a:r>
            <a:r>
              <a:rPr lang="en-US" dirty="0" err="1">
                <a:latin typeface="+mj-lt"/>
                <a:cs typeface="Arial" pitchFamily="34" charset="0"/>
              </a:rPr>
              <a:t>m.find</a:t>
            </a:r>
            <a:r>
              <a:rPr lang="en-US" dirty="0">
                <a:latin typeface="+mj-lt"/>
                <a:cs typeface="Arial" pitchFamily="34" charset="0"/>
              </a:rPr>
              <a:t>()) {</a:t>
            </a:r>
          </a:p>
          <a:p>
            <a:pPr algn="l">
              <a:lnSpc>
                <a:spcPct val="135000"/>
              </a:lnSpc>
            </a:pPr>
            <a:r>
              <a:rPr lang="en-US" dirty="0">
                <a:latin typeface="+mj-lt"/>
                <a:cs typeface="Arial" pitchFamily="34" charset="0"/>
              </a:rPr>
              <a:t>        </a:t>
            </a:r>
            <a:r>
              <a:rPr lang="en-US" dirty="0" err="1">
                <a:latin typeface="+mj-lt"/>
                <a:cs typeface="Arial" pitchFamily="34" charset="0"/>
              </a:rPr>
              <a:t>System.err.println</a:t>
            </a:r>
            <a:r>
              <a:rPr lang="en-US" dirty="0">
                <a:latin typeface="+mj-lt"/>
                <a:cs typeface="Arial" pitchFamily="34" charset="0"/>
              </a:rPr>
              <a:t>(“Enter  code which  start with upper case alphabet and end with a digit");</a:t>
            </a:r>
          </a:p>
          <a:p>
            <a:pPr algn="l">
              <a:lnSpc>
                <a:spcPct val="135000"/>
              </a:lnSpc>
            </a:pPr>
            <a:r>
              <a:rPr lang="en-US" dirty="0">
                <a:latin typeface="+mj-lt"/>
                <a:cs typeface="Arial" pitchFamily="34" charset="0"/>
              </a:rPr>
              <a:t>     }</a:t>
            </a:r>
          </a:p>
          <a:p>
            <a:pPr algn="l">
              <a:lnSpc>
                <a:spcPct val="135000"/>
              </a:lnSpc>
            </a:pPr>
            <a:r>
              <a:rPr lang="en-US" dirty="0">
                <a:latin typeface="+mj-lt"/>
                <a:cs typeface="Arial" pitchFamily="34" charset="0"/>
              </a:rPr>
              <a:t>   }</a:t>
            </a:r>
          </a:p>
        </p:txBody>
      </p:sp>
    </p:spTree>
    <p:extLst>
      <p:ext uri="{BB962C8B-B14F-4D97-AF65-F5344CB8AC3E}">
        <p14:creationId xmlns:p14="http://schemas.microsoft.com/office/powerpoint/2010/main" val="1682238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p:cNvSpPr>
          <p:nvPr>
            <p:ph idx="1"/>
          </p:nvPr>
        </p:nvSpPr>
        <p:spPr/>
        <p:txBody>
          <a:bodyPr/>
          <a:lstStyle/>
          <a:p>
            <a:r>
              <a:rPr lang="en-US" dirty="0">
                <a:solidFill>
                  <a:schemeClr val="tx1"/>
                </a:solidFill>
              </a:rPr>
              <a:t>Execute the </a:t>
            </a:r>
            <a:r>
              <a:rPr lang="en-US" dirty="0" err="1">
                <a:solidFill>
                  <a:schemeClr val="tx1"/>
                </a:solidFill>
              </a:rPr>
              <a:t>RegularExMatcher</a:t>
            </a:r>
            <a:r>
              <a:rPr lang="en-US" dirty="0">
                <a:solidFill>
                  <a:schemeClr val="tx1"/>
                </a:solidFill>
              </a:rPr>
              <a:t> .java </a:t>
            </a:r>
            <a:r>
              <a:rPr lang="en-US" dirty="0" smtClean="0">
                <a:solidFill>
                  <a:schemeClr val="tx1"/>
                </a:solidFill>
              </a:rPr>
              <a:t>program</a:t>
            </a:r>
            <a:endParaRPr lang="en-US" dirty="0">
              <a:solidFill>
                <a:schemeClr val="tx1"/>
              </a:solidFill>
            </a:endParaRPr>
          </a:p>
        </p:txBody>
      </p:sp>
      <p:sp>
        <p:nvSpPr>
          <p:cNvPr id="2" name="Title 1"/>
          <p:cNvSpPr>
            <a:spLocks noGrp="1"/>
          </p:cNvSpPr>
          <p:nvPr>
            <p:ph type="title"/>
          </p:nvPr>
        </p:nvSpPr>
        <p:spPr/>
        <p:txBody>
          <a:bodyPr/>
          <a:lstStyle/>
          <a:p>
            <a:r>
              <a:rPr lang="pt-BR" sz="1200" dirty="0"/>
              <a:t>7</a:t>
            </a:r>
            <a:r>
              <a:rPr lang="pt-BR" sz="1200" dirty="0" smtClean="0"/>
              <a:t>.2</a:t>
            </a:r>
            <a:r>
              <a:rPr lang="pt-BR" sz="1200" dirty="0"/>
              <a:t>: Regular Expressions to validate data</a:t>
            </a:r>
            <a:r>
              <a:rPr lang="pt-BR" dirty="0"/>
              <a:t/>
            </a:r>
            <a:br>
              <a:rPr lang="pt-BR" dirty="0"/>
            </a:br>
            <a:r>
              <a:rPr lang="pt-BR" dirty="0"/>
              <a:t>Demo : Regular Expression</a:t>
            </a:r>
            <a:endParaRPr lang="en-US" dirty="0"/>
          </a:p>
        </p:txBody>
      </p:sp>
    </p:spTree>
    <p:extLst>
      <p:ext uri="{BB962C8B-B14F-4D97-AF65-F5344CB8AC3E}">
        <p14:creationId xmlns:p14="http://schemas.microsoft.com/office/powerpoint/2010/main" val="1928224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normAutofit/>
          </a:bodyPr>
          <a:lstStyle/>
          <a:p>
            <a:r>
              <a:rPr lang="en-US" dirty="0"/>
              <a:t>Summary</a:t>
            </a:r>
          </a:p>
        </p:txBody>
      </p:sp>
      <p:sp>
        <p:nvSpPr>
          <p:cNvPr id="217091" name="Rectangle 3"/>
          <p:cNvSpPr>
            <a:spLocks noGrp="1"/>
          </p:cNvSpPr>
          <p:nvPr>
            <p:ph idx="1"/>
          </p:nvPr>
        </p:nvSpPr>
        <p:spPr/>
        <p:txBody>
          <a:bodyPr/>
          <a:lstStyle/>
          <a:p>
            <a:r>
              <a:rPr lang="en-US" dirty="0">
                <a:solidFill>
                  <a:schemeClr val="tx1"/>
                </a:solidFill>
              </a:rPr>
              <a:t>In this lesson, you have learnt the following:</a:t>
            </a:r>
          </a:p>
          <a:p>
            <a:pPr lvl="1"/>
            <a:r>
              <a:rPr lang="en-US" dirty="0">
                <a:solidFill>
                  <a:schemeClr val="tx1"/>
                </a:solidFill>
              </a:rPr>
              <a:t>What are Regular Expressions </a:t>
            </a:r>
          </a:p>
          <a:p>
            <a:pPr lvl="1"/>
            <a:r>
              <a:rPr lang="en-US" dirty="0">
                <a:solidFill>
                  <a:schemeClr val="tx1"/>
                </a:solidFill>
              </a:rPr>
              <a:t>Use the </a:t>
            </a:r>
            <a:r>
              <a:rPr lang="en-US" dirty="0" err="1">
                <a:solidFill>
                  <a:schemeClr val="tx1"/>
                </a:solidFill>
              </a:rPr>
              <a:t>java.util.regex</a:t>
            </a:r>
            <a:r>
              <a:rPr lang="en-US" dirty="0">
                <a:solidFill>
                  <a:schemeClr val="tx1"/>
                </a:solidFill>
              </a:rPr>
              <a:t> package</a:t>
            </a:r>
          </a:p>
          <a:p>
            <a:pPr lvl="1"/>
            <a:r>
              <a:rPr lang="en-US" dirty="0">
                <a:solidFill>
                  <a:schemeClr val="tx1"/>
                </a:solidFill>
              </a:rPr>
              <a:t>Use regular expressions for manipulating strings</a:t>
            </a:r>
          </a:p>
          <a:p>
            <a:endParaRPr lang="en-US" dirty="0">
              <a:solidFill>
                <a:schemeClr val="tx1"/>
              </a:solidFill>
            </a:endParaRPr>
          </a:p>
        </p:txBody>
      </p:sp>
    </p:spTree>
    <p:extLst>
      <p:ext uri="{BB962C8B-B14F-4D97-AF65-F5344CB8AC3E}">
        <p14:creationId xmlns:p14="http://schemas.microsoft.com/office/powerpoint/2010/main" val="3928143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p:txBody>
          <a:bodyPr>
            <a:normAutofit/>
          </a:bodyPr>
          <a:lstStyle/>
          <a:p>
            <a:r>
              <a:rPr lang="en-US" dirty="0"/>
              <a:t>Review Question</a:t>
            </a:r>
          </a:p>
        </p:txBody>
      </p:sp>
      <p:sp>
        <p:nvSpPr>
          <p:cNvPr id="219139" name="Rectangle 3"/>
          <p:cNvSpPr>
            <a:spLocks noGrp="1"/>
          </p:cNvSpPr>
          <p:nvPr>
            <p:ph idx="1"/>
          </p:nvPr>
        </p:nvSpPr>
        <p:spPr/>
        <p:txBody>
          <a:bodyPr/>
          <a:lstStyle/>
          <a:p>
            <a:r>
              <a:rPr lang="en-US" dirty="0">
                <a:solidFill>
                  <a:schemeClr val="tx1"/>
                </a:solidFill>
              </a:rPr>
              <a:t> Question 1 : To suppress the special meaning of </a:t>
            </a:r>
            <a:r>
              <a:rPr lang="en-US" dirty="0" err="1">
                <a:solidFill>
                  <a:schemeClr val="tx1"/>
                </a:solidFill>
              </a:rPr>
              <a:t>metacharacters</a:t>
            </a:r>
            <a:r>
              <a:rPr lang="en-US" dirty="0">
                <a:solidFill>
                  <a:schemeClr val="tx1"/>
                </a:solidFill>
              </a:rPr>
              <a:t>, use </a:t>
            </a:r>
            <a:r>
              <a:rPr lang="en-US" dirty="0" smtClean="0">
                <a:solidFill>
                  <a:schemeClr val="tx1"/>
                </a:solidFill>
              </a:rPr>
              <a:t>___________</a:t>
            </a:r>
            <a:endParaRPr lang="en-US" dirty="0">
              <a:solidFill>
                <a:schemeClr val="tx1"/>
              </a:solidFill>
            </a:endParaRPr>
          </a:p>
          <a:p>
            <a:r>
              <a:rPr lang="en-US" dirty="0">
                <a:solidFill>
                  <a:schemeClr val="tx1"/>
                </a:solidFill>
              </a:rPr>
              <a:t> Question 2 : This method returns a new Pattern object :</a:t>
            </a:r>
          </a:p>
          <a:p>
            <a:pPr lvl="1"/>
            <a:r>
              <a:rPr lang="en-US" b="1" dirty="0">
                <a:solidFill>
                  <a:schemeClr val="tx1"/>
                </a:solidFill>
              </a:rPr>
              <a:t>Option 1 :</a:t>
            </a:r>
            <a:r>
              <a:rPr lang="en-US" dirty="0">
                <a:solidFill>
                  <a:schemeClr val="tx1"/>
                </a:solidFill>
              </a:rPr>
              <a:t> compile()</a:t>
            </a:r>
          </a:p>
          <a:p>
            <a:pPr lvl="1"/>
            <a:r>
              <a:rPr lang="en-US" b="1" dirty="0">
                <a:solidFill>
                  <a:schemeClr val="tx1"/>
                </a:solidFill>
              </a:rPr>
              <a:t>Option 2 :</a:t>
            </a:r>
            <a:r>
              <a:rPr lang="en-US" dirty="0">
                <a:solidFill>
                  <a:schemeClr val="tx1"/>
                </a:solidFill>
              </a:rPr>
              <a:t> matches()</a:t>
            </a:r>
          </a:p>
          <a:p>
            <a:pPr lvl="1"/>
            <a:r>
              <a:rPr lang="en-US" dirty="0">
                <a:solidFill>
                  <a:schemeClr val="tx1"/>
                </a:solidFill>
              </a:rPr>
              <a:t> </a:t>
            </a:r>
            <a:r>
              <a:rPr lang="en-US" b="1" dirty="0">
                <a:solidFill>
                  <a:schemeClr val="tx1"/>
                </a:solidFill>
              </a:rPr>
              <a:t>Option 3</a:t>
            </a:r>
            <a:r>
              <a:rPr lang="en-US" dirty="0">
                <a:solidFill>
                  <a:schemeClr val="tx1"/>
                </a:solidFill>
              </a:rPr>
              <a:t> : matcher()</a:t>
            </a:r>
          </a:p>
        </p:txBody>
      </p:sp>
    </p:spTree>
    <p:extLst>
      <p:ext uri="{BB962C8B-B14F-4D97-AF65-F5344CB8AC3E}">
        <p14:creationId xmlns:p14="http://schemas.microsoft.com/office/powerpoint/2010/main" val="1533452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a:t>
            </a:r>
          </a:p>
          <a:p>
            <a:pPr lvl="1"/>
            <a:r>
              <a:rPr lang="en-US" dirty="0"/>
              <a:t>Understand concept of Regular Expressions</a:t>
            </a:r>
          </a:p>
          <a:p>
            <a:pPr lvl="1"/>
            <a:r>
              <a:rPr lang="en-US" dirty="0"/>
              <a:t>Use the </a:t>
            </a:r>
            <a:r>
              <a:rPr lang="en-US" dirty="0" err="1"/>
              <a:t>java.util.regex</a:t>
            </a:r>
            <a:r>
              <a:rPr lang="en-US" dirty="0"/>
              <a:t> package</a:t>
            </a:r>
          </a:p>
          <a:p>
            <a:pPr lvl="1"/>
            <a:r>
              <a:rPr lang="en-US" dirty="0"/>
              <a:t>Validate input data </a:t>
            </a:r>
          </a:p>
          <a:p>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8" name="Rectangle 8"/>
          <p:cNvSpPr>
            <a:spLocks noGrp="1"/>
          </p:cNvSpPr>
          <p:nvPr>
            <p:ph idx="1"/>
          </p:nvPr>
        </p:nvSpPr>
        <p:spPr/>
        <p:txBody>
          <a:bodyPr/>
          <a:lstStyle/>
          <a:p>
            <a:r>
              <a:rPr lang="en-US" dirty="0">
                <a:solidFill>
                  <a:schemeClr val="tx1"/>
                </a:solidFill>
              </a:rPr>
              <a:t>Regular expressions or </a:t>
            </a:r>
            <a:r>
              <a:rPr lang="en-US" dirty="0" err="1">
                <a:solidFill>
                  <a:schemeClr val="tx1"/>
                </a:solidFill>
              </a:rPr>
              <a:t>RegEx</a:t>
            </a:r>
            <a:r>
              <a:rPr lang="en-US" dirty="0">
                <a:solidFill>
                  <a:schemeClr val="tx1"/>
                </a:solidFill>
              </a:rPr>
              <a:t> is a mechanism of allowing text processing. It is a special text string for performing  search, edit, or manipulate text and data. </a:t>
            </a:r>
          </a:p>
          <a:p>
            <a:r>
              <a:rPr lang="en-US" dirty="0" err="1">
                <a:solidFill>
                  <a:schemeClr val="tx1"/>
                </a:solidFill>
              </a:rPr>
              <a:t>Regex</a:t>
            </a:r>
            <a:r>
              <a:rPr lang="en-US" dirty="0">
                <a:solidFill>
                  <a:schemeClr val="tx1"/>
                </a:solidFill>
              </a:rPr>
              <a:t> API is available  in  the </a:t>
            </a:r>
            <a:r>
              <a:rPr lang="en-US" b="0" dirty="0" err="1">
                <a:solidFill>
                  <a:schemeClr val="tx1"/>
                </a:solidFill>
              </a:rPr>
              <a:t>java.util.regex</a:t>
            </a:r>
            <a:r>
              <a:rPr lang="en-US" dirty="0">
                <a:solidFill>
                  <a:schemeClr val="tx1"/>
                </a:solidFill>
              </a:rPr>
              <a:t>  package</a:t>
            </a:r>
          </a:p>
          <a:p>
            <a:r>
              <a:rPr lang="en-US" dirty="0">
                <a:solidFill>
                  <a:schemeClr val="tx1"/>
                </a:solidFill>
              </a:rPr>
              <a:t>The String class in java also allows a regular expression operation  with minimal code </a:t>
            </a:r>
          </a:p>
          <a:p>
            <a:pPr lvl="1"/>
            <a:r>
              <a:rPr lang="en-US" dirty="0" err="1">
                <a:solidFill>
                  <a:schemeClr val="tx1"/>
                </a:solidFill>
              </a:rPr>
              <a:t>String.replaceAll</a:t>
            </a:r>
            <a:r>
              <a:rPr lang="en-US" dirty="0">
                <a:solidFill>
                  <a:schemeClr val="tx1"/>
                </a:solidFill>
              </a:rPr>
              <a:t>()</a:t>
            </a:r>
          </a:p>
          <a:p>
            <a:pPr lvl="1"/>
            <a:r>
              <a:rPr lang="en-US" dirty="0" err="1">
                <a:solidFill>
                  <a:schemeClr val="tx1"/>
                </a:solidFill>
              </a:rPr>
              <a:t>String.matches</a:t>
            </a:r>
            <a:r>
              <a:rPr lang="en-US" dirty="0">
                <a:solidFill>
                  <a:schemeClr val="tx1"/>
                </a:solidFill>
              </a:rPr>
              <a:t>()</a:t>
            </a:r>
          </a:p>
          <a:p>
            <a:pPr lvl="1"/>
            <a:r>
              <a:rPr lang="en-US" dirty="0" err="1">
                <a:solidFill>
                  <a:schemeClr val="tx1"/>
                </a:solidFill>
              </a:rPr>
              <a:t>String.split</a:t>
            </a:r>
            <a:r>
              <a:rPr lang="en-US" dirty="0">
                <a:solidFill>
                  <a:schemeClr val="tx1"/>
                </a:solidFill>
              </a:rPr>
              <a:t>()</a:t>
            </a:r>
          </a:p>
        </p:txBody>
      </p:sp>
      <p:sp>
        <p:nvSpPr>
          <p:cNvPr id="2" name="Title 1"/>
          <p:cNvSpPr>
            <a:spLocks noGrp="1"/>
          </p:cNvSpPr>
          <p:nvPr>
            <p:ph type="title"/>
          </p:nvPr>
        </p:nvSpPr>
        <p:spPr/>
        <p:txBody>
          <a:bodyPr/>
          <a:lstStyle/>
          <a:p>
            <a:r>
              <a:rPr lang="en-US" sz="1200" dirty="0"/>
              <a:t> </a:t>
            </a:r>
            <a:r>
              <a:rPr lang="en-US" sz="1200" dirty="0" smtClean="0"/>
              <a:t>7.1</a:t>
            </a:r>
            <a:r>
              <a:rPr lang="en-US" sz="1200" dirty="0"/>
              <a:t>: Regular Expressions</a:t>
            </a:r>
            <a:r>
              <a:rPr lang="en-US" dirty="0"/>
              <a:t/>
            </a:r>
            <a:br>
              <a:rPr lang="en-US" dirty="0"/>
            </a:br>
            <a:r>
              <a:rPr lang="en-US" dirty="0"/>
              <a:t>Text Processing using Regular Expression</a:t>
            </a:r>
          </a:p>
        </p:txBody>
      </p:sp>
    </p:spTree>
    <p:extLst>
      <p:ext uri="{BB962C8B-B14F-4D97-AF65-F5344CB8AC3E}">
        <p14:creationId xmlns:p14="http://schemas.microsoft.com/office/powerpoint/2010/main" val="1560580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p:cNvSpPr>
          <p:nvPr>
            <p:ph type="title"/>
          </p:nvPr>
        </p:nvSpPr>
        <p:spPr/>
        <p:txBody>
          <a:bodyPr/>
          <a:lstStyle/>
          <a:p>
            <a:r>
              <a:rPr lang="en-US" sz="1200" dirty="0"/>
              <a:t>7</a:t>
            </a:r>
            <a:r>
              <a:rPr lang="en-US" sz="1200" dirty="0" smtClean="0"/>
              <a:t>.1</a:t>
            </a:r>
            <a:r>
              <a:rPr lang="en-US" sz="1200" dirty="0"/>
              <a:t>: Regular Expressions</a:t>
            </a:r>
            <a:br>
              <a:rPr lang="en-US" sz="1200" dirty="0"/>
            </a:br>
            <a:r>
              <a:rPr lang="en-US" dirty="0" err="1"/>
              <a:t>java.util.regex</a:t>
            </a:r>
            <a:r>
              <a:rPr lang="en-US" dirty="0"/>
              <a:t> </a:t>
            </a:r>
            <a:r>
              <a:rPr lang="en-US" dirty="0" smtClean="0"/>
              <a:t>package</a:t>
            </a:r>
            <a:endParaRPr lang="en-US" dirty="0"/>
          </a:p>
        </p:txBody>
      </p:sp>
      <p:sp>
        <p:nvSpPr>
          <p:cNvPr id="301059" name="Rectangle 3"/>
          <p:cNvSpPr>
            <a:spLocks noGrp="1"/>
          </p:cNvSpPr>
          <p:nvPr>
            <p:ph idx="1"/>
          </p:nvPr>
        </p:nvSpPr>
        <p:spPr/>
        <p:txBody>
          <a:bodyPr/>
          <a:lstStyle/>
          <a:p>
            <a:r>
              <a:rPr lang="en-US" dirty="0">
                <a:solidFill>
                  <a:schemeClr val="tx1"/>
                </a:solidFill>
              </a:rPr>
              <a:t>The </a:t>
            </a:r>
            <a:r>
              <a:rPr lang="en-US" dirty="0" err="1">
                <a:solidFill>
                  <a:schemeClr val="tx1"/>
                </a:solidFill>
              </a:rPr>
              <a:t>java.util.regex</a:t>
            </a:r>
            <a:r>
              <a:rPr lang="en-US" dirty="0">
                <a:solidFill>
                  <a:schemeClr val="tx1"/>
                </a:solidFill>
              </a:rPr>
              <a:t> package primarily consists of the following three classes:</a:t>
            </a:r>
            <a:endParaRPr lang="en-US" b="0" i="1" dirty="0">
              <a:solidFill>
                <a:schemeClr val="tx1"/>
              </a:solidFill>
            </a:endParaRPr>
          </a:p>
          <a:p>
            <a:pPr lvl="1"/>
            <a:r>
              <a:rPr lang="en-US" dirty="0">
                <a:solidFill>
                  <a:schemeClr val="tx1"/>
                </a:solidFill>
              </a:rPr>
              <a:t>Pattern </a:t>
            </a:r>
          </a:p>
          <a:p>
            <a:pPr lvl="1"/>
            <a:r>
              <a:rPr lang="en-US" dirty="0">
                <a:solidFill>
                  <a:schemeClr val="tx1"/>
                </a:solidFill>
              </a:rPr>
              <a:t>Matcher </a:t>
            </a:r>
          </a:p>
          <a:p>
            <a:pPr lvl="1"/>
            <a:r>
              <a:rPr lang="en-US" dirty="0" err="1">
                <a:solidFill>
                  <a:schemeClr val="tx1"/>
                </a:solidFill>
              </a:rPr>
              <a:t>PatternSyntaxException</a:t>
            </a:r>
            <a:r>
              <a:rPr lang="en-US" dirty="0">
                <a:solidFill>
                  <a:schemeClr val="tx1"/>
                </a:solidFill>
              </a:rPr>
              <a:t> </a:t>
            </a:r>
          </a:p>
          <a:p>
            <a:endParaRPr lang="en-US" dirty="0">
              <a:solidFill>
                <a:schemeClr val="tx1"/>
              </a:solidFill>
            </a:endParaRPr>
          </a:p>
        </p:txBody>
      </p:sp>
    </p:spTree>
    <p:extLst>
      <p:ext uri="{BB962C8B-B14F-4D97-AF65-F5344CB8AC3E}">
        <p14:creationId xmlns:p14="http://schemas.microsoft.com/office/powerpoint/2010/main" val="3543035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70" name="Rectangle 6"/>
          <p:cNvSpPr>
            <a:spLocks noGrp="1"/>
          </p:cNvSpPr>
          <p:nvPr>
            <p:ph type="title"/>
          </p:nvPr>
        </p:nvSpPr>
        <p:spPr/>
        <p:txBody>
          <a:bodyPr/>
          <a:lstStyle/>
          <a:p>
            <a:r>
              <a:rPr lang="en-US" sz="1200" b="1" dirty="0"/>
              <a:t>7</a:t>
            </a:r>
            <a:r>
              <a:rPr lang="en-US" sz="1200" b="1" dirty="0" smtClean="0"/>
              <a:t>.1</a:t>
            </a:r>
            <a:r>
              <a:rPr lang="en-US" sz="1200" b="1" dirty="0"/>
              <a:t>: Regular Expressions</a:t>
            </a:r>
            <a:r>
              <a:rPr lang="en-US" sz="1200" dirty="0"/>
              <a:t> </a:t>
            </a:r>
            <a:br>
              <a:rPr lang="en-US" sz="1200" dirty="0"/>
            </a:br>
            <a:r>
              <a:rPr lang="en-US" dirty="0"/>
              <a:t>Pattern class</a:t>
            </a:r>
          </a:p>
        </p:txBody>
      </p:sp>
      <p:sp>
        <p:nvSpPr>
          <p:cNvPr id="292871" name="Rectangle 7"/>
          <p:cNvSpPr>
            <a:spLocks noGrp="1"/>
          </p:cNvSpPr>
          <p:nvPr>
            <p:ph idx="1"/>
          </p:nvPr>
        </p:nvSpPr>
        <p:spPr/>
        <p:txBody>
          <a:bodyPr/>
          <a:lstStyle/>
          <a:p>
            <a:r>
              <a:rPr lang="en-US" dirty="0" err="1">
                <a:solidFill>
                  <a:schemeClr val="tx1"/>
                </a:solidFill>
              </a:rPr>
              <a:t>java.util.regex.Pattern</a:t>
            </a:r>
            <a:r>
              <a:rPr lang="en-US" dirty="0">
                <a:solidFill>
                  <a:schemeClr val="tx1"/>
                </a:solidFill>
              </a:rPr>
              <a:t> </a:t>
            </a:r>
            <a:r>
              <a:rPr lang="en-US" dirty="0" err="1">
                <a:solidFill>
                  <a:schemeClr val="tx1"/>
                </a:solidFill>
              </a:rPr>
              <a:t>precompiles</a:t>
            </a:r>
            <a:r>
              <a:rPr lang="en-US" dirty="0">
                <a:solidFill>
                  <a:schemeClr val="tx1"/>
                </a:solidFill>
              </a:rPr>
              <a:t> regular expressions so they can be executed more efficiently. Example:</a:t>
            </a:r>
          </a:p>
          <a:p>
            <a:pPr lvl="1"/>
            <a:r>
              <a:rPr lang="en-US" dirty="0">
                <a:solidFill>
                  <a:schemeClr val="tx1"/>
                </a:solidFill>
              </a:rPr>
              <a:t>String consisting of ‘a’ in the beginning and ‘b’ in the end with any number of characters in between</a:t>
            </a:r>
          </a:p>
          <a:p>
            <a:pPr lvl="2"/>
            <a:r>
              <a:rPr lang="en-US" dirty="0">
                <a:solidFill>
                  <a:schemeClr val="tx1"/>
                </a:solidFill>
              </a:rPr>
              <a:t>Pattern </a:t>
            </a:r>
            <a:r>
              <a:rPr lang="en-US" dirty="0" err="1">
                <a:solidFill>
                  <a:schemeClr val="tx1"/>
                </a:solidFill>
              </a:rPr>
              <a:t>pattern</a:t>
            </a:r>
            <a:r>
              <a:rPr lang="en-US" dirty="0">
                <a:solidFill>
                  <a:schemeClr val="tx1"/>
                </a:solidFill>
              </a:rPr>
              <a:t> = </a:t>
            </a:r>
            <a:r>
              <a:rPr lang="en-US" dirty="0" err="1">
                <a:solidFill>
                  <a:schemeClr val="tx1"/>
                </a:solidFill>
              </a:rPr>
              <a:t>Pattern.compile</a:t>
            </a:r>
            <a:r>
              <a:rPr lang="en-US" dirty="0">
                <a:solidFill>
                  <a:schemeClr val="tx1"/>
                </a:solidFill>
              </a:rPr>
              <a:t>("a*b"); </a:t>
            </a:r>
          </a:p>
          <a:p>
            <a:pPr lvl="1"/>
            <a:r>
              <a:rPr lang="en-US" dirty="0">
                <a:solidFill>
                  <a:schemeClr val="tx1"/>
                </a:solidFill>
              </a:rPr>
              <a:t>Number consisting of one or more digits </a:t>
            </a:r>
          </a:p>
          <a:p>
            <a:pPr lvl="2"/>
            <a:r>
              <a:rPr lang="en-US" dirty="0">
                <a:solidFill>
                  <a:schemeClr val="tx1"/>
                </a:solidFill>
              </a:rPr>
              <a:t>Pattern </a:t>
            </a:r>
            <a:r>
              <a:rPr lang="en-US" dirty="0" err="1">
                <a:solidFill>
                  <a:schemeClr val="tx1"/>
                </a:solidFill>
              </a:rPr>
              <a:t>pattern</a:t>
            </a:r>
            <a:r>
              <a:rPr lang="en-US" dirty="0">
                <a:solidFill>
                  <a:schemeClr val="tx1"/>
                </a:solidFill>
              </a:rPr>
              <a:t> = </a:t>
            </a:r>
            <a:r>
              <a:rPr lang="en-US" dirty="0" err="1">
                <a:solidFill>
                  <a:schemeClr val="tx1"/>
                </a:solidFill>
              </a:rPr>
              <a:t>Pattern.compile</a:t>
            </a:r>
            <a:r>
              <a:rPr lang="en-US" dirty="0">
                <a:solidFill>
                  <a:schemeClr val="tx1"/>
                </a:solidFill>
              </a:rPr>
              <a:t>("(\\d+)"); </a:t>
            </a:r>
          </a:p>
          <a:p>
            <a:r>
              <a:rPr lang="en-US" dirty="0">
                <a:solidFill>
                  <a:schemeClr val="tx1"/>
                </a:solidFill>
              </a:rPr>
              <a:t>Some methods of the Pattern class are compile(), matches(), matcher()</a:t>
            </a:r>
          </a:p>
        </p:txBody>
      </p:sp>
    </p:spTree>
    <p:extLst>
      <p:ext uri="{BB962C8B-B14F-4D97-AF65-F5344CB8AC3E}">
        <p14:creationId xmlns:p14="http://schemas.microsoft.com/office/powerpoint/2010/main" val="2855673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p:cNvSpPr>
          <p:nvPr>
            <p:ph type="title"/>
          </p:nvPr>
        </p:nvSpPr>
        <p:spPr/>
        <p:txBody>
          <a:bodyPr/>
          <a:lstStyle/>
          <a:p>
            <a:r>
              <a:rPr lang="en-US" sz="1200" b="1" dirty="0"/>
              <a:t>7</a:t>
            </a:r>
            <a:r>
              <a:rPr lang="en-US" sz="1200" b="1" dirty="0" smtClean="0"/>
              <a:t>.1</a:t>
            </a:r>
            <a:r>
              <a:rPr lang="en-US" sz="1200" b="1" dirty="0"/>
              <a:t>: Regular </a:t>
            </a:r>
            <a:r>
              <a:rPr lang="en-US" sz="1200" b="1" dirty="0" smtClean="0"/>
              <a:t>Expressions</a:t>
            </a:r>
            <a:r>
              <a:rPr lang="en-US" sz="1200" dirty="0" smtClean="0"/>
              <a:t> </a:t>
            </a:r>
            <a:r>
              <a:rPr lang="en-US" sz="1200" b="1" dirty="0"/>
              <a:t/>
            </a:r>
            <a:br>
              <a:rPr lang="en-US" sz="1200" b="1" dirty="0"/>
            </a:br>
            <a:r>
              <a:rPr lang="en-US" dirty="0"/>
              <a:t>Pattern class : Example</a:t>
            </a:r>
          </a:p>
        </p:txBody>
      </p:sp>
      <p:sp>
        <p:nvSpPr>
          <p:cNvPr id="2" name="Content Placeholder 1"/>
          <p:cNvSpPr>
            <a:spLocks noGrp="1"/>
          </p:cNvSpPr>
          <p:nvPr>
            <p:ph idx="1"/>
          </p:nvPr>
        </p:nvSpPr>
        <p:spPr/>
        <p:txBody>
          <a:bodyPr/>
          <a:lstStyle/>
          <a:p>
            <a:endParaRPr lang="en-US"/>
          </a:p>
        </p:txBody>
      </p:sp>
      <p:sp>
        <p:nvSpPr>
          <p:cNvPr id="305156" name="AutoShape 4"/>
          <p:cNvSpPr>
            <a:spLocks noChangeArrowheads="1"/>
          </p:cNvSpPr>
          <p:nvPr/>
        </p:nvSpPr>
        <p:spPr bwMode="auto">
          <a:xfrm>
            <a:off x="678540" y="1512374"/>
            <a:ext cx="6738260" cy="4038600"/>
          </a:xfrm>
          <a:prstGeom prst="roundRect">
            <a:avLst>
              <a:gd name="adj" fmla="val 16667"/>
            </a:avLst>
          </a:prstGeom>
          <a:noFill/>
          <a:ln w="19050" algn="ctr">
            <a:solidFill>
              <a:schemeClr val="tx1"/>
            </a:solidFill>
            <a:round/>
            <a:headEnd/>
            <a:tailEnd/>
          </a:ln>
          <a:effectLst/>
        </p:spPr>
        <p:txBody>
          <a:bodyPr anchor="ctr"/>
          <a:lstStyle/>
          <a:p>
            <a:pPr algn="l">
              <a:lnSpc>
                <a:spcPct val="135000"/>
              </a:lnSpc>
            </a:pPr>
            <a:r>
              <a:rPr lang="en-US" dirty="0">
                <a:latin typeface="+mj-lt"/>
                <a:cs typeface="Arial" pitchFamily="34" charset="0"/>
              </a:rPr>
              <a:t>public class </a:t>
            </a:r>
            <a:r>
              <a:rPr lang="en-US" dirty="0" err="1">
                <a:latin typeface="+mj-lt"/>
                <a:cs typeface="Arial" pitchFamily="34" charset="0"/>
              </a:rPr>
              <a:t>RegExpTest</a:t>
            </a:r>
            <a:r>
              <a:rPr lang="en-US" dirty="0">
                <a:latin typeface="+mj-lt"/>
                <a:cs typeface="Arial" pitchFamily="34" charset="0"/>
              </a:rPr>
              <a:t> {</a:t>
            </a:r>
          </a:p>
          <a:p>
            <a:pPr algn="l">
              <a:lnSpc>
                <a:spcPct val="135000"/>
              </a:lnSpc>
            </a:pPr>
            <a:r>
              <a:rPr lang="en-US" dirty="0">
                <a:latin typeface="+mj-lt"/>
                <a:cs typeface="Arial" pitchFamily="34" charset="0"/>
              </a:rPr>
              <a:t>    public static void main(String[] </a:t>
            </a:r>
            <a:r>
              <a:rPr lang="en-US" dirty="0" err="1">
                <a:latin typeface="+mj-lt"/>
                <a:cs typeface="Arial" pitchFamily="34" charset="0"/>
              </a:rPr>
              <a:t>args</a:t>
            </a:r>
            <a:r>
              <a:rPr lang="en-US" dirty="0">
                <a:latin typeface="+mj-lt"/>
                <a:cs typeface="Arial" pitchFamily="34" charset="0"/>
              </a:rPr>
              <a:t>) {</a:t>
            </a:r>
          </a:p>
          <a:p>
            <a:pPr algn="l">
              <a:lnSpc>
                <a:spcPct val="135000"/>
              </a:lnSpc>
            </a:pPr>
            <a:r>
              <a:rPr lang="en-US" dirty="0">
                <a:latin typeface="+mj-lt"/>
                <a:cs typeface="Arial" pitchFamily="34" charset="0"/>
              </a:rPr>
              <a:t>        String </a:t>
            </a:r>
            <a:r>
              <a:rPr lang="en-US" dirty="0" err="1">
                <a:latin typeface="+mj-lt"/>
                <a:cs typeface="Arial" pitchFamily="34" charset="0"/>
              </a:rPr>
              <a:t>inputStr</a:t>
            </a:r>
            <a:r>
              <a:rPr lang="en-US" dirty="0">
                <a:latin typeface="+mj-lt"/>
                <a:cs typeface="Arial" pitchFamily="34" charset="0"/>
              </a:rPr>
              <a:t> = “Test String”;</a:t>
            </a:r>
          </a:p>
          <a:p>
            <a:pPr algn="l">
              <a:lnSpc>
                <a:spcPct val="135000"/>
              </a:lnSpc>
            </a:pPr>
            <a:r>
              <a:rPr lang="en-US" dirty="0">
                <a:latin typeface="+mj-lt"/>
                <a:cs typeface="Arial" pitchFamily="34" charset="0"/>
              </a:rPr>
              <a:t>        String pattern = “Test String”;</a:t>
            </a:r>
          </a:p>
          <a:p>
            <a:pPr algn="l">
              <a:lnSpc>
                <a:spcPct val="135000"/>
              </a:lnSpc>
            </a:pPr>
            <a:r>
              <a:rPr lang="en-US" dirty="0">
                <a:latin typeface="+mj-lt"/>
                <a:cs typeface="Arial" pitchFamily="34" charset="0"/>
              </a:rPr>
              <a:t>        </a:t>
            </a:r>
            <a:r>
              <a:rPr lang="en-US" dirty="0" err="1">
                <a:latin typeface="+mj-lt"/>
                <a:cs typeface="Arial" pitchFamily="34" charset="0"/>
              </a:rPr>
              <a:t>boolean</a:t>
            </a:r>
            <a:r>
              <a:rPr lang="en-US" dirty="0">
                <a:latin typeface="+mj-lt"/>
                <a:cs typeface="Arial" pitchFamily="34" charset="0"/>
              </a:rPr>
              <a:t> </a:t>
            </a:r>
            <a:r>
              <a:rPr lang="en-US" dirty="0" err="1">
                <a:latin typeface="+mj-lt"/>
                <a:cs typeface="Arial" pitchFamily="34" charset="0"/>
              </a:rPr>
              <a:t>patternMatched</a:t>
            </a:r>
            <a:r>
              <a:rPr lang="en-US" dirty="0">
                <a:latin typeface="+mj-lt"/>
                <a:cs typeface="Arial" pitchFamily="34" charset="0"/>
              </a:rPr>
              <a:t> = </a:t>
            </a:r>
          </a:p>
          <a:p>
            <a:pPr algn="l">
              <a:lnSpc>
                <a:spcPct val="135000"/>
              </a:lnSpc>
            </a:pPr>
            <a:r>
              <a:rPr lang="en-US" dirty="0">
                <a:latin typeface="+mj-lt"/>
                <a:cs typeface="Arial" pitchFamily="34" charset="0"/>
              </a:rPr>
              <a:t>                                   </a:t>
            </a:r>
            <a:r>
              <a:rPr lang="en-US" dirty="0" err="1">
                <a:latin typeface="+mj-lt"/>
                <a:cs typeface="Arial" pitchFamily="34" charset="0"/>
              </a:rPr>
              <a:t>Pattern.matches</a:t>
            </a:r>
            <a:r>
              <a:rPr lang="en-US" dirty="0">
                <a:latin typeface="+mj-lt"/>
                <a:cs typeface="Arial" pitchFamily="34" charset="0"/>
              </a:rPr>
              <a:t>(pattern, </a:t>
            </a:r>
            <a:r>
              <a:rPr lang="en-US" dirty="0" err="1">
                <a:latin typeface="+mj-lt"/>
                <a:cs typeface="Arial" pitchFamily="34" charset="0"/>
              </a:rPr>
              <a:t>inputStr</a:t>
            </a:r>
            <a:r>
              <a:rPr lang="en-US" dirty="0">
                <a:latin typeface="+mj-lt"/>
                <a:cs typeface="Arial" pitchFamily="34" charset="0"/>
              </a:rPr>
              <a:t>);           </a:t>
            </a:r>
          </a:p>
          <a:p>
            <a:pPr algn="l">
              <a:lnSpc>
                <a:spcPct val="135000"/>
              </a:lnSpc>
            </a:pPr>
            <a:r>
              <a:rPr lang="en-US" dirty="0">
                <a:latin typeface="+mj-lt"/>
                <a:cs typeface="Arial" pitchFamily="34" charset="0"/>
              </a:rPr>
              <a:t>        </a:t>
            </a:r>
            <a:r>
              <a:rPr lang="en-US" dirty="0" err="1">
                <a:latin typeface="+mj-lt"/>
                <a:cs typeface="Arial" pitchFamily="34" charset="0"/>
              </a:rPr>
              <a:t>System.out.println</a:t>
            </a:r>
            <a:r>
              <a:rPr lang="en-US" dirty="0">
                <a:latin typeface="+mj-lt"/>
                <a:cs typeface="Arial" pitchFamily="34" charset="0"/>
              </a:rPr>
              <a:t>(</a:t>
            </a:r>
            <a:r>
              <a:rPr lang="en-US" dirty="0" err="1">
                <a:latin typeface="+mj-lt"/>
                <a:cs typeface="Arial" pitchFamily="34" charset="0"/>
              </a:rPr>
              <a:t>patternMatched</a:t>
            </a:r>
            <a:r>
              <a:rPr lang="en-US" dirty="0">
                <a:latin typeface="+mj-lt"/>
                <a:cs typeface="Arial" pitchFamily="34" charset="0"/>
              </a:rPr>
              <a:t>);</a:t>
            </a:r>
          </a:p>
          <a:p>
            <a:pPr algn="l">
              <a:lnSpc>
                <a:spcPct val="135000"/>
              </a:lnSpc>
            </a:pPr>
            <a:r>
              <a:rPr lang="en-US" dirty="0">
                <a:latin typeface="+mj-lt"/>
                <a:cs typeface="Arial" pitchFamily="34" charset="0"/>
              </a:rPr>
              <a:t>    }</a:t>
            </a:r>
          </a:p>
          <a:p>
            <a:pPr algn="l">
              <a:lnSpc>
                <a:spcPct val="135000"/>
              </a:lnSpc>
            </a:pPr>
            <a:r>
              <a:rPr lang="en-US" dirty="0">
                <a:latin typeface="+mj-lt"/>
                <a:cs typeface="Arial" pitchFamily="34" charset="0"/>
              </a:rPr>
              <a:t>}</a:t>
            </a:r>
          </a:p>
        </p:txBody>
      </p:sp>
      <p:sp>
        <p:nvSpPr>
          <p:cNvPr id="305157" name="AutoShape 5"/>
          <p:cNvSpPr>
            <a:spLocks noChangeArrowheads="1"/>
          </p:cNvSpPr>
          <p:nvPr/>
        </p:nvSpPr>
        <p:spPr bwMode="auto">
          <a:xfrm>
            <a:off x="4412340" y="4788974"/>
            <a:ext cx="2286000" cy="533400"/>
          </a:xfrm>
          <a:prstGeom prst="wedgeRectCallout">
            <a:avLst>
              <a:gd name="adj1" fmla="val -28125"/>
              <a:gd name="adj2" fmla="val -108931"/>
            </a:avLst>
          </a:prstGeom>
          <a:noFill/>
          <a:ln w="9525" algn="ctr">
            <a:solidFill>
              <a:schemeClr val="tx1"/>
            </a:solidFill>
            <a:miter lim="800000"/>
            <a:headEnd/>
            <a:tailEnd/>
          </a:ln>
          <a:effectLst/>
        </p:spPr>
        <p:txBody>
          <a:bodyPr anchor="ctr"/>
          <a:lstStyle/>
          <a:p>
            <a:r>
              <a:rPr lang="en-US" dirty="0">
                <a:latin typeface="+mj-lt"/>
                <a:cs typeface="Arial" pitchFamily="34" charset="0"/>
              </a:rPr>
              <a:t>Output: true</a:t>
            </a:r>
          </a:p>
        </p:txBody>
      </p:sp>
    </p:spTree>
    <p:extLst>
      <p:ext uri="{BB962C8B-B14F-4D97-AF65-F5344CB8AC3E}">
        <p14:creationId xmlns:p14="http://schemas.microsoft.com/office/powerpoint/2010/main" val="2238240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p:cNvSpPr>
          <p:nvPr>
            <p:ph type="title"/>
          </p:nvPr>
        </p:nvSpPr>
        <p:spPr/>
        <p:txBody>
          <a:bodyPr/>
          <a:lstStyle/>
          <a:p>
            <a:r>
              <a:rPr lang="en-US" sz="1200" b="1" dirty="0"/>
              <a:t>7</a:t>
            </a:r>
            <a:r>
              <a:rPr lang="en-US" sz="1200" b="1" dirty="0" smtClean="0"/>
              <a:t>.1</a:t>
            </a:r>
            <a:r>
              <a:rPr lang="en-US" sz="1200" b="1" dirty="0"/>
              <a:t>: Regular Expressions</a:t>
            </a:r>
            <a:r>
              <a:rPr lang="en-US" sz="1200" dirty="0"/>
              <a:t> </a:t>
            </a:r>
            <a:br>
              <a:rPr lang="en-US" sz="1200" dirty="0"/>
            </a:br>
            <a:r>
              <a:rPr lang="en-US" dirty="0"/>
              <a:t>Matcher class</a:t>
            </a:r>
          </a:p>
        </p:txBody>
      </p:sp>
      <p:sp>
        <p:nvSpPr>
          <p:cNvPr id="303107" name="Rectangle 3"/>
          <p:cNvSpPr>
            <a:spLocks noGrp="1"/>
          </p:cNvSpPr>
          <p:nvPr>
            <p:ph idx="1"/>
          </p:nvPr>
        </p:nvSpPr>
        <p:spPr>
          <a:ln>
            <a:noFill/>
          </a:ln>
        </p:spPr>
        <p:txBody>
          <a:bodyPr/>
          <a:lstStyle/>
          <a:p>
            <a:r>
              <a:rPr lang="en-US" dirty="0" err="1">
                <a:solidFill>
                  <a:schemeClr val="tx1"/>
                </a:solidFill>
              </a:rPr>
              <a:t>java.util.regex.Matcher</a:t>
            </a:r>
            <a:r>
              <a:rPr lang="en-US" dirty="0">
                <a:solidFill>
                  <a:schemeClr val="tx1"/>
                </a:solidFill>
              </a:rPr>
              <a:t> interprets the pattern and performs match operations against an input string. </a:t>
            </a:r>
          </a:p>
          <a:p>
            <a:r>
              <a:rPr lang="en-US" dirty="0">
                <a:solidFill>
                  <a:schemeClr val="tx1"/>
                </a:solidFill>
              </a:rPr>
              <a:t>It provides a full set of methods to do the scanning. </a:t>
            </a:r>
          </a:p>
        </p:txBody>
      </p:sp>
      <p:sp>
        <p:nvSpPr>
          <p:cNvPr id="303108" name="AutoShape 4"/>
          <p:cNvSpPr>
            <a:spLocks noChangeArrowheads="1"/>
          </p:cNvSpPr>
          <p:nvPr/>
        </p:nvSpPr>
        <p:spPr bwMode="auto">
          <a:xfrm>
            <a:off x="547914" y="2691164"/>
            <a:ext cx="7848600" cy="3124200"/>
          </a:xfrm>
          <a:prstGeom prst="roundRect">
            <a:avLst>
              <a:gd name="adj" fmla="val 16667"/>
            </a:avLst>
          </a:prstGeom>
          <a:noFill/>
          <a:ln w="19050" algn="ctr">
            <a:solidFill>
              <a:schemeClr val="tx1"/>
            </a:solidFill>
            <a:round/>
            <a:headEnd/>
            <a:tailEnd/>
          </a:ln>
          <a:effectLst/>
        </p:spPr>
        <p:txBody>
          <a:bodyPr anchor="ctr"/>
          <a:lstStyle/>
          <a:p>
            <a:pPr algn="l">
              <a:lnSpc>
                <a:spcPct val="110000"/>
              </a:lnSpc>
            </a:pPr>
            <a:r>
              <a:rPr lang="en-US" dirty="0">
                <a:latin typeface="+mj-lt"/>
                <a:cs typeface="Arial" pitchFamily="34" charset="0"/>
              </a:rPr>
              <a:t>String input = "</a:t>
            </a:r>
            <a:r>
              <a:rPr lang="en-US" dirty="0" err="1">
                <a:latin typeface="+mj-lt"/>
                <a:cs typeface="Arial" pitchFamily="34" charset="0"/>
              </a:rPr>
              <a:t>Shop,Mop,Hopping,Chopping</a:t>
            </a:r>
            <a:r>
              <a:rPr lang="en-US" dirty="0">
                <a:latin typeface="+mj-lt"/>
                <a:cs typeface="Arial" pitchFamily="34" charset="0"/>
              </a:rPr>
              <a:t>";</a:t>
            </a:r>
          </a:p>
          <a:p>
            <a:pPr algn="l">
              <a:lnSpc>
                <a:spcPct val="110000"/>
              </a:lnSpc>
            </a:pPr>
            <a:r>
              <a:rPr lang="en-US" dirty="0">
                <a:latin typeface="+mj-lt"/>
                <a:cs typeface="Arial" pitchFamily="34" charset="0"/>
              </a:rPr>
              <a:t>Pattern </a:t>
            </a:r>
            <a:r>
              <a:rPr lang="en-US" dirty="0" err="1">
                <a:latin typeface="+mj-lt"/>
                <a:cs typeface="Arial" pitchFamily="34" charset="0"/>
              </a:rPr>
              <a:t>pattern</a:t>
            </a:r>
            <a:r>
              <a:rPr lang="en-US" dirty="0">
                <a:latin typeface="+mj-lt"/>
                <a:cs typeface="Arial" pitchFamily="34" charset="0"/>
              </a:rPr>
              <a:t> = </a:t>
            </a:r>
            <a:r>
              <a:rPr lang="en-US" dirty="0" err="1">
                <a:latin typeface="+mj-lt"/>
                <a:cs typeface="Arial" pitchFamily="34" charset="0"/>
              </a:rPr>
              <a:t>Pattern.</a:t>
            </a:r>
            <a:r>
              <a:rPr lang="en-US" i="1" dirty="0" err="1">
                <a:latin typeface="+mj-lt"/>
                <a:cs typeface="Arial" pitchFamily="34" charset="0"/>
              </a:rPr>
              <a:t>compile</a:t>
            </a:r>
            <a:r>
              <a:rPr lang="en-US" dirty="0">
                <a:latin typeface="+mj-lt"/>
                <a:cs typeface="Arial" pitchFamily="34" charset="0"/>
              </a:rPr>
              <a:t>("hop");</a:t>
            </a:r>
          </a:p>
          <a:p>
            <a:pPr algn="l">
              <a:lnSpc>
                <a:spcPct val="110000"/>
              </a:lnSpc>
            </a:pPr>
            <a:r>
              <a:rPr lang="en-US" dirty="0">
                <a:latin typeface="+mj-lt"/>
                <a:cs typeface="Arial" pitchFamily="34" charset="0"/>
              </a:rPr>
              <a:t>Matcher </a:t>
            </a:r>
            <a:r>
              <a:rPr lang="en-US" dirty="0" err="1">
                <a:latin typeface="+mj-lt"/>
                <a:cs typeface="Arial" pitchFamily="34" charset="0"/>
              </a:rPr>
              <a:t>matcher</a:t>
            </a:r>
            <a:r>
              <a:rPr lang="en-US" dirty="0">
                <a:latin typeface="+mj-lt"/>
                <a:cs typeface="Arial" pitchFamily="34" charset="0"/>
              </a:rPr>
              <a:t> = </a:t>
            </a:r>
            <a:r>
              <a:rPr lang="en-US" dirty="0" err="1">
                <a:latin typeface="+mj-lt"/>
                <a:cs typeface="Arial" pitchFamily="34" charset="0"/>
              </a:rPr>
              <a:t>pattern.matcher</a:t>
            </a:r>
            <a:r>
              <a:rPr lang="en-US" dirty="0">
                <a:latin typeface="+mj-lt"/>
                <a:cs typeface="Arial" pitchFamily="34" charset="0"/>
              </a:rPr>
              <a:t>(input);</a:t>
            </a:r>
          </a:p>
          <a:p>
            <a:pPr algn="l">
              <a:lnSpc>
                <a:spcPct val="110000"/>
              </a:lnSpc>
            </a:pPr>
            <a:r>
              <a:rPr lang="en-US" dirty="0" err="1">
                <a:latin typeface="+mj-lt"/>
                <a:cs typeface="Arial" pitchFamily="34" charset="0"/>
              </a:rPr>
              <a:t>System.</a:t>
            </a:r>
            <a:r>
              <a:rPr lang="en-US" i="1" dirty="0" err="1">
                <a:latin typeface="+mj-lt"/>
                <a:cs typeface="Arial" pitchFamily="34" charset="0"/>
              </a:rPr>
              <a:t>out</a:t>
            </a:r>
            <a:r>
              <a:rPr lang="en-US" dirty="0" err="1">
                <a:latin typeface="+mj-lt"/>
                <a:cs typeface="Arial" pitchFamily="34" charset="0"/>
              </a:rPr>
              <a:t>.println</a:t>
            </a:r>
            <a:r>
              <a:rPr lang="en-US" dirty="0">
                <a:latin typeface="+mj-lt"/>
                <a:cs typeface="Arial" pitchFamily="34" charset="0"/>
              </a:rPr>
              <a:t>(</a:t>
            </a:r>
            <a:r>
              <a:rPr lang="en-US" dirty="0" err="1">
                <a:latin typeface="+mj-lt"/>
                <a:cs typeface="Arial" pitchFamily="34" charset="0"/>
              </a:rPr>
              <a:t>matcher.matches</a:t>
            </a:r>
            <a:r>
              <a:rPr lang="en-US" dirty="0">
                <a:latin typeface="+mj-lt"/>
                <a:cs typeface="Arial" pitchFamily="34" charset="0"/>
              </a:rPr>
              <a:t>());</a:t>
            </a:r>
          </a:p>
          <a:p>
            <a:pPr algn="l">
              <a:lnSpc>
                <a:spcPct val="110000"/>
              </a:lnSpc>
            </a:pPr>
            <a:r>
              <a:rPr lang="en-US" b="1" dirty="0">
                <a:latin typeface="+mj-lt"/>
                <a:cs typeface="Arial" pitchFamily="34" charset="0"/>
              </a:rPr>
              <a:t>while</a:t>
            </a:r>
            <a:r>
              <a:rPr lang="en-US" dirty="0">
                <a:latin typeface="+mj-lt"/>
                <a:cs typeface="Arial" pitchFamily="34" charset="0"/>
              </a:rPr>
              <a:t> (</a:t>
            </a:r>
            <a:r>
              <a:rPr lang="en-US" dirty="0" err="1">
                <a:latin typeface="+mj-lt"/>
                <a:cs typeface="Arial" pitchFamily="34" charset="0"/>
              </a:rPr>
              <a:t>matcher.find</a:t>
            </a:r>
            <a:r>
              <a:rPr lang="en-US" dirty="0">
                <a:latin typeface="+mj-lt"/>
                <a:cs typeface="Arial" pitchFamily="34" charset="0"/>
              </a:rPr>
              <a:t>()){</a:t>
            </a:r>
          </a:p>
          <a:p>
            <a:pPr algn="l">
              <a:lnSpc>
                <a:spcPct val="110000"/>
              </a:lnSpc>
            </a:pPr>
            <a:r>
              <a:rPr lang="en-US" dirty="0">
                <a:latin typeface="+mj-lt"/>
                <a:cs typeface="Arial" pitchFamily="34" charset="0"/>
              </a:rPr>
              <a:t>    </a:t>
            </a:r>
            <a:r>
              <a:rPr lang="en-US" dirty="0" err="1">
                <a:latin typeface="+mj-lt"/>
                <a:cs typeface="Arial" pitchFamily="34" charset="0"/>
              </a:rPr>
              <a:t>System.out.println</a:t>
            </a:r>
            <a:r>
              <a:rPr lang="en-US" dirty="0">
                <a:latin typeface="+mj-lt"/>
                <a:cs typeface="Arial" pitchFamily="34" charset="0"/>
              </a:rPr>
              <a:t>(</a:t>
            </a:r>
            <a:r>
              <a:rPr lang="en-US" dirty="0" err="1">
                <a:latin typeface="+mj-lt"/>
                <a:cs typeface="Arial" pitchFamily="34" charset="0"/>
              </a:rPr>
              <a:t>matcher.group</a:t>
            </a:r>
            <a:r>
              <a:rPr lang="en-US" dirty="0">
                <a:latin typeface="+mj-lt"/>
                <a:cs typeface="Arial" pitchFamily="34" charset="0"/>
              </a:rPr>
              <a:t>() + ": " +</a:t>
            </a:r>
            <a:r>
              <a:rPr lang="en-US" dirty="0" err="1">
                <a:latin typeface="+mj-lt"/>
                <a:cs typeface="Arial" pitchFamily="34" charset="0"/>
              </a:rPr>
              <a:t>matcher.start</a:t>
            </a:r>
            <a:r>
              <a:rPr lang="en-US" dirty="0">
                <a:latin typeface="+mj-lt"/>
                <a:cs typeface="Arial" pitchFamily="34" charset="0"/>
              </a:rPr>
              <a:t>() + ": " + </a:t>
            </a:r>
            <a:r>
              <a:rPr lang="en-US" dirty="0" err="1">
                <a:latin typeface="+mj-lt"/>
                <a:cs typeface="Arial" pitchFamily="34" charset="0"/>
              </a:rPr>
              <a:t>matcher.end</a:t>
            </a:r>
            <a:r>
              <a:rPr lang="en-US" dirty="0">
                <a:latin typeface="+mj-lt"/>
                <a:cs typeface="Arial" pitchFamily="34" charset="0"/>
              </a:rPr>
              <a:t>());</a:t>
            </a:r>
          </a:p>
          <a:p>
            <a:pPr algn="l">
              <a:lnSpc>
                <a:spcPct val="110000"/>
              </a:lnSpc>
            </a:pPr>
            <a:r>
              <a:rPr lang="en-US" dirty="0">
                <a:latin typeface="+mj-lt"/>
                <a:cs typeface="Arial" pitchFamily="34" charset="0"/>
              </a:rPr>
              <a:t>}</a:t>
            </a:r>
          </a:p>
        </p:txBody>
      </p:sp>
      <p:sp>
        <p:nvSpPr>
          <p:cNvPr id="303109" name="AutoShape 5"/>
          <p:cNvSpPr>
            <a:spLocks noChangeArrowheads="1"/>
          </p:cNvSpPr>
          <p:nvPr/>
        </p:nvSpPr>
        <p:spPr bwMode="auto">
          <a:xfrm>
            <a:off x="6262914" y="3967514"/>
            <a:ext cx="1981200" cy="381000"/>
          </a:xfrm>
          <a:prstGeom prst="wedgeRectCallout">
            <a:avLst>
              <a:gd name="adj1" fmla="val -102162"/>
              <a:gd name="adj2" fmla="val -12917"/>
            </a:avLst>
          </a:prstGeom>
          <a:solidFill>
            <a:srgbClr val="DDDDDD"/>
          </a:solidFill>
          <a:ln w="9525" algn="ctr">
            <a:solidFill>
              <a:schemeClr val="tx1"/>
            </a:solidFill>
            <a:miter lim="800000"/>
            <a:headEnd/>
            <a:tailEnd/>
          </a:ln>
          <a:effectLst/>
        </p:spPr>
        <p:txBody>
          <a:bodyPr anchor="ctr"/>
          <a:lstStyle/>
          <a:p>
            <a:r>
              <a:rPr lang="en-US" dirty="0">
                <a:latin typeface="+mj-lt"/>
                <a:cs typeface="Arial" pitchFamily="34" charset="0"/>
              </a:rPr>
              <a:t>Displays : false</a:t>
            </a:r>
          </a:p>
        </p:txBody>
      </p:sp>
      <p:sp>
        <p:nvSpPr>
          <p:cNvPr id="303110" name="AutoShape 6"/>
          <p:cNvSpPr>
            <a:spLocks noChangeArrowheads="1"/>
          </p:cNvSpPr>
          <p:nvPr/>
        </p:nvSpPr>
        <p:spPr bwMode="auto">
          <a:xfrm>
            <a:off x="4586514" y="5224242"/>
            <a:ext cx="1600200" cy="914400"/>
          </a:xfrm>
          <a:prstGeom prst="wedgeRectCallout">
            <a:avLst>
              <a:gd name="adj1" fmla="val -80556"/>
              <a:gd name="adj2" fmla="val -86458"/>
            </a:avLst>
          </a:prstGeom>
          <a:solidFill>
            <a:srgbClr val="DDDDDD"/>
          </a:solidFill>
          <a:ln w="9525" algn="ctr">
            <a:solidFill>
              <a:schemeClr val="tx1"/>
            </a:solidFill>
            <a:miter lim="800000"/>
            <a:headEnd/>
            <a:tailEnd/>
          </a:ln>
          <a:effectLst/>
        </p:spPr>
        <p:txBody>
          <a:bodyPr anchor="ctr"/>
          <a:lstStyle/>
          <a:p>
            <a:pPr algn="l"/>
            <a:r>
              <a:rPr lang="en-US" dirty="0">
                <a:latin typeface="+mj-lt"/>
                <a:cs typeface="Arial" pitchFamily="34" charset="0"/>
              </a:rPr>
              <a:t>Displays:</a:t>
            </a:r>
          </a:p>
          <a:p>
            <a:pPr algn="l"/>
            <a:r>
              <a:rPr lang="en-US" dirty="0">
                <a:latin typeface="+mj-lt"/>
                <a:cs typeface="Arial" pitchFamily="34" charset="0"/>
              </a:rPr>
              <a:t>hop: 1: 4</a:t>
            </a:r>
          </a:p>
          <a:p>
            <a:pPr algn="l"/>
            <a:r>
              <a:rPr lang="en-US" dirty="0">
                <a:latin typeface="+mj-lt"/>
                <a:cs typeface="Arial" pitchFamily="34" charset="0"/>
              </a:rPr>
              <a:t>hop: 18: 21</a:t>
            </a:r>
          </a:p>
        </p:txBody>
      </p:sp>
    </p:spTree>
    <p:extLst>
      <p:ext uri="{BB962C8B-B14F-4D97-AF65-F5344CB8AC3E}">
        <p14:creationId xmlns:p14="http://schemas.microsoft.com/office/powerpoint/2010/main" val="2890109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p:cNvSpPr>
          <p:nvPr>
            <p:ph type="title"/>
          </p:nvPr>
        </p:nvSpPr>
        <p:spPr/>
        <p:txBody>
          <a:bodyPr/>
          <a:lstStyle/>
          <a:p>
            <a:r>
              <a:rPr lang="en-US" sz="1200" b="1" dirty="0"/>
              <a:t>7</a:t>
            </a:r>
            <a:r>
              <a:rPr lang="en-US" sz="1200" b="1" dirty="0" smtClean="0"/>
              <a:t>.1</a:t>
            </a:r>
            <a:r>
              <a:rPr lang="en-US" sz="1200" b="1" dirty="0"/>
              <a:t>: Regular Expressions</a:t>
            </a:r>
            <a:r>
              <a:rPr lang="en-US" sz="1200" dirty="0"/>
              <a:t> </a:t>
            </a:r>
            <a:r>
              <a:rPr lang="en-US" sz="1200" b="1" dirty="0"/>
              <a:t/>
            </a:r>
            <a:br>
              <a:rPr lang="en-US" sz="1200" b="1" dirty="0"/>
            </a:br>
            <a:r>
              <a:rPr lang="en-US" dirty="0"/>
              <a:t>Regular Expression guide</a:t>
            </a:r>
          </a:p>
        </p:txBody>
      </p:sp>
      <p:graphicFrame>
        <p:nvGraphicFramePr>
          <p:cNvPr id="312323" name="Group 3"/>
          <p:cNvGraphicFramePr>
            <a:graphicFrameLocks noGrp="1"/>
          </p:cNvGraphicFramePr>
          <p:nvPr>
            <p:ph idx="1"/>
            <p:extLst>
              <p:ext uri="{D42A27DB-BD31-4B8C-83A1-F6EECF244321}">
                <p14:modId xmlns:p14="http://schemas.microsoft.com/office/powerpoint/2010/main" val="3020962883"/>
              </p:ext>
            </p:extLst>
          </p:nvPr>
        </p:nvGraphicFramePr>
        <p:xfrm>
          <a:off x="503170" y="1741089"/>
          <a:ext cx="7680960" cy="4724400"/>
        </p:xfrm>
        <a:graphic>
          <a:graphicData uri="http://schemas.openxmlformats.org/drawingml/2006/table">
            <a:tbl>
              <a:tblPr/>
              <a:tblGrid>
                <a:gridCol w="2271828"/>
                <a:gridCol w="5409132"/>
              </a:tblGrid>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Construct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j-lt"/>
                          <a:cs typeface="Arial" pitchFamily="34" charset="0"/>
                        </a:rPr>
                        <a:t>Matches</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\d</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 digit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\D</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 non digit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\s</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 white space character</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\S</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 non-whitespace character</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Beginning of a line</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The end of a line</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Any character</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Any no of characters</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20624">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3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Escape character</a:t>
                      </a:r>
                    </a:p>
                  </a:txBody>
                  <a:tcPr marL="149502" marR="14950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95487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p:cNvSpPr>
          <p:nvPr>
            <p:ph type="title"/>
          </p:nvPr>
        </p:nvSpPr>
        <p:spPr/>
        <p:txBody>
          <a:bodyPr/>
          <a:lstStyle/>
          <a:p>
            <a:r>
              <a:rPr lang="en-US" sz="1200" b="1" dirty="0"/>
              <a:t>7</a:t>
            </a:r>
            <a:r>
              <a:rPr lang="en-US" sz="1200" b="1" dirty="0" smtClean="0"/>
              <a:t>.1</a:t>
            </a:r>
            <a:r>
              <a:rPr lang="en-US" sz="1200" b="1" dirty="0"/>
              <a:t>: Regular Expressions</a:t>
            </a:r>
            <a:r>
              <a:rPr lang="en-US" sz="1200" dirty="0"/>
              <a:t> </a:t>
            </a:r>
            <a:br>
              <a:rPr lang="en-US" sz="1200" dirty="0"/>
            </a:br>
            <a:r>
              <a:rPr lang="en-US" dirty="0"/>
              <a:t>Regular Expression guide</a:t>
            </a:r>
          </a:p>
        </p:txBody>
      </p:sp>
      <p:graphicFrame>
        <p:nvGraphicFramePr>
          <p:cNvPr id="295980" name="Group 44"/>
          <p:cNvGraphicFramePr>
            <a:graphicFrameLocks noGrp="1"/>
          </p:cNvGraphicFramePr>
          <p:nvPr>
            <p:ph idx="1"/>
            <p:extLst>
              <p:ext uri="{D42A27DB-BD31-4B8C-83A1-F6EECF244321}">
                <p14:modId xmlns:p14="http://schemas.microsoft.com/office/powerpoint/2010/main" val="119867395"/>
              </p:ext>
            </p:extLst>
          </p:nvPr>
        </p:nvGraphicFramePr>
        <p:xfrm>
          <a:off x="475874" y="1686497"/>
          <a:ext cx="7030398" cy="4420905"/>
        </p:xfrm>
        <a:graphic>
          <a:graphicData uri="http://schemas.openxmlformats.org/drawingml/2006/table">
            <a:tbl>
              <a:tblPr/>
              <a:tblGrid>
                <a:gridCol w="2192854"/>
                <a:gridCol w="4837544"/>
              </a:tblGrid>
              <a:tr h="471984">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construct</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Matches</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t>
                      </a:r>
                      <a:r>
                        <a:rPr kumimoji="0" lang="en-US" sz="1800" b="0" i="0" u="none" strike="noStrike" cap="none" normalizeH="0" baseline="0" dirty="0" err="1" smtClean="0">
                          <a:ln>
                            <a:noFill/>
                          </a:ln>
                          <a:solidFill>
                            <a:schemeClr val="tx1"/>
                          </a:solidFill>
                          <a:effectLst/>
                          <a:latin typeface="+mj-lt"/>
                          <a:cs typeface="Arial" pitchFamily="34" charset="0"/>
                        </a:rPr>
                        <a:t>abc</a:t>
                      </a:r>
                      <a:r>
                        <a:rPr kumimoji="0" lang="en-US" sz="1800" b="0" i="0" u="none" strike="noStrike" cap="none" normalizeH="0" baseline="0" dirty="0" smtClean="0">
                          <a:ln>
                            <a:noFill/>
                          </a:ln>
                          <a:solidFill>
                            <a:schemeClr val="tx1"/>
                          </a:solidFill>
                          <a:effectLst/>
                          <a:latin typeface="+mj-lt"/>
                          <a:cs typeface="Arial" pitchFamily="34" charset="0"/>
                        </a:rPr>
                        <a:t>] </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 b, or c</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[^abc]</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Any character except a, b, or c </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[a-zA-Z] </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 through z or A through Z, inclusive </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69325">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[a-d[m-p]]</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 through d, or m through p: </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[a-z&amp;&amp;[def]] </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d, e, or f </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[a-z&amp;&amp;[^bc]]</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 through z, except for b and c</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064">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[a-z&amp;&amp;[^m-p]]</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35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 through z, and not m through p:</a:t>
                      </a:r>
                    </a:p>
                  </a:txBody>
                  <a:tcPr marL="126052" marR="1260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8848561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70D5D865803742AEBFDF100895B2B2" ma:contentTypeVersion="3" ma:contentTypeDescription="Create a new document." ma:contentTypeScope="" ma:versionID="7640482fc4e2607c5c073780d66d6844">
  <xsd:schema xmlns:xsd="http://www.w3.org/2001/XMLSchema" xmlns:xs="http://www.w3.org/2001/XMLSchema" xmlns:p="http://schemas.microsoft.com/office/2006/metadata/properties" xmlns:ns2="952a6df7-b138-4f89-9bc4-e7a874ea3254" xmlns:ns3="14b6d540-9833-45be-9583-ec81eee29b00" targetNamespace="http://schemas.microsoft.com/office/2006/metadata/properties" ma:root="true" ma:fieldsID="04eaddd90c44b1e48e4aea6b280be6a9" ns2:_="" ns3:_="">
    <xsd:import namespace="952a6df7-b138-4f89-9bc4-e7a874ea3254"/>
    <xsd:import namespace="14b6d540-9833-45be-9583-ec81eee29b00"/>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4b6d540-9833-45be-9583-ec81eee29b00"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14b6d540-9833-45be-9583-ec81eee29b00">Template</Material_x0020_Type>
    <Category xmlns="14b6d540-9833-45be-9583-ec81eee29b00">Module Artifact</Category>
    <Levels xmlns="14b6d540-9833-45be-9583-ec81eee29b00">L1</Leve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2FB35E-C0F3-438D-9CA5-35DCD69A516E}"/>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2811</TotalTime>
  <Words>1074</Words>
  <Application>Microsoft Office PowerPoint</Application>
  <PresentationFormat>On-screen Show (4:3)</PresentationFormat>
  <Paragraphs>132</Paragraphs>
  <Slides>13</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2_Corporate Presentation Template (4x3 - Normal)</vt:lpstr>
      <vt:lpstr>think-cell Slide</vt:lpstr>
      <vt:lpstr>Core Java 8  and Development Tools</vt:lpstr>
      <vt:lpstr>Lesson Objectives</vt:lpstr>
      <vt:lpstr> 7.1: Regular Expressions Text Processing using Regular Expression</vt:lpstr>
      <vt:lpstr>7.1: Regular Expressions java.util.regex package</vt:lpstr>
      <vt:lpstr>7.1: Regular Expressions  Pattern class</vt:lpstr>
      <vt:lpstr>7.1: Regular Expressions  Pattern class : Example</vt:lpstr>
      <vt:lpstr>7.1: Regular Expressions  Matcher class</vt:lpstr>
      <vt:lpstr>7.1: Regular Expressions  Regular Expression guide</vt:lpstr>
      <vt:lpstr>7.1: Regular Expressions  Regular Expression guide</vt:lpstr>
      <vt:lpstr>  7.2: Regular Expressions to validate data  Example</vt:lpstr>
      <vt:lpstr>7.2: Regular Expressions to validate data Demo : Regular Expression</vt:lpstr>
      <vt:lpstr>Summary</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CHATTOPADHYAY, SOURIN</cp:lastModifiedBy>
  <cp:revision>151</cp:revision>
  <cp:lastPrinted>2016-07-13T03:44:00Z</cp:lastPrinted>
  <dcterms:created xsi:type="dcterms:W3CDTF">2012-05-18T02:59:15Z</dcterms:created>
  <dcterms:modified xsi:type="dcterms:W3CDTF">2016-08-01T08:19:29Z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0x010100F370D5D865803742AEBFDF100895B2B2</vt:lpwstr>
  </property>
  <property fmtid="{D5CDD505-2E9C-101B-9397-08002B2CF9AE}" pid="4" name="_SourceUrl">
    <vt:lpwstr/>
  </property>
</Properties>
</file>