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7"/>
  </p:notesMasterIdLst>
  <p:handoutMasterIdLst>
    <p:handoutMasterId r:id="rId18"/>
  </p:handoutMasterIdLst>
  <p:sldIdLst>
    <p:sldId id="350" r:id="rId5"/>
    <p:sldId id="259" r:id="rId6"/>
    <p:sldId id="296" r:id="rId7"/>
    <p:sldId id="297" r:id="rId8"/>
    <p:sldId id="298" r:id="rId9"/>
    <p:sldId id="299" r:id="rId10"/>
    <p:sldId id="300" r:id="rId11"/>
    <p:sldId id="301" r:id="rId12"/>
    <p:sldId id="302" r:id="rId13"/>
    <p:sldId id="339" r:id="rId14"/>
    <p:sldId id="343" r:id="rId15"/>
    <p:sldId id="351"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5488" autoAdjust="0"/>
  </p:normalViewPr>
  <p:slideViewPr>
    <p:cSldViewPr snapToGrid="0" showGuides="1">
      <p:cViewPr>
        <p:scale>
          <a:sx n="66" d="100"/>
          <a:sy n="66" d="100"/>
        </p:scale>
        <p:origin x="-1314"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822"/>
        <p:guide pos="123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51038"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3168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5920"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Collection</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918221" y="8780650"/>
            <a:ext cx="2946699" cy="339599"/>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cs typeface="Arial" pitchFamily="34" charset="0"/>
              </a:rPr>
              <a:t>		 Page 11-</a:t>
            </a:r>
            <a:fld id="{BD9FB300-F9DC-4669-88F4-967ABA23CC04}" type="slidenum">
              <a:rPr lang="en-US" sz="1100" smtClean="0">
                <a:latin typeface="Candara" panose="020E0502030303020204"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anose="020E0502030303020204"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discusses about collection framework in Java.</a:t>
            </a:r>
          </a:p>
          <a:p>
            <a:endParaRPr lang="en-US" dirty="0" smtClean="0"/>
          </a:p>
          <a:p>
            <a:r>
              <a:rPr lang="en-US" dirty="0" smtClean="0"/>
              <a:t>Lesson outline: </a:t>
            </a:r>
          </a:p>
          <a:p>
            <a:endParaRPr lang="en-US" dirty="0" smtClean="0"/>
          </a:p>
          <a:p>
            <a:pPr lvl="1"/>
            <a:r>
              <a:rPr lang="en-US" dirty="0" smtClean="0"/>
              <a:t>9.1: Collections Framework        </a:t>
            </a:r>
          </a:p>
          <a:p>
            <a:pPr lvl="1"/>
            <a:r>
              <a:rPr lang="en-US" dirty="0" smtClean="0"/>
              <a:t>9.2: Collection Interfaces</a:t>
            </a:r>
          </a:p>
        </p:txBody>
      </p:sp>
      <p:sp>
        <p:nvSpPr>
          <p:cNvPr id="6" name="Slide Image Placeholder 5"/>
          <p:cNvSpPr>
            <a:spLocks noGrp="1" noRot="1" noChangeAspect="1"/>
          </p:cNvSpPr>
          <p:nvPr>
            <p:ph type="sldImg"/>
          </p:nvPr>
        </p:nvSpPr>
        <p:spPr>
          <a:xfrm>
            <a:off x="1951038" y="720725"/>
            <a:ext cx="4800600" cy="36004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type="body" idx="1"/>
          </p:nvPr>
        </p:nvSpPr>
        <p:spPr/>
        <p:txBody>
          <a:bodyPr/>
          <a:lstStyle/>
          <a:p>
            <a:r>
              <a:rPr lang="en-US" dirty="0" smtClean="0"/>
              <a:t>Collections Framework:</a:t>
            </a:r>
          </a:p>
          <a:p>
            <a:r>
              <a:rPr lang="en-US" dirty="0" smtClean="0"/>
              <a:t>A Collection (sometimes called a container) is an object that groups multiple elements into a single unit. Collection is used to store, retrieve objects, and to transmit them from one method to another. </a:t>
            </a:r>
          </a:p>
          <a:p>
            <a:r>
              <a:rPr lang="en-US" dirty="0" smtClean="0"/>
              <a:t>The Collections API (also called the Collections framework) standardizes the way in which groups of objects are handled by your programs. It presents a set of standard utility classes to manage such collections. This framework is provided in the </a:t>
            </a:r>
            <a:r>
              <a:rPr lang="en-US" dirty="0" err="1" smtClean="0"/>
              <a:t>java.util</a:t>
            </a:r>
            <a:r>
              <a:rPr lang="en-US" dirty="0" smtClean="0"/>
              <a:t> package and comprises three main parts:</a:t>
            </a:r>
          </a:p>
          <a:p>
            <a:pPr lvl="1"/>
            <a:r>
              <a:rPr lang="en-US" dirty="0" smtClean="0"/>
              <a:t>The core interfaces, which allow collections to be manipulated independent of their implementation. These interfaces define the common functionality exhibited by collections, and facilitate data exchange between collections.</a:t>
            </a:r>
          </a:p>
          <a:p>
            <a:pPr lvl="1"/>
            <a:r>
              <a:rPr lang="en-US" dirty="0" smtClean="0"/>
              <a:t>A small set of implementations, which are concrete implementations of the core interfaces, providing data structures that a program can use. </a:t>
            </a:r>
            <a:r>
              <a:rPr lang="en-US" dirty="0" err="1" smtClean="0"/>
              <a:t>Eg</a:t>
            </a:r>
            <a:r>
              <a:rPr lang="en-US" dirty="0" smtClean="0"/>
              <a:t> </a:t>
            </a:r>
            <a:r>
              <a:rPr lang="en-US" dirty="0" err="1" smtClean="0"/>
              <a:t>LinkedLists</a:t>
            </a:r>
            <a:r>
              <a:rPr lang="en-US" dirty="0" smtClean="0"/>
              <a:t>, Arrays </a:t>
            </a:r>
            <a:r>
              <a:rPr lang="en-US" dirty="0" err="1" smtClean="0"/>
              <a:t>etc</a:t>
            </a:r>
            <a:r>
              <a:rPr lang="en-US" dirty="0" smtClean="0"/>
              <a:t> </a:t>
            </a:r>
          </a:p>
          <a:p>
            <a:pPr lvl="1"/>
            <a:r>
              <a:rPr lang="en-US" dirty="0" smtClean="0"/>
              <a:t>An assortment of algorithms, which can be used to perform various operations on collections, such as sorting &amp; searching.</a:t>
            </a:r>
          </a:p>
          <a:p>
            <a:r>
              <a:rPr lang="en-US" dirty="0" smtClean="0"/>
              <a:t>The collection classes are the fundamental building blocks of the more complicated data structures used in the other Java packages in your own applications. There are several types of collections. They vary in storage mechanisms used, in the way they access data, and in the rules about what data may be stored. </a:t>
            </a:r>
          </a:p>
          <a:p>
            <a:r>
              <a:rPr lang="en-US" dirty="0" smtClean="0"/>
              <a:t>Note: The Java Collection technology is similar to the Standard Template Library (STL) defined by C++.</a:t>
            </a:r>
          </a:p>
        </p:txBody>
      </p:sp>
      <p:sp>
        <p:nvSpPr>
          <p:cNvPr id="3" name="Slide Image Placeholder 2"/>
          <p:cNvSpPr>
            <a:spLocks noGrp="1" noRot="1" noChangeAspect="1"/>
          </p:cNvSpPr>
          <p:nvPr>
            <p:ph type="sldImg"/>
          </p:nvPr>
        </p:nvSpPr>
        <p:spPr>
          <a:xfrm>
            <a:off x="1951038" y="720725"/>
            <a:ext cx="4800600" cy="36004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type="body" idx="1"/>
          </p:nvPr>
        </p:nvSpPr>
        <p:spPr/>
        <p:txBody>
          <a:bodyPr/>
          <a:lstStyle/>
          <a:p>
            <a:r>
              <a:rPr lang="en-US" dirty="0" smtClean="0"/>
              <a:t>Collections Framework:</a:t>
            </a:r>
          </a:p>
          <a:p>
            <a:endParaRPr lang="en-US" dirty="0" smtClean="0"/>
          </a:p>
          <a:p>
            <a:r>
              <a:rPr lang="en-US" dirty="0" smtClean="0"/>
              <a:t>Advantages of Collections:</a:t>
            </a:r>
          </a:p>
          <a:p>
            <a:endParaRPr lang="en-US" dirty="0" smtClean="0"/>
          </a:p>
          <a:p>
            <a:r>
              <a:rPr lang="en-US" dirty="0" smtClean="0"/>
              <a:t>Collections provide the following advantages:</a:t>
            </a:r>
          </a:p>
          <a:p>
            <a:pPr lvl="1"/>
            <a:r>
              <a:rPr lang="en-US" dirty="0" smtClean="0"/>
              <a:t>Reduces programming effort by providing useful data structures and algorithms so you do not have to write them yourself. </a:t>
            </a:r>
          </a:p>
          <a:p>
            <a:pPr lvl="1"/>
            <a:r>
              <a:rPr lang="en-US" dirty="0" smtClean="0"/>
              <a:t>Increases performance by providing high-performance implementations of useful data structures and algorithms. Since the various implementations of each interface are interchangeable, programs can be easily tuned by switching implementations. </a:t>
            </a:r>
          </a:p>
          <a:p>
            <a:pPr lvl="1"/>
            <a:r>
              <a:rPr lang="en-US" dirty="0" smtClean="0"/>
              <a:t>Provides interoperability between unrelated APIs by establishing a common language to pass collections back and forth. </a:t>
            </a:r>
          </a:p>
          <a:p>
            <a:pPr lvl="1"/>
            <a:r>
              <a:rPr lang="en-US" dirty="0" smtClean="0"/>
              <a:t>Reduces the effort required to learn APIs by eliminating the need to learn multiple ad hoc collection APIs. </a:t>
            </a:r>
          </a:p>
          <a:p>
            <a:pPr lvl="1"/>
            <a:r>
              <a:rPr lang="en-US" dirty="0" smtClean="0"/>
              <a:t>Reduces the effort required to design and implement APIs by eliminating the need to produce ad hoc collections APIs. </a:t>
            </a:r>
          </a:p>
          <a:p>
            <a:pPr lvl="1"/>
            <a:r>
              <a:rPr lang="en-US" dirty="0" smtClean="0"/>
              <a:t>Fosters software reuse by providing a standard interface for collections and algorithms to manipulate them. </a:t>
            </a:r>
            <a:endParaRPr lang="en-US" dirty="0"/>
          </a:p>
        </p:txBody>
      </p:sp>
      <p:sp>
        <p:nvSpPr>
          <p:cNvPr id="3" name="Slide Image Placeholder 2"/>
          <p:cNvSpPr>
            <a:spLocks noGrp="1" noRot="1" noChangeAspect="1"/>
          </p:cNvSpPr>
          <p:nvPr>
            <p:ph type="sldImg"/>
          </p:nvPr>
        </p:nvSpPr>
        <p:spPr>
          <a:xfrm>
            <a:off x="1951038" y="720725"/>
            <a:ext cx="4800600" cy="36004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Grp="1" noChangeArrowheads="1"/>
          </p:cNvSpPr>
          <p:nvPr>
            <p:ph type="body" idx="1"/>
          </p:nvPr>
        </p:nvSpPr>
        <p:spPr/>
        <p:txBody>
          <a:bodyPr/>
          <a:lstStyle/>
          <a:p>
            <a:r>
              <a:rPr lang="en-US" dirty="0" smtClean="0"/>
              <a:t>Interfaces and Implementation:</a:t>
            </a:r>
          </a:p>
          <a:p>
            <a:r>
              <a:rPr lang="en-US" dirty="0" smtClean="0"/>
              <a:t>The core collection interfaces (shown in figure above) are the interfaces used to manipulate collections, and to pass them from one method to another. The basic purpose of these interfaces is to allow collections to be manipulated independently of the details of their representation. </a:t>
            </a:r>
          </a:p>
          <a:p>
            <a:r>
              <a:rPr lang="en-US" dirty="0" smtClean="0"/>
              <a:t>Not all collections in the Collections Framework actually implement the Collection interface. Specifically, none of the Map-related classes and interfaces extend from Collection. So while </a:t>
            </a:r>
            <a:r>
              <a:rPr lang="en-US" dirty="0" err="1" smtClean="0"/>
              <a:t>SortedMap</a:t>
            </a:r>
            <a:r>
              <a:rPr lang="en-US" dirty="0" smtClean="0"/>
              <a:t>, </a:t>
            </a:r>
            <a:r>
              <a:rPr lang="en-US" dirty="0" err="1" smtClean="0"/>
              <a:t>Hashtable</a:t>
            </a:r>
            <a:r>
              <a:rPr lang="en-US" dirty="0" smtClean="0"/>
              <a:t>, </a:t>
            </a:r>
            <a:r>
              <a:rPr lang="en-US" dirty="0" err="1" smtClean="0"/>
              <a:t>HashMap</a:t>
            </a:r>
            <a:r>
              <a:rPr lang="en-US" dirty="0" smtClean="0"/>
              <a:t>, </a:t>
            </a:r>
            <a:r>
              <a:rPr lang="en-US" dirty="0" err="1" smtClean="0"/>
              <a:t>TreeMap</a:t>
            </a:r>
            <a:r>
              <a:rPr lang="en-US" dirty="0" smtClean="0"/>
              <a:t>, and </a:t>
            </a:r>
            <a:r>
              <a:rPr lang="en-US" dirty="0" err="1" smtClean="0"/>
              <a:t>LinkedHashMap</a:t>
            </a:r>
            <a:r>
              <a:rPr lang="en-US" dirty="0" smtClean="0"/>
              <a:t> are all thought of as collections, none are actually extended from Collection.</a:t>
            </a:r>
          </a:p>
          <a:p>
            <a:r>
              <a:rPr lang="en-US" dirty="0" smtClean="0"/>
              <a:t>Note: Collections is a class, with static utility methods, while Collection is an interface with declarations of the methods common to most collections including add(), remove(), contains(), size(), and iterator().</a:t>
            </a:r>
            <a:endParaRPr lang="en-US" dirty="0"/>
          </a:p>
        </p:txBody>
      </p:sp>
      <p:sp>
        <p:nvSpPr>
          <p:cNvPr id="3" name="Slide Image Placeholder 2"/>
          <p:cNvSpPr>
            <a:spLocks noGrp="1" noRot="1" noChangeAspect="1"/>
          </p:cNvSpPr>
          <p:nvPr>
            <p:ph type="sldImg"/>
          </p:nvPr>
        </p:nvSpPr>
        <p:spPr>
          <a:xfrm>
            <a:off x="1951038" y="720725"/>
            <a:ext cx="4800600" cy="36004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3"/>
          <p:cNvSpPr>
            <a:spLocks noGrp="1" noChangeArrowheads="1"/>
          </p:cNvSpPr>
          <p:nvPr>
            <p:ph type="body" idx="1"/>
          </p:nvPr>
        </p:nvSpPr>
        <p:spPr/>
        <p:txBody>
          <a:bodyPr/>
          <a:lstStyle/>
          <a:p>
            <a:r>
              <a:rPr lang="en-US" dirty="0" smtClean="0"/>
              <a:t>Interfaces and Implementation:</a:t>
            </a:r>
          </a:p>
          <a:p>
            <a:r>
              <a:rPr lang="en-US" dirty="0" smtClean="0"/>
              <a:t>Collection Interfaces:</a:t>
            </a:r>
          </a:p>
          <a:p>
            <a:r>
              <a:rPr lang="en-US" dirty="0" smtClean="0"/>
              <a:t>Following are the four major interfaces:</a:t>
            </a:r>
          </a:p>
          <a:p>
            <a:pPr lvl="1"/>
            <a:r>
              <a:rPr lang="en-US" dirty="0" smtClean="0"/>
              <a:t>Set Interface: holds only unique values and rejects duplicates.</a:t>
            </a:r>
          </a:p>
          <a:p>
            <a:pPr lvl="1"/>
            <a:r>
              <a:rPr lang="en-US" dirty="0" smtClean="0"/>
              <a:t>List Interface: represents an ordered list of objects, meaning the elements of a List can be accessed in a specific order, and by an index too. List can hold duplicates. </a:t>
            </a:r>
          </a:p>
          <a:p>
            <a:pPr lvl="1"/>
            <a:r>
              <a:rPr lang="en-US" dirty="0" smtClean="0"/>
              <a:t>Queue Interface: represents an ordered list of objects just like a List. However, a queue is designed to have elements inserted at the end of the queue, and elements removed from the beginning of the queue. Just like a queue in a supermarket! </a:t>
            </a:r>
          </a:p>
          <a:p>
            <a:pPr lvl="1"/>
            <a:r>
              <a:rPr lang="en-US" dirty="0" smtClean="0"/>
              <a:t>Map Interface: represents a mapping between a key and a value. The Map interface is not a subtype of the Collection interface. A Map cannot contain duplicate keys; each key can map to at most one value. The Map implementations let you do things like search for a value based on the key, ask for a collection of just the values, or ask for a collection of just the keys. </a:t>
            </a:r>
          </a:p>
          <a:p>
            <a:pPr lvl="1"/>
            <a:r>
              <a:rPr lang="en-US" dirty="0" err="1" smtClean="0"/>
              <a:t>SortedSet</a:t>
            </a:r>
            <a:r>
              <a:rPr lang="en-US" dirty="0" smtClean="0"/>
              <a:t> Interface: is a Set that maintains its elements in ascending order. Several additional operations are provided to take advantage of the ordering. </a:t>
            </a:r>
          </a:p>
          <a:p>
            <a:pPr lvl="1"/>
            <a:r>
              <a:rPr lang="en-US" dirty="0" err="1" smtClean="0"/>
              <a:t>SortedMap</a:t>
            </a:r>
            <a:r>
              <a:rPr lang="en-US" dirty="0" smtClean="0"/>
              <a:t> Interface: is a Map that maintains its mappings in ascending key order. This is the Map analog of </a:t>
            </a:r>
            <a:r>
              <a:rPr lang="en-US" dirty="0" err="1" smtClean="0"/>
              <a:t>SortedSet</a:t>
            </a:r>
            <a:r>
              <a:rPr lang="en-US" dirty="0" smtClean="0"/>
              <a:t>. Sorted maps are used for naturally ordered collections of key/value pairs, such as dictionaries and telephone directories. </a:t>
            </a:r>
          </a:p>
        </p:txBody>
      </p:sp>
      <p:sp>
        <p:nvSpPr>
          <p:cNvPr id="3" name="Slide Image Placeholder 2"/>
          <p:cNvSpPr>
            <a:spLocks noGrp="1" noRot="1" noChangeAspect="1"/>
          </p:cNvSpPr>
          <p:nvPr>
            <p:ph type="sldImg"/>
          </p:nvPr>
        </p:nvSpPr>
        <p:spPr>
          <a:xfrm>
            <a:off x="1951038" y="720725"/>
            <a:ext cx="4800600" cy="36004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3"/>
          <p:cNvSpPr>
            <a:spLocks noGrp="1" noChangeArrowheads="1"/>
          </p:cNvSpPr>
          <p:nvPr>
            <p:ph type="body" idx="1"/>
          </p:nvPr>
        </p:nvSpPr>
        <p:spPr/>
        <p:txBody>
          <a:bodyPr/>
          <a:lstStyle/>
          <a:p>
            <a:r>
              <a:rPr lang="en-US" dirty="0" smtClean="0"/>
              <a:t>Collection Implementations:</a:t>
            </a:r>
          </a:p>
          <a:p>
            <a:r>
              <a:rPr lang="en-US" dirty="0" smtClean="0"/>
              <a:t>The Java Collections Framework provides several general-purpose implementations of the Set, List, and Map interfaces. The general purpose implementations are summarized in the table above.</a:t>
            </a:r>
          </a:p>
          <a:p>
            <a:pPr lvl="1"/>
            <a:r>
              <a:rPr lang="en-US" dirty="0" err="1" smtClean="0"/>
              <a:t>HashSet</a:t>
            </a:r>
            <a:r>
              <a:rPr lang="en-US" dirty="0" smtClean="0"/>
              <a:t>: is an unsorted, unordered Set. It uses the </a:t>
            </a:r>
            <a:r>
              <a:rPr lang="en-US" dirty="0" err="1" smtClean="0"/>
              <a:t>hashcode</a:t>
            </a:r>
            <a:r>
              <a:rPr lang="en-US" dirty="0" smtClean="0"/>
              <a:t> of the object being inserted, so the more efficient your </a:t>
            </a:r>
            <a:r>
              <a:rPr lang="en-US" dirty="0" err="1" smtClean="0"/>
              <a:t>hashCode</a:t>
            </a:r>
            <a:r>
              <a:rPr lang="en-US" dirty="0" smtClean="0"/>
              <a:t>() implementation is, the better access performance you will get. Use this class when you want a collection with no duplicates and you do not care about order when you iterate through it. Implements the Set interface.</a:t>
            </a:r>
          </a:p>
          <a:p>
            <a:pPr lvl="1"/>
            <a:r>
              <a:rPr lang="en-US" dirty="0" err="1" smtClean="0"/>
              <a:t>LinkedHashSet</a:t>
            </a:r>
            <a:r>
              <a:rPr lang="en-US" dirty="0" smtClean="0"/>
              <a:t>: differs from </a:t>
            </a:r>
            <a:r>
              <a:rPr lang="en-US" dirty="0" err="1" smtClean="0"/>
              <a:t>HashSet</a:t>
            </a:r>
            <a:r>
              <a:rPr lang="en-US" dirty="0" smtClean="0"/>
              <a:t> by guaranteeing that the order of the elements during iteration is the same as the order they were inserted into the </a:t>
            </a:r>
            <a:r>
              <a:rPr lang="en-US" dirty="0" err="1" smtClean="0"/>
              <a:t>LinkedHashSet</a:t>
            </a:r>
            <a:r>
              <a:rPr lang="en-US" dirty="0" smtClean="0"/>
              <a:t>. </a:t>
            </a:r>
          </a:p>
          <a:p>
            <a:pPr lvl="1"/>
            <a:r>
              <a:rPr lang="en-US" dirty="0" err="1" smtClean="0"/>
              <a:t>TreeSet</a:t>
            </a:r>
            <a:r>
              <a:rPr lang="en-US" dirty="0" smtClean="0"/>
              <a:t>: implements the </a:t>
            </a:r>
            <a:r>
              <a:rPr lang="en-US" dirty="0" err="1" smtClean="0"/>
              <a:t>SortedSet</a:t>
            </a:r>
            <a:r>
              <a:rPr lang="en-US" dirty="0" smtClean="0"/>
              <a:t> interface. Like </a:t>
            </a:r>
            <a:r>
              <a:rPr lang="en-US" dirty="0" err="1" smtClean="0"/>
              <a:t>LinkedHashSet</a:t>
            </a:r>
            <a:r>
              <a:rPr lang="en-US" dirty="0" smtClean="0"/>
              <a:t>, </a:t>
            </a:r>
            <a:r>
              <a:rPr lang="en-US" dirty="0" err="1" smtClean="0"/>
              <a:t>TreeSet</a:t>
            </a:r>
            <a:r>
              <a:rPr lang="en-US" dirty="0" smtClean="0"/>
              <a:t> also guarantees the order of the elements when iterated, but the order is the sorting order of the elements. This order is determined either by their natural order (if they implement Comparable), or by a specific Comparator implementation. </a:t>
            </a:r>
          </a:p>
          <a:p>
            <a:pPr lvl="1"/>
            <a:r>
              <a:rPr lang="en-US" dirty="0" err="1" smtClean="0"/>
              <a:t>ArrayList</a:t>
            </a:r>
            <a:r>
              <a:rPr lang="en-US" dirty="0" smtClean="0"/>
              <a:t>: Think of this as a </a:t>
            </a:r>
            <a:r>
              <a:rPr lang="en-US" dirty="0" err="1" smtClean="0"/>
              <a:t>growable</a:t>
            </a:r>
            <a:r>
              <a:rPr lang="en-US" dirty="0" smtClean="0"/>
              <a:t> array. It gives you fast iteration and fast random access. It is an ordered collection (by index). However, it is not sorted. </a:t>
            </a:r>
            <a:r>
              <a:rPr lang="en-US" dirty="0" err="1" smtClean="0"/>
              <a:t>ArrayList</a:t>
            </a:r>
            <a:r>
              <a:rPr lang="en-US" dirty="0" smtClean="0"/>
              <a:t> now implements the new </a:t>
            </a:r>
            <a:r>
              <a:rPr lang="en-US" dirty="0" err="1" smtClean="0"/>
              <a:t>RandomAccess</a:t>
            </a:r>
            <a:r>
              <a:rPr lang="en-US" dirty="0" smtClean="0"/>
              <a:t> interface — a marker interface (meaning it has no methods) that says, “this list supports fast (generally constant time) random access.” Choose this over a </a:t>
            </a:r>
            <a:r>
              <a:rPr lang="en-US" dirty="0" err="1" smtClean="0"/>
              <a:t>LinkedList</a:t>
            </a:r>
            <a:r>
              <a:rPr lang="en-US" dirty="0" smtClean="0"/>
              <a:t> when you need fast iteration but are not as likely to be doing a lot of insertion and deletion.</a:t>
            </a:r>
          </a:p>
          <a:p>
            <a:pPr lvl="1"/>
            <a:r>
              <a:rPr lang="en-US" dirty="0" err="1" smtClean="0"/>
              <a:t>LinkedList</a:t>
            </a:r>
            <a:r>
              <a:rPr lang="en-US" dirty="0" smtClean="0"/>
              <a:t>: A </a:t>
            </a:r>
            <a:r>
              <a:rPr lang="en-US" dirty="0" err="1" smtClean="0"/>
              <a:t>LinkedList</a:t>
            </a:r>
            <a:r>
              <a:rPr lang="en-US" dirty="0" smtClean="0"/>
              <a:t> is ordered by index position, like </a:t>
            </a:r>
            <a:r>
              <a:rPr lang="en-US" dirty="0" err="1" smtClean="0"/>
              <a:t>ArrayList</a:t>
            </a:r>
            <a:r>
              <a:rPr lang="en-US" dirty="0" smtClean="0"/>
              <a:t>, except that the elements are doubly-linked to one another. </a:t>
            </a:r>
          </a:p>
        </p:txBody>
      </p:sp>
      <p:sp>
        <p:nvSpPr>
          <p:cNvPr id="3" name="Slide Image Placeholder 2"/>
          <p:cNvSpPr>
            <a:spLocks noGrp="1" noRot="1" noChangeAspect="1"/>
          </p:cNvSpPr>
          <p:nvPr>
            <p:ph type="sldImg"/>
          </p:nvPr>
        </p:nvSpPr>
        <p:spPr>
          <a:xfrm>
            <a:off x="1951038" y="720725"/>
            <a:ext cx="4800600" cy="36004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p:cNvSpPr>
            <a:spLocks noGrp="1" noChangeArrowheads="1"/>
          </p:cNvSpPr>
          <p:nvPr>
            <p:ph type="body" idx="1"/>
          </p:nvPr>
        </p:nvSpPr>
        <p:spPr/>
        <p:txBody>
          <a:bodyPr/>
          <a:lstStyle/>
          <a:p>
            <a:r>
              <a:rPr lang="en-US" dirty="0" smtClean="0"/>
              <a:t>Collection Implementations (contd.):</a:t>
            </a:r>
          </a:p>
          <a:p>
            <a:r>
              <a:rPr lang="en-US" dirty="0" smtClean="0"/>
              <a:t>This linkage gives you new methods (beyond what you get from the List interface) for adding and removing from the beginning or end. This makes it an easy choice for implementing a stack or queue. Keep in mind that a </a:t>
            </a:r>
            <a:r>
              <a:rPr lang="en-US" dirty="0" err="1" smtClean="0"/>
              <a:t>LinkedList</a:t>
            </a:r>
            <a:r>
              <a:rPr lang="en-US" dirty="0" smtClean="0"/>
              <a:t> may iterate more slowly than an </a:t>
            </a:r>
            <a:r>
              <a:rPr lang="en-US" dirty="0" err="1" smtClean="0"/>
              <a:t>ArrayList</a:t>
            </a:r>
            <a:r>
              <a:rPr lang="en-US" dirty="0" smtClean="0"/>
              <a:t>. However, it is a good choice when you need fast insertion and deletion. As of Java 5, the </a:t>
            </a:r>
            <a:r>
              <a:rPr lang="en-US" dirty="0" err="1" smtClean="0"/>
              <a:t>LinkedList</a:t>
            </a:r>
            <a:r>
              <a:rPr lang="en-US" dirty="0" smtClean="0"/>
              <a:t> class has been enhanced to implement the </a:t>
            </a:r>
            <a:r>
              <a:rPr lang="en-US" dirty="0" err="1" smtClean="0"/>
              <a:t>java.util.Queue</a:t>
            </a:r>
            <a:r>
              <a:rPr lang="en-US" dirty="0" smtClean="0"/>
              <a:t> interface. As such, it now supports the common queue methods: peek(), poll(), and offer().</a:t>
            </a:r>
          </a:p>
          <a:p>
            <a:r>
              <a:rPr lang="en-US" dirty="0" err="1" smtClean="0"/>
              <a:t>HashMap</a:t>
            </a:r>
            <a:r>
              <a:rPr lang="en-US" dirty="0" smtClean="0"/>
              <a:t>: The </a:t>
            </a:r>
            <a:r>
              <a:rPr lang="en-US" dirty="0" err="1" smtClean="0"/>
              <a:t>HashMap</a:t>
            </a:r>
            <a:r>
              <a:rPr lang="en-US" dirty="0" smtClean="0"/>
              <a:t> gives you an unsorted, unordered Map. When you need a Map and you do not care about the order (when you iterate through it), then </a:t>
            </a:r>
            <a:r>
              <a:rPr lang="en-US" dirty="0" err="1" smtClean="0"/>
              <a:t>HashMap</a:t>
            </a:r>
            <a:r>
              <a:rPr lang="en-US" dirty="0" smtClean="0"/>
              <a:t> is the way to go. The other maps add a little more overhead. Where the keys land in the Map is based on the key’s </a:t>
            </a:r>
            <a:r>
              <a:rPr lang="en-US" dirty="0" err="1" smtClean="0"/>
              <a:t>hashcode</a:t>
            </a:r>
            <a:r>
              <a:rPr lang="en-US" dirty="0" smtClean="0"/>
              <a:t>. So, like </a:t>
            </a:r>
            <a:r>
              <a:rPr lang="en-US" dirty="0" err="1" smtClean="0"/>
              <a:t>HashSet</a:t>
            </a:r>
            <a:r>
              <a:rPr lang="en-US" dirty="0" smtClean="0"/>
              <a:t>, the more efficient your </a:t>
            </a:r>
            <a:r>
              <a:rPr lang="en-US" dirty="0" err="1" smtClean="0"/>
              <a:t>hashCode</a:t>
            </a:r>
            <a:r>
              <a:rPr lang="en-US" dirty="0" smtClean="0"/>
              <a:t>() implementation, the better access performance you will get. </a:t>
            </a:r>
            <a:r>
              <a:rPr lang="en-US" dirty="0" err="1" smtClean="0"/>
              <a:t>HashMap</a:t>
            </a:r>
            <a:r>
              <a:rPr lang="en-US" dirty="0" smtClean="0"/>
              <a:t> allows one null key and multiple null values in a collection.</a:t>
            </a:r>
          </a:p>
          <a:p>
            <a:r>
              <a:rPr lang="en-US" dirty="0" err="1" smtClean="0"/>
              <a:t>TreeMap</a:t>
            </a:r>
            <a:r>
              <a:rPr lang="en-US" dirty="0" smtClean="0"/>
              <a:t>: </a:t>
            </a:r>
            <a:r>
              <a:rPr lang="en-US" dirty="0" err="1" smtClean="0"/>
              <a:t>TreeMap</a:t>
            </a:r>
            <a:r>
              <a:rPr lang="en-US" dirty="0" smtClean="0"/>
              <a:t> is a sorted Map. </a:t>
            </a:r>
          </a:p>
          <a:p>
            <a:r>
              <a:rPr lang="en-US" dirty="0" err="1" smtClean="0"/>
              <a:t>LinkedHashMap</a:t>
            </a:r>
            <a:r>
              <a:rPr lang="en-US" dirty="0" smtClean="0"/>
              <a:t>: Like its Set counterpart, </a:t>
            </a:r>
            <a:r>
              <a:rPr lang="en-US" dirty="0" err="1" smtClean="0"/>
              <a:t>LinkedHashSet</a:t>
            </a:r>
            <a:r>
              <a:rPr lang="en-US" dirty="0" smtClean="0"/>
              <a:t>, the </a:t>
            </a:r>
            <a:r>
              <a:rPr lang="en-US" dirty="0" err="1" smtClean="0"/>
              <a:t>LinkedHash</a:t>
            </a:r>
            <a:r>
              <a:rPr lang="en-US" dirty="0" smtClean="0"/>
              <a:t>-Map collection maintains insertion order (or, optionally, access order). Although it will be somewhat slower than </a:t>
            </a:r>
            <a:r>
              <a:rPr lang="en-US" dirty="0" err="1" smtClean="0"/>
              <a:t>HashMap</a:t>
            </a:r>
            <a:r>
              <a:rPr lang="en-US" dirty="0" smtClean="0"/>
              <a:t> for adding and removing elements, you can expect faster iteration with a </a:t>
            </a:r>
            <a:r>
              <a:rPr lang="en-US" dirty="0" err="1" smtClean="0"/>
              <a:t>LinkedHashMap</a:t>
            </a:r>
            <a:r>
              <a:rPr lang="en-US" dirty="0" smtClean="0"/>
              <a:t>.</a:t>
            </a:r>
          </a:p>
        </p:txBody>
      </p:sp>
      <p:sp>
        <p:nvSpPr>
          <p:cNvPr id="4" name="Slide Image Placeholder 3"/>
          <p:cNvSpPr>
            <a:spLocks noGrp="1" noRot="1" noChangeAspect="1"/>
          </p:cNvSpPr>
          <p:nvPr>
            <p:ph type="sldImg"/>
          </p:nvPr>
        </p:nvSpPr>
        <p:spPr>
          <a:xfrm>
            <a:off x="1951038" y="720725"/>
            <a:ext cx="4800600" cy="36004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type="body" idx="1"/>
          </p:nvPr>
        </p:nvSpPr>
        <p:spPr/>
        <p:txBody>
          <a:bodyPr/>
          <a:lstStyle/>
          <a:p>
            <a:r>
              <a:rPr lang="en-US" dirty="0" smtClean="0"/>
              <a:t>Collection Interface Methods:</a:t>
            </a:r>
          </a:p>
          <a:p>
            <a:r>
              <a:rPr lang="en-US" dirty="0" smtClean="0"/>
              <a:t>The Collection Interface is the foundation on which the collection framework is built. It declares the core methods that all collections will have. Some of these methods are summarized in the table given in the above slide.</a:t>
            </a:r>
          </a:p>
          <a:p>
            <a:r>
              <a:rPr lang="en-US" dirty="0" smtClean="0"/>
              <a:t>The bulk operations perform some operation on an entire Collection in a single shot. They are done through the following methods, namely: </a:t>
            </a:r>
            <a:r>
              <a:rPr lang="en-US" dirty="0" err="1" smtClean="0"/>
              <a:t>containsAll</a:t>
            </a:r>
            <a:r>
              <a:rPr lang="en-US" dirty="0" smtClean="0"/>
              <a:t>(), </a:t>
            </a:r>
            <a:r>
              <a:rPr lang="en-US" dirty="0" err="1" smtClean="0"/>
              <a:t>addAll</a:t>
            </a:r>
            <a:r>
              <a:rPr lang="en-US" dirty="0" smtClean="0"/>
              <a:t>(), </a:t>
            </a:r>
            <a:r>
              <a:rPr lang="en-US" dirty="0" err="1" smtClean="0"/>
              <a:t>removeAll</a:t>
            </a:r>
            <a:r>
              <a:rPr lang="en-US" dirty="0" smtClean="0"/>
              <a:t>(), </a:t>
            </a:r>
            <a:r>
              <a:rPr lang="en-US" dirty="0" err="1" smtClean="0"/>
              <a:t>retainAll</a:t>
            </a:r>
            <a:r>
              <a:rPr lang="en-US" dirty="0" smtClean="0"/>
              <a:t>(), clear().</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769988717"/>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828294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399165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49658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45814202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770654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1504888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135378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9575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222415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726400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23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210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873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679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4552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7"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42646771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pPr algn="ctr"/>
            <a:r>
              <a:rPr lang="en-US" sz="3600" dirty="0"/>
              <a:t>Core Java </a:t>
            </a:r>
            <a:r>
              <a:rPr lang="en-US" sz="3600" dirty="0" smtClean="0"/>
              <a:t>8 </a:t>
            </a:r>
            <a:r>
              <a:rPr lang="en-US" sz="3600" dirty="0"/>
              <a:t>and Development Tools</a:t>
            </a:r>
          </a:p>
        </p:txBody>
      </p:sp>
      <p:sp>
        <p:nvSpPr>
          <p:cNvPr id="12" name="Subtitle 11"/>
          <p:cNvSpPr>
            <a:spLocks noGrp="1"/>
          </p:cNvSpPr>
          <p:nvPr>
            <p:ph type="subTitle" idx="1"/>
          </p:nvPr>
        </p:nvSpPr>
        <p:spPr/>
        <p:txBody>
          <a:bodyPr>
            <a:normAutofit/>
          </a:bodyPr>
          <a:lstStyle/>
          <a:p>
            <a:pPr algn="l"/>
            <a:r>
              <a:rPr lang="en-US" sz="2000" dirty="0" smtClean="0">
                <a:solidFill>
                  <a:schemeClr val="tx1"/>
                </a:solidFill>
              </a:rPr>
              <a:t>Lesson </a:t>
            </a:r>
            <a:r>
              <a:rPr lang="en-US" sz="2000" dirty="0" smtClean="0"/>
              <a:t>09</a:t>
            </a:r>
            <a:r>
              <a:rPr lang="en-US" sz="2000" dirty="0" smtClean="0">
                <a:solidFill>
                  <a:schemeClr val="tx1"/>
                </a:solidFill>
              </a:rPr>
              <a:t>: Collection</a:t>
            </a:r>
            <a:endParaRPr lang="en-US" sz="2000" dirty="0">
              <a:solidFill>
                <a:schemeClr val="tx1"/>
              </a:solidFill>
            </a:endParaRPr>
          </a:p>
        </p:txBody>
      </p:sp>
    </p:spTree>
    <p:extLst>
      <p:ext uri="{BB962C8B-B14F-4D97-AF65-F5344CB8AC3E}">
        <p14:creationId xmlns:p14="http://schemas.microsoft.com/office/powerpoint/2010/main" val="254496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p:cNvSpPr>
          <p:nvPr>
            <p:ph idx="1"/>
          </p:nvPr>
        </p:nvSpPr>
        <p:spPr>
          <a:noFill/>
        </p:spPr>
        <p:txBody>
          <a:bodyPr/>
          <a:lstStyle/>
          <a:p>
            <a:r>
              <a:rPr lang="en-US" dirty="0">
                <a:solidFill>
                  <a:schemeClr val="tx1"/>
                </a:solidFill>
              </a:rPr>
              <a:t>Lab 7: </a:t>
            </a:r>
            <a:r>
              <a:rPr lang="en-US" dirty="0" smtClean="0">
                <a:solidFill>
                  <a:schemeClr val="tx1"/>
                </a:solidFill>
              </a:rPr>
              <a:t>Collections</a:t>
            </a:r>
            <a:endParaRPr lang="en-US" dirty="0">
              <a:solidFill>
                <a:schemeClr val="tx1"/>
              </a:solidFill>
            </a:endParaRPr>
          </a:p>
        </p:txBody>
      </p:sp>
      <p:sp>
        <p:nvSpPr>
          <p:cNvPr id="3" name="Title 2"/>
          <p:cNvSpPr>
            <a:spLocks noGrp="1"/>
          </p:cNvSpPr>
          <p:nvPr>
            <p:ph type="title"/>
          </p:nvPr>
        </p:nvSpPr>
        <p:spPr/>
        <p:txBody>
          <a:bodyPr/>
          <a:lstStyle/>
          <a:p>
            <a:r>
              <a:rPr lang="en-US" dirty="0" smtClean="0"/>
              <a:t>Lab</a:t>
            </a:r>
            <a:endParaRPr lang="en-US" dirty="0"/>
          </a:p>
        </p:txBody>
      </p:sp>
    </p:spTree>
    <p:extLst>
      <p:ext uri="{BB962C8B-B14F-4D97-AF65-F5344CB8AC3E}">
        <p14:creationId xmlns:p14="http://schemas.microsoft.com/office/powerpoint/2010/main" val="1705257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7" name="Rectangle 7"/>
          <p:cNvSpPr>
            <a:spLocks noGrp="1"/>
          </p:cNvSpPr>
          <p:nvPr>
            <p:ph type="title"/>
          </p:nvPr>
        </p:nvSpPr>
        <p:spPr/>
        <p:txBody>
          <a:bodyPr/>
          <a:lstStyle/>
          <a:p>
            <a:r>
              <a:rPr lang="en-US" dirty="0" smtClean="0"/>
              <a:t>Summary</a:t>
            </a:r>
            <a:endParaRPr lang="en-US" dirty="0"/>
          </a:p>
        </p:txBody>
      </p:sp>
      <p:sp>
        <p:nvSpPr>
          <p:cNvPr id="143368" name="Rectangle 8"/>
          <p:cNvSpPr>
            <a:spLocks noGrp="1"/>
          </p:cNvSpPr>
          <p:nvPr>
            <p:ph idx="1"/>
          </p:nvPr>
        </p:nvSpPr>
        <p:spPr>
          <a:noFill/>
        </p:spPr>
        <p:txBody>
          <a:bodyPr/>
          <a:lstStyle/>
          <a:p>
            <a:r>
              <a:rPr lang="en-US" b="0" dirty="0">
                <a:solidFill>
                  <a:schemeClr val="tx1"/>
                </a:solidFill>
              </a:rPr>
              <a:t>The various Collection classes and </a:t>
            </a:r>
            <a:r>
              <a:rPr lang="en-US" b="0" dirty="0" smtClean="0">
                <a:solidFill>
                  <a:schemeClr val="tx1"/>
                </a:solidFill>
              </a:rPr>
              <a:t>Interfaces</a:t>
            </a:r>
            <a:endParaRPr lang="en-US" b="0" dirty="0">
              <a:solidFill>
                <a:schemeClr val="tx1"/>
              </a:solidFill>
            </a:endParaRPr>
          </a:p>
        </p:txBody>
      </p:sp>
    </p:spTree>
    <p:extLst>
      <p:ext uri="{BB962C8B-B14F-4D97-AF65-F5344CB8AC3E}">
        <p14:creationId xmlns:p14="http://schemas.microsoft.com/office/powerpoint/2010/main" val="2152162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smtClean="0">
                <a:solidFill>
                  <a:schemeClr val="tx1"/>
                </a:solidFill>
              </a:rPr>
              <a:t>Question 1:Collections </a:t>
            </a:r>
            <a:r>
              <a:rPr lang="en-US" dirty="0">
                <a:solidFill>
                  <a:schemeClr val="tx1"/>
                </a:solidFill>
              </a:rPr>
              <a:t>Framework </a:t>
            </a:r>
            <a:r>
              <a:rPr lang="en-US" dirty="0" smtClean="0">
                <a:solidFill>
                  <a:schemeClr val="tx1"/>
                </a:solidFill>
              </a:rPr>
              <a:t>consists which of the following  parts?</a:t>
            </a:r>
          </a:p>
          <a:p>
            <a:pPr marL="517525" lvl="1" indent="-342900">
              <a:buFont typeface="+mj-lt"/>
              <a:buAutoNum type="arabicPeriod"/>
            </a:pPr>
            <a:r>
              <a:rPr lang="en-US" dirty="0">
                <a:solidFill>
                  <a:schemeClr val="tx1"/>
                </a:solidFill>
              </a:rPr>
              <a:t>Core Interfaces</a:t>
            </a:r>
          </a:p>
          <a:p>
            <a:pPr marL="517525" lvl="1" indent="-342900">
              <a:buFont typeface="+mj-lt"/>
              <a:buAutoNum type="arabicPeriod"/>
            </a:pPr>
            <a:r>
              <a:rPr lang="en-US" dirty="0">
                <a:solidFill>
                  <a:schemeClr val="tx1"/>
                </a:solidFill>
              </a:rPr>
              <a:t>Concrete Implementation</a:t>
            </a:r>
          </a:p>
          <a:p>
            <a:pPr marL="517525" lvl="1" indent="-342900">
              <a:buFont typeface="+mj-lt"/>
              <a:buAutoNum type="arabicPeriod"/>
            </a:pPr>
            <a:r>
              <a:rPr lang="en-US" dirty="0">
                <a:solidFill>
                  <a:schemeClr val="tx1"/>
                </a:solidFill>
              </a:rPr>
              <a:t>Algorithms such as searching and </a:t>
            </a:r>
            <a:r>
              <a:rPr lang="en-US" dirty="0" smtClean="0">
                <a:solidFill>
                  <a:schemeClr val="tx1"/>
                </a:solidFill>
              </a:rPr>
              <a:t>sorting</a:t>
            </a:r>
          </a:p>
          <a:p>
            <a:pPr marL="517525" lvl="1" indent="-342900">
              <a:buFont typeface="+mj-lt"/>
              <a:buAutoNum type="arabicPeriod"/>
            </a:pPr>
            <a:r>
              <a:rPr lang="en-US" dirty="0" smtClean="0">
                <a:solidFill>
                  <a:schemeClr val="tx1"/>
                </a:solidFill>
              </a:rPr>
              <a:t>All of the mentioned</a:t>
            </a:r>
            <a:endParaRPr lang="en-US" dirty="0">
              <a:solidFill>
                <a:schemeClr val="tx1"/>
              </a:solidFill>
            </a:endParaRPr>
          </a:p>
          <a:p>
            <a:pPr marL="0" indent="0">
              <a:buNone/>
            </a:pPr>
            <a:endParaRPr lang="en-US" dirty="0" smtClean="0">
              <a:solidFill>
                <a:schemeClr val="tx1"/>
              </a:solidFill>
            </a:endParaRPr>
          </a:p>
          <a:p>
            <a:r>
              <a:rPr lang="en-US" dirty="0" smtClean="0">
                <a:solidFill>
                  <a:schemeClr val="tx1"/>
                </a:solidFill>
              </a:rPr>
              <a:t>Question 2:_________</a:t>
            </a:r>
            <a:r>
              <a:rPr lang="en-US" dirty="0" smtClean="0"/>
              <a:t>interface </a:t>
            </a:r>
            <a:r>
              <a:rPr lang="en-US" dirty="0"/>
              <a:t>is a Map that maintains its mappings in ascending key order</a:t>
            </a:r>
            <a:r>
              <a:rPr lang="en-US" dirty="0" smtClean="0"/>
              <a:t>.</a:t>
            </a:r>
          </a:p>
          <a:p>
            <a:pPr marL="457200" indent="-457200">
              <a:buClr>
                <a:schemeClr val="accent3"/>
              </a:buClr>
              <a:buFont typeface="+mj-lt"/>
              <a:buAutoNum type="arabicPeriod"/>
            </a:pPr>
            <a:r>
              <a:rPr lang="en-US" sz="1800" dirty="0" smtClean="0">
                <a:solidFill>
                  <a:schemeClr val="tx1"/>
                </a:solidFill>
              </a:rPr>
              <a:t>Set </a:t>
            </a:r>
          </a:p>
          <a:p>
            <a:pPr marL="457200" indent="-457200">
              <a:buClr>
                <a:schemeClr val="accent3"/>
              </a:buClr>
              <a:buFont typeface="+mj-lt"/>
              <a:buAutoNum type="arabicPeriod"/>
            </a:pPr>
            <a:r>
              <a:rPr lang="en-US" sz="1800" dirty="0" err="1" smtClean="0">
                <a:solidFill>
                  <a:schemeClr val="tx1"/>
                </a:solidFill>
              </a:rPr>
              <a:t>SortedSet</a:t>
            </a:r>
            <a:endParaRPr lang="en-US" sz="1800" dirty="0">
              <a:solidFill>
                <a:schemeClr val="tx1"/>
              </a:solidFill>
            </a:endParaRPr>
          </a:p>
          <a:p>
            <a:pPr marL="457200" indent="-457200">
              <a:buClr>
                <a:schemeClr val="accent3"/>
              </a:buClr>
              <a:buFont typeface="+mj-lt"/>
              <a:buAutoNum type="arabicPeriod"/>
            </a:pPr>
            <a:r>
              <a:rPr lang="en-US" sz="1800" dirty="0" err="1" smtClean="0">
                <a:solidFill>
                  <a:schemeClr val="tx1"/>
                </a:solidFill>
              </a:rPr>
              <a:t>SortedMap</a:t>
            </a:r>
            <a:endParaRPr lang="en-US" sz="1800" dirty="0" smtClean="0">
              <a:solidFill>
                <a:schemeClr val="tx1"/>
              </a:solidFill>
            </a:endParaRPr>
          </a:p>
          <a:p>
            <a:pPr marL="457200" indent="-457200">
              <a:buClr>
                <a:schemeClr val="accent3"/>
              </a:buClr>
              <a:buFont typeface="+mj-lt"/>
              <a:buAutoNum type="arabicPeriod"/>
            </a:pPr>
            <a:r>
              <a:rPr lang="en-US" sz="1800" dirty="0" smtClean="0">
                <a:solidFill>
                  <a:schemeClr val="tx1"/>
                </a:solidFill>
              </a:rPr>
              <a:t>Queue </a:t>
            </a:r>
            <a:endParaRPr lang="en-US" sz="1800" dirty="0">
              <a:solidFill>
                <a:schemeClr val="tx1"/>
              </a:solidFill>
            </a:endParaRPr>
          </a:p>
          <a:p>
            <a:endParaRPr lang="en-US" dirty="0"/>
          </a:p>
        </p:txBody>
      </p:sp>
    </p:spTree>
    <p:extLst>
      <p:ext uri="{BB962C8B-B14F-4D97-AF65-F5344CB8AC3E}">
        <p14:creationId xmlns:p14="http://schemas.microsoft.com/office/powerpoint/2010/main" val="23355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collection framework</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Rectangle 9"/>
          <p:cNvSpPr>
            <a:spLocks noGrp="1"/>
          </p:cNvSpPr>
          <p:nvPr>
            <p:ph idx="1"/>
          </p:nvPr>
        </p:nvSpPr>
        <p:spPr/>
        <p:txBody>
          <a:bodyPr/>
          <a:lstStyle/>
          <a:p>
            <a:r>
              <a:rPr lang="en-US" dirty="0">
                <a:solidFill>
                  <a:schemeClr val="tx1"/>
                </a:solidFill>
              </a:rPr>
              <a:t>A Collection is a group of objects.</a:t>
            </a:r>
          </a:p>
          <a:p>
            <a:r>
              <a:rPr lang="en-US" dirty="0">
                <a:solidFill>
                  <a:schemeClr val="tx1"/>
                </a:solidFill>
              </a:rPr>
              <a:t>Collections framework provides a set of standard utility classes to manage collections.</a:t>
            </a:r>
          </a:p>
          <a:p>
            <a:r>
              <a:rPr lang="en-US" dirty="0">
                <a:solidFill>
                  <a:schemeClr val="tx1"/>
                </a:solidFill>
              </a:rPr>
              <a:t>Collections Framework consists of three parts:</a:t>
            </a:r>
          </a:p>
          <a:p>
            <a:pPr lvl="1"/>
            <a:r>
              <a:rPr lang="en-US" dirty="0">
                <a:solidFill>
                  <a:schemeClr val="tx1"/>
                </a:solidFill>
              </a:rPr>
              <a:t>Core Interfaces</a:t>
            </a:r>
          </a:p>
          <a:p>
            <a:pPr lvl="1"/>
            <a:r>
              <a:rPr lang="en-US" dirty="0">
                <a:solidFill>
                  <a:schemeClr val="tx1"/>
                </a:solidFill>
              </a:rPr>
              <a:t>Concrete Implementation</a:t>
            </a:r>
          </a:p>
          <a:p>
            <a:pPr lvl="1"/>
            <a:r>
              <a:rPr lang="en-US" dirty="0">
                <a:solidFill>
                  <a:schemeClr val="tx1"/>
                </a:solidFill>
              </a:rPr>
              <a:t>Algorithms such as searching and sorting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268" y="3040066"/>
            <a:ext cx="3654472" cy="3119343"/>
          </a:xfrm>
          <a:prstGeom prst="rect">
            <a:avLst/>
          </a:prstGeom>
        </p:spPr>
      </p:pic>
      <p:sp>
        <p:nvSpPr>
          <p:cNvPr id="7176" name="Rectangle 8"/>
          <p:cNvSpPr>
            <a:spLocks noGrp="1"/>
          </p:cNvSpPr>
          <p:nvPr>
            <p:ph type="title"/>
          </p:nvPr>
        </p:nvSpPr>
        <p:spPr/>
        <p:txBody>
          <a:bodyPr/>
          <a:lstStyle/>
          <a:p>
            <a:r>
              <a:rPr lang="en-US" sz="1200" dirty="0"/>
              <a:t>9</a:t>
            </a:r>
            <a:r>
              <a:rPr lang="en-US" sz="1200" dirty="0" smtClean="0"/>
              <a:t>.1</a:t>
            </a:r>
            <a:r>
              <a:rPr lang="en-US" sz="1200" dirty="0"/>
              <a:t>: Collections Framework</a:t>
            </a:r>
            <a:r>
              <a:rPr lang="en-US" sz="1200" b="1" dirty="0"/>
              <a:t/>
            </a:r>
            <a:br>
              <a:rPr lang="en-US" sz="1200" b="1" dirty="0"/>
            </a:br>
            <a:r>
              <a:rPr lang="en-US" dirty="0"/>
              <a:t>Collections Framework</a:t>
            </a:r>
          </a:p>
        </p:txBody>
      </p:sp>
      <p:sp>
        <p:nvSpPr>
          <p:cNvPr id="2" name="AutoShape 2" descr="Image result for cricket ge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58449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Grp="1"/>
          </p:cNvSpPr>
          <p:nvPr>
            <p:ph type="title"/>
          </p:nvPr>
        </p:nvSpPr>
        <p:spPr/>
        <p:txBody>
          <a:bodyPr/>
          <a:lstStyle/>
          <a:p>
            <a:r>
              <a:rPr lang="en-US" sz="1200" dirty="0"/>
              <a:t>9</a:t>
            </a:r>
            <a:r>
              <a:rPr lang="en-US" sz="1200" dirty="0" smtClean="0"/>
              <a:t>.1</a:t>
            </a:r>
            <a:r>
              <a:rPr lang="en-US" sz="1200" dirty="0"/>
              <a:t>: Collections Framework </a:t>
            </a:r>
            <a:r>
              <a:rPr lang="en-US" sz="1200" b="1" dirty="0"/>
              <a:t/>
            </a:r>
            <a:br>
              <a:rPr lang="en-US" sz="1200" b="1" dirty="0"/>
            </a:br>
            <a:r>
              <a:rPr lang="en-US" dirty="0"/>
              <a:t>Advantages of Collections</a:t>
            </a:r>
          </a:p>
        </p:txBody>
      </p:sp>
      <p:sp>
        <p:nvSpPr>
          <p:cNvPr id="8199" name="Rectangle 7"/>
          <p:cNvSpPr>
            <a:spLocks noGrp="1"/>
          </p:cNvSpPr>
          <p:nvPr>
            <p:ph idx="1"/>
          </p:nvPr>
        </p:nvSpPr>
        <p:spPr/>
        <p:txBody>
          <a:bodyPr/>
          <a:lstStyle/>
          <a:p>
            <a:r>
              <a:rPr lang="en-US" dirty="0">
                <a:solidFill>
                  <a:schemeClr val="tx1"/>
                </a:solidFill>
              </a:rPr>
              <a:t>Collections provide the following advantages:</a:t>
            </a:r>
          </a:p>
          <a:p>
            <a:pPr lvl="1"/>
            <a:r>
              <a:rPr lang="en-US" dirty="0">
                <a:solidFill>
                  <a:schemeClr val="tx1"/>
                </a:solidFill>
              </a:rPr>
              <a:t>Reduces programming effort </a:t>
            </a:r>
          </a:p>
          <a:p>
            <a:pPr lvl="1"/>
            <a:r>
              <a:rPr lang="en-US" dirty="0">
                <a:solidFill>
                  <a:schemeClr val="tx1"/>
                </a:solidFill>
              </a:rPr>
              <a:t>Increases performance </a:t>
            </a:r>
          </a:p>
          <a:p>
            <a:pPr lvl="1"/>
            <a:r>
              <a:rPr lang="en-US" dirty="0">
                <a:solidFill>
                  <a:schemeClr val="tx1"/>
                </a:solidFill>
              </a:rPr>
              <a:t>Provides interoperability between unrelated APIs</a:t>
            </a:r>
          </a:p>
          <a:p>
            <a:pPr lvl="1"/>
            <a:r>
              <a:rPr lang="en-US" dirty="0">
                <a:solidFill>
                  <a:schemeClr val="tx1"/>
                </a:solidFill>
              </a:rPr>
              <a:t>Reduces the effort required to learn APIs </a:t>
            </a:r>
          </a:p>
          <a:p>
            <a:pPr lvl="1"/>
            <a:r>
              <a:rPr lang="en-US" dirty="0">
                <a:solidFill>
                  <a:schemeClr val="tx1"/>
                </a:solidFill>
              </a:rPr>
              <a:t>Reduces the effort required to design and implement APIs </a:t>
            </a:r>
          </a:p>
          <a:p>
            <a:pPr lvl="1"/>
            <a:r>
              <a:rPr lang="en-US" dirty="0">
                <a:solidFill>
                  <a:schemeClr val="tx1"/>
                </a:solidFill>
              </a:rPr>
              <a:t>Fosters Software reuse</a:t>
            </a:r>
          </a:p>
        </p:txBody>
      </p:sp>
    </p:spTree>
    <p:extLst>
      <p:ext uri="{BB962C8B-B14F-4D97-AF65-F5344CB8AC3E}">
        <p14:creationId xmlns:p14="http://schemas.microsoft.com/office/powerpoint/2010/main" val="1528553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1" name="Rectangle 15"/>
          <p:cNvSpPr>
            <a:spLocks noGrp="1"/>
          </p:cNvSpPr>
          <p:nvPr>
            <p:ph type="title"/>
          </p:nvPr>
        </p:nvSpPr>
        <p:spPr>
          <a:noFill/>
        </p:spPr>
        <p:txBody>
          <a:bodyPr/>
          <a:lstStyle/>
          <a:p>
            <a:r>
              <a:rPr lang="en-US" sz="1200" dirty="0"/>
              <a:t>9</a:t>
            </a:r>
            <a:r>
              <a:rPr lang="en-US" sz="1200" dirty="0" smtClean="0"/>
              <a:t>.1</a:t>
            </a:r>
            <a:r>
              <a:rPr lang="en-US" sz="1200" dirty="0"/>
              <a:t>: Collections Framework </a:t>
            </a:r>
            <a:r>
              <a:rPr lang="en-US" sz="1200" b="1" dirty="0"/>
              <a:t/>
            </a:r>
            <a:br>
              <a:rPr lang="en-US" sz="1200" b="1" dirty="0"/>
            </a:br>
            <a:r>
              <a:rPr lang="en-US" dirty="0"/>
              <a:t>Concept of Interfaces and Implementation</a:t>
            </a:r>
          </a:p>
        </p:txBody>
      </p:sp>
      <p:sp>
        <p:nvSpPr>
          <p:cNvPr id="2" name="Content Placeholder 1"/>
          <p:cNvSpPr>
            <a:spLocks noGrp="1"/>
          </p:cNvSpPr>
          <p:nvPr>
            <p:ph idx="1"/>
          </p:nvPr>
        </p:nvSpPr>
        <p:spPr/>
        <p:txBody>
          <a:bodyPr/>
          <a:lstStyle/>
          <a:p>
            <a:endParaRPr lang="en-US" dirty="0"/>
          </a:p>
        </p:txBody>
      </p:sp>
      <p:pic>
        <p:nvPicPr>
          <p:cNvPr id="9220" name="Picture 4"/>
          <p:cNvPicPr>
            <a:picLocks noChangeAspect="1" noChangeArrowheads="1"/>
          </p:cNvPicPr>
          <p:nvPr/>
        </p:nvPicPr>
        <p:blipFill>
          <a:blip r:embed="rId3" cstate="print"/>
          <a:srcRect/>
          <a:stretch>
            <a:fillRect/>
          </a:stretch>
        </p:blipFill>
        <p:spPr bwMode="auto">
          <a:xfrm>
            <a:off x="514803" y="3904350"/>
            <a:ext cx="2162175" cy="1905000"/>
          </a:xfrm>
          <a:prstGeom prst="rect">
            <a:avLst/>
          </a:prstGeom>
          <a:noFill/>
          <a:ln w="9525">
            <a:noFill/>
            <a:miter lim="800000"/>
            <a:headEnd/>
            <a:tailEnd/>
          </a:ln>
        </p:spPr>
      </p:pic>
      <p:pic>
        <p:nvPicPr>
          <p:cNvPr id="9221" name="Picture 5"/>
          <p:cNvPicPr>
            <a:picLocks noChangeAspect="1" noChangeArrowheads="1"/>
          </p:cNvPicPr>
          <p:nvPr/>
        </p:nvPicPr>
        <p:blipFill>
          <a:blip r:embed="rId4" cstate="print"/>
          <a:srcRect/>
          <a:stretch>
            <a:fillRect/>
          </a:stretch>
        </p:blipFill>
        <p:spPr bwMode="auto">
          <a:xfrm>
            <a:off x="4401003" y="3828150"/>
            <a:ext cx="4238625" cy="1971675"/>
          </a:xfrm>
          <a:prstGeom prst="rect">
            <a:avLst/>
          </a:prstGeom>
          <a:noFill/>
          <a:ln w="9525">
            <a:noFill/>
            <a:miter lim="800000"/>
            <a:headEnd/>
            <a:tailEnd/>
          </a:ln>
        </p:spPr>
      </p:pic>
      <p:pic>
        <p:nvPicPr>
          <p:cNvPr id="9222" name="Picture 6"/>
          <p:cNvPicPr>
            <a:picLocks noChangeAspect="1" noChangeArrowheads="1"/>
          </p:cNvPicPr>
          <p:nvPr/>
        </p:nvPicPr>
        <p:blipFill>
          <a:blip r:embed="rId5" cstate="print"/>
          <a:srcRect/>
          <a:stretch>
            <a:fillRect/>
          </a:stretch>
        </p:blipFill>
        <p:spPr bwMode="auto">
          <a:xfrm>
            <a:off x="1019628" y="1524325"/>
            <a:ext cx="5767070" cy="2103120"/>
          </a:xfrm>
          <a:prstGeom prst="rect">
            <a:avLst/>
          </a:prstGeom>
          <a:noFill/>
          <a:ln w="9525">
            <a:noFill/>
            <a:miter lim="800000"/>
            <a:headEnd/>
            <a:tailEnd/>
          </a:ln>
        </p:spPr>
      </p:pic>
      <p:pic>
        <p:nvPicPr>
          <p:cNvPr id="9223" name="Picture 8"/>
          <p:cNvPicPr>
            <a:picLocks noChangeAspect="1" noChangeArrowheads="1"/>
          </p:cNvPicPr>
          <p:nvPr/>
        </p:nvPicPr>
        <p:blipFill>
          <a:blip r:embed="rId6" cstate="print"/>
          <a:srcRect/>
          <a:stretch>
            <a:fillRect/>
          </a:stretch>
        </p:blipFill>
        <p:spPr bwMode="auto">
          <a:xfrm>
            <a:off x="2648403" y="4056750"/>
            <a:ext cx="1276350" cy="428625"/>
          </a:xfrm>
          <a:prstGeom prst="rect">
            <a:avLst/>
          </a:prstGeom>
          <a:noFill/>
          <a:ln w="9525">
            <a:noFill/>
            <a:miter lim="800000"/>
            <a:headEnd/>
            <a:tailEnd/>
          </a:ln>
        </p:spPr>
      </p:pic>
      <p:pic>
        <p:nvPicPr>
          <p:cNvPr id="9224" name="Picture 9"/>
          <p:cNvPicPr>
            <a:picLocks noChangeAspect="1" noChangeArrowheads="1"/>
          </p:cNvPicPr>
          <p:nvPr/>
        </p:nvPicPr>
        <p:blipFill>
          <a:blip r:embed="rId7" cstate="print"/>
          <a:srcRect/>
          <a:stretch>
            <a:fillRect/>
          </a:stretch>
        </p:blipFill>
        <p:spPr bwMode="auto">
          <a:xfrm>
            <a:off x="2800803" y="4666350"/>
            <a:ext cx="1181100" cy="342900"/>
          </a:xfrm>
          <a:prstGeom prst="rect">
            <a:avLst/>
          </a:prstGeom>
          <a:noFill/>
          <a:ln w="9525">
            <a:noFill/>
            <a:miter lim="800000"/>
            <a:headEnd/>
            <a:tailEnd/>
          </a:ln>
        </p:spPr>
      </p:pic>
      <p:sp>
        <p:nvSpPr>
          <p:cNvPr id="9226" name="Text Box 12"/>
          <p:cNvSpPr txBox="1">
            <a:spLocks noChangeArrowheads="1"/>
          </p:cNvSpPr>
          <p:nvPr/>
        </p:nvSpPr>
        <p:spPr bwMode="auto">
          <a:xfrm>
            <a:off x="1883426" y="1622904"/>
            <a:ext cx="734176" cy="366767"/>
          </a:xfrm>
          <a:prstGeom prst="rect">
            <a:avLst/>
          </a:prstGeom>
          <a:noFill/>
          <a:ln w="12700" algn="ctr">
            <a:noFill/>
            <a:miter lim="800000"/>
            <a:headEnd/>
            <a:tailEnd/>
          </a:ln>
        </p:spPr>
        <p:txBody>
          <a:bodyPr wrap="none" lIns="90488" tIns="44450" rIns="90488" bIns="44450">
            <a:spAutoFit/>
          </a:bodyPr>
          <a:lstStyle/>
          <a:p>
            <a:pPr marL="296863" indent="-296863">
              <a:buFontTx/>
              <a:buNone/>
            </a:pPr>
            <a:r>
              <a:rPr lang="en-US" b="1" dirty="0">
                <a:latin typeface="+mj-lt"/>
              </a:rPr>
              <a:t>Fig:1</a:t>
            </a:r>
          </a:p>
        </p:txBody>
      </p:sp>
      <p:sp>
        <p:nvSpPr>
          <p:cNvPr id="9227" name="Text Box 13"/>
          <p:cNvSpPr txBox="1">
            <a:spLocks noChangeArrowheads="1"/>
          </p:cNvSpPr>
          <p:nvPr/>
        </p:nvSpPr>
        <p:spPr bwMode="auto">
          <a:xfrm>
            <a:off x="2191203" y="4742550"/>
            <a:ext cx="734176" cy="366767"/>
          </a:xfrm>
          <a:prstGeom prst="rect">
            <a:avLst/>
          </a:prstGeom>
          <a:noFill/>
          <a:ln w="12700" algn="ctr">
            <a:noFill/>
            <a:miter lim="800000"/>
            <a:headEnd/>
            <a:tailEnd/>
          </a:ln>
        </p:spPr>
        <p:txBody>
          <a:bodyPr wrap="none" lIns="90488" tIns="44450" rIns="90488" bIns="44450">
            <a:spAutoFit/>
          </a:bodyPr>
          <a:lstStyle/>
          <a:p>
            <a:pPr marL="296863" indent="-296863">
              <a:buFontTx/>
              <a:buNone/>
            </a:pPr>
            <a:r>
              <a:rPr lang="en-US" b="1">
                <a:latin typeface="+mj-lt"/>
              </a:rPr>
              <a:t>Fig:2</a:t>
            </a:r>
          </a:p>
        </p:txBody>
      </p:sp>
      <p:sp>
        <p:nvSpPr>
          <p:cNvPr id="9228" name="Text Box 14"/>
          <p:cNvSpPr txBox="1">
            <a:spLocks noChangeArrowheads="1"/>
          </p:cNvSpPr>
          <p:nvPr/>
        </p:nvSpPr>
        <p:spPr bwMode="auto">
          <a:xfrm>
            <a:off x="4705803" y="4209150"/>
            <a:ext cx="734176" cy="366767"/>
          </a:xfrm>
          <a:prstGeom prst="rect">
            <a:avLst/>
          </a:prstGeom>
          <a:noFill/>
          <a:ln w="12700" algn="ctr">
            <a:noFill/>
            <a:miter lim="800000"/>
            <a:headEnd/>
            <a:tailEnd/>
          </a:ln>
        </p:spPr>
        <p:txBody>
          <a:bodyPr wrap="none" lIns="90488" tIns="44450" rIns="90488" bIns="44450">
            <a:spAutoFit/>
          </a:bodyPr>
          <a:lstStyle/>
          <a:p>
            <a:pPr marL="296863" indent="-296863">
              <a:buFontTx/>
              <a:buNone/>
            </a:pPr>
            <a:r>
              <a:rPr lang="en-US" b="1" dirty="0">
                <a:latin typeface="+mj-lt"/>
              </a:rPr>
              <a:t>Fig:3</a:t>
            </a:r>
          </a:p>
        </p:txBody>
      </p:sp>
    </p:spTree>
    <p:extLst>
      <p:ext uri="{BB962C8B-B14F-4D97-AF65-F5344CB8AC3E}">
        <p14:creationId xmlns:p14="http://schemas.microsoft.com/office/powerpoint/2010/main" val="116954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Rectangle 12"/>
          <p:cNvSpPr>
            <a:spLocks noGrp="1"/>
          </p:cNvSpPr>
          <p:nvPr>
            <p:ph type="title"/>
          </p:nvPr>
        </p:nvSpPr>
        <p:spPr>
          <a:noFill/>
        </p:spPr>
        <p:txBody>
          <a:bodyPr/>
          <a:lstStyle/>
          <a:p>
            <a:r>
              <a:rPr lang="en-US" sz="900" dirty="0"/>
              <a:t> </a:t>
            </a:r>
            <a:r>
              <a:rPr lang="en-US" sz="1200" dirty="0"/>
              <a:t>9</a:t>
            </a:r>
            <a:r>
              <a:rPr lang="en-US" sz="1200" dirty="0" smtClean="0"/>
              <a:t>.2: </a:t>
            </a:r>
            <a:r>
              <a:rPr lang="en-US" sz="1200" dirty="0"/>
              <a:t>Collection Interfaces</a:t>
            </a:r>
            <a:r>
              <a:rPr lang="en-US" sz="1200" b="1" dirty="0"/>
              <a:t/>
            </a:r>
            <a:br>
              <a:rPr lang="en-US" sz="1200" b="1" dirty="0"/>
            </a:br>
            <a:r>
              <a:rPr lang="en-US" dirty="0"/>
              <a:t>Collection Interfaces</a:t>
            </a:r>
          </a:p>
        </p:txBody>
      </p:sp>
      <p:sp>
        <p:nvSpPr>
          <p:cNvPr id="10253" name="Rectangle 13"/>
          <p:cNvSpPr>
            <a:spLocks noGrp="1"/>
          </p:cNvSpPr>
          <p:nvPr>
            <p:ph idx="1"/>
          </p:nvPr>
        </p:nvSpPr>
        <p:spPr/>
        <p:txBody>
          <a:bodyPr/>
          <a:lstStyle/>
          <a:p>
            <a:r>
              <a:rPr lang="en-US" dirty="0">
                <a:solidFill>
                  <a:schemeClr val="tx1"/>
                </a:solidFill>
              </a:rPr>
              <a:t>Let us discuss some of the collection interfaces:</a:t>
            </a:r>
          </a:p>
        </p:txBody>
      </p:sp>
      <p:pic>
        <p:nvPicPr>
          <p:cNvPr id="10245" name="Picture 7"/>
          <p:cNvPicPr>
            <a:picLocks noChangeAspect="1" noChangeArrowheads="1"/>
          </p:cNvPicPr>
          <p:nvPr/>
        </p:nvPicPr>
        <p:blipFill>
          <a:blip r:embed="rId3" cstate="print"/>
          <a:srcRect/>
          <a:stretch>
            <a:fillRect/>
          </a:stretch>
        </p:blipFill>
        <p:spPr bwMode="auto">
          <a:xfrm>
            <a:off x="493485" y="2037600"/>
            <a:ext cx="7584565" cy="4006940"/>
          </a:xfrm>
          <a:prstGeom prst="rect">
            <a:avLst/>
          </a:prstGeom>
          <a:noFill/>
          <a:ln w="9525">
            <a:noFill/>
            <a:miter lim="800000"/>
            <a:headEnd/>
            <a:tailEnd/>
          </a:ln>
        </p:spPr>
      </p:pic>
    </p:spTree>
    <p:extLst>
      <p:ext uri="{BB962C8B-B14F-4D97-AF65-F5344CB8AC3E}">
        <p14:creationId xmlns:p14="http://schemas.microsoft.com/office/powerpoint/2010/main" val="2750856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7" name="Rectangle 9"/>
          <p:cNvSpPr>
            <a:spLocks noGrp="1"/>
          </p:cNvSpPr>
          <p:nvPr>
            <p:ph idx="1"/>
          </p:nvPr>
        </p:nvSpPr>
        <p:spPr>
          <a:noFill/>
        </p:spPr>
        <p:txBody>
          <a:bodyPr/>
          <a:lstStyle/>
          <a:p>
            <a:r>
              <a:rPr lang="en-US" dirty="0">
                <a:solidFill>
                  <a:schemeClr val="tx1"/>
                </a:solidFill>
              </a:rPr>
              <a:t>Collection Implementations:</a:t>
            </a:r>
          </a:p>
        </p:txBody>
      </p:sp>
      <p:pic>
        <p:nvPicPr>
          <p:cNvPr id="12293" name="Picture 7"/>
          <p:cNvPicPr>
            <a:picLocks noChangeAspect="1" noChangeArrowheads="1"/>
          </p:cNvPicPr>
          <p:nvPr/>
        </p:nvPicPr>
        <p:blipFill>
          <a:blip r:embed="rId3" cstate="print"/>
          <a:srcRect/>
          <a:stretch>
            <a:fillRect/>
          </a:stretch>
        </p:blipFill>
        <p:spPr bwMode="auto">
          <a:xfrm>
            <a:off x="395288" y="2057742"/>
            <a:ext cx="8142515" cy="3276600"/>
          </a:xfrm>
          <a:prstGeom prst="rect">
            <a:avLst/>
          </a:prstGeom>
          <a:noFill/>
          <a:ln w="9525">
            <a:noFill/>
            <a:miter lim="800000"/>
            <a:headEnd/>
            <a:tailEnd/>
          </a:ln>
        </p:spPr>
      </p:pic>
      <p:sp>
        <p:nvSpPr>
          <p:cNvPr id="2" name="Title 1"/>
          <p:cNvSpPr>
            <a:spLocks noGrp="1"/>
          </p:cNvSpPr>
          <p:nvPr>
            <p:ph type="title"/>
          </p:nvPr>
        </p:nvSpPr>
        <p:spPr/>
        <p:txBody>
          <a:bodyPr/>
          <a:lstStyle/>
          <a:p>
            <a:r>
              <a:rPr lang="en-US" sz="1200" dirty="0"/>
              <a:t>9</a:t>
            </a:r>
            <a:r>
              <a:rPr lang="en-US" sz="1200" dirty="0" smtClean="0"/>
              <a:t>.2</a:t>
            </a:r>
            <a:r>
              <a:rPr lang="en-US" sz="1200" dirty="0"/>
              <a:t>: Collection Interfaces</a:t>
            </a:r>
            <a:r>
              <a:rPr lang="en-US" b="1" dirty="0"/>
              <a:t/>
            </a:r>
            <a:br>
              <a:rPr lang="en-US" b="1" dirty="0"/>
            </a:br>
            <a:r>
              <a:rPr lang="en-US" dirty="0"/>
              <a:t>Collection Implementations</a:t>
            </a:r>
          </a:p>
        </p:txBody>
      </p:sp>
    </p:spTree>
    <p:extLst>
      <p:ext uri="{BB962C8B-B14F-4D97-AF65-F5344CB8AC3E}">
        <p14:creationId xmlns:p14="http://schemas.microsoft.com/office/powerpoint/2010/main" val="2166313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Notes Page</a:t>
            </a:r>
          </a:p>
          <a:p>
            <a:endParaRPr lang="en-US" dirty="0"/>
          </a:p>
        </p:txBody>
      </p:sp>
      <p:sp>
        <p:nvSpPr>
          <p:cNvPr id="3" name="Title 2"/>
          <p:cNvSpPr>
            <a:spLocks noGrp="1"/>
          </p:cNvSpPr>
          <p:nvPr>
            <p:ph type="title"/>
          </p:nvPr>
        </p:nvSpPr>
        <p:spPr/>
        <p:txBody>
          <a:bodyPr/>
          <a:lstStyle/>
          <a:p>
            <a:r>
              <a:rPr lang="fr-FR" sz="1200" dirty="0"/>
              <a:t>9</a:t>
            </a:r>
            <a:r>
              <a:rPr lang="fr-FR" sz="1200" dirty="0" smtClean="0"/>
              <a:t>.2</a:t>
            </a:r>
            <a:r>
              <a:rPr lang="fr-FR" sz="1200" dirty="0"/>
              <a:t>: Collection Interfaces</a:t>
            </a:r>
            <a:br>
              <a:rPr lang="fr-FR" sz="1200" dirty="0"/>
            </a:br>
            <a:r>
              <a:rPr lang="fr-FR" dirty="0"/>
              <a:t>Collection </a:t>
            </a:r>
            <a:r>
              <a:rPr lang="fr-FR" dirty="0" err="1"/>
              <a:t>Implementations</a:t>
            </a:r>
            <a:endParaRPr lang="en-US" dirty="0"/>
          </a:p>
        </p:txBody>
      </p:sp>
    </p:spTree>
    <p:extLst>
      <p:ext uri="{BB962C8B-B14F-4D97-AF65-F5344CB8AC3E}">
        <p14:creationId xmlns:p14="http://schemas.microsoft.com/office/powerpoint/2010/main" val="77673835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2"/>
          <p:cNvSpPr>
            <a:spLocks noGrp="1"/>
          </p:cNvSpPr>
          <p:nvPr>
            <p:ph type="title"/>
          </p:nvPr>
        </p:nvSpPr>
        <p:spPr/>
        <p:txBody>
          <a:bodyPr/>
          <a:lstStyle/>
          <a:p>
            <a:r>
              <a:rPr lang="en-US" sz="1200" dirty="0"/>
              <a:t>9</a:t>
            </a:r>
            <a:r>
              <a:rPr lang="en-US" sz="1200" dirty="0" smtClean="0"/>
              <a:t>.2</a:t>
            </a:r>
            <a:r>
              <a:rPr lang="en-US" sz="1200" dirty="0"/>
              <a:t>: Collection Interfaces</a:t>
            </a:r>
            <a:r>
              <a:rPr lang="en-US" sz="1200" b="1" dirty="0"/>
              <a:t/>
            </a:r>
            <a:br>
              <a:rPr lang="en-US" sz="1200" b="1" dirty="0"/>
            </a:br>
            <a:r>
              <a:rPr lang="en-US" dirty="0"/>
              <a:t>Collection Interface methods</a:t>
            </a:r>
          </a:p>
        </p:txBody>
      </p:sp>
      <p:sp>
        <p:nvSpPr>
          <p:cNvPr id="2" name="Content Placeholder 1"/>
          <p:cNvSpPr>
            <a:spLocks noGrp="1"/>
          </p:cNvSpPr>
          <p:nvPr>
            <p:ph idx="1"/>
          </p:nvPr>
        </p:nvSpPr>
        <p:spPr/>
        <p:txBody>
          <a:bodyPr/>
          <a:lstStyle/>
          <a:p>
            <a:endParaRPr lang="en-US"/>
          </a:p>
        </p:txBody>
      </p:sp>
      <p:pic>
        <p:nvPicPr>
          <p:cNvPr id="14341" name="Picture 7"/>
          <p:cNvPicPr>
            <a:picLocks noChangeAspect="1" noChangeArrowheads="1"/>
          </p:cNvPicPr>
          <p:nvPr/>
        </p:nvPicPr>
        <p:blipFill>
          <a:blip r:embed="rId3" cstate="print"/>
          <a:srcRect/>
          <a:stretch>
            <a:fillRect/>
          </a:stretch>
        </p:blipFill>
        <p:spPr bwMode="auto">
          <a:xfrm>
            <a:off x="427535" y="1514060"/>
            <a:ext cx="8170200" cy="4637358"/>
          </a:xfrm>
          <a:prstGeom prst="rect">
            <a:avLst/>
          </a:prstGeom>
          <a:noFill/>
          <a:ln w="9525">
            <a:noFill/>
            <a:miter lim="800000"/>
            <a:headEnd/>
            <a:tailEnd/>
          </a:ln>
        </p:spPr>
      </p:pic>
    </p:spTree>
    <p:extLst>
      <p:ext uri="{BB962C8B-B14F-4D97-AF65-F5344CB8AC3E}">
        <p14:creationId xmlns:p14="http://schemas.microsoft.com/office/powerpoint/2010/main" val="26591243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70D5D865803742AEBFDF100895B2B2" ma:contentTypeVersion="3" ma:contentTypeDescription="Create a new document." ma:contentTypeScope="" ma:versionID="7640482fc4e2607c5c073780d66d6844">
  <xsd:schema xmlns:xsd="http://www.w3.org/2001/XMLSchema" xmlns:xs="http://www.w3.org/2001/XMLSchema" xmlns:p="http://schemas.microsoft.com/office/2006/metadata/properties" xmlns:ns2="952a6df7-b138-4f89-9bc4-e7a874ea3254" xmlns:ns3="14b6d540-9833-45be-9583-ec81eee29b00" targetNamespace="http://schemas.microsoft.com/office/2006/metadata/properties" ma:root="true" ma:fieldsID="04eaddd90c44b1e48e4aea6b280be6a9" ns2:_="" ns3:_="">
    <xsd:import namespace="952a6df7-b138-4f89-9bc4-e7a874ea3254"/>
    <xsd:import namespace="14b6d540-9833-45be-9583-ec81eee29b00"/>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b6d540-9833-45be-9583-ec81eee29b00"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4b6d540-9833-45be-9583-ec81eee29b00">Template</Material_x0020_Type>
    <Category xmlns="14b6d540-9833-45be-9583-ec81eee29b00">Module Artifact</Category>
    <Levels xmlns="14b6d540-9833-45be-9583-ec81eee29b00">L1</Levels>
  </documentManagement>
</p:properties>
</file>

<file path=customXml/itemProps1.xml><?xml version="1.0" encoding="utf-8"?>
<ds:datastoreItem xmlns:ds="http://schemas.openxmlformats.org/officeDocument/2006/customXml" ds:itemID="{7624C8FB-F74B-4FBB-B4B9-D8EDC21808B5}"/>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3226</TotalTime>
  <Words>1646</Words>
  <Application>Microsoft Office PowerPoint</Application>
  <PresentationFormat>On-screen Show (4:3)</PresentationFormat>
  <Paragraphs>100</Paragraphs>
  <Slides>12</Slides>
  <Notes>11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2_Corporate Presentation Template (4x3 - Normal)</vt:lpstr>
      <vt:lpstr>think-cell Slide</vt:lpstr>
      <vt:lpstr>Core Java 8 and Development Tools</vt:lpstr>
      <vt:lpstr>Lesson Objectives</vt:lpstr>
      <vt:lpstr>9.1: Collections Framework Collections Framework</vt:lpstr>
      <vt:lpstr>9.1: Collections Framework  Advantages of Collections</vt:lpstr>
      <vt:lpstr>9.1: Collections Framework  Concept of Interfaces and Implementation</vt:lpstr>
      <vt:lpstr> 9.2: Collection Interfaces Collection Interfaces</vt:lpstr>
      <vt:lpstr>9.2: Collection Interfaces Collection Implementations</vt:lpstr>
      <vt:lpstr>9.2: Collection Interfaces Collection Implementations</vt:lpstr>
      <vt:lpstr>9.2: Collection Interfaces Collection Interface methods</vt:lpstr>
      <vt:lpstr>Lab</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CHATTOPADHYAY, SOURIN</cp:lastModifiedBy>
  <cp:revision>200</cp:revision>
  <cp:lastPrinted>2016-07-13T08:39:47Z</cp:lastPrinted>
  <dcterms:created xsi:type="dcterms:W3CDTF">2012-05-18T02:59:15Z</dcterms:created>
  <dcterms:modified xsi:type="dcterms:W3CDTF">2016-08-01T08:22:51Z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0x010100F370D5D865803742AEBFDF100895B2B2</vt:lpwstr>
  </property>
  <property fmtid="{D5CDD505-2E9C-101B-9397-08002B2CF9AE}" pid="4" name="_SourceUrl">
    <vt:lpwstr/>
  </property>
</Properties>
</file>