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6"/>
  </p:notesMasterIdLst>
  <p:handoutMasterIdLst>
    <p:handoutMasterId r:id="rId17"/>
  </p:handoutMasterIdLst>
  <p:sldIdLst>
    <p:sldId id="306" r:id="rId5"/>
    <p:sldId id="259" r:id="rId6"/>
    <p:sldId id="266" r:id="rId7"/>
    <p:sldId id="300" r:id="rId8"/>
    <p:sldId id="302" r:id="rId9"/>
    <p:sldId id="303" r:id="rId10"/>
    <p:sldId id="304" r:id="rId11"/>
    <p:sldId id="280" r:id="rId12"/>
    <p:sldId id="305" r:id="rId13"/>
    <p:sldId id="298" r:id="rId14"/>
    <p:sldId id="299"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416" autoAdjust="0"/>
  </p:normalViewPr>
  <p:slideViewPr>
    <p:cSldViewPr snapToGrid="0" showGuides="1">
      <p:cViewPr>
        <p:scale>
          <a:sx n="70" d="100"/>
          <a:sy n="70" d="100"/>
        </p:scale>
        <p:origin x="-134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92"/>
        <p:guide pos="118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12/16/2016</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700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5280" y="56007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Layered Architecture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49096" y="8785575"/>
            <a:ext cx="2946699" cy="35842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17-</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Layered architecture and advanced testing concepts.</a:t>
            </a:r>
          </a:p>
          <a:p>
            <a:endParaRPr lang="en-US" dirty="0" smtClean="0"/>
          </a:p>
          <a:p>
            <a:r>
              <a:rPr lang="en-US" dirty="0" smtClean="0"/>
              <a:t>Lesson outline: </a:t>
            </a:r>
          </a:p>
          <a:p>
            <a:endParaRPr lang="en-US" dirty="0" smtClean="0"/>
          </a:p>
          <a:p>
            <a:pPr lvl="1"/>
            <a:r>
              <a:rPr lang="en-US" dirty="0" smtClean="0"/>
              <a:t>11.1: Introduction </a:t>
            </a:r>
          </a:p>
          <a:p>
            <a:pPr lvl="1"/>
            <a:r>
              <a:rPr lang="en-US" dirty="0" smtClean="0"/>
              <a:t>11.2: Layered Architecture</a:t>
            </a:r>
          </a:p>
        </p:txBody>
      </p:sp>
      <p:sp>
        <p:nvSpPr>
          <p:cNvPr id="8" name="Slide Image Placeholder 7"/>
          <p:cNvSpPr>
            <a:spLocks noGrp="1" noRot="1" noChangeAspect="1"/>
          </p:cNvSpPr>
          <p:nvPr>
            <p:ph type="sldImg"/>
          </p:nvPr>
        </p:nvSpPr>
        <p:spPr>
          <a:xfrm>
            <a:off x="1870075" y="720725"/>
            <a:ext cx="4800600"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What is Layered Architecture?</a:t>
            </a:r>
          </a:p>
          <a:p>
            <a:endParaRPr lang="en-US" smtClean="0"/>
          </a:p>
          <a:p>
            <a:r>
              <a:rPr lang="en-US" smtClean="0"/>
              <a:t>Layering partitions the functionality of an application into separate layers that are stacked vertically. As shown in the figure above, layered architecture enables developer to make changes on one layer without having any side effects on others.</a:t>
            </a:r>
          </a:p>
          <a:p>
            <a:endParaRPr lang="en-US" smtClean="0"/>
          </a:p>
          <a:p>
            <a:r>
              <a:rPr lang="en-US" smtClean="0"/>
              <a:t>Why Layered Architecture?</a:t>
            </a:r>
          </a:p>
          <a:p>
            <a:endParaRPr lang="en-US" smtClean="0"/>
          </a:p>
          <a:p>
            <a:r>
              <a:rPr lang="en-US" smtClean="0"/>
              <a:t>Object technology encouraged the abstraction and reuse of not only presentation logic but also business processes and data. Therefore, decoupling application logic from application presentation is encouraged.</a:t>
            </a:r>
          </a:p>
          <a:p>
            <a:endParaRPr lang="en-US" smtClean="0"/>
          </a:p>
          <a:p>
            <a:r>
              <a:rPr lang="en-US" smtClean="0"/>
              <a:t>With the explosion of the Internet and related technologies, requirements to scale, rapidly develop, deploy, and react to business changes have made the existence of layered application architecture imperative. </a:t>
            </a:r>
          </a:p>
          <a:p>
            <a:endParaRPr lang="en-US" smtClean="0"/>
          </a:p>
          <a:p>
            <a:r>
              <a:rPr lang="en-US" smtClean="0"/>
              <a:t> </a:t>
            </a:r>
            <a:endParaRPr lang="en-US" dirty="0"/>
          </a:p>
        </p:txBody>
      </p:sp>
      <p:sp>
        <p:nvSpPr>
          <p:cNvPr id="3" name="Slide Image Placeholder 2"/>
          <p:cNvSpPr>
            <a:spLocks noGrp="1" noRot="1" noChangeAspect="1"/>
          </p:cNvSpPr>
          <p:nvPr>
            <p:ph type="sldImg"/>
          </p:nvPr>
        </p:nvSpPr>
        <p:spPr>
          <a:xfrm>
            <a:off x="1870075"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Presentation Layer:</a:t>
            </a:r>
          </a:p>
          <a:p>
            <a:endParaRPr lang="en-US" smtClean="0"/>
          </a:p>
          <a:p>
            <a:r>
              <a:rPr lang="en-US" smtClean="0"/>
              <a:t>The presentation layer contains the components that implement and display the user interface and manage user interaction. This layer includes controls for user input and display,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Business Logic/Service Layer:</a:t>
            </a:r>
          </a:p>
          <a:p>
            <a:endParaRPr lang="en-US" smtClean="0"/>
          </a:p>
          <a:p>
            <a:r>
              <a:rPr lang="en-US" smtClean="0"/>
              <a:t>After the presentation layer collect the required data from the user and pass it to the business layer, the application can use this data to perform a business process. Use a business layer to centralize common business logic functions and promote reuse.</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Access Layer</a:t>
            </a:r>
          </a:p>
          <a:p>
            <a:endParaRPr lang="en-US" smtClean="0"/>
          </a:p>
          <a:p>
            <a:r>
              <a:rPr lang="en-US" smtClean="0"/>
              <a:t>The data access layer should hide the details of data source access. It should be responsible for managing connections, generating queries, and mapping application domain objects to data source structures. </a:t>
            </a:r>
          </a:p>
          <a:p>
            <a:endParaRPr lang="en-US" smtClean="0"/>
          </a:p>
          <a:p>
            <a:r>
              <a:rPr lang="en-US" smtClean="0"/>
              <a:t>Consumers (Business logic layer) of the data access layer interact through abstract interfaces using application domain objects.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Transfer Objects</a:t>
            </a:r>
          </a:p>
          <a:p>
            <a:endParaRPr lang="en-US" smtClean="0"/>
          </a:p>
          <a:p>
            <a:r>
              <a:rPr lang="en-US" smtClean="0"/>
              <a:t>DTO’s are simply POJO classes that represent application real world entities. These objects are meant to share data between layers  of application. These object contains data values and expose them through properties. </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Designing Layered Application:</a:t>
            </a:r>
          </a:p>
          <a:p>
            <a:r>
              <a:rPr lang="en-US" smtClean="0"/>
              <a:t>	</a:t>
            </a:r>
          </a:p>
          <a:p>
            <a:r>
              <a:rPr lang="en-US" smtClean="0"/>
              <a:t>Create separate packages for all the layers including presentation, business logic and data access layer. All POJO based domain object needs to be stored in separate package. </a:t>
            </a:r>
          </a:p>
          <a:p>
            <a:endParaRPr lang="en-US" smtClean="0"/>
          </a:p>
          <a:p>
            <a:r>
              <a:rPr lang="en-US" smtClean="0"/>
              <a:t>Application specific exceptions must be separated from layered classes as shown in the slide. </a:t>
            </a:r>
          </a:p>
          <a:p>
            <a:endParaRPr lang="en-US" smtClean="0"/>
          </a:p>
          <a:p>
            <a:r>
              <a:rPr lang="en-US" smtClean="0"/>
              <a:t>Ensure the test classes must be written for DAO layers.  Many business processes involve multiple steps that must be performed in the correct order. To ensure correctness of such business process, its better to test business layer classes too. </a:t>
            </a:r>
          </a:p>
          <a:p>
            <a:endParaRPr lang="en-US" smtClean="0"/>
          </a:p>
          <a:p>
            <a:r>
              <a:rPr lang="en-US" smtClean="0"/>
              <a:t>Database specific properties like username, password, URL etc. must be stored in separate property file. All property files must be store in resources folder of application. </a:t>
            </a:r>
            <a:endParaRPr lang="en-US" dirty="0"/>
          </a:p>
        </p:txBody>
      </p:sp>
      <p:sp>
        <p:nvSpPr>
          <p:cNvPr id="3" name="Slide Image Placeholder 2"/>
          <p:cNvSpPr>
            <a:spLocks noGrp="1" noRot="1" noChangeAspect="1"/>
          </p:cNvSpPr>
          <p:nvPr>
            <p:ph type="sldImg"/>
          </p:nvPr>
        </p:nvSpPr>
        <p:spPr>
          <a:xfrm>
            <a:off x="1870075" y="720725"/>
            <a:ext cx="4800600" cy="36004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72032489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571288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525348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24859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019557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30221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05516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97779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7250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24034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49976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91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17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53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84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6423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036911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 </a:t>
            </a:r>
            <a:r>
              <a:rPr lang="en-US" sz="3600" dirty="0"/>
              <a:t>and Development Tools</a:t>
            </a:r>
          </a:p>
        </p:txBody>
      </p:sp>
      <p:sp>
        <p:nvSpPr>
          <p:cNvPr id="12" name="Subtitle 11"/>
          <p:cNvSpPr>
            <a:spLocks noGrp="1"/>
          </p:cNvSpPr>
          <p:nvPr>
            <p:ph type="subTitle" idx="1"/>
          </p:nvPr>
        </p:nvSpPr>
        <p:spPr/>
        <p:txBody>
          <a:bodyPr>
            <a:normAutofit/>
          </a:bodyPr>
          <a:lstStyle/>
          <a:p>
            <a:r>
              <a:rPr lang="en-US" sz="2000" dirty="0" smtClean="0">
                <a:solidFill>
                  <a:schemeClr val="tx1"/>
                </a:solidFill>
              </a:rPr>
              <a:t>Lesson 11 : Introduction </a:t>
            </a:r>
            <a:r>
              <a:rPr lang="en-US" sz="2000" dirty="0">
                <a:solidFill>
                  <a:schemeClr val="tx1"/>
                </a:solidFill>
              </a:rPr>
              <a:t>to Layered Architecture</a:t>
            </a:r>
          </a:p>
        </p:txBody>
      </p:sp>
    </p:spTree>
    <p:extLst>
      <p:ext uri="{BB962C8B-B14F-4D97-AF65-F5344CB8AC3E}">
        <p14:creationId xmlns:p14="http://schemas.microsoft.com/office/powerpoint/2010/main" val="1981637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Layered architecture for Java applications</a:t>
            </a:r>
          </a:p>
          <a:p>
            <a:pPr lvl="1"/>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dirty="0" smtClean="0">
                <a:solidFill>
                  <a:schemeClr val="tx1"/>
                </a:solidFill>
              </a:rPr>
              <a:t>_________ </a:t>
            </a:r>
            <a:r>
              <a:rPr lang="en-US" dirty="0">
                <a:solidFill>
                  <a:schemeClr val="tx1"/>
                </a:solidFill>
              </a:rPr>
              <a:t>layer abstract the logic required to access the underlying data </a:t>
            </a:r>
            <a:r>
              <a:rPr lang="en-US" dirty="0" smtClean="0">
                <a:solidFill>
                  <a:schemeClr val="tx1"/>
                </a:solidFill>
              </a:rPr>
              <a:t>stores</a:t>
            </a:r>
            <a:endParaRPr lang="en-US" dirty="0">
              <a:solidFill>
                <a:schemeClr val="tx1"/>
              </a:solidFill>
            </a:endParaRPr>
          </a:p>
          <a:p>
            <a:pPr lvl="1"/>
            <a:r>
              <a:rPr lang="en-US" dirty="0">
                <a:solidFill>
                  <a:schemeClr val="tx1"/>
                </a:solidFill>
                <a:latin typeface="Arial" pitchFamily="34" charset="0"/>
                <a:cs typeface="Arial" pitchFamily="34" charset="0"/>
              </a:rPr>
              <a:t>Option 1: </a:t>
            </a:r>
            <a:r>
              <a:rPr lang="en-US" dirty="0" smtClean="0">
                <a:solidFill>
                  <a:schemeClr val="tx1"/>
                </a:solidFill>
                <a:latin typeface="Arial" pitchFamily="34" charset="0"/>
                <a:cs typeface="Arial" pitchFamily="34" charset="0"/>
              </a:rPr>
              <a:t>Service</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2: </a:t>
            </a:r>
            <a:r>
              <a:rPr lang="en-US" dirty="0" smtClean="0">
                <a:solidFill>
                  <a:schemeClr val="tx1"/>
                </a:solidFill>
                <a:latin typeface="Arial" pitchFamily="34" charset="0"/>
                <a:cs typeface="Arial" pitchFamily="34" charset="0"/>
              </a:rPr>
              <a:t>Data Access</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3: </a:t>
            </a:r>
            <a:r>
              <a:rPr lang="en-US" dirty="0" smtClean="0">
                <a:solidFill>
                  <a:schemeClr val="tx1"/>
                </a:solidFill>
                <a:latin typeface="Arial" pitchFamily="34" charset="0"/>
                <a:cs typeface="Arial" pitchFamily="34" charset="0"/>
              </a:rPr>
              <a:t>Presentation</a:t>
            </a:r>
            <a:endParaRPr lang="en-US" dirty="0">
              <a:solidFill>
                <a:schemeClr val="tx1"/>
              </a:solidFill>
              <a:latin typeface="Arial" pitchFamily="34" charset="0"/>
              <a:cs typeface="Arial" pitchFamily="34" charset="0"/>
            </a:endParaRPr>
          </a:p>
          <a:p>
            <a:r>
              <a:rPr lang="en-US" dirty="0">
                <a:solidFill>
                  <a:schemeClr val="tx1"/>
                </a:solidFill>
              </a:rPr>
              <a:t>Question 2: Layered architecture is one of the architectural pattern based on </a:t>
            </a:r>
            <a:r>
              <a:rPr lang="en-US" dirty="0" smtClean="0">
                <a:solidFill>
                  <a:schemeClr val="tx1"/>
                </a:solidFill>
              </a:rPr>
              <a:t>call-wait-process pattern style</a:t>
            </a:r>
            <a:endParaRPr lang="en-US" dirty="0">
              <a:solidFill>
                <a:schemeClr val="tx1"/>
              </a:solidFill>
            </a:endParaRPr>
          </a:p>
          <a:p>
            <a:pPr lvl="1"/>
            <a:r>
              <a:rPr lang="en-US" dirty="0" smtClean="0">
                <a:solidFill>
                  <a:schemeClr val="tx1"/>
                </a:solidFill>
                <a:latin typeface="Arial" pitchFamily="34" charset="0"/>
                <a:cs typeface="Arial" pitchFamily="34" charset="0"/>
              </a:rPr>
              <a:t>True </a:t>
            </a:r>
            <a:r>
              <a:rPr lang="en-US" dirty="0">
                <a:solidFill>
                  <a:schemeClr val="tx1"/>
                </a:solidFill>
                <a:latin typeface="Arial" pitchFamily="34" charset="0"/>
                <a:cs typeface="Arial" pitchFamily="34" charset="0"/>
              </a:rPr>
              <a:t>/ 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concept of Layered Architecture</a:t>
            </a:r>
          </a:p>
          <a:p>
            <a:pPr lvl="1"/>
            <a:r>
              <a:rPr lang="en-US" dirty="0"/>
              <a:t>Implement layers in Java applications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11.1</a:t>
            </a:r>
            <a:r>
              <a:rPr lang="en-US" sz="1200" dirty="0"/>
              <a:t>: </a:t>
            </a:r>
            <a:r>
              <a:rPr lang="en-US" sz="1200" dirty="0" smtClean="0"/>
              <a:t>Introduction </a:t>
            </a:r>
            <a:r>
              <a:rPr lang="en-US" sz="1200" dirty="0"/>
              <a:t/>
            </a:r>
            <a:br>
              <a:rPr lang="en-US" sz="1200" dirty="0"/>
            </a:br>
            <a:r>
              <a:rPr lang="en-US" dirty="0"/>
              <a:t>What is Layered Architecture?</a:t>
            </a:r>
          </a:p>
        </p:txBody>
      </p:sp>
      <p:sp>
        <p:nvSpPr>
          <p:cNvPr id="227331" name="Rectangle 3"/>
          <p:cNvSpPr>
            <a:spLocks noGrp="1"/>
          </p:cNvSpPr>
          <p:nvPr>
            <p:ph idx="1"/>
          </p:nvPr>
        </p:nvSpPr>
        <p:spPr/>
        <p:txBody>
          <a:bodyPr>
            <a:normAutofit/>
          </a:bodyPr>
          <a:lstStyle/>
          <a:p>
            <a:r>
              <a:rPr lang="en-US" dirty="0" smtClean="0">
                <a:solidFill>
                  <a:schemeClr val="tx1"/>
                </a:solidFill>
              </a:rPr>
              <a:t>Layered architecture is one of the architectural pattern based </a:t>
            </a:r>
            <a:r>
              <a:rPr lang="en-US" dirty="0">
                <a:solidFill>
                  <a:schemeClr val="tx1"/>
                </a:solidFill>
              </a:rPr>
              <a:t>on call-and-return </a:t>
            </a:r>
            <a:r>
              <a:rPr lang="en-US" dirty="0" smtClean="0">
                <a:solidFill>
                  <a:schemeClr val="tx1"/>
                </a:solidFill>
              </a:rPr>
              <a:t>style</a:t>
            </a:r>
          </a:p>
          <a:p>
            <a:r>
              <a:rPr lang="en-US" dirty="0" smtClean="0">
                <a:solidFill>
                  <a:schemeClr val="tx1"/>
                </a:solidFill>
              </a:rPr>
              <a:t>In layered </a:t>
            </a:r>
            <a:r>
              <a:rPr lang="en-US" dirty="0">
                <a:solidFill>
                  <a:schemeClr val="tx1"/>
                </a:solidFill>
              </a:rPr>
              <a:t>architecture, business rules, behavior, and data are obtained and manipulated, based on activity via the user interface.</a:t>
            </a:r>
          </a:p>
          <a:p>
            <a:r>
              <a:rPr lang="en-US" dirty="0" smtClean="0">
                <a:solidFill>
                  <a:schemeClr val="tx1"/>
                </a:solidFill>
              </a:rPr>
              <a:t>Layered architecture provides a clean separation between the business implementation, presentation and data-access logic.</a:t>
            </a:r>
          </a:p>
          <a:p>
            <a:pPr lvl="1"/>
            <a:endParaRPr lang="en-US" dirty="0">
              <a:solidFill>
                <a:schemeClr val="tx1"/>
              </a:solidFill>
            </a:endParaRPr>
          </a:p>
          <a:p>
            <a:endParaRPr lang="en-US" dirty="0" smtClean="0">
              <a:solidFill>
                <a:schemeClr val="tx1"/>
              </a:solidFill>
            </a:endParaRPr>
          </a:p>
        </p:txBody>
      </p:sp>
      <p:sp>
        <p:nvSpPr>
          <p:cNvPr id="9" name="TextBox 8"/>
          <p:cNvSpPr txBox="1"/>
          <p:nvPr/>
        </p:nvSpPr>
        <p:spPr>
          <a:xfrm>
            <a:off x="696686" y="3481098"/>
            <a:ext cx="1930785" cy="369332"/>
          </a:xfrm>
          <a:prstGeom prst="rect">
            <a:avLst/>
          </a:prstGeom>
          <a:noFill/>
        </p:spPr>
        <p:txBody>
          <a:bodyPr wrap="none" rtlCol="0">
            <a:spAutoFit/>
          </a:bodyPr>
          <a:lstStyle/>
          <a:p>
            <a:r>
              <a:rPr lang="en-US" dirty="0" smtClean="0"/>
              <a:t>Presentation Layer</a:t>
            </a:r>
            <a:endParaRPr lang="en-US" dirty="0"/>
          </a:p>
        </p:txBody>
      </p:sp>
      <p:sp>
        <p:nvSpPr>
          <p:cNvPr id="12" name="TextBox 11"/>
          <p:cNvSpPr txBox="1"/>
          <p:nvPr/>
        </p:nvSpPr>
        <p:spPr>
          <a:xfrm>
            <a:off x="464461" y="4290660"/>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696684" y="5345792"/>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325036" y="4813785"/>
            <a:ext cx="0" cy="1860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2" idx="2"/>
            <a:endCxn id="5" idx="0"/>
          </p:cNvCxnSpPr>
          <p:nvPr/>
        </p:nvCxnSpPr>
        <p:spPr>
          <a:xfrm>
            <a:off x="4325036" y="4138201"/>
            <a:ext cx="0" cy="1566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3" idx="1"/>
          </p:cNvCxnSpPr>
          <p:nvPr/>
        </p:nvCxnSpPr>
        <p:spPr>
          <a:xfrm>
            <a:off x="4325036" y="5518744"/>
            <a:ext cx="0" cy="1860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3005978" y="3775930"/>
            <a:ext cx="4459352" cy="2291115"/>
            <a:chOff x="3005978" y="3775930"/>
            <a:chExt cx="4459352" cy="2721427"/>
          </a:xfrm>
        </p:grpSpPr>
        <p:grpSp>
          <p:nvGrpSpPr>
            <p:cNvPr id="10" name="Group 9"/>
            <p:cNvGrpSpPr/>
            <p:nvPr/>
          </p:nvGrpSpPr>
          <p:grpSpPr>
            <a:xfrm>
              <a:off x="3005978" y="3775930"/>
              <a:ext cx="4459352" cy="2721427"/>
              <a:chOff x="2801257" y="3775930"/>
              <a:chExt cx="4833257" cy="3396342"/>
            </a:xfrm>
          </p:grpSpPr>
          <p:sp>
            <p:nvSpPr>
              <p:cNvPr id="2" name="Rectangle 1"/>
              <p:cNvSpPr/>
              <p:nvPr/>
            </p:nvSpPr>
            <p:spPr>
              <a:xfrm>
                <a:off x="2801257" y="3775930"/>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5" name="Rectangle 4"/>
              <p:cNvSpPr/>
              <p:nvPr/>
            </p:nvSpPr>
            <p:spPr>
              <a:xfrm>
                <a:off x="2801257" y="4545186"/>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6" name="Rectangle 5"/>
              <p:cNvSpPr/>
              <p:nvPr/>
            </p:nvSpPr>
            <p:spPr>
              <a:xfrm>
                <a:off x="2801257" y="4929815"/>
                <a:ext cx="2859314" cy="3846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2801257" y="5590214"/>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8" name="Rectangle 7"/>
              <p:cNvSpPr/>
              <p:nvPr/>
            </p:nvSpPr>
            <p:spPr>
              <a:xfrm>
                <a:off x="2801257" y="59748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a:stCxn id="2" idx="3"/>
              </p:cNvCxnSpPr>
              <p:nvPr/>
            </p:nvCxnSpPr>
            <p:spPr>
              <a:xfrm>
                <a:off x="5660571" y="4044445"/>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29" name="Straight Arrow Connector 28"/>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11.1</a:t>
            </a:r>
            <a:r>
              <a:rPr lang="en-US" sz="1200" dirty="0"/>
              <a:t>: </a:t>
            </a:r>
            <a:r>
              <a:rPr lang="en-US" sz="1200" dirty="0" smtClean="0"/>
              <a:t>Introduction </a:t>
            </a:r>
            <a:r>
              <a:rPr lang="en-US" sz="1200" dirty="0"/>
              <a:t/>
            </a:r>
            <a:br>
              <a:rPr lang="en-US" sz="1200" dirty="0"/>
            </a:br>
            <a:r>
              <a:rPr lang="en-US" dirty="0"/>
              <a:t>Presentation Layer</a:t>
            </a:r>
          </a:p>
        </p:txBody>
      </p:sp>
      <p:sp>
        <p:nvSpPr>
          <p:cNvPr id="227331" name="Rectangle 3"/>
          <p:cNvSpPr>
            <a:spLocks noGrp="1"/>
          </p:cNvSpPr>
          <p:nvPr>
            <p:ph idx="1"/>
          </p:nvPr>
        </p:nvSpPr>
        <p:spPr/>
        <p:txBody>
          <a:bodyPr>
            <a:normAutofit/>
          </a:bodyPr>
          <a:lstStyle/>
          <a:p>
            <a:r>
              <a:rPr lang="en-US" dirty="0" smtClean="0">
                <a:solidFill>
                  <a:schemeClr val="tx1"/>
                </a:solidFill>
              </a:rPr>
              <a:t>Presentation layer consists </a:t>
            </a:r>
            <a:r>
              <a:rPr lang="en-US" dirty="0">
                <a:solidFill>
                  <a:schemeClr val="tx1"/>
                </a:solidFill>
              </a:rPr>
              <a:t>of objects defined to </a:t>
            </a:r>
            <a:r>
              <a:rPr lang="en-US" u="sng" dirty="0">
                <a:solidFill>
                  <a:schemeClr val="tx1"/>
                </a:solidFill>
              </a:rPr>
              <a:t>accept user input</a:t>
            </a:r>
            <a:r>
              <a:rPr lang="en-US" dirty="0">
                <a:solidFill>
                  <a:schemeClr val="tx1"/>
                </a:solidFill>
              </a:rPr>
              <a:t> and to </a:t>
            </a:r>
            <a:r>
              <a:rPr lang="en-US" u="sng" dirty="0">
                <a:solidFill>
                  <a:schemeClr val="tx1"/>
                </a:solidFill>
              </a:rPr>
              <a:t>display application </a:t>
            </a:r>
            <a:r>
              <a:rPr lang="en-US" u="sng" dirty="0" smtClean="0">
                <a:solidFill>
                  <a:schemeClr val="tx1"/>
                </a:solidFill>
              </a:rPr>
              <a:t>outputs</a:t>
            </a:r>
            <a:endParaRPr lang="en-US" dirty="0" smtClean="0">
              <a:solidFill>
                <a:schemeClr val="tx1"/>
              </a:solidFill>
            </a:endParaRPr>
          </a:p>
          <a:p>
            <a:r>
              <a:rPr lang="en-US" dirty="0" smtClean="0">
                <a:solidFill>
                  <a:schemeClr val="tx1"/>
                </a:solidFill>
              </a:rPr>
              <a:t>Exception handling is also an important responsibility of this layer.</a:t>
            </a:r>
          </a:p>
          <a:p>
            <a:r>
              <a:rPr lang="en-US" dirty="0">
                <a:solidFill>
                  <a:schemeClr val="tx1"/>
                </a:solidFill>
              </a:rPr>
              <a:t>Presentation-layer </a:t>
            </a:r>
            <a:r>
              <a:rPr lang="en-US" dirty="0" smtClean="0">
                <a:solidFill>
                  <a:schemeClr val="tx1"/>
                </a:solidFill>
              </a:rPr>
              <a:t>simply request service/business layer for required functionality by sending and receiving domain objects</a:t>
            </a:r>
          </a:p>
          <a:p>
            <a:endParaRPr lang="en-US" dirty="0" smtClean="0">
              <a:solidFill>
                <a:schemeClr val="tx1"/>
              </a:solidFill>
            </a:endParaRPr>
          </a:p>
        </p:txBody>
      </p:sp>
      <p:sp>
        <p:nvSpPr>
          <p:cNvPr id="30" name="TextBox 29"/>
          <p:cNvSpPr txBox="1"/>
          <p:nvPr/>
        </p:nvSpPr>
        <p:spPr>
          <a:xfrm>
            <a:off x="696686" y="3233448"/>
            <a:ext cx="1930785" cy="369332"/>
          </a:xfrm>
          <a:prstGeom prst="rect">
            <a:avLst/>
          </a:prstGeom>
          <a:noFill/>
        </p:spPr>
        <p:txBody>
          <a:bodyPr wrap="none" rtlCol="0">
            <a:spAutoFit/>
          </a:bodyPr>
          <a:lstStyle/>
          <a:p>
            <a:r>
              <a:rPr lang="en-US" dirty="0" smtClean="0"/>
              <a:t>Presentation Layer</a:t>
            </a:r>
            <a:endParaRPr lang="en-US" dirty="0"/>
          </a:p>
        </p:txBody>
      </p:sp>
      <p:sp>
        <p:nvSpPr>
          <p:cNvPr id="31" name="TextBox 30"/>
          <p:cNvSpPr txBox="1"/>
          <p:nvPr/>
        </p:nvSpPr>
        <p:spPr>
          <a:xfrm>
            <a:off x="234957" y="4774977"/>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grpSp>
        <p:nvGrpSpPr>
          <p:cNvPr id="2" name="Group 1"/>
          <p:cNvGrpSpPr/>
          <p:nvPr/>
        </p:nvGrpSpPr>
        <p:grpSpPr>
          <a:xfrm>
            <a:off x="3074217" y="3514632"/>
            <a:ext cx="4833256" cy="2198913"/>
            <a:chOff x="2801257" y="3091544"/>
            <a:chExt cx="4833256" cy="2198913"/>
          </a:xfrm>
        </p:grpSpPr>
        <p:sp>
          <p:nvSpPr>
            <p:cNvPr id="20" name="Rectangle 19"/>
            <p:cNvSpPr/>
            <p:nvPr/>
          </p:nvSpPr>
          <p:spPr>
            <a:xfrm>
              <a:off x="2801257" y="3091544"/>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21" name="Rectangle 20"/>
            <p:cNvSpPr/>
            <p:nvPr/>
          </p:nvSpPr>
          <p:spPr>
            <a:xfrm>
              <a:off x="2801257" y="4905828"/>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28" name="Rectangle 27"/>
            <p:cNvSpPr/>
            <p:nvPr/>
          </p:nvSpPr>
          <p:spPr>
            <a:xfrm>
              <a:off x="6270170" y="3091544"/>
              <a:ext cx="1364343" cy="2198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34" name="Straight Arrow Connector 33"/>
            <p:cNvCxnSpPr>
              <a:stCxn id="20" idx="2"/>
              <a:endCxn id="21" idx="0"/>
            </p:cNvCxnSpPr>
            <p:nvPr/>
          </p:nvCxnSpPr>
          <p:spPr>
            <a:xfrm>
              <a:off x="4230914" y="3628573"/>
              <a:ext cx="0" cy="12772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0" idx="3"/>
            </p:cNvCxnSpPr>
            <p:nvPr/>
          </p:nvCxnSpPr>
          <p:spPr>
            <a:xfrm>
              <a:off x="5660571" y="3360059"/>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1" idx="3"/>
            </p:cNvCxnSpPr>
            <p:nvPr/>
          </p:nvCxnSpPr>
          <p:spPr>
            <a:xfrm flipV="1">
              <a:off x="5660571" y="4905830"/>
              <a:ext cx="609600" cy="192313"/>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1584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11.1</a:t>
            </a:r>
            <a:r>
              <a:rPr lang="en-US" sz="1200" dirty="0"/>
              <a:t>: </a:t>
            </a:r>
            <a:r>
              <a:rPr lang="en-US" sz="1200" dirty="0" smtClean="0"/>
              <a:t>Introduction </a:t>
            </a:r>
            <a:r>
              <a:rPr lang="en-US" sz="1200" dirty="0"/>
              <a:t/>
            </a:r>
            <a:br>
              <a:rPr lang="en-US" sz="1200" dirty="0"/>
            </a:br>
            <a:r>
              <a:rPr lang="en-US" dirty="0"/>
              <a:t>Business Logic/Service Layer</a:t>
            </a:r>
          </a:p>
        </p:txBody>
      </p:sp>
      <p:sp>
        <p:nvSpPr>
          <p:cNvPr id="227331" name="Rectangle 3"/>
          <p:cNvSpPr>
            <a:spLocks noGrp="1"/>
          </p:cNvSpPr>
          <p:nvPr>
            <p:ph idx="1"/>
          </p:nvPr>
        </p:nvSpPr>
        <p:spPr/>
        <p:txBody>
          <a:bodyPr>
            <a:normAutofit/>
          </a:bodyPr>
          <a:lstStyle/>
          <a:p>
            <a:r>
              <a:rPr lang="en-US" dirty="0" smtClean="0">
                <a:solidFill>
                  <a:schemeClr val="tx1"/>
                </a:solidFill>
              </a:rPr>
              <a:t>Business logic layer is concerned with the retrieval, processing, transformation and management of application data</a:t>
            </a:r>
          </a:p>
          <a:p>
            <a:r>
              <a:rPr lang="en-US" dirty="0" smtClean="0">
                <a:solidFill>
                  <a:schemeClr val="tx1"/>
                </a:solidFill>
              </a:rPr>
              <a:t>This layer is responsible to implement business rules and policies </a:t>
            </a:r>
          </a:p>
          <a:p>
            <a:r>
              <a:rPr lang="en-US" dirty="0" smtClean="0">
                <a:solidFill>
                  <a:schemeClr val="tx1"/>
                </a:solidFill>
              </a:rPr>
              <a:t>It also ensures data consistency and validity </a:t>
            </a:r>
          </a:p>
          <a:p>
            <a:r>
              <a:rPr lang="en-US" dirty="0" smtClean="0">
                <a:solidFill>
                  <a:schemeClr val="tx1"/>
                </a:solidFill>
              </a:rPr>
              <a:t>Presentation layer passes data collected from UI to business layer and interact with business logic through abstract interfaces </a:t>
            </a:r>
          </a:p>
          <a:p>
            <a:endParaRPr lang="en-US" dirty="0" smtClean="0">
              <a:solidFill>
                <a:schemeClr val="tx1"/>
              </a:solidFill>
            </a:endParaRPr>
          </a:p>
        </p:txBody>
      </p:sp>
      <p:sp>
        <p:nvSpPr>
          <p:cNvPr id="12" name="TextBox 11"/>
          <p:cNvSpPr txBox="1"/>
          <p:nvPr/>
        </p:nvSpPr>
        <p:spPr>
          <a:xfrm>
            <a:off x="395288" y="3933589"/>
            <a:ext cx="2825584" cy="646331"/>
          </a:xfrm>
          <a:prstGeom prst="rect">
            <a:avLst/>
          </a:prstGeom>
          <a:noFill/>
        </p:spPr>
        <p:txBody>
          <a:bodyPr wrap="squar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911746" y="5064058"/>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476786" y="4668601"/>
            <a:ext cx="0" cy="12273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3047129" y="4318879"/>
            <a:ext cx="4833257" cy="1926770"/>
            <a:chOff x="3033481" y="3418110"/>
            <a:chExt cx="4833257" cy="2119085"/>
          </a:xfrm>
        </p:grpSpPr>
        <p:sp>
          <p:nvSpPr>
            <p:cNvPr id="6" name="Rectangle 5"/>
            <p:cNvSpPr/>
            <p:nvPr/>
          </p:nvSpPr>
          <p:spPr>
            <a:xfrm>
              <a:off x="3033481" y="3418110"/>
              <a:ext cx="2859314" cy="3846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3033481" y="5152566"/>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4" name="Rectangle 3"/>
            <p:cNvSpPr/>
            <p:nvPr/>
          </p:nvSpPr>
          <p:spPr>
            <a:xfrm>
              <a:off x="6502395" y="3418110"/>
              <a:ext cx="1364343" cy="21190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p:nvPr/>
          </p:nvCxnSpPr>
          <p:spPr>
            <a:xfrm>
              <a:off x="5892795" y="3606797"/>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3"/>
            </p:cNvCxnSpPr>
            <p:nvPr/>
          </p:nvCxnSpPr>
          <p:spPr>
            <a:xfrm flipV="1">
              <a:off x="5892795" y="5152567"/>
              <a:ext cx="609600" cy="192314"/>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567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11.1</a:t>
            </a:r>
            <a:r>
              <a:rPr lang="en-US" sz="1200" dirty="0"/>
              <a:t>: </a:t>
            </a:r>
            <a:r>
              <a:rPr lang="en-US" sz="1200" dirty="0" smtClean="0"/>
              <a:t>Introduction </a:t>
            </a:r>
            <a:r>
              <a:rPr lang="en-US" sz="1200" dirty="0"/>
              <a:t/>
            </a:r>
            <a:br>
              <a:rPr lang="en-US" sz="1200" dirty="0"/>
            </a:br>
            <a:r>
              <a:rPr lang="en-US" dirty="0"/>
              <a:t>Data Access Layer</a:t>
            </a:r>
          </a:p>
        </p:txBody>
      </p:sp>
      <p:sp>
        <p:nvSpPr>
          <p:cNvPr id="227331" name="Rectangle 3"/>
          <p:cNvSpPr>
            <a:spLocks noGrp="1"/>
          </p:cNvSpPr>
          <p:nvPr>
            <p:ph idx="1"/>
          </p:nvPr>
        </p:nvSpPr>
        <p:spPr/>
        <p:txBody>
          <a:bodyPr>
            <a:normAutofit/>
          </a:bodyPr>
          <a:lstStyle/>
          <a:p>
            <a:r>
              <a:rPr lang="en-US" dirty="0" smtClean="0">
                <a:solidFill>
                  <a:schemeClr val="tx1"/>
                </a:solidFill>
              </a:rPr>
              <a:t>This layer </a:t>
            </a:r>
            <a:r>
              <a:rPr lang="en-US" dirty="0">
                <a:solidFill>
                  <a:schemeClr val="tx1"/>
                </a:solidFill>
              </a:rPr>
              <a:t>abstract the logic required to access the underlying data </a:t>
            </a:r>
            <a:r>
              <a:rPr lang="en-US" dirty="0" smtClean="0">
                <a:solidFill>
                  <a:schemeClr val="tx1"/>
                </a:solidFill>
              </a:rPr>
              <a:t>stores</a:t>
            </a:r>
          </a:p>
          <a:p>
            <a:r>
              <a:rPr lang="en-US" dirty="0" smtClean="0">
                <a:solidFill>
                  <a:schemeClr val="tx1"/>
                </a:solidFill>
              </a:rPr>
              <a:t>It centralize </a:t>
            </a:r>
            <a:r>
              <a:rPr lang="en-US" dirty="0">
                <a:solidFill>
                  <a:schemeClr val="tx1"/>
                </a:solidFill>
              </a:rPr>
              <a:t>common data access functionality in order to make the application easier to configure and maintain</a:t>
            </a:r>
            <a:r>
              <a:rPr lang="en-US" dirty="0" smtClean="0">
                <a:solidFill>
                  <a:schemeClr val="tx1"/>
                </a:solidFill>
              </a:rPr>
              <a:t>.</a:t>
            </a:r>
          </a:p>
          <a:p>
            <a:r>
              <a:rPr lang="en-US" dirty="0" smtClean="0">
                <a:solidFill>
                  <a:schemeClr val="tx1"/>
                </a:solidFill>
              </a:rPr>
              <a:t>This layer is responsible </a:t>
            </a:r>
            <a:r>
              <a:rPr lang="en-US" dirty="0">
                <a:solidFill>
                  <a:schemeClr val="tx1"/>
                </a:solidFill>
              </a:rPr>
              <a:t>for managing connections, generating queries, and mapping application domain objects to data source structures</a:t>
            </a:r>
          </a:p>
          <a:p>
            <a:r>
              <a:rPr lang="en-US" dirty="0" smtClean="0">
                <a:solidFill>
                  <a:schemeClr val="tx1"/>
                </a:solidFill>
              </a:rPr>
              <a:t>Business logic layer interacts to data access layer through </a:t>
            </a:r>
            <a:r>
              <a:rPr lang="en-US" dirty="0">
                <a:solidFill>
                  <a:schemeClr val="tx1"/>
                </a:solidFill>
              </a:rPr>
              <a:t>abstract interfaces using application domain </a:t>
            </a:r>
            <a:r>
              <a:rPr lang="en-US" dirty="0" smtClean="0">
                <a:solidFill>
                  <a:schemeClr val="tx1"/>
                </a:solidFill>
              </a:rPr>
              <a:t>objects</a:t>
            </a:r>
          </a:p>
        </p:txBody>
      </p:sp>
      <p:sp>
        <p:nvSpPr>
          <p:cNvPr id="8" name="Rectangle 7"/>
          <p:cNvSpPr/>
          <p:nvPr/>
        </p:nvSpPr>
        <p:spPr>
          <a:xfrm>
            <a:off x="2944059" y="46982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713316" y="5783184"/>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357255" y="4362319"/>
            <a:ext cx="1364343" cy="15369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928911" y="4362319"/>
            <a:ext cx="1850956" cy="369332"/>
          </a:xfrm>
          <a:prstGeom prst="rect">
            <a:avLst/>
          </a:prstGeom>
          <a:noFill/>
        </p:spPr>
        <p:txBody>
          <a:bodyPr wrap="none" rtlCol="0">
            <a:spAutoFit/>
          </a:bodyPr>
          <a:lstStyle/>
          <a:p>
            <a:r>
              <a:rPr lang="en-US" dirty="0" smtClean="0"/>
              <a:t>Data Access Layer</a:t>
            </a:r>
            <a:endParaRPr lang="en-US" dirty="0"/>
          </a:p>
        </p:txBody>
      </p:sp>
      <p:cxnSp>
        <p:nvCxnSpPr>
          <p:cNvPr id="19" name="Straight Arrow Connector 18"/>
          <p:cNvCxnSpPr>
            <a:stCxn id="8" idx="2"/>
            <a:endCxn id="3" idx="1"/>
          </p:cNvCxnSpPr>
          <p:nvPr/>
        </p:nvCxnSpPr>
        <p:spPr>
          <a:xfrm>
            <a:off x="4373716" y="5082871"/>
            <a:ext cx="0" cy="700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8" idx="3"/>
          </p:cNvCxnSpPr>
          <p:nvPr/>
        </p:nvCxnSpPr>
        <p:spPr>
          <a:xfrm>
            <a:off x="5803373" y="4890557"/>
            <a:ext cx="553882"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1084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11.1</a:t>
            </a:r>
            <a:r>
              <a:rPr lang="en-US" sz="1200" dirty="0"/>
              <a:t>: </a:t>
            </a:r>
            <a:r>
              <a:rPr lang="en-US" sz="1200" dirty="0" smtClean="0"/>
              <a:t>Introduction </a:t>
            </a:r>
            <a:r>
              <a:rPr lang="en-US" sz="1200" dirty="0"/>
              <a:t/>
            </a:r>
            <a:br>
              <a:rPr lang="en-US" sz="1200" dirty="0"/>
            </a:br>
            <a:r>
              <a:rPr lang="en-US" dirty="0"/>
              <a:t>Data Transfer Objects</a:t>
            </a:r>
          </a:p>
        </p:txBody>
      </p:sp>
      <p:sp>
        <p:nvSpPr>
          <p:cNvPr id="227331" name="Rectangle 3"/>
          <p:cNvSpPr>
            <a:spLocks noGrp="1"/>
          </p:cNvSpPr>
          <p:nvPr>
            <p:ph idx="1"/>
          </p:nvPr>
        </p:nvSpPr>
        <p:spPr/>
        <p:txBody>
          <a:bodyPr>
            <a:normAutofit/>
          </a:bodyPr>
          <a:lstStyle/>
          <a:p>
            <a:r>
              <a:rPr lang="en-US" dirty="0" smtClean="0">
                <a:solidFill>
                  <a:schemeClr val="tx1"/>
                </a:solidFill>
              </a:rPr>
              <a:t>Data transfer objects  (DTO)  or Value Objects (VO) encapsulates </a:t>
            </a:r>
            <a:r>
              <a:rPr lang="en-US" dirty="0">
                <a:solidFill>
                  <a:schemeClr val="tx1"/>
                </a:solidFill>
              </a:rPr>
              <a:t>business data necessary to represent real world elements, such as Customers or </a:t>
            </a:r>
            <a:r>
              <a:rPr lang="en-US" dirty="0" smtClean="0">
                <a:solidFill>
                  <a:schemeClr val="tx1"/>
                </a:solidFill>
              </a:rPr>
              <a:t>Orders</a:t>
            </a:r>
          </a:p>
          <a:p>
            <a:r>
              <a:rPr lang="en-US" dirty="0" smtClean="0">
                <a:solidFill>
                  <a:schemeClr val="tx1"/>
                </a:solidFill>
              </a:rPr>
              <a:t>These object are POJO’s to store </a:t>
            </a:r>
            <a:r>
              <a:rPr lang="en-US" dirty="0">
                <a:solidFill>
                  <a:schemeClr val="tx1"/>
                </a:solidFill>
              </a:rPr>
              <a:t>data values and expose them through </a:t>
            </a:r>
            <a:r>
              <a:rPr lang="en-US" dirty="0" smtClean="0">
                <a:solidFill>
                  <a:schemeClr val="tx1"/>
                </a:solidFill>
              </a:rPr>
              <a:t>properties</a:t>
            </a:r>
          </a:p>
          <a:p>
            <a:r>
              <a:rPr lang="en-US" dirty="0" smtClean="0">
                <a:solidFill>
                  <a:schemeClr val="tx1"/>
                </a:solidFill>
              </a:rPr>
              <a:t>They contain </a:t>
            </a:r>
            <a:r>
              <a:rPr lang="en-US" dirty="0">
                <a:solidFill>
                  <a:schemeClr val="tx1"/>
                </a:solidFill>
              </a:rPr>
              <a:t>and manage business data used by the </a:t>
            </a:r>
            <a:r>
              <a:rPr lang="en-US" dirty="0" smtClean="0">
                <a:solidFill>
                  <a:schemeClr val="tx1"/>
                </a:solidFill>
              </a:rPr>
              <a:t>entire application</a:t>
            </a:r>
            <a:endParaRPr lang="en-US" dirty="0">
              <a:solidFill>
                <a:schemeClr val="tx1"/>
              </a:solidFill>
            </a:endParaRPr>
          </a:p>
          <a:p>
            <a:endParaRPr lang="en-US" dirty="0" smtClean="0">
              <a:solidFill>
                <a:schemeClr val="tx1"/>
              </a:solidFill>
            </a:endParaRPr>
          </a:p>
        </p:txBody>
      </p:sp>
      <p:sp>
        <p:nvSpPr>
          <p:cNvPr id="4" name="Rectangle 3"/>
          <p:cNvSpPr/>
          <p:nvPr/>
        </p:nvSpPr>
        <p:spPr>
          <a:xfrm>
            <a:off x="3541485" y="3534570"/>
            <a:ext cx="1364343" cy="2017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3129350" y="5616405"/>
            <a:ext cx="2188612" cy="369332"/>
          </a:xfrm>
          <a:prstGeom prst="rect">
            <a:avLst/>
          </a:prstGeom>
          <a:noFill/>
        </p:spPr>
        <p:txBody>
          <a:bodyPr wrap="none" rtlCol="0">
            <a:spAutoFit/>
          </a:bodyPr>
          <a:lstStyle/>
          <a:p>
            <a:r>
              <a:rPr lang="en-US" dirty="0" smtClean="0"/>
              <a:t>Data Transfer Objects</a:t>
            </a:r>
            <a:endParaRPr lang="en-US" dirty="0"/>
          </a:p>
        </p:txBody>
      </p:sp>
    </p:spTree>
    <p:extLst>
      <p:ext uri="{BB962C8B-B14F-4D97-AF65-F5344CB8AC3E}">
        <p14:creationId xmlns:p14="http://schemas.microsoft.com/office/powerpoint/2010/main" val="9262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a:bodyPr>
          <a:lstStyle/>
          <a:p>
            <a:r>
              <a:rPr lang="en-US" sz="1200" dirty="0" smtClean="0"/>
              <a:t>11.2: Layered Architecture </a:t>
            </a:r>
            <a:r>
              <a:rPr lang="en-US" sz="1200" dirty="0"/>
              <a:t/>
            </a:r>
            <a:br>
              <a:rPr lang="en-US" sz="1200" dirty="0"/>
            </a:br>
            <a:r>
              <a:rPr lang="en-US" dirty="0"/>
              <a:t>Sample Layered Application Structure</a:t>
            </a:r>
          </a:p>
        </p:txBody>
      </p:sp>
      <p:sp>
        <p:nvSpPr>
          <p:cNvPr id="2" name="Content Placeholder 1"/>
          <p:cNvSpPr>
            <a:spLocks noGrp="1"/>
          </p:cNvSpPr>
          <p:nvPr>
            <p:ph idx="1"/>
          </p:nvPr>
        </p:nvSpPr>
        <p:spPr/>
        <p:txBody>
          <a:bodyPr/>
          <a:lstStyle/>
          <a:p>
            <a:endParaRPr lang="en-US"/>
          </a:p>
        </p:txBody>
      </p:sp>
      <p:grpSp>
        <p:nvGrpSpPr>
          <p:cNvPr id="4" name="Group 3"/>
          <p:cNvGrpSpPr/>
          <p:nvPr/>
        </p:nvGrpSpPr>
        <p:grpSpPr>
          <a:xfrm>
            <a:off x="1167267" y="1631893"/>
            <a:ext cx="5814103" cy="4484914"/>
            <a:chOff x="1167267" y="1045029"/>
            <a:chExt cx="6256789" cy="5342064"/>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74"/>
            <a:stretch/>
          </p:blipFill>
          <p:spPr bwMode="auto">
            <a:xfrm>
              <a:off x="1167267" y="1045029"/>
              <a:ext cx="3245075" cy="53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399313" y="5529943"/>
              <a:ext cx="1582057" cy="667657"/>
            </a:xfrm>
            <a:prstGeom prst="wedgeRectCallout">
              <a:avLst>
                <a:gd name="adj1" fmla="val -146521"/>
                <a:gd name="adj2" fmla="val -418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Classes</a:t>
              </a:r>
              <a:endParaRPr lang="en-US" dirty="0"/>
            </a:p>
          </p:txBody>
        </p:sp>
        <p:sp>
          <p:nvSpPr>
            <p:cNvPr id="9" name="Rectangular Callout 8"/>
            <p:cNvSpPr/>
            <p:nvPr/>
          </p:nvSpPr>
          <p:spPr>
            <a:xfrm>
              <a:off x="5841999" y="2714979"/>
              <a:ext cx="1582057" cy="667657"/>
            </a:xfrm>
            <a:prstGeom prst="wedgeRectCallout">
              <a:avLst>
                <a:gd name="adj1" fmla="val -150191"/>
                <a:gd name="adj2" fmla="val 233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User-defined exceptions</a:t>
              </a:r>
              <a:endParaRPr lang="en-US" dirty="0"/>
            </a:p>
          </p:txBody>
        </p:sp>
        <p:sp>
          <p:nvSpPr>
            <p:cNvPr id="10" name="Rectangular Callout 9"/>
            <p:cNvSpPr/>
            <p:nvPr/>
          </p:nvSpPr>
          <p:spPr>
            <a:xfrm>
              <a:off x="4905827" y="4615543"/>
              <a:ext cx="1582057" cy="667657"/>
            </a:xfrm>
            <a:prstGeom prst="wedgeRectCallout">
              <a:avLst>
                <a:gd name="adj1" fmla="val -152943"/>
                <a:gd name="adj2" fmla="val -1793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Property files</a:t>
              </a:r>
              <a:endParaRPr lang="en-US" dirty="0"/>
            </a:p>
          </p:txBody>
        </p:sp>
        <p:sp>
          <p:nvSpPr>
            <p:cNvPr id="11" name="Rectangular Callout 10"/>
            <p:cNvSpPr/>
            <p:nvPr/>
          </p:nvSpPr>
          <p:spPr>
            <a:xfrm>
              <a:off x="5050970" y="1670758"/>
              <a:ext cx="1582057" cy="667657"/>
            </a:xfrm>
            <a:prstGeom prst="wedgeRectCallout">
              <a:avLst>
                <a:gd name="adj1" fmla="val -160282"/>
                <a:gd name="adj2" fmla="val 885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Domain Objects</a:t>
              </a:r>
              <a:endParaRPr lang="en-US" dirty="0"/>
            </a:p>
          </p:txBody>
        </p:sp>
      </p:gr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sz="1200" b="1" dirty="0"/>
              <a:t/>
            </a:r>
            <a:br>
              <a:rPr lang="en-US" sz="1200" b="1" dirty="0"/>
            </a:br>
            <a:r>
              <a:rPr lang="en-US" dirty="0"/>
              <a:t>Lab</a:t>
            </a:r>
          </a:p>
        </p:txBody>
      </p:sp>
      <p:sp>
        <p:nvSpPr>
          <p:cNvPr id="215050" name="Rectangle 10"/>
          <p:cNvSpPr>
            <a:spLocks noGrp="1"/>
          </p:cNvSpPr>
          <p:nvPr>
            <p:ph idx="1"/>
          </p:nvPr>
        </p:nvSpPr>
        <p:spPr/>
        <p:txBody>
          <a:bodyPr/>
          <a:lstStyle/>
          <a:p>
            <a:r>
              <a:rPr lang="en-US" dirty="0">
                <a:solidFill>
                  <a:schemeClr val="tx1"/>
                </a:solidFill>
              </a:rPr>
              <a:t>Lab 12: Introduction to Layered Architecture</a:t>
            </a:r>
          </a:p>
        </p:txBody>
      </p:sp>
    </p:spTree>
    <p:extLst>
      <p:ext uri="{BB962C8B-B14F-4D97-AF65-F5344CB8AC3E}">
        <p14:creationId xmlns:p14="http://schemas.microsoft.com/office/powerpoint/2010/main" val="3340615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4b6d540-9833-45be-9583-ec81eee29b00"/>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91C7F57A-B57A-487A-9050-E59B582506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4b6d540-9833-45be-9583-ec81eee29b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4067</TotalTime>
  <Words>743</Words>
  <Application>Microsoft Office PowerPoint</Application>
  <PresentationFormat>On-screen Show (4:3)</PresentationFormat>
  <Paragraphs>119</Paragraphs>
  <Slides>11</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2_Corporate Presentation Template (4x3 - Normal)</vt:lpstr>
      <vt:lpstr>think-cell Slide</vt:lpstr>
      <vt:lpstr>Core Java 8  and Development Tools</vt:lpstr>
      <vt:lpstr>Lesson Objectives</vt:lpstr>
      <vt:lpstr>11.1: Introduction  What is Layered Architecture?</vt:lpstr>
      <vt:lpstr>11.1: Introduction  Presentation Layer</vt:lpstr>
      <vt:lpstr>11.1: Introduction  Business Logic/Service Layer</vt:lpstr>
      <vt:lpstr>11.1: Introduction  Data Access Layer</vt:lpstr>
      <vt:lpstr>11.1: Introduction  Data Transfer Objects</vt:lpstr>
      <vt:lpstr>11.2: Layered Architecture  Sample Layered Application Structure</vt:lpstr>
      <vt:lpstr>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Patil, Dayanand</cp:lastModifiedBy>
  <cp:revision>346</cp:revision>
  <cp:lastPrinted>2016-07-13T13:41:27Z</cp:lastPrinted>
  <dcterms:created xsi:type="dcterms:W3CDTF">2012-05-18T02:59:15Z</dcterms:created>
  <dcterms:modified xsi:type="dcterms:W3CDTF">2016-12-16T08:18:27Z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