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8"/>
  </p:notesMasterIdLst>
  <p:handoutMasterIdLst>
    <p:handoutMasterId r:id="rId3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5029200" cy="7772400"/>
  <p:embeddedFontLst>
    <p:embeddedFont>
      <p:font typeface="Candara" pitchFamily="34" charset="0"/>
      <p:regular r:id="rId40"/>
      <p:bold r:id="rId41"/>
      <p:italic r:id="rId42"/>
      <p:boldItalic r:id="rId43"/>
    </p:embeddedFont>
    <p:embeddedFont>
      <p:font typeface="MS PGothic" pitchFamily="34" charset="-128"/>
      <p:regular r:id="rId44"/>
    </p:embeddedFont>
    <p:embeddedFont>
      <p:font typeface="Calibri"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p:scale>
          <a:sx n="66" d="100"/>
          <a:sy n="66" d="100"/>
        </p:scale>
        <p:origin x="-1164"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2214" y="-96"/>
      </p:cViewPr>
      <p:guideLst>
        <p:guide orient="horz" pos="2448"/>
        <p:guide pos="15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a:defRPr sz="1000"/>
            </a:lvl1pPr>
          </a:lstStyle>
          <a:p>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a:defRPr sz="1000"/>
            </a:lvl1pPr>
          </a:lstStyle>
          <a:p>
            <a:fld id="{DB228672-4337-41E0-A109-2BF6C0A0EED5}" type="datetimeFigureOut">
              <a:rPr lang="en-US" smtClean="0"/>
              <a:pPr/>
              <a:t>12/15/2015</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a:defRPr sz="1000"/>
            </a:lvl1pPr>
          </a:lstStyle>
          <a:p>
            <a:r>
              <a:rPr lang="en-US" smtClean="0"/>
              <a:t>Page XX-#</a:t>
            </a:r>
            <a:endParaRPr lang="en-US"/>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a:defRPr sz="10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07805" y="510695"/>
            <a:ext cx="3886200" cy="2914650"/>
          </a:xfrm>
          <a:prstGeom prst="rect">
            <a:avLst/>
          </a:prstGeom>
          <a:noFill/>
          <a:ln w="12700">
            <a:solidFill>
              <a:prstClr val="black"/>
            </a:solidFill>
          </a:ln>
        </p:spPr>
        <p:txBody>
          <a:bodyPr vert="horz" lIns="73152" tIns="36576" rIns="73152" bIns="36576" rtlCol="0" anchor="ctr"/>
          <a:lstStyle/>
          <a:p>
            <a:r>
              <a:rPr lang="en-US" dirty="0" smtClean="0"/>
              <a:t>text</a:t>
            </a:r>
            <a:endParaRPr lang="en-US" dirty="0"/>
          </a:p>
        </p:txBody>
      </p:sp>
      <p:sp>
        <p:nvSpPr>
          <p:cNvPr id="5" name="Notes Placeholder 4"/>
          <p:cNvSpPr>
            <a:spLocks noGrp="1"/>
          </p:cNvSpPr>
          <p:nvPr>
            <p:ph type="body" sz="quarter" idx="3"/>
          </p:nvPr>
        </p:nvSpPr>
        <p:spPr>
          <a:xfrm>
            <a:off x="1084710" y="3549082"/>
            <a:ext cx="3692773" cy="3497580"/>
          </a:xfrm>
          <a:prstGeom prst="rect">
            <a:avLst/>
          </a:prstGeom>
        </p:spPr>
        <p:txBody>
          <a:bodyPr vert="horz" lIns="73152" tIns="36576" rIns="73152" bIns="3657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800988" y="480290"/>
            <a:ext cx="0" cy="6800850"/>
          </a:xfrm>
          <a:prstGeom prst="line">
            <a:avLst/>
          </a:prstGeom>
          <a:noFill/>
          <a:ln w="9525">
            <a:solidFill>
              <a:schemeClr val="tx1"/>
            </a:solidFill>
            <a:round/>
            <a:headEnd/>
            <a:tailEnd/>
          </a:ln>
          <a:effectLst/>
        </p:spPr>
        <p:txBody>
          <a:bodyPr lIns="73152" tIns="36576" rIns="73152" bIns="36576"/>
          <a:lstStyle/>
          <a:p>
            <a:endParaRPr lang="en-US"/>
          </a:p>
        </p:txBody>
      </p:sp>
      <p:sp>
        <p:nvSpPr>
          <p:cNvPr id="11" name="Rectangle 14"/>
          <p:cNvSpPr>
            <a:spLocks noChangeArrowheads="1"/>
          </p:cNvSpPr>
          <p:nvPr/>
        </p:nvSpPr>
        <p:spPr bwMode="auto">
          <a:xfrm>
            <a:off x="176954" y="129540"/>
            <a:ext cx="4767263" cy="263129"/>
          </a:xfrm>
          <a:prstGeom prst="rect">
            <a:avLst/>
          </a:prstGeom>
          <a:noFill/>
          <a:ln w="9525">
            <a:noFill/>
            <a:miter lim="800000"/>
            <a:headEnd/>
            <a:tailEnd/>
          </a:ln>
          <a:effectLst/>
        </p:spPr>
        <p:txBody>
          <a:bodyPr lIns="73957" tIns="36978" rIns="73957" bIns="36978"/>
          <a:lstStyle/>
          <a:p>
            <a:pPr marL="0" marR="0" indent="0" algn="l" defTabSz="731520" rtl="0" eaLnBrk="1" fontAlgn="auto" latinLnBrk="0" hangingPunct="1">
              <a:lnSpc>
                <a:spcPct val="100000"/>
              </a:lnSpc>
              <a:spcBef>
                <a:spcPts val="0"/>
              </a:spcBef>
              <a:spcAft>
                <a:spcPts val="0"/>
              </a:spcAft>
              <a:buClrTx/>
              <a:buSzTx/>
              <a:buFontTx/>
              <a:buNone/>
              <a:tabLst/>
              <a:defRPr/>
            </a:pPr>
            <a:r>
              <a:rPr lang="en-IN" sz="1000" b="1" dirty="0" smtClean="0">
                <a:latin typeface="Candara" pitchFamily="34" charset="0"/>
                <a:cs typeface="Arial" pitchFamily="34" charset="0"/>
              </a:rPr>
              <a:t>DBMS/SQL   		</a:t>
            </a:r>
            <a:r>
              <a:rPr lang="en-IN" sz="1000" b="1" baseline="0" dirty="0" smtClean="0">
                <a:latin typeface="Candara" pitchFamily="34" charset="0"/>
                <a:cs typeface="Arial" pitchFamily="34" charset="0"/>
              </a:rPr>
              <a:t>              </a:t>
            </a:r>
            <a:r>
              <a:rPr lang="en-IN" sz="1000" b="1" dirty="0" smtClean="0">
                <a:latin typeface="Candara" pitchFamily="34" charset="0"/>
                <a:cs typeface="Arial" pitchFamily="34" charset="0"/>
              </a:rPr>
              <a:t>Data Query Language (The Select Statement)</a:t>
            </a:r>
            <a:r>
              <a:rPr lang="en-US" sz="1000" b="1" dirty="0" smtClean="0">
                <a:latin typeface="Candara" pitchFamily="34" charset="0"/>
                <a:cs typeface="Arial" pitchFamily="34" charset="0"/>
              </a:rPr>
              <a:t>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2906048" y="7302399"/>
            <a:ext cx="2025855" cy="381000"/>
          </a:xfrm>
          <a:prstGeom prst="rect">
            <a:avLst/>
          </a:prstGeom>
          <a:noFill/>
          <a:ln w="9525">
            <a:noFill/>
            <a:miter lim="800000"/>
            <a:headEnd/>
            <a:tailEnd/>
          </a:ln>
          <a:effectLst/>
        </p:spPr>
        <p:txBody>
          <a:bodyPr lIns="73957" tIns="36978" rIns="73957" bIns="36978"/>
          <a:lstStyle/>
          <a:p>
            <a:pPr marL="0" marR="0" indent="0" algn="l" defTabSz="731520" rtl="0" eaLnBrk="1" fontAlgn="auto" latinLnBrk="0" hangingPunct="1">
              <a:lnSpc>
                <a:spcPct val="100000"/>
              </a:lnSpc>
              <a:spcBef>
                <a:spcPts val="0"/>
              </a:spcBef>
              <a:spcAft>
                <a:spcPts val="0"/>
              </a:spcAft>
              <a:buClrTx/>
              <a:buSzTx/>
              <a:buFontTx/>
              <a:buNone/>
              <a:tabLst/>
              <a:defRPr/>
            </a:pPr>
            <a:r>
              <a:rPr lang="en-US" sz="800" dirty="0" smtClean="0">
                <a:latin typeface="Candara" pitchFamily="34" charset="0"/>
                <a:cs typeface="Arial" pitchFamily="34" charset="0"/>
              </a:rPr>
              <a:t>	                          Page 03-</a:t>
            </a:r>
            <a:fld id="{BD9FB300-F9DC-4669-88F4-967ABA23CC04}" type="slidenum">
              <a:rPr lang="en-US" sz="800" smtClean="0">
                <a:latin typeface="Candara" pitchFamily="34" charset="0"/>
                <a:cs typeface="Arial" pitchFamily="34" charset="0"/>
              </a:rPr>
              <a:pPr marL="0" marR="0" indent="0" algn="l" defTabSz="731520" rtl="0" eaLnBrk="1" fontAlgn="auto" latinLnBrk="0" hangingPunct="1">
                <a:lnSpc>
                  <a:spcPct val="100000"/>
                </a:lnSpc>
                <a:spcBef>
                  <a:spcPts val="0"/>
                </a:spcBef>
                <a:spcAft>
                  <a:spcPts val="0"/>
                </a:spcAft>
                <a:buClrTx/>
                <a:buSzTx/>
                <a:buFontTx/>
                <a:buNone/>
                <a:tabLst/>
                <a:defRPr/>
              </a:pPr>
              <a:t>‹#›</a:t>
            </a:fld>
            <a:r>
              <a:rPr lang="en-US" sz="800" dirty="0" smtClean="0">
                <a:latin typeface="Candara" pitchFamily="34" charset="0"/>
                <a:cs typeface="Arial" pitchFamily="34" charset="0"/>
              </a:rPr>
              <a:t> </a:t>
            </a:r>
          </a:p>
          <a:p>
            <a:r>
              <a:rPr lang="en-US" sz="800" dirty="0" smtClean="0">
                <a:latin typeface="Candara" pitchFamily="34" charset="0"/>
                <a:cs typeface="Arial" pitchFamily="34" charset="0"/>
              </a:rPr>
              <a:t>  </a:t>
            </a:r>
            <a:endParaRPr lang="en-US" sz="8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a:xfrm>
            <a:off x="908050" y="511175"/>
            <a:ext cx="3886200" cy="2914650"/>
          </a:xfrm>
        </p:spPr>
      </p:sp>
      <p:sp>
        <p:nvSpPr>
          <p:cNvPr id="9" name="Notes Placeholder 8"/>
          <p:cNvSpPr>
            <a:spLocks noGrp="1"/>
          </p:cNvSpPr>
          <p:nvPr>
            <p:ph type="body" idx="1"/>
          </p:nvPr>
        </p:nvSpPr>
        <p:spPr/>
        <p:txBody>
          <a:bodyPr>
            <a:norm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3"/>
          <p:cNvSpPr>
            <a:spLocks noGrp="1" noChangeArrowheads="1"/>
          </p:cNvSpPr>
          <p:nvPr>
            <p:ph type="body" idx="1"/>
          </p:nvPr>
        </p:nvSpPr>
        <p:spPr/>
        <p:txBody>
          <a:bodyPr>
            <a:normAutofit/>
          </a:bodyPr>
          <a:lstStyle/>
          <a:p>
            <a:r>
              <a:rPr lang="en-US" smtClean="0"/>
              <a:t>IN predicate:</a:t>
            </a:r>
          </a:p>
          <a:p>
            <a:r>
              <a:rPr lang="en-US" smtClean="0"/>
              <a:t>It is of the form:</a:t>
            </a:r>
          </a:p>
          <a:p>
            <a:r>
              <a:rPr lang="en-US" smtClean="0"/>
              <a:t>	&lt;Expression&gt; IN &lt;LIST&gt;</a:t>
            </a:r>
          </a:p>
          <a:p>
            <a:r>
              <a:rPr lang="en-US" smtClean="0"/>
              <a:t>	&lt;Expression&gt; IN &lt;SUBQUERY&gt;</a:t>
            </a:r>
          </a:p>
          <a:p>
            <a:endParaRPr lang="en-US" smtClean="0"/>
          </a:p>
          <a:p>
            <a:r>
              <a:rPr lang="en-US" smtClean="0"/>
              <a:t>The data types should match. </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p:txBody>
          <a:bodyPr>
            <a:normAutofit/>
          </a:bodyPr>
          <a:lstStyle/>
          <a:p>
            <a:r>
              <a:rPr lang="en-US" smtClean="0"/>
              <a:t>LIKE predicate:</a:t>
            </a:r>
          </a:p>
          <a:p>
            <a:r>
              <a:rPr lang="en-US" smtClean="0"/>
              <a:t>It is of the form:</a:t>
            </a:r>
          </a:p>
          <a:p>
            <a:r>
              <a:rPr lang="en-US" smtClean="0"/>
              <a:t>	&lt;COLUMN &gt; LIKE &lt; PATTERN&gt;</a:t>
            </a:r>
          </a:p>
          <a:p>
            <a:r>
              <a:rPr lang="en-US" smtClean="0"/>
              <a:t>The pattern contains a search string along with other special characters % and  _. The  % character represents a string of any length where as _ (underscore) represents exactly one character.</a:t>
            </a:r>
          </a:p>
          <a:p>
            <a:r>
              <a:rPr lang="en-US" smtClean="0"/>
              <a:t>A pattern %XYZ% means search has to be made for string XYZ in any position. A pattern '_XYZ%' means search has to be made for string XYZ in position 2 to 4.</a:t>
            </a:r>
          </a:p>
          <a:p>
            <a:r>
              <a:rPr lang="en-US" smtClean="0"/>
              <a:t>To search for characters % and  _ in the string itself we have to use an “escape” character.  </a:t>
            </a:r>
          </a:p>
          <a:p>
            <a:r>
              <a:rPr lang="en-US" smtClean="0"/>
              <a:t>	For example: To search for string NOT_APP in column status, we have to use the form Status like 'NOT\_APP' ESCAPE '\' </a:t>
            </a:r>
          </a:p>
          <a:p>
            <a:r>
              <a:rPr lang="en-US" smtClean="0"/>
              <a:t>The use of  \ as escape character is purely arbitrary.</a:t>
            </a:r>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type="body" idx="1"/>
          </p:nvPr>
        </p:nvSpPr>
        <p:spPr/>
        <p:txBody>
          <a:bodyPr>
            <a:normAutofit/>
          </a:bodyPr>
          <a:lstStyle/>
          <a:p>
            <a:r>
              <a:rPr lang="en-US" smtClean="0"/>
              <a:t>The AND operator displays a record if both the first condition and the second condition is true.</a:t>
            </a:r>
          </a:p>
          <a:p>
            <a:r>
              <a:rPr lang="en-US" smtClean="0"/>
              <a:t>One More Example:</a:t>
            </a:r>
          </a:p>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Combining Predicates by using Logical Operators:</a:t>
            </a:r>
          </a:p>
          <a:p>
            <a:r>
              <a:rPr lang="en-US" smtClean="0"/>
              <a:t>The predicates can be combined by using logical operators like AND, OR, NOT. The evaluation proceeds from left to right and order of evaluation is:</a:t>
            </a:r>
          </a:p>
          <a:p>
            <a:pPr lvl="1"/>
            <a:r>
              <a:rPr lang="en-US" smtClean="0"/>
              <a:t>* Enclosed in parenthesis</a:t>
            </a:r>
          </a:p>
          <a:p>
            <a:pPr lvl="1"/>
            <a:r>
              <a:rPr lang="en-US" smtClean="0"/>
              <a:t>AND </a:t>
            </a:r>
          </a:p>
          <a:p>
            <a:pPr lvl="1"/>
            <a:r>
              <a:rPr lang="en-US" smtClean="0"/>
              <a:t>OR</a:t>
            </a:r>
            <a:endParaRPr lang="en-US" dirty="0" smtClean="0"/>
          </a:p>
        </p:txBody>
      </p:sp>
      <p:sp>
        <p:nvSpPr>
          <p:cNvPr id="50183" name="AutoShape 5"/>
          <p:cNvSpPr>
            <a:spLocks noChangeArrowheads="1"/>
          </p:cNvSpPr>
          <p:nvPr/>
        </p:nvSpPr>
        <p:spPr bwMode="auto">
          <a:xfrm>
            <a:off x="1732280" y="4028667"/>
            <a:ext cx="2926715" cy="645001"/>
          </a:xfrm>
          <a:prstGeom prst="roundRect">
            <a:avLst>
              <a:gd name="adj" fmla="val 16667"/>
            </a:avLst>
          </a:prstGeom>
          <a:noFill/>
          <a:ln w="19050">
            <a:solidFill>
              <a:schemeClr val="tx1"/>
            </a:solidFill>
            <a:round/>
            <a:headEnd/>
            <a:tailEnd/>
          </a:ln>
        </p:spPr>
        <p:txBody>
          <a:bodyPr wrap="none" lIns="73152" tIns="36576" rIns="73152" bIns="36576" anchor="ctr"/>
          <a:lstStyle/>
          <a:p>
            <a:pPr lvl="1">
              <a:tabLst>
                <a:tab pos="182880" algn="l"/>
                <a:tab pos="548640" algn="l"/>
                <a:tab pos="731520" algn="l"/>
                <a:tab pos="914400" algn="l"/>
                <a:tab pos="1097280" algn="l"/>
                <a:tab pos="1280160" algn="l"/>
                <a:tab pos="1463040" algn="l"/>
              </a:tabLst>
            </a:pPr>
            <a:r>
              <a:rPr lang="en-US" sz="800" dirty="0">
                <a:latin typeface="Arial" pitchFamily="34" charset="0"/>
                <a:cs typeface="Arial" pitchFamily="34" charset="0"/>
              </a:rPr>
              <a:t>SQL&gt;	SELECT title, </a:t>
            </a:r>
            <a:r>
              <a:rPr lang="en-US" sz="800" dirty="0" err="1">
                <a:latin typeface="Arial" pitchFamily="34" charset="0"/>
                <a:cs typeface="Arial" pitchFamily="34" charset="0"/>
              </a:rPr>
              <a:t>pubid</a:t>
            </a:r>
            <a:r>
              <a:rPr lang="en-US" sz="800" dirty="0">
                <a:latin typeface="Arial" pitchFamily="34" charset="0"/>
                <a:cs typeface="Arial" pitchFamily="34" charset="0"/>
              </a:rPr>
              <a:t>, category</a:t>
            </a:r>
          </a:p>
          <a:p>
            <a:pPr lvl="1">
              <a:tabLst>
                <a:tab pos="182880" algn="l"/>
                <a:tab pos="548640" algn="l"/>
                <a:tab pos="731520" algn="l"/>
                <a:tab pos="914400" algn="l"/>
                <a:tab pos="1097280" algn="l"/>
                <a:tab pos="1280160" algn="l"/>
                <a:tab pos="1463040" algn="l"/>
              </a:tabLst>
            </a:pPr>
            <a:r>
              <a:rPr lang="en-US" sz="800" dirty="0">
                <a:latin typeface="Arial" pitchFamily="34" charset="0"/>
                <a:cs typeface="Arial" pitchFamily="34" charset="0"/>
              </a:rPr>
              <a:t>	2	FROM books</a:t>
            </a:r>
          </a:p>
          <a:p>
            <a:pPr lvl="1">
              <a:tabLst>
                <a:tab pos="182880" algn="l"/>
                <a:tab pos="548640" algn="l"/>
                <a:tab pos="731520" algn="l"/>
                <a:tab pos="914400" algn="l"/>
                <a:tab pos="1097280" algn="l"/>
                <a:tab pos="1280160" algn="l"/>
                <a:tab pos="1463040" algn="l"/>
              </a:tabLst>
            </a:pPr>
            <a:r>
              <a:rPr lang="en-US" sz="800" dirty="0">
                <a:latin typeface="Arial" pitchFamily="34" charset="0"/>
                <a:cs typeface="Arial" pitchFamily="34" charset="0"/>
              </a:rPr>
              <a:t>	3	WHERE </a:t>
            </a:r>
            <a:r>
              <a:rPr lang="en-US" sz="800" dirty="0" err="1">
                <a:latin typeface="Arial" pitchFamily="34" charset="0"/>
                <a:cs typeface="Arial" pitchFamily="34" charset="0"/>
              </a:rPr>
              <a:t>pubid</a:t>
            </a:r>
            <a:r>
              <a:rPr lang="en-US" sz="800" dirty="0">
                <a:latin typeface="Arial" pitchFamily="34" charset="0"/>
                <a:cs typeface="Arial" pitchFamily="34" charset="0"/>
              </a:rPr>
              <a:t> = 3 </a:t>
            </a:r>
          </a:p>
          <a:p>
            <a:pPr lvl="1">
              <a:tabLst>
                <a:tab pos="182880" algn="l"/>
                <a:tab pos="548640" algn="l"/>
                <a:tab pos="731520" algn="l"/>
                <a:tab pos="914400" algn="l"/>
                <a:tab pos="1097280" algn="l"/>
                <a:tab pos="1280160" algn="l"/>
                <a:tab pos="1463040" algn="l"/>
              </a:tabLst>
            </a:pPr>
            <a:r>
              <a:rPr lang="en-US" sz="800" dirty="0">
                <a:latin typeface="Arial" pitchFamily="34" charset="0"/>
                <a:cs typeface="Arial" pitchFamily="34" charset="0"/>
              </a:rPr>
              <a:t>	4	AND category = 'COMPUTER';</a:t>
            </a:r>
          </a:p>
        </p:txBody>
      </p:sp>
      <p:sp>
        <p:nvSpPr>
          <p:cNvPr id="7" name="Slide Image Placeholder 6"/>
          <p:cNvSpPr>
            <a:spLocks noGrp="1" noRot="1" noChangeAspect="1"/>
          </p:cNvSpPr>
          <p:nvPr>
            <p:ph type="sldImg"/>
          </p:nvPr>
        </p:nvSpPr>
        <p:spPr>
          <a:xfrm>
            <a:off x="908050" y="511175"/>
            <a:ext cx="3886200" cy="2914650"/>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3"/>
          <p:cNvSpPr>
            <a:spLocks noGrp="1" noChangeArrowheads="1"/>
          </p:cNvSpPr>
          <p:nvPr>
            <p:ph type="body" idx="1"/>
          </p:nvPr>
        </p:nvSpPr>
        <p:spPr/>
        <p:txBody>
          <a:bodyPr>
            <a:normAutofit/>
          </a:bodyPr>
          <a:lstStyle/>
          <a:p>
            <a:r>
              <a:rPr lang="en-US" smtClean="0"/>
              <a:t>The OR operator displays a record if either the first condition or the second condition is true.</a:t>
            </a:r>
          </a:p>
          <a:p>
            <a:r>
              <a:rPr lang="en-US" smtClean="0"/>
              <a:t>You can also combine AND and OR as shown in above example. (use parenthesis to form complex expressions). </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body" idx="1"/>
          </p:nvPr>
        </p:nvSpPr>
        <p:spPr/>
        <p:txBody>
          <a:bodyPr>
            <a:normAutofit/>
          </a:bodyPr>
          <a:lstStyle/>
          <a:p>
            <a:r>
              <a:rPr lang="en-US" smtClean="0"/>
              <a:t>Note: NOT is a negation operator.</a:t>
            </a:r>
          </a:p>
          <a:p>
            <a:endParaRPr lang="en-US" smtClean="0"/>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5"/>
          <p:cNvSpPr>
            <a:spLocks noGrp="1" noChangeArrowheads="1"/>
          </p:cNvSpPr>
          <p:nvPr>
            <p:ph type="body" idx="1"/>
          </p:nvPr>
        </p:nvSpPr>
        <p:spPr/>
        <p:txBody>
          <a:bodyPr>
            <a:normAutofit/>
          </a:bodyPr>
          <a:lstStyle/>
          <a:p>
            <a:r>
              <a:rPr lang="en-US" smtClean="0"/>
              <a:t>NULL predicate:</a:t>
            </a:r>
          </a:p>
          <a:p>
            <a:r>
              <a:rPr lang="en-US" smtClean="0"/>
              <a:t>The NULL predicate specifies a test for NULL values. The form for NULL predicate is:</a:t>
            </a:r>
          </a:p>
          <a:p>
            <a:r>
              <a:rPr lang="en-US" smtClean="0"/>
              <a:t>	&lt; COLUMN SPECIFICATION &gt; IS NULL.</a:t>
            </a:r>
          </a:p>
          <a:p>
            <a:r>
              <a:rPr lang="en-US" smtClean="0"/>
              <a:t>	&lt; COLUMN SPECIFICATION &gt; IS NOT NULL.</a:t>
            </a:r>
          </a:p>
          <a:p>
            <a:r>
              <a:rPr lang="en-US" smtClean="0"/>
              <a:t>	&lt; COLUMN SPECIFICATION &gt; IS NULL returns TRUE only when column has NULL values.</a:t>
            </a:r>
          </a:p>
          <a:p>
            <a:r>
              <a:rPr lang="en-US" smtClean="0"/>
              <a:t>	&lt;COLUMN&gt; = NULL cannot be used to compare null values.</a:t>
            </a:r>
          </a:p>
          <a:p>
            <a:endParaRPr lang="en-US" smtClean="0"/>
          </a:p>
          <a:p>
            <a:endParaRPr lang="en-US" smtClean="0"/>
          </a:p>
          <a:p>
            <a:endParaRPr lang="en-US" smtClean="0"/>
          </a:p>
          <a:p>
            <a:r>
              <a:rPr lang="en-US" smtClean="0"/>
              <a:t>	</a:t>
            </a:r>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3"/>
          <p:cNvSpPr>
            <a:spLocks noGrp="1" noChangeArrowheads="1"/>
          </p:cNvSpPr>
          <p:nvPr>
            <p:ph type="body" idx="1"/>
          </p:nvPr>
        </p:nvSpPr>
        <p:spPr/>
        <p:txBody>
          <a:bodyPr>
            <a:normAutofit/>
          </a:bodyPr>
          <a:lstStyle/>
          <a:p>
            <a:r>
              <a:rPr lang="en-US" smtClean="0"/>
              <a:t>Operator Precedence:</a:t>
            </a:r>
          </a:p>
          <a:p>
            <a:r>
              <a:rPr lang="en-US" smtClean="0"/>
              <a:t>When a complex expression has multiple operators, the operator precedence (or order of execution of operators) determines the sequence in which the operations are performed. </a:t>
            </a:r>
          </a:p>
          <a:p>
            <a:r>
              <a:rPr lang="en-US" smtClean="0"/>
              <a:t>The order of execution can significantly affect the resulting value.</a:t>
            </a:r>
          </a:p>
          <a:p>
            <a:r>
              <a:rPr lang="en-US" smtClean="0"/>
              <a:t>The operators have the precedence levels as shown in the table given in the slide. </a:t>
            </a:r>
          </a:p>
          <a:p>
            <a:r>
              <a:rPr lang="en-US" smtClean="0"/>
              <a:t>An operator on higher levels is evaluated before an operator on lower level. </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body" idx="1"/>
          </p:nvPr>
        </p:nvSpPr>
        <p:spPr/>
        <p:txBody>
          <a:bodyPr>
            <a:normAutofit/>
          </a:bodyPr>
          <a:lstStyle/>
          <a:p>
            <a:r>
              <a:rPr lang="en-US" smtClean="0"/>
              <a:t>The DISTINCT clause:</a:t>
            </a:r>
          </a:p>
          <a:p>
            <a:r>
              <a:rPr lang="en-US" smtClean="0"/>
              <a:t>In the examples discussed so far, some of the values have been repeated. However, by default, all values are retrieved. If you wish to remove duplicate values, then use the query as shown in the slide above.</a:t>
            </a:r>
          </a:p>
          <a:p>
            <a:r>
              <a:rPr lang="en-US" smtClean="0"/>
              <a:t>	</a:t>
            </a:r>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body" idx="1"/>
          </p:nvPr>
        </p:nvSpPr>
        <p:spPr>
          <a:xfrm>
            <a:off x="1056698" y="384880"/>
            <a:ext cx="3408680" cy="6543120"/>
          </a:xfrm>
          <a:noFill/>
          <a:ln/>
        </p:spPr>
        <p:txBody>
          <a:bodyPr/>
          <a:lstStyle/>
          <a:p>
            <a:pPr eaLnBrk="1" hangingPunct="1"/>
            <a:r>
              <a:rPr lang="en-US" b="1" u="sng" dirty="0" smtClean="0"/>
              <a:t>Retrieval of Constant values by using Dual Table</a:t>
            </a:r>
          </a:p>
          <a:p>
            <a:pPr eaLnBrk="1" hangingPunct="1"/>
            <a:r>
              <a:rPr lang="en-US" dirty="0" smtClean="0"/>
              <a:t>A “dual” is a table, which is created by Oracle along with the data dictionary. It consists of exactly one column, whose name is dummy, and one record. The value of that record is X.</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The owner of dual is SYS. However, “dual” can be accessed by every user. </a:t>
            </a:r>
          </a:p>
          <a:p>
            <a:pPr eaLnBrk="1" hangingPunct="1"/>
            <a:endParaRPr lang="en-US" dirty="0" smtClean="0"/>
          </a:p>
          <a:p>
            <a:pPr eaLnBrk="1" hangingPunct="1"/>
            <a:r>
              <a:rPr lang="en-US" dirty="0" smtClean="0"/>
              <a:t>As “dual” contains exactly one row (unless someone has fiddled with it), it is guaranteed to return exactly one row in SELECT statements. Therefore, dual </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For example, you can use it for math:</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And, you can use it to increment sequences: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56326" name="AutoShape 4"/>
          <p:cNvSpPr>
            <a:spLocks noChangeArrowheads="1"/>
          </p:cNvSpPr>
          <p:nvPr/>
        </p:nvSpPr>
        <p:spPr bwMode="auto">
          <a:xfrm>
            <a:off x="1173006" y="1084756"/>
            <a:ext cx="2794000" cy="920417"/>
          </a:xfrm>
          <a:prstGeom prst="roundRect">
            <a:avLst>
              <a:gd name="adj" fmla="val 16667"/>
            </a:avLst>
          </a:prstGeom>
          <a:noFill/>
          <a:ln w="19050">
            <a:solidFill>
              <a:schemeClr val="tx1"/>
            </a:solidFill>
            <a:round/>
            <a:headEnd/>
            <a:tailEnd/>
          </a:ln>
        </p:spPr>
        <p:txBody>
          <a:bodyPr lIns="73152" tIns="36576" rIns="73152" bIns="36576" anchor="ctr"/>
          <a:lstStyle/>
          <a:p>
            <a:pPr lvl="1">
              <a:tabLst>
                <a:tab pos="731520" algn="l"/>
                <a:tab pos="1102360" algn="l"/>
                <a:tab pos="1463040" algn="l"/>
                <a:tab pos="1833880" algn="l"/>
                <a:tab pos="2194560" algn="l"/>
                <a:tab pos="2289810" algn="l"/>
              </a:tabLst>
            </a:pPr>
            <a:r>
              <a:rPr lang="en-US" sz="800" dirty="0">
                <a:latin typeface="Arial" pitchFamily="34" charset="0"/>
                <a:cs typeface="Arial" pitchFamily="34" charset="0"/>
              </a:rPr>
              <a:t>SQL&gt;</a:t>
            </a:r>
            <a:r>
              <a:rPr lang="en-US" sz="800" dirty="0" err="1">
                <a:latin typeface="Arial" pitchFamily="34" charset="0"/>
                <a:cs typeface="Arial" pitchFamily="34" charset="0"/>
              </a:rPr>
              <a:t>desc</a:t>
            </a:r>
            <a:r>
              <a:rPr lang="en-US" sz="800" dirty="0">
                <a:latin typeface="Arial" pitchFamily="34" charset="0"/>
                <a:cs typeface="Arial" pitchFamily="34" charset="0"/>
              </a:rPr>
              <a:t> dual;</a:t>
            </a:r>
          </a:p>
          <a:p>
            <a:pPr lvl="1">
              <a:tabLst>
                <a:tab pos="731520" algn="l"/>
                <a:tab pos="1102360" algn="l"/>
                <a:tab pos="1463040" algn="l"/>
                <a:tab pos="1833880" algn="l"/>
                <a:tab pos="2194560" algn="l"/>
                <a:tab pos="2289810" algn="l"/>
              </a:tabLst>
            </a:pPr>
            <a:r>
              <a:rPr lang="en-US" sz="800" dirty="0">
                <a:latin typeface="Arial" pitchFamily="34" charset="0"/>
                <a:cs typeface="Arial" pitchFamily="34" charset="0"/>
              </a:rPr>
              <a:t>Name			Null? 	Type</a:t>
            </a:r>
          </a:p>
          <a:p>
            <a:pPr lvl="1">
              <a:tabLst>
                <a:tab pos="731520" algn="l"/>
                <a:tab pos="1102360" algn="l"/>
                <a:tab pos="1463040" algn="l"/>
                <a:tab pos="1833880" algn="l"/>
                <a:tab pos="2194560" algn="l"/>
                <a:tab pos="2289810" algn="l"/>
              </a:tabLst>
            </a:pPr>
            <a:r>
              <a:rPr lang="en-US" sz="800" dirty="0">
                <a:latin typeface="Arial" pitchFamily="34" charset="0"/>
                <a:cs typeface="Arial" pitchFamily="34" charset="0"/>
              </a:rPr>
              <a:t>DUMMY     			VARCHAR2(1)</a:t>
            </a:r>
          </a:p>
          <a:p>
            <a:pPr lvl="1">
              <a:tabLst>
                <a:tab pos="731520" algn="l"/>
                <a:tab pos="1102360" algn="l"/>
                <a:tab pos="1463040" algn="l"/>
                <a:tab pos="1833880" algn="l"/>
                <a:tab pos="2194560" algn="l"/>
                <a:tab pos="2289810" algn="l"/>
              </a:tabLst>
            </a:pPr>
            <a:r>
              <a:rPr lang="en-US" sz="800" dirty="0" err="1">
                <a:latin typeface="Arial" pitchFamily="34" charset="0"/>
                <a:cs typeface="Arial" pitchFamily="34" charset="0"/>
              </a:rPr>
              <a:t>Sql</a:t>
            </a:r>
            <a:r>
              <a:rPr lang="en-US" sz="800" dirty="0">
                <a:latin typeface="Arial" pitchFamily="34" charset="0"/>
                <a:cs typeface="Arial" pitchFamily="34" charset="0"/>
              </a:rPr>
              <a:t>&gt;Select * from dual;</a:t>
            </a:r>
          </a:p>
          <a:p>
            <a:pPr lvl="1">
              <a:tabLst>
                <a:tab pos="731520" algn="l"/>
                <a:tab pos="1102360" algn="l"/>
                <a:tab pos="1463040" algn="l"/>
                <a:tab pos="1833880" algn="l"/>
                <a:tab pos="2194560" algn="l"/>
                <a:tab pos="2289810" algn="l"/>
              </a:tabLst>
            </a:pPr>
            <a:r>
              <a:rPr lang="en-US" sz="800" dirty="0">
                <a:latin typeface="Arial" pitchFamily="34" charset="0"/>
                <a:cs typeface="Arial" pitchFamily="34" charset="0"/>
              </a:rPr>
              <a:t>D</a:t>
            </a:r>
          </a:p>
          <a:p>
            <a:pPr lvl="1">
              <a:tabLst>
                <a:tab pos="731520" algn="l"/>
                <a:tab pos="1102360" algn="l"/>
                <a:tab pos="1463040" algn="l"/>
                <a:tab pos="1833880" algn="l"/>
                <a:tab pos="2194560" algn="l"/>
                <a:tab pos="2289810" algn="l"/>
              </a:tabLst>
            </a:pPr>
            <a:r>
              <a:rPr lang="en-US" sz="800" dirty="0">
                <a:latin typeface="Arial" pitchFamily="34" charset="0"/>
                <a:cs typeface="Arial" pitchFamily="34" charset="0"/>
              </a:rPr>
              <a:t>-</a:t>
            </a:r>
          </a:p>
          <a:p>
            <a:pPr lvl="1">
              <a:tabLst>
                <a:tab pos="731520" algn="l"/>
                <a:tab pos="1102360" algn="l"/>
                <a:tab pos="1463040" algn="l"/>
                <a:tab pos="1833880" algn="l"/>
                <a:tab pos="2194560" algn="l"/>
                <a:tab pos="2289810" algn="l"/>
              </a:tabLst>
            </a:pPr>
            <a:r>
              <a:rPr lang="en-US" sz="800" dirty="0">
                <a:latin typeface="Arial" pitchFamily="34" charset="0"/>
                <a:cs typeface="Arial" pitchFamily="34" charset="0"/>
              </a:rPr>
              <a:t>X</a:t>
            </a:r>
          </a:p>
        </p:txBody>
      </p:sp>
      <p:sp>
        <p:nvSpPr>
          <p:cNvPr id="56327" name="AutoShape 5"/>
          <p:cNvSpPr>
            <a:spLocks noChangeArrowheads="1"/>
          </p:cNvSpPr>
          <p:nvPr/>
        </p:nvSpPr>
        <p:spPr bwMode="auto">
          <a:xfrm>
            <a:off x="1466603" y="3510956"/>
            <a:ext cx="2794000" cy="171370"/>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SQL&gt;SELECT (319/212)+10 FROM DUAL;</a:t>
            </a:r>
          </a:p>
        </p:txBody>
      </p:sp>
      <p:sp>
        <p:nvSpPr>
          <p:cNvPr id="56328" name="AutoShape 6"/>
          <p:cNvSpPr>
            <a:spLocks noChangeArrowheads="1"/>
          </p:cNvSpPr>
          <p:nvPr/>
        </p:nvSpPr>
        <p:spPr bwMode="auto">
          <a:xfrm>
            <a:off x="1465152" y="4191856"/>
            <a:ext cx="2794000" cy="291666"/>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SQL&gt;SELECT </a:t>
            </a:r>
            <a:r>
              <a:rPr lang="en-US" sz="800" dirty="0" err="1">
                <a:latin typeface="Arial" pitchFamily="34" charset="0"/>
                <a:cs typeface="Arial" pitchFamily="34" charset="0"/>
              </a:rPr>
              <a:t>employee_seq.NEXTVAL</a:t>
            </a:r>
            <a:r>
              <a:rPr lang="en-US" sz="800" dirty="0">
                <a:latin typeface="Arial" pitchFamily="34" charset="0"/>
                <a:cs typeface="Arial" pitchFamily="34" charset="0"/>
              </a:rPr>
              <a:t> FROM DUAL;</a:t>
            </a:r>
          </a:p>
        </p:txBody>
      </p:sp>
      <p:sp>
        <p:nvSpPr>
          <p:cNvPr id="56329" name="AutoShape 7"/>
          <p:cNvSpPr>
            <a:spLocks noChangeArrowheads="1"/>
          </p:cNvSpPr>
          <p:nvPr/>
        </p:nvSpPr>
        <p:spPr bwMode="auto">
          <a:xfrm>
            <a:off x="1603186" y="3122525"/>
            <a:ext cx="2794000" cy="171370"/>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SQL&gt;select </a:t>
            </a:r>
            <a:r>
              <a:rPr lang="en-US" sz="800" dirty="0" err="1">
                <a:latin typeface="Arial" pitchFamily="34" charset="0"/>
                <a:cs typeface="Arial" pitchFamily="34" charset="0"/>
              </a:rPr>
              <a:t>sysdate</a:t>
            </a:r>
            <a:r>
              <a:rPr lang="en-US" sz="800" dirty="0">
                <a:latin typeface="Arial" pitchFamily="34" charset="0"/>
                <a:cs typeface="Arial" pitchFamily="34" charset="0"/>
              </a:rPr>
              <a:t> from dual;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4"/>
          <p:cNvSpPr>
            <a:spLocks noChangeArrowheads="1"/>
          </p:cNvSpPr>
          <p:nvPr/>
        </p:nvSpPr>
        <p:spPr bwMode="auto">
          <a:xfrm>
            <a:off x="943682" y="3548761"/>
            <a:ext cx="3408680" cy="3369390"/>
          </a:xfrm>
          <a:prstGeom prst="rect">
            <a:avLst/>
          </a:prstGeom>
          <a:noFill/>
          <a:ln w="9525">
            <a:noFill/>
            <a:miter lim="800000"/>
            <a:headEnd/>
            <a:tailEnd/>
          </a:ln>
        </p:spPr>
        <p:txBody>
          <a:bodyPr lIns="73152" tIns="36576" rIns="73152" bIns="36576"/>
          <a:lstStyle/>
          <a:p>
            <a:pPr marL="182880" indent="-182880">
              <a:spcBef>
                <a:spcPct val="30000"/>
              </a:spcBef>
            </a:pPr>
            <a:r>
              <a:rPr lang="en-US" sz="800" b="1" u="sng" dirty="0">
                <a:latin typeface="Arial" pitchFamily="34" charset="0"/>
                <a:cs typeface="Arial" pitchFamily="34" charset="0"/>
              </a:rPr>
              <a:t>The Order By Clause</a:t>
            </a:r>
            <a:r>
              <a:rPr lang="en-US" sz="800" b="1" dirty="0">
                <a:latin typeface="Arial" pitchFamily="34" charset="0"/>
                <a:cs typeface="Arial" pitchFamily="34" charset="0"/>
              </a:rPr>
              <a:t>:</a:t>
            </a:r>
          </a:p>
          <a:p>
            <a:pPr marL="152400" indent="-152400">
              <a:spcBef>
                <a:spcPct val="30000"/>
              </a:spcBef>
              <a:buFontTx/>
              <a:buChar char="•"/>
            </a:pPr>
            <a:r>
              <a:rPr lang="en-US" sz="800" dirty="0">
                <a:latin typeface="Arial" pitchFamily="34" charset="0"/>
                <a:cs typeface="Arial" pitchFamily="34" charset="0"/>
              </a:rPr>
              <a:t>A query with its various clauses  (FROM, WHERE, GROUP BY, HAVING) determines </a:t>
            </a:r>
            <a:r>
              <a:rPr lang="en-US" sz="800" dirty="0" smtClean="0">
                <a:latin typeface="Arial" pitchFamily="34" charset="0"/>
                <a:cs typeface="Arial" pitchFamily="34" charset="0"/>
              </a:rPr>
              <a:t>the rows to be selected and the columns. The order of rows is not fixed unless an ORDER BY clause is given.</a:t>
            </a:r>
          </a:p>
          <a:p>
            <a:pPr marL="152400" indent="-152400">
              <a:spcBef>
                <a:spcPct val="30000"/>
              </a:spcBef>
              <a:buFontTx/>
              <a:buChar char="•"/>
            </a:pPr>
            <a:r>
              <a:rPr lang="en-US" sz="800" dirty="0" smtClean="0">
                <a:latin typeface="Arial" pitchFamily="34" charset="0"/>
                <a:cs typeface="Arial" pitchFamily="34" charset="0"/>
              </a:rPr>
              <a:t>An ORDER BY clause is of the form:</a:t>
            </a:r>
          </a:p>
          <a:p>
            <a:pPr marL="182880" indent="-182880">
              <a:spcBef>
                <a:spcPct val="30000"/>
              </a:spcBef>
              <a:buFontTx/>
              <a:buChar char="•"/>
            </a:pPr>
            <a:endParaRPr lang="en-US" sz="800" dirty="0">
              <a:solidFill>
                <a:srgbClr val="3F3F3F"/>
              </a:solidFill>
            </a:endParaRPr>
          </a:p>
          <a:p>
            <a:pPr marL="182880" indent="-182880">
              <a:spcBef>
                <a:spcPct val="30000"/>
              </a:spcBef>
              <a:buFontTx/>
              <a:buChar char="•"/>
            </a:pPr>
            <a:endParaRPr lang="en-US" sz="800" dirty="0">
              <a:solidFill>
                <a:srgbClr val="3F3F3F"/>
              </a:solidFill>
            </a:endParaRPr>
          </a:p>
          <a:p>
            <a:pPr marL="152400" indent="-152400">
              <a:spcBef>
                <a:spcPct val="30000"/>
              </a:spcBef>
              <a:buFontTx/>
              <a:buChar char="•"/>
            </a:pPr>
            <a:r>
              <a:rPr lang="en-US" sz="800" dirty="0">
                <a:latin typeface="Arial" pitchFamily="34" charset="0"/>
                <a:cs typeface="Arial" pitchFamily="34" charset="0"/>
              </a:rPr>
              <a:t>The columns to be used for ordering are specified by using the “column names” or by specifying the “serial number” of the column in the SELECT list. </a:t>
            </a:r>
          </a:p>
          <a:p>
            <a:pPr marL="152400" indent="-152400">
              <a:spcBef>
                <a:spcPct val="30000"/>
              </a:spcBef>
              <a:buFontTx/>
              <a:buChar char="•"/>
            </a:pPr>
            <a:r>
              <a:rPr lang="en-US" sz="800" dirty="0">
                <a:latin typeface="Arial" pitchFamily="34" charset="0"/>
                <a:cs typeface="Arial" pitchFamily="34" charset="0"/>
              </a:rPr>
              <a:t>The sort is done on the column in “ascending” or “descending” order. By default the ordering of data is “ascending” order.</a:t>
            </a:r>
          </a:p>
          <a:p>
            <a:pPr marL="152400" indent="-152400">
              <a:spcBef>
                <a:spcPct val="30000"/>
              </a:spcBef>
              <a:buFontTx/>
              <a:buChar char="•"/>
            </a:pPr>
            <a:endParaRPr lang="en-US" sz="800" dirty="0">
              <a:latin typeface="Arial" pitchFamily="34" charset="0"/>
              <a:cs typeface="Arial" pitchFamily="34" charset="0"/>
            </a:endParaRPr>
          </a:p>
          <a:p>
            <a:pPr marL="152400" indent="-152400">
              <a:spcBef>
                <a:spcPct val="30000"/>
              </a:spcBef>
            </a:pPr>
            <a:r>
              <a:rPr lang="en-US" sz="800" dirty="0" smtClean="0">
                <a:latin typeface="Arial" pitchFamily="34" charset="0"/>
                <a:cs typeface="Arial" pitchFamily="34" charset="0"/>
              </a:rPr>
              <a:t>					       contd</a:t>
            </a:r>
            <a:r>
              <a:rPr lang="en-US" sz="800" dirty="0">
                <a:latin typeface="Arial" pitchFamily="34" charset="0"/>
                <a:cs typeface="Arial" pitchFamily="34" charset="0"/>
              </a:rPr>
              <a:t>.</a:t>
            </a:r>
          </a:p>
        </p:txBody>
      </p:sp>
      <p:sp>
        <p:nvSpPr>
          <p:cNvPr id="57351" name="AutoShape 5"/>
          <p:cNvSpPr>
            <a:spLocks noChangeArrowheads="1"/>
          </p:cNvSpPr>
          <p:nvPr/>
        </p:nvSpPr>
        <p:spPr bwMode="auto">
          <a:xfrm>
            <a:off x="1239081" y="4380024"/>
            <a:ext cx="2794000" cy="171371"/>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ORDER BY &lt; Sort  list&gt; ASC/DESC</a:t>
            </a:r>
          </a:p>
        </p:txBody>
      </p:sp>
      <p:sp>
        <p:nvSpPr>
          <p:cNvPr id="7" name="Slide Image Placeholder 6"/>
          <p:cNvSpPr>
            <a:spLocks noGrp="1" noRot="1" noChangeAspect="1"/>
          </p:cNvSpPr>
          <p:nvPr>
            <p:ph type="sldImg"/>
          </p:nvPr>
        </p:nvSpPr>
        <p:spPr>
          <a:xfrm>
            <a:off x="908050" y="511175"/>
            <a:ext cx="3886200" cy="2914650"/>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type="body" idx="1"/>
          </p:nvPr>
        </p:nvSpPr>
        <p:spPr/>
        <p:txBody>
          <a:bodyPr>
            <a:normAutofit/>
          </a:bodyPr>
          <a:lstStyle/>
          <a:p>
            <a:r>
              <a:rPr lang="en-US" smtClean="0"/>
              <a:t>The query on the slide sorts the data on both the columns in ascending order which is default. But you could also sort the data in different order for the columns.</a:t>
            </a:r>
          </a:p>
          <a:p>
            <a:r>
              <a:rPr lang="en-US" smtClean="0"/>
              <a:t>For Example in the query given below the data is sorted in ascending order on student_code and dept_code is sorted in descending order</a:t>
            </a:r>
          </a:p>
          <a:p>
            <a:endParaRPr lang="en-US" dirty="0" smtClean="0"/>
          </a:p>
        </p:txBody>
      </p:sp>
      <p:sp>
        <p:nvSpPr>
          <p:cNvPr id="59398" name="AutoShape 4"/>
          <p:cNvSpPr>
            <a:spLocks noChangeArrowheads="1"/>
          </p:cNvSpPr>
          <p:nvPr/>
        </p:nvSpPr>
        <p:spPr bwMode="auto">
          <a:xfrm>
            <a:off x="1649930" y="4469130"/>
            <a:ext cx="3017520" cy="582930"/>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SELECT </a:t>
            </a:r>
            <a:r>
              <a:rPr lang="en-US" sz="800" dirty="0" err="1">
                <a:latin typeface="Arial" pitchFamily="34" charset="0"/>
                <a:cs typeface="Arial" pitchFamily="34" charset="0"/>
              </a:rPr>
              <a:t>Student_Code,Student_Name,Dept_Code,Student_dob</a:t>
            </a:r>
            <a:endParaRPr lang="en-US" sz="800" dirty="0">
              <a:latin typeface="Arial" pitchFamily="34" charset="0"/>
              <a:cs typeface="Arial" pitchFamily="34" charset="0"/>
            </a:endParaRPr>
          </a:p>
          <a:p>
            <a:r>
              <a:rPr lang="en-US" sz="800" dirty="0">
                <a:latin typeface="Arial" pitchFamily="34" charset="0"/>
                <a:cs typeface="Arial" pitchFamily="34" charset="0"/>
              </a:rPr>
              <a:t>               FROM </a:t>
            </a:r>
            <a:r>
              <a:rPr lang="en-US" sz="800" dirty="0" err="1">
                <a:latin typeface="Arial" pitchFamily="34" charset="0"/>
                <a:cs typeface="Arial" pitchFamily="34" charset="0"/>
              </a:rPr>
              <a:t>Student_Master</a:t>
            </a:r>
            <a:endParaRPr lang="en-US" sz="800" dirty="0">
              <a:latin typeface="Arial" pitchFamily="34" charset="0"/>
              <a:cs typeface="Arial" pitchFamily="34" charset="0"/>
            </a:endParaRPr>
          </a:p>
          <a:p>
            <a:r>
              <a:rPr lang="en-US" sz="800" dirty="0">
                <a:latin typeface="Arial" pitchFamily="34" charset="0"/>
                <a:cs typeface="Arial" pitchFamily="34" charset="0"/>
              </a:rPr>
              <a:t>              ORDER BY </a:t>
            </a:r>
            <a:r>
              <a:rPr lang="en-US" sz="800" dirty="0" err="1">
                <a:latin typeface="Arial" pitchFamily="34" charset="0"/>
                <a:cs typeface="Arial" pitchFamily="34" charset="0"/>
              </a:rPr>
              <a:t>Student_Code,Dept_Code</a:t>
            </a:r>
            <a:r>
              <a:rPr lang="en-US" sz="800" dirty="0">
                <a:latin typeface="Arial" pitchFamily="34" charset="0"/>
                <a:cs typeface="Arial" pitchFamily="34" charset="0"/>
              </a:rPr>
              <a:t> DESC;</a:t>
            </a:r>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p:txBody>
          <a:bodyPr>
            <a:normAutofit/>
          </a:bodyPr>
          <a:lstStyle/>
          <a:p>
            <a:r>
              <a:rPr lang="en-US" smtClean="0"/>
              <a:t>Tips and Tricks in SELECT Statements:</a:t>
            </a:r>
          </a:p>
          <a:p>
            <a:r>
              <a:rPr lang="en-US" smtClean="0"/>
              <a:t>It is necessary to always include a WHERE clause in your SELECT statement to narrow the number of rows returned. </a:t>
            </a:r>
          </a:p>
          <a:p>
            <a:pPr lvl="1"/>
            <a:r>
              <a:rPr lang="en-US" smtClean="0"/>
              <a:t>In some case you may want to return all rows. Then not using a WHERE clause is appropriate in this case. </a:t>
            </a:r>
          </a:p>
          <a:p>
            <a:pPr lvl="1"/>
            <a:r>
              <a:rPr lang="en-US" smtClean="0"/>
              <a:t>However, if you don’t need all the rows to be returned, use a WHERE clause to limit the number of rows returned. </a:t>
            </a:r>
          </a:p>
          <a:p>
            <a:pPr lvl="2"/>
            <a:r>
              <a:rPr lang="en-US" smtClean="0"/>
              <a:t>Another negative aspect of a table scan is that it will tend to flush out data pages from the cache with useless data. This reduces ability of the Oracle to reuse useful data in the cache, which increases disk I/O and decreases performance.</a:t>
            </a:r>
          </a:p>
          <a:p>
            <a:endParaRPr lang="en-US" smtClean="0"/>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3"/>
          <p:cNvSpPr>
            <a:spLocks noGrp="1" noChangeArrowheads="1"/>
          </p:cNvSpPr>
          <p:nvPr>
            <p:ph type="body" idx="1"/>
          </p:nvPr>
        </p:nvSpPr>
        <p:spPr/>
        <p:txBody>
          <a:bodyPr>
            <a:normAutofit/>
          </a:bodyPr>
          <a:lstStyle/>
          <a:p>
            <a:r>
              <a:rPr lang="en-US" smtClean="0"/>
              <a:t>Tips and Tricks in SELECT Statements (contd.):</a:t>
            </a:r>
          </a:p>
          <a:p>
            <a:r>
              <a:rPr lang="en-US" smtClean="0"/>
              <a:t>Some developers, as a habit, add the DISTINCT clause to each of their SELECT statements, even when it is not required. </a:t>
            </a:r>
          </a:p>
          <a:p>
            <a:pPr lvl="1"/>
            <a:r>
              <a:rPr lang="en-US" smtClean="0"/>
              <a:t>This is a bad habit that should be stopped.</a:t>
            </a:r>
          </a:p>
          <a:p>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3"/>
          <p:cNvSpPr>
            <a:spLocks noGrp="1" noChangeArrowheads="1"/>
          </p:cNvSpPr>
          <p:nvPr>
            <p:ph type="body" idx="1"/>
          </p:nvPr>
        </p:nvSpPr>
        <p:spPr/>
        <p:txBody>
          <a:bodyPr>
            <a:normAutofit/>
          </a:bodyPr>
          <a:lstStyle/>
          <a:p>
            <a:r>
              <a:rPr lang="en-US" smtClean="0"/>
              <a:t>Tips and Tricks in SELECT Statements (contd.):</a:t>
            </a:r>
          </a:p>
          <a:p>
            <a:r>
              <a:rPr lang="en-US" smtClean="0"/>
              <a:t>Use simple operands</a:t>
            </a:r>
          </a:p>
          <a:p>
            <a:r>
              <a:rPr lang="en-US" smtClean="0"/>
              <a:t>Some operators tend to produced speedy results than other operators. Of course, you may not have choice of using an operator in your WHERE clauses, but sometimes you do have a choice. </a:t>
            </a:r>
          </a:p>
          <a:p>
            <a:pPr lvl="1"/>
            <a:r>
              <a:rPr lang="en-US" smtClean="0"/>
              <a:t>Using simpler operands, and exact numbers, provides the best overall performance. </a:t>
            </a:r>
          </a:p>
          <a:p>
            <a:pPr lvl="1"/>
            <a:r>
              <a:rPr lang="en-US" smtClean="0"/>
              <a:t>If a WHERE clause includes multiple expressions, there is generally no performance benefit gained by ordering the various expressions in any particular order. </a:t>
            </a:r>
          </a:p>
          <a:p>
            <a:pPr lvl="2"/>
            <a:r>
              <a:rPr lang="en-US" smtClean="0"/>
              <a:t>This is because the Query Optimizer does this for you, saving you the effort. There are a few exceptions to this, which are discussed further in the lesson.</a:t>
            </a:r>
          </a:p>
          <a:p>
            <a:pPr lvl="2"/>
            <a:endParaRPr lang="en-US" smtClean="0"/>
          </a:p>
          <a:p>
            <a:pPr lvl="2"/>
            <a:r>
              <a:rPr lang="en-US" smtClean="0"/>
              <a:t>contd. </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body" idx="1"/>
          </p:nvPr>
        </p:nvSpPr>
        <p:spPr>
          <a:xfrm>
            <a:off x="1036149" y="400116"/>
            <a:ext cx="3408680" cy="6543120"/>
          </a:xfrm>
          <a:noFill/>
          <a:ln/>
        </p:spPr>
        <p:txBody>
          <a:bodyPr/>
          <a:lstStyle/>
          <a:p>
            <a:pPr marL="182880" indent="-182880">
              <a:tabLst>
                <a:tab pos="731520" algn="l"/>
                <a:tab pos="914400" algn="l"/>
                <a:tab pos="1097280" algn="l"/>
              </a:tabLst>
            </a:pPr>
            <a:r>
              <a:rPr lang="en-US" b="1" u="sng" dirty="0" smtClean="0"/>
              <a:t>Tips and Tricks in SELECT Statements (contd.)</a:t>
            </a:r>
            <a:r>
              <a:rPr lang="en-US" b="1" dirty="0" smtClean="0"/>
              <a:t>:</a:t>
            </a:r>
          </a:p>
          <a:p>
            <a:pPr marL="182880" indent="-182880">
              <a:tabLst>
                <a:tab pos="731520" algn="l"/>
                <a:tab pos="914400" algn="l"/>
                <a:tab pos="1097280" algn="l"/>
              </a:tabLst>
            </a:pPr>
            <a:r>
              <a:rPr lang="en-US" b="1" dirty="0" smtClean="0"/>
              <a:t>Don’t include code that does not do anything </a:t>
            </a:r>
          </a:p>
          <a:p>
            <a:pPr marL="182880" indent="-182880">
              <a:buFontTx/>
              <a:buChar char="•"/>
              <a:tabLst>
                <a:tab pos="731520" algn="l"/>
                <a:tab pos="914400" algn="l"/>
                <a:tab pos="1097280" algn="l"/>
              </a:tabLst>
            </a:pPr>
            <a:r>
              <a:rPr lang="en-US" dirty="0" smtClean="0"/>
              <a:t>This may sound obvious. However, this scenario is seen in some off-the-shelf applications. </a:t>
            </a:r>
          </a:p>
          <a:p>
            <a:pPr marL="548640" lvl="1" indent="-182880">
              <a:buFont typeface="Wingdings" pitchFamily="2" charset="2"/>
              <a:buChar char="Ø"/>
              <a:tabLst>
                <a:tab pos="731520" algn="l"/>
                <a:tab pos="914400" algn="l"/>
                <a:tab pos="1097280" algn="l"/>
              </a:tabLst>
            </a:pPr>
            <a:r>
              <a:rPr lang="en-US" dirty="0" smtClean="0"/>
              <a:t>For example, you may see code which is given below:</a:t>
            </a:r>
          </a:p>
          <a:p>
            <a:pPr marL="548640" lvl="1" indent="-182880">
              <a:buFont typeface="Wingdings" pitchFamily="2" charset="2"/>
              <a:buChar char="Ø"/>
              <a:tabLst>
                <a:tab pos="731520" algn="l"/>
                <a:tab pos="914400" algn="l"/>
                <a:tab pos="1097280" algn="l"/>
              </a:tabLst>
            </a:pPr>
            <a:endParaRPr lang="en-US" dirty="0" smtClean="0"/>
          </a:p>
          <a:p>
            <a:pPr marL="548640" lvl="1" indent="-182880">
              <a:buFont typeface="Wingdings" pitchFamily="2" charset="2"/>
              <a:buChar char="Ø"/>
              <a:tabLst>
                <a:tab pos="731520" algn="l"/>
                <a:tab pos="914400" algn="l"/>
                <a:tab pos="1097280" algn="l"/>
              </a:tabLst>
            </a:pPr>
            <a:endParaRPr lang="en-US" dirty="0" smtClean="0"/>
          </a:p>
          <a:p>
            <a:pPr marL="548640" lvl="1" indent="-182880">
              <a:buFont typeface="Wingdings" pitchFamily="2" charset="2"/>
              <a:buChar char="Ø"/>
              <a:tabLst>
                <a:tab pos="731520" algn="l"/>
                <a:tab pos="914400" algn="l"/>
                <a:tab pos="1097280" algn="l"/>
              </a:tabLst>
            </a:pPr>
            <a:endParaRPr lang="en-US" dirty="0" smtClean="0"/>
          </a:p>
          <a:p>
            <a:pPr marL="182880" indent="-182880">
              <a:tabLst>
                <a:tab pos="731520" algn="l"/>
                <a:tab pos="914400" algn="l"/>
                <a:tab pos="1097280" algn="l"/>
              </a:tabLst>
            </a:pPr>
            <a:r>
              <a:rPr lang="en-US" dirty="0" smtClean="0"/>
              <a:t>		</a:t>
            </a:r>
          </a:p>
          <a:p>
            <a:pPr marL="548640" lvl="1" indent="-182880">
              <a:buFont typeface="Wingdings" pitchFamily="2" charset="2"/>
              <a:buChar char="Ø"/>
              <a:tabLst>
                <a:tab pos="731520" algn="l"/>
                <a:tab pos="914400" algn="l"/>
                <a:tab pos="1097280" algn="l"/>
              </a:tabLst>
            </a:pPr>
            <a:r>
              <a:rPr lang="en-US" dirty="0" smtClean="0"/>
              <a:t>When this query is run, no rows will be returned. It is just wasting SQL Server resources. </a:t>
            </a:r>
          </a:p>
          <a:p>
            <a:pPr marL="548640" lvl="1" indent="-182880">
              <a:tabLst>
                <a:tab pos="731520" algn="l"/>
                <a:tab pos="914400" algn="l"/>
                <a:tab pos="1097280" algn="l"/>
              </a:tabLst>
            </a:pPr>
            <a:endParaRPr lang="en-US" dirty="0" smtClean="0"/>
          </a:p>
          <a:p>
            <a:pPr marL="182880" indent="-182880">
              <a:buFontTx/>
              <a:buChar char="•"/>
              <a:tabLst>
                <a:tab pos="731520" algn="l"/>
                <a:tab pos="914400" algn="l"/>
                <a:tab pos="1097280" algn="l"/>
              </a:tabLst>
            </a:pPr>
            <a:r>
              <a:rPr lang="en-US" dirty="0" smtClean="0"/>
              <a:t>By default, some developers routinely include code, which is similar to the one given above, in their WHERE clauses when they make string comparisons. </a:t>
            </a:r>
          </a:p>
          <a:p>
            <a:pPr marL="548640" lvl="1" indent="-182880">
              <a:buFont typeface="Wingdings" pitchFamily="2" charset="2"/>
              <a:buChar char="Ø"/>
              <a:tabLst>
                <a:tab pos="731520" algn="l"/>
                <a:tab pos="914400" algn="l"/>
                <a:tab pos="1097280" algn="l"/>
              </a:tabLst>
            </a:pPr>
            <a:r>
              <a:rPr lang="en-US" dirty="0" smtClean="0"/>
              <a:t>For example:</a:t>
            </a:r>
          </a:p>
          <a:p>
            <a:pPr marL="548640" lvl="1" indent="-182880">
              <a:buFont typeface="Wingdings" pitchFamily="2" charset="2"/>
              <a:buChar char="Ø"/>
              <a:tabLst>
                <a:tab pos="731520" algn="l"/>
                <a:tab pos="914400" algn="l"/>
                <a:tab pos="1097280" algn="l"/>
              </a:tabLst>
            </a:pPr>
            <a:endParaRPr lang="en-US" dirty="0" smtClean="0"/>
          </a:p>
          <a:p>
            <a:pPr marL="182880" indent="-182880">
              <a:tabLst>
                <a:tab pos="731520" algn="l"/>
                <a:tab pos="914400" algn="l"/>
                <a:tab pos="1097280" algn="l"/>
              </a:tabLst>
            </a:pPr>
            <a:r>
              <a:rPr lang="en-US" dirty="0" smtClean="0"/>
              <a:t>		SELECT </a:t>
            </a:r>
            <a:r>
              <a:rPr lang="en-US" dirty="0" err="1" smtClean="0"/>
              <a:t>column_name</a:t>
            </a:r>
            <a:r>
              <a:rPr lang="en-US" dirty="0" smtClean="0"/>
              <a:t> FROM </a:t>
            </a:r>
            <a:r>
              <a:rPr lang="en-US" dirty="0" err="1" smtClean="0"/>
              <a:t>table_name</a:t>
            </a:r>
            <a:r>
              <a:rPr lang="en-US" dirty="0" smtClean="0"/>
              <a:t/>
            </a:r>
            <a:br>
              <a:rPr lang="en-US" dirty="0" smtClean="0"/>
            </a:br>
            <a:r>
              <a:rPr lang="en-US" dirty="0" smtClean="0"/>
              <a:t>		WHERE LOWER(</a:t>
            </a:r>
            <a:r>
              <a:rPr lang="en-US" dirty="0" err="1" smtClean="0"/>
              <a:t>column_name</a:t>
            </a:r>
            <a:r>
              <a:rPr lang="en-US" dirty="0" smtClean="0"/>
              <a:t>) = ‘name’</a:t>
            </a:r>
          </a:p>
          <a:p>
            <a:pPr marL="182880" indent="-182880">
              <a:tabLst>
                <a:tab pos="731520" algn="l"/>
                <a:tab pos="914400" algn="l"/>
                <a:tab pos="1097280" algn="l"/>
              </a:tabLst>
            </a:pPr>
            <a:endParaRPr lang="en-US" dirty="0" smtClean="0"/>
          </a:p>
          <a:p>
            <a:pPr marL="182880" indent="-182880">
              <a:tabLst>
                <a:tab pos="731520" algn="l"/>
                <a:tab pos="914400" algn="l"/>
                <a:tab pos="1097280" algn="l"/>
              </a:tabLst>
            </a:pPr>
            <a:r>
              <a:rPr lang="en-US" b="1" dirty="0" smtClean="0"/>
              <a:t>Any use of text functions in a WHERE clause decreases performance.</a:t>
            </a:r>
          </a:p>
          <a:p>
            <a:pPr marL="182880" indent="-182880">
              <a:buFontTx/>
              <a:buChar char="•"/>
              <a:tabLst>
                <a:tab pos="731520" algn="l"/>
                <a:tab pos="914400" algn="l"/>
                <a:tab pos="1097280" algn="l"/>
              </a:tabLst>
            </a:pPr>
            <a:r>
              <a:rPr lang="en-US" dirty="0" smtClean="0"/>
              <a:t>If your database has been configured to be case-sensitive, then using text functions in the WHERE clause does decrease performance. However, in such a case, use the technique described below, along with appropriate indexes on the column in question:</a:t>
            </a:r>
          </a:p>
          <a:p>
            <a:pPr marL="182880" indent="-182880">
              <a:tabLst>
                <a:tab pos="731520" algn="l"/>
                <a:tab pos="914400" algn="l"/>
                <a:tab pos="1097280" algn="l"/>
              </a:tabLst>
            </a:pPr>
            <a:endParaRPr lang="en-US" dirty="0" smtClean="0"/>
          </a:p>
          <a:p>
            <a:pPr marL="182880" indent="-182880">
              <a:tabLst>
                <a:tab pos="731520" algn="l"/>
                <a:tab pos="914400" algn="l"/>
                <a:tab pos="1097280" algn="l"/>
              </a:tabLst>
            </a:pPr>
            <a:r>
              <a:rPr lang="en-US" dirty="0" smtClean="0"/>
              <a:t>	SELECT </a:t>
            </a:r>
            <a:r>
              <a:rPr lang="en-US" dirty="0" err="1" smtClean="0"/>
              <a:t>column_name</a:t>
            </a:r>
            <a:r>
              <a:rPr lang="en-US" dirty="0" smtClean="0"/>
              <a:t> FROM </a:t>
            </a:r>
            <a:r>
              <a:rPr lang="en-US" dirty="0" err="1" smtClean="0"/>
              <a:t>table_name</a:t>
            </a:r>
            <a:r>
              <a:rPr lang="en-US" dirty="0" smtClean="0"/>
              <a:t/>
            </a:r>
            <a:br>
              <a:rPr lang="en-US" dirty="0" smtClean="0"/>
            </a:br>
            <a:r>
              <a:rPr lang="en-US" dirty="0" smtClean="0"/>
              <a:t>WHERE </a:t>
            </a:r>
            <a:r>
              <a:rPr lang="en-US" dirty="0" err="1" smtClean="0"/>
              <a:t>column_name</a:t>
            </a:r>
            <a:r>
              <a:rPr lang="en-US" dirty="0" smtClean="0"/>
              <a:t> = ‘NAME’ or </a:t>
            </a:r>
            <a:r>
              <a:rPr lang="en-US" dirty="0" err="1" smtClean="0"/>
              <a:t>column_name</a:t>
            </a:r>
            <a:r>
              <a:rPr lang="en-US" dirty="0" smtClean="0"/>
              <a:t> = ‘name’</a:t>
            </a:r>
          </a:p>
          <a:p>
            <a:pPr marL="182880" indent="-182880">
              <a:tabLst>
                <a:tab pos="731520" algn="l"/>
                <a:tab pos="914400" algn="l"/>
                <a:tab pos="1097280" algn="l"/>
              </a:tabLst>
            </a:pPr>
            <a:endParaRPr lang="en-US" dirty="0" smtClean="0"/>
          </a:p>
          <a:p>
            <a:pPr marL="182880" indent="-182880">
              <a:buFontTx/>
              <a:buChar char="•"/>
              <a:tabLst>
                <a:tab pos="731520" algn="l"/>
                <a:tab pos="914400" algn="l"/>
                <a:tab pos="1097280" algn="l"/>
              </a:tabLst>
            </a:pPr>
            <a:r>
              <a:rPr lang="en-US" dirty="0" smtClean="0"/>
              <a:t>This code will run much faster than the first example.</a:t>
            </a:r>
          </a:p>
        </p:txBody>
      </p:sp>
      <p:sp>
        <p:nvSpPr>
          <p:cNvPr id="64519" name="AutoShape 6"/>
          <p:cNvSpPr>
            <a:spLocks noChangeArrowheads="1"/>
          </p:cNvSpPr>
          <p:nvPr/>
        </p:nvSpPr>
        <p:spPr bwMode="auto">
          <a:xfrm>
            <a:off x="1516328" y="1347433"/>
            <a:ext cx="3185160" cy="259080"/>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SELECT </a:t>
            </a:r>
            <a:r>
              <a:rPr lang="en-US" sz="800" dirty="0" err="1">
                <a:latin typeface="Arial" pitchFamily="34" charset="0"/>
                <a:cs typeface="Arial" pitchFamily="34" charset="0"/>
              </a:rPr>
              <a:t>column_name</a:t>
            </a:r>
            <a:r>
              <a:rPr lang="en-US" sz="800" dirty="0">
                <a:latin typeface="Arial" pitchFamily="34" charset="0"/>
                <a:cs typeface="Arial" pitchFamily="34" charset="0"/>
              </a:rPr>
              <a:t> FROM </a:t>
            </a:r>
            <a:r>
              <a:rPr lang="en-US" sz="800" dirty="0" err="1">
                <a:latin typeface="Arial" pitchFamily="34" charset="0"/>
                <a:cs typeface="Arial" pitchFamily="34" charset="0"/>
              </a:rPr>
              <a:t>table_name</a:t>
            </a:r>
            <a:r>
              <a:rPr lang="en-US" sz="800" dirty="0">
                <a:latin typeface="Arial" pitchFamily="34" charset="0"/>
                <a:cs typeface="Arial" pitchFamily="34" charset="0"/>
              </a:rPr>
              <a:t>  WHERE 1 = 0</a:t>
            </a:r>
          </a:p>
        </p:txBody>
      </p:sp>
      <p:sp>
        <p:nvSpPr>
          <p:cNvPr id="64521" name="AutoShape 9"/>
          <p:cNvSpPr>
            <a:spLocks noChangeArrowheads="1"/>
          </p:cNvSpPr>
          <p:nvPr/>
        </p:nvSpPr>
        <p:spPr bwMode="auto">
          <a:xfrm>
            <a:off x="1475660" y="2688048"/>
            <a:ext cx="2961640" cy="388620"/>
          </a:xfrm>
          <a:prstGeom prst="roundRect">
            <a:avLst>
              <a:gd name="adj" fmla="val 16667"/>
            </a:avLst>
          </a:prstGeom>
          <a:noFill/>
          <a:ln w="3175">
            <a:solidFill>
              <a:schemeClr val="tx1"/>
            </a:solidFill>
            <a:round/>
            <a:headEnd/>
            <a:tailEnd/>
          </a:ln>
          <a:effectLst>
            <a:prstShdw prst="shdw17" dist="17961" dir="2700000">
              <a:schemeClr val="tx1">
                <a:gamma/>
                <a:shade val="60000"/>
                <a:invGamma/>
              </a:schemeClr>
            </a:prstShdw>
          </a:effectLst>
        </p:spPr>
        <p:txBody>
          <a:bodyPr wrap="none" lIns="73152" tIns="36576" rIns="73152" bIns="36576" anchor="ctr"/>
          <a:lstStyle/>
          <a:p>
            <a:endParaRPr lang="en-IN"/>
          </a:p>
        </p:txBody>
      </p:sp>
      <p:sp>
        <p:nvSpPr>
          <p:cNvPr id="64522" name="AutoShape 10"/>
          <p:cNvSpPr>
            <a:spLocks noChangeArrowheads="1"/>
          </p:cNvSpPr>
          <p:nvPr/>
        </p:nvSpPr>
        <p:spPr bwMode="auto">
          <a:xfrm>
            <a:off x="1206613" y="4187794"/>
            <a:ext cx="2961640" cy="388620"/>
          </a:xfrm>
          <a:prstGeom prst="roundRect">
            <a:avLst>
              <a:gd name="adj" fmla="val 16667"/>
            </a:avLst>
          </a:prstGeom>
          <a:noFill/>
          <a:ln w="3175">
            <a:solidFill>
              <a:schemeClr val="tx1"/>
            </a:solidFill>
            <a:round/>
            <a:headEnd/>
            <a:tailEnd/>
          </a:ln>
          <a:effectLst>
            <a:prstShdw prst="shdw17" dist="17961" dir="2700000">
              <a:schemeClr val="tx1">
                <a:gamma/>
                <a:shade val="60000"/>
                <a:invGamma/>
              </a:schemeClr>
            </a:prstShdw>
          </a:effectLst>
        </p:spPr>
        <p:txBody>
          <a:bodyPr wrap="none" lIns="73152" tIns="36576" rIns="73152" bIns="36576" anchor="ctr"/>
          <a:lstStyle/>
          <a:p>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type="body" idx="1"/>
          </p:nvPr>
        </p:nvSpPr>
        <p:spPr/>
        <p:txBody>
          <a:bodyPr>
            <a:normAutofit/>
          </a:bodyPr>
          <a:lstStyle/>
          <a:p>
            <a:r>
              <a:rPr lang="en-US" smtClean="0"/>
              <a:t>Tips and Tricks in SELECT Statements (contd.):</a:t>
            </a:r>
          </a:p>
          <a:p>
            <a:r>
              <a:rPr lang="en-US" smtClean="0"/>
              <a:t>If you use a leading character in your LIKE clause, then the Query Optimizer has the ability to potentially use an Index to perform the query. Thus speeding performance and reducing the load on SQL engine. </a:t>
            </a:r>
          </a:p>
          <a:p>
            <a:pPr lvl="1"/>
            <a:r>
              <a:rPr lang="en-US" smtClean="0"/>
              <a:t>However, if the leading character in a LIKE clause is a “wildcard”, then the Query Optimizer will not be able to use an Index. Here a table scan must be run, thus reducing performance and taking more time. </a:t>
            </a:r>
          </a:p>
          <a:p>
            <a:r>
              <a:rPr lang="en-US" smtClean="0"/>
              <a:t>The more leading characters you use in the LIKE clause, it is more likely that the Query Optimizer will find and use a suitable Index.</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3"/>
          <p:cNvSpPr>
            <a:spLocks noGrp="1" noChangeArrowheads="1"/>
          </p:cNvSpPr>
          <p:nvPr>
            <p:ph type="body" idx="1"/>
          </p:nvPr>
        </p:nvSpPr>
        <p:spPr/>
        <p:txBody>
          <a:bodyPr>
            <a:normAutofit/>
          </a:bodyPr>
          <a:lstStyle/>
          <a:p>
            <a:r>
              <a:rPr lang="en-US" smtClean="0"/>
              <a:t>Tips and Tricks in SELECT Statements (contd.):</a:t>
            </a:r>
          </a:p>
          <a:p>
            <a:r>
              <a:rPr lang="en-US" smtClean="0"/>
              <a:t>Assuming there is a useful Index on customer_number, the Query Optimizer can locate a range of numbers much faster by using BETWEEN clause. </a:t>
            </a:r>
          </a:p>
          <a:p>
            <a:pPr lvl="1"/>
            <a:r>
              <a:rPr lang="en-US" smtClean="0"/>
              <a:t>This is much faster than it can find a series of numbers by using the IN clause (which is really just another form of the OR clause). </a:t>
            </a:r>
          </a:p>
          <a:p>
            <a:r>
              <a:rPr lang="en-US" smtClean="0"/>
              <a:t>Using Efficient Non-index WHERE clause sequencing:</a:t>
            </a:r>
          </a:p>
          <a:p>
            <a:r>
              <a:rPr lang="en-US" smtClean="0"/>
              <a:t>Oracle evaluates un-indexed equations, linked by the AND verb in a bottom-up fashion. This means that the first clause (last in the AND list) is evaluated, and if it is found TRUE, then the second clause is tested.</a:t>
            </a:r>
          </a:p>
          <a:p>
            <a:r>
              <a:rPr lang="en-US" smtClean="0"/>
              <a:t>Always try to position the most expensive clause first in the WHERE clause sequencing.</a:t>
            </a:r>
          </a:p>
          <a:p>
            <a:r>
              <a:rPr lang="en-US" smtClean="0"/>
              <a:t>Oracle evaluates un-indexed equations, linked by the OR verb in a top-down fashion. This means that the first clause (first in the OR list) is evaluated, and if it is found FALSE, then the second clause is tested.</a:t>
            </a:r>
          </a:p>
          <a:p>
            <a:r>
              <a:rPr lang="en-US" smtClean="0"/>
              <a:t>Always try to position the most expensive OR clause last in the WHERE clause sequencing. </a:t>
            </a:r>
          </a:p>
          <a:p>
            <a:pPr lvl="1"/>
            <a:endParaRPr lang="en-US" smtClean="0"/>
          </a:p>
          <a:p>
            <a:pPr lvl="1"/>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body" idx="1"/>
          </p:nvPr>
        </p:nvSpPr>
        <p:spPr/>
        <p:txBody>
          <a:bodyPr>
            <a:normAutofit/>
          </a:bodyPr>
          <a:lstStyle/>
          <a:p>
            <a:r>
              <a:rPr lang="en-US" smtClean="0"/>
              <a:t>The SELECT Statement:</a:t>
            </a:r>
          </a:p>
          <a:p>
            <a:r>
              <a:rPr lang="en-US" smtClean="0"/>
              <a:t>The SELECT statement is used to select data from a table. The tabular result is stored in a result table (called the result-set). The statement begins with the SELECT keyword. The basic SELECT statement has three clauses: </a:t>
            </a:r>
          </a:p>
          <a:p>
            <a:pPr lvl="1"/>
            <a:r>
              <a:rPr lang="en-US" smtClean="0"/>
              <a:t>SELECT </a:t>
            </a:r>
          </a:p>
          <a:p>
            <a:pPr lvl="1"/>
            <a:r>
              <a:rPr lang="en-US" smtClean="0"/>
              <a:t>FROM </a:t>
            </a:r>
          </a:p>
          <a:p>
            <a:pPr lvl="1"/>
            <a:r>
              <a:rPr lang="en-US" smtClean="0"/>
              <a:t>WHERE </a:t>
            </a:r>
          </a:p>
          <a:p>
            <a:r>
              <a:rPr lang="en-US" smtClean="0"/>
              <a:t>The SELECT clause specifies the table columns that are retrieved. </a:t>
            </a:r>
          </a:p>
          <a:p>
            <a:r>
              <a:rPr lang="en-US" smtClean="0"/>
              <a:t>The FROM clause specifies the tables accessed. </a:t>
            </a:r>
          </a:p>
          <a:p>
            <a:r>
              <a:rPr lang="en-US" smtClean="0"/>
              <a:t>The WHERE clause specifies which table rows are used. The WHERE clause is optional; if missing, all table rows are used. </a:t>
            </a:r>
          </a:p>
          <a:p>
            <a:r>
              <a:rPr lang="en-US" smtClean="0"/>
              <a:t>Note:</a:t>
            </a:r>
          </a:p>
          <a:p>
            <a:r>
              <a:rPr lang="en-US" smtClean="0"/>
              <a:t>Each clause is evaluated on the result set of a previous clause. The final result of the query will be always a “result table”.  </a:t>
            </a:r>
          </a:p>
          <a:p>
            <a:r>
              <a:rPr lang="en-US" smtClean="0"/>
              <a:t>Only FROM clause is essential.  The clauses WHERE, GROUP BY, HAVING, ORDER BY, UNION are optional.</a:t>
            </a:r>
          </a:p>
          <a:p>
            <a:r>
              <a:rPr lang="en-US" smtClean="0"/>
              <a:t>All the examples that follow are based on EMP and DEPT tables that are already available.  </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type="body" idx="1"/>
          </p:nvPr>
        </p:nvSpPr>
        <p:spPr/>
        <p:txBody>
          <a:bodyPr>
            <a:normAutofit fontScale="92500"/>
          </a:bodyPr>
          <a:lstStyle/>
          <a:p>
            <a:r>
              <a:rPr lang="en-US" smtClean="0"/>
              <a:t>Tips and Tricks in SELECT Statements (contd.):</a:t>
            </a:r>
          </a:p>
          <a:p>
            <a:r>
              <a:rPr lang="en-US" smtClean="0"/>
              <a:t>Don’t use ORDER BY in your SELECT statements unless you really need to: </a:t>
            </a:r>
          </a:p>
          <a:p>
            <a:r>
              <a:rPr lang="en-US" smtClean="0"/>
              <a:t>The ORDER BY clause adds a lot of extra overhead. </a:t>
            </a:r>
          </a:p>
          <a:p>
            <a:r>
              <a:rPr lang="en-US" smtClean="0"/>
              <a:t>	For example: Sometimes it may be more efficient to sort the data at the client than at the server. In other cases, the client does not even need sorted data to achieve its goal. The key here is to remember that you should not automatically sort data, unless you know it is necessary. </a:t>
            </a:r>
          </a:p>
          <a:p>
            <a:r>
              <a:rPr lang="en-US" smtClean="0"/>
              <a:t>Whenever SQL Server has to perform a sorting operation, additional resources have to be used to perform this task. Sorting often occurs when any of the following Transact-SQL statements are executed:</a:t>
            </a:r>
          </a:p>
          <a:p>
            <a:pPr lvl="1"/>
            <a:r>
              <a:rPr lang="en-US" smtClean="0"/>
              <a:t>ORDER BY</a:t>
            </a:r>
          </a:p>
          <a:p>
            <a:pPr lvl="1"/>
            <a:r>
              <a:rPr lang="en-US" smtClean="0"/>
              <a:t>GROUP BY</a:t>
            </a:r>
          </a:p>
          <a:p>
            <a:pPr lvl="1"/>
            <a:r>
              <a:rPr lang="en-US" smtClean="0"/>
              <a:t>SELECT DISTINCT</a:t>
            </a:r>
          </a:p>
          <a:p>
            <a:pPr lvl="1"/>
            <a:r>
              <a:rPr lang="en-US" smtClean="0"/>
              <a:t>UNION</a:t>
            </a:r>
          </a:p>
          <a:p>
            <a:pPr lvl="1"/>
            <a:r>
              <a:rPr lang="en-US" smtClean="0"/>
              <a:t>CREATE INDEX (generally not as critical as happens much less often)</a:t>
            </a:r>
          </a:p>
          <a:p>
            <a:r>
              <a:rPr lang="en-US" smtClean="0"/>
              <a:t>In many cases, these commands cannot be avoided. On the other hand, there are few ways in which sorting overhead can be reduced, like:</a:t>
            </a:r>
          </a:p>
          <a:p>
            <a:pPr lvl="1"/>
            <a:r>
              <a:rPr lang="en-US" smtClean="0"/>
              <a:t>Keep the number of rows to be sorted to a minimum. Do this by only returning those rows that absolutely need to be sorted.</a:t>
            </a:r>
          </a:p>
          <a:p>
            <a:pPr lvl="1"/>
            <a:r>
              <a:rPr lang="en-US" smtClean="0"/>
              <a:t>Keep the number of columns to be sorted to the minimum. In other words, do not sort more columns than required.</a:t>
            </a:r>
          </a:p>
          <a:p>
            <a:pPr lvl="1"/>
            <a:r>
              <a:rPr lang="en-US" smtClean="0"/>
              <a:t>Keep the width (physical size) of the columns to be sorted to a minimum.</a:t>
            </a:r>
          </a:p>
          <a:p>
            <a:pPr lvl="1"/>
            <a:r>
              <a:rPr lang="en-US" smtClean="0"/>
              <a:t>Sort column with number datatypes instead of character datatypes.</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908050" y="511175"/>
            <a:ext cx="3886200" cy="2914650"/>
          </a:xfrm>
        </p:spPr>
      </p:sp>
      <p:sp>
        <p:nvSpPr>
          <p:cNvPr id="5" name="Notes Placeholder 4"/>
          <p:cNvSpPr>
            <a:spLocks noGrp="1"/>
          </p:cNvSpPr>
          <p:nvPr>
            <p:ph type="body" idx="1"/>
          </p:nvPr>
        </p:nvSpPr>
        <p:spPr/>
        <p:txBody>
          <a:bodyPr>
            <a:norm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idx="1"/>
          </p:nvPr>
        </p:nvSpPr>
        <p:spPr/>
        <p:txBody>
          <a:bodyPr>
            <a:normAutofit/>
          </a:bodyPr>
          <a:lstStyle/>
          <a:p>
            <a:r>
              <a:rPr lang="en-US" smtClean="0"/>
              <a:t>The WHERE Clause:</a:t>
            </a:r>
          </a:p>
          <a:p>
            <a:r>
              <a:rPr lang="en-US" smtClean="0"/>
              <a:t>The WHERE clause is used to perform “selective retrieval” of rows. It follows the FROM clause, and specifies the search condition. </a:t>
            </a:r>
          </a:p>
          <a:p>
            <a:r>
              <a:rPr lang="en-US" smtClean="0"/>
              <a:t>The result of the WHERE clause is the row or rows retrieved from the Tables, which meet the search condition.</a:t>
            </a:r>
          </a:p>
          <a:p>
            <a:r>
              <a:rPr lang="en-US" smtClean="0"/>
              <a:t>The clause is of the form:</a:t>
            </a:r>
          </a:p>
          <a:p>
            <a:endParaRPr lang="en-US" smtClean="0"/>
          </a:p>
          <a:p>
            <a:endParaRPr lang="en-US" smtClean="0"/>
          </a:p>
          <a:p>
            <a:r>
              <a:rPr lang="en-US" smtClean="0"/>
              <a:t>Comparison Predicates:</a:t>
            </a:r>
          </a:p>
          <a:p>
            <a:r>
              <a:rPr lang="en-US" smtClean="0"/>
              <a:t>The Comparison Predicates specify the comparison of two values. </a:t>
            </a:r>
          </a:p>
          <a:p>
            <a:pPr lvl="1"/>
            <a:r>
              <a:rPr lang="en-US" smtClean="0"/>
              <a:t>It is of the form:</a:t>
            </a:r>
          </a:p>
          <a:p>
            <a:r>
              <a:rPr lang="en-US" smtClean="0"/>
              <a:t>		&lt; Expression&gt; &lt; operator &gt;  &lt; Expression&gt; 	</a:t>
            </a:r>
          </a:p>
          <a:p>
            <a:r>
              <a:rPr lang="en-US" smtClean="0"/>
              <a:t>		 &lt; Expression&gt; &lt;operator&gt; &lt;subquery&gt;</a:t>
            </a:r>
          </a:p>
          <a:p>
            <a:pPr lvl="1"/>
            <a:r>
              <a:rPr lang="en-US" smtClean="0"/>
              <a:t>The operators used are shown on the next slide:</a:t>
            </a:r>
          </a:p>
          <a:p>
            <a:pPr lvl="1"/>
            <a:r>
              <a:rPr lang="en-US" smtClean="0"/>
              <a:t>	</a:t>
            </a:r>
          </a:p>
          <a:p>
            <a:pPr lvl="1"/>
            <a:endParaRPr lang="en-US" smtClean="0"/>
          </a:p>
          <a:p>
            <a:pPr lvl="1"/>
            <a:endParaRPr lang="en-US" smtClean="0"/>
          </a:p>
          <a:p>
            <a:pPr lvl="1"/>
            <a:endParaRPr lang="en-US" smtClean="0"/>
          </a:p>
          <a:p>
            <a:pPr lvl="1"/>
            <a:endParaRPr lang="en-US" smtClean="0"/>
          </a:p>
          <a:p>
            <a:pPr lvl="1"/>
            <a:endParaRPr lang="en-US" smtClean="0"/>
          </a:p>
          <a:p>
            <a:pPr lvl="1"/>
            <a:endParaRPr lang="en-US" smtClean="0"/>
          </a:p>
          <a:p>
            <a:pPr lvl="1"/>
            <a:r>
              <a:rPr lang="en-US" smtClean="0"/>
              <a:t>contd.</a:t>
            </a:r>
            <a:endParaRPr lang="en-US" dirty="0" smtClean="0"/>
          </a:p>
        </p:txBody>
      </p:sp>
      <p:sp>
        <p:nvSpPr>
          <p:cNvPr id="41991" name="AutoShape 5"/>
          <p:cNvSpPr>
            <a:spLocks noChangeArrowheads="1"/>
          </p:cNvSpPr>
          <p:nvPr/>
        </p:nvSpPr>
        <p:spPr bwMode="auto">
          <a:xfrm>
            <a:off x="1679341" y="5437272"/>
            <a:ext cx="2794000" cy="171371"/>
          </a:xfrm>
          <a:prstGeom prst="roundRect">
            <a:avLst>
              <a:gd name="adj" fmla="val 16667"/>
            </a:avLst>
          </a:prstGeom>
          <a:noFill/>
          <a:ln w="19050">
            <a:solidFill>
              <a:schemeClr val="tx1"/>
            </a:solidFill>
            <a:round/>
            <a:headEnd/>
            <a:tailEnd/>
          </a:ln>
        </p:spPr>
        <p:txBody>
          <a:bodyPr lIns="73152" tIns="36576" rIns="73152" bIns="36576" anchor="ctr"/>
          <a:lstStyle/>
          <a:p>
            <a:pPr lvl="1"/>
            <a:r>
              <a:rPr lang="en-US" sz="800" dirty="0">
                <a:latin typeface="Arial" pitchFamily="34" charset="0"/>
                <a:cs typeface="Arial" pitchFamily="34" charset="0"/>
              </a:rPr>
              <a:t>WHERE &lt;search condition&gt;</a:t>
            </a:r>
          </a:p>
        </p:txBody>
      </p:sp>
      <p:sp>
        <p:nvSpPr>
          <p:cNvPr id="7" name="Slide Image Placeholder 6"/>
          <p:cNvSpPr>
            <a:spLocks noGrp="1" noRot="1" noChangeAspect="1"/>
          </p:cNvSpPr>
          <p:nvPr>
            <p:ph type="sldImg"/>
          </p:nvPr>
        </p:nvSpPr>
        <p:spPr>
          <a:xfrm>
            <a:off x="908050" y="511175"/>
            <a:ext cx="3886200" cy="2914650"/>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type="body" idx="1"/>
          </p:nvPr>
        </p:nvSpPr>
        <p:spPr/>
        <p:txBody>
          <a:bodyPr>
            <a:normAutofit/>
          </a:bodyPr>
          <a:lstStyle/>
          <a:p>
            <a:r>
              <a:rPr lang="en-US" smtClean="0"/>
              <a:t>Oracle Database store dates in an internal numeric format, representing the century, year, month, day, hours, minutes, and seconds.</a:t>
            </a:r>
          </a:p>
          <a:p>
            <a:r>
              <a:rPr lang="en-US" smtClean="0"/>
              <a:t>The date datatype is covered in detail later.</a:t>
            </a:r>
            <a:endParaRPr lang="en-US" dirty="0" smtClean="0"/>
          </a:p>
        </p:txBody>
      </p:sp>
      <p:sp>
        <p:nvSpPr>
          <p:cNvPr id="5" name="Slide Image Placeholder 4"/>
          <p:cNvSpPr>
            <a:spLocks noGrp="1" noRot="1" noChangeAspect="1"/>
          </p:cNvSpPr>
          <p:nvPr>
            <p:ph type="sldImg"/>
          </p:nvPr>
        </p:nvSpPr>
        <p:spPr>
          <a:xfrm>
            <a:off x="908050" y="511175"/>
            <a:ext cx="3886200" cy="2914650"/>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idx="1"/>
          </p:nvPr>
        </p:nvSpPr>
        <p:spPr/>
        <p:txBody>
          <a:bodyPr>
            <a:normAutofit lnSpcReduction="10000"/>
          </a:bodyPr>
          <a:lstStyle/>
          <a:p>
            <a:r>
              <a:rPr lang="en-US" smtClean="0"/>
              <a:t>Operators:</a:t>
            </a:r>
          </a:p>
          <a:p>
            <a:r>
              <a:rPr lang="en-US" smtClean="0"/>
              <a:t>Operators are used in “expressions” or “conditional statements”. They show equality, inequality, or a combination of both.  </a:t>
            </a:r>
          </a:p>
          <a:p>
            <a:r>
              <a:rPr lang="en-US" smtClean="0"/>
              <a:t>Operators are of three types: </a:t>
            </a:r>
          </a:p>
          <a:p>
            <a:pPr lvl="1"/>
            <a:r>
              <a:rPr lang="en-US" smtClean="0"/>
              <a:t>mathematical </a:t>
            </a:r>
          </a:p>
          <a:p>
            <a:pPr lvl="1"/>
            <a:r>
              <a:rPr lang="en-US" smtClean="0"/>
              <a:t>logical </a:t>
            </a:r>
          </a:p>
          <a:p>
            <a:pPr lvl="1"/>
            <a:r>
              <a:rPr lang="en-US" smtClean="0"/>
              <a:t>range (comparison) </a:t>
            </a:r>
          </a:p>
          <a:p>
            <a:r>
              <a:rPr lang="en-US" smtClean="0"/>
              <a:t>These operators are mainly used in the WHERE clause, HAVING clause in order to filter the data to be selected.</a:t>
            </a:r>
          </a:p>
          <a:p>
            <a:r>
              <a:rPr lang="en-US" smtClean="0"/>
              <a:t>Mathematical operators: </a:t>
            </a:r>
          </a:p>
          <a:p>
            <a:r>
              <a:rPr lang="en-US" smtClean="0"/>
              <a:t>	These operators add, subtract, multiply, divide, and compare equality of numbers and strings. They are +, -, *, /</a:t>
            </a:r>
          </a:p>
          <a:p>
            <a:r>
              <a:rPr lang="en-US" smtClean="0"/>
              <a:t>Comparison Operators: </a:t>
            </a:r>
          </a:p>
          <a:p>
            <a:r>
              <a:rPr lang="en-US" smtClean="0"/>
              <a:t>	These operators are used to compare the column data with specific values in a condition. “Comparison Operators” are also used along with the “SELECT statement” to filter data based on specific conditions. The table in the slide describes each Comparison operator. Comparison operators indicate how the data should relate to the given search value.</a:t>
            </a:r>
          </a:p>
          <a:p>
            <a:r>
              <a:rPr lang="en-US" smtClean="0"/>
              <a:t>Logical Operators:</a:t>
            </a:r>
          </a:p>
          <a:p>
            <a:r>
              <a:rPr lang="en-US" smtClean="0"/>
              <a:t>	There are three Logical Operators namely AND, OR and NOT. These operators compare two conditions at a time to determine whether a row can be selected for the output or not. When retrieving data by using a SELECT statement, you can use logical operators in the WHERE clause. This allows you to combine more than one condition. </a:t>
            </a:r>
            <a:endParaRPr lang="en-US" dirty="0" smtClean="0"/>
          </a:p>
        </p:txBody>
      </p:sp>
      <p:sp>
        <p:nvSpPr>
          <p:cNvPr id="6" name="Slide Image Placeholder 5"/>
          <p:cNvSpPr>
            <a:spLocks noGrp="1" noRot="1" noChangeAspect="1"/>
          </p:cNvSpPr>
          <p:nvPr>
            <p:ph type="sldImg"/>
          </p:nvPr>
        </p:nvSpPr>
        <p:spPr>
          <a:xfrm>
            <a:off x="908050" y="511175"/>
            <a:ext cx="3886200" cy="2914650"/>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a:xfrm>
            <a:off x="908050" y="511175"/>
            <a:ext cx="3886200" cy="2914650"/>
          </a:xfrm>
        </p:spPr>
      </p:sp>
      <p:sp>
        <p:nvSpPr>
          <p:cNvPr id="6" name="Notes Placeholder 5"/>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5138" y="117475"/>
            <a:ext cx="8912225" cy="7159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1625" y="1214438"/>
            <a:ext cx="8912225" cy="4525962"/>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12/15/2015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December 15,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Freeform 4"/>
          <p:cNvSpPr>
            <a:spLocks/>
          </p:cNvSpPr>
          <p:nvPr userDrawn="1">
            <p:custDataLst>
              <p:tags r:id="rId14"/>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latin typeface="Arial" pitchFamily="34" charset="0"/>
              <a:cs typeface="Arial" pitchFamily="34" charset="0"/>
            </a:endParaRPr>
          </a:p>
        </p:txBody>
      </p:sp>
      <p:cxnSp>
        <p:nvCxnSpPr>
          <p:cNvPr id="16" name="Straight Connector 15"/>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7" name="Picture 12" descr="D:\Temlates\Capgemini_logo_pms.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627062" y="3262088"/>
            <a:ext cx="6528501" cy="1143008"/>
          </a:xfrm>
        </p:spPr>
        <p:txBody>
          <a:bodyPr/>
          <a:lstStyle/>
          <a:p>
            <a:r>
              <a:rPr lang="en-US" dirty="0" smtClean="0"/>
              <a:t>Data Query Language (The Select Statement)</a:t>
            </a:r>
            <a:endParaRPr lang="en-US" dirty="0"/>
          </a:p>
        </p:txBody>
      </p:sp>
      <p:sp>
        <p:nvSpPr>
          <p:cNvPr id="11" name="Title 10"/>
          <p:cNvSpPr>
            <a:spLocks noGrp="1"/>
          </p:cNvSpPr>
          <p:nvPr>
            <p:ph type="ctrTitle"/>
          </p:nvPr>
        </p:nvSpPr>
        <p:spPr>
          <a:xfrm>
            <a:off x="1338248" y="1948308"/>
            <a:ext cx="5652089" cy="1285884"/>
          </a:xfrm>
        </p:spPr>
        <p:txBody>
          <a:bodyPr>
            <a:normAutofit/>
          </a:bodyPr>
          <a:lstStyle/>
          <a:p>
            <a:r>
              <a:rPr lang="en-US" sz="3600" dirty="0" smtClean="0">
                <a:solidFill>
                  <a:srgbClr val="000000"/>
                </a:solidFill>
                <a:latin typeface="Candara"/>
              </a:rPr>
              <a:t>DBMS/SQL</a:t>
            </a:r>
            <a:endParaRPr lang="en-US" sz="3600" dirty="0">
              <a:solidFill>
                <a:srgbClr val="000000"/>
              </a:solidFill>
              <a:latin typeface="Candar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465138" y="117475"/>
            <a:ext cx="8229600" cy="715963"/>
          </a:xfrm>
          <a:noFill/>
        </p:spPr>
        <p:txBody>
          <a:bodyPr/>
          <a:lstStyle/>
          <a:p>
            <a:pPr>
              <a:lnSpc>
                <a:spcPct val="80000"/>
              </a:lnSpc>
            </a:pPr>
            <a:r>
              <a:rPr lang="en-US" sz="1200" b="1" dirty="0" smtClean="0"/>
              <a:t> 3.2: SELECT statement Clauses </a:t>
            </a:r>
            <a:br>
              <a:rPr lang="en-US" sz="1200" b="1" dirty="0" smtClean="0"/>
            </a:br>
            <a:r>
              <a:rPr lang="en-US" dirty="0" smtClean="0"/>
              <a:t>BETWEEN … AND Operator</a:t>
            </a:r>
          </a:p>
        </p:txBody>
      </p:sp>
      <p:sp>
        <p:nvSpPr>
          <p:cNvPr id="12291" name="Rectangle 19"/>
          <p:cNvSpPr>
            <a:spLocks noGrp="1"/>
          </p:cNvSpPr>
          <p:nvPr>
            <p:ph type="body" idx="1"/>
          </p:nvPr>
        </p:nvSpPr>
        <p:spPr>
          <a:noFill/>
        </p:spPr>
        <p:txBody>
          <a:bodyPr/>
          <a:lstStyle/>
          <a:p>
            <a:r>
              <a:rPr lang="en-US" dirty="0" smtClean="0"/>
              <a:t>The BETWEEN … AND operator finds values in a specified range:</a:t>
            </a:r>
          </a:p>
        </p:txBody>
      </p:sp>
      <p:sp>
        <p:nvSpPr>
          <p:cNvPr id="12292" name="AutoShape 21"/>
          <p:cNvSpPr>
            <a:spLocks noChangeArrowheads="1"/>
          </p:cNvSpPr>
          <p:nvPr/>
        </p:nvSpPr>
        <p:spPr bwMode="auto">
          <a:xfrm>
            <a:off x="762000" y="2046514"/>
            <a:ext cx="7848600" cy="2006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SELECT </a:t>
            </a:r>
            <a:r>
              <a:rPr lang="en-US" dirty="0" err="1">
                <a:latin typeface="Candara"/>
                <a:cs typeface="Arial" pitchFamily="34" charset="0"/>
              </a:rPr>
              <a:t>staff_code,staff_name</a:t>
            </a:r>
            <a:r>
              <a:rPr lang="en-US" dirty="0">
                <a:latin typeface="Candara"/>
                <a:cs typeface="Arial" pitchFamily="34" charset="0"/>
              </a:rPr>
              <a:t>  FROM  </a:t>
            </a:r>
            <a:r>
              <a:rPr lang="en-US" dirty="0" err="1">
                <a:latin typeface="Candara"/>
                <a:cs typeface="Arial" pitchFamily="34" charset="0"/>
              </a:rPr>
              <a:t>staff_master</a:t>
            </a:r>
            <a:endParaRPr lang="en-US" dirty="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staff_dob</a:t>
            </a:r>
            <a:r>
              <a:rPr lang="en-US" dirty="0">
                <a:latin typeface="Candara"/>
                <a:cs typeface="Arial" pitchFamily="34" charset="0"/>
              </a:rPr>
              <a:t> </a:t>
            </a:r>
          </a:p>
          <a:p>
            <a:r>
              <a:rPr lang="en-US" dirty="0">
                <a:latin typeface="Candara"/>
                <a:cs typeface="Arial" pitchFamily="34" charset="0"/>
              </a:rPr>
              <a:t>                    BETWEEN ’01-Jan-1980’  </a:t>
            </a:r>
          </a:p>
          <a:p>
            <a:r>
              <a:rPr lang="en-US" dirty="0">
                <a:latin typeface="Candara"/>
                <a:cs typeface="Arial" pitchFamily="34" charset="0"/>
              </a:rPr>
              <a:t>                    AND  ’31-Jan-1980’;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465138" y="117475"/>
            <a:ext cx="8229600" cy="715963"/>
          </a:xfrm>
          <a:noFill/>
        </p:spPr>
        <p:txBody>
          <a:bodyPr/>
          <a:lstStyle/>
          <a:p>
            <a:pPr>
              <a:lnSpc>
                <a:spcPct val="80000"/>
              </a:lnSpc>
            </a:pPr>
            <a:r>
              <a:rPr lang="en-US" sz="1200" b="1" dirty="0" smtClean="0"/>
              <a:t>3.2: SELECT statement Clauses </a:t>
            </a:r>
            <a:br>
              <a:rPr lang="en-US" sz="1200" b="1" dirty="0" smtClean="0"/>
            </a:br>
            <a:r>
              <a:rPr lang="en-US" dirty="0" smtClean="0"/>
              <a:t>IN Operator</a:t>
            </a:r>
          </a:p>
        </p:txBody>
      </p:sp>
      <p:sp>
        <p:nvSpPr>
          <p:cNvPr id="13315" name="Rectangle 3"/>
          <p:cNvSpPr>
            <a:spLocks noGrp="1"/>
          </p:cNvSpPr>
          <p:nvPr>
            <p:ph type="body" idx="1"/>
          </p:nvPr>
        </p:nvSpPr>
        <p:spPr>
          <a:xfrm>
            <a:off x="319088" y="1233488"/>
            <a:ext cx="8229600" cy="4525962"/>
          </a:xfrm>
          <a:noFill/>
        </p:spPr>
        <p:txBody>
          <a:bodyPr/>
          <a:lstStyle/>
          <a:p>
            <a:r>
              <a:rPr lang="en-US" dirty="0" smtClean="0"/>
              <a:t>The IN operator matches a value in a specified list.</a:t>
            </a:r>
          </a:p>
          <a:p>
            <a:pPr lvl="1"/>
            <a:r>
              <a:rPr lang="en-US" dirty="0" smtClean="0"/>
              <a:t>The List must be in parentheses. </a:t>
            </a:r>
          </a:p>
          <a:p>
            <a:pPr lvl="1"/>
            <a:r>
              <a:rPr lang="en-US" dirty="0" smtClean="0"/>
              <a:t>The Values must be separated by commas.</a:t>
            </a:r>
            <a:endParaRPr lang="en-US" sz="1200" dirty="0" smtClean="0"/>
          </a:p>
        </p:txBody>
      </p:sp>
      <p:sp>
        <p:nvSpPr>
          <p:cNvPr id="13316" name="AutoShape 7"/>
          <p:cNvSpPr>
            <a:spLocks noChangeArrowheads="1"/>
          </p:cNvSpPr>
          <p:nvPr/>
        </p:nvSpPr>
        <p:spPr bwMode="auto">
          <a:xfrm>
            <a:off x="496888" y="2598057"/>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SELECT </a:t>
            </a:r>
            <a:r>
              <a:rPr lang="en-US" dirty="0" err="1">
                <a:latin typeface="Candara"/>
                <a:cs typeface="Arial" pitchFamily="34" charset="0"/>
              </a:rPr>
              <a:t>dept_code</a:t>
            </a:r>
            <a:r>
              <a:rPr lang="en-US" dirty="0">
                <a:latin typeface="Candara"/>
                <a:cs typeface="Arial" pitchFamily="34" charset="0"/>
              </a:rPr>
              <a:t>   FROM  </a:t>
            </a:r>
            <a:r>
              <a:rPr lang="en-US" dirty="0" err="1">
                <a:latin typeface="Candara"/>
                <a:cs typeface="Arial" pitchFamily="34" charset="0"/>
              </a:rPr>
              <a:t>department_master</a:t>
            </a:r>
            <a:endParaRPr lang="en-US" dirty="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dept_name</a:t>
            </a:r>
            <a:r>
              <a:rPr lang="en-US" dirty="0">
                <a:latin typeface="Candara"/>
                <a:cs typeface="Arial" pitchFamily="34" charset="0"/>
              </a:rPr>
              <a:t> IN ( ‘Computer Science’, ‘Mechanics’);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465138" y="117475"/>
            <a:ext cx="8229600" cy="715963"/>
          </a:xfrm>
          <a:noFill/>
        </p:spPr>
        <p:txBody>
          <a:bodyPr/>
          <a:lstStyle/>
          <a:p>
            <a:pPr>
              <a:lnSpc>
                <a:spcPct val="80000"/>
              </a:lnSpc>
            </a:pPr>
            <a:r>
              <a:rPr lang="en-US" sz="1200" b="1" dirty="0" smtClean="0"/>
              <a:t> 3.2: SELECT statement Clauses </a:t>
            </a:r>
            <a:br>
              <a:rPr lang="en-US" sz="1200" b="1" dirty="0" smtClean="0"/>
            </a:br>
            <a:r>
              <a:rPr lang="en-US" dirty="0" smtClean="0"/>
              <a:t>LIKE Operator</a:t>
            </a:r>
          </a:p>
        </p:txBody>
      </p:sp>
      <p:sp>
        <p:nvSpPr>
          <p:cNvPr id="14339" name="Rectangle 3"/>
          <p:cNvSpPr>
            <a:spLocks noGrp="1"/>
          </p:cNvSpPr>
          <p:nvPr>
            <p:ph type="body" idx="1"/>
          </p:nvPr>
        </p:nvSpPr>
        <p:spPr>
          <a:xfrm>
            <a:off x="319088" y="1233488"/>
            <a:ext cx="8229600" cy="1727426"/>
          </a:xfrm>
          <a:noFill/>
        </p:spPr>
        <p:txBody>
          <a:bodyPr/>
          <a:lstStyle/>
          <a:p>
            <a:r>
              <a:rPr lang="en-US" dirty="0" smtClean="0"/>
              <a:t>The LIKE operator performs pattern searches.</a:t>
            </a:r>
          </a:p>
          <a:p>
            <a:pPr lvl="1"/>
            <a:r>
              <a:rPr lang="en-US" dirty="0" smtClean="0"/>
              <a:t>The LIKE operator is used with wildcard characters.</a:t>
            </a:r>
          </a:p>
          <a:p>
            <a:pPr lvl="1"/>
            <a:r>
              <a:rPr lang="en-US" dirty="0" smtClean="0"/>
              <a:t>Underscore (_) for exactly one character in the indicated position</a:t>
            </a:r>
          </a:p>
          <a:p>
            <a:pPr lvl="1"/>
            <a:r>
              <a:rPr lang="en-US" dirty="0" smtClean="0"/>
              <a:t>Percent sign (%) to represent any number of characters</a:t>
            </a:r>
          </a:p>
        </p:txBody>
      </p:sp>
      <p:sp>
        <p:nvSpPr>
          <p:cNvPr id="14340" name="AutoShape 5"/>
          <p:cNvSpPr>
            <a:spLocks noChangeArrowheads="1"/>
          </p:cNvSpPr>
          <p:nvPr/>
        </p:nvSpPr>
        <p:spPr bwMode="auto">
          <a:xfrm>
            <a:off x="496888" y="3011714"/>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smtClean="0">
                <a:latin typeface="Candara"/>
              </a:rPr>
              <a:t>	</a:t>
            </a:r>
            <a:r>
              <a:rPr lang="en-US" dirty="0" smtClean="0">
                <a:latin typeface="Candara"/>
                <a:cs typeface="Arial" pitchFamily="34" charset="0"/>
              </a:rPr>
              <a:t>SELECT </a:t>
            </a:r>
            <a:r>
              <a:rPr lang="en-US" dirty="0" err="1" smtClean="0">
                <a:latin typeface="Candara"/>
                <a:cs typeface="Arial" pitchFamily="34" charset="0"/>
              </a:rPr>
              <a:t>book_code,book_name</a:t>
            </a:r>
            <a:r>
              <a:rPr lang="en-US" dirty="0" smtClean="0">
                <a:latin typeface="Candara"/>
                <a:cs typeface="Arial" pitchFamily="34" charset="0"/>
              </a:rPr>
              <a:t> FROM  </a:t>
            </a:r>
            <a:r>
              <a:rPr lang="en-US" dirty="0" err="1" smtClean="0">
                <a:latin typeface="Candara"/>
                <a:cs typeface="Arial" pitchFamily="34" charset="0"/>
              </a:rPr>
              <a:t>book_master</a:t>
            </a:r>
            <a:endParaRPr lang="en-US" dirty="0" smtClean="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book_pub_author</a:t>
            </a:r>
            <a:r>
              <a:rPr lang="en-US" dirty="0">
                <a:latin typeface="Candara"/>
                <a:cs typeface="Arial" pitchFamily="34" charset="0"/>
              </a:rPr>
              <a:t> LIKE ‘%</a:t>
            </a:r>
            <a:r>
              <a:rPr lang="en-US" dirty="0" err="1">
                <a:latin typeface="Candara"/>
                <a:cs typeface="Arial" pitchFamily="34" charset="0"/>
              </a:rPr>
              <a:t>Kanetkar</a:t>
            </a:r>
            <a:r>
              <a:rPr lang="en-US" dirty="0">
                <a:latin typeface="Candara"/>
                <a:cs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465138" y="117475"/>
            <a:ext cx="8229600" cy="715963"/>
          </a:xfrm>
          <a:noFill/>
        </p:spPr>
        <p:txBody>
          <a:bodyPr/>
          <a:lstStyle/>
          <a:p>
            <a:pPr>
              <a:lnSpc>
                <a:spcPct val="80000"/>
              </a:lnSpc>
            </a:pPr>
            <a:r>
              <a:rPr lang="en-US" sz="1200" b="1" dirty="0" smtClean="0"/>
              <a:t>3.2: SELECT statement Clauses </a:t>
            </a:r>
            <a:br>
              <a:rPr lang="en-US" sz="1200" b="1" dirty="0" smtClean="0"/>
            </a:br>
            <a:r>
              <a:rPr lang="en-US" dirty="0" smtClean="0"/>
              <a:t>Logical Operators</a:t>
            </a:r>
          </a:p>
        </p:txBody>
      </p:sp>
      <p:sp>
        <p:nvSpPr>
          <p:cNvPr id="15363" name="Rectangle 3"/>
          <p:cNvSpPr>
            <a:spLocks noGrp="1"/>
          </p:cNvSpPr>
          <p:nvPr>
            <p:ph type="body" idx="1"/>
          </p:nvPr>
        </p:nvSpPr>
        <p:spPr>
          <a:xfrm>
            <a:off x="319088" y="1233488"/>
            <a:ext cx="8229600" cy="2300287"/>
          </a:xfrm>
          <a:noFill/>
        </p:spPr>
        <p:txBody>
          <a:bodyPr/>
          <a:lstStyle/>
          <a:p>
            <a:r>
              <a:rPr lang="en-US" dirty="0" smtClean="0"/>
              <a:t>Logical operators are used to combine conditions.</a:t>
            </a:r>
          </a:p>
          <a:p>
            <a:pPr lvl="1"/>
            <a:r>
              <a:rPr lang="en-US" dirty="0" smtClean="0"/>
              <a:t>Logical operators are NOT, AND, OR.</a:t>
            </a:r>
          </a:p>
          <a:p>
            <a:pPr lvl="2"/>
            <a:r>
              <a:t>NOT reverses meaning.</a:t>
            </a:r>
          </a:p>
          <a:p>
            <a:pPr lvl="2"/>
            <a:r>
              <a:t>AND both conditions must be true.</a:t>
            </a:r>
          </a:p>
          <a:p>
            <a:pPr lvl="2"/>
            <a:r>
              <a:t>OR at least one condition must be true.</a:t>
            </a:r>
          </a:p>
          <a:p>
            <a:pPr lvl="1"/>
            <a:r>
              <a:rPr lang="en-US" dirty="0" smtClean="0"/>
              <a:t>Use of AND operator</a:t>
            </a:r>
          </a:p>
        </p:txBody>
      </p:sp>
      <p:sp>
        <p:nvSpPr>
          <p:cNvPr id="15364" name="AutoShape 5"/>
          <p:cNvSpPr>
            <a:spLocks noChangeArrowheads="1"/>
          </p:cNvSpPr>
          <p:nvPr/>
        </p:nvSpPr>
        <p:spPr bwMode="auto">
          <a:xfrm>
            <a:off x="666750" y="3657600"/>
            <a:ext cx="7848600" cy="13017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SELECT </a:t>
            </a:r>
            <a:r>
              <a:rPr lang="en-US" dirty="0" err="1">
                <a:latin typeface="Candara"/>
                <a:cs typeface="Arial" pitchFamily="34" charset="0"/>
              </a:rPr>
              <a:t>staff_code,staff_name,staff_sal</a:t>
            </a:r>
            <a:r>
              <a:rPr lang="en-US" dirty="0">
                <a:latin typeface="Candara"/>
                <a:cs typeface="Arial" pitchFamily="34" charset="0"/>
              </a:rPr>
              <a:t> FROM  </a:t>
            </a:r>
            <a:r>
              <a:rPr lang="en-US" dirty="0" err="1">
                <a:latin typeface="Candara"/>
                <a:cs typeface="Arial" pitchFamily="34" charset="0"/>
              </a:rPr>
              <a:t>staff_master</a:t>
            </a:r>
            <a:endParaRPr lang="en-US" dirty="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dept_code</a:t>
            </a:r>
            <a:r>
              <a:rPr lang="en-US" dirty="0">
                <a:latin typeface="Candara"/>
                <a:cs typeface="Arial" pitchFamily="34" charset="0"/>
              </a:rPr>
              <a:t> = 10</a:t>
            </a:r>
          </a:p>
          <a:p>
            <a:r>
              <a:rPr lang="en-US" dirty="0">
                <a:latin typeface="Candara"/>
                <a:cs typeface="Arial" pitchFamily="34" charset="0"/>
              </a:rPr>
              <a:t>         AND  </a:t>
            </a:r>
            <a:r>
              <a:rPr lang="en-US" dirty="0" err="1">
                <a:latin typeface="Candara"/>
                <a:cs typeface="Arial" pitchFamily="34" charset="0"/>
              </a:rPr>
              <a:t>staff_dob</a:t>
            </a:r>
            <a:r>
              <a:rPr lang="en-US" dirty="0">
                <a:latin typeface="Candara"/>
                <a:cs typeface="Arial" pitchFamily="34" charset="0"/>
              </a:rPr>
              <a:t> &gt; ’01-Jan-1945’;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465138" y="117475"/>
            <a:ext cx="8229600" cy="715963"/>
          </a:xfrm>
          <a:noFill/>
        </p:spPr>
        <p:txBody>
          <a:bodyPr/>
          <a:lstStyle/>
          <a:p>
            <a:pPr>
              <a:lnSpc>
                <a:spcPct val="80000"/>
              </a:lnSpc>
            </a:pPr>
            <a:r>
              <a:rPr lang="en-US" sz="1200" b="1" dirty="0" smtClean="0"/>
              <a:t> 3.2: SELECT statement Clauses </a:t>
            </a:r>
            <a:br>
              <a:rPr lang="en-US" sz="1200" b="1" dirty="0" smtClean="0"/>
            </a:br>
            <a:r>
              <a:rPr lang="en-US" dirty="0" smtClean="0"/>
              <a:t>Using AND or </a:t>
            </a:r>
            <a:r>
              <a:rPr lang="en-US" dirty="0" err="1" smtClean="0"/>
              <a:t>OR</a:t>
            </a:r>
            <a:r>
              <a:rPr lang="en-US" dirty="0" smtClean="0"/>
              <a:t> Clause</a:t>
            </a:r>
          </a:p>
        </p:txBody>
      </p:sp>
      <p:sp>
        <p:nvSpPr>
          <p:cNvPr id="16387" name="Rectangle 3"/>
          <p:cNvSpPr>
            <a:spLocks noGrp="1"/>
          </p:cNvSpPr>
          <p:nvPr>
            <p:ph type="body" idx="1"/>
          </p:nvPr>
        </p:nvSpPr>
        <p:spPr>
          <a:xfrm>
            <a:off x="319088" y="1233488"/>
            <a:ext cx="8153400" cy="741362"/>
          </a:xfrm>
          <a:noFill/>
        </p:spPr>
        <p:txBody>
          <a:bodyPr/>
          <a:lstStyle/>
          <a:p>
            <a:r>
              <a:rPr lang="en-US" dirty="0" smtClean="0"/>
              <a:t>Use of OR operator:</a:t>
            </a:r>
          </a:p>
          <a:p>
            <a:pPr lvl="2"/>
            <a:endParaRPr lang="en-US" dirty="0" smtClean="0"/>
          </a:p>
          <a:p>
            <a:pPr lvl="2"/>
            <a:endParaRPr lang="en-US" dirty="0" smtClean="0"/>
          </a:p>
          <a:p>
            <a:pPr lvl="2"/>
            <a:endParaRPr lang="en-US" dirty="0" smtClean="0"/>
          </a:p>
          <a:p>
            <a:pPr lvl="2"/>
            <a:endParaRPr lang="en-US" dirty="0" smtClean="0"/>
          </a:p>
          <a:p>
            <a:pPr lvl="2"/>
            <a:endParaRPr lang="en-US" dirty="0" smtClean="0"/>
          </a:p>
        </p:txBody>
      </p:sp>
      <p:sp>
        <p:nvSpPr>
          <p:cNvPr id="16388" name="AutoShape 4"/>
          <p:cNvSpPr>
            <a:spLocks noChangeArrowheads="1"/>
          </p:cNvSpPr>
          <p:nvPr/>
        </p:nvSpPr>
        <p:spPr bwMode="auto">
          <a:xfrm>
            <a:off x="666750" y="1981200"/>
            <a:ext cx="7848600" cy="10668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sz="2000" dirty="0">
                <a:latin typeface="Candara"/>
              </a:rPr>
              <a:t> </a:t>
            </a:r>
            <a:r>
              <a:rPr lang="en-US" dirty="0">
                <a:latin typeface="Candara"/>
                <a:cs typeface="Arial" pitchFamily="34" charset="0"/>
              </a:rPr>
              <a:t>SELECT  </a:t>
            </a:r>
            <a:r>
              <a:rPr lang="en-US" dirty="0" err="1">
                <a:latin typeface="Candara"/>
                <a:cs typeface="Arial" pitchFamily="34" charset="0"/>
              </a:rPr>
              <a:t>book_code</a:t>
            </a:r>
            <a:r>
              <a:rPr lang="en-US" dirty="0">
                <a:latin typeface="Candara"/>
                <a:cs typeface="Arial" pitchFamily="34" charset="0"/>
              </a:rPr>
              <a:t>   FROM  </a:t>
            </a:r>
            <a:r>
              <a:rPr lang="en-US" dirty="0" err="1">
                <a:latin typeface="Candara"/>
                <a:cs typeface="Arial" pitchFamily="34" charset="0"/>
              </a:rPr>
              <a:t>book_master</a:t>
            </a:r>
            <a:endParaRPr lang="en-US" dirty="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book_pub_author</a:t>
            </a:r>
            <a:r>
              <a:rPr lang="en-US" dirty="0">
                <a:latin typeface="Candara"/>
                <a:cs typeface="Arial" pitchFamily="34" charset="0"/>
              </a:rPr>
              <a:t> LIKE ‘%</a:t>
            </a:r>
            <a:r>
              <a:rPr lang="en-US" dirty="0" err="1">
                <a:latin typeface="Candara"/>
                <a:cs typeface="Arial" pitchFamily="34" charset="0"/>
              </a:rPr>
              <a:t>Kanetkar</a:t>
            </a:r>
            <a:r>
              <a:rPr lang="en-US" dirty="0">
                <a:latin typeface="Candara"/>
                <a:cs typeface="Arial" pitchFamily="34" charset="0"/>
              </a:rPr>
              <a:t>%’</a:t>
            </a:r>
          </a:p>
          <a:p>
            <a:r>
              <a:rPr lang="en-US" dirty="0">
                <a:latin typeface="Candara"/>
                <a:cs typeface="Arial" pitchFamily="34" charset="0"/>
              </a:rPr>
              <a:t>         OR  </a:t>
            </a:r>
            <a:r>
              <a:rPr lang="en-US" dirty="0" err="1">
                <a:latin typeface="Candara"/>
                <a:cs typeface="Arial" pitchFamily="34" charset="0"/>
              </a:rPr>
              <a:t>book_name</a:t>
            </a:r>
            <a:r>
              <a:rPr lang="en-US" dirty="0">
                <a:latin typeface="Candara"/>
                <a:cs typeface="Arial" pitchFamily="34" charset="0"/>
              </a:rPr>
              <a:t> LIKE ‘%Pointers%’;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65138" y="117475"/>
            <a:ext cx="8229600" cy="715963"/>
          </a:xfrm>
          <a:noFill/>
        </p:spPr>
        <p:txBody>
          <a:bodyPr/>
          <a:lstStyle/>
          <a:p>
            <a:pPr>
              <a:lnSpc>
                <a:spcPct val="80000"/>
              </a:lnSpc>
            </a:pPr>
            <a:r>
              <a:rPr lang="en-US" sz="1200" b="1" dirty="0" smtClean="0"/>
              <a:t> 3.2: SELECT statement Clauses </a:t>
            </a:r>
            <a:br>
              <a:rPr lang="en-US" sz="1200" b="1" dirty="0" smtClean="0"/>
            </a:br>
            <a:r>
              <a:rPr lang="en-US" dirty="0" smtClean="0"/>
              <a:t>Using NOT Clause</a:t>
            </a:r>
          </a:p>
        </p:txBody>
      </p:sp>
      <p:sp>
        <p:nvSpPr>
          <p:cNvPr id="17411" name="Rectangle 3"/>
          <p:cNvSpPr>
            <a:spLocks noGrp="1"/>
          </p:cNvSpPr>
          <p:nvPr>
            <p:ph type="body" idx="1"/>
          </p:nvPr>
        </p:nvSpPr>
        <p:spPr>
          <a:xfrm>
            <a:off x="319088" y="1233488"/>
            <a:ext cx="8229600" cy="4525962"/>
          </a:xfrm>
          <a:noFill/>
        </p:spPr>
        <p:txBody>
          <a:bodyPr/>
          <a:lstStyle/>
          <a:p>
            <a:r>
              <a:rPr lang="en-US" dirty="0" smtClean="0"/>
              <a:t>The NOT operator finds rows that do not satisfy a condition. </a:t>
            </a:r>
          </a:p>
          <a:p>
            <a:pPr lvl="1"/>
            <a:r>
              <a:rPr lang="en-US" dirty="0" smtClean="0"/>
              <a:t>For example: List staff members working in </a:t>
            </a:r>
            <a:r>
              <a:rPr lang="en-US" dirty="0" err="1" smtClean="0"/>
              <a:t>depts</a:t>
            </a:r>
            <a:r>
              <a:rPr lang="en-US" dirty="0" smtClean="0"/>
              <a:t> other than 10 &amp; 20.</a:t>
            </a:r>
          </a:p>
        </p:txBody>
      </p:sp>
      <p:sp>
        <p:nvSpPr>
          <p:cNvPr id="17412" name="AutoShape 4"/>
          <p:cNvSpPr>
            <a:spLocks noChangeArrowheads="1"/>
          </p:cNvSpPr>
          <p:nvPr/>
        </p:nvSpPr>
        <p:spPr bwMode="auto">
          <a:xfrm>
            <a:off x="666750" y="243840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Candara"/>
                <a:cs typeface="Arial" pitchFamily="34" charset="0"/>
              </a:rPr>
              <a:t>SELECT </a:t>
            </a:r>
            <a:r>
              <a:rPr lang="en-US" dirty="0" err="1">
                <a:latin typeface="Candara"/>
                <a:cs typeface="Arial" pitchFamily="34" charset="0"/>
              </a:rPr>
              <a:t>staff_code,staff_name</a:t>
            </a:r>
            <a:r>
              <a:rPr lang="en-US" dirty="0">
                <a:latin typeface="Candara"/>
                <a:cs typeface="Arial" pitchFamily="34" charset="0"/>
              </a:rPr>
              <a:t>  FROM  </a:t>
            </a:r>
            <a:r>
              <a:rPr lang="en-US" dirty="0" err="1">
                <a:latin typeface="Candara"/>
                <a:cs typeface="Arial" pitchFamily="34" charset="0"/>
              </a:rPr>
              <a:t>staff_master</a:t>
            </a:r>
            <a:endParaRPr lang="en-US" dirty="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dept_code</a:t>
            </a:r>
            <a:r>
              <a:rPr lang="en-US" dirty="0">
                <a:latin typeface="Candara"/>
                <a:cs typeface="Arial" pitchFamily="34" charset="0"/>
              </a:rPr>
              <a:t> NOT IN ( 10,20 );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465138" y="117475"/>
            <a:ext cx="8229600" cy="715963"/>
          </a:xfrm>
          <a:noFill/>
        </p:spPr>
        <p:txBody>
          <a:bodyPr/>
          <a:lstStyle/>
          <a:p>
            <a:pPr>
              <a:lnSpc>
                <a:spcPct val="80000"/>
              </a:lnSpc>
            </a:pPr>
            <a:r>
              <a:rPr lang="en-US" sz="1200" b="1" dirty="0" smtClean="0"/>
              <a:t>3.2: SELECT statement Clauses </a:t>
            </a:r>
            <a:br>
              <a:rPr lang="en-US" sz="1200" b="1" dirty="0" smtClean="0"/>
            </a:br>
            <a:r>
              <a:rPr lang="en-US" dirty="0" smtClean="0"/>
              <a:t>Treatment of NULL Values</a:t>
            </a:r>
          </a:p>
        </p:txBody>
      </p:sp>
      <p:sp>
        <p:nvSpPr>
          <p:cNvPr id="18435" name="Rectangle 3"/>
          <p:cNvSpPr>
            <a:spLocks noGrp="1"/>
          </p:cNvSpPr>
          <p:nvPr>
            <p:ph type="body" idx="1"/>
          </p:nvPr>
        </p:nvSpPr>
        <p:spPr>
          <a:xfrm>
            <a:off x="319088" y="1233488"/>
            <a:ext cx="8229600" cy="4525962"/>
          </a:xfrm>
          <a:noFill/>
        </p:spPr>
        <p:txBody>
          <a:bodyPr/>
          <a:lstStyle/>
          <a:p>
            <a:r>
              <a:rPr lang="en-US" dirty="0" smtClean="0"/>
              <a:t>NULL is the absence of data.</a:t>
            </a:r>
          </a:p>
          <a:p>
            <a:r>
              <a:rPr lang="en-US" dirty="0" smtClean="0"/>
              <a:t>Treatment of this scenario requires use of IS NULL operator.</a:t>
            </a:r>
          </a:p>
          <a:p>
            <a:pPr lvl="2"/>
            <a:endParaRPr lang="en-US" dirty="0" smtClean="0"/>
          </a:p>
          <a:p>
            <a:pPr lvl="2"/>
            <a:endParaRPr lang="en-US" dirty="0" smtClean="0"/>
          </a:p>
        </p:txBody>
      </p:sp>
      <p:sp>
        <p:nvSpPr>
          <p:cNvPr id="18436" name="AutoShape 6"/>
          <p:cNvSpPr>
            <a:spLocks noChangeArrowheads="1"/>
          </p:cNvSpPr>
          <p:nvPr/>
        </p:nvSpPr>
        <p:spPr bwMode="auto">
          <a:xfrm>
            <a:off x="496888" y="2362200"/>
            <a:ext cx="7848600" cy="12747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solidFill>
                  <a:schemeClr val="tx1"/>
                </a:solidFill>
                <a:latin typeface="Candara"/>
                <a:cs typeface="Arial" pitchFamily="34" charset="0"/>
              </a:rPr>
              <a:t>SQL&gt;	SELECT </a:t>
            </a:r>
            <a:r>
              <a:rPr lang="en-US" dirty="0" err="1">
                <a:solidFill>
                  <a:schemeClr val="tx1"/>
                </a:solidFill>
                <a:latin typeface="Candara"/>
                <a:cs typeface="Arial" pitchFamily="34" charset="0"/>
              </a:rPr>
              <a:t>student_code</a:t>
            </a:r>
            <a:endParaRPr lang="en-US" dirty="0">
              <a:solidFill>
                <a:schemeClr val="tx1"/>
              </a:solidFill>
              <a:latin typeface="Candara"/>
              <a:cs typeface="Arial" pitchFamily="34" charset="0"/>
            </a:endParaRPr>
          </a:p>
          <a:p>
            <a:pPr lvl="1"/>
            <a:r>
              <a:rPr lang="en-US" dirty="0">
                <a:solidFill>
                  <a:schemeClr val="tx1"/>
                </a:solidFill>
                <a:latin typeface="Candara"/>
                <a:cs typeface="Arial" pitchFamily="34" charset="0"/>
              </a:rPr>
              <a:t>	2	FROM </a:t>
            </a:r>
            <a:r>
              <a:rPr lang="en-US" dirty="0" err="1">
                <a:solidFill>
                  <a:schemeClr val="tx1"/>
                </a:solidFill>
                <a:latin typeface="Candara"/>
                <a:cs typeface="Arial" pitchFamily="34" charset="0"/>
              </a:rPr>
              <a:t>student_master</a:t>
            </a:r>
            <a:endParaRPr lang="en-US" dirty="0">
              <a:solidFill>
                <a:schemeClr val="tx1"/>
              </a:solidFill>
              <a:latin typeface="Candara"/>
              <a:cs typeface="Arial" pitchFamily="34" charset="0"/>
            </a:endParaRPr>
          </a:p>
          <a:p>
            <a:pPr lvl="1"/>
            <a:r>
              <a:rPr lang="en-US" dirty="0">
                <a:solidFill>
                  <a:schemeClr val="tx1"/>
                </a:solidFill>
                <a:latin typeface="Candara"/>
                <a:cs typeface="Arial" pitchFamily="34" charset="0"/>
              </a:rPr>
              <a:t>	3	WHERE </a:t>
            </a:r>
            <a:r>
              <a:rPr lang="en-US" dirty="0" err="1">
                <a:solidFill>
                  <a:schemeClr val="tx1"/>
                </a:solidFill>
                <a:latin typeface="Candara"/>
                <a:cs typeface="Arial" pitchFamily="34" charset="0"/>
              </a:rPr>
              <a:t>dept_code</a:t>
            </a:r>
            <a:r>
              <a:rPr lang="en-US" dirty="0">
                <a:solidFill>
                  <a:schemeClr val="tx1"/>
                </a:solidFill>
                <a:latin typeface="Candara"/>
                <a:cs typeface="Arial" pitchFamily="34" charset="0"/>
              </a:rPr>
              <a:t> IS NULL;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65138" y="117475"/>
            <a:ext cx="8229600" cy="715963"/>
          </a:xfrm>
          <a:noFill/>
        </p:spPr>
        <p:txBody>
          <a:bodyPr>
            <a:normAutofit/>
          </a:bodyPr>
          <a:lstStyle/>
          <a:p>
            <a:pPr>
              <a:lnSpc>
                <a:spcPct val="80000"/>
              </a:lnSpc>
            </a:pPr>
            <a:r>
              <a:rPr lang="en-US" dirty="0" smtClean="0"/>
              <a:t>Operator Precedence</a:t>
            </a:r>
          </a:p>
        </p:txBody>
      </p:sp>
      <p:sp>
        <p:nvSpPr>
          <p:cNvPr id="19459" name="Rectangle 3"/>
          <p:cNvSpPr>
            <a:spLocks noGrp="1"/>
          </p:cNvSpPr>
          <p:nvPr>
            <p:ph type="body" idx="1"/>
          </p:nvPr>
        </p:nvSpPr>
        <p:spPr>
          <a:xfrm>
            <a:off x="319088" y="1233488"/>
            <a:ext cx="8229600" cy="4525962"/>
          </a:xfrm>
          <a:noFill/>
        </p:spPr>
        <p:txBody>
          <a:bodyPr/>
          <a:lstStyle/>
          <a:p>
            <a:r>
              <a:rPr lang="en-US" dirty="0" smtClean="0"/>
              <a:t>Operator precedence is decided in the following order:</a:t>
            </a:r>
          </a:p>
        </p:txBody>
      </p:sp>
      <p:graphicFrame>
        <p:nvGraphicFramePr>
          <p:cNvPr id="325671" name="Group 39"/>
          <p:cNvGraphicFramePr>
            <a:graphicFrameLocks noGrp="1"/>
          </p:cNvGraphicFramePr>
          <p:nvPr>
            <p:ph sz="half" idx="4294967295"/>
          </p:nvPr>
        </p:nvGraphicFramePr>
        <p:xfrm>
          <a:off x="381000" y="1752600"/>
          <a:ext cx="8499475" cy="3723642"/>
        </p:xfrm>
        <a:graphic>
          <a:graphicData uri="http://schemas.openxmlformats.org/drawingml/2006/table">
            <a:tbl>
              <a:tblPr/>
              <a:tblGrid>
                <a:gridCol w="1096963"/>
                <a:gridCol w="7402512"/>
              </a:tblGrid>
              <a:tr h="3222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Candara" pitchFamily="34" charset="0"/>
                          <a:ea typeface="+mn-ea"/>
                          <a:cs typeface="Arial" pitchFamily="34" charset="0"/>
                        </a:rPr>
                        <a:t>Levels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Candara" pitchFamily="34" charset="0"/>
                          <a:ea typeface="+mn-ea"/>
                          <a:cs typeface="Arial" pitchFamily="34" charset="0"/>
                        </a:rPr>
                        <a:t>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 (Multiply), / (Division), % (Modulo)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 (Positive), - (Negative), + (Add), (+ Concatenate), - (Subtract), &amp; (Bitwise 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3</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 &gt;, &lt;, &gt;=, &lt;=, &lt;&gt;, !=, !&gt;, !&lt;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4</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NOT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7</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ALL, ANY, BETWEEN, IN, LIKE, OR, SOME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8</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 (Assignment)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488916" y="-8562"/>
            <a:ext cx="6858048" cy="857255"/>
          </a:xfrm>
          <a:noFill/>
        </p:spPr>
        <p:txBody>
          <a:bodyPr/>
          <a:lstStyle/>
          <a:p>
            <a:pPr>
              <a:lnSpc>
                <a:spcPct val="80000"/>
              </a:lnSpc>
            </a:pPr>
            <a:r>
              <a:rPr lang="en-US" sz="1400" b="1" dirty="0" smtClean="0"/>
              <a:t>3.2: SELECT statement Clauses</a:t>
            </a:r>
            <a:r>
              <a:rPr lang="en-US" sz="1200" b="1" dirty="0" smtClean="0"/>
              <a:t> </a:t>
            </a:r>
            <a:r>
              <a:rPr lang="en-US" sz="2800" dirty="0" smtClean="0"/>
              <a:t/>
            </a:r>
            <a:br>
              <a:rPr lang="en-US" sz="2800" dirty="0" smtClean="0"/>
            </a:br>
            <a:r>
              <a:rPr lang="en-US" dirty="0" smtClean="0"/>
              <a:t>The DISTINCT clause</a:t>
            </a:r>
          </a:p>
        </p:txBody>
      </p:sp>
      <p:sp>
        <p:nvSpPr>
          <p:cNvPr id="20483" name="Rectangle 3"/>
          <p:cNvSpPr>
            <a:spLocks noGrp="1"/>
          </p:cNvSpPr>
          <p:nvPr>
            <p:ph type="body" idx="1"/>
          </p:nvPr>
        </p:nvSpPr>
        <p:spPr>
          <a:xfrm>
            <a:off x="301625" y="1214438"/>
            <a:ext cx="8912225" cy="2225675"/>
          </a:xfrm>
          <a:noFill/>
        </p:spPr>
        <p:txBody>
          <a:bodyPr/>
          <a:lstStyle/>
          <a:p>
            <a:r>
              <a:rPr lang="en-US" dirty="0" smtClean="0"/>
              <a:t>The SQL DISTINCT clause is used to eliminate duplicate rows.</a:t>
            </a:r>
          </a:p>
          <a:p>
            <a:pPr lvl="1"/>
            <a:r>
              <a:rPr lang="en-US" dirty="0" smtClean="0"/>
              <a:t>For example: Displays student codes from </a:t>
            </a:r>
            <a:r>
              <a:rPr lang="en-US" dirty="0" err="1" smtClean="0"/>
              <a:t>student_marks</a:t>
            </a:r>
            <a:r>
              <a:rPr lang="en-US" dirty="0" smtClean="0"/>
              <a:t> tables. the student codes are displayed without duplication</a:t>
            </a:r>
          </a:p>
        </p:txBody>
      </p:sp>
      <p:sp>
        <p:nvSpPr>
          <p:cNvPr id="20484" name="AutoShape 4"/>
          <p:cNvSpPr>
            <a:spLocks noChangeArrowheads="1"/>
          </p:cNvSpPr>
          <p:nvPr/>
        </p:nvSpPr>
        <p:spPr bwMode="auto">
          <a:xfrm>
            <a:off x="685800" y="25908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SELECT DISTINCT </a:t>
            </a:r>
            <a:r>
              <a:rPr lang="en-US" dirty="0" err="1">
                <a:latin typeface="Candara"/>
                <a:cs typeface="Arial" pitchFamily="34" charset="0"/>
              </a:rPr>
              <a:t>student_code</a:t>
            </a:r>
            <a:r>
              <a:rPr lang="en-US" dirty="0">
                <a:latin typeface="Candara"/>
                <a:cs typeface="Arial" pitchFamily="34" charset="0"/>
              </a:rPr>
              <a:t> </a:t>
            </a:r>
          </a:p>
          <a:p>
            <a:r>
              <a:rPr lang="en-US" dirty="0">
                <a:latin typeface="Candara"/>
                <a:cs typeface="Arial" pitchFamily="34" charset="0"/>
              </a:rPr>
              <a:t>       FROM </a:t>
            </a:r>
            <a:r>
              <a:rPr lang="en-US" dirty="0" err="1">
                <a:latin typeface="Candara"/>
                <a:cs typeface="Arial" pitchFamily="34" charset="0"/>
              </a:rPr>
              <a:t>student_marks</a:t>
            </a:r>
            <a:r>
              <a:rPr lang="en-US" dirty="0">
                <a:latin typeface="Candara"/>
                <a:cs typeface="Arial" pitchFamily="34"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496888" y="0"/>
            <a:ext cx="6858048" cy="857255"/>
          </a:xfrm>
        </p:spPr>
        <p:txBody>
          <a:bodyPr/>
          <a:lstStyle/>
          <a:p>
            <a:endParaRPr lang="en-US" sz="2800" dirty="0" smtClean="0"/>
          </a:p>
        </p:txBody>
      </p:sp>
      <p:sp>
        <p:nvSpPr>
          <p:cNvPr id="21507" name="Rectangle 3"/>
          <p:cNvSpPr>
            <a:spLocks noGrp="1"/>
          </p:cNvSpPr>
          <p:nvPr>
            <p:ph type="body" idx="1"/>
          </p:nvPr>
        </p:nvSpPr>
        <p:spPr/>
        <p:txBody>
          <a:bodyPr>
            <a:normAutofit/>
          </a:bodyPr>
          <a:lstStyle/>
          <a:p>
            <a:pPr lvl="1"/>
            <a:endParaRPr 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67856" y="128361"/>
            <a:ext cx="8229600" cy="715963"/>
          </a:xfrm>
          <a:noFill/>
        </p:spPr>
        <p:txBody>
          <a:bodyPr/>
          <a:lstStyle/>
          <a:p>
            <a:r>
              <a:rPr lang="en-US" dirty="0" smtClean="0"/>
              <a:t>Lesson Objectives</a:t>
            </a:r>
          </a:p>
        </p:txBody>
      </p:sp>
      <p:sp>
        <p:nvSpPr>
          <p:cNvPr id="4099" name="Rectangle 3"/>
          <p:cNvSpPr>
            <a:spLocks noGrp="1"/>
          </p:cNvSpPr>
          <p:nvPr>
            <p:ph type="body" idx="1"/>
          </p:nvPr>
        </p:nvSpPr>
        <p:spPr>
          <a:xfrm>
            <a:off x="319088" y="1218974"/>
            <a:ext cx="6400800" cy="4525962"/>
          </a:xfrm>
          <a:noFill/>
        </p:spPr>
        <p:txBody>
          <a:bodyPr/>
          <a:lstStyle/>
          <a:p>
            <a:r>
              <a:rPr lang="en-US" dirty="0" smtClean="0"/>
              <a:t>To understand the following topics:</a:t>
            </a:r>
          </a:p>
          <a:p>
            <a:pPr lvl="1"/>
            <a:r>
              <a:rPr lang="en-US" dirty="0" smtClean="0"/>
              <a:t>The SELECT statement</a:t>
            </a:r>
          </a:p>
          <a:p>
            <a:pPr lvl="2"/>
            <a:r>
              <a:t>The WHERE clause</a:t>
            </a:r>
          </a:p>
          <a:p>
            <a:pPr lvl="2"/>
            <a:r>
              <a:t>The DISTINCT clause</a:t>
            </a:r>
          </a:p>
          <a:p>
            <a:pPr lvl="2"/>
            <a:r>
              <a:t>The Comparison, Arithmetic, and Logical operators</a:t>
            </a:r>
          </a:p>
          <a:p>
            <a:pPr lvl="2"/>
            <a:r>
              <a:t>The ORDER BY clause</a:t>
            </a:r>
          </a:p>
        </p:txBody>
      </p:sp>
      <p:grpSp>
        <p:nvGrpSpPr>
          <p:cNvPr id="2" name="Group 9"/>
          <p:cNvGrpSpPr>
            <a:grpSpLocks/>
          </p:cNvGrpSpPr>
          <p:nvPr/>
        </p:nvGrpSpPr>
        <p:grpSpPr bwMode="auto">
          <a:xfrm>
            <a:off x="6934200" y="1576388"/>
            <a:ext cx="1716088" cy="1471612"/>
            <a:chOff x="4176" y="993"/>
            <a:chExt cx="1273" cy="1119"/>
          </a:xfrm>
        </p:grpSpPr>
        <p:sp>
          <p:nvSpPr>
            <p:cNvPr id="4101" name="Rectangle 10"/>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4102" name="Picture 11"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496888" y="0"/>
            <a:ext cx="6858048" cy="857255"/>
          </a:xfrm>
        </p:spPr>
        <p:txBody>
          <a:bodyPr/>
          <a:lstStyle/>
          <a:p>
            <a:pPr>
              <a:lnSpc>
                <a:spcPct val="80000"/>
              </a:lnSpc>
            </a:pPr>
            <a:r>
              <a:rPr lang="en-US" sz="1400" b="1" dirty="0" smtClean="0"/>
              <a:t>3.2: SELECT statement Clauses</a:t>
            </a:r>
            <a:r>
              <a:rPr lang="en-US" sz="1200" b="1" dirty="0" smtClean="0"/>
              <a:t> </a:t>
            </a:r>
            <a:br>
              <a:rPr lang="en-US" sz="1200" b="1" dirty="0" smtClean="0"/>
            </a:br>
            <a:r>
              <a:rPr lang="en-US" dirty="0" smtClean="0"/>
              <a:t>The ORDER BY clause</a:t>
            </a:r>
          </a:p>
        </p:txBody>
      </p:sp>
      <p:sp>
        <p:nvSpPr>
          <p:cNvPr id="22531" name="Rectangle 3"/>
          <p:cNvSpPr>
            <a:spLocks noGrp="1"/>
          </p:cNvSpPr>
          <p:nvPr>
            <p:ph type="body" idx="1"/>
          </p:nvPr>
        </p:nvSpPr>
        <p:spPr>
          <a:xfrm>
            <a:off x="301625" y="1214438"/>
            <a:ext cx="8537575" cy="4524375"/>
          </a:xfrm>
          <a:noFill/>
        </p:spPr>
        <p:txBody>
          <a:bodyPr>
            <a:normAutofit/>
          </a:bodyPr>
          <a:lstStyle/>
          <a:p>
            <a:pPr>
              <a:lnSpc>
                <a:spcPct val="120000"/>
              </a:lnSpc>
            </a:pPr>
            <a:r>
              <a:rPr lang="en-US" dirty="0" smtClean="0"/>
              <a:t>The ORDER BY clause presents data in a sorted order.</a:t>
            </a:r>
          </a:p>
          <a:p>
            <a:pPr lvl="1">
              <a:lnSpc>
                <a:spcPct val="120000"/>
              </a:lnSpc>
            </a:pPr>
            <a:r>
              <a:rPr lang="en-US" sz="2100" dirty="0" smtClean="0"/>
              <a:t>It uses an “ascending order” by default.</a:t>
            </a:r>
          </a:p>
          <a:p>
            <a:pPr lvl="1">
              <a:lnSpc>
                <a:spcPct val="120000"/>
              </a:lnSpc>
            </a:pPr>
            <a:r>
              <a:rPr lang="en-US" sz="2100" dirty="0" smtClean="0"/>
              <a:t>You can use the DESC keyword to change the default sort order.</a:t>
            </a:r>
          </a:p>
          <a:p>
            <a:pPr lvl="1">
              <a:lnSpc>
                <a:spcPct val="120000"/>
              </a:lnSpc>
            </a:pPr>
            <a:r>
              <a:rPr lang="en-US" sz="2100" dirty="0" smtClean="0"/>
              <a:t>It can process a maximum of 255 columns.</a:t>
            </a:r>
          </a:p>
          <a:p>
            <a:pPr>
              <a:lnSpc>
                <a:spcPct val="130000"/>
              </a:lnSpc>
            </a:pPr>
            <a:r>
              <a:rPr lang="en-US" dirty="0" smtClean="0"/>
              <a:t>In an ascending order, the values will be listed in the following sequence:</a:t>
            </a:r>
          </a:p>
          <a:p>
            <a:pPr lvl="1">
              <a:lnSpc>
                <a:spcPct val="120000"/>
              </a:lnSpc>
            </a:pPr>
            <a:r>
              <a:rPr lang="en-US" sz="2100" dirty="0" smtClean="0"/>
              <a:t>Numeric values</a:t>
            </a:r>
          </a:p>
          <a:p>
            <a:pPr lvl="1">
              <a:lnSpc>
                <a:spcPct val="120000"/>
              </a:lnSpc>
            </a:pPr>
            <a:r>
              <a:rPr lang="en-US" sz="2100" dirty="0" smtClean="0"/>
              <a:t>Character values</a:t>
            </a:r>
          </a:p>
          <a:p>
            <a:pPr lvl="1">
              <a:lnSpc>
                <a:spcPct val="120000"/>
              </a:lnSpc>
            </a:pPr>
            <a:r>
              <a:rPr lang="en-US" sz="2100" dirty="0" smtClean="0"/>
              <a:t>NULL values</a:t>
            </a:r>
          </a:p>
          <a:p>
            <a:pPr>
              <a:lnSpc>
                <a:spcPct val="120000"/>
              </a:lnSpc>
            </a:pPr>
            <a:r>
              <a:rPr lang="en-US" dirty="0" smtClean="0"/>
              <a:t>In a descending order, the sequence is reversed.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465138" y="122238"/>
            <a:ext cx="8228919" cy="715962"/>
          </a:xfrm>
          <a:noFill/>
        </p:spPr>
        <p:txBody>
          <a:bodyPr/>
          <a:lstStyle/>
          <a:p>
            <a:pPr>
              <a:lnSpc>
                <a:spcPct val="80000"/>
              </a:lnSpc>
            </a:pPr>
            <a:r>
              <a:rPr lang="en-US" sz="1400" b="1" dirty="0" smtClean="0"/>
              <a:t>3.2: SELECT statement Clauses </a:t>
            </a:r>
            <a:r>
              <a:rPr lang="en-US" sz="1200" b="1" dirty="0" smtClean="0"/>
              <a:t/>
            </a:r>
            <a:br>
              <a:rPr lang="en-US" sz="1200" b="1" dirty="0" smtClean="0"/>
            </a:br>
            <a:r>
              <a:rPr lang="en-US" dirty="0" smtClean="0"/>
              <a:t>Sorting Data</a:t>
            </a:r>
          </a:p>
        </p:txBody>
      </p:sp>
      <p:sp>
        <p:nvSpPr>
          <p:cNvPr id="23555" name="Rectangle 3"/>
          <p:cNvSpPr>
            <a:spLocks noGrp="1"/>
          </p:cNvSpPr>
          <p:nvPr>
            <p:ph type="body" idx="1"/>
          </p:nvPr>
        </p:nvSpPr>
        <p:spPr>
          <a:xfrm>
            <a:off x="301626" y="1214438"/>
            <a:ext cx="8595632" cy="2967037"/>
          </a:xfrm>
          <a:noFill/>
        </p:spPr>
        <p:txBody>
          <a:bodyPr/>
          <a:lstStyle/>
          <a:p>
            <a:pPr>
              <a:lnSpc>
                <a:spcPct val="120000"/>
              </a:lnSpc>
            </a:pPr>
            <a:r>
              <a:rPr lang="en-US" dirty="0" smtClean="0"/>
              <a:t>The output of the SELECT statement can be sorted using ORDER BY clause</a:t>
            </a:r>
          </a:p>
          <a:p>
            <a:pPr lvl="1"/>
            <a:r>
              <a:rPr lang="en-US" dirty="0" smtClean="0"/>
              <a:t>ASC :     Ascending order, default</a:t>
            </a:r>
          </a:p>
          <a:p>
            <a:pPr lvl="1"/>
            <a:r>
              <a:rPr lang="en-US" dirty="0" smtClean="0"/>
              <a:t>DESC :   Descending order</a:t>
            </a:r>
          </a:p>
          <a:p>
            <a:pPr>
              <a:lnSpc>
                <a:spcPct val="120000"/>
              </a:lnSpc>
            </a:pPr>
            <a:r>
              <a:rPr lang="en-US" dirty="0" smtClean="0"/>
              <a:t>Display student details from </a:t>
            </a:r>
            <a:r>
              <a:rPr lang="en-US" dirty="0" err="1" smtClean="0"/>
              <a:t>student_master</a:t>
            </a:r>
            <a:r>
              <a:rPr lang="en-US" dirty="0" smtClean="0"/>
              <a:t> table sorted on </a:t>
            </a:r>
            <a:r>
              <a:rPr lang="en-US" dirty="0" err="1" smtClean="0"/>
              <a:t>student_code</a:t>
            </a:r>
            <a:r>
              <a:rPr lang="en-US" dirty="0" smtClean="0"/>
              <a:t> in descending order.</a:t>
            </a:r>
          </a:p>
        </p:txBody>
      </p:sp>
      <p:sp>
        <p:nvSpPr>
          <p:cNvPr id="23556" name="AutoShape 4"/>
          <p:cNvSpPr>
            <a:spLocks noChangeArrowheads="1"/>
          </p:cNvSpPr>
          <p:nvPr/>
        </p:nvSpPr>
        <p:spPr bwMode="auto">
          <a:xfrm>
            <a:off x="762000" y="3581400"/>
            <a:ext cx="78486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Candara"/>
                <a:cs typeface="Arial" pitchFamily="34" charset="0"/>
              </a:rPr>
              <a:t>SELECT </a:t>
            </a:r>
            <a:r>
              <a:rPr lang="en-US" dirty="0" err="1">
                <a:latin typeface="Candara"/>
                <a:cs typeface="Arial" pitchFamily="34" charset="0"/>
              </a:rPr>
              <a:t>Student_Code,Student_Name,Dept_Code</a:t>
            </a:r>
            <a:r>
              <a:rPr lang="en-US" dirty="0">
                <a:latin typeface="Candara"/>
                <a:cs typeface="Arial" pitchFamily="34" charset="0"/>
              </a:rPr>
              <a:t>,    </a:t>
            </a:r>
            <a:br>
              <a:rPr lang="en-US" dirty="0">
                <a:latin typeface="Candara"/>
                <a:cs typeface="Arial" pitchFamily="34" charset="0"/>
              </a:rPr>
            </a:br>
            <a:r>
              <a:rPr lang="en-US" dirty="0">
                <a:latin typeface="Candara"/>
                <a:cs typeface="Arial" pitchFamily="34" charset="0"/>
              </a:rPr>
              <a:t>                </a:t>
            </a:r>
            <a:r>
              <a:rPr lang="en-US" dirty="0" err="1">
                <a:latin typeface="Candara"/>
                <a:cs typeface="Arial" pitchFamily="34" charset="0"/>
              </a:rPr>
              <a:t>Student_dob</a:t>
            </a:r>
            <a:endParaRPr lang="en-US" dirty="0">
              <a:latin typeface="Candara"/>
              <a:cs typeface="Arial" pitchFamily="34" charset="0"/>
            </a:endParaRPr>
          </a:p>
          <a:p>
            <a:r>
              <a:rPr lang="en-US" dirty="0">
                <a:latin typeface="Candara"/>
                <a:cs typeface="Arial" pitchFamily="34" charset="0"/>
              </a:rPr>
              <a:t>        FROM </a:t>
            </a:r>
            <a:r>
              <a:rPr lang="en-US" dirty="0" err="1">
                <a:latin typeface="Candara"/>
                <a:cs typeface="Arial" pitchFamily="34" charset="0"/>
              </a:rPr>
              <a:t>Student_Master</a:t>
            </a:r>
            <a:endParaRPr lang="en-US" dirty="0">
              <a:latin typeface="Candara"/>
              <a:cs typeface="Arial" pitchFamily="34" charset="0"/>
            </a:endParaRPr>
          </a:p>
          <a:p>
            <a:r>
              <a:rPr lang="en-US" dirty="0">
                <a:latin typeface="Candara"/>
                <a:cs typeface="Arial" pitchFamily="34" charset="0"/>
              </a:rPr>
              <a:t>        ORDER BY </a:t>
            </a:r>
            <a:r>
              <a:rPr lang="en-US" dirty="0" err="1">
                <a:latin typeface="Candara"/>
                <a:cs typeface="Arial" pitchFamily="34" charset="0"/>
              </a:rPr>
              <a:t>Student_Code</a:t>
            </a:r>
            <a:r>
              <a:rPr lang="en-US" dirty="0">
                <a:latin typeface="Candara"/>
                <a:cs typeface="Arial" pitchFamily="34" charset="0"/>
              </a:rPr>
              <a:t> DESC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488916" y="-8562"/>
            <a:ext cx="6858048" cy="857255"/>
          </a:xfrm>
          <a:noFill/>
        </p:spPr>
        <p:txBody>
          <a:bodyPr/>
          <a:lstStyle/>
          <a:p>
            <a:pPr>
              <a:lnSpc>
                <a:spcPct val="80000"/>
              </a:lnSpc>
            </a:pPr>
            <a:r>
              <a:rPr lang="en-US" sz="1400" b="1" dirty="0" smtClean="0"/>
              <a:t>3.2: SELECT statement Clauses </a:t>
            </a:r>
            <a:r>
              <a:rPr lang="en-US" sz="1200" b="1" dirty="0" smtClean="0"/>
              <a:t/>
            </a:r>
            <a:br>
              <a:rPr lang="en-US" sz="1200" b="1" dirty="0" smtClean="0"/>
            </a:br>
            <a:r>
              <a:rPr lang="en-US" dirty="0" smtClean="0"/>
              <a:t>Sorting Data</a:t>
            </a:r>
          </a:p>
        </p:txBody>
      </p:sp>
      <p:sp>
        <p:nvSpPr>
          <p:cNvPr id="24579" name="Rectangle 3"/>
          <p:cNvSpPr>
            <a:spLocks noGrp="1"/>
          </p:cNvSpPr>
          <p:nvPr>
            <p:ph type="body" idx="1"/>
          </p:nvPr>
        </p:nvSpPr>
        <p:spPr>
          <a:xfrm>
            <a:off x="301625" y="1214438"/>
            <a:ext cx="8912225" cy="741362"/>
          </a:xfrm>
        </p:spPr>
        <p:txBody>
          <a:bodyPr/>
          <a:lstStyle/>
          <a:p>
            <a:r>
              <a:rPr lang="en-US" smtClean="0"/>
              <a:t>Sorting data on multiple columns</a:t>
            </a:r>
          </a:p>
        </p:txBody>
      </p:sp>
      <p:sp>
        <p:nvSpPr>
          <p:cNvPr id="24580" name="AutoShape 4"/>
          <p:cNvSpPr>
            <a:spLocks noChangeArrowheads="1"/>
          </p:cNvSpPr>
          <p:nvPr/>
        </p:nvSpPr>
        <p:spPr bwMode="auto">
          <a:xfrm>
            <a:off x="496888" y="2315029"/>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sz="2000" dirty="0">
              <a:solidFill>
                <a:schemeClr val="tx1"/>
              </a:solidFill>
              <a:latin typeface="Candara"/>
            </a:endParaRPr>
          </a:p>
          <a:p>
            <a:pPr lvl="1"/>
            <a:endParaRPr lang="en-US" sz="2000" dirty="0">
              <a:solidFill>
                <a:schemeClr val="tx1"/>
              </a:solidFill>
              <a:latin typeface="Candara"/>
            </a:endParaRPr>
          </a:p>
          <a:p>
            <a:pPr lvl="1">
              <a:lnSpc>
                <a:spcPct val="125000"/>
              </a:lnSpc>
            </a:pPr>
            <a:r>
              <a:rPr lang="en-US" dirty="0">
                <a:solidFill>
                  <a:schemeClr val="tx1"/>
                </a:solidFill>
                <a:latin typeface="Candara"/>
                <a:cs typeface="Arial" pitchFamily="34" charset="0"/>
              </a:rPr>
              <a:t>SELECT </a:t>
            </a:r>
            <a:r>
              <a:rPr lang="en-US" dirty="0" err="1">
                <a:solidFill>
                  <a:schemeClr val="tx1"/>
                </a:solidFill>
                <a:latin typeface="Candara"/>
                <a:cs typeface="Arial" pitchFamily="34" charset="0"/>
              </a:rPr>
              <a:t>Student_Code,Student_Name</a:t>
            </a:r>
            <a:r>
              <a:rPr lang="en-US" dirty="0">
                <a:solidFill>
                  <a:schemeClr val="tx1"/>
                </a:solidFill>
                <a:latin typeface="Candara"/>
                <a:cs typeface="Arial" pitchFamily="34" charset="0"/>
              </a:rPr>
              <a:t>, </a:t>
            </a:r>
            <a:r>
              <a:rPr lang="en-US" dirty="0" err="1">
                <a:solidFill>
                  <a:schemeClr val="tx1"/>
                </a:solidFill>
                <a:latin typeface="Candara"/>
                <a:cs typeface="Arial" pitchFamily="34" charset="0"/>
              </a:rPr>
              <a:t>Dept_Code,Student_dob</a:t>
            </a:r>
            <a:endParaRPr lang="en-US" dirty="0">
              <a:solidFill>
                <a:schemeClr val="tx1"/>
              </a:solidFill>
              <a:latin typeface="Candara"/>
              <a:cs typeface="Arial" pitchFamily="34" charset="0"/>
            </a:endParaRPr>
          </a:p>
          <a:p>
            <a:pPr>
              <a:lnSpc>
                <a:spcPct val="125000"/>
              </a:lnSpc>
            </a:pPr>
            <a:r>
              <a:rPr lang="en-US" dirty="0">
                <a:solidFill>
                  <a:schemeClr val="tx1"/>
                </a:solidFill>
                <a:latin typeface="Candara"/>
                <a:cs typeface="Arial" pitchFamily="34" charset="0"/>
              </a:rPr>
              <a:t>               FROM </a:t>
            </a:r>
            <a:r>
              <a:rPr lang="en-US" dirty="0" err="1">
                <a:solidFill>
                  <a:schemeClr val="tx1"/>
                </a:solidFill>
                <a:latin typeface="Candara"/>
                <a:cs typeface="Arial" pitchFamily="34" charset="0"/>
              </a:rPr>
              <a:t>Student_Master</a:t>
            </a:r>
            <a:endParaRPr lang="en-US" dirty="0">
              <a:solidFill>
                <a:schemeClr val="tx1"/>
              </a:solidFill>
              <a:latin typeface="Candara"/>
              <a:cs typeface="Arial" pitchFamily="34" charset="0"/>
            </a:endParaRPr>
          </a:p>
          <a:p>
            <a:pPr>
              <a:lnSpc>
                <a:spcPct val="125000"/>
              </a:lnSpc>
            </a:pPr>
            <a:r>
              <a:rPr lang="en-US" dirty="0">
                <a:solidFill>
                  <a:schemeClr val="tx1"/>
                </a:solidFill>
                <a:latin typeface="Candara"/>
                <a:cs typeface="Arial" pitchFamily="34" charset="0"/>
              </a:rPr>
              <a:t>              ORDER BY </a:t>
            </a:r>
            <a:r>
              <a:rPr lang="en-US" dirty="0" err="1">
                <a:solidFill>
                  <a:schemeClr val="tx1"/>
                </a:solidFill>
                <a:latin typeface="Candara"/>
                <a:cs typeface="Arial" pitchFamily="34" charset="0"/>
              </a:rPr>
              <a:t>Student_Code,Dept_Code</a:t>
            </a:r>
            <a:r>
              <a:rPr lang="en-US" dirty="0">
                <a:solidFill>
                  <a:schemeClr val="tx1"/>
                </a:solidFill>
                <a:latin typeface="Candara"/>
                <a:cs typeface="Arial" pitchFamily="34" charset="0"/>
              </a:rPr>
              <a:t>;</a:t>
            </a:r>
          </a:p>
          <a:p>
            <a:endParaRPr lang="en-US" sz="2000" dirty="0">
              <a:solidFill>
                <a:schemeClr val="tx1"/>
              </a:solidFill>
              <a:latin typeface="Candara"/>
            </a:endParaRPr>
          </a:p>
          <a:p>
            <a:pPr>
              <a:lnSpc>
                <a:spcPct val="90000"/>
              </a:lnSpc>
              <a:spcBef>
                <a:spcPct val="20000"/>
              </a:spcBef>
            </a:pPr>
            <a:endParaRPr lang="en-US" sz="2000" dirty="0">
              <a:solidFill>
                <a:schemeClr val="tx1"/>
              </a:solidFill>
              <a:latin typeface="Candara"/>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496888" y="1583"/>
            <a:ext cx="6858048" cy="857255"/>
          </a:xfrm>
        </p:spPr>
        <p:txBody>
          <a:bodyPr/>
          <a:lstStyle/>
          <a:p>
            <a:r>
              <a:rPr lang="en-US" sz="1400" b="1" dirty="0" smtClean="0"/>
              <a:t>3.3: Tips and Tricks in SELECT Statements</a:t>
            </a:r>
            <a:r>
              <a:rPr lang="en-US" sz="1400" dirty="0" smtClean="0"/>
              <a:t/>
            </a:r>
            <a:br>
              <a:rPr lang="en-US" sz="1400" dirty="0" smtClean="0"/>
            </a:br>
            <a:r>
              <a:rPr lang="en-US" dirty="0" smtClean="0"/>
              <a:t>Quick Guidelines</a:t>
            </a:r>
          </a:p>
        </p:txBody>
      </p:sp>
      <p:sp>
        <p:nvSpPr>
          <p:cNvPr id="25603" name="Rectangle 3"/>
          <p:cNvSpPr>
            <a:spLocks noGrp="1"/>
          </p:cNvSpPr>
          <p:nvPr>
            <p:ph type="body" idx="1"/>
          </p:nvPr>
        </p:nvSpPr>
        <p:spPr/>
        <p:txBody>
          <a:bodyPr/>
          <a:lstStyle/>
          <a:p>
            <a:r>
              <a:rPr lang="en-US" dirty="0" smtClean="0"/>
              <a:t>It is necessary to always include a WHERE clause in your SELECT statement to narrow the number of rows returned. </a:t>
            </a:r>
          </a:p>
          <a:p>
            <a:pPr lvl="1"/>
            <a:r>
              <a:rPr lang="en-US" dirty="0" smtClean="0"/>
              <a:t>If you do not use a WHERE clause, then Oracle will perform a table scan of your table, and return all the rows. </a:t>
            </a:r>
          </a:p>
          <a:p>
            <a:pPr lvl="1"/>
            <a:r>
              <a:rPr lang="en-US" dirty="0" smtClean="0"/>
              <a:t>By returning data you do not need, you cause the SQL engine to perform I/O it does not need to perform, thus wasting SQL engine resources. </a:t>
            </a:r>
          </a:p>
        </p:txBody>
      </p:sp>
      <p:pic>
        <p:nvPicPr>
          <p:cNvPr id="25604" name="Picture 4" descr="light bulb2"/>
          <p:cNvPicPr>
            <a:picLocks noChangeAspect="1" noChangeArrowheads="1"/>
          </p:cNvPicPr>
          <p:nvPr/>
        </p:nvPicPr>
        <p:blipFill>
          <a:blip r:embed="rId3"/>
          <a:srcRect/>
          <a:stretch>
            <a:fillRect/>
          </a:stretch>
        </p:blipFill>
        <p:spPr bwMode="auto">
          <a:xfrm>
            <a:off x="39688" y="2322286"/>
            <a:ext cx="914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496888" y="0"/>
            <a:ext cx="6858048" cy="858838"/>
          </a:xfrm>
        </p:spPr>
        <p:txBody>
          <a:bodyPr>
            <a:normAutofit/>
          </a:bodyPr>
          <a:lstStyle/>
          <a:p>
            <a:pPr>
              <a:lnSpc>
                <a:spcPct val="80000"/>
              </a:lnSpc>
            </a:pPr>
            <a:r>
              <a:rPr lang="en-US" dirty="0" smtClean="0"/>
              <a:t>Quick Guidelines</a:t>
            </a:r>
          </a:p>
        </p:txBody>
      </p:sp>
      <p:sp>
        <p:nvSpPr>
          <p:cNvPr id="26627" name="Rectangle 3"/>
          <p:cNvSpPr>
            <a:spLocks noGrp="1"/>
          </p:cNvSpPr>
          <p:nvPr>
            <p:ph type="body" idx="1"/>
          </p:nvPr>
        </p:nvSpPr>
        <p:spPr/>
        <p:txBody>
          <a:bodyPr/>
          <a:lstStyle/>
          <a:p>
            <a:pPr lvl="1"/>
            <a:r>
              <a:rPr lang="en-US" dirty="0" smtClean="0"/>
              <a:t>In addition, the above scenario increases network traffic, which can also lead to reduced performance. </a:t>
            </a:r>
          </a:p>
          <a:p>
            <a:pPr lvl="1"/>
            <a:r>
              <a:rPr lang="en-US" dirty="0" smtClean="0"/>
              <a:t>And if the table is very large, a table scan will lock the table during the time-consuming scan, preventing other users from accessing it, and will hurt concurrency. </a:t>
            </a:r>
          </a:p>
          <a:p>
            <a:r>
              <a:rPr lang="en-US" dirty="0" smtClean="0"/>
              <a:t>In your queries, do not return column data that is not required. </a:t>
            </a:r>
          </a:p>
          <a:p>
            <a:pPr lvl="1"/>
            <a:r>
              <a:rPr lang="en-US" dirty="0" smtClean="0"/>
              <a:t>For example: </a:t>
            </a:r>
          </a:p>
          <a:p>
            <a:pPr lvl="2"/>
            <a:r>
              <a:t>You should not use SELECT * to return all the columns from a table if all the data from each column is not required. </a:t>
            </a:r>
          </a:p>
          <a:p>
            <a:pPr lvl="2"/>
            <a:r>
              <a:t>In addition, using SELECT * prevents the use of covered indexes, further potentially decreasing the query performance. </a:t>
            </a:r>
          </a:p>
        </p:txBody>
      </p:sp>
      <p:pic>
        <p:nvPicPr>
          <p:cNvPr id="26628" name="Picture 4" descr="light bulb2"/>
          <p:cNvPicPr>
            <a:picLocks noChangeAspect="1" noChangeArrowheads="1"/>
          </p:cNvPicPr>
          <p:nvPr/>
        </p:nvPicPr>
        <p:blipFill>
          <a:blip r:embed="rId3"/>
          <a:srcRect/>
          <a:stretch>
            <a:fillRect/>
          </a:stretch>
        </p:blipFill>
        <p:spPr bwMode="auto">
          <a:xfrm>
            <a:off x="0" y="1478870"/>
            <a:ext cx="756330" cy="756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96888" y="1583"/>
            <a:ext cx="6858048" cy="857255"/>
          </a:xfrm>
        </p:spPr>
        <p:txBody>
          <a:bodyPr>
            <a:normAutofit/>
          </a:bodyPr>
          <a:lstStyle/>
          <a:p>
            <a:pPr>
              <a:lnSpc>
                <a:spcPct val="80000"/>
              </a:lnSpc>
            </a:pPr>
            <a:r>
              <a:rPr lang="en-US" dirty="0" smtClean="0"/>
              <a:t>Quick Guidelines</a:t>
            </a:r>
          </a:p>
        </p:txBody>
      </p:sp>
      <p:sp>
        <p:nvSpPr>
          <p:cNvPr id="27651" name="Rectangle 3"/>
          <p:cNvSpPr>
            <a:spLocks noGrp="1"/>
          </p:cNvSpPr>
          <p:nvPr>
            <p:ph type="body" idx="1"/>
          </p:nvPr>
        </p:nvSpPr>
        <p:spPr/>
        <p:txBody>
          <a:bodyPr/>
          <a:lstStyle/>
          <a:p>
            <a:r>
              <a:rPr lang="en-US" dirty="0" smtClean="0"/>
              <a:t>Carefully evaluate whether the SELECT query requires the DISTINCT clause or not.</a:t>
            </a:r>
          </a:p>
          <a:p>
            <a:pPr lvl="1"/>
            <a:r>
              <a:rPr lang="en-US" dirty="0" smtClean="0"/>
              <a:t>The DISTINCT clause should only be used in SELECT statements. </a:t>
            </a:r>
          </a:p>
          <a:p>
            <a:pPr lvl="2"/>
            <a:r>
              <a:t>This is mandatory if you know that “duplicate” returned rows are a possibility, and that having duplicate rows in the result set would cause problems with your application.</a:t>
            </a:r>
          </a:p>
          <a:p>
            <a:pPr lvl="1"/>
            <a:r>
              <a:rPr lang="en-US" dirty="0" smtClean="0"/>
              <a:t>The DISTINCT clause creates a lot of extra work for SQL Server. </a:t>
            </a:r>
          </a:p>
          <a:p>
            <a:pPr lvl="2"/>
            <a:r>
              <a:t>The extra load reduces the “physical resources” that other SQL statements have at their disposal. </a:t>
            </a:r>
          </a:p>
          <a:p>
            <a:pPr lvl="1"/>
            <a:r>
              <a:rPr lang="en-US" dirty="0" smtClean="0"/>
              <a:t>Hence, use the DISTINCT clause only if it is necessary. </a:t>
            </a:r>
          </a:p>
        </p:txBody>
      </p:sp>
      <p:pic>
        <p:nvPicPr>
          <p:cNvPr id="27652" name="Picture 4" descr="light bulb2"/>
          <p:cNvPicPr>
            <a:picLocks noChangeAspect="1" noChangeArrowheads="1"/>
          </p:cNvPicPr>
          <p:nvPr/>
        </p:nvPicPr>
        <p:blipFill>
          <a:blip r:embed="rId3"/>
          <a:srcRect/>
          <a:stretch>
            <a:fillRect/>
          </a:stretch>
        </p:blipFill>
        <p:spPr bwMode="auto">
          <a:xfrm>
            <a:off x="132330" y="2044927"/>
            <a:ext cx="729116" cy="729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96888" y="1583"/>
            <a:ext cx="6858048" cy="857255"/>
          </a:xfrm>
        </p:spPr>
        <p:txBody>
          <a:bodyPr>
            <a:normAutofit/>
          </a:bodyPr>
          <a:lstStyle/>
          <a:p>
            <a:pPr>
              <a:lnSpc>
                <a:spcPct val="80000"/>
              </a:lnSpc>
            </a:pPr>
            <a:r>
              <a:rPr lang="en-US" dirty="0" smtClean="0"/>
              <a:t>Quick Guidelines</a:t>
            </a:r>
          </a:p>
        </p:txBody>
      </p:sp>
      <p:sp>
        <p:nvSpPr>
          <p:cNvPr id="28675" name="Rectangle 3"/>
          <p:cNvSpPr>
            <a:spLocks noGrp="1"/>
          </p:cNvSpPr>
          <p:nvPr>
            <p:ph type="body" idx="1"/>
          </p:nvPr>
        </p:nvSpPr>
        <p:spPr/>
        <p:txBody>
          <a:bodyPr/>
          <a:lstStyle/>
          <a:p>
            <a:r>
              <a:rPr lang="en-US" dirty="0" smtClean="0"/>
              <a:t>In a WHERE clause, the various “operators” that are used, directly affect the query performance. </a:t>
            </a:r>
          </a:p>
          <a:p>
            <a:pPr lvl="1"/>
            <a:r>
              <a:rPr lang="en-US" dirty="0" smtClean="0"/>
              <a:t>Given below are the key operators used in the WHERE clause, ordered by their performance. The operators at the top produce faster results, than those listed at the bottom.</a:t>
            </a:r>
          </a:p>
          <a:p>
            <a:pPr lvl="2"/>
            <a:r>
              <a:t>=</a:t>
            </a:r>
          </a:p>
          <a:p>
            <a:pPr lvl="2"/>
            <a:r>
              <a:t>&gt;, &gt;=, &lt;, &lt;=</a:t>
            </a:r>
          </a:p>
          <a:p>
            <a:pPr lvl="2"/>
            <a:r>
              <a:t>LIKE</a:t>
            </a:r>
          </a:p>
          <a:p>
            <a:pPr lvl="2"/>
            <a:r>
              <a:t>&lt;&gt;</a:t>
            </a:r>
          </a:p>
          <a:p>
            <a:pPr lvl="1"/>
            <a:r>
              <a:rPr lang="en-US" dirty="0" smtClean="0"/>
              <a:t>Use “=” as much as possible, and “&lt;&gt;” as least as possible. </a:t>
            </a:r>
          </a:p>
        </p:txBody>
      </p:sp>
      <p:pic>
        <p:nvPicPr>
          <p:cNvPr id="28676" name="Picture 4" descr="light bulb2"/>
          <p:cNvPicPr>
            <a:picLocks noChangeAspect="1" noChangeArrowheads="1"/>
          </p:cNvPicPr>
          <p:nvPr/>
        </p:nvPicPr>
        <p:blipFill>
          <a:blip r:embed="rId3"/>
          <a:srcRect/>
          <a:stretch>
            <a:fillRect/>
          </a:stretch>
        </p:blipFill>
        <p:spPr bwMode="auto">
          <a:xfrm>
            <a:off x="119516" y="2133600"/>
            <a:ext cx="754743" cy="7547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496888" y="0"/>
            <a:ext cx="6858048" cy="857255"/>
          </a:xfrm>
        </p:spPr>
        <p:txBody>
          <a:bodyPr/>
          <a:lstStyle/>
          <a:p>
            <a:endParaRPr lang="en-US" dirty="0" smtClean="0"/>
          </a:p>
        </p:txBody>
      </p:sp>
      <p:sp>
        <p:nvSpPr>
          <p:cNvPr id="29699" name="Rectangle 3"/>
          <p:cNvSpPr>
            <a:spLocks noGrp="1"/>
          </p:cNvSpPr>
          <p:nvPr>
            <p:ph type="body" idx="1"/>
          </p:nvPr>
        </p:nvSpPr>
        <p:spPr/>
        <p:txBody>
          <a:bodyPr/>
          <a:lstStyle/>
          <a:p>
            <a:endParaRPr 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496888" y="1583"/>
            <a:ext cx="6858048" cy="857255"/>
          </a:xfrm>
        </p:spPr>
        <p:txBody>
          <a:bodyPr>
            <a:normAutofit/>
          </a:bodyPr>
          <a:lstStyle/>
          <a:p>
            <a:pPr>
              <a:lnSpc>
                <a:spcPct val="80000"/>
              </a:lnSpc>
            </a:pPr>
            <a:r>
              <a:rPr lang="en-US" dirty="0" smtClean="0"/>
              <a:t>Quick Guidelines</a:t>
            </a:r>
          </a:p>
        </p:txBody>
      </p:sp>
      <p:sp>
        <p:nvSpPr>
          <p:cNvPr id="30723" name="Rectangle 3"/>
          <p:cNvSpPr>
            <a:spLocks noGrp="1"/>
          </p:cNvSpPr>
          <p:nvPr>
            <p:ph type="body" idx="1"/>
          </p:nvPr>
        </p:nvSpPr>
        <p:spPr/>
        <p:txBody>
          <a:bodyPr/>
          <a:lstStyle/>
          <a:p>
            <a:r>
              <a:rPr lang="en-US" dirty="0" smtClean="0"/>
              <a:t>If you use LIKE in your WHERE clause, try to use one or more leading character in the clause, if at all possible. </a:t>
            </a:r>
          </a:p>
          <a:p>
            <a:pPr lvl="1"/>
            <a:r>
              <a:rPr lang="en-US" b="1" dirty="0" smtClean="0"/>
              <a:t>For example</a:t>
            </a:r>
            <a:r>
              <a:rPr lang="en-US" dirty="0" smtClean="0"/>
              <a:t>: Use LIKE ‘m%’  not  LIKE ‘%m’ </a:t>
            </a:r>
          </a:p>
          <a:p>
            <a:r>
              <a:rPr lang="en-US" dirty="0" smtClean="0"/>
              <a:t>       Certain operators in the WHERE clause prevents the query      optimizer from using an Index to perform a search. </a:t>
            </a:r>
          </a:p>
          <a:p>
            <a:pPr lvl="1"/>
            <a:r>
              <a:rPr lang="en-US" b="1" dirty="0" smtClean="0"/>
              <a:t>For example</a:t>
            </a:r>
            <a:r>
              <a:rPr lang="en-US" dirty="0" smtClean="0"/>
              <a:t>: “IS NULL”, “&lt;&gt;”, “!=”, “!&gt;”, “!&lt;”, “NOT”, “NOT EXISTS”, “NOT IN”, “NOT LIKE”,  and “LIKE ‘%500’”</a:t>
            </a:r>
          </a:p>
        </p:txBody>
      </p:sp>
      <p:pic>
        <p:nvPicPr>
          <p:cNvPr id="30724" name="Picture 4" descr="light bulb2"/>
          <p:cNvPicPr>
            <a:picLocks noChangeAspect="1" noChangeArrowheads="1"/>
          </p:cNvPicPr>
          <p:nvPr/>
        </p:nvPicPr>
        <p:blipFill>
          <a:blip r:embed="rId3"/>
          <a:srcRect/>
          <a:stretch>
            <a:fillRect/>
          </a:stretch>
        </p:blipFill>
        <p:spPr bwMode="auto">
          <a:xfrm>
            <a:off x="7065055" y="1565957"/>
            <a:ext cx="714602" cy="71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496888" y="1583"/>
            <a:ext cx="6858048" cy="857255"/>
          </a:xfrm>
        </p:spPr>
        <p:txBody>
          <a:bodyPr>
            <a:normAutofit/>
          </a:bodyPr>
          <a:lstStyle/>
          <a:p>
            <a:pPr>
              <a:lnSpc>
                <a:spcPct val="80000"/>
              </a:lnSpc>
            </a:pPr>
            <a:r>
              <a:rPr lang="en-US" dirty="0" smtClean="0"/>
              <a:t>Quick Guidelines</a:t>
            </a:r>
          </a:p>
        </p:txBody>
      </p:sp>
      <p:sp>
        <p:nvSpPr>
          <p:cNvPr id="31747" name="Rectangle 3"/>
          <p:cNvSpPr>
            <a:spLocks noGrp="1"/>
          </p:cNvSpPr>
          <p:nvPr>
            <p:ph type="body" idx="1"/>
          </p:nvPr>
        </p:nvSpPr>
        <p:spPr>
          <a:xfrm>
            <a:off x="301625" y="1214438"/>
            <a:ext cx="8912225" cy="4524375"/>
          </a:xfrm>
          <a:noFill/>
        </p:spPr>
        <p:txBody>
          <a:bodyPr/>
          <a:lstStyle/>
          <a:p>
            <a:r>
              <a:rPr lang="en-US" dirty="0" smtClean="0"/>
              <a:t>Suppose you have a choice of using the IN or the BETWEEN clauses. In such a case use the BETWEEN clause, as it is much more efficient. </a:t>
            </a:r>
          </a:p>
          <a:p>
            <a:pPr lvl="1"/>
            <a:r>
              <a:rPr lang="en-US" dirty="0" smtClean="0"/>
              <a:t>For example: The first code is much less efficient than the second code given below.</a:t>
            </a:r>
          </a:p>
          <a:p>
            <a:pPr lvl="1"/>
            <a:endParaRPr lang="en-US" dirty="0" smtClean="0"/>
          </a:p>
          <a:p>
            <a:pPr lvl="1"/>
            <a:endParaRPr lang="en-US" dirty="0" smtClean="0"/>
          </a:p>
          <a:p>
            <a:pPr lvl="1"/>
            <a:endParaRPr lang="en-US" dirty="0" smtClean="0"/>
          </a:p>
          <a:p>
            <a:pPr lvl="1">
              <a:buFont typeface="Arial" pitchFamily="34" charset="0"/>
              <a:buNone/>
            </a:pPr>
            <a:r>
              <a:rPr lang="en-US" dirty="0" smtClean="0"/>
              <a:t>	</a:t>
            </a:r>
          </a:p>
        </p:txBody>
      </p:sp>
      <p:sp>
        <p:nvSpPr>
          <p:cNvPr id="31748" name="AutoShape 4"/>
          <p:cNvSpPr>
            <a:spLocks noChangeArrowheads="1"/>
          </p:cNvSpPr>
          <p:nvPr/>
        </p:nvSpPr>
        <p:spPr bwMode="auto">
          <a:xfrm>
            <a:off x="762000" y="31242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Candara"/>
                <a:cs typeface="Arial" pitchFamily="34" charset="0"/>
              </a:rPr>
              <a:t>SELECT </a:t>
            </a:r>
            <a:r>
              <a:rPr lang="en-US" dirty="0" err="1">
                <a:latin typeface="Candara"/>
                <a:cs typeface="Arial" pitchFamily="34" charset="0"/>
              </a:rPr>
              <a:t>customer_number</a:t>
            </a:r>
            <a:r>
              <a:rPr lang="en-US" dirty="0">
                <a:latin typeface="Candara"/>
                <a:cs typeface="Arial" pitchFamily="34" charset="0"/>
              </a:rPr>
              <a:t>, </a:t>
            </a:r>
            <a:r>
              <a:rPr lang="en-US" dirty="0" err="1">
                <a:latin typeface="Candara"/>
                <a:cs typeface="Arial" pitchFamily="34" charset="0"/>
              </a:rPr>
              <a:t>customer_name</a:t>
            </a:r>
            <a:r>
              <a:rPr lang="en-US" dirty="0">
                <a:latin typeface="Candara"/>
                <a:cs typeface="Arial" pitchFamily="34" charset="0"/>
              </a:rPr>
              <a:t/>
            </a:r>
            <a:br>
              <a:rPr lang="en-US" dirty="0">
                <a:latin typeface="Candara"/>
                <a:cs typeface="Arial" pitchFamily="34" charset="0"/>
              </a:rPr>
            </a:br>
            <a:r>
              <a:rPr lang="en-US" dirty="0">
                <a:latin typeface="Candara"/>
                <a:cs typeface="Arial" pitchFamily="34" charset="0"/>
              </a:rPr>
              <a:t>FROM customer</a:t>
            </a:r>
            <a:br>
              <a:rPr lang="en-US" dirty="0">
                <a:latin typeface="Candara"/>
                <a:cs typeface="Arial" pitchFamily="34" charset="0"/>
              </a:rPr>
            </a:br>
            <a:r>
              <a:rPr lang="en-US" dirty="0">
                <a:latin typeface="Candara"/>
                <a:cs typeface="Arial" pitchFamily="34" charset="0"/>
              </a:rPr>
              <a:t>WHERE </a:t>
            </a:r>
            <a:r>
              <a:rPr lang="en-US" dirty="0" err="1">
                <a:latin typeface="Candara"/>
                <a:cs typeface="Arial" pitchFamily="34" charset="0"/>
              </a:rPr>
              <a:t>customer_number</a:t>
            </a:r>
            <a:r>
              <a:rPr lang="en-US" dirty="0">
                <a:latin typeface="Candara"/>
                <a:cs typeface="Arial" pitchFamily="34" charset="0"/>
              </a:rPr>
              <a:t> in (1000, 1001, 1002, 1003, 1004)</a:t>
            </a:r>
          </a:p>
        </p:txBody>
      </p:sp>
      <p:sp>
        <p:nvSpPr>
          <p:cNvPr id="31749" name="AutoShape 5"/>
          <p:cNvSpPr>
            <a:spLocks noChangeArrowheads="1"/>
          </p:cNvSpPr>
          <p:nvPr/>
        </p:nvSpPr>
        <p:spPr bwMode="auto">
          <a:xfrm>
            <a:off x="762000" y="44958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Candara"/>
                <a:cs typeface="Arial" pitchFamily="34" charset="0"/>
              </a:rPr>
              <a:t>SELECT </a:t>
            </a:r>
            <a:r>
              <a:rPr lang="en-US" dirty="0" err="1">
                <a:latin typeface="Candara"/>
                <a:cs typeface="Arial" pitchFamily="34" charset="0"/>
              </a:rPr>
              <a:t>customer_number</a:t>
            </a:r>
            <a:r>
              <a:rPr lang="en-US" dirty="0">
                <a:latin typeface="Candara"/>
                <a:cs typeface="Arial" pitchFamily="34" charset="0"/>
              </a:rPr>
              <a:t>, </a:t>
            </a:r>
            <a:r>
              <a:rPr lang="en-US" dirty="0" err="1">
                <a:latin typeface="Candara"/>
                <a:cs typeface="Arial" pitchFamily="34" charset="0"/>
              </a:rPr>
              <a:t>customer_name</a:t>
            </a:r>
            <a:r>
              <a:rPr lang="en-US" dirty="0">
                <a:latin typeface="Candara"/>
                <a:cs typeface="Arial" pitchFamily="34" charset="0"/>
              </a:rPr>
              <a:t/>
            </a:r>
            <a:br>
              <a:rPr lang="en-US" dirty="0">
                <a:latin typeface="Candara"/>
                <a:cs typeface="Arial" pitchFamily="34" charset="0"/>
              </a:rPr>
            </a:br>
            <a:r>
              <a:rPr lang="en-US" dirty="0">
                <a:latin typeface="Candara"/>
                <a:cs typeface="Arial" pitchFamily="34" charset="0"/>
              </a:rPr>
              <a:t>FROM customer</a:t>
            </a:r>
            <a:br>
              <a:rPr lang="en-US" dirty="0">
                <a:latin typeface="Candara"/>
                <a:cs typeface="Arial" pitchFamily="34" charset="0"/>
              </a:rPr>
            </a:br>
            <a:r>
              <a:rPr lang="en-US" dirty="0">
                <a:latin typeface="Candara"/>
                <a:cs typeface="Arial" pitchFamily="34" charset="0"/>
              </a:rPr>
              <a:t>WHERE </a:t>
            </a:r>
            <a:r>
              <a:rPr lang="en-US" dirty="0" err="1">
                <a:latin typeface="Candara"/>
                <a:cs typeface="Arial" pitchFamily="34" charset="0"/>
              </a:rPr>
              <a:t>customer_number</a:t>
            </a:r>
            <a:r>
              <a:rPr lang="en-US" dirty="0">
                <a:latin typeface="Candara"/>
                <a:cs typeface="Arial" pitchFamily="34" charset="0"/>
              </a:rPr>
              <a:t> BETWEEN 1000 and 1004 </a:t>
            </a:r>
          </a:p>
        </p:txBody>
      </p:sp>
      <p:pic>
        <p:nvPicPr>
          <p:cNvPr id="31750" name="Picture 6" descr="light bulb2"/>
          <p:cNvPicPr>
            <a:picLocks noChangeAspect="1" noChangeArrowheads="1"/>
          </p:cNvPicPr>
          <p:nvPr/>
        </p:nvPicPr>
        <p:blipFill>
          <a:blip r:embed="rId3"/>
          <a:srcRect/>
          <a:stretch>
            <a:fillRect/>
          </a:stretch>
        </p:blipFill>
        <p:spPr bwMode="auto">
          <a:xfrm>
            <a:off x="155802" y="2088471"/>
            <a:ext cx="682171" cy="6821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82370" y="113847"/>
            <a:ext cx="8229600" cy="715963"/>
          </a:xfrm>
          <a:noFill/>
        </p:spPr>
        <p:txBody>
          <a:bodyPr/>
          <a:lstStyle/>
          <a:p>
            <a:pPr>
              <a:lnSpc>
                <a:spcPct val="80000"/>
              </a:lnSpc>
            </a:pPr>
            <a:r>
              <a:rPr lang="en-US" sz="1200" b="1" dirty="0" smtClean="0"/>
              <a:t>3.1: The SELECT Statement</a:t>
            </a:r>
            <a:r>
              <a:rPr lang="en-US" dirty="0" smtClean="0"/>
              <a:t/>
            </a:r>
            <a:br>
              <a:rPr lang="en-US" dirty="0" smtClean="0"/>
            </a:br>
            <a:r>
              <a:rPr lang="en-US" dirty="0" smtClean="0"/>
              <a:t>The Select Statement and Syntax</a:t>
            </a:r>
          </a:p>
        </p:txBody>
      </p:sp>
      <p:sp>
        <p:nvSpPr>
          <p:cNvPr id="5123" name="Rectangle 3"/>
          <p:cNvSpPr>
            <a:spLocks noGrp="1"/>
          </p:cNvSpPr>
          <p:nvPr>
            <p:ph type="body" idx="1"/>
          </p:nvPr>
        </p:nvSpPr>
        <p:spPr>
          <a:xfrm>
            <a:off x="319088" y="1233488"/>
            <a:ext cx="8229600" cy="4525962"/>
          </a:xfrm>
          <a:noFill/>
        </p:spPr>
        <p:txBody>
          <a:bodyPr/>
          <a:lstStyle/>
          <a:p>
            <a:r>
              <a:rPr lang="en-US" dirty="0" smtClean="0"/>
              <a:t>The SELECT command is used to retrieve rows from a single table or multiple Tables or Views.</a:t>
            </a:r>
          </a:p>
          <a:p>
            <a:pPr lvl="1"/>
            <a:r>
              <a:rPr lang="en-US" dirty="0" smtClean="0"/>
              <a:t>A query may retrieve information from specified columns or from all of the columns in the Table.</a:t>
            </a:r>
          </a:p>
          <a:p>
            <a:pPr lvl="1"/>
            <a:r>
              <a:rPr lang="en-US" dirty="0" smtClean="0"/>
              <a:t>It helps to select the required data from the table.</a:t>
            </a:r>
          </a:p>
        </p:txBody>
      </p:sp>
      <p:sp>
        <p:nvSpPr>
          <p:cNvPr id="5124" name="AutoShape 5"/>
          <p:cNvSpPr>
            <a:spLocks noChangeArrowheads="1"/>
          </p:cNvSpPr>
          <p:nvPr/>
        </p:nvSpPr>
        <p:spPr bwMode="auto">
          <a:xfrm>
            <a:off x="666750" y="2971800"/>
            <a:ext cx="6546850" cy="2108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spcBef>
                <a:spcPct val="20000"/>
              </a:spcBef>
            </a:pPr>
            <a:r>
              <a:rPr lang="en-US" dirty="0">
                <a:latin typeface="Candara"/>
                <a:cs typeface="Arial" pitchFamily="34" charset="0"/>
              </a:rPr>
              <a:t>SELECT [ALL | DISTINCT] { * | </a:t>
            </a:r>
            <a:r>
              <a:rPr lang="en-US" dirty="0" err="1">
                <a:latin typeface="Candara"/>
                <a:cs typeface="Arial" pitchFamily="34" charset="0"/>
              </a:rPr>
              <a:t>col_name</a:t>
            </a:r>
            <a:r>
              <a:rPr lang="en-US" dirty="0">
                <a:latin typeface="Candara"/>
                <a:cs typeface="Arial" pitchFamily="34" charset="0"/>
              </a:rPr>
              <a:t>,...} 	</a:t>
            </a:r>
          </a:p>
          <a:p>
            <a:pPr lvl="1">
              <a:spcBef>
                <a:spcPct val="20000"/>
              </a:spcBef>
            </a:pPr>
            <a:r>
              <a:rPr lang="en-US" dirty="0">
                <a:latin typeface="Candara"/>
                <a:cs typeface="Arial" pitchFamily="34" charset="0"/>
              </a:rPr>
              <a:t>FROM </a:t>
            </a:r>
            <a:r>
              <a:rPr lang="en-US" dirty="0" err="1">
                <a:latin typeface="Candara"/>
                <a:cs typeface="Arial" pitchFamily="34" charset="0"/>
              </a:rPr>
              <a:t>table_name</a:t>
            </a:r>
            <a:r>
              <a:rPr lang="en-US" dirty="0">
                <a:latin typeface="Candara"/>
                <a:cs typeface="Arial" pitchFamily="34" charset="0"/>
              </a:rPr>
              <a:t> alias,...</a:t>
            </a:r>
            <a:br>
              <a:rPr lang="en-US" dirty="0">
                <a:latin typeface="Candara"/>
                <a:cs typeface="Arial" pitchFamily="34" charset="0"/>
              </a:rPr>
            </a:br>
            <a:r>
              <a:rPr lang="en-US" dirty="0">
                <a:latin typeface="Candara"/>
                <a:cs typeface="Arial" pitchFamily="34" charset="0"/>
              </a:rPr>
              <a:t>	[ WHERE expr1 ]</a:t>
            </a:r>
            <a:br>
              <a:rPr lang="en-US" dirty="0">
                <a:latin typeface="Candara"/>
                <a:cs typeface="Arial" pitchFamily="34" charset="0"/>
              </a:rPr>
            </a:br>
            <a:r>
              <a:rPr lang="en-US" dirty="0">
                <a:latin typeface="Candara"/>
                <a:cs typeface="Arial" pitchFamily="34" charset="0"/>
              </a:rPr>
              <a:t>	[ CONNECT BY expr2 [ START WITH expr3 ] ]</a:t>
            </a:r>
            <a:br>
              <a:rPr lang="en-US" dirty="0">
                <a:latin typeface="Candara"/>
                <a:cs typeface="Arial" pitchFamily="34" charset="0"/>
              </a:rPr>
            </a:br>
            <a:r>
              <a:rPr lang="en-US" dirty="0">
                <a:latin typeface="Candara"/>
                <a:cs typeface="Arial" pitchFamily="34" charset="0"/>
              </a:rPr>
              <a:t>	[ GROUP BY expr4 ] [ HAVING expr5 ] </a:t>
            </a:r>
            <a:br>
              <a:rPr lang="en-US" dirty="0">
                <a:latin typeface="Candara"/>
                <a:cs typeface="Arial" pitchFamily="34" charset="0"/>
              </a:rPr>
            </a:br>
            <a:r>
              <a:rPr lang="en-US" dirty="0">
                <a:latin typeface="Candara"/>
                <a:cs typeface="Arial" pitchFamily="34" charset="0"/>
              </a:rPr>
              <a:t>	[ UNION | INTERSECT | MINUS SELECT ... ]</a:t>
            </a:r>
            <a:br>
              <a:rPr lang="en-US" dirty="0">
                <a:latin typeface="Candara"/>
                <a:cs typeface="Arial" pitchFamily="34" charset="0"/>
              </a:rPr>
            </a:br>
            <a:r>
              <a:rPr lang="en-US" dirty="0">
                <a:latin typeface="Candara"/>
                <a:cs typeface="Arial" pitchFamily="34" charset="0"/>
              </a:rPr>
              <a:t>	[ ORDER BY </a:t>
            </a:r>
            <a:r>
              <a:rPr lang="en-US" dirty="0" err="1">
                <a:latin typeface="Candara"/>
                <a:cs typeface="Arial" pitchFamily="34" charset="0"/>
              </a:rPr>
              <a:t>expr</a:t>
            </a:r>
            <a:r>
              <a:rPr lang="en-US" dirty="0">
                <a:latin typeface="Candara"/>
                <a:cs typeface="Arial" pitchFamily="34" charset="0"/>
              </a:rPr>
              <a:t> | ASC | DESC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496888" y="1583"/>
            <a:ext cx="6858048" cy="857255"/>
          </a:xfrm>
        </p:spPr>
        <p:txBody>
          <a:bodyPr>
            <a:normAutofit/>
          </a:bodyPr>
          <a:lstStyle/>
          <a:p>
            <a:pPr>
              <a:lnSpc>
                <a:spcPct val="80000"/>
              </a:lnSpc>
            </a:pPr>
            <a:r>
              <a:rPr lang="en-US" dirty="0" smtClean="0"/>
              <a:t>Quick Guidelines</a:t>
            </a:r>
          </a:p>
        </p:txBody>
      </p:sp>
      <p:sp>
        <p:nvSpPr>
          <p:cNvPr id="32771" name="Rectangle 3"/>
          <p:cNvSpPr>
            <a:spLocks noGrp="1"/>
          </p:cNvSpPr>
          <p:nvPr>
            <p:ph type="body" idx="1"/>
          </p:nvPr>
        </p:nvSpPr>
        <p:spPr/>
        <p:txBody>
          <a:bodyPr/>
          <a:lstStyle/>
          <a:p>
            <a:r>
              <a:rPr lang="en-US" dirty="0" smtClean="0"/>
              <a:t>Do not use ORDER BY in your SELECT statements unless you really need to use it.</a:t>
            </a:r>
          </a:p>
          <a:p>
            <a:pPr lvl="1"/>
            <a:r>
              <a:rPr lang="en-US" dirty="0" smtClean="0"/>
              <a:t>Whenever SQL engine has to perform a sorting operation, additional resources have to be used to perform this task.</a:t>
            </a:r>
          </a:p>
        </p:txBody>
      </p:sp>
      <p:pic>
        <p:nvPicPr>
          <p:cNvPr id="32772" name="Picture 4" descr="light bulb2"/>
          <p:cNvPicPr>
            <a:picLocks noChangeAspect="1" noChangeArrowheads="1"/>
          </p:cNvPicPr>
          <p:nvPr/>
        </p:nvPicPr>
        <p:blipFill>
          <a:blip r:embed="rId3"/>
          <a:srcRect/>
          <a:stretch>
            <a:fillRect/>
          </a:stretch>
        </p:blipFill>
        <p:spPr bwMode="auto">
          <a:xfrm>
            <a:off x="125980" y="2146528"/>
            <a:ext cx="741816" cy="741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96888" y="1583"/>
            <a:ext cx="6858048" cy="857255"/>
          </a:xfrm>
        </p:spPr>
        <p:txBody>
          <a:bodyPr>
            <a:normAutofit/>
          </a:bodyPr>
          <a:lstStyle/>
          <a:p>
            <a:pPr>
              <a:lnSpc>
                <a:spcPct val="80000"/>
              </a:lnSpc>
            </a:pPr>
            <a:r>
              <a:rPr lang="en-US" dirty="0" smtClean="0"/>
              <a:t>Summary</a:t>
            </a:r>
          </a:p>
        </p:txBody>
      </p:sp>
      <p:sp>
        <p:nvSpPr>
          <p:cNvPr id="33795" name="Rectangle 3"/>
          <p:cNvSpPr>
            <a:spLocks noGrp="1"/>
          </p:cNvSpPr>
          <p:nvPr>
            <p:ph type="body" idx="1"/>
          </p:nvPr>
        </p:nvSpPr>
        <p:spPr>
          <a:xfrm>
            <a:off x="301625" y="1214438"/>
            <a:ext cx="6170613" cy="4525962"/>
          </a:xfrm>
          <a:noFill/>
        </p:spPr>
        <p:txBody>
          <a:bodyPr/>
          <a:lstStyle/>
          <a:p>
            <a:r>
              <a:rPr lang="en-US" dirty="0" smtClean="0"/>
              <a:t>In this lesson, you have learnt:</a:t>
            </a:r>
          </a:p>
          <a:p>
            <a:pPr lvl="1"/>
            <a:r>
              <a:rPr lang="en-US" dirty="0" smtClean="0"/>
              <a:t>What is SELECT statement?</a:t>
            </a:r>
          </a:p>
          <a:p>
            <a:pPr lvl="1"/>
            <a:r>
              <a:rPr lang="en-US" dirty="0" smtClean="0"/>
              <a:t>Usage of the following:</a:t>
            </a:r>
          </a:p>
          <a:p>
            <a:pPr lvl="2"/>
            <a:r>
              <a:rPr lang="en-US" dirty="0" smtClean="0"/>
              <a:t>The WHERE clause</a:t>
            </a:r>
          </a:p>
          <a:p>
            <a:pPr lvl="2"/>
            <a:r>
              <a:rPr lang="en-US" dirty="0" smtClean="0"/>
              <a:t>The DISTINCT clause</a:t>
            </a:r>
          </a:p>
          <a:p>
            <a:pPr lvl="2"/>
            <a:r>
              <a:rPr lang="en-US" dirty="0" smtClean="0"/>
              <a:t>The Comparison, Arithmetic, and Logical operators</a:t>
            </a:r>
          </a:p>
          <a:p>
            <a:pPr lvl="2"/>
            <a:r>
              <a:rPr lang="en-US" dirty="0" smtClean="0"/>
              <a:t>The AND or </a:t>
            </a:r>
            <a:r>
              <a:rPr lang="en-US" dirty="0" err="1" smtClean="0"/>
              <a:t>OR</a:t>
            </a:r>
            <a:r>
              <a:rPr lang="en-US" dirty="0" smtClean="0"/>
              <a:t> clause</a:t>
            </a:r>
          </a:p>
          <a:p>
            <a:pPr lvl="2"/>
            <a:r>
              <a:rPr lang="en-US" dirty="0" smtClean="0"/>
              <a:t>The NOT clause</a:t>
            </a:r>
          </a:p>
          <a:p>
            <a:pPr lvl="2"/>
            <a:r>
              <a:rPr lang="en-US" dirty="0" smtClean="0"/>
              <a:t>The ORDER BY clause</a:t>
            </a:r>
          </a:p>
        </p:txBody>
      </p:sp>
      <p:grpSp>
        <p:nvGrpSpPr>
          <p:cNvPr id="2" name="Group 4"/>
          <p:cNvGrpSpPr>
            <a:grpSpLocks/>
          </p:cNvGrpSpPr>
          <p:nvPr/>
        </p:nvGrpSpPr>
        <p:grpSpPr bwMode="auto">
          <a:xfrm>
            <a:off x="6781800" y="1370013"/>
            <a:ext cx="1716088" cy="1547812"/>
            <a:chOff x="4176" y="993"/>
            <a:chExt cx="1273" cy="1119"/>
          </a:xfrm>
        </p:grpSpPr>
        <p:sp>
          <p:nvSpPr>
            <p:cNvPr id="33797" name="Rectangle 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33798" name="Picture 6" descr="summary"/>
            <p:cNvPicPr>
              <a:picLocks noChangeAspect="1" noChangeArrowheads="1"/>
            </p:cNvPicPr>
            <p:nvPr/>
          </p:nvPicPr>
          <p:blipFill>
            <a:blip r:embed="rId3"/>
            <a:srcRect/>
            <a:stretch>
              <a:fillRect/>
            </a:stretch>
          </p:blipFill>
          <p:spPr bwMode="auto">
            <a:xfrm>
              <a:off x="4272" y="1080"/>
              <a:ext cx="1085" cy="94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96888" y="0"/>
            <a:ext cx="6858048" cy="857255"/>
          </a:xfrm>
        </p:spPr>
        <p:txBody>
          <a:bodyPr>
            <a:normAutofit/>
          </a:bodyPr>
          <a:lstStyle/>
          <a:p>
            <a:pPr>
              <a:lnSpc>
                <a:spcPct val="80000"/>
              </a:lnSpc>
            </a:pPr>
            <a:r>
              <a:rPr lang="en-US" dirty="0" smtClean="0"/>
              <a:t>Review – Questions</a:t>
            </a:r>
          </a:p>
        </p:txBody>
      </p:sp>
      <p:sp>
        <p:nvSpPr>
          <p:cNvPr id="34819" name="Rectangle 3"/>
          <p:cNvSpPr>
            <a:spLocks noGrp="1"/>
          </p:cNvSpPr>
          <p:nvPr>
            <p:ph type="body" idx="1"/>
          </p:nvPr>
        </p:nvSpPr>
        <p:spPr>
          <a:xfrm>
            <a:off x="301625" y="1214438"/>
            <a:ext cx="6170613" cy="4525962"/>
          </a:xfrm>
          <a:noFill/>
        </p:spPr>
        <p:txBody>
          <a:bodyPr/>
          <a:lstStyle/>
          <a:p>
            <a:r>
              <a:rPr lang="en-US" b="0" dirty="0" smtClean="0"/>
              <a:t>Question 1:</a:t>
            </a:r>
            <a:r>
              <a:rPr lang="en-US" dirty="0" smtClean="0"/>
              <a:t> The ___ table consists of exactly one column, whose name is “dummy”.</a:t>
            </a:r>
          </a:p>
          <a:p>
            <a:endParaRPr lang="en-US" dirty="0" smtClean="0"/>
          </a:p>
          <a:p>
            <a:r>
              <a:rPr lang="en-US" b="0" dirty="0" smtClean="0"/>
              <a:t>Question 2:</a:t>
            </a:r>
            <a:r>
              <a:rPr lang="en-US" dirty="0" smtClean="0"/>
              <a:t> The LIKE operator comes under the ___ category.</a:t>
            </a:r>
          </a:p>
          <a:p>
            <a:pPr lvl="1"/>
            <a:r>
              <a:rPr lang="en-US" dirty="0" smtClean="0"/>
              <a:t>Option 1: mathematical</a:t>
            </a:r>
          </a:p>
          <a:p>
            <a:pPr lvl="1"/>
            <a:r>
              <a:rPr lang="en-US" dirty="0" smtClean="0"/>
              <a:t>Option 2: comparison</a:t>
            </a:r>
          </a:p>
          <a:p>
            <a:pPr lvl="1"/>
            <a:r>
              <a:rPr lang="en-US" dirty="0" smtClean="0"/>
              <a:t>Option 3: logical </a:t>
            </a:r>
          </a:p>
          <a:p>
            <a:pPr lvl="1"/>
            <a:endParaRPr lang="en-US" dirty="0" smtClean="0"/>
          </a:p>
          <a:p>
            <a:r>
              <a:rPr lang="en-US" b="0" dirty="0" smtClean="0"/>
              <a:t>Question 3:</a:t>
            </a:r>
            <a:r>
              <a:rPr lang="en-US" dirty="0" smtClean="0"/>
              <a:t> The ___ specifies the order in which the operators should be evaluated.</a:t>
            </a:r>
          </a:p>
        </p:txBody>
      </p:sp>
      <p:grpSp>
        <p:nvGrpSpPr>
          <p:cNvPr id="2" name="Group 4"/>
          <p:cNvGrpSpPr>
            <a:grpSpLocks/>
          </p:cNvGrpSpPr>
          <p:nvPr/>
        </p:nvGrpSpPr>
        <p:grpSpPr bwMode="auto">
          <a:xfrm>
            <a:off x="6781800" y="1370013"/>
            <a:ext cx="1868488" cy="1471612"/>
            <a:chOff x="4176" y="993"/>
            <a:chExt cx="1273" cy="1119"/>
          </a:xfrm>
        </p:grpSpPr>
        <p:sp>
          <p:nvSpPr>
            <p:cNvPr id="34821" name="Rectangle 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34822" name="Picture 6"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96888" y="1583"/>
            <a:ext cx="6858048" cy="857255"/>
          </a:xfrm>
        </p:spPr>
        <p:txBody>
          <a:bodyPr>
            <a:normAutofit/>
          </a:bodyPr>
          <a:lstStyle/>
          <a:p>
            <a:pPr>
              <a:lnSpc>
                <a:spcPct val="80000"/>
              </a:lnSpc>
            </a:pPr>
            <a:r>
              <a:rPr lang="en-US" dirty="0" smtClean="0"/>
              <a:t>Review – Questions</a:t>
            </a:r>
          </a:p>
        </p:txBody>
      </p:sp>
      <p:sp>
        <p:nvSpPr>
          <p:cNvPr id="35843" name="Rectangle 3"/>
          <p:cNvSpPr>
            <a:spLocks noGrp="1"/>
          </p:cNvSpPr>
          <p:nvPr>
            <p:ph type="body" idx="1"/>
          </p:nvPr>
        </p:nvSpPr>
        <p:spPr>
          <a:xfrm>
            <a:off x="301625" y="1214438"/>
            <a:ext cx="6170613" cy="4525962"/>
          </a:xfrm>
          <a:noFill/>
        </p:spPr>
        <p:txBody>
          <a:bodyPr/>
          <a:lstStyle/>
          <a:p>
            <a:r>
              <a:rPr lang="en-US" b="0" dirty="0" smtClean="0"/>
              <a:t>Question 4:</a:t>
            </a:r>
            <a:r>
              <a:rPr lang="en-US" dirty="0" smtClean="0"/>
              <a:t> The NOT NULL operator finds rows that do not satisfy a condition. </a:t>
            </a:r>
          </a:p>
          <a:p>
            <a:pPr lvl="1"/>
            <a:r>
              <a:rPr lang="en-US" dirty="0" smtClean="0"/>
              <a:t>True / False</a:t>
            </a:r>
          </a:p>
          <a:p>
            <a:pPr lvl="1"/>
            <a:endParaRPr lang="en-US" dirty="0" smtClean="0"/>
          </a:p>
          <a:p>
            <a:r>
              <a:rPr lang="en-US" b="0" dirty="0" smtClean="0"/>
              <a:t>Question 5:</a:t>
            </a:r>
            <a:r>
              <a:rPr lang="en-US" dirty="0" smtClean="0"/>
              <a:t> More than one column can also be used in the ORDER BY clause.</a:t>
            </a:r>
          </a:p>
          <a:p>
            <a:pPr lvl="1"/>
            <a:r>
              <a:rPr lang="en-US" dirty="0" smtClean="0"/>
              <a:t>True / False</a:t>
            </a:r>
          </a:p>
        </p:txBody>
      </p:sp>
      <p:grpSp>
        <p:nvGrpSpPr>
          <p:cNvPr id="2" name="Group 4"/>
          <p:cNvGrpSpPr>
            <a:grpSpLocks/>
          </p:cNvGrpSpPr>
          <p:nvPr/>
        </p:nvGrpSpPr>
        <p:grpSpPr bwMode="auto">
          <a:xfrm>
            <a:off x="6781800" y="1371600"/>
            <a:ext cx="1868488" cy="1471613"/>
            <a:chOff x="4176" y="993"/>
            <a:chExt cx="1273" cy="1119"/>
          </a:xfrm>
        </p:grpSpPr>
        <p:sp>
          <p:nvSpPr>
            <p:cNvPr id="35845" name="Rectangle 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p:spPr>
          <p:txBody>
            <a:bodyPr wrap="none" anchor="ctr"/>
            <a:lstStyle/>
            <a:p>
              <a:endParaRPr lang="en-US"/>
            </a:p>
          </p:txBody>
        </p:sp>
        <p:pic>
          <p:nvPicPr>
            <p:cNvPr id="35846" name="Picture 6"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82370" y="0"/>
            <a:ext cx="8229600" cy="832075"/>
          </a:xfrm>
          <a:noFill/>
        </p:spPr>
        <p:txBody>
          <a:bodyPr>
            <a:normAutofit/>
          </a:bodyPr>
          <a:lstStyle/>
          <a:p>
            <a:pPr>
              <a:lnSpc>
                <a:spcPct val="80000"/>
              </a:lnSpc>
            </a:pPr>
            <a:r>
              <a:rPr lang="en-US" dirty="0" smtClean="0"/>
              <a:t>Selecting Columns</a:t>
            </a:r>
          </a:p>
        </p:txBody>
      </p:sp>
      <p:sp>
        <p:nvSpPr>
          <p:cNvPr id="6147" name="Rectangle 3"/>
          <p:cNvSpPr>
            <a:spLocks noGrp="1"/>
          </p:cNvSpPr>
          <p:nvPr>
            <p:ph type="body" idx="1"/>
          </p:nvPr>
        </p:nvSpPr>
        <p:spPr>
          <a:xfrm>
            <a:off x="319088" y="1233488"/>
            <a:ext cx="8229600" cy="741362"/>
          </a:xfrm>
          <a:noFill/>
        </p:spPr>
        <p:txBody>
          <a:bodyPr>
            <a:normAutofit/>
          </a:bodyPr>
          <a:lstStyle/>
          <a:p>
            <a:r>
              <a:rPr lang="en-US" dirty="0" smtClean="0"/>
              <a:t>Displays all the columns from the </a:t>
            </a:r>
            <a:r>
              <a:rPr lang="en-US" dirty="0" err="1" smtClean="0"/>
              <a:t>student_master</a:t>
            </a:r>
            <a:r>
              <a:rPr lang="en-US" dirty="0" smtClean="0"/>
              <a:t> table</a:t>
            </a:r>
          </a:p>
          <a:p>
            <a:endParaRPr lang="en-US" dirty="0" smtClean="0"/>
          </a:p>
        </p:txBody>
      </p:sp>
      <p:sp>
        <p:nvSpPr>
          <p:cNvPr id="6148" name="AutoShape 4"/>
          <p:cNvSpPr>
            <a:spLocks noChangeArrowheads="1"/>
          </p:cNvSpPr>
          <p:nvPr/>
        </p:nvSpPr>
        <p:spPr bwMode="auto">
          <a:xfrm>
            <a:off x="666750" y="1981200"/>
            <a:ext cx="7848600"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dirty="0">
              <a:latin typeface="Candara"/>
            </a:endParaRPr>
          </a:p>
          <a:p>
            <a:r>
              <a:rPr lang="en-US" dirty="0">
                <a:latin typeface="Candara"/>
              </a:rPr>
              <a:t> </a:t>
            </a:r>
            <a:r>
              <a:rPr lang="en-US" dirty="0">
                <a:latin typeface="Candara"/>
                <a:cs typeface="Arial" pitchFamily="34" charset="0"/>
              </a:rPr>
              <a:t>SELECT  *  FROM </a:t>
            </a:r>
            <a:r>
              <a:rPr lang="en-US" dirty="0" err="1">
                <a:latin typeface="Candara"/>
                <a:cs typeface="Arial" pitchFamily="34" charset="0"/>
              </a:rPr>
              <a:t>student_master</a:t>
            </a:r>
            <a:r>
              <a:rPr lang="en-US" dirty="0">
                <a:latin typeface="Candara"/>
                <a:cs typeface="Arial" pitchFamily="34" charset="0"/>
              </a:rPr>
              <a:t>; </a:t>
            </a:r>
          </a:p>
          <a:p>
            <a:pPr>
              <a:spcBef>
                <a:spcPct val="20000"/>
              </a:spcBef>
            </a:pPr>
            <a:endParaRPr lang="en-US" dirty="0">
              <a:latin typeface="Candara"/>
            </a:endParaRPr>
          </a:p>
        </p:txBody>
      </p:sp>
      <p:sp>
        <p:nvSpPr>
          <p:cNvPr id="6149" name="Rectangle 5"/>
          <p:cNvSpPr>
            <a:spLocks noChangeArrowheads="1"/>
          </p:cNvSpPr>
          <p:nvPr/>
        </p:nvSpPr>
        <p:spPr bwMode="auto">
          <a:xfrm>
            <a:off x="319088" y="3124200"/>
            <a:ext cx="8229600" cy="518886"/>
          </a:xfrm>
          <a:prstGeom prst="rect">
            <a:avLst/>
          </a:prstGeom>
          <a:noFill/>
          <a:ln w="12700">
            <a:noFill/>
            <a:miter lim="800000"/>
            <a:headEnd/>
            <a:tailEnd/>
          </a:ln>
        </p:spPr>
        <p:txBody>
          <a:bodyPr lIns="90488" tIns="44450" rIns="90488" bIns="44450"/>
          <a:lstStyle/>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Displays selected columns from the </a:t>
            </a:r>
            <a:r>
              <a:rPr lang="en-US" sz="2000" b="1" dirty="0" err="1" smtClean="0">
                <a:solidFill>
                  <a:srgbClr val="000000"/>
                </a:solidFill>
                <a:latin typeface="Candara"/>
                <a:cs typeface="Arial" pitchFamily="34" charset="0"/>
              </a:rPr>
              <a:t>student_master</a:t>
            </a:r>
            <a:r>
              <a:rPr lang="en-US" sz="2000" b="1" dirty="0" smtClean="0">
                <a:solidFill>
                  <a:srgbClr val="000000"/>
                </a:solidFill>
                <a:latin typeface="Candara"/>
                <a:cs typeface="Arial" pitchFamily="34" charset="0"/>
              </a:rPr>
              <a:t> table</a:t>
            </a:r>
          </a:p>
        </p:txBody>
      </p:sp>
      <p:sp>
        <p:nvSpPr>
          <p:cNvPr id="6150" name="AutoShape 6"/>
          <p:cNvSpPr>
            <a:spLocks noChangeArrowheads="1"/>
          </p:cNvSpPr>
          <p:nvPr/>
        </p:nvSpPr>
        <p:spPr bwMode="auto">
          <a:xfrm>
            <a:off x="642028" y="3802743"/>
            <a:ext cx="78486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dirty="0">
              <a:latin typeface="Candara"/>
            </a:endParaRPr>
          </a:p>
          <a:p>
            <a:r>
              <a:rPr lang="en-US" dirty="0">
                <a:latin typeface="Candara"/>
              </a:rPr>
              <a:t> </a:t>
            </a:r>
            <a:r>
              <a:rPr lang="en-US" dirty="0">
                <a:latin typeface="Candara"/>
                <a:cs typeface="Arial" pitchFamily="34" charset="0"/>
              </a:rPr>
              <a:t>SELECT </a:t>
            </a:r>
            <a:r>
              <a:rPr lang="en-US" dirty="0" err="1">
                <a:latin typeface="Candara"/>
                <a:cs typeface="Arial" pitchFamily="34" charset="0"/>
              </a:rPr>
              <a:t>student_code</a:t>
            </a:r>
            <a:r>
              <a:rPr lang="en-US" dirty="0">
                <a:latin typeface="Candara"/>
                <a:cs typeface="Arial" pitchFamily="34" charset="0"/>
              </a:rPr>
              <a:t>,</a:t>
            </a:r>
          </a:p>
          <a:p>
            <a:r>
              <a:rPr lang="en-US" dirty="0">
                <a:latin typeface="Candara"/>
                <a:cs typeface="Arial" pitchFamily="34" charset="0"/>
              </a:rPr>
              <a:t>                 </a:t>
            </a:r>
            <a:r>
              <a:rPr lang="en-US" dirty="0" err="1">
                <a:latin typeface="Candara"/>
                <a:cs typeface="Arial" pitchFamily="34" charset="0"/>
              </a:rPr>
              <a:t>student_name</a:t>
            </a:r>
            <a:endParaRPr lang="en-US" dirty="0">
              <a:latin typeface="Candara"/>
              <a:cs typeface="Arial" pitchFamily="34" charset="0"/>
            </a:endParaRPr>
          </a:p>
          <a:p>
            <a:r>
              <a:rPr lang="en-US" dirty="0">
                <a:latin typeface="Candara"/>
                <a:cs typeface="Arial" pitchFamily="34" charset="0"/>
              </a:rPr>
              <a:t>	    FROM </a:t>
            </a:r>
            <a:r>
              <a:rPr lang="en-US" dirty="0" err="1">
                <a:latin typeface="Candara"/>
                <a:cs typeface="Arial" pitchFamily="34" charset="0"/>
              </a:rPr>
              <a:t>student_master</a:t>
            </a:r>
            <a:r>
              <a:rPr lang="en-US" dirty="0">
                <a:latin typeface="Candara"/>
                <a:cs typeface="Arial" pitchFamily="34" charset="0"/>
              </a:rPr>
              <a:t>;  </a:t>
            </a:r>
          </a:p>
          <a:p>
            <a:pPr>
              <a:spcBef>
                <a:spcPct val="20000"/>
              </a:spcBef>
            </a:pPr>
            <a:endParaRPr lang="en-US" dirty="0">
              <a:latin typeface="Candara"/>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465138" y="117475"/>
            <a:ext cx="8229600" cy="715963"/>
          </a:xfrm>
          <a:noFill/>
        </p:spPr>
        <p:txBody>
          <a:bodyPr/>
          <a:lstStyle/>
          <a:p>
            <a:pPr>
              <a:lnSpc>
                <a:spcPct val="80000"/>
              </a:lnSpc>
            </a:pPr>
            <a:r>
              <a:rPr lang="en-US" sz="1200" b="1" dirty="0" smtClean="0"/>
              <a:t>3.2: SELECT statement Clauses</a:t>
            </a:r>
            <a:r>
              <a:rPr lang="en-US" sz="1400" b="1" dirty="0" smtClean="0"/>
              <a:t/>
            </a:r>
            <a:br>
              <a:rPr lang="en-US" sz="1400" b="1" dirty="0" smtClean="0"/>
            </a:br>
            <a:r>
              <a:rPr lang="en-US" dirty="0" smtClean="0"/>
              <a:t>The WHERE clause</a:t>
            </a:r>
          </a:p>
        </p:txBody>
      </p:sp>
      <p:sp>
        <p:nvSpPr>
          <p:cNvPr id="7171" name="Rectangle 3"/>
          <p:cNvSpPr>
            <a:spLocks noGrp="1"/>
          </p:cNvSpPr>
          <p:nvPr>
            <p:ph type="body" idx="1"/>
          </p:nvPr>
        </p:nvSpPr>
        <p:spPr>
          <a:xfrm>
            <a:off x="319088" y="1233488"/>
            <a:ext cx="8229600" cy="4525962"/>
          </a:xfrm>
          <a:noFill/>
        </p:spPr>
        <p:txBody>
          <a:bodyPr/>
          <a:lstStyle/>
          <a:p>
            <a:r>
              <a:rPr lang="en-US" dirty="0" smtClean="0"/>
              <a:t>The WHERE clause is used to specify the criteria for selection.</a:t>
            </a:r>
          </a:p>
          <a:p>
            <a:pPr lvl="1"/>
            <a:r>
              <a:rPr lang="en-US" dirty="0" smtClean="0"/>
              <a:t>For example: displays the selected columns from the </a:t>
            </a:r>
            <a:r>
              <a:rPr lang="en-US" dirty="0" err="1" smtClean="0"/>
              <a:t>student_master</a:t>
            </a:r>
            <a:r>
              <a:rPr lang="en-US" dirty="0" smtClean="0"/>
              <a:t> table based on the condition being satisfied</a:t>
            </a:r>
          </a:p>
          <a:p>
            <a:pPr lvl="1"/>
            <a:endParaRPr lang="en-US" dirty="0" smtClean="0"/>
          </a:p>
          <a:p>
            <a:pPr lvl="1"/>
            <a:endParaRPr lang="en-US" dirty="0" smtClean="0"/>
          </a:p>
          <a:p>
            <a:pPr lvl="1"/>
            <a:endParaRPr lang="en-US" dirty="0" smtClean="0"/>
          </a:p>
          <a:p>
            <a:pPr lvl="1"/>
            <a:endParaRPr lang="en-US" dirty="0" smtClean="0"/>
          </a:p>
        </p:txBody>
      </p:sp>
      <p:sp>
        <p:nvSpPr>
          <p:cNvPr id="7172" name="AutoShape 4"/>
          <p:cNvSpPr>
            <a:spLocks noChangeArrowheads="1"/>
          </p:cNvSpPr>
          <p:nvPr/>
        </p:nvSpPr>
        <p:spPr bwMode="auto">
          <a:xfrm>
            <a:off x="666750" y="2590800"/>
            <a:ext cx="77724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2000" dirty="0">
              <a:solidFill>
                <a:schemeClr val="tx1"/>
              </a:solidFill>
              <a:latin typeface="Candara"/>
            </a:endParaRPr>
          </a:p>
          <a:p>
            <a:r>
              <a:rPr lang="en-US" sz="2000" dirty="0">
                <a:solidFill>
                  <a:schemeClr val="tx1"/>
                </a:solidFill>
                <a:latin typeface="Candara"/>
              </a:rPr>
              <a:t> </a:t>
            </a:r>
          </a:p>
          <a:p>
            <a:r>
              <a:rPr lang="en-US" dirty="0">
                <a:solidFill>
                  <a:schemeClr val="tx1"/>
                </a:solidFill>
                <a:latin typeface="Candara"/>
                <a:cs typeface="Arial" pitchFamily="34" charset="0"/>
              </a:rPr>
              <a:t>SELECT  </a:t>
            </a:r>
            <a:r>
              <a:rPr lang="en-US" dirty="0" err="1">
                <a:solidFill>
                  <a:schemeClr val="tx1"/>
                </a:solidFill>
                <a:latin typeface="Candara"/>
                <a:cs typeface="Arial" pitchFamily="34" charset="0"/>
              </a:rPr>
              <a:t>student_code</a:t>
            </a:r>
            <a:r>
              <a:rPr lang="en-US" dirty="0">
                <a:solidFill>
                  <a:schemeClr val="tx1"/>
                </a:solidFill>
                <a:latin typeface="Candara"/>
                <a:cs typeface="Arial" pitchFamily="34" charset="0"/>
              </a:rPr>
              <a:t>,  </a:t>
            </a:r>
            <a:r>
              <a:rPr lang="en-US" dirty="0" err="1">
                <a:solidFill>
                  <a:schemeClr val="tx1"/>
                </a:solidFill>
                <a:latin typeface="Candara"/>
                <a:cs typeface="Arial" pitchFamily="34" charset="0"/>
              </a:rPr>
              <a:t>student_name</a:t>
            </a:r>
            <a:r>
              <a:rPr lang="en-US" dirty="0">
                <a:solidFill>
                  <a:schemeClr val="tx1"/>
                </a:solidFill>
                <a:latin typeface="Candara"/>
                <a:cs typeface="Arial" pitchFamily="34" charset="0"/>
              </a:rPr>
              <a:t>, </a:t>
            </a:r>
            <a:r>
              <a:rPr lang="en-US" dirty="0" err="1">
                <a:solidFill>
                  <a:schemeClr val="tx1"/>
                </a:solidFill>
                <a:latin typeface="Candara"/>
                <a:cs typeface="Arial" pitchFamily="34" charset="0"/>
              </a:rPr>
              <a:t>student_dob</a:t>
            </a:r>
            <a:r>
              <a:rPr lang="en-US" dirty="0">
                <a:solidFill>
                  <a:schemeClr val="tx1"/>
                </a:solidFill>
                <a:latin typeface="Candara"/>
                <a:cs typeface="Arial" pitchFamily="34" charset="0"/>
              </a:rPr>
              <a:t> </a:t>
            </a:r>
          </a:p>
          <a:p>
            <a:r>
              <a:rPr lang="en-US" dirty="0">
                <a:solidFill>
                  <a:schemeClr val="tx1"/>
                </a:solidFill>
                <a:latin typeface="Candara"/>
                <a:cs typeface="Arial" pitchFamily="34" charset="0"/>
              </a:rPr>
              <a:t>                    FROM </a:t>
            </a:r>
            <a:r>
              <a:rPr lang="en-US" dirty="0" err="1">
                <a:solidFill>
                  <a:schemeClr val="tx1"/>
                </a:solidFill>
                <a:latin typeface="Candara"/>
                <a:cs typeface="Arial" pitchFamily="34" charset="0"/>
              </a:rPr>
              <a:t>student_master</a:t>
            </a:r>
            <a:endParaRPr lang="en-US" dirty="0">
              <a:solidFill>
                <a:schemeClr val="tx1"/>
              </a:solidFill>
              <a:latin typeface="Candara"/>
              <a:cs typeface="Arial" pitchFamily="34" charset="0"/>
            </a:endParaRPr>
          </a:p>
          <a:p>
            <a:r>
              <a:rPr lang="en-US" dirty="0">
                <a:solidFill>
                  <a:schemeClr val="tx1"/>
                </a:solidFill>
                <a:latin typeface="Candara"/>
                <a:cs typeface="Arial" pitchFamily="34" charset="0"/>
              </a:rPr>
              <a:t> WHERE </a:t>
            </a:r>
            <a:r>
              <a:rPr lang="en-US" dirty="0" err="1">
                <a:solidFill>
                  <a:schemeClr val="tx1"/>
                </a:solidFill>
                <a:latin typeface="Candara"/>
                <a:cs typeface="Arial" pitchFamily="34" charset="0"/>
              </a:rPr>
              <a:t>dept_code</a:t>
            </a:r>
            <a:r>
              <a:rPr lang="en-US" dirty="0">
                <a:solidFill>
                  <a:schemeClr val="tx1"/>
                </a:solidFill>
                <a:latin typeface="Candara"/>
                <a:cs typeface="Arial" pitchFamily="34" charset="0"/>
              </a:rPr>
              <a:t> = 10;</a:t>
            </a:r>
          </a:p>
          <a:p>
            <a:pPr eaLnBrk="0" hangingPunct="0"/>
            <a:r>
              <a:rPr lang="en-US" sz="2000" dirty="0">
                <a:solidFill>
                  <a:schemeClr val="tx1"/>
                </a:solidFill>
                <a:latin typeface="Candara"/>
              </a:rPr>
              <a:t> </a:t>
            </a:r>
          </a:p>
          <a:p>
            <a:pPr>
              <a:spcBef>
                <a:spcPct val="20000"/>
              </a:spcBef>
            </a:pPr>
            <a:endParaRPr lang="en-US" sz="2000" dirty="0">
              <a:solidFill>
                <a:schemeClr val="tx1"/>
              </a:solidFill>
              <a:latin typeface="Candar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65138" y="117475"/>
            <a:ext cx="7543800" cy="720725"/>
          </a:xfrm>
        </p:spPr>
        <p:txBody>
          <a:bodyPr/>
          <a:lstStyle/>
          <a:p>
            <a:pPr>
              <a:lnSpc>
                <a:spcPct val="80000"/>
              </a:lnSpc>
            </a:pPr>
            <a:r>
              <a:rPr lang="en-US" sz="1200" b="1" dirty="0" smtClean="0"/>
              <a:t>3.2: SELECT statement Clauses </a:t>
            </a:r>
            <a:br>
              <a:rPr lang="en-US" sz="1200" b="1" dirty="0" smtClean="0"/>
            </a:br>
            <a:r>
              <a:rPr lang="en-US" dirty="0" smtClean="0"/>
              <a:t>Character Strings and Dates</a:t>
            </a:r>
          </a:p>
        </p:txBody>
      </p:sp>
      <p:sp>
        <p:nvSpPr>
          <p:cNvPr id="8195" name="Rectangle 3"/>
          <p:cNvSpPr>
            <a:spLocks noGrp="1" noChangeArrowheads="1"/>
          </p:cNvSpPr>
          <p:nvPr>
            <p:ph type="body" idx="4294967295"/>
          </p:nvPr>
        </p:nvSpPr>
        <p:spPr>
          <a:xfrm>
            <a:off x="319088" y="1233488"/>
            <a:ext cx="7437437" cy="2671762"/>
          </a:xfrm>
        </p:spPr>
        <p:txBody>
          <a:bodyPr/>
          <a:lstStyle/>
          <a:p>
            <a:pPr marL="347663" indent="-347663"/>
            <a:r>
              <a:rPr lang="en-US" dirty="0" smtClean="0"/>
              <a:t>Are enclosed in single quotation marks</a:t>
            </a:r>
          </a:p>
          <a:p>
            <a:pPr marL="347663" indent="-347663"/>
            <a:r>
              <a:rPr lang="en-US" dirty="0" smtClean="0"/>
              <a:t>Character values are case sensitive</a:t>
            </a:r>
          </a:p>
          <a:p>
            <a:pPr marL="347663" indent="-347663"/>
            <a:r>
              <a:rPr lang="en-US" dirty="0" smtClean="0"/>
              <a:t>Date values are format sensitive</a:t>
            </a:r>
          </a:p>
          <a:p>
            <a:pPr>
              <a:buFont typeface="Arial" pitchFamily="34" charset="0"/>
              <a:buNone/>
            </a:pPr>
            <a:endParaRPr lang="en-US" dirty="0" smtClean="0"/>
          </a:p>
          <a:p>
            <a:pPr>
              <a:buFont typeface="Arial" pitchFamily="34" charset="0"/>
              <a:buNone/>
            </a:pPr>
            <a:endParaRPr lang="en-US" dirty="0" smtClean="0"/>
          </a:p>
          <a:p>
            <a:pPr>
              <a:buFont typeface="Arial" pitchFamily="34" charset="0"/>
              <a:buNone/>
            </a:pPr>
            <a:endParaRPr lang="en-US" dirty="0" smtClean="0"/>
          </a:p>
          <a:p>
            <a:pPr>
              <a:buFont typeface="Arial" pitchFamily="34" charset="0"/>
              <a:buNone/>
            </a:pPr>
            <a:r>
              <a:rPr lang="en-US" dirty="0" smtClean="0"/>
              <a:t>		</a:t>
            </a:r>
          </a:p>
        </p:txBody>
      </p:sp>
      <p:sp>
        <p:nvSpPr>
          <p:cNvPr id="8196" name="AutoShape 4"/>
          <p:cNvSpPr>
            <a:spLocks noChangeArrowheads="1"/>
          </p:cNvSpPr>
          <p:nvPr/>
        </p:nvSpPr>
        <p:spPr bwMode="auto">
          <a:xfrm>
            <a:off x="666750" y="274320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2000" dirty="0">
              <a:latin typeface="Candara"/>
            </a:endParaRPr>
          </a:p>
          <a:p>
            <a:r>
              <a:rPr lang="en-US" sz="2000" dirty="0">
                <a:latin typeface="Candara"/>
              </a:rPr>
              <a:t> </a:t>
            </a:r>
          </a:p>
          <a:p>
            <a:r>
              <a:rPr lang="en-US" dirty="0">
                <a:latin typeface="Candara"/>
                <a:cs typeface="Arial" pitchFamily="34" charset="0"/>
              </a:rPr>
              <a:t>SELECT  </a:t>
            </a:r>
            <a:r>
              <a:rPr lang="en-US" dirty="0" err="1">
                <a:latin typeface="Candara"/>
                <a:cs typeface="Arial" pitchFamily="34" charset="0"/>
              </a:rPr>
              <a:t>student_code</a:t>
            </a:r>
            <a:r>
              <a:rPr lang="en-US" dirty="0">
                <a:latin typeface="Candara"/>
                <a:cs typeface="Arial" pitchFamily="34" charset="0"/>
              </a:rPr>
              <a:t>, </a:t>
            </a:r>
            <a:r>
              <a:rPr lang="en-US" dirty="0" err="1">
                <a:latin typeface="Candara"/>
                <a:cs typeface="Arial" pitchFamily="34" charset="0"/>
              </a:rPr>
              <a:t>student_dob</a:t>
            </a:r>
            <a:endParaRPr lang="en-US" dirty="0">
              <a:latin typeface="Candara"/>
              <a:cs typeface="Arial" pitchFamily="34" charset="0"/>
            </a:endParaRPr>
          </a:p>
          <a:p>
            <a:r>
              <a:rPr lang="en-US" dirty="0">
                <a:latin typeface="Candara"/>
                <a:cs typeface="Arial" pitchFamily="34" charset="0"/>
              </a:rPr>
              <a:t>	   FROM  </a:t>
            </a:r>
            <a:r>
              <a:rPr lang="en-US" dirty="0" err="1">
                <a:latin typeface="Candara"/>
                <a:cs typeface="Arial" pitchFamily="34" charset="0"/>
              </a:rPr>
              <a:t>student_master</a:t>
            </a:r>
            <a:endParaRPr lang="en-US" dirty="0">
              <a:latin typeface="Candara"/>
              <a:cs typeface="Arial" pitchFamily="34" charset="0"/>
            </a:endParaRPr>
          </a:p>
          <a:p>
            <a:r>
              <a:rPr lang="en-US" dirty="0">
                <a:latin typeface="Candara"/>
                <a:cs typeface="Arial" pitchFamily="34" charset="0"/>
              </a:rPr>
              <a:t>	 WHERE </a:t>
            </a:r>
            <a:r>
              <a:rPr lang="en-US" dirty="0" err="1">
                <a:latin typeface="Candara"/>
                <a:cs typeface="Arial" pitchFamily="34" charset="0"/>
              </a:rPr>
              <a:t>student_name</a:t>
            </a:r>
            <a:r>
              <a:rPr lang="en-US" dirty="0">
                <a:latin typeface="Candara"/>
                <a:cs typeface="Arial" pitchFamily="34" charset="0"/>
              </a:rPr>
              <a:t> = ‘Sunil’ ;</a:t>
            </a:r>
          </a:p>
          <a:p>
            <a:pPr eaLnBrk="0" hangingPunct="0"/>
            <a:r>
              <a:rPr lang="en-US" sz="2000" dirty="0">
                <a:latin typeface="Candara"/>
              </a:rPr>
              <a:t> </a:t>
            </a:r>
          </a:p>
          <a:p>
            <a:pPr>
              <a:spcBef>
                <a:spcPct val="20000"/>
              </a:spcBef>
            </a:pPr>
            <a:endParaRPr lang="en-US" sz="2000" dirty="0">
              <a:latin typeface="Candar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65138" y="117475"/>
            <a:ext cx="8229600" cy="715963"/>
          </a:xfrm>
          <a:noFill/>
        </p:spPr>
        <p:txBody>
          <a:bodyPr/>
          <a:lstStyle/>
          <a:p>
            <a:pPr>
              <a:lnSpc>
                <a:spcPct val="80000"/>
              </a:lnSpc>
            </a:pPr>
            <a:r>
              <a:rPr lang="en-US" sz="1200" b="1" dirty="0" smtClean="0"/>
              <a:t>3.2: SELECT statement Clauses </a:t>
            </a:r>
            <a:r>
              <a:rPr lang="en-US" sz="1200" dirty="0" smtClean="0"/>
              <a:t/>
            </a:r>
            <a:br>
              <a:rPr lang="en-US" sz="1200" dirty="0" smtClean="0"/>
            </a:br>
            <a:r>
              <a:rPr lang="en-US" dirty="0" smtClean="0"/>
              <a:t>Mathematical, Comparison &amp; Logical Operators</a:t>
            </a:r>
          </a:p>
        </p:txBody>
      </p:sp>
      <p:sp>
        <p:nvSpPr>
          <p:cNvPr id="9219" name="Rectangle 3"/>
          <p:cNvSpPr>
            <a:spLocks noGrp="1"/>
          </p:cNvSpPr>
          <p:nvPr>
            <p:ph type="body" idx="1"/>
          </p:nvPr>
        </p:nvSpPr>
        <p:spPr>
          <a:xfrm>
            <a:off x="319087" y="1233487"/>
            <a:ext cx="8360455" cy="4891541"/>
          </a:xfrm>
          <a:noFill/>
        </p:spPr>
        <p:txBody>
          <a:bodyPr>
            <a:normAutofit/>
          </a:bodyPr>
          <a:lstStyle/>
          <a:p>
            <a:r>
              <a:rPr lang="en-US" dirty="0" smtClean="0"/>
              <a:t>Mathematical Operators:</a:t>
            </a:r>
          </a:p>
          <a:p>
            <a:pPr lvl="1"/>
            <a:r>
              <a:rPr lang="en-US" dirty="0" smtClean="0"/>
              <a:t>Examples: +, -, *, /</a:t>
            </a:r>
          </a:p>
          <a:p>
            <a:r>
              <a:rPr lang="en-US" dirty="0" smtClean="0"/>
              <a:t>Comparison Operators:</a:t>
            </a:r>
          </a:p>
          <a:p>
            <a:pPr>
              <a:buNone/>
            </a:pPr>
            <a:endParaRPr lang="en-US" dirty="0" smtClean="0"/>
          </a:p>
          <a:p>
            <a:endParaRPr lang="en-US" dirty="0" smtClean="0"/>
          </a:p>
          <a:p>
            <a:endParaRPr lang="en-US" dirty="0" smtClean="0"/>
          </a:p>
          <a:p>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endParaRPr lang="en-US" dirty="0" smtClean="0"/>
          </a:p>
          <a:p>
            <a:r>
              <a:rPr lang="en-US" dirty="0" smtClean="0"/>
              <a:t>Logical Operators:</a:t>
            </a:r>
          </a:p>
          <a:p>
            <a:pPr lvl="1"/>
            <a:r>
              <a:rPr lang="en-US" dirty="0" smtClean="0"/>
              <a:t>Examples: AND, OR, NOT</a:t>
            </a:r>
          </a:p>
        </p:txBody>
      </p:sp>
      <p:graphicFrame>
        <p:nvGraphicFramePr>
          <p:cNvPr id="323621" name="Group 37"/>
          <p:cNvGraphicFramePr>
            <a:graphicFrameLocks noGrp="1"/>
          </p:cNvGraphicFramePr>
          <p:nvPr>
            <p:ph sz="half" idx="4294967295"/>
          </p:nvPr>
        </p:nvGraphicFramePr>
        <p:xfrm>
          <a:off x="762000" y="2300288"/>
          <a:ext cx="5364163" cy="2580323"/>
        </p:xfrm>
        <a:graphic>
          <a:graphicData uri="http://schemas.openxmlformats.org/drawingml/2006/table">
            <a:tbl>
              <a:tblPr/>
              <a:tblGrid>
                <a:gridCol w="1554163"/>
                <a:gridCol w="381000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Candara" pitchFamily="34" charset="0"/>
                          <a:ea typeface="+mn-ea"/>
                          <a:cs typeface="Arial" pitchFamily="34" charset="0"/>
                        </a:rPr>
                        <a:t>Operator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Candara" pitchFamily="34" charset="0"/>
                          <a:ea typeface="+mn-ea"/>
                          <a:cs typeface="Arial" pitchFamily="34" charset="0"/>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Greater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Greater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Less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Less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&lt;&gt;, !=, or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Not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noFill/>
        </p:spPr>
        <p:txBody>
          <a:bodyPr/>
          <a:lstStyle/>
          <a:p>
            <a:pPr>
              <a:lnSpc>
                <a:spcPct val="80000"/>
              </a:lnSpc>
            </a:pPr>
            <a:r>
              <a:rPr lang="en-US" sz="1200" b="1" dirty="0" smtClean="0"/>
              <a:t> 3.2: SELECT statement Clauses </a:t>
            </a:r>
            <a:br>
              <a:rPr lang="en-US" sz="1200" b="1" dirty="0" smtClean="0"/>
            </a:br>
            <a:r>
              <a:rPr lang="en-US" dirty="0" smtClean="0"/>
              <a:t>Other Comparison Operators </a:t>
            </a:r>
          </a:p>
        </p:txBody>
      </p:sp>
      <p:graphicFrame>
        <p:nvGraphicFramePr>
          <p:cNvPr id="338995" name="Group 51"/>
          <p:cNvGraphicFramePr>
            <a:graphicFrameLocks noGrp="1"/>
          </p:cNvGraphicFramePr>
          <p:nvPr>
            <p:ph idx="1"/>
          </p:nvPr>
        </p:nvGraphicFramePr>
        <p:xfrm>
          <a:off x="609600" y="1219200"/>
          <a:ext cx="7848600" cy="4224528"/>
        </p:xfrm>
        <a:graphic>
          <a:graphicData uri="http://schemas.openxmlformats.org/drawingml/2006/table">
            <a:tbl>
              <a:tblPr/>
              <a:tblGrid>
                <a:gridCol w="3216275"/>
                <a:gridCol w="4632325"/>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Candara" pitchFamily="34" charset="0"/>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Candara" pitchFamily="34" charset="0"/>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[NOT] BETWEEN x AND 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Allows user to express a range.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For example: Searching for numbers BETWEEN 5 and 10. The optional NOT would be used when searching for numbers that are NOT BETWEEN 5 AND 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[NOT] IN(</a:t>
                      </a:r>
                      <a:r>
                        <a:rPr lang="en-US" sz="1800" kern="1200" dirty="0" err="1" smtClean="0">
                          <a:solidFill>
                            <a:schemeClr val="tx1"/>
                          </a:solidFill>
                          <a:latin typeface="Candara" pitchFamily="34" charset="0"/>
                          <a:ea typeface="+mn-ea"/>
                          <a:cs typeface="Arial" pitchFamily="34" charset="0"/>
                        </a:rPr>
                        <a:t>x,y</a:t>
                      </a:r>
                      <a:r>
                        <a:rPr lang="en-US" sz="1800" kern="1200" dirty="0" smtClean="0">
                          <a:solidFill>
                            <a:schemeClr val="tx1"/>
                          </a:solidFill>
                          <a:latin typeface="Candara" pitchFamily="34" charset="0"/>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Is similar to the OR logical operator. Can search for records which meet at least one condition contained within the parentheses.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For example: </a:t>
                      </a:r>
                      <a:r>
                        <a:rPr lang="en-US" sz="1800" kern="1200" dirty="0" err="1" smtClean="0">
                          <a:solidFill>
                            <a:schemeClr val="tx1"/>
                          </a:solidFill>
                          <a:latin typeface="Candara" pitchFamily="34" charset="0"/>
                          <a:ea typeface="+mn-ea"/>
                          <a:cs typeface="Arial" pitchFamily="34" charset="0"/>
                        </a:rPr>
                        <a:t>Pubid</a:t>
                      </a:r>
                      <a:r>
                        <a:rPr lang="en-US" sz="1800" kern="1200" dirty="0" smtClean="0">
                          <a:solidFill>
                            <a:schemeClr val="tx1"/>
                          </a:solidFill>
                          <a:latin typeface="Candara" pitchFamily="34" charset="0"/>
                          <a:ea typeface="+mn-ea"/>
                          <a:cs typeface="Arial" pitchFamily="34" charset="0"/>
                        </a:rPr>
                        <a:t> IN (1, 4, 5), only books with a publisher id of 1, 4, or 5 will be returned.  The optional NOT keyword instructs Oracle to return books not published by Publisher 1, 4, or 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465138" y="117475"/>
            <a:ext cx="8229600" cy="715963"/>
          </a:xfrm>
          <a:noFill/>
        </p:spPr>
        <p:txBody>
          <a:bodyPr/>
          <a:lstStyle/>
          <a:p>
            <a:pPr>
              <a:lnSpc>
                <a:spcPct val="80000"/>
              </a:lnSpc>
            </a:pPr>
            <a:r>
              <a:rPr lang="en-US" sz="1200" b="1" dirty="0" smtClean="0"/>
              <a:t> 3.2: SELECT statement Clauses </a:t>
            </a:r>
            <a:br>
              <a:rPr lang="en-US" sz="1200" b="1" dirty="0" smtClean="0"/>
            </a:br>
            <a:r>
              <a:rPr lang="en-US" dirty="0" smtClean="0"/>
              <a:t>Other Comparison Operators </a:t>
            </a:r>
          </a:p>
        </p:txBody>
      </p:sp>
      <p:graphicFrame>
        <p:nvGraphicFramePr>
          <p:cNvPr id="342050" name="Group 34"/>
          <p:cNvGraphicFramePr>
            <a:graphicFrameLocks noGrp="1"/>
          </p:cNvGraphicFramePr>
          <p:nvPr>
            <p:ph idx="1"/>
          </p:nvPr>
        </p:nvGraphicFramePr>
        <p:xfrm>
          <a:off x="685800" y="1219200"/>
          <a:ext cx="7848600" cy="4334256"/>
        </p:xfrm>
        <a:graphic>
          <a:graphicData uri="http://schemas.openxmlformats.org/drawingml/2006/table">
            <a:tbl>
              <a:tblPr/>
              <a:tblGrid>
                <a:gridCol w="3216275"/>
                <a:gridCol w="4632325"/>
              </a:tblGrid>
              <a:tr h="3048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[NOT] LIKE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Can be used when searching for patterns if you are not certain how something is spelt.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For example: title LIKE ‘TH%’. Using the optional NOT indicates that records that do contain the specified pattern should not be included in the results.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Candara" pitchFamily="34" charset="0"/>
                          <a:ea typeface="+mn-ea"/>
                          <a:cs typeface="Arial" pitchFamily="34" charset="0"/>
                        </a:rPr>
                        <a:t>IS[NOT]NULL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Allows user to search for records which do not have an entry in the specified field.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For example: </a:t>
                      </a:r>
                      <a:r>
                        <a:rPr lang="en-US" sz="1800" kern="1200" dirty="0" err="1" smtClean="0">
                          <a:solidFill>
                            <a:schemeClr val="tx1"/>
                          </a:solidFill>
                          <a:latin typeface="Candara" pitchFamily="34" charset="0"/>
                          <a:ea typeface="+mn-ea"/>
                          <a:cs typeface="Arial" pitchFamily="34" charset="0"/>
                        </a:rPr>
                        <a:t>Shipdate</a:t>
                      </a:r>
                      <a:r>
                        <a:rPr lang="en-US" sz="1800" kern="1200" dirty="0" smtClean="0">
                          <a:solidFill>
                            <a:schemeClr val="tx1"/>
                          </a:solidFill>
                          <a:latin typeface="Candara" pitchFamily="34" charset="0"/>
                          <a:ea typeface="+mn-ea"/>
                          <a:cs typeface="Arial" pitchFamily="34" charset="0"/>
                        </a:rPr>
                        <a:t> IS NULL.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If you include the optional NOT, it would find the records that do not have an entry in the field.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Candara" pitchFamily="34" charset="0"/>
                          <a:ea typeface="+mn-ea"/>
                          <a:cs typeface="Arial" pitchFamily="34" charset="0"/>
                        </a:rPr>
                        <a:t>For example: </a:t>
                      </a:r>
                      <a:r>
                        <a:rPr lang="en-US" sz="1800" kern="1200" dirty="0" err="1" smtClean="0">
                          <a:solidFill>
                            <a:schemeClr val="tx1"/>
                          </a:solidFill>
                          <a:latin typeface="Candara" pitchFamily="34" charset="0"/>
                          <a:ea typeface="+mn-ea"/>
                          <a:cs typeface="Arial" pitchFamily="34" charset="0"/>
                        </a:rPr>
                        <a:t>Shipdate</a:t>
                      </a:r>
                      <a:r>
                        <a:rPr lang="en-US" sz="1800" kern="1200" dirty="0" smtClean="0">
                          <a:solidFill>
                            <a:schemeClr val="tx1"/>
                          </a:solidFill>
                          <a:latin typeface="Candara" pitchFamily="34" charset="0"/>
                          <a:ea typeface="+mn-ea"/>
                          <a:cs typeface="Arial" pitchFamily="34" charset="0"/>
                        </a:rPr>
                        <a:t> IS NOT 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70D5D865803742AEBFDF100895B2B2" ma:contentTypeVersion="3" ma:contentTypeDescription="Create a new document." ma:contentTypeScope="" ma:versionID="7640482fc4e2607c5c073780d66d6844">
  <xsd:schema xmlns:xsd="http://www.w3.org/2001/XMLSchema" xmlns:xs="http://www.w3.org/2001/XMLSchema" xmlns:p="http://schemas.microsoft.com/office/2006/metadata/properties" xmlns:ns2="952a6df7-b138-4f89-9bc4-e7a874ea3254" xmlns:ns3="14b6d540-9833-45be-9583-ec81eee29b00" targetNamespace="http://schemas.microsoft.com/office/2006/metadata/properties" ma:root="true" ma:fieldsID="04eaddd90c44b1e48e4aea6b280be6a9" ns2:_="" ns3:_="">
    <xsd:import namespace="952a6df7-b138-4f89-9bc4-e7a874ea3254"/>
    <xsd:import namespace="14b6d540-9833-45be-9583-ec81eee29b00"/>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b6d540-9833-45be-9583-ec81eee29b00"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4b6d540-9833-45be-9583-ec81eee29b00">Template</Material_x0020_Type>
    <Category xmlns="14b6d540-9833-45be-9583-ec81eee29b00">Module Artifact</Category>
    <Levels xmlns="14b6d540-9833-45be-9583-ec81eee29b00">L1</Leve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B17DFB-2C0D-47A7-AF6D-350BB3453486}"/>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2795</TotalTime>
  <Words>3393</Words>
  <Application>Microsoft Office PowerPoint</Application>
  <PresentationFormat>On-screen Show (4:3)</PresentationFormat>
  <Paragraphs>498</Paragraphs>
  <Slides>33</Slides>
  <Notes>33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Wingdings</vt:lpstr>
      <vt:lpstr>Candara</vt:lpstr>
      <vt:lpstr>MS PGothic</vt:lpstr>
      <vt:lpstr>Calibri</vt:lpstr>
      <vt:lpstr>1_Office Theme</vt:lpstr>
      <vt:lpstr>DBMS/SQL</vt:lpstr>
      <vt:lpstr>Lesson Objectives</vt:lpstr>
      <vt:lpstr>3.1: The SELECT Statement The Select Statement and Syntax</vt:lpstr>
      <vt:lpstr>Selecting Columns</vt:lpstr>
      <vt:lpstr>3.2: SELECT statement Clauses The WHERE clause</vt:lpstr>
      <vt:lpstr>3.2: SELECT statement Clauses  Character Strings and Dates</vt:lpstr>
      <vt:lpstr>3.2: SELECT statement Clauses  Mathematical, Comparison &amp; Logical Operators</vt:lpstr>
      <vt:lpstr> 3.2: SELECT statement Clauses  Other Comparison Operators </vt:lpstr>
      <vt:lpstr> 3.2: SELECT statement Clauses  Other Comparison Operators </vt:lpstr>
      <vt:lpstr> 3.2: SELECT statement Clauses  BETWEEN … AND Operator</vt:lpstr>
      <vt:lpstr>3.2: SELECT statement Clauses  IN Operator</vt:lpstr>
      <vt:lpstr> 3.2: SELECT statement Clauses  LIKE Operator</vt:lpstr>
      <vt:lpstr>3.2: SELECT statement Clauses  Logical Operators</vt:lpstr>
      <vt:lpstr> 3.2: SELECT statement Clauses  Using AND or OR Clause</vt:lpstr>
      <vt:lpstr> 3.2: SELECT statement Clauses  Using NOT Clause</vt:lpstr>
      <vt:lpstr>3.2: SELECT statement Clauses  Treatment of NULL Values</vt:lpstr>
      <vt:lpstr>Operator Precedence</vt:lpstr>
      <vt:lpstr>3.2: SELECT statement Clauses  The DISTINCT clause</vt:lpstr>
      <vt:lpstr>PowerPoint Presentation</vt:lpstr>
      <vt:lpstr>3.2: SELECT statement Clauses  The ORDER BY clause</vt:lpstr>
      <vt:lpstr>3.2: SELECT statement Clauses  Sorting Data</vt:lpstr>
      <vt:lpstr>3.2: SELECT statement Clauses  Sorting Data</vt:lpstr>
      <vt:lpstr>3.3: Tips and Tricks in SELECT Statements Quick Guidelines</vt:lpstr>
      <vt:lpstr>Quick Guidelines</vt:lpstr>
      <vt:lpstr>Quick Guidelines</vt:lpstr>
      <vt:lpstr>Quick Guidelines</vt:lpstr>
      <vt:lpstr>PowerPoint Presentation</vt:lpstr>
      <vt:lpstr>Quick Guidelines</vt:lpstr>
      <vt:lpstr>Quick Guidelines</vt:lpstr>
      <vt:lpstr>Quick Guidelines</vt:lpstr>
      <vt:lpstr>Summary</vt:lpstr>
      <vt:lpstr>Review – Questions</vt:lpstr>
      <vt:lpstr>Review –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139</cp:revision>
  <dcterms:created xsi:type="dcterms:W3CDTF">2012-05-18T02:59:15Z</dcterms:created>
  <dcterms:modified xsi:type="dcterms:W3CDTF">2015-12-15T06:02:51Z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0x010100F370D5D865803742AEBFDF100895B2B2</vt:lpwstr>
  </property>
  <property fmtid="{D5CDD505-2E9C-101B-9397-08002B2CF9AE}" pid="4" name="_SourceUrl">
    <vt:lpwstr/>
  </property>
</Properties>
</file>