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1"/>
  </p:notesMasterIdLst>
  <p:handoutMasterIdLst>
    <p:handoutMasterId r:id="rId22"/>
  </p:handoutMasterIdLst>
  <p:sldIdLst>
    <p:sldId id="27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5029200" cy="7772400"/>
  <p:embeddedFontLst>
    <p:embeddedFont>
      <p:font typeface="Candara" panose="020E0502030303020204" pitchFamily="34" charset="0"/>
      <p:regular r:id="rId23"/>
      <p:bold r:id="rId24"/>
      <p:italic r:id="rId25"/>
      <p:boldItalic r:id="rId26"/>
    </p:embeddedFont>
    <p:embeddedFont>
      <p:font typeface="ＭＳ Ｐゴシック" panose="020B0600070205080204" pitchFamily="34" charset="-128"/>
      <p:regular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000" y="-96"/>
      </p:cViewPr>
      <p:guideLst>
        <p:guide orient="horz" pos="2448"/>
        <p:guide pos="15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8F45B8CD-F359-4D94-8AD1-923710D8C70B}" type="datetimeFigureOut">
              <a:rPr lang="en-US" smtClean="0"/>
              <a:pPr/>
              <a:t>8/10/2016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11910370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00088" y="363538"/>
            <a:ext cx="3886200" cy="2914650"/>
          </a:xfrm>
          <a:prstGeom prst="rect">
            <a:avLst/>
          </a:prstGeom>
          <a:noFill/>
          <a:ln w="12700">
            <a:solidFill>
              <a:prstClr val="black"/>
            </a:solidFill>
          </a:ln>
        </p:spPr>
        <p:txBody>
          <a:bodyPr vert="horz" lIns="73152" tIns="36576" rIns="73152" bIns="36576" rtlCol="0" anchor="ctr"/>
          <a:lstStyle/>
          <a:p>
            <a:endParaRPr lang="en-US"/>
          </a:p>
        </p:txBody>
      </p:sp>
      <p:sp>
        <p:nvSpPr>
          <p:cNvPr id="5" name="Notes Placeholder 4"/>
          <p:cNvSpPr>
            <a:spLocks noGrp="1"/>
          </p:cNvSpPr>
          <p:nvPr>
            <p:ph type="body" sz="quarter" idx="3"/>
          </p:nvPr>
        </p:nvSpPr>
        <p:spPr>
          <a:xfrm>
            <a:off x="857238" y="3389016"/>
            <a:ext cx="3657626" cy="3497580"/>
          </a:xfrm>
          <a:prstGeom prst="rect">
            <a:avLst/>
          </a:prstGeom>
        </p:spPr>
        <p:txBody>
          <a:bodyPr vert="horz" lIns="73152" tIns="36576" rIns="73152" bIns="36576"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157146" y="60695"/>
            <a:ext cx="4767263" cy="263129"/>
          </a:xfrm>
          <a:prstGeom prst="rect">
            <a:avLst/>
          </a:prstGeom>
          <a:noFill/>
          <a:ln w="9525">
            <a:noFill/>
            <a:miter lim="800000"/>
            <a:headEnd/>
            <a:tailEnd/>
          </a:ln>
          <a:effectLst/>
        </p:spPr>
        <p:txBody>
          <a:bodyPr lIns="73957" tIns="36978" rIns="73957" bIns="36978"/>
          <a:lstStyle/>
          <a:p>
            <a:pPr marL="0" marR="0" indent="0" algn="l" defTabSz="73152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Candara" pitchFamily="34" charset="0"/>
                <a:cs typeface="Arial" pitchFamily="34" charset="0"/>
              </a:rPr>
              <a:t>Oracle for Developers   (DBMS/SQL)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2906048" y="7302399"/>
            <a:ext cx="2025855" cy="381000"/>
          </a:xfrm>
          <a:prstGeom prst="rect">
            <a:avLst/>
          </a:prstGeom>
          <a:noFill/>
          <a:ln w="9525">
            <a:noFill/>
            <a:miter lim="800000"/>
            <a:headEnd/>
            <a:tailEnd/>
          </a:ln>
          <a:effectLst/>
        </p:spPr>
        <p:txBody>
          <a:bodyPr lIns="73957" tIns="36978" rIns="73957" bIns="36978"/>
          <a:lstStyle/>
          <a:p>
            <a:pPr marL="0" marR="0" indent="0" algn="l" defTabSz="731520" rtl="0" eaLnBrk="1" fontAlgn="auto" latinLnBrk="0" hangingPunct="1">
              <a:lnSpc>
                <a:spcPct val="100000"/>
              </a:lnSpc>
              <a:spcBef>
                <a:spcPts val="0"/>
              </a:spcBef>
              <a:spcAft>
                <a:spcPts val="0"/>
              </a:spcAft>
              <a:buClrTx/>
              <a:buSzTx/>
              <a:buFontTx/>
              <a:buNone/>
              <a:tabLst/>
              <a:defRPr/>
            </a:pPr>
            <a:r>
              <a:rPr lang="en-US" sz="800" dirty="0" smtClean="0">
                <a:latin typeface="Candara" pitchFamily="34" charset="0"/>
                <a:cs typeface="Arial" pitchFamily="34" charset="0"/>
              </a:rPr>
              <a:t>	</a:t>
            </a:r>
            <a:r>
              <a:rPr lang="en-US" sz="800" baseline="0" dirty="0" smtClean="0">
                <a:latin typeface="Candara" pitchFamily="34" charset="0"/>
                <a:cs typeface="Arial" pitchFamily="34" charset="0"/>
              </a:rPr>
              <a:t>                </a:t>
            </a:r>
            <a:r>
              <a:rPr lang="en-US" sz="800" dirty="0" smtClean="0">
                <a:latin typeface="Candara" pitchFamily="34" charset="0"/>
                <a:cs typeface="Arial" pitchFamily="34" charset="0"/>
              </a:rPr>
              <a:t>   Page 0-</a:t>
            </a:r>
            <a:fld id="{BD9FB300-F9DC-4669-88F4-967ABA23CC04}" type="slidenum">
              <a:rPr lang="en-US" sz="800" smtClean="0">
                <a:latin typeface="Candara" pitchFamily="34" charset="0"/>
                <a:cs typeface="Arial" pitchFamily="34" charset="0"/>
              </a:rPr>
              <a:pPr marL="0" marR="0" indent="0" algn="l" defTabSz="731520" rtl="0" eaLnBrk="1" fontAlgn="auto" latinLnBrk="0" hangingPunct="1">
                <a:lnSpc>
                  <a:spcPct val="100000"/>
                </a:lnSpc>
                <a:spcBef>
                  <a:spcPts val="0"/>
                </a:spcBef>
                <a:spcAft>
                  <a:spcPts val="0"/>
                </a:spcAft>
                <a:buClrTx/>
                <a:buSzTx/>
                <a:buFontTx/>
                <a:buNone/>
                <a:tabLst/>
                <a:defRPr/>
              </a:pPr>
              <a:t>‹#›</a:t>
            </a:fld>
            <a:r>
              <a:rPr lang="en-US" sz="800" dirty="0" smtClean="0">
                <a:latin typeface="Candara" pitchFamily="34" charset="0"/>
                <a:cs typeface="Arial" pitchFamily="34" charset="0"/>
              </a:rPr>
              <a:t> </a:t>
            </a:r>
          </a:p>
          <a:p>
            <a:endParaRPr lang="en-US" sz="800" dirty="0">
              <a:latin typeface="Candara" pitchFamily="34" charset="0"/>
              <a:cs typeface="Arial" pitchFamily="34" charset="0"/>
            </a:endParaRPr>
          </a:p>
        </p:txBody>
      </p:sp>
      <p:sp>
        <p:nvSpPr>
          <p:cNvPr id="10" name="Line 8"/>
          <p:cNvSpPr>
            <a:spLocks noChangeShapeType="1"/>
          </p:cNvSpPr>
          <p:nvPr/>
        </p:nvSpPr>
        <p:spPr bwMode="auto">
          <a:xfrm>
            <a:off x="657212" y="303584"/>
            <a:ext cx="0" cy="6800850"/>
          </a:xfrm>
          <a:prstGeom prst="line">
            <a:avLst/>
          </a:prstGeom>
          <a:noFill/>
          <a:ln w="9525">
            <a:solidFill>
              <a:schemeClr val="tx1"/>
            </a:solidFill>
            <a:round/>
            <a:headEnd/>
            <a:tailEnd/>
          </a:ln>
          <a:effectLst/>
        </p:spPr>
        <p:txBody>
          <a:bodyPr lIns="73152" tIns="36576" rIns="73152" bIns="36576"/>
          <a:lstStyle/>
          <a:p>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Candara" pitchFamily="34" charset="0"/>
        <a:ea typeface="+mn-ea"/>
        <a:cs typeface="+mn-cs"/>
      </a:defRPr>
    </a:lvl1pPr>
    <a:lvl2pPr marL="457200" algn="l" defTabSz="914400" rtl="0" eaLnBrk="1" latinLnBrk="0" hangingPunct="1">
      <a:defRPr sz="900" kern="1200">
        <a:solidFill>
          <a:schemeClr val="tx1"/>
        </a:solidFill>
        <a:latin typeface="Candara" pitchFamily="34" charset="0"/>
        <a:ea typeface="+mn-ea"/>
        <a:cs typeface="+mn-cs"/>
      </a:defRPr>
    </a:lvl2pPr>
    <a:lvl3pPr marL="914400" algn="l" defTabSz="914400" rtl="0" eaLnBrk="1" latinLnBrk="0" hangingPunct="1">
      <a:defRPr sz="900" kern="1200">
        <a:solidFill>
          <a:schemeClr val="tx1"/>
        </a:solidFill>
        <a:latin typeface="Candara" pitchFamily="34" charset="0"/>
        <a:ea typeface="+mn-ea"/>
        <a:cs typeface="+mn-cs"/>
      </a:defRPr>
    </a:lvl3pPr>
    <a:lvl4pPr marL="1371600" algn="l" defTabSz="914400" rtl="0" eaLnBrk="1" latinLnBrk="0" hangingPunct="1">
      <a:defRPr sz="900" kern="1200">
        <a:solidFill>
          <a:schemeClr val="tx1"/>
        </a:solidFill>
        <a:latin typeface="Candara" pitchFamily="34" charset="0"/>
        <a:ea typeface="+mn-ea"/>
        <a:cs typeface="+mn-cs"/>
      </a:defRPr>
    </a:lvl4pPr>
    <a:lvl5pPr marL="1828800" algn="l" defTabSz="914400" rtl="0" eaLnBrk="1" latinLnBrk="0" hangingPunct="1">
      <a:defRPr sz="9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800100" y="363538"/>
            <a:ext cx="3886200" cy="2914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xfrm>
            <a:off x="857238" y="3389016"/>
            <a:ext cx="3817602" cy="3881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a:p>
          <a:p>
            <a:endParaRPr lang="en-US" sz="1000" dirty="0" smtClean="0"/>
          </a:p>
          <a:p>
            <a:endParaRPr lang="en-US" sz="1000" dirty="0"/>
          </a:p>
          <a:p>
            <a:endParaRPr lang="en-US" sz="1000" dirty="0" smtClean="0"/>
          </a:p>
          <a:p>
            <a:endParaRPr lang="en-US" sz="1000" dirty="0"/>
          </a:p>
          <a:p>
            <a:r>
              <a:rPr lang="en-US" sz="1000" dirty="0" smtClean="0"/>
              <a:t>Copyright </a:t>
            </a:r>
            <a:r>
              <a:rPr lang="en-US" sz="1000" dirty="0"/>
              <a:t>© 2011 IGATE Corporation (a part of </a:t>
            </a:r>
            <a:r>
              <a:rPr lang="en-US" sz="1000" dirty="0" err="1"/>
              <a:t>Capegemini</a:t>
            </a:r>
            <a:r>
              <a:rPr lang="en-US" sz="1000" dirty="0"/>
              <a:t> Group). All rights reserved. </a:t>
            </a:r>
          </a:p>
          <a:p>
            <a:r>
              <a:rPr lang="en-US" sz="1000" dirty="0"/>
              <a:t>No part of this publication shall be reproduced in any way, including but not limited to photocopy, photographic, magnetic, or other record, without the prior written permission of IGATE Corporation (a part of </a:t>
            </a:r>
            <a:r>
              <a:rPr lang="en-US" sz="1000" dirty="0" err="1"/>
              <a:t>Capegemini</a:t>
            </a:r>
            <a:r>
              <a:rPr lang="en-US" sz="1000" dirty="0"/>
              <a:t> Group).</a:t>
            </a:r>
          </a:p>
          <a:p>
            <a:r>
              <a:rPr lang="en-US" sz="1000" dirty="0"/>
              <a:t> </a:t>
            </a:r>
          </a:p>
          <a:p>
            <a:r>
              <a:rPr lang="en-US" sz="1000" dirty="0"/>
              <a:t>IGATE Corporation (a part of </a:t>
            </a:r>
            <a:r>
              <a:rPr lang="en-US" sz="1000" dirty="0" err="1"/>
              <a:t>Capegemini</a:t>
            </a:r>
            <a:r>
              <a:rPr lang="en-US" sz="1000" dirty="0"/>
              <a:t> Group) considers information included in this document to be confidential and proprietary.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00100" y="363538"/>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10,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flipV="1">
            <a:off x="381000" y="6582865"/>
            <a:ext cx="6495256" cy="2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12" descr="image00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948264" y="6309320"/>
            <a:ext cx="16668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4"/>
          <p:cNvSpPr>
            <a:spLocks/>
          </p:cNvSpPr>
          <p:nvPr userDrawn="1">
            <p:custDataLst>
              <p:tags r:id="rId14"/>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latin typeface="Arial" pitchFamily="34" charset="0"/>
              <a:cs typeface="Arial" pitchFamily="34" charset="0"/>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298450" y="1839913"/>
            <a:ext cx="51895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dirty="0">
                <a:solidFill>
                  <a:schemeClr val="bg1"/>
                </a:solidFill>
                <a:latin typeface="Candara" pitchFamily="34" charset="0"/>
              </a:rPr>
              <a:t>Oracle for Developers</a:t>
            </a:r>
          </a:p>
          <a:p>
            <a:pPr eaLnBrk="1" hangingPunct="1"/>
            <a:r>
              <a:rPr lang="en-US" sz="2400" dirty="0">
                <a:solidFill>
                  <a:schemeClr val="bg1"/>
                </a:solidFill>
                <a:latin typeface="Candara" pitchFamily="34" charset="0"/>
              </a:rPr>
              <a:t>Lesson 1: Introduction to Programming</a:t>
            </a: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90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13890699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4: Aggregate (Group)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4.1: The Group function</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4.2: GROUP BY &amp; HAVING clause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4.3: Examples of GROUP BY and HAVING clauses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4.4: Tips and Tricks</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5: SQL (Single-row)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5.1: SQL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5.2: Number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5.3: Character functions</a:t>
            </a:r>
          </a:p>
        </p:txBody>
      </p:sp>
      <p:sp>
        <p:nvSpPr>
          <p:cNvPr id="12291" name="Title 1"/>
          <p:cNvSpPr>
            <a:spLocks/>
          </p:cNvSpPr>
          <p:nvPr/>
        </p:nvSpPr>
        <p:spPr bwMode="auto">
          <a:xfrm>
            <a:off x="349250" y="142985"/>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Table of Contents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5: SQL (Single-row) functions (contd.)</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5.4: Date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5.5: Conversion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5.6: Miscellaneous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5.7: Tips and Tricks</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6: Joins and Sub-queries</a:t>
            </a:r>
          </a:p>
          <a:p>
            <a:pPr marL="739775" lvl="1" indent="-292100">
              <a:spcBef>
                <a:spcPct val="20000"/>
              </a:spcBef>
              <a:buClr>
                <a:srgbClr val="00A1E4"/>
              </a:buClr>
              <a:buFont typeface="Arial" pitchFamily="34" charset="0"/>
              <a:buChar char="–"/>
            </a:pPr>
            <a:r>
              <a:rPr lang="fr-FR" sz="1600" dirty="0" smtClean="0">
                <a:solidFill>
                  <a:srgbClr val="000000"/>
                </a:solidFill>
                <a:latin typeface="Candara"/>
                <a:cs typeface="Arial" pitchFamily="34" charset="0"/>
              </a:rPr>
              <a:t>6.1: Joins</a:t>
            </a:r>
          </a:p>
          <a:p>
            <a:pPr marL="1143000" lvl="2" indent="-228600" eaLnBrk="0" hangingPunct="0">
              <a:spcBef>
                <a:spcPct val="20000"/>
              </a:spcBef>
              <a:buClr>
                <a:srgbClr val="00A1E4"/>
              </a:buClr>
              <a:buFontTx/>
              <a:buChar char="•"/>
            </a:pPr>
            <a:r>
              <a:rPr lang="fr-FR" sz="1600" dirty="0" smtClean="0">
                <a:solidFill>
                  <a:srgbClr val="000000"/>
                </a:solidFill>
                <a:latin typeface="Candara"/>
                <a:cs typeface="Arial" pitchFamily="34" charset="0"/>
              </a:rPr>
              <a:t>6.1.1: Oracle </a:t>
            </a:r>
            <a:r>
              <a:rPr lang="en-US" sz="1600" dirty="0" smtClean="0">
                <a:solidFill>
                  <a:srgbClr val="000000"/>
                </a:solidFill>
                <a:latin typeface="Candara"/>
                <a:cs typeface="Arial" pitchFamily="34" charset="0"/>
              </a:rPr>
              <a:t>Proprietary </a:t>
            </a:r>
            <a:r>
              <a:rPr lang="fr-FR" sz="1600" dirty="0" smtClean="0">
                <a:solidFill>
                  <a:srgbClr val="000000"/>
                </a:solidFill>
                <a:latin typeface="Candara"/>
                <a:cs typeface="Arial" pitchFamily="34" charset="0"/>
              </a:rPr>
              <a:t>Joins</a:t>
            </a:r>
          </a:p>
          <a:p>
            <a:pPr marL="1143000" lvl="2" indent="-228600" eaLnBrk="0" hangingPunct="0">
              <a:spcBef>
                <a:spcPct val="20000"/>
              </a:spcBef>
              <a:buClr>
                <a:srgbClr val="00A1E4"/>
              </a:buClr>
              <a:buFontTx/>
              <a:buChar char="•"/>
            </a:pPr>
            <a:r>
              <a:rPr lang="fr-FR" sz="1600" dirty="0" smtClean="0">
                <a:solidFill>
                  <a:srgbClr val="000000"/>
                </a:solidFill>
                <a:latin typeface="Candara"/>
                <a:cs typeface="Arial" pitchFamily="34" charset="0"/>
              </a:rPr>
              <a:t>6.1.2: </a:t>
            </a:r>
            <a:r>
              <a:rPr lang="en-US" sz="1600" dirty="0" smtClean="0">
                <a:solidFill>
                  <a:srgbClr val="000000"/>
                </a:solidFill>
                <a:latin typeface="Candara"/>
                <a:cs typeface="Arial" pitchFamily="34" charset="0"/>
              </a:rPr>
              <a:t>SQL: 1999 Compliant Joins</a:t>
            </a:r>
            <a:endParaRPr lang="fr-FR" sz="1600" dirty="0" smtClean="0">
              <a:solidFill>
                <a:srgbClr val="000000"/>
              </a:solidFill>
              <a:latin typeface="Candara"/>
              <a:cs typeface="Arial" pitchFamily="34" charset="0"/>
            </a:endParaRPr>
          </a:p>
        </p:txBody>
      </p:sp>
      <p:sp>
        <p:nvSpPr>
          <p:cNvPr id="13315" name="Title 1"/>
          <p:cNvSpPr>
            <a:spLocks/>
          </p:cNvSpPr>
          <p:nvPr/>
        </p:nvSpPr>
        <p:spPr bwMode="auto">
          <a:xfrm>
            <a:off x="340597"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Table of Contents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6: Joins and Sub-queries (contd.)</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6.6: Sub-queries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6.7: Co-related sub-query</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6.8: Exists / Not Exists Operator</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6.9: CONNECT BY and START WITH clauses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6.10: Tips and Tricks</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7: Set Operators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7.1: Set Operation</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7.2: The UNION Operator</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7.3: The INTERSECT Operator</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7.4: The MINUS Operator</a:t>
            </a:r>
          </a:p>
        </p:txBody>
      </p:sp>
      <p:sp>
        <p:nvSpPr>
          <p:cNvPr id="14339" name="Title 1"/>
          <p:cNvSpPr>
            <a:spLocks/>
          </p:cNvSpPr>
          <p:nvPr/>
        </p:nvSpPr>
        <p:spPr bwMode="auto">
          <a:xfrm>
            <a:off x="356363" y="106472"/>
            <a:ext cx="8153400" cy="715962"/>
          </a:xfrm>
          <a:prstGeom prst="rect">
            <a:avLst/>
          </a:prstGeom>
          <a:noFill/>
          <a:ln w="9525">
            <a:noFill/>
            <a:miter lim="800000"/>
            <a:headEnd/>
            <a:tailEnd/>
          </a:ln>
        </p:spPr>
        <p:txBody>
          <a:bodyPr anchor="ctr"/>
          <a:lstStyle/>
          <a:p>
            <a:pPr>
              <a:lnSpc>
                <a:spcPts val="2800"/>
              </a:lnSpc>
              <a:spcBef>
                <a:spcPct val="0"/>
              </a:spcBef>
            </a:pPr>
            <a:r>
              <a:rPr lang="en-US" sz="1200" b="1" dirty="0">
                <a:solidFill>
                  <a:srgbClr val="000000"/>
                </a:solidFill>
                <a:latin typeface="Candara"/>
                <a:ea typeface="ヒラギノ角ゴ Pro W3"/>
                <a:cs typeface="ヒラギノ角ゴ Pro W3"/>
              </a:rPr>
              <a:t> </a:t>
            </a:r>
            <a:r>
              <a:rPr lang="en-US" sz="2800" dirty="0" smtClean="0">
                <a:solidFill>
                  <a:srgbClr val="000000"/>
                </a:solidFill>
                <a:latin typeface="Candara"/>
                <a:ea typeface="+mj-ea"/>
                <a:cs typeface="Arial" pitchFamily="34" charset="0"/>
              </a:rPr>
              <a:t>Table of Contents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8: Database Objects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8.1: Basic Data Types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8.2: Data Integrity</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8.3: Examples of CREATE TABLE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8.4: Examples of ALTER TABLE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8.5: Database Objects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8.6: Index</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8.7: Synonym</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8.8: Sequence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8.9: View</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8.10: Deleting Database Objects</a:t>
            </a:r>
          </a:p>
        </p:txBody>
      </p:sp>
      <p:sp>
        <p:nvSpPr>
          <p:cNvPr id="1536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ts val="2800"/>
              </a:lnSpc>
              <a:spcBef>
                <a:spcPct val="0"/>
              </a:spcBef>
            </a:pPr>
            <a:r>
              <a:rPr lang="en-US" sz="1200" b="1" dirty="0">
                <a:solidFill>
                  <a:srgbClr val="000000"/>
                </a:solidFill>
                <a:latin typeface="Candara"/>
                <a:ea typeface="ヒラギノ角ゴ Pro W3"/>
                <a:cs typeface="ヒラギノ角ゴ Pro W3"/>
              </a:rPr>
              <a:t> </a:t>
            </a:r>
            <a:r>
              <a:rPr lang="en-US" sz="2800" dirty="0" smtClean="0">
                <a:solidFill>
                  <a:srgbClr val="000000"/>
                </a:solidFill>
                <a:latin typeface="Candara"/>
                <a:ea typeface="+mj-ea"/>
                <a:cs typeface="Arial" pitchFamily="34" charset="0"/>
              </a:rPr>
              <a:t>Table of Contents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fr-FR" b="1" dirty="0" err="1" smtClean="0">
                <a:solidFill>
                  <a:srgbClr val="000000"/>
                </a:solidFill>
                <a:latin typeface="Candara"/>
                <a:cs typeface="Arial" pitchFamily="34" charset="0"/>
              </a:rPr>
              <a:t>Lesson</a:t>
            </a:r>
            <a:r>
              <a:rPr lang="fr-FR" b="1" dirty="0" smtClean="0">
                <a:solidFill>
                  <a:srgbClr val="000000"/>
                </a:solidFill>
                <a:latin typeface="Candara"/>
                <a:cs typeface="Arial" pitchFamily="34" charset="0"/>
              </a:rPr>
              <a:t> 9: Data Manipulation </a:t>
            </a:r>
            <a:r>
              <a:rPr lang="fr-FR" b="1" dirty="0" err="1" smtClean="0">
                <a:solidFill>
                  <a:srgbClr val="000000"/>
                </a:solidFill>
                <a:latin typeface="Candara"/>
                <a:cs typeface="Arial" pitchFamily="34" charset="0"/>
              </a:rPr>
              <a:t>Language</a:t>
            </a:r>
            <a:endParaRPr lang="fr-FR" b="1" dirty="0" smtClean="0">
              <a:solidFill>
                <a:srgbClr val="000000"/>
              </a:solidFill>
              <a:latin typeface="Candara"/>
              <a:cs typeface="Arial" pitchFamily="34" charset="0"/>
            </a:endParaRP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9.1: Adding Data</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9.2: Removing Data</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9.3: Modifying Data </a:t>
            </a:r>
          </a:p>
          <a:p>
            <a:pPr marL="347663" indent="-347663">
              <a:spcBef>
                <a:spcPct val="20000"/>
              </a:spcBef>
              <a:buClr>
                <a:srgbClr val="00A1E4"/>
              </a:buClr>
              <a:buFont typeface="Wingdings" pitchFamily="2" charset="2"/>
              <a:buChar char="Ø"/>
            </a:pPr>
            <a:r>
              <a:rPr lang="fr-FR" b="1" dirty="0" err="1" smtClean="0">
                <a:solidFill>
                  <a:srgbClr val="000000"/>
                </a:solidFill>
                <a:latin typeface="Candara"/>
                <a:cs typeface="Arial" pitchFamily="34" charset="0"/>
              </a:rPr>
              <a:t>Lesson</a:t>
            </a:r>
            <a:r>
              <a:rPr lang="fr-FR" b="1" dirty="0" smtClean="0">
                <a:solidFill>
                  <a:srgbClr val="000000"/>
                </a:solidFill>
                <a:latin typeface="Candara"/>
                <a:cs typeface="Arial" pitchFamily="34" charset="0"/>
              </a:rPr>
              <a:t> 10: Transaction Control </a:t>
            </a:r>
            <a:r>
              <a:rPr lang="fr-FR" b="1" dirty="0" err="1" smtClean="0">
                <a:solidFill>
                  <a:srgbClr val="000000"/>
                </a:solidFill>
                <a:latin typeface="Candara"/>
                <a:cs typeface="Arial" pitchFamily="34" charset="0"/>
              </a:rPr>
              <a:t>Language</a:t>
            </a:r>
            <a:endParaRPr lang="en-US" b="1" dirty="0" smtClean="0">
              <a:solidFill>
                <a:srgbClr val="000000"/>
              </a:solidFill>
              <a:latin typeface="Candara"/>
              <a:cs typeface="Arial" pitchFamily="34" charset="0"/>
            </a:endParaRP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10.1: Introduction to Transactions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10.2: Statement Execution and Transaction Control</a:t>
            </a:r>
          </a:p>
          <a:p>
            <a:pPr marL="347663" indent="-347663">
              <a:spcBef>
                <a:spcPct val="20000"/>
              </a:spcBef>
              <a:buClr>
                <a:srgbClr val="00A1E4"/>
              </a:buClr>
              <a:buFont typeface="Wingdings" pitchFamily="2" charset="2"/>
              <a:buChar char="Ø"/>
            </a:pPr>
            <a:r>
              <a:rPr lang="fr-FR" b="1" dirty="0" err="1" smtClean="0">
                <a:solidFill>
                  <a:srgbClr val="000000"/>
                </a:solidFill>
                <a:latin typeface="Candara"/>
                <a:cs typeface="Arial" pitchFamily="34" charset="0"/>
              </a:rPr>
              <a:t>Lesson</a:t>
            </a:r>
            <a:r>
              <a:rPr lang="fr-FR" b="1" dirty="0" smtClean="0">
                <a:solidFill>
                  <a:srgbClr val="000000"/>
                </a:solidFill>
                <a:latin typeface="Candara"/>
                <a:cs typeface="Arial" pitchFamily="34" charset="0"/>
              </a:rPr>
              <a:t> 11: Transaction Control </a:t>
            </a:r>
            <a:r>
              <a:rPr lang="fr-FR" b="1" dirty="0" err="1" smtClean="0">
                <a:solidFill>
                  <a:srgbClr val="000000"/>
                </a:solidFill>
                <a:latin typeface="Candara"/>
                <a:cs typeface="Arial" pitchFamily="34" charset="0"/>
              </a:rPr>
              <a:t>Language</a:t>
            </a:r>
            <a:endParaRPr lang="en-US" b="1" dirty="0" smtClean="0">
              <a:solidFill>
                <a:srgbClr val="000000"/>
              </a:solidFill>
              <a:latin typeface="Candara"/>
              <a:cs typeface="Arial" pitchFamily="34" charset="0"/>
            </a:endParaRP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11.1: Object Privileges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11.2: Grant and Revoke Statements</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1638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ts val="2800"/>
              </a:lnSpc>
              <a:spcBef>
                <a:spcPct val="0"/>
              </a:spcBef>
            </a:pPr>
            <a:r>
              <a:rPr lang="en-US" sz="1200" b="1" dirty="0">
                <a:solidFill>
                  <a:srgbClr val="000000"/>
                </a:solidFill>
                <a:latin typeface="Candara"/>
                <a:ea typeface="ヒラギノ角ゴ Pro W3"/>
                <a:cs typeface="ヒラギノ角ゴ Pro W3"/>
              </a:rPr>
              <a:t> </a:t>
            </a:r>
            <a:r>
              <a:rPr lang="en-US" sz="2800" dirty="0" smtClean="0">
                <a:solidFill>
                  <a:srgbClr val="000000"/>
                </a:solidFill>
                <a:latin typeface="Candara"/>
                <a:ea typeface="+mj-ea"/>
                <a:cs typeface="Arial" pitchFamily="34" charset="0"/>
              </a:rPr>
              <a:t>Table of Contents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References</a:t>
            </a:r>
          </a:p>
        </p:txBody>
      </p:sp>
      <p:sp>
        <p:nvSpPr>
          <p:cNvPr id="17411"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None/>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RDBMS Concepts - A Primer </a:t>
            </a:r>
          </a:p>
          <a:p>
            <a:pPr marL="739775" lvl="1" indent="-292100">
              <a:spcBef>
                <a:spcPct val="20000"/>
              </a:spcBef>
              <a:buClr>
                <a:srgbClr val="00A1E4"/>
              </a:buClr>
              <a:buFont typeface="Arial" pitchFamily="34" charset="0"/>
              <a:buChar char="–"/>
            </a:pPr>
            <a:r>
              <a:rPr lang="en-US" sz="1600" dirty="0" smtClean="0">
                <a:latin typeface="Candara"/>
                <a:cs typeface="Arial" pitchFamily="34" charset="0"/>
              </a:rPr>
              <a:t>http://safari.oreilly.com </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Introduction to Database Systems; by </a:t>
            </a:r>
            <a:r>
              <a:rPr lang="en-US" b="1" dirty="0" err="1" smtClean="0">
                <a:solidFill>
                  <a:srgbClr val="000000"/>
                </a:solidFill>
                <a:latin typeface="Candara"/>
                <a:cs typeface="Arial" pitchFamily="34" charset="0"/>
              </a:rPr>
              <a:t>C.J.Date</a:t>
            </a:r>
            <a:endParaRPr lang="en-US" b="1" dirty="0" smtClean="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Relational Database Theory; by </a:t>
            </a:r>
            <a:r>
              <a:rPr lang="en-US" b="1" dirty="0" err="1" smtClean="0">
                <a:solidFill>
                  <a:srgbClr val="000000"/>
                </a:solidFill>
                <a:latin typeface="Candara"/>
                <a:cs typeface="Arial" pitchFamily="34" charset="0"/>
              </a:rPr>
              <a:t>Atzeni</a:t>
            </a:r>
            <a:r>
              <a:rPr lang="en-US" b="1" dirty="0" smtClean="0">
                <a:solidFill>
                  <a:srgbClr val="000000"/>
                </a:solidFill>
                <a:latin typeface="Candara"/>
                <a:cs typeface="Arial" pitchFamily="34" charset="0"/>
              </a:rPr>
              <a:t>, De </a:t>
            </a:r>
            <a:r>
              <a:rPr lang="en-US" b="1" dirty="0" err="1" smtClean="0">
                <a:solidFill>
                  <a:srgbClr val="000000"/>
                </a:solidFill>
                <a:latin typeface="Candara"/>
                <a:cs typeface="Arial" pitchFamily="34" charset="0"/>
              </a:rPr>
              <a:t>Antonellis</a:t>
            </a:r>
            <a:endParaRPr lang="en-US" b="1" dirty="0" smtClean="0">
              <a:solidFill>
                <a:srgbClr val="000000"/>
              </a:solidFill>
              <a:latin typeface="Candara"/>
              <a:cs typeface="Arial" pitchFamily="34" charset="0"/>
            </a:endParaRPr>
          </a:p>
        </p:txBody>
      </p:sp>
      <p:pic>
        <p:nvPicPr>
          <p:cNvPr id="17412" name="Picture 8" descr="for biblio"/>
          <p:cNvPicPr>
            <a:picLocks noChangeAspect="1" noChangeArrowheads="1"/>
          </p:cNvPicPr>
          <p:nvPr/>
        </p:nvPicPr>
        <p:blipFill>
          <a:blip r:embed="rId3"/>
          <a:srcRect/>
          <a:stretch>
            <a:fillRect/>
          </a:stretch>
        </p:blipFill>
        <p:spPr bwMode="auto">
          <a:xfrm>
            <a:off x="7239000" y="1447800"/>
            <a:ext cx="1447800" cy="13716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Next Step Courses (if applicable)</a:t>
            </a:r>
          </a:p>
        </p:txBody>
      </p:sp>
      <p:sp>
        <p:nvSpPr>
          <p:cNvPr id="1843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None/>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Oracle PL/SQL</a:t>
            </a:r>
          </a:p>
          <a:p>
            <a:pPr marL="342900" indent="-342900" eaLnBrk="0" hangingPunct="0">
              <a:spcBef>
                <a:spcPct val="20000"/>
              </a:spcBef>
              <a:buClr>
                <a:srgbClr val="00A1E4"/>
              </a:buClr>
              <a:buFont typeface="Arial" pitchFamily="34" charset="0"/>
              <a:buNone/>
            </a:pPr>
            <a:endParaRPr lang="en-US" sz="2000" b="1" dirty="0">
              <a:solidFill>
                <a:srgbClr val="000000"/>
              </a:solidFill>
              <a:latin typeface="Candara"/>
              <a:cs typeface="Arial" pitchFamily="34" charset="0"/>
            </a:endParaRPr>
          </a:p>
        </p:txBody>
      </p:sp>
      <p:pic>
        <p:nvPicPr>
          <p:cNvPr id="18436" name="Picture 5" descr="stairs"/>
          <p:cNvPicPr>
            <a:picLocks noChangeAspect="1" noChangeArrowheads="1"/>
          </p:cNvPicPr>
          <p:nvPr/>
        </p:nvPicPr>
        <p:blipFill>
          <a:blip r:embed="rId3"/>
          <a:srcRect/>
          <a:stretch>
            <a:fillRect/>
          </a:stretch>
        </p:blipFill>
        <p:spPr bwMode="auto">
          <a:xfrm>
            <a:off x="7315200" y="1524000"/>
            <a:ext cx="1447800" cy="1295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142" name="Group 214"/>
          <p:cNvGraphicFramePr>
            <a:graphicFrameLocks noGrp="1"/>
          </p:cNvGraphicFramePr>
          <p:nvPr>
            <p:ph idx="1"/>
            <p:extLst>
              <p:ext uri="{D42A27DB-BD31-4B8C-83A1-F6EECF244321}">
                <p14:modId xmlns:p14="http://schemas.microsoft.com/office/powerpoint/2010/main" val="1034991772"/>
              </p:ext>
            </p:extLst>
          </p:nvPr>
        </p:nvGraphicFramePr>
        <p:xfrm>
          <a:off x="438804" y="1300660"/>
          <a:ext cx="7869624" cy="5492244"/>
        </p:xfrm>
        <a:graphic>
          <a:graphicData uri="http://schemas.openxmlformats.org/drawingml/2006/table">
            <a:tbl>
              <a:tblPr/>
              <a:tblGrid>
                <a:gridCol w="841150"/>
                <a:gridCol w="833506"/>
                <a:gridCol w="928165"/>
                <a:gridCol w="1241152"/>
                <a:gridCol w="1241152"/>
                <a:gridCol w="1241152"/>
                <a:gridCol w="1543347"/>
              </a:tblGrid>
              <a:tr h="8749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kern="1200" cap="none" normalizeH="0" baseline="0" dirty="0" smtClean="0">
                        <a:ln>
                          <a:noFill/>
                        </a:ln>
                        <a:solidFill>
                          <a:schemeClr val="tx1"/>
                        </a:solidFill>
                        <a:effectLst/>
                        <a:latin typeface="Candara"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Date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Course</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Version No.</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kern="1200" cap="none" normalizeH="0" baseline="0" dirty="0" smtClean="0">
                        <a:ln>
                          <a:noFill/>
                        </a:ln>
                        <a:solidFill>
                          <a:schemeClr val="tx1"/>
                        </a:solidFill>
                        <a:effectLst/>
                        <a:latin typeface="Candara"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Software Version</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 No.</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kern="1200" cap="none" normalizeH="0" baseline="0" dirty="0" smtClean="0">
                        <a:ln>
                          <a:noFill/>
                        </a:ln>
                        <a:solidFill>
                          <a:schemeClr val="tx1"/>
                        </a:solidFill>
                        <a:effectLst/>
                        <a:latin typeface="Candara"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Developer / SME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Reviewer</a:t>
                      </a:r>
                      <a:endParaRPr kumimoji="0" lang="en-US" sz="1300" b="1"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Approver</a:t>
                      </a:r>
                      <a:endParaRPr kumimoji="0" lang="en-US" sz="1300" b="1"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kern="1200" cap="none" normalizeH="0" baseline="0" dirty="0" smtClean="0">
                        <a:ln>
                          <a:noFill/>
                        </a:ln>
                        <a:solidFill>
                          <a:schemeClr val="tx1"/>
                        </a:solidFill>
                        <a:effectLst/>
                        <a:latin typeface="Candara"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kern="1200" cap="none" normalizeH="0" baseline="0" dirty="0" smtClean="0">
                          <a:ln>
                            <a:noFill/>
                          </a:ln>
                          <a:solidFill>
                            <a:schemeClr val="tx1"/>
                          </a:solidFill>
                          <a:effectLst/>
                          <a:latin typeface="Candara" pitchFamily="34" charset="0"/>
                          <a:ea typeface="+mn-ea"/>
                          <a:cs typeface="+mn-cs"/>
                        </a:rPr>
                        <a:t>Change Record Remarks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54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13-Nov-2008</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1.0</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Rajita Dhumal</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Content Creation</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54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smtClean="0">
                          <a:ln>
                            <a:noFill/>
                          </a:ln>
                          <a:solidFill>
                            <a:schemeClr val="tx1"/>
                          </a:solidFill>
                          <a:effectLst/>
                          <a:latin typeface="Candara" pitchFamily="34" charset="0"/>
                          <a:ea typeface="+mn-ea"/>
                          <a:cs typeface="+mn-cs"/>
                        </a:rPr>
                        <a:t>14-Nov-2008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1.1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CLS team</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Review</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smtClean="0">
                          <a:ln>
                            <a:noFill/>
                          </a:ln>
                          <a:solidFill>
                            <a:schemeClr val="tx1"/>
                          </a:solidFill>
                          <a:effectLst/>
                          <a:latin typeface="Candara" pitchFamily="34" charset="0"/>
                          <a:ea typeface="+mn-ea"/>
                          <a:cs typeface="+mn-cs"/>
                        </a:rPr>
                        <a:t>14-Jan-2010</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1.2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smtClean="0">
                          <a:ln>
                            <a:noFill/>
                          </a:ln>
                          <a:solidFill>
                            <a:schemeClr val="tx1"/>
                          </a:solidFill>
                          <a:effectLst/>
                          <a:latin typeface="Candara" pitchFamily="34" charset="0"/>
                          <a:ea typeface="+mn-ea"/>
                          <a:cs typeface="+mn-cs"/>
                        </a:rPr>
                        <a:t>Anu Mitra </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Review </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54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smtClean="0">
                          <a:ln>
                            <a:noFill/>
                          </a:ln>
                          <a:solidFill>
                            <a:schemeClr val="tx1"/>
                          </a:solidFill>
                          <a:effectLst/>
                          <a:latin typeface="Candara" pitchFamily="34" charset="0"/>
                          <a:ea typeface="+mn-ea"/>
                          <a:cs typeface="+mn-cs"/>
                        </a:rPr>
                        <a:t>14-Jan-2010</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1.2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smtClean="0">
                          <a:ln>
                            <a:noFill/>
                          </a:ln>
                          <a:solidFill>
                            <a:schemeClr val="tx1"/>
                          </a:solidFill>
                          <a:effectLst/>
                          <a:latin typeface="Candara" pitchFamily="34" charset="0"/>
                          <a:ea typeface="+mn-ea"/>
                          <a:cs typeface="+mn-cs"/>
                        </a:rPr>
                        <a:t>Rajita Dhumal, CLS Team</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Incorporating Review comments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25-Apr-2011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2.0</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smtClean="0">
                          <a:ln>
                            <a:noFill/>
                          </a:ln>
                          <a:solidFill>
                            <a:schemeClr val="tx1"/>
                          </a:solidFill>
                          <a:effectLst/>
                          <a:latin typeface="Candara" pitchFamily="34" charset="0"/>
                          <a:ea typeface="+mn-ea"/>
                          <a:cs typeface="+mn-cs"/>
                        </a:rPr>
                        <a:t>Anu Mitra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Integration refinements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18-Feb-2014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2.1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Sathiabama Ranganathan</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Course Refinements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10-May-2016</a:t>
                      </a: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2.2</a:t>
                      </a: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Sachin Narandekar</a:t>
                      </a: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Mahima Sharma</a:t>
                      </a: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0" i="0" u="none" strike="noStrike" kern="1200" cap="none" normalizeH="0" baseline="0" dirty="0" smtClean="0">
                          <a:ln>
                            <a:noFill/>
                          </a:ln>
                          <a:solidFill>
                            <a:schemeClr val="tx1"/>
                          </a:solidFill>
                          <a:effectLst/>
                          <a:latin typeface="Candara" pitchFamily="34" charset="0"/>
                          <a:ea typeface="+mn-ea"/>
                          <a:cs typeface="+mn-cs"/>
                        </a:rPr>
                        <a:t>Course Refinements</a:t>
                      </a:r>
                      <a:endParaRPr kumimoji="0" lang="en-US" sz="1300" b="0" i="0" u="none" strike="noStrike" kern="1200" cap="none" normalizeH="0" baseline="0" dirty="0" smtClean="0">
                        <a:ln>
                          <a:noFill/>
                        </a:ln>
                        <a:solidFill>
                          <a:schemeClr val="tx1"/>
                        </a:solidFill>
                        <a:effectLst/>
                        <a:latin typeface="Candara" pitchFamily="34" charset="0"/>
                        <a:ea typeface="+mn-ea"/>
                        <a:cs typeface="+mn-cs"/>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142" name="Title 1"/>
          <p:cNvSpPr>
            <a:spLocks/>
          </p:cNvSpPr>
          <p:nvPr/>
        </p:nvSpPr>
        <p:spPr bwMode="auto">
          <a:xfrm>
            <a:off x="332224" y="110362"/>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Document History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356363"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Course Goals and Non Goals</a:t>
            </a:r>
          </a:p>
        </p:txBody>
      </p:sp>
      <p:sp>
        <p:nvSpPr>
          <p:cNvPr id="5123" name="Content Placeholder 12"/>
          <p:cNvSpPr>
            <a:spLocks/>
          </p:cNvSpPr>
          <p:nvPr/>
        </p:nvSpPr>
        <p:spPr bwMode="auto">
          <a:xfrm>
            <a:off x="381600" y="1233488"/>
            <a:ext cx="6157912"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Course Goals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To understand basic DBMS, and use SQL commands.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Course Non Goals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Nothing Specific.</a:t>
            </a:r>
          </a:p>
        </p:txBody>
      </p:sp>
      <p:grpSp>
        <p:nvGrpSpPr>
          <p:cNvPr id="2" name="Group 5"/>
          <p:cNvGrpSpPr>
            <a:grpSpLocks/>
          </p:cNvGrpSpPr>
          <p:nvPr/>
        </p:nvGrpSpPr>
        <p:grpSpPr bwMode="auto">
          <a:xfrm>
            <a:off x="6934200" y="1576388"/>
            <a:ext cx="1716088" cy="1471612"/>
            <a:chOff x="4176" y="993"/>
            <a:chExt cx="1273" cy="1119"/>
          </a:xfrm>
        </p:grpSpPr>
        <p:sp>
          <p:nvSpPr>
            <p:cNvPr id="5125"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126" name="Picture 7"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
        <p:nvSpPr>
          <p:cNvPr id="3" name="Footer Placeholder 2"/>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p:cNvSpPr>
          <p:nvPr/>
        </p:nvSpPr>
        <p:spPr bwMode="auto">
          <a:xfrm>
            <a:off x="340597"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Pre-requisites</a:t>
            </a:r>
          </a:p>
        </p:txBody>
      </p:sp>
      <p:sp>
        <p:nvSpPr>
          <p:cNvPr id="6147"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A proficiency level in familiarity with Windows. </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356363"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Intended Audience</a:t>
            </a:r>
          </a:p>
        </p:txBody>
      </p:sp>
      <p:sp>
        <p:nvSpPr>
          <p:cNvPr id="7171"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Software Programmers </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Software Analysts</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p:txBody>
      </p:sp>
      <p:pic>
        <p:nvPicPr>
          <p:cNvPr id="7172" name="Picture 4"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Day 1</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1: Introduction to Database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2: Basics of SQL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3: Data Query Language</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Day 2</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4: Aggregate (Group)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5: SQL (Single-row) functions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6: Joins and Sub-queries (Joins to be covered here)</a:t>
            </a:r>
          </a:p>
          <a:p>
            <a:pPr marL="342900" indent="-34290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p:txBody>
      </p:sp>
      <p:sp>
        <p:nvSpPr>
          <p:cNvPr id="8195" name="Title 1"/>
          <p:cNvSpPr>
            <a:spLocks/>
          </p:cNvSpPr>
          <p:nvPr/>
        </p:nvSpPr>
        <p:spPr bwMode="auto">
          <a:xfrm>
            <a:off x="340597" y="122238"/>
            <a:ext cx="8153400" cy="715962"/>
          </a:xfrm>
          <a:prstGeom prst="rect">
            <a:avLst/>
          </a:prstGeom>
          <a:noFill/>
          <a:ln w="9525">
            <a:noFill/>
            <a:miter lim="800000"/>
            <a:headEnd/>
            <a:tailEnd/>
          </a:ln>
        </p:spPr>
        <p:txBody>
          <a:bodyPr anchor="ctr"/>
          <a:lstStyle/>
          <a:p>
            <a:pPr>
              <a:lnSpc>
                <a:spcPts val="2800"/>
              </a:lnSpc>
              <a:spcBef>
                <a:spcPct val="0"/>
              </a:spcBef>
            </a:pPr>
            <a:r>
              <a:rPr lang="en-US" sz="1200" b="1" dirty="0">
                <a:solidFill>
                  <a:srgbClr val="000000"/>
                </a:solidFill>
                <a:latin typeface="Candara"/>
                <a:ea typeface="ヒラギノ角ゴ Pro W3"/>
                <a:cs typeface="ヒラギノ角ゴ Pro W3"/>
              </a:rPr>
              <a:t> </a:t>
            </a:r>
            <a:r>
              <a:rPr lang="en-US" sz="2800" dirty="0" smtClean="0">
                <a:solidFill>
                  <a:srgbClr val="000000"/>
                </a:solidFill>
                <a:latin typeface="Candara"/>
                <a:ea typeface="+mj-ea"/>
                <a:cs typeface="Arial" pitchFamily="34" charset="0"/>
              </a:rPr>
              <a:t>Day Wise Schedule</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Day 3</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6: Joins and Sub-queries (Sub-queries to be covered here)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7: Introduction to Data Modeling, ER Modeling and  </a:t>
            </a:r>
          </a:p>
          <a:p>
            <a:pPr marL="739775" lvl="1" indent="-292100">
              <a:spcBef>
                <a:spcPct val="20000"/>
              </a:spcBef>
              <a:buClr>
                <a:srgbClr val="00A1E4"/>
              </a:buClr>
            </a:pPr>
            <a:r>
              <a:rPr lang="en-US" dirty="0" smtClean="0">
                <a:solidFill>
                  <a:srgbClr val="000000"/>
                </a:solidFill>
                <a:latin typeface="Candara"/>
                <a:cs typeface="Arial" pitchFamily="34" charset="0"/>
              </a:rPr>
              <a:t>                      Normalization</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8: Database Objects </a:t>
            </a:r>
          </a:p>
          <a:p>
            <a:pPr marL="739775" lvl="1" indent="-292100">
              <a:spcBef>
                <a:spcPct val="20000"/>
              </a:spcBef>
              <a:buClr>
                <a:srgbClr val="00A1E4"/>
              </a:buClr>
            </a:pPr>
            <a:r>
              <a:rPr lang="en-US" dirty="0" smtClean="0">
                <a:solidFill>
                  <a:srgbClr val="000000"/>
                </a:solidFill>
                <a:latin typeface="Candara"/>
                <a:cs typeface="Arial" pitchFamily="34" charset="0"/>
              </a:rPr>
              <a:t>                     (Table, Index, Sequence, Synonym to be covered here)</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Day 4</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8: Database Objects (Views to be covered here)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9: Set Operators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10: Data Manipulation Language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11: Transaction Control Language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Lesson 12: Data Control Language</a:t>
            </a:r>
          </a:p>
        </p:txBody>
      </p:sp>
      <p:sp>
        <p:nvSpPr>
          <p:cNvPr id="9219" name="Title 1"/>
          <p:cNvSpPr>
            <a:spLocks/>
          </p:cNvSpPr>
          <p:nvPr/>
        </p:nvSpPr>
        <p:spPr bwMode="auto">
          <a:xfrm>
            <a:off x="340597"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Day Wise Schedule</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1: Getting Started with Database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1.1: Introduction to Database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1.2: Characteristics of DBMS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1.3: Data models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1.4: Relational DBMS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1.5: Database Administrator</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2: Basics of SQL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2.1. The SQL Language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2.2. Rules for SQL Statements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2.3. Standard SQL Statement Groups</a:t>
            </a:r>
          </a:p>
        </p:txBody>
      </p:sp>
      <p:sp>
        <p:nvSpPr>
          <p:cNvPr id="10243" name="Title 1"/>
          <p:cNvSpPr>
            <a:spLocks/>
          </p:cNvSpPr>
          <p:nvPr/>
        </p:nvSpPr>
        <p:spPr bwMode="auto">
          <a:xfrm>
            <a:off x="340597"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Table of Contents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2: Basics of SQL (</a:t>
            </a:r>
            <a:r>
              <a:rPr lang="en-US" b="1" dirty="0" err="1" smtClean="0">
                <a:solidFill>
                  <a:srgbClr val="000000"/>
                </a:solidFill>
                <a:latin typeface="Candara"/>
                <a:cs typeface="Arial" pitchFamily="34" charset="0"/>
              </a:rPr>
              <a:t>contd</a:t>
            </a:r>
            <a:r>
              <a:rPr lang="en-US" b="1" dirty="0" smtClean="0">
                <a:solidFill>
                  <a:srgbClr val="000000"/>
                </a:solidFill>
                <a:latin typeface="Candara"/>
                <a:cs typeface="Arial" pitchFamily="34" charset="0"/>
              </a:rPr>
              <a:t>)</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2.4: Logging to Oracle Server</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Lesson 3: Data Query Language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3.1: The SELECT statement</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3.2: The WHERE clause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3.3: Comparison, Mathematical, and Logical operators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3.4: The DISTINCT clause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3.5: The ORDER BY clause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3.6: Tips and Tricks in SELECT Statements </a:t>
            </a:r>
          </a:p>
        </p:txBody>
      </p:sp>
      <p:sp>
        <p:nvSpPr>
          <p:cNvPr id="11267" name="Title 1"/>
          <p:cNvSpPr>
            <a:spLocks/>
          </p:cNvSpPr>
          <p:nvPr/>
        </p:nvSpPr>
        <p:spPr bwMode="auto">
          <a:xfrm>
            <a:off x="356363" y="122238"/>
            <a:ext cx="8153400" cy="715962"/>
          </a:xfrm>
          <a:prstGeom prst="rect">
            <a:avLst/>
          </a:prstGeom>
          <a:noFill/>
          <a:ln w="9525">
            <a:noFill/>
            <a:miter lim="800000"/>
            <a:headEnd/>
            <a:tailEnd/>
          </a:ln>
        </p:spPr>
        <p:txBody>
          <a:bodyPr anchor="ctr"/>
          <a:lstStyle/>
          <a:p>
            <a:pPr>
              <a:lnSpc>
                <a:spcPts val="2800"/>
              </a:lnSpc>
              <a:spcBef>
                <a:spcPct val="0"/>
              </a:spcBef>
            </a:pPr>
            <a:r>
              <a:rPr lang="en-US" sz="2800" dirty="0" smtClean="0">
                <a:solidFill>
                  <a:srgbClr val="000000"/>
                </a:solidFill>
                <a:latin typeface="Candara"/>
                <a:ea typeface="+mj-ea"/>
                <a:cs typeface="Arial" pitchFamily="34" charset="0"/>
              </a:rPr>
              <a:t>Table of Contents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Demos</Material_x0020_Type>
    <Category xmlns="14b6d540-9833-45be-9583-ec81eee29b00">Module Artifact</Category>
    <Levels xmlns="14b6d540-9833-45be-9583-ec81eee29b00">L1</Leve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3433B7-998A-4D4C-91CD-BC966B06FCAD}">
  <ds:schemaRefs>
    <ds:schemaRef ds:uri="http://schemas.microsoft.com/office/2006/metadata/properties"/>
    <ds:schemaRef ds:uri="http://schemas.openxmlformats.org/package/2006/metadata/core-properties"/>
    <ds:schemaRef ds:uri="http://purl.org/dc/dcmitype/"/>
    <ds:schemaRef ds:uri="14b6d540-9833-45be-9583-ec81eee29b00"/>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952a6df7-b138-4f89-9bc4-e7a874ea3254"/>
  </ds:schemaRefs>
</ds:datastoreItem>
</file>

<file path=customXml/itemProps2.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3.xml><?xml version="1.0" encoding="utf-8"?>
<ds:datastoreItem xmlns:ds="http://schemas.openxmlformats.org/officeDocument/2006/customXml" ds:itemID="{9719629E-4ED2-4993-9096-BB0E100F0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14b6d540-9833-45be-9583-ec81eee29b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1459</TotalTime>
  <Words>781</Words>
  <Application>Microsoft Office PowerPoint</Application>
  <PresentationFormat>On-screen Show (4:3)</PresentationFormat>
  <Paragraphs>197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Wingdings</vt:lpstr>
      <vt:lpstr>Candara</vt:lpstr>
      <vt:lpstr>ＭＳ Ｐゴシック</vt:lpstr>
      <vt:lpstr>Calibri</vt:lpstr>
      <vt:lpstr>ヒラギノ角ゴ Pro W3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Narandekar, Sachin</cp:lastModifiedBy>
  <cp:revision>82</cp:revision>
  <dcterms:created xsi:type="dcterms:W3CDTF">2014-04-28T11:21:39Z</dcterms:created>
  <dcterms:modified xsi:type="dcterms:W3CDTF">2016-08-10T09:40:26Z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0x010100F370D5D865803742AEBFDF100895B2B2</vt:lpwstr>
  </property>
</Properties>
</file>