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36"/>
  </p:notesMasterIdLst>
  <p:handoutMasterIdLst>
    <p:handoutMasterId r:id="rId3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9144000" cy="6858000" type="screen4x3"/>
  <p:notesSz cx="5029200" cy="7772400"/>
  <p:embeddedFontLst>
    <p:embeddedFont>
      <p:font typeface="Candara" pitchFamily="34" charset="0"/>
      <p:regular r:id="rId38"/>
      <p:bold r:id="rId39"/>
      <p:italic r:id="rId40"/>
      <p:boldItalic r:id="rId41"/>
    </p:embeddedFont>
    <p:embeddedFont>
      <p:font typeface="ＭＳ Ｐゴシック" pitchFamily="34" charset="-128"/>
      <p:regular r:id="rId42"/>
    </p:embeddedFont>
    <p:embeddedFont>
      <p:font typeface="Calibri"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6" autoAdjust="0"/>
  </p:normalViewPr>
  <p:slideViewPr>
    <p:cSldViewPr snapToGrid="0" showGuides="1">
      <p:cViewPr>
        <p:scale>
          <a:sx n="66" d="100"/>
          <a:sy n="66" d="100"/>
        </p:scale>
        <p:origin x="-1164"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4" d="100"/>
          <a:sy n="94" d="100"/>
        </p:scale>
        <p:origin x="-2214" y="-96"/>
      </p:cViewPr>
      <p:guideLst>
        <p:guide orient="horz" pos="2448"/>
        <p:guide pos="15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a:defRPr sz="1000"/>
            </a:lvl1pPr>
          </a:lstStyle>
          <a:p>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a:defRPr sz="1000"/>
            </a:lvl1pPr>
          </a:lstStyle>
          <a:p>
            <a:fld id="{DB228672-4337-41E0-A109-2BF6C0A0EED5}" type="datetimeFigureOut">
              <a:rPr lang="en-US" smtClean="0"/>
              <a:pPr/>
              <a:t>12/15/2015</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a:defRPr sz="1000"/>
            </a:lvl1pPr>
          </a:lstStyle>
          <a:p>
            <a:r>
              <a:rPr lang="en-US" smtClean="0"/>
              <a:t>Page XX-#</a:t>
            </a:r>
            <a:endParaRPr lang="en-US"/>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a:defRPr sz="10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35887" y="551791"/>
            <a:ext cx="3886200" cy="2914650"/>
          </a:xfrm>
          <a:prstGeom prst="rect">
            <a:avLst/>
          </a:prstGeom>
          <a:noFill/>
          <a:ln w="12700">
            <a:solidFill>
              <a:prstClr val="black"/>
            </a:solidFill>
          </a:ln>
        </p:spPr>
        <p:txBody>
          <a:bodyPr vert="horz" lIns="73152" tIns="36576" rIns="73152" bIns="36576" rtlCol="0" anchor="ctr"/>
          <a:lstStyle/>
          <a:p>
            <a:r>
              <a:rPr lang="en-US" dirty="0" smtClean="0"/>
              <a:t>text</a:t>
            </a:r>
            <a:endParaRPr lang="en-US" dirty="0"/>
          </a:p>
        </p:txBody>
      </p:sp>
      <p:sp>
        <p:nvSpPr>
          <p:cNvPr id="5" name="Notes Placeholder 4"/>
          <p:cNvSpPr>
            <a:spLocks noGrp="1"/>
          </p:cNvSpPr>
          <p:nvPr>
            <p:ph type="body" sz="quarter" idx="3"/>
          </p:nvPr>
        </p:nvSpPr>
        <p:spPr>
          <a:xfrm>
            <a:off x="858682" y="3600452"/>
            <a:ext cx="3754415" cy="3497580"/>
          </a:xfrm>
          <a:prstGeom prst="rect">
            <a:avLst/>
          </a:prstGeom>
        </p:spPr>
        <p:txBody>
          <a:bodyPr vert="horz" lIns="73152" tIns="36576" rIns="73152" bIns="3657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705621" y="511346"/>
            <a:ext cx="0" cy="6800850"/>
          </a:xfrm>
          <a:prstGeom prst="line">
            <a:avLst/>
          </a:prstGeom>
          <a:noFill/>
          <a:ln w="9525">
            <a:solidFill>
              <a:schemeClr val="tx1"/>
            </a:solidFill>
            <a:round/>
            <a:headEnd/>
            <a:tailEnd/>
          </a:ln>
          <a:effectLst/>
        </p:spPr>
        <p:txBody>
          <a:bodyPr lIns="73152" tIns="36576" rIns="73152" bIns="36576"/>
          <a:lstStyle/>
          <a:p>
            <a:endParaRPr lang="en-US"/>
          </a:p>
        </p:txBody>
      </p:sp>
      <p:sp>
        <p:nvSpPr>
          <p:cNvPr id="11" name="Rectangle 14"/>
          <p:cNvSpPr>
            <a:spLocks noChangeArrowheads="1"/>
          </p:cNvSpPr>
          <p:nvPr/>
        </p:nvSpPr>
        <p:spPr bwMode="auto">
          <a:xfrm>
            <a:off x="176954" y="129540"/>
            <a:ext cx="4767263" cy="263129"/>
          </a:xfrm>
          <a:prstGeom prst="rect">
            <a:avLst/>
          </a:prstGeom>
          <a:noFill/>
          <a:ln w="9525">
            <a:noFill/>
            <a:miter lim="800000"/>
            <a:headEnd/>
            <a:tailEnd/>
          </a:ln>
          <a:effectLst/>
        </p:spPr>
        <p:txBody>
          <a:bodyPr lIns="73957" tIns="36978" rIns="73957" bIns="36978"/>
          <a:lstStyle/>
          <a:p>
            <a:pPr marL="0" marR="0" indent="0" algn="l" defTabSz="731520" rtl="0" eaLnBrk="1" fontAlgn="auto" latinLnBrk="0" hangingPunct="1">
              <a:lnSpc>
                <a:spcPct val="100000"/>
              </a:lnSpc>
              <a:spcBef>
                <a:spcPts val="0"/>
              </a:spcBef>
              <a:spcAft>
                <a:spcPts val="0"/>
              </a:spcAft>
              <a:buClrTx/>
              <a:buSzTx/>
              <a:buFontTx/>
              <a:buNone/>
              <a:tabLst/>
              <a:defRPr/>
            </a:pPr>
            <a:r>
              <a:rPr lang="en-IN" sz="1000" b="1" dirty="0" smtClean="0">
                <a:latin typeface="Candara" pitchFamily="34" charset="0"/>
                <a:cs typeface="Arial" pitchFamily="34" charset="0"/>
              </a:rPr>
              <a:t>DBMS/SQL   			</a:t>
            </a:r>
            <a:r>
              <a:rPr lang="en-IN" sz="1000" b="1" baseline="0" dirty="0" smtClean="0">
                <a:latin typeface="Candara" pitchFamily="34" charset="0"/>
                <a:cs typeface="Arial" pitchFamily="34" charset="0"/>
              </a:rPr>
              <a:t>                  </a:t>
            </a:r>
            <a:r>
              <a:rPr lang="en-IN" sz="1000" b="1" dirty="0" smtClean="0">
                <a:latin typeface="Candara" pitchFamily="34" charset="0"/>
                <a:cs typeface="Arial" pitchFamily="34" charset="0"/>
              </a:rPr>
              <a:t>Getting Started with Database</a:t>
            </a:r>
            <a:r>
              <a:rPr lang="en-US" sz="1000" b="1" dirty="0" smtClean="0">
                <a:latin typeface="Candara" pitchFamily="34" charset="0"/>
                <a:cs typeface="Arial" pitchFamily="34" charset="0"/>
              </a:rPr>
              <a:t>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2906048" y="7302399"/>
            <a:ext cx="2025855" cy="381000"/>
          </a:xfrm>
          <a:prstGeom prst="rect">
            <a:avLst/>
          </a:prstGeom>
          <a:noFill/>
          <a:ln w="9525">
            <a:noFill/>
            <a:miter lim="800000"/>
            <a:headEnd/>
            <a:tailEnd/>
          </a:ln>
          <a:effectLst/>
        </p:spPr>
        <p:txBody>
          <a:bodyPr lIns="73957" tIns="36978" rIns="73957" bIns="36978"/>
          <a:lstStyle/>
          <a:p>
            <a:pPr marL="0" marR="0" indent="0" algn="l" defTabSz="731520" rtl="0" eaLnBrk="1" fontAlgn="auto" latinLnBrk="0" hangingPunct="1">
              <a:lnSpc>
                <a:spcPct val="100000"/>
              </a:lnSpc>
              <a:spcBef>
                <a:spcPts val="0"/>
              </a:spcBef>
              <a:spcAft>
                <a:spcPts val="0"/>
              </a:spcAft>
              <a:buClrTx/>
              <a:buSzTx/>
              <a:buFontTx/>
              <a:buNone/>
              <a:tabLst/>
              <a:defRPr/>
            </a:pPr>
            <a:r>
              <a:rPr lang="en-US" sz="800" dirty="0" smtClean="0">
                <a:latin typeface="Candara" pitchFamily="34" charset="0"/>
                <a:cs typeface="Arial" pitchFamily="34" charset="0"/>
              </a:rPr>
              <a:t>	                          Page 01-</a:t>
            </a:r>
            <a:fld id="{BD9FB300-F9DC-4669-88F4-967ABA23CC04}" type="slidenum">
              <a:rPr lang="en-US" sz="800" smtClean="0">
                <a:latin typeface="Candara" pitchFamily="34" charset="0"/>
                <a:cs typeface="Arial" pitchFamily="34" charset="0"/>
              </a:rPr>
              <a:pPr marL="0" marR="0" indent="0" algn="l" defTabSz="731520" rtl="0" eaLnBrk="1" fontAlgn="auto" latinLnBrk="0" hangingPunct="1">
                <a:lnSpc>
                  <a:spcPct val="100000"/>
                </a:lnSpc>
                <a:spcBef>
                  <a:spcPts val="0"/>
                </a:spcBef>
                <a:spcAft>
                  <a:spcPts val="0"/>
                </a:spcAft>
                <a:buClrTx/>
                <a:buSzTx/>
                <a:buFontTx/>
                <a:buNone/>
                <a:tabLst/>
                <a:defRPr/>
              </a:pPr>
              <a:t>‹#›</a:t>
            </a:fld>
            <a:r>
              <a:rPr lang="en-US" sz="800" dirty="0" smtClean="0">
                <a:latin typeface="Candara" pitchFamily="34" charset="0"/>
                <a:cs typeface="Arial" pitchFamily="34" charset="0"/>
              </a:rPr>
              <a:t> </a:t>
            </a:r>
          </a:p>
          <a:p>
            <a:r>
              <a:rPr lang="en-US" sz="800" dirty="0" smtClean="0">
                <a:latin typeface="Candara" pitchFamily="34" charset="0"/>
                <a:cs typeface="Arial" pitchFamily="34" charset="0"/>
              </a:rPr>
              <a:t>  </a:t>
            </a:r>
            <a:endParaRPr lang="en-US" sz="8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836613" y="552450"/>
            <a:ext cx="3886200" cy="291465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6613" y="552450"/>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3"/>
          <p:cNvSpPr>
            <a:spLocks noGrp="1" noChangeArrowheads="1"/>
          </p:cNvSpPr>
          <p:nvPr>
            <p:ph type="body" idx="1"/>
          </p:nvPr>
        </p:nvSpPr>
        <p:spPr/>
        <p:txBody>
          <a:bodyPr>
            <a:normAutofit/>
          </a:bodyPr>
          <a:lstStyle/>
          <a:p>
            <a:r>
              <a:rPr lang="en-US" smtClean="0"/>
              <a:t>What is a Data Model? </a:t>
            </a:r>
          </a:p>
          <a:p>
            <a:r>
              <a:rPr lang="en-US" smtClean="0"/>
              <a:t>A “Data model” is a conceptual representation of the data structures that are required by a database. The data structures include: </a:t>
            </a:r>
          </a:p>
          <a:p>
            <a:pPr lvl="1"/>
            <a:r>
              <a:rPr lang="en-US" smtClean="0"/>
              <a:t>the data objects </a:t>
            </a:r>
          </a:p>
          <a:p>
            <a:pPr lvl="1"/>
            <a:r>
              <a:rPr lang="en-US" smtClean="0"/>
              <a:t>the associations between data objects, and </a:t>
            </a:r>
          </a:p>
          <a:p>
            <a:pPr lvl="1"/>
            <a:r>
              <a:rPr lang="en-US" smtClean="0"/>
              <a:t>the rules which govern operations on the objects </a:t>
            </a:r>
          </a:p>
          <a:p>
            <a:r>
              <a:rPr lang="en-US" smtClean="0"/>
              <a:t>As the name implies, the “Data model” focuses on the data that is required, and how it should be organized rather than the operations that will be performed on the data. </a:t>
            </a:r>
          </a:p>
          <a:p>
            <a:r>
              <a:rPr lang="en-US" smtClean="0"/>
              <a:t>The DBMS MODELS</a:t>
            </a:r>
          </a:p>
          <a:p>
            <a:pPr lvl="1"/>
            <a:r>
              <a:rPr lang="en-US" smtClean="0"/>
              <a:t>The range of “data structures” that are supported, and the availability of data handling languages depend on the model of DBMS on which it is based. The models are:</a:t>
            </a:r>
          </a:p>
          <a:p>
            <a:pPr lvl="2"/>
            <a:r>
              <a:rPr lang="en-US" smtClean="0"/>
              <a:t>The hierarchical model</a:t>
            </a:r>
          </a:p>
          <a:p>
            <a:pPr lvl="2"/>
            <a:r>
              <a:rPr lang="en-US" smtClean="0"/>
              <a:t>The network model</a:t>
            </a:r>
          </a:p>
          <a:p>
            <a:pPr lvl="2"/>
            <a:r>
              <a:rPr lang="en-US" smtClean="0"/>
              <a:t>The relational model</a:t>
            </a:r>
          </a:p>
          <a:p>
            <a:pPr lvl="2"/>
            <a:endParaRPr lang="en-US" dirty="0" smtClean="0"/>
          </a:p>
        </p:txBody>
      </p:sp>
      <p:sp>
        <p:nvSpPr>
          <p:cNvPr id="6" name="Slide Image Placeholder 5"/>
          <p:cNvSpPr>
            <a:spLocks noGrp="1" noRot="1" noChangeAspect="1"/>
          </p:cNvSpPr>
          <p:nvPr>
            <p:ph type="sldImg"/>
          </p:nvPr>
        </p:nvSpPr>
        <p:spPr>
          <a:xfrm>
            <a:off x="836613" y="552450"/>
            <a:ext cx="3886200" cy="29146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3"/>
          <p:cNvSpPr>
            <a:spLocks noGrp="1" noChangeArrowheads="1"/>
          </p:cNvSpPr>
          <p:nvPr>
            <p:ph type="body" idx="1"/>
          </p:nvPr>
        </p:nvSpPr>
        <p:spPr/>
        <p:txBody>
          <a:bodyPr>
            <a:normAutofit/>
          </a:bodyPr>
          <a:lstStyle/>
          <a:p>
            <a:r>
              <a:rPr lang="en-US" smtClean="0"/>
              <a:t>Why is Data Modeling Important?</a:t>
            </a:r>
          </a:p>
          <a:p>
            <a:r>
              <a:rPr lang="en-US" smtClean="0"/>
              <a:t>The “data model” is also detailed enough to be used, by the database developers, as a “blueprint” for building the physical databases. The information contained in the “data model” will be used to define the relational tables, primary and foreign keys, stored procedures, and triggers. </a:t>
            </a:r>
          </a:p>
          <a:p>
            <a:r>
              <a:rPr lang="en-US" smtClean="0"/>
              <a:t>Poorly designed databases require more time in the long-term. Without careful planning you may create a database that: </a:t>
            </a:r>
          </a:p>
          <a:p>
            <a:pPr lvl="1"/>
            <a:r>
              <a:rPr lang="en-US" smtClean="0"/>
              <a:t>Omits data required to create critical reports. </a:t>
            </a:r>
          </a:p>
          <a:p>
            <a:pPr lvl="1"/>
            <a:r>
              <a:rPr lang="en-US" smtClean="0"/>
              <a:t>Produces results that are incorrect or inconsistent. </a:t>
            </a:r>
          </a:p>
          <a:p>
            <a:pPr lvl="1"/>
            <a:r>
              <a:rPr lang="en-US" smtClean="0"/>
              <a:t>Is unable to accommodate changes in the user requirements.</a:t>
            </a:r>
            <a:endParaRPr lang="en-US" dirty="0" smtClean="0"/>
          </a:p>
        </p:txBody>
      </p:sp>
      <p:sp>
        <p:nvSpPr>
          <p:cNvPr id="6" name="Slide Image Placeholder 5"/>
          <p:cNvSpPr>
            <a:spLocks noGrp="1" noRot="1" noChangeAspect="1"/>
          </p:cNvSpPr>
          <p:nvPr>
            <p:ph type="sldImg"/>
          </p:nvPr>
        </p:nvSpPr>
        <p:spPr>
          <a:xfrm>
            <a:off x="836613" y="552450"/>
            <a:ext cx="3886200" cy="29146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6613" y="552450"/>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type="body" idx="1"/>
          </p:nvPr>
        </p:nvSpPr>
        <p:spPr/>
        <p:txBody>
          <a:bodyPr>
            <a:normAutofit/>
          </a:bodyPr>
          <a:lstStyle/>
          <a:p>
            <a:r>
              <a:rPr lang="en-US" smtClean="0"/>
              <a:t>Example of a Hierarchical model:</a:t>
            </a:r>
          </a:p>
          <a:p>
            <a:r>
              <a:rPr lang="en-US" smtClean="0"/>
              <a:t>Consider a student course - marks database. In the Hierarchical model a student can register for many courses, and get marks for each course.</a:t>
            </a:r>
          </a:p>
          <a:p>
            <a:r>
              <a:rPr lang="en-US" smtClean="0"/>
              <a:t>The student record is called as “root”. It has got a course - marks record that is called as “child record”. </a:t>
            </a:r>
          </a:p>
          <a:p>
            <a:r>
              <a:rPr lang="en-US" smtClean="0"/>
              <a:t>In general: </a:t>
            </a:r>
          </a:p>
          <a:p>
            <a:pPr lvl="1"/>
            <a:r>
              <a:rPr lang="en-US" smtClean="0"/>
              <a:t>A parent can have many children. </a:t>
            </a:r>
          </a:p>
          <a:p>
            <a:pPr lvl="1"/>
            <a:r>
              <a:rPr lang="en-US" smtClean="0"/>
              <a:t>A child cannot have more than one parent. </a:t>
            </a:r>
          </a:p>
          <a:p>
            <a:pPr lvl="1"/>
            <a:r>
              <a:rPr lang="en-US" smtClean="0"/>
              <a:t>No child can exist without its parent. </a:t>
            </a:r>
          </a:p>
          <a:p>
            <a:endParaRPr lang="en-US" dirty="0" smtClean="0"/>
          </a:p>
        </p:txBody>
      </p:sp>
      <p:sp>
        <p:nvSpPr>
          <p:cNvPr id="8" name="Slide Image Placeholder 7"/>
          <p:cNvSpPr>
            <a:spLocks noGrp="1" noRot="1" noChangeAspect="1"/>
          </p:cNvSpPr>
          <p:nvPr>
            <p:ph type="sldImg"/>
          </p:nvPr>
        </p:nvSpPr>
        <p:spPr>
          <a:xfrm>
            <a:off x="836613" y="552450"/>
            <a:ext cx="3886200" cy="29146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p:cNvSpPr>
            <a:spLocks noGrp="1" noChangeArrowheads="1"/>
          </p:cNvSpPr>
          <p:nvPr>
            <p:ph type="body" idx="1"/>
          </p:nvPr>
        </p:nvSpPr>
        <p:spPr/>
        <p:txBody>
          <a:bodyPr>
            <a:normAutofit/>
          </a:bodyPr>
          <a:lstStyle/>
          <a:p>
            <a:r>
              <a:rPr lang="en-US" smtClean="0"/>
              <a:t>Possibilities in a Hierarchical model:</a:t>
            </a:r>
          </a:p>
          <a:p>
            <a:r>
              <a:rPr lang="en-US" smtClean="0"/>
              <a:t>In the Hierarchical model, following possibilities exist:</a:t>
            </a:r>
          </a:p>
          <a:p>
            <a:r>
              <a:rPr lang="en-US" smtClean="0"/>
              <a:t>INSERT</a:t>
            </a:r>
          </a:p>
          <a:p>
            <a:pPr lvl="1"/>
            <a:r>
              <a:rPr lang="en-US" smtClean="0"/>
              <a:t>Since no child record can exist without it’s parent, it is not possible to insert  the new course details without introducing a dummy student record.</a:t>
            </a:r>
          </a:p>
          <a:p>
            <a:r>
              <a:rPr lang="en-US" smtClean="0"/>
              <a:t>DELETE</a:t>
            </a:r>
          </a:p>
          <a:p>
            <a:pPr lvl="1"/>
            <a:r>
              <a:rPr lang="en-US" smtClean="0"/>
              <a:t>If a course is selected by only one student, then deleting that student will automatically delete all information about the course.</a:t>
            </a:r>
          </a:p>
          <a:p>
            <a:r>
              <a:rPr lang="en-US" smtClean="0"/>
              <a:t>UPDATE</a:t>
            </a:r>
          </a:p>
          <a:p>
            <a:pPr lvl="1"/>
            <a:r>
              <a:rPr lang="en-US" smtClean="0"/>
              <a:t>To change the course name of one course, the whole database has to be searched. This may result in data inconsistency.</a:t>
            </a:r>
            <a:endParaRPr lang="en-US" dirty="0" smtClean="0"/>
          </a:p>
        </p:txBody>
      </p:sp>
      <p:sp>
        <p:nvSpPr>
          <p:cNvPr id="6" name="Slide Image Placeholder 5"/>
          <p:cNvSpPr>
            <a:spLocks noGrp="1" noRot="1" noChangeAspect="1"/>
          </p:cNvSpPr>
          <p:nvPr>
            <p:ph type="sldImg"/>
          </p:nvPr>
        </p:nvSpPr>
        <p:spPr>
          <a:xfrm>
            <a:off x="836613" y="552450"/>
            <a:ext cx="3886200" cy="29146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6613" y="552450"/>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3"/>
          <p:cNvSpPr>
            <a:spLocks noGrp="1" noChangeArrowheads="1"/>
          </p:cNvSpPr>
          <p:nvPr>
            <p:ph type="body" idx="1"/>
          </p:nvPr>
        </p:nvSpPr>
        <p:spPr/>
        <p:txBody>
          <a:bodyPr>
            <a:normAutofit/>
          </a:bodyPr>
          <a:lstStyle/>
          <a:p>
            <a:r>
              <a:rPr lang="en-US" smtClean="0"/>
              <a:t>Example of Network model:</a:t>
            </a:r>
          </a:p>
          <a:p>
            <a:r>
              <a:rPr lang="en-US" smtClean="0"/>
              <a:t>In the Network model, the “student record” and “course record” is linked together through a “marks record”. </a:t>
            </a:r>
          </a:p>
          <a:p>
            <a:r>
              <a:rPr lang="en-US" smtClean="0"/>
              <a:t>There are no restrictions on number of parents. </a:t>
            </a:r>
          </a:p>
          <a:p>
            <a:r>
              <a:rPr lang="en-US" smtClean="0"/>
              <a:t>A record type can have any number of “parent” and “child” record types. </a:t>
            </a:r>
          </a:p>
          <a:p>
            <a:r>
              <a:rPr lang="en-US" smtClean="0"/>
              <a:t>The Network model is more complex than the Hierarchical model because of it’s links. </a:t>
            </a:r>
          </a:p>
          <a:p>
            <a:r>
              <a:rPr lang="en-US" smtClean="0"/>
              <a:t>The Network model can represent any structure that is designed in the Hierarchical model. Hence, it is a superset of the Hierarchical model. </a:t>
            </a:r>
            <a:endParaRPr lang="en-US" dirty="0" smtClean="0"/>
          </a:p>
        </p:txBody>
      </p:sp>
      <p:sp>
        <p:nvSpPr>
          <p:cNvPr id="7" name="Slide Image Placeholder 6"/>
          <p:cNvSpPr>
            <a:spLocks noGrp="1" noRot="1" noChangeAspect="1"/>
          </p:cNvSpPr>
          <p:nvPr>
            <p:ph type="sldImg"/>
          </p:nvPr>
        </p:nvSpPr>
        <p:spPr>
          <a:xfrm>
            <a:off x="836613" y="552450"/>
            <a:ext cx="3886200" cy="29146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3"/>
          <p:cNvSpPr>
            <a:spLocks noGrp="1" noChangeArrowheads="1"/>
          </p:cNvSpPr>
          <p:nvPr>
            <p:ph type="body" idx="1"/>
          </p:nvPr>
        </p:nvSpPr>
        <p:spPr/>
        <p:txBody>
          <a:bodyPr>
            <a:normAutofit/>
          </a:bodyPr>
          <a:lstStyle/>
          <a:p>
            <a:r>
              <a:rPr lang="en-US" smtClean="0"/>
              <a:t>Possibilities in a Network model:</a:t>
            </a:r>
          </a:p>
          <a:p>
            <a:r>
              <a:rPr lang="en-US" smtClean="0"/>
              <a:t>In Network model,  following possibilities exist:</a:t>
            </a:r>
          </a:p>
          <a:p>
            <a:r>
              <a:rPr lang="en-US" smtClean="0"/>
              <a:t>INSERT</a:t>
            </a:r>
          </a:p>
          <a:p>
            <a:pPr lvl="1"/>
            <a:r>
              <a:rPr lang="en-US" smtClean="0"/>
              <a:t>Inserting a course record or student record poses no problems, as they can exist without any connectors till a student takes the course.</a:t>
            </a:r>
          </a:p>
          <a:p>
            <a:r>
              <a:rPr lang="en-US" smtClean="0"/>
              <a:t>DELETE</a:t>
            </a:r>
          </a:p>
          <a:p>
            <a:pPr lvl="1"/>
            <a:r>
              <a:rPr lang="en-US" smtClean="0"/>
              <a:t>Deleting any record automatically adjusts the chain.</a:t>
            </a:r>
          </a:p>
          <a:p>
            <a:r>
              <a:rPr lang="en-US" smtClean="0"/>
              <a:t>UPDATE</a:t>
            </a:r>
          </a:p>
          <a:p>
            <a:pPr lvl="1"/>
            <a:r>
              <a:rPr lang="en-US" smtClean="0"/>
              <a:t>Update can be done only to a particular child record.</a:t>
            </a:r>
          </a:p>
          <a:p>
            <a:pPr lvl="1"/>
            <a:endParaRPr lang="en-US" dirty="0" smtClean="0"/>
          </a:p>
        </p:txBody>
      </p:sp>
      <p:sp>
        <p:nvSpPr>
          <p:cNvPr id="6" name="Slide Image Placeholder 5"/>
          <p:cNvSpPr>
            <a:spLocks noGrp="1" noRot="1" noChangeAspect="1"/>
          </p:cNvSpPr>
          <p:nvPr>
            <p:ph type="sldImg"/>
          </p:nvPr>
        </p:nvSpPr>
        <p:spPr>
          <a:xfrm>
            <a:off x="836613" y="552450"/>
            <a:ext cx="3886200" cy="291465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6613" y="552450"/>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6613" y="552450"/>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6613" y="552450"/>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6613" y="552450"/>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normAutofit/>
          </a:bodyPr>
          <a:lstStyle/>
          <a:p>
            <a:r>
              <a:rPr lang="en-US" smtClean="0"/>
              <a:t>Relational DBMS (RDBMS):</a:t>
            </a:r>
          </a:p>
          <a:p>
            <a:r>
              <a:rPr lang="en-US" smtClean="0"/>
              <a:t>The Relational model presents an orderly, predictable, and intuitive approach for: </a:t>
            </a:r>
          </a:p>
          <a:p>
            <a:pPr lvl="1"/>
            <a:r>
              <a:rPr lang="en-US" smtClean="0"/>
              <a:t>Organizing data, </a:t>
            </a:r>
          </a:p>
          <a:p>
            <a:pPr lvl="1"/>
            <a:r>
              <a:rPr lang="en-US" smtClean="0"/>
              <a:t>Manipulating data, and </a:t>
            </a:r>
          </a:p>
          <a:p>
            <a:pPr lvl="1"/>
            <a:r>
              <a:rPr lang="en-US" smtClean="0"/>
              <a:t>Viewing data </a:t>
            </a:r>
          </a:p>
          <a:p>
            <a:endParaRPr lang="en-US" smtClean="0"/>
          </a:p>
          <a:p>
            <a:r>
              <a:rPr lang="en-US" smtClean="0"/>
              <a:t>RDBMS Terminology</a:t>
            </a:r>
          </a:p>
          <a:p>
            <a:r>
              <a:rPr lang="en-US" smtClean="0"/>
              <a:t>Relational data consists of relations. </a:t>
            </a:r>
          </a:p>
          <a:p>
            <a:pPr lvl="1"/>
            <a:r>
              <a:rPr lang="en-US" smtClean="0"/>
              <a:t>A relation (or relational table) is a “two dimensional” table with special properties. </a:t>
            </a:r>
          </a:p>
          <a:p>
            <a:r>
              <a:rPr lang="en-US" smtClean="0"/>
              <a:t>A relational table consists of: </a:t>
            </a:r>
          </a:p>
          <a:p>
            <a:pPr lvl="1"/>
            <a:r>
              <a:rPr lang="en-US" smtClean="0"/>
              <a:t>a set of named columns, and </a:t>
            </a:r>
          </a:p>
          <a:p>
            <a:pPr lvl="1"/>
            <a:r>
              <a:rPr lang="en-US" smtClean="0"/>
              <a:t>an arbitrary number of rows </a:t>
            </a:r>
          </a:p>
          <a:p>
            <a:r>
              <a:rPr lang="en-US" smtClean="0"/>
              <a:t>The columns are called as “attributes” or “fields”. The rows are called as “tuples” or “records”. </a:t>
            </a:r>
          </a:p>
          <a:p>
            <a:r>
              <a:rPr lang="en-US" smtClean="0"/>
              <a:t>Each “attribute” is associated with a “domain”. </a:t>
            </a:r>
          </a:p>
          <a:p>
            <a:pPr lvl="1"/>
            <a:r>
              <a:rPr lang="en-US" smtClean="0"/>
              <a:t>A “domain” is a set of values that may appear in one or more columns.</a:t>
            </a:r>
            <a:endParaRPr lang="en-US" dirty="0" smtClean="0"/>
          </a:p>
        </p:txBody>
      </p:sp>
      <p:sp>
        <p:nvSpPr>
          <p:cNvPr id="6" name="Slide Image Placeholder 5"/>
          <p:cNvSpPr>
            <a:spLocks noGrp="1" noRot="1" noChangeAspect="1"/>
          </p:cNvSpPr>
          <p:nvPr>
            <p:ph type="sldImg"/>
          </p:nvPr>
        </p:nvSpPr>
        <p:spPr>
          <a:xfrm>
            <a:off x="836613" y="552450"/>
            <a:ext cx="3886200" cy="2914650"/>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3"/>
          <p:cNvSpPr>
            <a:spLocks noGrp="1" noChangeArrowheads="1"/>
          </p:cNvSpPr>
          <p:nvPr>
            <p:ph type="body" idx="1"/>
          </p:nvPr>
        </p:nvSpPr>
        <p:spPr/>
        <p:txBody>
          <a:bodyPr>
            <a:normAutofit/>
          </a:bodyPr>
          <a:lstStyle/>
          <a:p>
            <a:r>
              <a:rPr lang="en-US" smtClean="0"/>
              <a:t>Properties of Relational Data Entities:</a:t>
            </a:r>
          </a:p>
          <a:p>
            <a:r>
              <a:rPr lang="en-US" smtClean="0"/>
              <a:t>Relational tables have six properties, which must be satisfied for any table to be classified as Relational. These are :</a:t>
            </a:r>
            <a:endParaRPr lang="en-US" dirty="0" smtClean="0"/>
          </a:p>
        </p:txBody>
      </p:sp>
      <p:sp>
        <p:nvSpPr>
          <p:cNvPr id="6" name="Slide Image Placeholder 5"/>
          <p:cNvSpPr>
            <a:spLocks noGrp="1" noRot="1" noChangeAspect="1"/>
          </p:cNvSpPr>
          <p:nvPr>
            <p:ph type="sldImg"/>
          </p:nvPr>
        </p:nvSpPr>
        <p:spPr>
          <a:xfrm>
            <a:off x="836613" y="552450"/>
            <a:ext cx="3886200" cy="2914650"/>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3"/>
          <p:cNvSpPr>
            <a:spLocks noGrp="1" noChangeArrowheads="1"/>
          </p:cNvSpPr>
          <p:nvPr>
            <p:ph type="body" idx="1"/>
          </p:nvPr>
        </p:nvSpPr>
        <p:spPr/>
        <p:txBody>
          <a:bodyPr>
            <a:normAutofit/>
          </a:bodyPr>
          <a:lstStyle/>
          <a:p>
            <a:r>
              <a:rPr lang="en-US" smtClean="0"/>
              <a:t>Data Integrity:</a:t>
            </a:r>
          </a:p>
          <a:p>
            <a:r>
              <a:rPr lang="en-US" smtClean="0"/>
              <a:t>Data Integrity refers to the wholeness and soundness of the database. </a:t>
            </a:r>
          </a:p>
          <a:p>
            <a:r>
              <a:rPr lang="en-US" smtClean="0"/>
              <a:t>Some of the most important integrities are given below.</a:t>
            </a:r>
          </a:p>
          <a:p>
            <a:r>
              <a:rPr lang="en-US" smtClean="0"/>
              <a:t>Domain Constraints</a:t>
            </a:r>
          </a:p>
          <a:p>
            <a:pPr lvl="1"/>
            <a:r>
              <a:rPr lang="en-US" smtClean="0"/>
              <a:t>A “domain” is a set of values that are permitted to appear in one or more columns. Once a “domain” is specified and a “column” is associated with the “domain”, then the “column” can take only those values that are permitted by the “domain”.</a:t>
            </a:r>
          </a:p>
          <a:p>
            <a:r>
              <a:rPr lang="en-US" smtClean="0"/>
              <a:t>Primary Key and Entity Integrity</a:t>
            </a:r>
          </a:p>
          <a:p>
            <a:pPr lvl="1"/>
            <a:r>
              <a:rPr lang="en-US" smtClean="0"/>
              <a:t>“Primary key” is a “column” or “set of columns” in a table which uniquely identifies a “row” in a table. </a:t>
            </a:r>
          </a:p>
          <a:p>
            <a:pPr lvl="2"/>
            <a:r>
              <a:rPr lang="en-US" smtClean="0"/>
              <a:t>No two rows of the table can have the same values for the Primary key. </a:t>
            </a:r>
          </a:p>
          <a:p>
            <a:pPr lvl="2"/>
            <a:r>
              <a:rPr lang="en-US" smtClean="0"/>
              <a:t>Entity integrity is maintained by ensuring that none of the columns that make up the Primary key can take "NULL" (unknown) values.</a:t>
            </a:r>
          </a:p>
          <a:p>
            <a:endParaRPr lang="en-US" dirty="0" smtClean="0"/>
          </a:p>
        </p:txBody>
      </p:sp>
      <p:sp>
        <p:nvSpPr>
          <p:cNvPr id="6" name="Slide Image Placeholder 5"/>
          <p:cNvSpPr>
            <a:spLocks noGrp="1" noRot="1" noChangeAspect="1"/>
          </p:cNvSpPr>
          <p:nvPr>
            <p:ph type="sldImg"/>
          </p:nvPr>
        </p:nvSpPr>
        <p:spPr>
          <a:xfrm>
            <a:off x="836613" y="552450"/>
            <a:ext cx="3886200" cy="2914650"/>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Grp="1" noChangeArrowheads="1"/>
          </p:cNvSpPr>
          <p:nvPr>
            <p:ph type="body" idx="1"/>
          </p:nvPr>
        </p:nvSpPr>
        <p:spPr/>
        <p:txBody>
          <a:bodyPr>
            <a:normAutofit/>
          </a:bodyPr>
          <a:lstStyle/>
          <a:p>
            <a:r>
              <a:rPr lang="en-US" smtClean="0"/>
              <a:t>Data Integrity:</a:t>
            </a:r>
          </a:p>
          <a:p>
            <a:r>
              <a:rPr lang="en-US" smtClean="0"/>
              <a:t>Data Integrity refers to the wholeness and soundness of the database. </a:t>
            </a:r>
          </a:p>
          <a:p>
            <a:r>
              <a:rPr lang="en-US" smtClean="0"/>
              <a:t>Some of the most important integrities are given below.</a:t>
            </a:r>
          </a:p>
          <a:p>
            <a:r>
              <a:rPr lang="en-US" smtClean="0"/>
              <a:t>Domain Constraints</a:t>
            </a:r>
          </a:p>
          <a:p>
            <a:pPr lvl="1"/>
            <a:r>
              <a:rPr lang="en-US" smtClean="0"/>
              <a:t>A “domain” is a set of values that are permitted to appear in one or more columns. Once a “domain” is specified and a “column” is associated with the “domain”, then the “column” can take only those values that are permitted by the “domain”.</a:t>
            </a:r>
          </a:p>
          <a:p>
            <a:r>
              <a:rPr lang="en-US" smtClean="0"/>
              <a:t>Primary Key and Entity Integrity</a:t>
            </a:r>
          </a:p>
          <a:p>
            <a:pPr lvl="1"/>
            <a:r>
              <a:rPr lang="en-US" smtClean="0"/>
              <a:t>“Primary key” is a “column” or “set of columns” in a table which uniquely identifies a “row” in a table. </a:t>
            </a:r>
          </a:p>
          <a:p>
            <a:pPr lvl="2"/>
            <a:r>
              <a:rPr lang="en-US" smtClean="0"/>
              <a:t>No two rows of the table can have the same values for the Primary key. </a:t>
            </a:r>
          </a:p>
          <a:p>
            <a:pPr lvl="2"/>
            <a:r>
              <a:rPr lang="en-US" smtClean="0"/>
              <a:t>Entity integrity is maintained by ensuring that none of the columns that make up the Primary key can take "NULL" (unknown) values.</a:t>
            </a:r>
          </a:p>
          <a:p>
            <a:endParaRPr lang="en-US" dirty="0" smtClean="0"/>
          </a:p>
        </p:txBody>
      </p:sp>
      <p:sp>
        <p:nvSpPr>
          <p:cNvPr id="6" name="Slide Image Placeholder 5"/>
          <p:cNvSpPr>
            <a:spLocks noGrp="1" noRot="1" noChangeAspect="1"/>
          </p:cNvSpPr>
          <p:nvPr>
            <p:ph type="sldImg"/>
          </p:nvPr>
        </p:nvSpPr>
        <p:spPr>
          <a:xfrm>
            <a:off x="836613" y="552450"/>
            <a:ext cx="3886200" cy="2914650"/>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p:cNvSpPr>
            <a:spLocks noGrp="1" noChangeArrowheads="1"/>
          </p:cNvSpPr>
          <p:nvPr>
            <p:ph type="body" idx="1"/>
          </p:nvPr>
        </p:nvSpPr>
        <p:spPr>
          <a:xfrm>
            <a:off x="858682" y="636998"/>
            <a:ext cx="3754415" cy="6461034"/>
          </a:xfrm>
        </p:spPr>
        <p:txBody>
          <a:bodyPr>
            <a:normAutofit/>
          </a:bodyPr>
          <a:lstStyle/>
          <a:p>
            <a:r>
              <a:rPr lang="en-US" dirty="0" smtClean="0"/>
              <a:t>Data Integrity (contd.):</a:t>
            </a:r>
          </a:p>
          <a:p>
            <a:r>
              <a:rPr lang="en-US" dirty="0" smtClean="0"/>
              <a:t>Update Cascade referential Integrity</a:t>
            </a:r>
          </a:p>
          <a:p>
            <a:pPr lvl="1"/>
            <a:r>
              <a:rPr lang="en-US" dirty="0" smtClean="0"/>
              <a:t>This means that if a Primary key value is updated, then all Foreign key values dependent on it will be updated to the new value of Primary key. That is to say, if we change the </a:t>
            </a:r>
            <a:r>
              <a:rPr lang="en-US" dirty="0" err="1" smtClean="0"/>
              <a:t>deptno</a:t>
            </a:r>
            <a:r>
              <a:rPr lang="en-US" dirty="0" smtClean="0"/>
              <a:t> 10 to 50, then all the employees in </a:t>
            </a:r>
            <a:r>
              <a:rPr lang="en-US" dirty="0" err="1" smtClean="0"/>
              <a:t>deptno</a:t>
            </a:r>
            <a:r>
              <a:rPr lang="en-US" dirty="0" smtClean="0"/>
              <a:t> 10 will be shifted, as well, to </a:t>
            </a:r>
            <a:r>
              <a:rPr lang="en-US" dirty="0" err="1" smtClean="0"/>
              <a:t>deptno</a:t>
            </a:r>
            <a:r>
              <a:rPr lang="en-US" dirty="0" smtClean="0"/>
              <a:t> 50 (column </a:t>
            </a:r>
            <a:r>
              <a:rPr lang="en-US" dirty="0" err="1" smtClean="0"/>
              <a:t>deptno</a:t>
            </a:r>
            <a:r>
              <a:rPr lang="en-US" dirty="0" smtClean="0"/>
              <a:t> will be automatically updated).</a:t>
            </a:r>
          </a:p>
          <a:p>
            <a:r>
              <a:rPr lang="en-US" dirty="0" smtClean="0"/>
              <a:t>Column Constraints</a:t>
            </a:r>
          </a:p>
          <a:p>
            <a:pPr lvl="1"/>
            <a:r>
              <a:rPr lang="en-US" dirty="0" smtClean="0"/>
              <a:t>These are the constraints, which specify restrictions on the values that can be taken by a column. These restrictions may be defined with or without other values in the same row.</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6613" y="552450"/>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3"/>
          <p:cNvSpPr>
            <a:spLocks noGrp="1" noChangeArrowheads="1"/>
          </p:cNvSpPr>
          <p:nvPr>
            <p:ph type="body" idx="1"/>
          </p:nvPr>
        </p:nvSpPr>
        <p:spPr/>
        <p:txBody>
          <a:bodyPr>
            <a:normAutofit/>
          </a:bodyPr>
          <a:lstStyle/>
          <a:p>
            <a:r>
              <a:rPr lang="en-US" smtClean="0"/>
              <a:t>Data Integrity (contd.):</a:t>
            </a:r>
          </a:p>
          <a:p>
            <a:r>
              <a:rPr lang="en-US" smtClean="0"/>
              <a:t>Update Cascade referential Integrity</a:t>
            </a:r>
          </a:p>
          <a:p>
            <a:pPr lvl="1"/>
            <a:r>
              <a:rPr lang="en-US" smtClean="0"/>
              <a:t>This means that if a Primary key value is updated, then all Foreign key values dependent on it will be updated to the new value of Primary key. That is to say, if we change the deptno 10 to 50, then all the employees in deptno 10 will be shifted, as well, to deptno 50 (column deptno will be automatically updated).</a:t>
            </a:r>
          </a:p>
          <a:p>
            <a:r>
              <a:rPr lang="en-US" smtClean="0"/>
              <a:t>Column Constraints</a:t>
            </a:r>
          </a:p>
          <a:p>
            <a:pPr lvl="1"/>
            <a:r>
              <a:rPr lang="en-US" smtClean="0"/>
              <a:t>These are the constraints, which specify restrictions on the values that can be taken by a column. These restrictions may be defined with or without other values in the same row.</a:t>
            </a:r>
            <a:endParaRPr lang="en-US" dirty="0" smtClean="0"/>
          </a:p>
        </p:txBody>
      </p:sp>
      <p:sp>
        <p:nvSpPr>
          <p:cNvPr id="6" name="Slide Image Placeholder 5"/>
          <p:cNvSpPr>
            <a:spLocks noGrp="1" noRot="1" noChangeAspect="1"/>
          </p:cNvSpPr>
          <p:nvPr>
            <p:ph type="sldImg"/>
          </p:nvPr>
        </p:nvSpPr>
        <p:spPr>
          <a:xfrm>
            <a:off x="836613" y="552450"/>
            <a:ext cx="3886200" cy="2914650"/>
          </a:xfr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6613" y="552450"/>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6613" y="552450"/>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6613" y="552450"/>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836613" y="552450"/>
            <a:ext cx="3886200" cy="2914650"/>
          </a:xfrm>
        </p:spPr>
      </p:sp>
      <p:sp>
        <p:nvSpPr>
          <p:cNvPr id="8" name="Notes Placeholder 7"/>
          <p:cNvSpPr>
            <a:spLocks noGrp="1"/>
          </p:cNvSpPr>
          <p:nvPr>
            <p:ph type="body" idx="1"/>
          </p:nvPr>
        </p:nvSpPr>
        <p:spPr/>
        <p:txBody>
          <a:bodyPr>
            <a:norm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6613" y="552450"/>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3"/>
          <p:cNvSpPr>
            <a:spLocks noGrp="1" noChangeArrowheads="1"/>
          </p:cNvSpPr>
          <p:nvPr>
            <p:ph type="body" idx="1"/>
          </p:nvPr>
        </p:nvSpPr>
        <p:spPr/>
        <p:txBody>
          <a:bodyPr>
            <a:normAutofit/>
          </a:bodyPr>
          <a:lstStyle/>
          <a:p>
            <a:r>
              <a:rPr lang="en-US" smtClean="0"/>
              <a:t>Introduction to Database:</a:t>
            </a:r>
          </a:p>
          <a:p>
            <a:r>
              <a:rPr lang="en-US" smtClean="0"/>
              <a:t>A logically coherent collection of related data (“information”) with inherent meaning, built for a certain application, and representing a subset of the "real-world". For eg: Customer database in bank, Employee Details</a:t>
            </a:r>
          </a:p>
          <a:p>
            <a:r>
              <a:rPr lang="en-US" smtClean="0"/>
              <a:t>The software that manages the database is known as “Database Management System” or “DBMS”. Hence DBMS can be described as "a computer-based record keeping system which consists of software for processing a collection of interrelated data". The general purpose of a DBMS is to provide for the definition, storage, and management of data in a centralized area that can be shared by many users</a:t>
            </a:r>
          </a:p>
          <a:p>
            <a:r>
              <a:rPr lang="en-US" smtClean="0"/>
              <a:t>A set of structures and relationships that meet a specific need is called as a “schema”.</a:t>
            </a:r>
            <a:endParaRPr lang="en-US" dirty="0" smtClean="0"/>
          </a:p>
        </p:txBody>
      </p:sp>
      <p:sp>
        <p:nvSpPr>
          <p:cNvPr id="6" name="Slide Image Placeholder 5"/>
          <p:cNvSpPr>
            <a:spLocks noGrp="1" noRot="1" noChangeAspect="1"/>
          </p:cNvSpPr>
          <p:nvPr>
            <p:ph type="sldImg"/>
          </p:nvPr>
        </p:nvSpPr>
        <p:spPr>
          <a:xfrm>
            <a:off x="836613" y="552450"/>
            <a:ext cx="3886200"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36613" y="552450"/>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body" idx="1"/>
          </p:nvPr>
        </p:nvSpPr>
        <p:spPr/>
        <p:txBody>
          <a:bodyPr>
            <a:normAutofit/>
          </a:bodyPr>
          <a:lstStyle/>
          <a:p>
            <a:r>
              <a:rPr lang="en-US" smtClean="0"/>
              <a:t>Characteristics of DBMS:</a:t>
            </a:r>
          </a:p>
          <a:p>
            <a:r>
              <a:rPr lang="en-US" smtClean="0"/>
              <a:t>Some of the characteristics of the DBMS are given below:</a:t>
            </a:r>
          </a:p>
          <a:p>
            <a:r>
              <a:rPr lang="en-US" smtClean="0"/>
              <a:t>Control of Data Redundancy</a:t>
            </a:r>
          </a:p>
          <a:p>
            <a:pPr lvl="1"/>
            <a:r>
              <a:rPr lang="en-US" smtClean="0"/>
              <a:t>When the same data is stored in a number of files, it results in data redundancy. In such cases, if the data is changed at one place, the change has to be duplicated in each of the files.</a:t>
            </a:r>
          </a:p>
          <a:p>
            <a:pPr lvl="1"/>
            <a:r>
              <a:rPr lang="en-US" smtClean="0"/>
              <a:t>The main disadvantages of data redundancy are:</a:t>
            </a:r>
          </a:p>
          <a:p>
            <a:pPr lvl="2"/>
            <a:r>
              <a:rPr lang="en-US" smtClean="0"/>
              <a:t>Storage space is wasted.</a:t>
            </a:r>
          </a:p>
          <a:p>
            <a:pPr lvl="2"/>
            <a:r>
              <a:rPr lang="en-US" smtClean="0"/>
              <a:t>Processing time may be wasted as more data needs to be handled.</a:t>
            </a:r>
          </a:p>
          <a:p>
            <a:pPr lvl="2"/>
            <a:r>
              <a:rPr lang="en-US" smtClean="0"/>
              <a:t>Inconsistencies may creep in.</a:t>
            </a:r>
          </a:p>
          <a:p>
            <a:pPr lvl="1"/>
            <a:r>
              <a:rPr lang="en-US" smtClean="0"/>
              <a:t>DBMS helps in removing redundancies by providing means of integration. </a:t>
            </a:r>
          </a:p>
          <a:p>
            <a:r>
              <a:rPr lang="en-US" smtClean="0"/>
              <a:t>Sharing of Data</a:t>
            </a:r>
          </a:p>
          <a:p>
            <a:pPr lvl="1"/>
            <a:r>
              <a:rPr lang="en-US" smtClean="0"/>
              <a:t>DBMS allows many applications to share the data. </a:t>
            </a:r>
          </a:p>
          <a:p>
            <a:r>
              <a:rPr lang="en-US" smtClean="0"/>
              <a:t>Maintenance of Integrity</a:t>
            </a:r>
          </a:p>
          <a:p>
            <a:pPr lvl="1"/>
            <a:r>
              <a:rPr lang="en-US" smtClean="0"/>
              <a:t>Integrity of data refers to the correctness, consistency and interrelationship of data with respect to the application that uses the data. Some of the aspects of data integrity are:</a:t>
            </a:r>
          </a:p>
          <a:p>
            <a:pPr lvl="2"/>
            <a:r>
              <a:rPr lang="en-US" smtClean="0"/>
              <a:t>Many data items can only take a restricted set of values.</a:t>
            </a:r>
          </a:p>
          <a:p>
            <a:pPr lvl="2"/>
            <a:endParaRPr lang="en-US" smtClean="0"/>
          </a:p>
          <a:p>
            <a:pPr lvl="2"/>
            <a:r>
              <a:rPr lang="en-US" smtClean="0"/>
              <a:t>.</a:t>
            </a:r>
            <a:endParaRPr lang="en-US" dirty="0" smtClean="0"/>
          </a:p>
        </p:txBody>
      </p:sp>
      <p:sp>
        <p:nvSpPr>
          <p:cNvPr id="6" name="Slide Image Placeholder 5"/>
          <p:cNvSpPr>
            <a:spLocks noGrp="1" noRot="1" noChangeAspect="1"/>
          </p:cNvSpPr>
          <p:nvPr>
            <p:ph type="sldImg"/>
          </p:nvPr>
        </p:nvSpPr>
        <p:spPr>
          <a:xfrm>
            <a:off x="836613" y="552450"/>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body" idx="1"/>
          </p:nvPr>
        </p:nvSpPr>
        <p:spPr/>
        <p:txBody>
          <a:bodyPr>
            <a:normAutofit/>
          </a:bodyPr>
          <a:lstStyle/>
          <a:p>
            <a:r>
              <a:rPr lang="en-US" smtClean="0"/>
              <a:t>Characteristics of DBMS (contd.):</a:t>
            </a:r>
          </a:p>
          <a:p>
            <a:pPr lvl="2"/>
            <a:r>
              <a:rPr lang="en-US" smtClean="0"/>
              <a:t>Certain field values cannot be duplicated across records. Such restrictions, called primary key constraints, can be defined to the DBMS.</a:t>
            </a:r>
          </a:p>
          <a:p>
            <a:pPr lvl="2"/>
            <a:r>
              <a:rPr lang="en-US" smtClean="0"/>
              <a:t>Data integrity, which defines the relationships between different files, is called referential integrity rule, which can also be specified to the DBMS</a:t>
            </a:r>
          </a:p>
          <a:p>
            <a:r>
              <a:rPr lang="en-US" smtClean="0"/>
              <a:t>Support for Transaction Control and Recovery</a:t>
            </a:r>
          </a:p>
          <a:p>
            <a:pPr lvl="1"/>
            <a:r>
              <a:rPr lang="en-US" smtClean="0"/>
              <a:t>Multiple changes to the database can be clubbed together as a single “logical transaction”. </a:t>
            </a:r>
          </a:p>
          <a:p>
            <a:pPr lvl="1"/>
            <a:r>
              <a:rPr lang="en-US" smtClean="0"/>
              <a:t>The DBMS ensures that the updates take place physically, only when the logical transaction is complete. </a:t>
            </a:r>
          </a:p>
          <a:p>
            <a:r>
              <a:rPr lang="en-US" smtClean="0"/>
              <a:t>Data Independence</a:t>
            </a:r>
          </a:p>
          <a:p>
            <a:pPr lvl="1"/>
            <a:r>
              <a:rPr lang="en-US" smtClean="0"/>
              <a:t>In conventional file based applications, programs need to know the “data organization” and “access technique” to be able to access the data. </a:t>
            </a:r>
          </a:p>
          <a:p>
            <a:pPr lvl="1"/>
            <a:r>
              <a:rPr lang="en-US" smtClean="0"/>
              <a:t>This means that if you make any change in the manner the data is organized, then you have to make changes to the application programs that apply to the data. </a:t>
            </a:r>
          </a:p>
          <a:p>
            <a:pPr lvl="1"/>
            <a:r>
              <a:rPr lang="en-US" smtClean="0"/>
              <a:t>In DBMS, the application programs are transparent to the “physical organization” and “access techniques”.</a:t>
            </a:r>
          </a:p>
          <a:p>
            <a:pPr lvl="1"/>
            <a:endParaRPr lang="en-US" smtClean="0"/>
          </a:p>
          <a:p>
            <a:pPr lvl="1"/>
            <a:endParaRPr lang="en-US" dirty="0" smtClean="0"/>
          </a:p>
        </p:txBody>
      </p:sp>
      <p:sp>
        <p:nvSpPr>
          <p:cNvPr id="6" name="Slide Image Placeholder 5"/>
          <p:cNvSpPr>
            <a:spLocks noGrp="1" noRot="1" noChangeAspect="1"/>
          </p:cNvSpPr>
          <p:nvPr>
            <p:ph type="sldImg"/>
          </p:nvPr>
        </p:nvSpPr>
        <p:spPr>
          <a:xfrm>
            <a:off x="836613" y="552450"/>
            <a:ext cx="3886200"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type="body" idx="1"/>
          </p:nvPr>
        </p:nvSpPr>
        <p:spPr/>
        <p:txBody>
          <a:bodyPr>
            <a:normAutofit/>
          </a:bodyPr>
          <a:lstStyle/>
          <a:p>
            <a:r>
              <a:rPr lang="en-US" smtClean="0"/>
              <a:t>Characteristics of DBMS (contd.):</a:t>
            </a:r>
          </a:p>
          <a:p>
            <a:r>
              <a:rPr lang="en-US" smtClean="0"/>
              <a:t>Availability of Productivity Tools</a:t>
            </a:r>
          </a:p>
          <a:p>
            <a:pPr lvl="1"/>
            <a:r>
              <a:rPr lang="en-US" smtClean="0"/>
              <a:t>Tools like query language, screen and report painter, and other 4GL tools are available. </a:t>
            </a:r>
          </a:p>
          <a:p>
            <a:pPr lvl="1"/>
            <a:r>
              <a:rPr lang="en-US" smtClean="0"/>
              <a:t>These tools can be utilized by the end-users to query, print reports, etc. SQL is one such language, which has emerged as standard.</a:t>
            </a:r>
          </a:p>
          <a:p>
            <a:r>
              <a:rPr lang="en-US" smtClean="0"/>
              <a:t>Security</a:t>
            </a:r>
          </a:p>
          <a:p>
            <a:pPr lvl="1"/>
            <a:r>
              <a:rPr lang="en-US" smtClean="0"/>
              <a:t>DBMSes provide tools, which can be used by the DBA to ensure security of the database.</a:t>
            </a:r>
          </a:p>
          <a:p>
            <a:r>
              <a:rPr lang="en-US" smtClean="0"/>
              <a:t>Hardware Independence</a:t>
            </a:r>
          </a:p>
          <a:p>
            <a:pPr lvl="1"/>
            <a:r>
              <a:rPr lang="en-US" smtClean="0"/>
              <a:t>Most DBMSes are available across hardware platforms and operating systems. </a:t>
            </a:r>
          </a:p>
          <a:p>
            <a:pPr lvl="1"/>
            <a:r>
              <a:rPr lang="en-US" smtClean="0"/>
              <a:t>Thus the application programs need not be changed or rewritten when the “hardware platform” or “operating system” is changed or upgraded.</a:t>
            </a:r>
            <a:endParaRPr lang="en-US" dirty="0" smtClean="0"/>
          </a:p>
        </p:txBody>
      </p:sp>
      <p:sp>
        <p:nvSpPr>
          <p:cNvPr id="6" name="Slide Image Placeholder 5"/>
          <p:cNvSpPr>
            <a:spLocks noGrp="1" noRot="1" noChangeAspect="1"/>
          </p:cNvSpPr>
          <p:nvPr>
            <p:ph type="sldImg"/>
          </p:nvPr>
        </p:nvSpPr>
        <p:spPr>
          <a:xfrm>
            <a:off x="836613" y="552450"/>
            <a:ext cx="3886200" cy="2914650"/>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December 15, 2015</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latin typeface="Arial" pitchFamily="34" charset="0"/>
              <a:cs typeface="Arial" pitchFamily="34" charset="0"/>
            </a:endParaRPr>
          </a:p>
        </p:txBody>
      </p:sp>
      <p:cxnSp>
        <p:nvCxnSpPr>
          <p:cNvPr id="16" name="Straight Connector 15"/>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7"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786716" y="3276602"/>
            <a:ext cx="5652089" cy="1143008"/>
          </a:xfrm>
        </p:spPr>
        <p:txBody>
          <a:bodyPr/>
          <a:lstStyle/>
          <a:p>
            <a:r>
              <a:rPr lang="en-US" dirty="0" smtClean="0"/>
              <a:t>Lesson 01: Getting Started with Database</a:t>
            </a:r>
            <a:endParaRPr lang="en-US" dirty="0"/>
          </a:p>
        </p:txBody>
      </p:sp>
      <p:sp>
        <p:nvSpPr>
          <p:cNvPr id="11" name="Title 10"/>
          <p:cNvSpPr>
            <a:spLocks noGrp="1"/>
          </p:cNvSpPr>
          <p:nvPr>
            <p:ph type="ctrTitle"/>
          </p:nvPr>
        </p:nvSpPr>
        <p:spPr>
          <a:xfrm>
            <a:off x="1309220" y="1962822"/>
            <a:ext cx="5652089" cy="1285884"/>
          </a:xfrm>
        </p:spPr>
        <p:txBody>
          <a:bodyPr>
            <a:normAutofit/>
          </a:bodyPr>
          <a:lstStyle/>
          <a:p>
            <a:r>
              <a:rPr lang="en-US" sz="3600" dirty="0" smtClean="0">
                <a:solidFill>
                  <a:srgbClr val="000000"/>
                </a:solidFill>
                <a:latin typeface="Candara"/>
              </a:rPr>
              <a:t>DBMS/SQL</a:t>
            </a:r>
            <a:endParaRPr lang="en-US" sz="3600" dirty="0">
              <a:solidFill>
                <a:srgbClr val="000000"/>
              </a:solidFill>
              <a:latin typeface="Candar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p:cNvSpPr>
          <p:nvPr/>
        </p:nvSpPr>
        <p:spPr bwMode="auto">
          <a:xfrm>
            <a:off x="285071" y="180975"/>
            <a:ext cx="8153400" cy="715963"/>
          </a:xfrm>
          <a:prstGeom prst="rect">
            <a:avLst/>
          </a:prstGeom>
          <a:noFill/>
          <a:ln w="9525">
            <a:noFill/>
            <a:miter lim="800000"/>
            <a:headEnd/>
            <a:tailEnd/>
          </a:ln>
        </p:spPr>
        <p:txBody>
          <a:bodyPr anchor="ctr"/>
          <a:lstStyle/>
          <a:p>
            <a:pPr>
              <a:lnSpc>
                <a:spcPct val="80000"/>
              </a:lnSpc>
              <a:spcBef>
                <a:spcPct val="0"/>
              </a:spcBef>
            </a:pPr>
            <a:r>
              <a:rPr lang="en-US" sz="1200" b="1" dirty="0">
                <a:solidFill>
                  <a:srgbClr val="000000"/>
                </a:solidFill>
                <a:latin typeface="Candara"/>
                <a:ea typeface="ヒラギノ角ゴ Pro W3"/>
                <a:cs typeface="ヒラギノ角ゴ Pro W3"/>
              </a:rPr>
              <a:t> </a:t>
            </a:r>
            <a:r>
              <a:rPr lang="en-US" sz="2800" dirty="0" smtClean="0">
                <a:solidFill>
                  <a:srgbClr val="000000"/>
                </a:solidFill>
                <a:latin typeface="Candara"/>
                <a:ea typeface="+mj-ea"/>
                <a:cs typeface="Arial" pitchFamily="34" charset="0"/>
              </a:rPr>
              <a:t>Levels of Abstraction</a:t>
            </a:r>
          </a:p>
        </p:txBody>
      </p:sp>
      <p:sp>
        <p:nvSpPr>
          <p:cNvPr id="22531"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There are three levels of database abstraction:</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Conceptual Level:</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 overall integrated structural organization of the database. </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Physical Level: </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 information about how the database is actually stored in the disk.</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View / External Level:</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 user view of the database. It is different for different users based on application requirement.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p:cNvSpPr>
          <p:nvPr/>
        </p:nvSpPr>
        <p:spPr bwMode="auto">
          <a:xfrm>
            <a:off x="280082" y="180975"/>
            <a:ext cx="8153400" cy="715963"/>
          </a:xfrm>
          <a:prstGeom prst="rect">
            <a:avLst/>
          </a:prstGeom>
          <a:noFill/>
          <a:ln w="9525">
            <a:noFill/>
            <a:miter lim="800000"/>
            <a:headEnd/>
            <a:tailEnd/>
          </a:ln>
        </p:spPr>
        <p:txBody>
          <a:bodyPr anchor="ctr"/>
          <a:lstStyle/>
          <a:p>
            <a:pPr>
              <a:lnSpc>
                <a:spcPct val="80000"/>
              </a:lnSpc>
              <a:spcBef>
                <a:spcPct val="0"/>
              </a:spcBef>
            </a:pPr>
            <a:r>
              <a:rPr lang="en-US" sz="1200" b="1" dirty="0" smtClean="0">
                <a:solidFill>
                  <a:srgbClr val="000000"/>
                </a:solidFill>
                <a:latin typeface="Candara"/>
                <a:ea typeface="ヒラギノ角ゴ Pro W3"/>
                <a:cs typeface="Arial" pitchFamily="34" charset="0"/>
              </a:rPr>
              <a:t>1.3</a:t>
            </a:r>
            <a:r>
              <a:rPr lang="en-US" sz="1200" b="1" dirty="0">
                <a:solidFill>
                  <a:srgbClr val="000000"/>
                </a:solidFill>
                <a:latin typeface="Candara"/>
                <a:ea typeface="ヒラギノ角ゴ Pro W3"/>
                <a:cs typeface="Arial" pitchFamily="34" charset="0"/>
              </a:rPr>
              <a:t>: The Data Models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smtClean="0">
                <a:solidFill>
                  <a:srgbClr val="000000"/>
                </a:solidFill>
                <a:latin typeface="Candara"/>
                <a:ea typeface="+mj-ea"/>
                <a:cs typeface="Arial" pitchFamily="34" charset="0"/>
              </a:rPr>
              <a:t>What is a Data Model?</a:t>
            </a:r>
          </a:p>
        </p:txBody>
      </p:sp>
      <p:sp>
        <p:nvSpPr>
          <p:cNvPr id="23555"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The “Data model” defines the range of data structures supported and the availability of data handling languages. </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It is a collection of conceptual tools to describe:</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Data</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Data relationships</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Constraints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There are different data models:</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Hierarchical Model</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Network Model</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Relational Model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p:cNvSpPr>
          <p:nvPr/>
        </p:nvSpPr>
        <p:spPr bwMode="auto">
          <a:xfrm>
            <a:off x="294596" y="180975"/>
            <a:ext cx="8153400" cy="715963"/>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Why is Data Modeling Important?</a:t>
            </a:r>
          </a:p>
        </p:txBody>
      </p:sp>
      <p:sp>
        <p:nvSpPr>
          <p:cNvPr id="24579"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Why is Data Modeling important?</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 goal of the “data model” is to ensure that all the data objects required by the database are completely and accurately represented. </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 “data model” uses easily understood notations and natural language. Hence, it can be reviewed and verified as correct by the end-users.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p:cNvSpPr>
          <p:nvPr/>
        </p:nvSpPr>
        <p:spPr bwMode="auto">
          <a:xfrm>
            <a:off x="285071" y="180975"/>
            <a:ext cx="8153400" cy="715963"/>
          </a:xfrm>
          <a:prstGeom prst="rect">
            <a:avLst/>
          </a:prstGeom>
          <a:noFill/>
          <a:ln w="9525">
            <a:noFill/>
            <a:miter lim="800000"/>
            <a:headEnd/>
            <a:tailEnd/>
          </a:ln>
        </p:spPr>
        <p:txBody>
          <a:bodyPr anchor="ctr"/>
          <a:lstStyle/>
          <a:p>
            <a:pPr>
              <a:lnSpc>
                <a:spcPct val="80000"/>
              </a:lnSpc>
              <a:spcBef>
                <a:spcPct val="0"/>
              </a:spcBef>
            </a:pPr>
            <a:r>
              <a:rPr lang="en-US" sz="1200" b="1" dirty="0" smtClean="0">
                <a:solidFill>
                  <a:srgbClr val="000000"/>
                </a:solidFill>
                <a:latin typeface="Candara"/>
                <a:ea typeface="ヒラギノ角ゴ Pro W3"/>
                <a:cs typeface="Arial" pitchFamily="34" charset="0"/>
              </a:rPr>
              <a:t>1.3</a:t>
            </a:r>
            <a:r>
              <a:rPr lang="en-US" sz="1200" b="1" dirty="0">
                <a:solidFill>
                  <a:srgbClr val="000000"/>
                </a:solidFill>
                <a:latin typeface="Candara"/>
                <a:ea typeface="ヒラギノ角ゴ Pro W3"/>
                <a:cs typeface="Arial" pitchFamily="34" charset="0"/>
              </a:rPr>
              <a:t>: The Data Models</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smtClean="0">
                <a:solidFill>
                  <a:srgbClr val="000000"/>
                </a:solidFill>
                <a:latin typeface="Candara"/>
                <a:ea typeface="+mj-ea"/>
                <a:cs typeface="Arial" pitchFamily="34" charset="0"/>
              </a:rPr>
              <a:t>Hierarchical Model</a:t>
            </a:r>
          </a:p>
        </p:txBody>
      </p:sp>
      <p:sp>
        <p:nvSpPr>
          <p:cNvPr id="25603" name="Content Placeholder 12"/>
          <p:cNvSpPr>
            <a:spLocks/>
          </p:cNvSpPr>
          <p:nvPr/>
        </p:nvSpPr>
        <p:spPr bwMode="auto">
          <a:xfrm>
            <a:off x="304800" y="1219200"/>
            <a:ext cx="4724400" cy="5027613"/>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The Hierarchical model:</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In this model, data is represented by a simple tree-structure.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Relationships between entities are represented as parent-child.</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Many-to-many relationships are not allowed.</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Parents and children are tied together by links called “pointers”.</a:t>
            </a:r>
          </a:p>
        </p:txBody>
      </p:sp>
      <p:grpSp>
        <p:nvGrpSpPr>
          <p:cNvPr id="2" name="Group 4"/>
          <p:cNvGrpSpPr>
            <a:grpSpLocks noChangeAspect="1"/>
          </p:cNvGrpSpPr>
          <p:nvPr/>
        </p:nvGrpSpPr>
        <p:grpSpPr bwMode="auto">
          <a:xfrm>
            <a:off x="5181600" y="1447800"/>
            <a:ext cx="3695700" cy="2895600"/>
            <a:chOff x="2772" y="-100"/>
            <a:chExt cx="6300" cy="4140"/>
          </a:xfrm>
        </p:grpSpPr>
        <p:sp>
          <p:nvSpPr>
            <p:cNvPr id="25605" name="AutoShape 5"/>
            <p:cNvSpPr>
              <a:spLocks noChangeAspect="1" noChangeArrowheads="1"/>
            </p:cNvSpPr>
            <p:nvPr/>
          </p:nvSpPr>
          <p:spPr bwMode="auto">
            <a:xfrm>
              <a:off x="2772" y="-100"/>
              <a:ext cx="6300" cy="4140"/>
            </a:xfrm>
            <a:prstGeom prst="rect">
              <a:avLst/>
            </a:prstGeom>
            <a:noFill/>
            <a:ln w="9525">
              <a:solidFill>
                <a:schemeClr val="tx2"/>
              </a:solidFill>
              <a:miter lim="800000"/>
              <a:headEnd/>
              <a:tailEnd/>
            </a:ln>
          </p:spPr>
          <p:txBody>
            <a:bodyPr/>
            <a:lstStyle/>
            <a:p>
              <a:endParaRPr lang="en-US">
                <a:latin typeface="Candara" pitchFamily="34" charset="0"/>
              </a:endParaRPr>
            </a:p>
          </p:txBody>
        </p:sp>
        <p:grpSp>
          <p:nvGrpSpPr>
            <p:cNvPr id="3" name="Group 6"/>
            <p:cNvGrpSpPr>
              <a:grpSpLocks/>
            </p:cNvGrpSpPr>
            <p:nvPr/>
          </p:nvGrpSpPr>
          <p:grpSpPr bwMode="auto">
            <a:xfrm>
              <a:off x="2952" y="65"/>
              <a:ext cx="5940" cy="3795"/>
              <a:chOff x="2952" y="65"/>
              <a:chExt cx="5940" cy="3795"/>
            </a:xfrm>
          </p:grpSpPr>
          <p:sp>
            <p:nvSpPr>
              <p:cNvPr id="25607" name="Line 6"/>
              <p:cNvSpPr>
                <a:spLocks noChangeShapeType="1"/>
              </p:cNvSpPr>
              <p:nvPr/>
            </p:nvSpPr>
            <p:spPr bwMode="auto">
              <a:xfrm>
                <a:off x="6264" y="620"/>
                <a:ext cx="1404" cy="1584"/>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5608" name="Text Box 4"/>
              <p:cNvSpPr txBox="1">
                <a:spLocks noChangeArrowheads="1"/>
              </p:cNvSpPr>
              <p:nvPr/>
            </p:nvSpPr>
            <p:spPr bwMode="auto">
              <a:xfrm>
                <a:off x="5292" y="65"/>
                <a:ext cx="1080" cy="620"/>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Candara" pitchFamily="34" charset="0"/>
                  </a:rPr>
                  <a:t>Root</a:t>
                </a:r>
                <a:endParaRPr lang="en-US">
                  <a:latin typeface="Candara" pitchFamily="34" charset="0"/>
                </a:endParaRPr>
              </a:p>
            </p:txBody>
          </p:sp>
          <p:sp>
            <p:nvSpPr>
              <p:cNvPr id="25609" name="Line 5"/>
              <p:cNvSpPr>
                <a:spLocks noChangeShapeType="1"/>
              </p:cNvSpPr>
              <p:nvPr/>
            </p:nvSpPr>
            <p:spPr bwMode="auto">
              <a:xfrm flipH="1">
                <a:off x="4032" y="695"/>
                <a:ext cx="1440" cy="1440"/>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5610" name="Text Box 7"/>
              <p:cNvSpPr txBox="1">
                <a:spLocks noChangeArrowheads="1"/>
              </p:cNvSpPr>
              <p:nvPr/>
            </p:nvSpPr>
            <p:spPr bwMode="auto">
              <a:xfrm>
                <a:off x="3507" y="2147"/>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Candara" pitchFamily="34" charset="0"/>
                  </a:rPr>
                  <a:t>Level 1</a:t>
                </a:r>
              </a:p>
              <a:p>
                <a:pPr algn="ctr"/>
                <a:r>
                  <a:rPr lang="en-US" sz="1200" b="1">
                    <a:solidFill>
                      <a:srgbClr val="000000"/>
                    </a:solidFill>
                    <a:latin typeface="Candara" pitchFamily="34" charset="0"/>
                  </a:rPr>
                  <a:t>Child</a:t>
                </a:r>
                <a:endParaRPr lang="en-US">
                  <a:latin typeface="Candara" pitchFamily="34" charset="0"/>
                </a:endParaRPr>
              </a:p>
            </p:txBody>
          </p:sp>
          <p:sp>
            <p:nvSpPr>
              <p:cNvPr id="25611" name="Text Box 8"/>
              <p:cNvSpPr txBox="1">
                <a:spLocks noChangeArrowheads="1"/>
              </p:cNvSpPr>
              <p:nvPr/>
            </p:nvSpPr>
            <p:spPr bwMode="auto">
              <a:xfrm>
                <a:off x="7107" y="2225"/>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Candara" pitchFamily="34" charset="0"/>
                  </a:rPr>
                  <a:t>Level 1</a:t>
                </a:r>
              </a:p>
              <a:p>
                <a:pPr algn="ctr"/>
                <a:r>
                  <a:rPr lang="en-US" sz="1200" b="1">
                    <a:solidFill>
                      <a:srgbClr val="000000"/>
                    </a:solidFill>
                    <a:latin typeface="Candara" pitchFamily="34" charset="0"/>
                  </a:rPr>
                  <a:t>Child</a:t>
                </a:r>
                <a:endParaRPr lang="en-US">
                  <a:latin typeface="Candara" pitchFamily="34" charset="0"/>
                </a:endParaRPr>
              </a:p>
            </p:txBody>
          </p:sp>
          <p:sp>
            <p:nvSpPr>
              <p:cNvPr id="25612" name="Line 9"/>
              <p:cNvSpPr>
                <a:spLocks noChangeShapeType="1"/>
              </p:cNvSpPr>
              <p:nvPr/>
            </p:nvSpPr>
            <p:spPr bwMode="auto">
              <a:xfrm flipH="1">
                <a:off x="3485" y="2810"/>
                <a:ext cx="288" cy="288"/>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5613" name="Line 10"/>
              <p:cNvSpPr>
                <a:spLocks noChangeShapeType="1"/>
              </p:cNvSpPr>
              <p:nvPr/>
            </p:nvSpPr>
            <p:spPr bwMode="auto">
              <a:xfrm>
                <a:off x="4257" y="2810"/>
                <a:ext cx="288" cy="288"/>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5614" name="Line 11"/>
              <p:cNvSpPr>
                <a:spLocks noChangeShapeType="1"/>
              </p:cNvSpPr>
              <p:nvPr/>
            </p:nvSpPr>
            <p:spPr bwMode="auto">
              <a:xfrm flipH="1">
                <a:off x="7107" y="2900"/>
                <a:ext cx="288" cy="288"/>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5615" name="Line 12"/>
              <p:cNvSpPr>
                <a:spLocks noChangeShapeType="1"/>
              </p:cNvSpPr>
              <p:nvPr/>
            </p:nvSpPr>
            <p:spPr bwMode="auto">
              <a:xfrm>
                <a:off x="8049" y="2915"/>
                <a:ext cx="288" cy="288"/>
              </a:xfrm>
              <a:prstGeom prst="line">
                <a:avLst/>
              </a:prstGeom>
              <a:noFill/>
              <a:ln w="9525">
                <a:solidFill>
                  <a:schemeClr val="tx2"/>
                </a:solidFill>
                <a:round/>
                <a:headEnd/>
                <a:tailEnd/>
              </a:ln>
            </p:spPr>
            <p:txBody>
              <a:bodyPr/>
              <a:lstStyle/>
              <a:p>
                <a:endParaRPr lang="en-IN">
                  <a:latin typeface="Candara" pitchFamily="34" charset="0"/>
                </a:endParaRPr>
              </a:p>
            </p:txBody>
          </p:sp>
          <p:sp>
            <p:nvSpPr>
              <p:cNvPr id="25616" name="Text Box 13"/>
              <p:cNvSpPr txBox="1">
                <a:spLocks noChangeArrowheads="1"/>
              </p:cNvSpPr>
              <p:nvPr/>
            </p:nvSpPr>
            <p:spPr bwMode="auto">
              <a:xfrm>
                <a:off x="2952" y="3140"/>
                <a:ext cx="1081"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Candara" pitchFamily="34" charset="0"/>
                  </a:rPr>
                  <a:t>Level 2</a:t>
                </a:r>
              </a:p>
              <a:p>
                <a:pPr algn="ctr"/>
                <a:r>
                  <a:rPr lang="en-US" sz="1200" b="1" dirty="0">
                    <a:solidFill>
                      <a:srgbClr val="000000"/>
                    </a:solidFill>
                    <a:latin typeface="Candara" pitchFamily="34" charset="0"/>
                  </a:rPr>
                  <a:t>Child</a:t>
                </a:r>
                <a:endParaRPr lang="en-US" dirty="0">
                  <a:latin typeface="Candara" pitchFamily="34" charset="0"/>
                </a:endParaRPr>
              </a:p>
            </p:txBody>
          </p:sp>
          <p:sp>
            <p:nvSpPr>
              <p:cNvPr id="25617" name="Text Box 14"/>
              <p:cNvSpPr txBox="1">
                <a:spLocks noChangeArrowheads="1"/>
              </p:cNvSpPr>
              <p:nvPr/>
            </p:nvSpPr>
            <p:spPr bwMode="auto">
              <a:xfrm>
                <a:off x="4212" y="3140"/>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Candara" pitchFamily="34" charset="0"/>
                  </a:rPr>
                  <a:t>Level 2</a:t>
                </a:r>
              </a:p>
              <a:p>
                <a:pPr algn="ctr"/>
                <a:r>
                  <a:rPr lang="en-US" sz="1200" b="1">
                    <a:solidFill>
                      <a:srgbClr val="000000"/>
                    </a:solidFill>
                    <a:latin typeface="Candara" pitchFamily="34" charset="0"/>
                  </a:rPr>
                  <a:t>Child</a:t>
                </a:r>
                <a:endParaRPr lang="en-US">
                  <a:latin typeface="Candara" pitchFamily="34" charset="0"/>
                </a:endParaRPr>
              </a:p>
            </p:txBody>
          </p:sp>
          <p:sp>
            <p:nvSpPr>
              <p:cNvPr id="25618" name="Text Box 15"/>
              <p:cNvSpPr txBox="1">
                <a:spLocks noChangeArrowheads="1"/>
              </p:cNvSpPr>
              <p:nvPr/>
            </p:nvSpPr>
            <p:spPr bwMode="auto">
              <a:xfrm>
                <a:off x="6603" y="3212"/>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Candara" pitchFamily="34" charset="0"/>
                  </a:rPr>
                  <a:t>Level 2</a:t>
                </a:r>
              </a:p>
              <a:p>
                <a:pPr algn="ctr"/>
                <a:r>
                  <a:rPr lang="en-US" sz="1200" b="1">
                    <a:solidFill>
                      <a:srgbClr val="000000"/>
                    </a:solidFill>
                    <a:latin typeface="Candara" pitchFamily="34" charset="0"/>
                  </a:rPr>
                  <a:t>Child</a:t>
                </a:r>
                <a:endParaRPr lang="en-US">
                  <a:latin typeface="Candara" pitchFamily="34" charset="0"/>
                </a:endParaRPr>
              </a:p>
            </p:txBody>
          </p:sp>
          <p:sp>
            <p:nvSpPr>
              <p:cNvPr id="25619" name="Text Box 16"/>
              <p:cNvSpPr txBox="1">
                <a:spLocks noChangeArrowheads="1"/>
              </p:cNvSpPr>
              <p:nvPr/>
            </p:nvSpPr>
            <p:spPr bwMode="auto">
              <a:xfrm>
                <a:off x="7812" y="3212"/>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Candara" pitchFamily="34" charset="0"/>
                  </a:rPr>
                  <a:t>Level 2</a:t>
                </a:r>
              </a:p>
              <a:p>
                <a:pPr algn="ctr"/>
                <a:r>
                  <a:rPr lang="en-US" sz="1200" b="1">
                    <a:solidFill>
                      <a:srgbClr val="000000"/>
                    </a:solidFill>
                    <a:latin typeface="Candara" pitchFamily="34" charset="0"/>
                  </a:rPr>
                  <a:t>Child</a:t>
                </a:r>
                <a:endParaRPr lang="en-US">
                  <a:latin typeface="Candara" pitchFamily="34" charset="0"/>
                </a:endParaRPr>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p:cNvSpPr>
          <p:nvPr/>
        </p:nvSpPr>
        <p:spPr bwMode="auto">
          <a:xfrm>
            <a:off x="299585" y="171450"/>
            <a:ext cx="8153400" cy="715963"/>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Hierarchical Model- Example</a:t>
            </a:r>
          </a:p>
        </p:txBody>
      </p:sp>
      <p:sp>
        <p:nvSpPr>
          <p:cNvPr id="26627" name="Content Placeholder 12"/>
          <p:cNvSpPr>
            <a:spLocks/>
          </p:cNvSpPr>
          <p:nvPr/>
        </p:nvSpPr>
        <p:spPr bwMode="auto">
          <a:xfrm>
            <a:off x="304800" y="1219200"/>
            <a:ext cx="3657600" cy="5027613"/>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Example: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Consider a  student  course - marks database.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In the Hierarchical  model  a student can  register for many courses and gets marks for each course.</a:t>
            </a:r>
          </a:p>
        </p:txBody>
      </p:sp>
      <p:sp>
        <p:nvSpPr>
          <p:cNvPr id="26628" name="AutoShape 3075"/>
          <p:cNvSpPr>
            <a:spLocks noChangeArrowheads="1"/>
          </p:cNvSpPr>
          <p:nvPr/>
        </p:nvSpPr>
        <p:spPr bwMode="auto">
          <a:xfrm>
            <a:off x="4343400" y="1219200"/>
            <a:ext cx="4191000" cy="1295400"/>
          </a:xfrm>
          <a:prstGeom prst="roundRect">
            <a:avLst>
              <a:gd name="adj" fmla="val 16667"/>
            </a:avLst>
          </a:prstGeom>
          <a:solidFill>
            <a:srgbClr val="EAEAEA"/>
          </a:solidFill>
          <a:ln w="9525">
            <a:solidFill>
              <a:schemeClr val="tx2"/>
            </a:solidFill>
            <a:round/>
            <a:headEnd/>
            <a:tailEnd/>
          </a:ln>
        </p:spPr>
        <p:txBody>
          <a:bodyPr wrap="none" anchor="ctr"/>
          <a:lstStyle/>
          <a:p>
            <a:pPr marL="228600" indent="-228600">
              <a:lnSpc>
                <a:spcPct val="115000"/>
              </a:lnSpc>
              <a:buClr>
                <a:srgbClr val="00A1E4"/>
              </a:buClr>
              <a:buFontTx/>
              <a:buChar char="•"/>
            </a:pPr>
            <a:r>
              <a:rPr lang="en-GB" sz="1400" dirty="0">
                <a:latin typeface="Candara"/>
                <a:cs typeface="Arial" pitchFamily="34" charset="0"/>
              </a:rPr>
              <a:t>A parent can have many children</a:t>
            </a:r>
          </a:p>
          <a:p>
            <a:pPr marL="228600" indent="-228600">
              <a:lnSpc>
                <a:spcPct val="115000"/>
              </a:lnSpc>
              <a:buClr>
                <a:srgbClr val="00A1E4"/>
              </a:buClr>
              <a:buFontTx/>
              <a:buChar char="•"/>
            </a:pPr>
            <a:r>
              <a:rPr lang="en-GB" sz="1400" dirty="0">
                <a:latin typeface="Candara"/>
                <a:cs typeface="Arial" pitchFamily="34" charset="0"/>
              </a:rPr>
              <a:t>A child cannot have more than one parent </a:t>
            </a:r>
          </a:p>
          <a:p>
            <a:pPr marL="228600" indent="-228600">
              <a:lnSpc>
                <a:spcPct val="115000"/>
              </a:lnSpc>
              <a:buClr>
                <a:srgbClr val="00A1E4"/>
              </a:buClr>
              <a:buFontTx/>
              <a:buChar char="•"/>
            </a:pPr>
            <a:r>
              <a:rPr lang="en-GB" sz="1400" dirty="0">
                <a:latin typeface="Candara"/>
                <a:cs typeface="Arial" pitchFamily="34" charset="0"/>
              </a:rPr>
              <a:t>No child can exist without its parent</a:t>
            </a:r>
            <a:endParaRPr lang="en-US" sz="1400" dirty="0">
              <a:latin typeface="Candara"/>
              <a:cs typeface="Arial" pitchFamily="34" charset="0"/>
            </a:endParaRPr>
          </a:p>
        </p:txBody>
      </p:sp>
      <p:graphicFrame>
        <p:nvGraphicFramePr>
          <p:cNvPr id="16459" name="Group 75"/>
          <p:cNvGraphicFramePr>
            <a:graphicFrameLocks noGrp="1"/>
          </p:cNvGraphicFramePr>
          <p:nvPr/>
        </p:nvGraphicFramePr>
        <p:xfrm>
          <a:off x="3933378" y="3657600"/>
          <a:ext cx="2641595" cy="1557338"/>
        </p:xfrm>
        <a:graphic>
          <a:graphicData uri="http://schemas.openxmlformats.org/drawingml/2006/table">
            <a:tbl>
              <a:tblPr/>
              <a:tblGrid>
                <a:gridCol w="754737"/>
                <a:gridCol w="1045029"/>
                <a:gridCol w="841829"/>
              </a:tblGrid>
              <a:tr h="3048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err="1" smtClean="0">
                          <a:ln>
                            <a:noFill/>
                          </a:ln>
                          <a:solidFill>
                            <a:schemeClr val="tx1"/>
                          </a:solidFill>
                          <a:effectLst/>
                          <a:latin typeface="Candara" pitchFamily="34" charset="0"/>
                          <a:ea typeface="+mn-ea"/>
                          <a:cs typeface="Arial" pitchFamily="34" charset="0"/>
                        </a:rPr>
                        <a:t>Ccode</a:t>
                      </a:r>
                      <a:endPar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err="1" smtClean="0">
                          <a:ln>
                            <a:noFill/>
                          </a:ln>
                          <a:solidFill>
                            <a:schemeClr val="tx1"/>
                          </a:solidFill>
                          <a:effectLst/>
                          <a:latin typeface="Candara" pitchFamily="34" charset="0"/>
                          <a:ea typeface="+mn-ea"/>
                          <a:cs typeface="Arial" pitchFamily="34" charset="0"/>
                        </a:rPr>
                        <a:t>Cname</a:t>
                      </a:r>
                      <a:endPar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smtClean="0">
                          <a:ln>
                            <a:noFill/>
                          </a:ln>
                          <a:solidFill>
                            <a:schemeClr val="tx1"/>
                          </a:solidFill>
                          <a:effectLst/>
                          <a:latin typeface="Candara" pitchFamily="34" charset="0"/>
                          <a:ea typeface="+mn-ea"/>
                          <a:cs typeface="Arial" pitchFamily="34" charset="0"/>
                        </a:rPr>
                        <a:t>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3971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rPr>
                        <a:t>C1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rPr>
                        <a:t>Physics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smtClean="0">
                          <a:ln>
                            <a:noFill/>
                          </a:ln>
                          <a:solidFill>
                            <a:schemeClr val="tx1"/>
                          </a:solidFill>
                          <a:effectLst/>
                          <a:latin typeface="Candara" pitchFamily="34" charset="0"/>
                          <a:ea typeface="+mn-ea"/>
                          <a:cs typeface="Arial" pitchFamily="34" charset="0"/>
                        </a:rPr>
                        <a:t>65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smtClean="0">
                          <a:ln>
                            <a:noFill/>
                          </a:ln>
                          <a:solidFill>
                            <a:schemeClr val="tx1"/>
                          </a:solidFill>
                          <a:effectLst/>
                          <a:latin typeface="Candara" pitchFamily="34" charset="0"/>
                          <a:ea typeface="+mn-ea"/>
                          <a:cs typeface="Arial" pitchFamily="34" charset="0"/>
                        </a:rPr>
                        <a:t>C2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rPr>
                        <a:t>Chemistry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rPr>
                        <a:t>78</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err="1" smtClean="0">
                          <a:ln>
                            <a:noFill/>
                          </a:ln>
                          <a:solidFill>
                            <a:schemeClr val="tx1"/>
                          </a:solidFill>
                          <a:effectLst/>
                          <a:latin typeface="Candara" pitchFamily="34" charset="0"/>
                          <a:ea typeface="+mn-ea"/>
                          <a:cs typeface="Arial" pitchFamily="34" charset="0"/>
                        </a:rPr>
                        <a:t>Maths</a:t>
                      </a:r>
                      <a:endPar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smtClean="0">
                          <a:ln>
                            <a:noFill/>
                          </a:ln>
                          <a:solidFill>
                            <a:schemeClr val="tx1"/>
                          </a:solidFill>
                          <a:effectLst/>
                          <a:latin typeface="Candara" pitchFamily="34" charset="0"/>
                          <a:ea typeface="+mn-ea"/>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65477" name="Group 261"/>
          <p:cNvGraphicFramePr>
            <a:graphicFrameLocks noGrp="1"/>
          </p:cNvGraphicFramePr>
          <p:nvPr/>
        </p:nvGraphicFramePr>
        <p:xfrm>
          <a:off x="6672942" y="3657600"/>
          <a:ext cx="2267858" cy="1160463"/>
        </p:xfrm>
        <a:graphic>
          <a:graphicData uri="http://schemas.openxmlformats.org/drawingml/2006/table">
            <a:tbl>
              <a:tblPr/>
              <a:tblGrid>
                <a:gridCol w="696010"/>
                <a:gridCol w="785924"/>
                <a:gridCol w="785924"/>
              </a:tblGrid>
              <a:tr h="5175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err="1" smtClean="0">
                          <a:ln>
                            <a:noFill/>
                          </a:ln>
                          <a:solidFill>
                            <a:schemeClr val="tx1"/>
                          </a:solidFill>
                          <a:effectLst/>
                          <a:latin typeface="Candara" pitchFamily="34" charset="0"/>
                          <a:ea typeface="+mn-ea"/>
                          <a:cs typeface="Arial" pitchFamily="34" charset="0"/>
                        </a:rPr>
                        <a:t>Ccode</a:t>
                      </a:r>
                      <a:endPar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err="1" smtClean="0">
                          <a:ln>
                            <a:noFill/>
                          </a:ln>
                          <a:solidFill>
                            <a:schemeClr val="tx1"/>
                          </a:solidFill>
                          <a:effectLst/>
                          <a:latin typeface="Candara" pitchFamily="34" charset="0"/>
                          <a:ea typeface="+mn-ea"/>
                          <a:cs typeface="Arial" pitchFamily="34" charset="0"/>
                        </a:rPr>
                        <a:t>Cname</a:t>
                      </a:r>
                      <a:endPar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rPr>
                        <a:t>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smtClean="0">
                          <a:ln>
                            <a:noFill/>
                          </a:ln>
                          <a:solidFill>
                            <a:schemeClr val="tx1"/>
                          </a:solidFill>
                          <a:effectLst/>
                          <a:latin typeface="Candara" pitchFamily="34" charset="0"/>
                          <a:ea typeface="+mn-ea"/>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err="1" smtClean="0">
                          <a:ln>
                            <a:noFill/>
                          </a:ln>
                          <a:solidFill>
                            <a:schemeClr val="tx1"/>
                          </a:solidFill>
                          <a:effectLst/>
                          <a:latin typeface="Candara" pitchFamily="34" charset="0"/>
                          <a:ea typeface="+mn-ea"/>
                          <a:cs typeface="Arial" pitchFamily="34" charset="0"/>
                        </a:rPr>
                        <a:t>Maths</a:t>
                      </a:r>
                      <a:endPar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smtClean="0">
                          <a:ln>
                            <a:noFill/>
                          </a:ln>
                          <a:solidFill>
                            <a:schemeClr val="tx1"/>
                          </a:solidFill>
                          <a:effectLst/>
                          <a:latin typeface="Candara" pitchFamily="34" charset="0"/>
                          <a:ea typeface="+mn-ea"/>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6460" name="Group 76"/>
          <p:cNvGraphicFramePr>
            <a:graphicFrameLocks noGrp="1"/>
          </p:cNvGraphicFramePr>
          <p:nvPr/>
        </p:nvGraphicFramePr>
        <p:xfrm>
          <a:off x="4343400" y="2667000"/>
          <a:ext cx="1676400" cy="838200"/>
        </p:xfrm>
        <a:graphic>
          <a:graphicData uri="http://schemas.openxmlformats.org/drawingml/2006/table">
            <a:tbl>
              <a:tblPr/>
              <a:tblGrid>
                <a:gridCol w="794657"/>
                <a:gridCol w="881743"/>
              </a:tblGrid>
              <a:tr h="5175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Candara" pitchFamily="34" charset="0"/>
                          <a:cs typeface="Arial" pitchFamily="34" charset="0"/>
                        </a:rPr>
                        <a:t>Scode</a:t>
                      </a:r>
                      <a:endParaRPr kumimoji="0" lang="en-US" sz="1400" b="0" i="0" u="none" strike="noStrike" cap="none" normalizeH="0" baseline="0" dirty="0" smtClean="0">
                        <a:ln>
                          <a:noFill/>
                        </a:ln>
                        <a:solidFill>
                          <a:schemeClr val="tx1"/>
                        </a:solidFill>
                        <a:effectLst/>
                        <a:latin typeface="Candara"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Candara" pitchFamily="34" charset="0"/>
                          <a:cs typeface="Arial" pitchFamily="34" charset="0"/>
                        </a:rPr>
                        <a:t>Sname</a:t>
                      </a:r>
                      <a:endParaRPr kumimoji="0" lang="en-US" sz="1400" b="0" i="0" u="none" strike="noStrike" cap="none" normalizeH="0" baseline="0" dirty="0" smtClean="0">
                        <a:ln>
                          <a:noFill/>
                        </a:ln>
                        <a:solidFill>
                          <a:schemeClr val="tx1"/>
                        </a:solidFill>
                        <a:effectLst/>
                        <a:latin typeface="Candara"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A</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65506" name="Group 290"/>
          <p:cNvGraphicFramePr>
            <a:graphicFrameLocks noGrp="1"/>
          </p:cNvGraphicFramePr>
          <p:nvPr/>
        </p:nvGraphicFramePr>
        <p:xfrm>
          <a:off x="6711950" y="2649538"/>
          <a:ext cx="1670050" cy="855663"/>
        </p:xfrm>
        <a:graphic>
          <a:graphicData uri="http://schemas.openxmlformats.org/drawingml/2006/table">
            <a:tbl>
              <a:tblPr/>
              <a:tblGrid>
                <a:gridCol w="687388"/>
                <a:gridCol w="982662"/>
              </a:tblGrid>
              <a:tr h="5175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err="1" smtClean="0">
                          <a:ln>
                            <a:noFill/>
                          </a:ln>
                          <a:solidFill>
                            <a:schemeClr val="tx1"/>
                          </a:solidFill>
                          <a:effectLst/>
                          <a:latin typeface="Candara" pitchFamily="34" charset="0"/>
                          <a:ea typeface="+mn-ea"/>
                          <a:cs typeface="Arial" pitchFamily="34" charset="0"/>
                        </a:rPr>
                        <a:t>Scode</a:t>
                      </a:r>
                      <a:endPar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err="1" smtClean="0">
                          <a:ln>
                            <a:noFill/>
                          </a:ln>
                          <a:solidFill>
                            <a:schemeClr val="tx1"/>
                          </a:solidFill>
                          <a:effectLst/>
                          <a:latin typeface="Candara" pitchFamily="34" charset="0"/>
                          <a:ea typeface="+mn-ea"/>
                          <a:cs typeface="Arial" pitchFamily="34" charset="0"/>
                        </a:rPr>
                        <a:t>Sname</a:t>
                      </a:r>
                      <a:endPar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kern="1200" cap="none" normalizeH="0" baseline="0" dirty="0" smtClean="0">
                          <a:ln>
                            <a:noFill/>
                          </a:ln>
                          <a:solidFill>
                            <a:schemeClr val="tx1"/>
                          </a:solidFill>
                          <a:effectLst/>
                          <a:latin typeface="Candara" pitchFamily="34" charset="0"/>
                          <a:ea typeface="+mn-ea"/>
                          <a:cs typeface="Arial" pitchFamily="34" charset="0"/>
                        </a:rPr>
                        <a:t>B</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26695" name="Rectangle 301"/>
          <p:cNvSpPr>
            <a:spLocks noChangeArrowheads="1"/>
          </p:cNvSpPr>
          <p:nvPr/>
        </p:nvSpPr>
        <p:spPr bwMode="auto">
          <a:xfrm>
            <a:off x="3831771" y="1066800"/>
            <a:ext cx="5159829" cy="4800600"/>
          </a:xfrm>
          <a:prstGeom prst="rect">
            <a:avLst/>
          </a:prstGeom>
          <a:noFill/>
          <a:ln w="9525">
            <a:solidFill>
              <a:schemeClr val="tx2"/>
            </a:solidFill>
            <a:miter lim="800000"/>
            <a:headEnd/>
            <a:tailEnd/>
          </a:ln>
        </p:spPr>
        <p:txBody>
          <a:bodyPr wrap="none" anchor="ctr"/>
          <a:lstStyle/>
          <a:p>
            <a:endParaRPr lang="en-US" dirty="0">
              <a:latin typeface="Candar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p:cNvSpPr>
          <p:nvPr/>
        </p:nvSpPr>
        <p:spPr bwMode="auto">
          <a:xfrm>
            <a:off x="280082" y="180975"/>
            <a:ext cx="8153400" cy="715963"/>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Hierarchical Model - Possibilities</a:t>
            </a:r>
          </a:p>
        </p:txBody>
      </p:sp>
      <p:sp>
        <p:nvSpPr>
          <p:cNvPr id="27651"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Possibilities in a Hierarchical model:</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INSERT</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Insertion of Dummy student is required to introduce a new course.          </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DELETE</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Deleting a student - the only one to take the course deletes course information.         </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UPDATE</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To change the course name of one  course, the whole database has to be searched. This may result in data inconsistency.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p:cNvSpPr>
          <p:nvPr/>
        </p:nvSpPr>
        <p:spPr bwMode="auto">
          <a:xfrm>
            <a:off x="285071" y="180975"/>
            <a:ext cx="8153400" cy="715963"/>
          </a:xfrm>
          <a:prstGeom prst="rect">
            <a:avLst/>
          </a:prstGeom>
          <a:noFill/>
          <a:ln w="9525">
            <a:noFill/>
            <a:miter lim="800000"/>
            <a:headEnd/>
            <a:tailEnd/>
          </a:ln>
        </p:spPr>
        <p:txBody>
          <a:bodyPr anchor="ctr"/>
          <a:lstStyle/>
          <a:p>
            <a:pPr>
              <a:lnSpc>
                <a:spcPct val="80000"/>
              </a:lnSpc>
              <a:spcBef>
                <a:spcPct val="0"/>
              </a:spcBef>
            </a:pPr>
            <a:r>
              <a:rPr lang="en-US" sz="1200" b="1" dirty="0" smtClean="0">
                <a:solidFill>
                  <a:srgbClr val="000000"/>
                </a:solidFill>
                <a:latin typeface="Candara"/>
                <a:ea typeface="ヒラギノ角ゴ Pro W3"/>
                <a:cs typeface="Arial" pitchFamily="34" charset="0"/>
              </a:rPr>
              <a:t>1.3</a:t>
            </a:r>
            <a:r>
              <a:rPr lang="en-US" sz="1200" b="1" dirty="0">
                <a:solidFill>
                  <a:srgbClr val="000000"/>
                </a:solidFill>
                <a:latin typeface="Candara"/>
                <a:ea typeface="ヒラギノ角ゴ Pro W3"/>
                <a:cs typeface="Arial" pitchFamily="34" charset="0"/>
              </a:rPr>
              <a:t>: The Data Models</a:t>
            </a:r>
            <a:r>
              <a:rPr lang="en-US" sz="2800" dirty="0">
                <a:solidFill>
                  <a:srgbClr val="000000"/>
                </a:solidFill>
                <a:latin typeface="Candara"/>
                <a:ea typeface="+mj-ea"/>
                <a:cs typeface="Arial" pitchFamily="34" charset="0"/>
              </a:rPr>
              <a:t/>
            </a:r>
            <a:br>
              <a:rPr lang="en-US" sz="2800" dirty="0">
                <a:solidFill>
                  <a:srgbClr val="000000"/>
                </a:solidFill>
                <a:latin typeface="Candara"/>
                <a:ea typeface="+mj-ea"/>
                <a:cs typeface="Arial" pitchFamily="34" charset="0"/>
              </a:rPr>
            </a:br>
            <a:r>
              <a:rPr lang="en-US" sz="2800" dirty="0" smtClean="0">
                <a:solidFill>
                  <a:srgbClr val="000000"/>
                </a:solidFill>
                <a:latin typeface="Candara"/>
                <a:ea typeface="+mj-ea"/>
                <a:cs typeface="Arial" pitchFamily="34" charset="0"/>
              </a:rPr>
              <a:t>Network Model</a:t>
            </a:r>
          </a:p>
        </p:txBody>
      </p:sp>
      <p:sp>
        <p:nvSpPr>
          <p:cNvPr id="28675"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The Network model:</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 Network model solves the problem of data redundancy by representing relationships in terms of “sets” rather than “hierarchy”.</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A record occurrence may have any number of immediate </a:t>
            </a:r>
            <a:br>
              <a:rPr lang="en-US" sz="1600" dirty="0" smtClean="0">
                <a:solidFill>
                  <a:srgbClr val="000000"/>
                </a:solidFill>
                <a:latin typeface="Candara"/>
                <a:cs typeface="Arial" pitchFamily="34" charset="0"/>
              </a:rPr>
            </a:br>
            <a:r>
              <a:rPr lang="en-US" sz="1600" dirty="0" smtClean="0">
                <a:solidFill>
                  <a:srgbClr val="000000"/>
                </a:solidFill>
                <a:latin typeface="Candara"/>
                <a:cs typeface="Arial" pitchFamily="34" charset="0"/>
              </a:rPr>
              <a:t>superiors.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 Network model supports many-to-many relationships.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There is no restriction on number of parents.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A record type can have a number of parent and child record types.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It is more complex than the Hierarchical model because of links.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It is a superset of the Hierarchical model.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p:cNvSpPr>
          <p:nvPr/>
        </p:nvSpPr>
        <p:spPr bwMode="auto">
          <a:xfrm>
            <a:off x="278043" y="180294"/>
            <a:ext cx="8153400" cy="715962"/>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Network Model - Example</a:t>
            </a:r>
          </a:p>
        </p:txBody>
      </p:sp>
      <p:sp>
        <p:nvSpPr>
          <p:cNvPr id="29699"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In the example of student course – marks, “student record” and “course record” is linked together through “marks record”.</a:t>
            </a:r>
          </a:p>
        </p:txBody>
      </p:sp>
      <p:pic>
        <p:nvPicPr>
          <p:cNvPr id="29700" name="Picture 427"/>
          <p:cNvPicPr>
            <a:picLocks noChangeAspect="1" noChangeArrowheads="1"/>
          </p:cNvPicPr>
          <p:nvPr/>
        </p:nvPicPr>
        <p:blipFill>
          <a:blip r:embed="rId3"/>
          <a:srcRect l="3688" t="5397" r="8049" b="10634"/>
          <a:stretch>
            <a:fillRect/>
          </a:stretch>
        </p:blipFill>
        <p:spPr bwMode="auto">
          <a:xfrm>
            <a:off x="1336675" y="2049463"/>
            <a:ext cx="6400800" cy="3529012"/>
          </a:xfrm>
          <a:prstGeom prst="rect">
            <a:avLst/>
          </a:prstGeom>
          <a:noFill/>
          <a:ln w="9525">
            <a:solidFill>
              <a:srgbClr val="000000"/>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p:cNvSpPr>
          <p:nvPr/>
        </p:nvSpPr>
        <p:spPr bwMode="auto">
          <a:xfrm>
            <a:off x="278043" y="180294"/>
            <a:ext cx="8153400" cy="715962"/>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Network Model - Possibilities</a:t>
            </a:r>
          </a:p>
        </p:txBody>
      </p:sp>
      <p:sp>
        <p:nvSpPr>
          <p:cNvPr id="3072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Possibilities in a Network model:</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INSERT</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Inserting a “course record” or “student record” poses no problems. They can exist without any connectors till a student takes the course.       </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DELETE</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Deleting any record automatically adjusts the chain.</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UPDATE</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Update can be done only to a particular child record.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p:cNvSpPr>
          <p:nvPr/>
        </p:nvSpPr>
        <p:spPr bwMode="auto">
          <a:xfrm>
            <a:off x="285071" y="180975"/>
            <a:ext cx="8153400" cy="715963"/>
          </a:xfrm>
          <a:prstGeom prst="rect">
            <a:avLst/>
          </a:prstGeom>
          <a:noFill/>
          <a:ln w="9525">
            <a:noFill/>
            <a:miter lim="800000"/>
            <a:headEnd/>
            <a:tailEnd/>
          </a:ln>
        </p:spPr>
        <p:txBody>
          <a:bodyPr anchor="ctr"/>
          <a:lstStyle/>
          <a:p>
            <a:pPr>
              <a:lnSpc>
                <a:spcPct val="80000"/>
              </a:lnSpc>
              <a:spcBef>
                <a:spcPct val="0"/>
              </a:spcBef>
            </a:pPr>
            <a:r>
              <a:rPr lang="en-US" sz="1200" b="1" dirty="0" smtClean="0">
                <a:solidFill>
                  <a:srgbClr val="000000"/>
                </a:solidFill>
                <a:latin typeface="Candara"/>
                <a:ea typeface="ヒラギノ角ゴ Pro W3"/>
                <a:cs typeface="Arial" pitchFamily="34" charset="0"/>
              </a:rPr>
              <a:t>1.3</a:t>
            </a:r>
            <a:r>
              <a:rPr lang="en-US" sz="1200" b="1" dirty="0">
                <a:solidFill>
                  <a:srgbClr val="000000"/>
                </a:solidFill>
                <a:latin typeface="Candara"/>
                <a:ea typeface="ヒラギノ角ゴ Pro W3"/>
                <a:cs typeface="Arial" pitchFamily="34" charset="0"/>
              </a:rPr>
              <a:t>: The Data Models</a:t>
            </a:r>
            <a:br>
              <a:rPr lang="en-US" sz="1200" b="1" dirty="0">
                <a:solidFill>
                  <a:srgbClr val="000000"/>
                </a:solidFill>
                <a:latin typeface="Candara"/>
                <a:ea typeface="ヒラギノ角ゴ Pro W3"/>
                <a:cs typeface="Arial" pitchFamily="34" charset="0"/>
              </a:rPr>
            </a:br>
            <a:r>
              <a:rPr lang="en-US" sz="2800" dirty="0" smtClean="0">
                <a:solidFill>
                  <a:srgbClr val="000000"/>
                </a:solidFill>
                <a:latin typeface="Candara"/>
                <a:ea typeface="+mj-ea"/>
                <a:cs typeface="Arial" pitchFamily="34" charset="0"/>
              </a:rPr>
              <a:t>Relational Model</a:t>
            </a:r>
          </a:p>
        </p:txBody>
      </p:sp>
      <p:sp>
        <p:nvSpPr>
          <p:cNvPr id="31747"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The Relational model:</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 Relational model developed out of the work done by Dr. E. F. </a:t>
            </a:r>
            <a:r>
              <a:rPr lang="en-US" sz="1600" dirty="0" err="1" smtClean="0">
                <a:solidFill>
                  <a:srgbClr val="000000"/>
                </a:solidFill>
                <a:latin typeface="Candara"/>
                <a:cs typeface="Arial" pitchFamily="34" charset="0"/>
              </a:rPr>
              <a:t>Codd</a:t>
            </a:r>
            <a:r>
              <a:rPr lang="en-US" sz="1600" dirty="0" smtClean="0">
                <a:solidFill>
                  <a:srgbClr val="000000"/>
                </a:solidFill>
                <a:latin typeface="Candara"/>
                <a:cs typeface="Arial" pitchFamily="34" charset="0"/>
              </a:rPr>
              <a:t> at IBM in the late 1960s.  He was looking for ways to solve the problems with the existing models. </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At the core of the Relational model is the concept of a “table” (also called a “relation”), which stores all data. </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Each “table” is made up of: </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“records” (i.e. horizontal rows that are also known as “</a:t>
            </a:r>
            <a:r>
              <a:rPr lang="en-US" sz="1600" dirty="0" err="1" smtClean="0">
                <a:solidFill>
                  <a:srgbClr val="000000"/>
                </a:solidFill>
                <a:latin typeface="Candara"/>
                <a:cs typeface="Arial" pitchFamily="34" charset="0"/>
              </a:rPr>
              <a:t>tuples</a:t>
            </a:r>
            <a:r>
              <a:rPr lang="en-US" sz="1600" dirty="0" smtClean="0">
                <a:solidFill>
                  <a:srgbClr val="000000"/>
                </a:solidFill>
                <a:latin typeface="Candara"/>
                <a:cs typeface="Arial" pitchFamily="34" charset="0"/>
              </a:rPr>
              <a:t>”), and </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“fields” (i.e. vertical columns that are also known as “attributes”)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p:cNvSpPr>
          <p:nvPr/>
        </p:nvSpPr>
        <p:spPr bwMode="auto">
          <a:xfrm>
            <a:off x="278043" y="180294"/>
            <a:ext cx="8153400" cy="715962"/>
          </a:xfrm>
          <a:prstGeom prst="rect">
            <a:avLst/>
          </a:prstGeom>
          <a:noFill/>
          <a:ln w="9525">
            <a:noFill/>
            <a:miter lim="800000"/>
            <a:headEnd/>
            <a:tailEnd/>
          </a:ln>
        </p:spPr>
        <p:txBody>
          <a:bodyPr anchor="ctr" anchorCtr="0"/>
          <a:lstStyle/>
          <a:p>
            <a:pPr>
              <a:lnSpc>
                <a:spcPct val="80000"/>
              </a:lnSpc>
              <a:spcBef>
                <a:spcPct val="0"/>
              </a:spcBef>
            </a:pPr>
            <a:r>
              <a:rPr lang="en-US" sz="2800" dirty="0" smtClean="0">
                <a:solidFill>
                  <a:srgbClr val="000000"/>
                </a:solidFill>
                <a:latin typeface="Candara"/>
                <a:ea typeface="+mj-ea"/>
                <a:cs typeface="Arial" pitchFamily="34" charset="0"/>
              </a:rPr>
              <a:t>Lesson Objectives</a:t>
            </a:r>
          </a:p>
        </p:txBody>
      </p:sp>
      <p:sp>
        <p:nvSpPr>
          <p:cNvPr id="14339" name="Content Placeholder 12"/>
          <p:cNvSpPr>
            <a:spLocks/>
          </p:cNvSpPr>
          <p:nvPr/>
        </p:nvSpPr>
        <p:spPr bwMode="auto">
          <a:xfrm>
            <a:off x="381600" y="1234800"/>
            <a:ext cx="6157912"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To understand the following topics: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Database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Features of DBMS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DBMS models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Relational DBMS</a:t>
            </a:r>
          </a:p>
        </p:txBody>
      </p:sp>
      <p:grpSp>
        <p:nvGrpSpPr>
          <p:cNvPr id="2" name="Group 17"/>
          <p:cNvGrpSpPr>
            <a:grpSpLocks/>
          </p:cNvGrpSpPr>
          <p:nvPr/>
        </p:nvGrpSpPr>
        <p:grpSpPr bwMode="auto">
          <a:xfrm>
            <a:off x="6934200" y="1576388"/>
            <a:ext cx="1716088" cy="1471612"/>
            <a:chOff x="4176" y="993"/>
            <a:chExt cx="1273" cy="1119"/>
          </a:xfrm>
        </p:grpSpPr>
        <p:sp>
          <p:nvSpPr>
            <p:cNvPr id="14341"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14342" name="Picture 16"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p:cNvSpPr>
          <p:nvPr/>
        </p:nvSpPr>
        <p:spPr bwMode="auto">
          <a:xfrm>
            <a:off x="285071" y="180975"/>
            <a:ext cx="8153400" cy="715963"/>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Relational Model</a:t>
            </a:r>
          </a:p>
        </p:txBody>
      </p:sp>
      <p:sp>
        <p:nvSpPr>
          <p:cNvPr id="32771" name="Content Placeholder 12"/>
          <p:cNvSpPr>
            <a:spLocks/>
          </p:cNvSpPr>
          <p:nvPr/>
        </p:nvSpPr>
        <p:spPr bwMode="auto">
          <a:xfrm>
            <a:off x="319088" y="1233488"/>
            <a:ext cx="4252912"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The Relational model:</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Examples of RDBMS: </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Oracle </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Informix</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Sybase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Because of lack of linkages, the Relational model is easier to understand and implement.</a:t>
            </a:r>
          </a:p>
        </p:txBody>
      </p:sp>
      <p:graphicFrame>
        <p:nvGraphicFramePr>
          <p:cNvPr id="281604" name="Group 4"/>
          <p:cNvGraphicFramePr>
            <a:graphicFrameLocks noGrp="1"/>
          </p:cNvGraphicFramePr>
          <p:nvPr/>
        </p:nvGraphicFramePr>
        <p:xfrm>
          <a:off x="5950858" y="3657600"/>
          <a:ext cx="1959656" cy="2194560"/>
        </p:xfrm>
        <a:graphic>
          <a:graphicData uri="http://schemas.openxmlformats.org/drawingml/2006/table">
            <a:tbl>
              <a:tblPr/>
              <a:tblGrid>
                <a:gridCol w="653219"/>
                <a:gridCol w="653218"/>
                <a:gridCol w="653219"/>
              </a:tblGrid>
              <a:tr h="180975">
                <a:tc gridSpan="3">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Arial" pitchFamily="34" charset="0"/>
                        </a:rPr>
                        <a:t>Marks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Ccode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err="1" smtClean="0">
                          <a:ln>
                            <a:noFill/>
                          </a:ln>
                          <a:solidFill>
                            <a:schemeClr val="tx1"/>
                          </a:solidFill>
                          <a:effectLst/>
                          <a:latin typeface="Candara" pitchFamily="34" charset="0"/>
                          <a:ea typeface="+mn-ea"/>
                          <a:cs typeface="Arial" pitchFamily="34" charset="0"/>
                        </a:rPr>
                        <a:t>Scode</a:t>
                      </a:r>
                      <a:endParaRPr kumimoji="0" lang="en-US" sz="1200" b="0" i="0" u="none" strike="noStrike" kern="1200" cap="none" normalizeH="0" baseline="0" dirty="0" smtClean="0">
                        <a:ln>
                          <a:noFill/>
                        </a:ln>
                        <a:solidFill>
                          <a:schemeClr val="tx1"/>
                        </a:solidFill>
                        <a:effectLst/>
                        <a:latin typeface="Candara" pitchFamily="34" charset="0"/>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C1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Arial" pitchFamily="34" charset="0"/>
                        </a:rPr>
                        <a:t>65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C2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Arial" pitchFamily="34" charset="0"/>
                        </a:rPr>
                        <a:t>78</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81638" name="Group 38"/>
          <p:cNvGraphicFramePr>
            <a:graphicFrameLocks noGrp="1"/>
          </p:cNvGraphicFramePr>
          <p:nvPr/>
        </p:nvGraphicFramePr>
        <p:xfrm>
          <a:off x="5065486" y="1600200"/>
          <a:ext cx="1563914" cy="1098234"/>
        </p:xfrm>
        <a:graphic>
          <a:graphicData uri="http://schemas.openxmlformats.org/drawingml/2006/table">
            <a:tbl>
              <a:tblPr/>
              <a:tblGrid>
                <a:gridCol w="781957"/>
                <a:gridCol w="781957"/>
              </a:tblGrid>
              <a:tr h="274638">
                <a:tc gridSpan="2">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Candara" pitchFamily="34" charset="0"/>
                          <a:cs typeface="Arial" pitchFamily="34" charset="0"/>
                        </a:rPr>
                        <a:t>Student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Candara" pitchFamily="34" charset="0"/>
                          <a:cs typeface="Arial" pitchFamily="34" charset="0"/>
                        </a:rPr>
                        <a:t>Scode</a:t>
                      </a:r>
                      <a:endParaRPr kumimoji="0" lang="en-US" sz="1200" b="0" i="0" u="none" strike="noStrike" cap="none" normalizeH="0" baseline="0" dirty="0" smtClean="0">
                        <a:ln>
                          <a:noFill/>
                        </a:ln>
                        <a:solidFill>
                          <a:schemeClr val="tx1"/>
                        </a:solidFill>
                        <a:effectLst/>
                        <a:latin typeface="Candara"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Candara" pitchFamily="34" charset="0"/>
                          <a:cs typeface="Arial" pitchFamily="34" charset="0"/>
                        </a:rPr>
                        <a:t>Sname</a:t>
                      </a:r>
                      <a:endParaRPr kumimoji="0" lang="en-US" sz="1200" b="0" i="0" u="none" strike="noStrike" cap="none" normalizeH="0" baseline="0" dirty="0" smtClean="0">
                        <a:ln>
                          <a:noFill/>
                        </a:ln>
                        <a:solidFill>
                          <a:schemeClr val="tx1"/>
                        </a:solidFill>
                        <a:effectLst/>
                        <a:latin typeface="Candara"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A</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cs typeface="Arial" pitchFamily="34" charset="0"/>
                        </a:rPr>
                        <a:t>B</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81654" name="Group 54"/>
          <p:cNvGraphicFramePr>
            <a:graphicFrameLocks noGrp="1"/>
          </p:cNvGraphicFramePr>
          <p:nvPr/>
        </p:nvGraphicFramePr>
        <p:xfrm>
          <a:off x="6858000" y="1600200"/>
          <a:ext cx="1752600" cy="1647510"/>
        </p:xfrm>
        <a:graphic>
          <a:graphicData uri="http://schemas.openxmlformats.org/drawingml/2006/table">
            <a:tbl>
              <a:tblPr/>
              <a:tblGrid>
                <a:gridCol w="876300"/>
                <a:gridCol w="876300"/>
              </a:tblGrid>
              <a:tr h="274638">
                <a:tc gridSpan="2">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Arial" pitchFamily="34" charset="0"/>
                        </a:rPr>
                        <a:t>Course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err="1" smtClean="0">
                          <a:ln>
                            <a:noFill/>
                          </a:ln>
                          <a:solidFill>
                            <a:schemeClr val="tx1"/>
                          </a:solidFill>
                          <a:effectLst/>
                          <a:latin typeface="Candara" pitchFamily="34" charset="0"/>
                          <a:ea typeface="+mn-ea"/>
                          <a:cs typeface="Arial" pitchFamily="34" charset="0"/>
                        </a:rPr>
                        <a:t>Ccode</a:t>
                      </a:r>
                      <a:endParaRPr kumimoji="0" lang="en-US" sz="1200" b="0" i="0" u="none" strike="noStrike" kern="1200" cap="none" normalizeH="0" baseline="0" dirty="0" smtClean="0">
                        <a:ln>
                          <a:noFill/>
                        </a:ln>
                        <a:solidFill>
                          <a:schemeClr val="tx1"/>
                        </a:solidFill>
                        <a:effectLst/>
                        <a:latin typeface="Candara" pitchFamily="34" charset="0"/>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err="1" smtClean="0">
                          <a:ln>
                            <a:noFill/>
                          </a:ln>
                          <a:solidFill>
                            <a:schemeClr val="tx1"/>
                          </a:solidFill>
                          <a:effectLst/>
                          <a:latin typeface="Candara" pitchFamily="34" charset="0"/>
                          <a:ea typeface="+mn-ea"/>
                          <a:cs typeface="Arial" pitchFamily="34" charset="0"/>
                        </a:rPr>
                        <a:t>Cname</a:t>
                      </a:r>
                      <a:endParaRPr kumimoji="0" lang="en-US" sz="1200" b="0" i="0" u="none" strike="noStrike" kern="1200" cap="none" normalizeH="0" baseline="0" dirty="0" smtClean="0">
                        <a:ln>
                          <a:noFill/>
                        </a:ln>
                        <a:solidFill>
                          <a:schemeClr val="tx1"/>
                        </a:solidFill>
                        <a:effectLst/>
                        <a:latin typeface="Candara" pitchFamily="34" charset="0"/>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C1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Arial" pitchFamily="34" charset="0"/>
                        </a:rPr>
                        <a:t>Physics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C2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Arial" pitchFamily="34" charset="0"/>
                        </a:rPr>
                        <a:t>Chemistry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err="1" smtClean="0">
                          <a:ln>
                            <a:noFill/>
                          </a:ln>
                          <a:solidFill>
                            <a:schemeClr val="tx1"/>
                          </a:solidFill>
                          <a:effectLst/>
                          <a:latin typeface="Candara" pitchFamily="34" charset="0"/>
                          <a:ea typeface="+mn-ea"/>
                          <a:cs typeface="Arial" pitchFamily="34" charset="0"/>
                        </a:rPr>
                        <a:t>Maths</a:t>
                      </a:r>
                      <a:endParaRPr kumimoji="0" lang="en-US" sz="1200" b="0" i="0" u="none" strike="noStrike" kern="1200" cap="none" normalizeH="0" baseline="0" dirty="0" smtClean="0">
                        <a:ln>
                          <a:noFill/>
                        </a:ln>
                        <a:solidFill>
                          <a:schemeClr val="tx1"/>
                        </a:solidFill>
                        <a:effectLst/>
                        <a:latin typeface="Candara" pitchFamily="34" charset="0"/>
                        <a:ea typeface="+mn-ea"/>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smtClean="0">
                          <a:ln>
                            <a:noFill/>
                          </a:ln>
                          <a:solidFill>
                            <a:schemeClr val="tx1"/>
                          </a:solidFill>
                          <a:effectLst/>
                          <a:latin typeface="Candara" pitchFamily="34" charset="0"/>
                          <a:ea typeface="+mn-ea"/>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p:cNvSpPr>
          <p:nvPr/>
        </p:nvSpPr>
        <p:spPr bwMode="auto">
          <a:xfrm>
            <a:off x="285071" y="180975"/>
            <a:ext cx="8153400" cy="715963"/>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Relational Model - Possibilities</a:t>
            </a:r>
          </a:p>
        </p:txBody>
      </p:sp>
      <p:sp>
        <p:nvSpPr>
          <p:cNvPr id="33795"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Possibilities in a Relational model:</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INSERT</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Inserting a “course record” or “student record” poses no problems because tables are separate.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DELETE</a:t>
            </a:r>
          </a:p>
          <a:p>
            <a:pPr marL="1143000" lvl="2" indent="-228600" eaLnBrk="0" hangingPunct="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Deleting any record affects only a particular table.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UPDATE</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Update can be done only to a particular table.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p:cNvSpPr>
          <p:nvPr/>
        </p:nvSpPr>
        <p:spPr bwMode="auto">
          <a:xfrm>
            <a:off x="280082" y="180975"/>
            <a:ext cx="8153400" cy="715963"/>
          </a:xfrm>
          <a:prstGeom prst="rect">
            <a:avLst/>
          </a:prstGeom>
          <a:noFill/>
          <a:ln w="9525">
            <a:noFill/>
            <a:miter lim="800000"/>
            <a:headEnd/>
            <a:tailEnd/>
          </a:ln>
        </p:spPr>
        <p:txBody>
          <a:bodyPr anchor="ctr"/>
          <a:lstStyle/>
          <a:p>
            <a:pPr>
              <a:lnSpc>
                <a:spcPct val="80000"/>
              </a:lnSpc>
              <a:spcBef>
                <a:spcPct val="0"/>
              </a:spcBef>
            </a:pPr>
            <a:r>
              <a:rPr lang="en-US" sz="1200" b="1" dirty="0" smtClean="0">
                <a:solidFill>
                  <a:srgbClr val="000000"/>
                </a:solidFill>
                <a:latin typeface="Candara"/>
                <a:ea typeface="ヒラギノ角ゴ Pro W3"/>
                <a:cs typeface="Arial" pitchFamily="34" charset="0"/>
              </a:rPr>
              <a:t>1.4</a:t>
            </a:r>
            <a:r>
              <a:rPr lang="en-US" sz="1200" b="1" dirty="0">
                <a:solidFill>
                  <a:srgbClr val="000000"/>
                </a:solidFill>
                <a:latin typeface="Candara"/>
                <a:ea typeface="ヒラギノ角ゴ Pro W3"/>
                <a:cs typeface="Arial" pitchFamily="34" charset="0"/>
              </a:rPr>
              <a:t>: Relational DBMS</a:t>
            </a:r>
            <a:br>
              <a:rPr lang="en-US" sz="1200" b="1" dirty="0">
                <a:solidFill>
                  <a:srgbClr val="000000"/>
                </a:solidFill>
                <a:latin typeface="Candara"/>
                <a:ea typeface="ヒラギノ角ゴ Pro W3"/>
                <a:cs typeface="Arial" pitchFamily="34" charset="0"/>
              </a:rPr>
            </a:br>
            <a:r>
              <a:rPr lang="en-US" sz="2800" dirty="0" smtClean="0">
                <a:solidFill>
                  <a:srgbClr val="000000"/>
                </a:solidFill>
                <a:latin typeface="Candara"/>
                <a:ea typeface="+mj-ea"/>
                <a:cs typeface="Arial" pitchFamily="34" charset="0"/>
              </a:rPr>
              <a:t>Relational Tables</a:t>
            </a:r>
          </a:p>
        </p:txBody>
      </p:sp>
      <p:sp>
        <p:nvSpPr>
          <p:cNvPr id="34819" name="Content Placeholder 12"/>
          <p:cNvSpPr>
            <a:spLocks/>
          </p:cNvSpPr>
          <p:nvPr/>
        </p:nvSpPr>
        <p:spPr bwMode="auto">
          <a:xfrm>
            <a:off x="362630" y="1189946"/>
            <a:ext cx="8226425" cy="464683"/>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Examples of Relational tables:</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sz="2000" b="1" dirty="0">
              <a:solidFill>
                <a:srgbClr val="000000"/>
              </a:solidFill>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graphicFrame>
        <p:nvGraphicFramePr>
          <p:cNvPr id="288024" name="Group 280"/>
          <p:cNvGraphicFramePr>
            <a:graphicFrameLocks noGrp="1"/>
          </p:cNvGraphicFramePr>
          <p:nvPr/>
        </p:nvGraphicFramePr>
        <p:xfrm>
          <a:off x="1055916" y="1654632"/>
          <a:ext cx="6015038" cy="2012950"/>
        </p:xfrm>
        <a:graphic>
          <a:graphicData uri="http://schemas.openxmlformats.org/drawingml/2006/table">
            <a:tbl>
              <a:tblPr/>
              <a:tblGrid>
                <a:gridCol w="1831975"/>
                <a:gridCol w="2101850"/>
                <a:gridCol w="2081213"/>
              </a:tblGrid>
              <a:tr h="268288">
                <a:tc gridSpan="3">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Dept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err="1" smtClean="0">
                          <a:ln>
                            <a:noFill/>
                          </a:ln>
                          <a:solidFill>
                            <a:schemeClr val="tx1"/>
                          </a:solidFill>
                          <a:effectLst/>
                          <a:latin typeface="Candara" pitchFamily="34" charset="0"/>
                          <a:cs typeface="Arial" pitchFamily="34" charset="0"/>
                        </a:rPr>
                        <a:t>Deptno</a:t>
                      </a:r>
                      <a:endParaRPr kumimoji="0" lang="en-US" sz="1600" b="1"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Dname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Loc</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Accounting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New York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Research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Dallas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Sales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Chicago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40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Operations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Boston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88025" name="Group 281"/>
          <p:cNvGraphicFramePr>
            <a:graphicFrameLocks noGrp="1"/>
          </p:cNvGraphicFramePr>
          <p:nvPr/>
        </p:nvGraphicFramePr>
        <p:xfrm>
          <a:off x="598716" y="4093032"/>
          <a:ext cx="6553200" cy="2346960"/>
        </p:xfrm>
        <a:graphic>
          <a:graphicData uri="http://schemas.openxmlformats.org/drawingml/2006/table">
            <a:tbl>
              <a:tblPr/>
              <a:tblGrid>
                <a:gridCol w="1085850"/>
                <a:gridCol w="1492250"/>
                <a:gridCol w="1327150"/>
                <a:gridCol w="1323975"/>
                <a:gridCol w="1323975"/>
              </a:tblGrid>
              <a:tr h="180975">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err="1" smtClean="0">
                          <a:ln>
                            <a:noFill/>
                          </a:ln>
                          <a:solidFill>
                            <a:schemeClr val="tx1"/>
                          </a:solidFill>
                          <a:effectLst/>
                          <a:latin typeface="Candara" pitchFamily="34" charset="0"/>
                          <a:cs typeface="Arial" pitchFamily="34" charset="0"/>
                        </a:rPr>
                        <a:t>Emp</a:t>
                      </a:r>
                      <a:r>
                        <a:rPr kumimoji="0" lang="en-US" sz="1600" b="1" i="0" u="none" strike="noStrike" cap="none" normalizeH="0" baseline="0" dirty="0" smtClean="0">
                          <a:ln>
                            <a:noFill/>
                          </a:ln>
                          <a:solidFill>
                            <a:schemeClr val="tx1"/>
                          </a:solidFill>
                          <a:effectLst/>
                          <a:latin typeface="Candara" pitchFamily="34" charset="0"/>
                          <a:cs typeface="Arial" pitchFamily="34" charset="0"/>
                        </a:rPr>
                        <a: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err="1" smtClean="0">
                          <a:ln>
                            <a:noFill/>
                          </a:ln>
                          <a:solidFill>
                            <a:schemeClr val="tx1"/>
                          </a:solidFill>
                          <a:effectLst/>
                          <a:latin typeface="Candara" pitchFamily="34" charset="0"/>
                          <a:cs typeface="Arial" pitchFamily="34" charset="0"/>
                        </a:rPr>
                        <a:t>Empno</a:t>
                      </a:r>
                      <a:endParaRPr kumimoji="0" lang="en-US" sz="1600" b="1"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err="1" smtClean="0">
                          <a:ln>
                            <a:noFill/>
                          </a:ln>
                          <a:solidFill>
                            <a:schemeClr val="tx1"/>
                          </a:solidFill>
                          <a:effectLst/>
                          <a:latin typeface="Candara" pitchFamily="34" charset="0"/>
                          <a:cs typeface="Arial" pitchFamily="34" charset="0"/>
                        </a:rPr>
                        <a:t>Empname</a:t>
                      </a:r>
                      <a:endParaRPr kumimoji="0" lang="en-US" sz="1600" b="1"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Job</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Mgr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Deptno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7369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Smith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Clerk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7499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Allen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Salesman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7566</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Jones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Manager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King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President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6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Ford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Analyst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7566</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34894" name="Text Box 273"/>
          <p:cNvSpPr txBox="1">
            <a:spLocks noChangeArrowheads="1"/>
          </p:cNvSpPr>
          <p:nvPr/>
        </p:nvSpPr>
        <p:spPr bwMode="auto">
          <a:xfrm>
            <a:off x="4949376" y="1331688"/>
            <a:ext cx="1905000" cy="274638"/>
          </a:xfrm>
          <a:prstGeom prst="rect">
            <a:avLst/>
          </a:prstGeom>
          <a:noFill/>
          <a:ln w="9525">
            <a:noFill/>
            <a:miter lim="800000"/>
            <a:headEnd/>
            <a:tailEnd/>
          </a:ln>
        </p:spPr>
        <p:txBody>
          <a:bodyPr>
            <a:spAutoFit/>
          </a:bodyPr>
          <a:lstStyle/>
          <a:p>
            <a:pPr>
              <a:spcBef>
                <a:spcPct val="50000"/>
              </a:spcBef>
            </a:pPr>
            <a:r>
              <a:rPr lang="en-US" sz="1200" b="1" dirty="0">
                <a:latin typeface="Candara"/>
                <a:cs typeface="Arial" pitchFamily="34" charset="0"/>
              </a:rPr>
              <a:t>“column” or “attribute”</a:t>
            </a:r>
          </a:p>
        </p:txBody>
      </p:sp>
      <p:sp>
        <p:nvSpPr>
          <p:cNvPr id="34895" name="Text Box 274"/>
          <p:cNvSpPr txBox="1">
            <a:spLocks noChangeArrowheads="1"/>
          </p:cNvSpPr>
          <p:nvPr/>
        </p:nvSpPr>
        <p:spPr bwMode="auto">
          <a:xfrm>
            <a:off x="7456716" y="2569032"/>
            <a:ext cx="1371600" cy="274638"/>
          </a:xfrm>
          <a:prstGeom prst="rect">
            <a:avLst/>
          </a:prstGeom>
          <a:noFill/>
          <a:ln w="9525">
            <a:noFill/>
            <a:miter lim="800000"/>
            <a:headEnd/>
            <a:tailEnd/>
          </a:ln>
        </p:spPr>
        <p:txBody>
          <a:bodyPr>
            <a:spAutoFit/>
          </a:bodyPr>
          <a:lstStyle/>
          <a:p>
            <a:pPr>
              <a:spcBef>
                <a:spcPct val="50000"/>
              </a:spcBef>
            </a:pPr>
            <a:r>
              <a:rPr lang="en-US" sz="1200" b="1" dirty="0">
                <a:latin typeface="Candara"/>
                <a:cs typeface="Arial" pitchFamily="34" charset="0"/>
              </a:rPr>
              <a:t>“row” or “</a:t>
            </a:r>
            <a:r>
              <a:rPr lang="en-US" sz="1200" b="1" dirty="0" err="1">
                <a:latin typeface="Candara"/>
                <a:cs typeface="Arial" pitchFamily="34" charset="0"/>
              </a:rPr>
              <a:t>tuple</a:t>
            </a:r>
            <a:r>
              <a:rPr lang="en-US" sz="1200" b="1" dirty="0">
                <a:latin typeface="Candara"/>
                <a:cs typeface="Arial" pitchFamily="34" charset="0"/>
              </a:rPr>
              <a:t>”</a:t>
            </a:r>
          </a:p>
        </p:txBody>
      </p:sp>
      <p:sp>
        <p:nvSpPr>
          <p:cNvPr id="34896" name="Line 275"/>
          <p:cNvSpPr>
            <a:spLocks noChangeShapeType="1"/>
          </p:cNvSpPr>
          <p:nvPr/>
        </p:nvSpPr>
        <p:spPr bwMode="auto">
          <a:xfrm flipH="1">
            <a:off x="6999516" y="2721432"/>
            <a:ext cx="457200" cy="0"/>
          </a:xfrm>
          <a:prstGeom prst="line">
            <a:avLst/>
          </a:prstGeom>
          <a:noFill/>
          <a:ln w="9525">
            <a:solidFill>
              <a:schemeClr val="tx2"/>
            </a:solidFill>
            <a:round/>
            <a:headEnd/>
            <a:tailEnd type="triangle" w="med" len="med"/>
          </a:ln>
        </p:spPr>
        <p:txBody>
          <a:bodyPr/>
          <a:lstStyle/>
          <a:p>
            <a:endParaRPr lang="en-IN">
              <a:latin typeface="Candara"/>
            </a:endParaRPr>
          </a:p>
        </p:txBody>
      </p:sp>
      <p:pic>
        <p:nvPicPr>
          <p:cNvPr id="34897" name="Picture 132" descr="BS00996_"/>
          <p:cNvPicPr>
            <a:picLocks noChangeAspect="1" noChangeArrowheads="1"/>
          </p:cNvPicPr>
          <p:nvPr/>
        </p:nvPicPr>
        <p:blipFill>
          <a:blip r:embed="rId3"/>
          <a:srcRect/>
          <a:stretch>
            <a:fillRect/>
          </a:stretch>
        </p:blipFill>
        <p:spPr bwMode="auto">
          <a:xfrm>
            <a:off x="1894116" y="2035632"/>
            <a:ext cx="457200" cy="304800"/>
          </a:xfrm>
          <a:prstGeom prst="rect">
            <a:avLst/>
          </a:prstGeom>
          <a:noFill/>
          <a:ln w="9525">
            <a:noFill/>
            <a:miter lim="800000"/>
            <a:headEnd/>
            <a:tailEnd/>
          </a:ln>
        </p:spPr>
      </p:pic>
      <p:pic>
        <p:nvPicPr>
          <p:cNvPr id="34898" name="Picture 134" descr="j0078743"/>
          <p:cNvPicPr>
            <a:picLocks noChangeAspect="1" noChangeArrowheads="1"/>
          </p:cNvPicPr>
          <p:nvPr/>
        </p:nvPicPr>
        <p:blipFill>
          <a:blip r:embed="rId4"/>
          <a:srcRect/>
          <a:stretch>
            <a:fillRect/>
          </a:stretch>
        </p:blipFill>
        <p:spPr bwMode="auto">
          <a:xfrm>
            <a:off x="7275288" y="4143832"/>
            <a:ext cx="382588" cy="522288"/>
          </a:xfrm>
          <a:prstGeom prst="rect">
            <a:avLst/>
          </a:prstGeom>
          <a:noFill/>
          <a:ln w="9525">
            <a:noFill/>
            <a:miter lim="800000"/>
            <a:headEnd/>
            <a:tailEnd/>
          </a:ln>
        </p:spPr>
      </p:pic>
      <p:sp>
        <p:nvSpPr>
          <p:cNvPr id="34899" name="Line 278"/>
          <p:cNvSpPr>
            <a:spLocks noChangeShapeType="1"/>
          </p:cNvSpPr>
          <p:nvPr/>
        </p:nvSpPr>
        <p:spPr bwMode="auto">
          <a:xfrm>
            <a:off x="5856516" y="1578432"/>
            <a:ext cx="0" cy="533400"/>
          </a:xfrm>
          <a:prstGeom prst="line">
            <a:avLst/>
          </a:prstGeom>
          <a:noFill/>
          <a:ln w="9525">
            <a:solidFill>
              <a:schemeClr val="tx2"/>
            </a:solidFill>
            <a:round/>
            <a:headEnd/>
            <a:tailEnd type="triangle" w="med" len="med"/>
          </a:ln>
        </p:spPr>
        <p:txBody>
          <a:bodyPr/>
          <a:lstStyle/>
          <a:p>
            <a:endParaRPr lang="en-IN">
              <a:latin typeface="Candara"/>
            </a:endParaRPr>
          </a:p>
        </p:txBody>
      </p:sp>
      <p:cxnSp>
        <p:nvCxnSpPr>
          <p:cNvPr id="34900" name="AutoShape 279"/>
          <p:cNvCxnSpPr>
            <a:cxnSpLocks noChangeShapeType="1"/>
          </p:cNvCxnSpPr>
          <p:nvPr/>
        </p:nvCxnSpPr>
        <p:spPr bwMode="auto">
          <a:xfrm rot="5400000" flipV="1">
            <a:off x="3593535" y="702926"/>
            <a:ext cx="1936750" cy="5180012"/>
          </a:xfrm>
          <a:prstGeom prst="bentConnector4">
            <a:avLst>
              <a:gd name="adj1" fmla="val 78685"/>
              <a:gd name="adj2" fmla="val 104412"/>
            </a:avLst>
          </a:prstGeom>
          <a:noFill/>
          <a:ln w="9525">
            <a:solidFill>
              <a:schemeClr val="tx2"/>
            </a:solidFill>
            <a:miter lim="800000"/>
            <a:headEnd type="triangle" w="med" len="med"/>
            <a:tailEnd type="triangle" w="med" len="med"/>
          </a:ln>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p:cNvSpPr>
          <p:nvPr/>
        </p:nvSpPr>
        <p:spPr bwMode="auto">
          <a:xfrm>
            <a:off x="285071" y="171450"/>
            <a:ext cx="8153400" cy="715963"/>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Relational Tables - Properties</a:t>
            </a:r>
          </a:p>
        </p:txBody>
      </p:sp>
      <p:sp>
        <p:nvSpPr>
          <p:cNvPr id="3584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Properties of Relational Data Entities: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Tables must satisfy the following properties to be classified as relational: </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Entries of attributes should be single-valued.</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Entries of attributes should be of the same kind.</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No two rows should be identical.</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 order of attributes is unimportant.</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 order of rows is unimportant.</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Every column can be uniquely identified.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p:cNvSpPr>
          <p:nvPr/>
        </p:nvSpPr>
        <p:spPr bwMode="auto">
          <a:xfrm>
            <a:off x="280082" y="180975"/>
            <a:ext cx="8153400" cy="715963"/>
          </a:xfrm>
          <a:prstGeom prst="rect">
            <a:avLst/>
          </a:prstGeom>
          <a:noFill/>
          <a:ln w="9525">
            <a:noFill/>
            <a:miter lim="800000"/>
            <a:headEnd/>
            <a:tailEnd/>
          </a:ln>
        </p:spPr>
        <p:txBody>
          <a:bodyPr anchor="ctr"/>
          <a:lstStyle/>
          <a:p>
            <a:pPr>
              <a:lnSpc>
                <a:spcPct val="80000"/>
              </a:lnSpc>
              <a:spcBef>
                <a:spcPct val="0"/>
              </a:spcBef>
            </a:pPr>
            <a:r>
              <a:rPr lang="en-US" sz="1200" b="1" dirty="0" smtClean="0">
                <a:solidFill>
                  <a:srgbClr val="000000"/>
                </a:solidFill>
                <a:latin typeface="Candara"/>
                <a:ea typeface="ヒラギノ角ゴ Pro W3"/>
                <a:cs typeface="Arial" pitchFamily="34" charset="0"/>
              </a:rPr>
              <a:t>1.4</a:t>
            </a:r>
            <a:r>
              <a:rPr lang="en-US" sz="1200" b="1" dirty="0">
                <a:solidFill>
                  <a:srgbClr val="000000"/>
                </a:solidFill>
                <a:latin typeface="Candara"/>
                <a:ea typeface="ヒラギノ角ゴ Pro W3"/>
                <a:cs typeface="Arial" pitchFamily="34" charset="0"/>
              </a:rPr>
              <a:t>: Relational DBMS </a:t>
            </a:r>
            <a:br>
              <a:rPr lang="en-US" sz="1200" b="1" dirty="0">
                <a:solidFill>
                  <a:srgbClr val="000000"/>
                </a:solidFill>
                <a:latin typeface="Candara"/>
                <a:ea typeface="ヒラギノ角ゴ Pro W3"/>
                <a:cs typeface="Arial" pitchFamily="34" charset="0"/>
              </a:rPr>
            </a:br>
            <a:r>
              <a:rPr lang="en-US" sz="2800" dirty="0" smtClean="0">
                <a:solidFill>
                  <a:srgbClr val="000000"/>
                </a:solidFill>
                <a:latin typeface="Candara"/>
                <a:ea typeface="+mj-ea"/>
                <a:cs typeface="Arial" pitchFamily="34" charset="0"/>
              </a:rPr>
              <a:t>Data Integrity </a:t>
            </a:r>
          </a:p>
        </p:txBody>
      </p:sp>
      <p:sp>
        <p:nvSpPr>
          <p:cNvPr id="36867"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“Data Integrity” is the assurance that data is consistent, correct, and accessible throughout the database.</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Some of the important types of integrities are: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Entity Integrity:</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It ensures that no “records” are duplicated, and that no “attributes” that make up the primary key are NULL.</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It is one of the properties that is necessary to ensure the consistency of the database.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p:cNvSpPr>
          <p:nvPr/>
        </p:nvSpPr>
        <p:spPr bwMode="auto">
          <a:xfrm>
            <a:off x="280082" y="180975"/>
            <a:ext cx="8153400" cy="715963"/>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Data Integrity </a:t>
            </a:r>
          </a:p>
        </p:txBody>
      </p:sp>
      <p:sp>
        <p:nvSpPr>
          <p:cNvPr id="37891"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Foreign Key and Referential Integrity</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 Referential Integrity rule: If a Foreign key in table A refers to the Primary key in table B, then every value of the Foreign key in table A must be null or must be available in table B. </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Unique Constraint:</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It is a single field or combination of fields that uniquely defines a </a:t>
            </a:r>
            <a:r>
              <a:rPr lang="en-US" sz="1600" dirty="0" err="1" smtClean="0">
                <a:solidFill>
                  <a:srgbClr val="000000"/>
                </a:solidFill>
                <a:latin typeface="Candara"/>
                <a:cs typeface="Arial" pitchFamily="34" charset="0"/>
              </a:rPr>
              <a:t>tuple</a:t>
            </a:r>
            <a:r>
              <a:rPr lang="en-US" sz="1600" dirty="0" smtClean="0">
                <a:solidFill>
                  <a:srgbClr val="000000"/>
                </a:solidFill>
                <a:latin typeface="Candara"/>
                <a:cs typeface="Arial" pitchFamily="34" charset="0"/>
              </a:rPr>
              <a:t> or row.</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It ensures that every value in the specified key is unique.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A table can have any number of unique constraints, with at most one unique constraint defined as a Primary key.</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A unique constraint can contain NULL value.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a:spLocks/>
          </p:cNvSpPr>
          <p:nvPr/>
        </p:nvSpPr>
        <p:spPr bwMode="auto">
          <a:xfrm>
            <a:off x="285071" y="180975"/>
            <a:ext cx="8153400" cy="715963"/>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Data Integrity </a:t>
            </a:r>
          </a:p>
        </p:txBody>
      </p:sp>
      <p:sp>
        <p:nvSpPr>
          <p:cNvPr id="38915"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eaLnBrk="0" hangingPunct="0">
              <a:spcBef>
                <a:spcPct val="20000"/>
              </a:spcBef>
              <a:buClr>
                <a:srgbClr val="00A1E4"/>
              </a:buClr>
              <a:buFont typeface="Arial" pitchFamily="34" charset="0"/>
              <a:buChar char="•"/>
            </a:pPr>
            <a:endParaRPr lang="en-US" b="1">
              <a:solidFill>
                <a:srgbClr val="000000"/>
              </a:solidFill>
              <a:latin typeface="Candara"/>
              <a:cs typeface="Arial" pitchFamily="34"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p:cNvSpPr>
          <p:nvPr/>
        </p:nvSpPr>
        <p:spPr bwMode="auto">
          <a:xfrm>
            <a:off x="285071" y="180975"/>
            <a:ext cx="8153400" cy="715963"/>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Data Integrity </a:t>
            </a:r>
          </a:p>
        </p:txBody>
      </p:sp>
      <p:sp>
        <p:nvSpPr>
          <p:cNvPr id="39939"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Column Constraint: </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It specifies restrictions on the values that can be taken by a column.</a:t>
            </a:r>
          </a:p>
        </p:txBody>
      </p:sp>
      <p:graphicFrame>
        <p:nvGraphicFramePr>
          <p:cNvPr id="297988" name="Group 4"/>
          <p:cNvGraphicFramePr>
            <a:graphicFrameLocks noGrp="1"/>
          </p:cNvGraphicFramePr>
          <p:nvPr/>
        </p:nvGraphicFramePr>
        <p:xfrm>
          <a:off x="1568450" y="2263775"/>
          <a:ext cx="4267200" cy="1463040"/>
        </p:xfrm>
        <a:graphic>
          <a:graphicData uri="http://schemas.openxmlformats.org/drawingml/2006/table">
            <a:tbl>
              <a:tblPr/>
              <a:tblGrid>
                <a:gridCol w="1184275"/>
                <a:gridCol w="1633538"/>
                <a:gridCol w="1449387"/>
              </a:tblGrid>
              <a:tr h="171450">
                <a:tc gridSpan="3">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DEPT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Deptno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itchFamily="34" charset="0"/>
                          <a:cs typeface="Arial" pitchFamily="34" charset="0"/>
                        </a:rPr>
                        <a:t>Dname</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Loc</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Accounting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New York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Research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Dallas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98011" name="Group 27"/>
          <p:cNvGraphicFramePr>
            <a:graphicFrameLocks noGrp="1"/>
          </p:cNvGraphicFramePr>
          <p:nvPr/>
        </p:nvGraphicFramePr>
        <p:xfrm>
          <a:off x="1560513" y="3930650"/>
          <a:ext cx="6019800" cy="1463040"/>
        </p:xfrm>
        <a:graphic>
          <a:graphicData uri="http://schemas.openxmlformats.org/drawingml/2006/table">
            <a:tbl>
              <a:tblPr/>
              <a:tblGrid>
                <a:gridCol w="996950"/>
                <a:gridCol w="1371600"/>
                <a:gridCol w="1219200"/>
                <a:gridCol w="1216025"/>
                <a:gridCol w="1216025"/>
              </a:tblGrid>
              <a:tr h="228600">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smtClean="0">
                          <a:ln>
                            <a:noFill/>
                          </a:ln>
                          <a:solidFill>
                            <a:schemeClr val="tx1"/>
                          </a:solidFill>
                          <a:effectLst/>
                          <a:latin typeface="Candara" pitchFamily="34" charset="0"/>
                          <a:ea typeface="+mn-ea"/>
                          <a:cs typeface="Arial" pitchFamily="34" charset="0"/>
                        </a:rPr>
                        <a:t>EMP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err="1" smtClean="0">
                          <a:ln>
                            <a:noFill/>
                          </a:ln>
                          <a:solidFill>
                            <a:schemeClr val="tx1"/>
                          </a:solidFill>
                          <a:effectLst/>
                          <a:latin typeface="Candara" pitchFamily="34" charset="0"/>
                          <a:ea typeface="+mn-ea"/>
                          <a:cs typeface="Arial" pitchFamily="34" charset="0"/>
                        </a:rPr>
                        <a:t>Empno</a:t>
                      </a:r>
                      <a:endParaRPr kumimoji="0" lang="en-US" sz="1800" b="0" i="0" u="none" strike="noStrike" kern="1200" cap="none" normalizeH="0" baseline="0" dirty="0" smtClean="0">
                        <a:ln>
                          <a:noFill/>
                        </a:ln>
                        <a:solidFill>
                          <a:schemeClr val="tx1"/>
                        </a:solidFill>
                        <a:effectLst/>
                        <a:latin typeface="Candara" pitchFamily="34" charset="0"/>
                        <a:ea typeface="+mn-ea"/>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err="1" smtClean="0">
                          <a:ln>
                            <a:noFill/>
                          </a:ln>
                          <a:solidFill>
                            <a:schemeClr val="tx1"/>
                          </a:solidFill>
                          <a:effectLst/>
                          <a:latin typeface="Candara" pitchFamily="34" charset="0"/>
                          <a:ea typeface="+mn-ea"/>
                          <a:cs typeface="Arial" pitchFamily="34" charset="0"/>
                        </a:rPr>
                        <a:t>Empname</a:t>
                      </a:r>
                      <a:endParaRPr kumimoji="0" lang="en-US" sz="1800" b="0" i="0" u="none" strike="noStrike" kern="1200" cap="none" normalizeH="0" baseline="0" dirty="0" smtClean="0">
                        <a:ln>
                          <a:noFill/>
                        </a:ln>
                        <a:solidFill>
                          <a:schemeClr val="tx1"/>
                        </a:solidFill>
                        <a:effectLst/>
                        <a:latin typeface="Candara" pitchFamily="34" charset="0"/>
                        <a:ea typeface="+mn-ea"/>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smtClean="0">
                          <a:ln>
                            <a:noFill/>
                          </a:ln>
                          <a:solidFill>
                            <a:schemeClr val="tx1"/>
                          </a:solidFill>
                          <a:effectLst/>
                          <a:latin typeface="Candara" pitchFamily="34" charset="0"/>
                          <a:ea typeface="+mn-ea"/>
                          <a:cs typeface="Arial" pitchFamily="34" charset="0"/>
                        </a:rPr>
                        <a:t>Job</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smtClean="0">
                          <a:ln>
                            <a:noFill/>
                          </a:ln>
                          <a:solidFill>
                            <a:schemeClr val="tx1"/>
                          </a:solidFill>
                          <a:effectLst/>
                          <a:latin typeface="Candara" pitchFamily="34" charset="0"/>
                          <a:ea typeface="+mn-ea"/>
                          <a:cs typeface="Arial" pitchFamily="34" charset="0"/>
                        </a:rPr>
                        <a:t>Mgr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smtClean="0">
                          <a:ln>
                            <a:noFill/>
                          </a:ln>
                          <a:solidFill>
                            <a:schemeClr val="tx1"/>
                          </a:solidFill>
                          <a:effectLst/>
                          <a:latin typeface="Candara" pitchFamily="34" charset="0"/>
                          <a:ea typeface="+mn-ea"/>
                          <a:cs typeface="Arial" pitchFamily="34" charset="0"/>
                        </a:rPr>
                        <a:t>Deptno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smtClean="0">
                          <a:ln>
                            <a:noFill/>
                          </a:ln>
                          <a:solidFill>
                            <a:schemeClr val="tx1"/>
                          </a:solidFill>
                          <a:effectLst/>
                          <a:latin typeface="Candara" pitchFamily="34" charset="0"/>
                          <a:ea typeface="+mn-ea"/>
                          <a:cs typeface="Arial" pitchFamily="34" charset="0"/>
                        </a:rPr>
                        <a:t>7369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smtClean="0">
                          <a:ln>
                            <a:noFill/>
                          </a:ln>
                          <a:solidFill>
                            <a:schemeClr val="tx1"/>
                          </a:solidFill>
                          <a:effectLst/>
                          <a:latin typeface="Candara" pitchFamily="34" charset="0"/>
                          <a:ea typeface="+mn-ea"/>
                          <a:cs typeface="Arial" pitchFamily="34" charset="0"/>
                        </a:rPr>
                        <a:t>Smith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smtClean="0">
                          <a:ln>
                            <a:noFill/>
                          </a:ln>
                          <a:solidFill>
                            <a:schemeClr val="tx1"/>
                          </a:solidFill>
                          <a:effectLst/>
                          <a:latin typeface="Candara" pitchFamily="34" charset="0"/>
                          <a:ea typeface="+mn-ea"/>
                          <a:cs typeface="Arial" pitchFamily="34" charset="0"/>
                        </a:rPr>
                        <a:t>Clerk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smtClean="0">
                          <a:ln>
                            <a:noFill/>
                          </a:ln>
                          <a:solidFill>
                            <a:schemeClr val="tx1"/>
                          </a:solidFill>
                          <a:effectLst/>
                          <a:latin typeface="Candara" pitchFamily="34" charset="0"/>
                          <a:ea typeface="+mn-ea"/>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smtClean="0">
                          <a:ln>
                            <a:noFill/>
                          </a:ln>
                          <a:solidFill>
                            <a:schemeClr val="tx1"/>
                          </a:solidFill>
                          <a:effectLst/>
                          <a:latin typeface="Candara" pitchFamily="34" charset="0"/>
                          <a:ea typeface="+mn-ea"/>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smtClean="0">
                          <a:ln>
                            <a:noFill/>
                          </a:ln>
                          <a:solidFill>
                            <a:schemeClr val="tx1"/>
                          </a:solidFill>
                          <a:effectLst/>
                          <a:latin typeface="Candara" pitchFamily="34" charset="0"/>
                          <a:ea typeface="+mn-ea"/>
                          <a:cs typeface="Arial" pitchFamily="34" charset="0"/>
                        </a:rPr>
                        <a:t>7499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smtClean="0">
                          <a:ln>
                            <a:noFill/>
                          </a:ln>
                          <a:solidFill>
                            <a:schemeClr val="tx1"/>
                          </a:solidFill>
                          <a:effectLst/>
                          <a:latin typeface="Candara" pitchFamily="34" charset="0"/>
                          <a:ea typeface="+mn-ea"/>
                          <a:cs typeface="Arial" pitchFamily="34" charset="0"/>
                        </a:rPr>
                        <a:t>Allen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smtClean="0">
                          <a:ln>
                            <a:noFill/>
                          </a:ln>
                          <a:solidFill>
                            <a:schemeClr val="tx1"/>
                          </a:solidFill>
                          <a:effectLst/>
                          <a:latin typeface="Candara" pitchFamily="34" charset="0"/>
                          <a:ea typeface="+mn-ea"/>
                          <a:cs typeface="Arial" pitchFamily="34" charset="0"/>
                        </a:rPr>
                        <a:t>Salesman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smtClean="0">
                          <a:ln>
                            <a:noFill/>
                          </a:ln>
                          <a:solidFill>
                            <a:schemeClr val="tx1"/>
                          </a:solidFill>
                          <a:effectLst/>
                          <a:latin typeface="Candara" pitchFamily="34" charset="0"/>
                          <a:ea typeface="+mn-ea"/>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kern="1200" cap="none" normalizeH="0" baseline="0" dirty="0" smtClean="0">
                          <a:ln>
                            <a:noFill/>
                          </a:ln>
                          <a:solidFill>
                            <a:schemeClr val="tx1"/>
                          </a:solidFill>
                          <a:effectLst/>
                          <a:latin typeface="Candara" pitchFamily="34" charset="0"/>
                          <a:ea typeface="+mn-ea"/>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p:cNvSpPr>
          <p:nvPr/>
        </p:nvSpPr>
        <p:spPr bwMode="auto">
          <a:xfrm>
            <a:off x="285071" y="180975"/>
            <a:ext cx="8153400" cy="715963"/>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Database Administrator</a:t>
            </a:r>
          </a:p>
        </p:txBody>
      </p:sp>
      <p:sp>
        <p:nvSpPr>
          <p:cNvPr id="4096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A Database Administrator (DBA) is  the database architect. </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DBA is responsible for the design and implementation of new databases, and:</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centrally manages the database.</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decides on the type of data, internal structures, and their relationships </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ensures the security of the database</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controls access to the data through user codes and passwords </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can restrict the views or operations that the users can perform on the database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p:cNvSpPr>
          <p:nvPr/>
        </p:nvSpPr>
        <p:spPr bwMode="auto">
          <a:xfrm>
            <a:off x="280082" y="171450"/>
            <a:ext cx="8153400" cy="715963"/>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Summary</a:t>
            </a:r>
          </a:p>
        </p:txBody>
      </p:sp>
      <p:grpSp>
        <p:nvGrpSpPr>
          <p:cNvPr id="2" name="Group 3"/>
          <p:cNvGrpSpPr>
            <a:grpSpLocks/>
          </p:cNvGrpSpPr>
          <p:nvPr/>
        </p:nvGrpSpPr>
        <p:grpSpPr bwMode="auto">
          <a:xfrm>
            <a:off x="6934200" y="1576388"/>
            <a:ext cx="1716088" cy="1547812"/>
            <a:chOff x="4176" y="993"/>
            <a:chExt cx="1273" cy="1119"/>
          </a:xfrm>
        </p:grpSpPr>
        <p:sp>
          <p:nvSpPr>
            <p:cNvPr id="41989" name="Rectangle 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solidFill>
                  <a:srgbClr val="000000"/>
                </a:solidFill>
              </a:endParaRPr>
            </a:p>
          </p:txBody>
        </p:sp>
        <p:pic>
          <p:nvPicPr>
            <p:cNvPr id="41990" name="Picture 5" descr="summary"/>
            <p:cNvPicPr>
              <a:picLocks noChangeAspect="1" noChangeArrowheads="1"/>
            </p:cNvPicPr>
            <p:nvPr/>
          </p:nvPicPr>
          <p:blipFill>
            <a:blip r:embed="rId3"/>
            <a:srcRect/>
            <a:stretch>
              <a:fillRect/>
            </a:stretch>
          </p:blipFill>
          <p:spPr bwMode="auto">
            <a:xfrm>
              <a:off x="4272" y="1080"/>
              <a:ext cx="1085" cy="940"/>
            </a:xfrm>
            <a:prstGeom prst="rect">
              <a:avLst/>
            </a:prstGeom>
            <a:noFill/>
            <a:ln w="9525">
              <a:noFill/>
              <a:miter lim="800000"/>
              <a:headEnd/>
              <a:tailEnd/>
            </a:ln>
          </p:spPr>
        </p:pic>
      </p:grpSp>
      <p:sp>
        <p:nvSpPr>
          <p:cNvPr id="41988" name="Content Placeholder 12"/>
          <p:cNvSpPr>
            <a:spLocks/>
          </p:cNvSpPr>
          <p:nvPr/>
        </p:nvSpPr>
        <p:spPr bwMode="auto">
          <a:xfrm>
            <a:off x="319088" y="1233488"/>
            <a:ext cx="6157912"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In this lesson, you have learnt:</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What is a Database?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Characteristics of DBMS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 Data models, including:</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 Hierarchical model</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 Network model</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the Relational model</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Relational DBMS (RDBMS)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What is Data Integrity?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2"/>
          <p:cNvSpPr>
            <a:spLocks/>
          </p:cNvSpPr>
          <p:nvPr/>
        </p:nvSpPr>
        <p:spPr bwMode="auto">
          <a:xfrm>
            <a:off x="377144" y="1218974"/>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Data (plural of the word datum) is a factual information used as a basis for reasoning, discussion, or calculation</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Data may be numerical data which may be integers or floating point numbers, and non-numerical data such as characters, date etc. </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Data by itself normally doesn’t have a meaning associated with it.  </a:t>
            </a:r>
            <a:endParaRPr lang="en-US" sz="2000" b="1" dirty="0" smtClean="0">
              <a:solidFill>
                <a:srgbClr val="000000"/>
              </a:solidFill>
              <a:latin typeface="Candara"/>
              <a:cs typeface="Arial" pitchFamily="34" charset="0"/>
            </a:endParaRPr>
          </a:p>
          <a:p>
            <a:pPr marL="342900" indent="-342900" eaLnBrk="0" hangingPunct="0">
              <a:spcBef>
                <a:spcPct val="20000"/>
              </a:spcBef>
              <a:buClr>
                <a:srgbClr val="00A1E4"/>
              </a:buClr>
              <a:buFont typeface="Arial" pitchFamily="34" charset="0"/>
              <a:buNone/>
            </a:pPr>
            <a:r>
              <a:rPr lang="en-US" sz="2000" b="1" dirty="0">
                <a:solidFill>
                  <a:srgbClr val="000000"/>
                </a:solidFill>
                <a:latin typeface="Candara"/>
                <a:cs typeface="Arial" pitchFamily="34" charset="0"/>
              </a:rPr>
              <a:t>	</a:t>
            </a:r>
            <a:r>
              <a:rPr lang="en-US" sz="2000" b="1" dirty="0" err="1">
                <a:solidFill>
                  <a:srgbClr val="000000"/>
                </a:solidFill>
                <a:latin typeface="Candara"/>
                <a:cs typeface="Arial" pitchFamily="34" charset="0"/>
              </a:rPr>
              <a:t>e.g</a:t>
            </a:r>
            <a:r>
              <a:rPr lang="en-US" sz="2000" b="1" dirty="0">
                <a:solidFill>
                  <a:srgbClr val="000000"/>
                </a:solidFill>
                <a:latin typeface="Candara"/>
                <a:cs typeface="Arial" pitchFamily="34" charset="0"/>
              </a:rPr>
              <a:t>:-             </a:t>
            </a:r>
            <a:r>
              <a:rPr lang="en-US" sz="2000" dirty="0">
                <a:solidFill>
                  <a:srgbClr val="000000"/>
                </a:solidFill>
                <a:latin typeface="Candara"/>
                <a:cs typeface="Arial" pitchFamily="34" charset="0"/>
              </a:rPr>
              <a:t>Jack </a:t>
            </a:r>
          </a:p>
          <a:p>
            <a:pPr marL="739775" lvl="1" indent="-292100">
              <a:spcBef>
                <a:spcPct val="20000"/>
              </a:spcBef>
              <a:buClr>
                <a:srgbClr val="00A1E4"/>
              </a:buClr>
              <a:buFont typeface="Arial" pitchFamily="34" charset="0"/>
              <a:buChar char="–"/>
            </a:pPr>
            <a:r>
              <a:rPr lang="en-US" sz="2000" dirty="0">
                <a:solidFill>
                  <a:srgbClr val="000000"/>
                </a:solidFill>
                <a:latin typeface="Candara"/>
                <a:cs typeface="Arial" pitchFamily="34" charset="0"/>
              </a:rPr>
              <a:t>			</a:t>
            </a:r>
            <a:r>
              <a:rPr lang="en-US" sz="1600" dirty="0">
                <a:solidFill>
                  <a:srgbClr val="000000"/>
                </a:solidFill>
                <a:latin typeface="Candara"/>
                <a:cs typeface="Arial" pitchFamily="34" charset="0"/>
              </a:rPr>
              <a:t>01-jan-71</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			15-jun-05</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			50000</a:t>
            </a:r>
          </a:p>
        </p:txBody>
      </p:sp>
      <p:sp>
        <p:nvSpPr>
          <p:cNvPr id="15363" name="Title 1"/>
          <p:cNvSpPr>
            <a:spLocks/>
          </p:cNvSpPr>
          <p:nvPr/>
        </p:nvSpPr>
        <p:spPr bwMode="auto">
          <a:xfrm>
            <a:off x="280082" y="171450"/>
            <a:ext cx="8153400" cy="715963"/>
          </a:xfrm>
          <a:prstGeom prst="rect">
            <a:avLst/>
          </a:prstGeom>
          <a:noFill/>
          <a:ln w="9525">
            <a:noFill/>
            <a:miter lim="800000"/>
            <a:headEnd/>
            <a:tailEnd/>
          </a:ln>
        </p:spPr>
        <p:txBody>
          <a:bodyPr anchor="ctr" anchorCtr="0"/>
          <a:lstStyle/>
          <a:p>
            <a:pPr>
              <a:lnSpc>
                <a:spcPct val="80000"/>
              </a:lnSpc>
              <a:spcBef>
                <a:spcPct val="0"/>
              </a:spcBef>
            </a:pPr>
            <a:r>
              <a:rPr lang="en-US" sz="1200" b="1" dirty="0">
                <a:solidFill>
                  <a:srgbClr val="000000"/>
                </a:solidFill>
                <a:latin typeface="Candara"/>
                <a:ea typeface="ヒラギノ角ゴ Pro W3"/>
                <a:cs typeface="Arial" pitchFamily="34" charset="0"/>
              </a:rPr>
              <a:t>1.1: Introduction to Database </a:t>
            </a:r>
            <a:br>
              <a:rPr lang="en-US" sz="1200" b="1" dirty="0">
                <a:solidFill>
                  <a:srgbClr val="000000"/>
                </a:solidFill>
                <a:latin typeface="Candara"/>
                <a:ea typeface="ヒラギノ角ゴ Pro W3"/>
                <a:cs typeface="Arial" pitchFamily="34" charset="0"/>
              </a:rPr>
            </a:br>
            <a:r>
              <a:rPr lang="en-US" sz="2800" dirty="0" smtClean="0">
                <a:solidFill>
                  <a:srgbClr val="000000"/>
                </a:solidFill>
                <a:latin typeface="Candara"/>
                <a:ea typeface="+mj-ea"/>
                <a:cs typeface="Arial" pitchFamily="34" charset="0"/>
              </a:rPr>
              <a:t>What is Data?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p:cNvSpPr>
          <p:nvPr/>
        </p:nvSpPr>
        <p:spPr bwMode="auto">
          <a:xfrm>
            <a:off x="280082" y="171450"/>
            <a:ext cx="8153400" cy="715963"/>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Review Question</a:t>
            </a:r>
          </a:p>
        </p:txBody>
      </p:sp>
      <p:grpSp>
        <p:nvGrpSpPr>
          <p:cNvPr id="2" name="Group 3"/>
          <p:cNvGrpSpPr>
            <a:grpSpLocks/>
          </p:cNvGrpSpPr>
          <p:nvPr/>
        </p:nvGrpSpPr>
        <p:grpSpPr bwMode="auto">
          <a:xfrm>
            <a:off x="6781800" y="1576388"/>
            <a:ext cx="1868488" cy="1471612"/>
            <a:chOff x="4176" y="993"/>
            <a:chExt cx="1273" cy="1119"/>
          </a:xfrm>
        </p:grpSpPr>
        <p:sp>
          <p:nvSpPr>
            <p:cNvPr id="43013" name="Rectangle 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solidFill>
                  <a:srgbClr val="000000"/>
                </a:solidFill>
              </a:endParaRPr>
            </a:p>
          </p:txBody>
        </p:sp>
        <p:pic>
          <p:nvPicPr>
            <p:cNvPr id="43014" name="Picture 5"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
        <p:nvSpPr>
          <p:cNvPr id="43012" name="Content Placeholder 12"/>
          <p:cNvSpPr>
            <a:spLocks/>
          </p:cNvSpPr>
          <p:nvPr/>
        </p:nvSpPr>
        <p:spPr bwMode="auto">
          <a:xfrm>
            <a:off x="319088" y="1233488"/>
            <a:ext cx="6310312"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Question 1: A DBA ___.</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Option 1: ensures the security of the application server.</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Option 2: controls access to the data through the user codes and passwords. </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Option 3: manages users.</a:t>
            </a:r>
          </a:p>
          <a:p>
            <a:pPr marL="742950" lvl="1" indent="-285750" eaLnBrk="0" hangingPunct="0">
              <a:spcBef>
                <a:spcPct val="20000"/>
              </a:spcBef>
              <a:buClr>
                <a:srgbClr val="00A1E4"/>
              </a:buClr>
            </a:pPr>
            <a:endParaRPr lang="en-US" sz="1800" dirty="0">
              <a:solidFill>
                <a:srgbClr val="000000"/>
              </a:solidFill>
              <a:latin typeface="Candara"/>
            </a:endParaRP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Question 2: The Physical Level  is ___.</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Option 1: the overall structural organization of the d/b.</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Option 2: the information about how the database is actually stored in the disk.</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Option 3: the user view of the database.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p:cNvSpPr>
          <p:nvPr/>
        </p:nvSpPr>
        <p:spPr bwMode="auto">
          <a:xfrm>
            <a:off x="280082" y="180975"/>
            <a:ext cx="8153400" cy="715963"/>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Review Question</a:t>
            </a:r>
          </a:p>
        </p:txBody>
      </p:sp>
      <p:grpSp>
        <p:nvGrpSpPr>
          <p:cNvPr id="2" name="Group 3"/>
          <p:cNvGrpSpPr>
            <a:grpSpLocks/>
          </p:cNvGrpSpPr>
          <p:nvPr/>
        </p:nvGrpSpPr>
        <p:grpSpPr bwMode="auto">
          <a:xfrm>
            <a:off x="6781800" y="1576388"/>
            <a:ext cx="1868488" cy="1471612"/>
            <a:chOff x="4176" y="993"/>
            <a:chExt cx="1273" cy="1119"/>
          </a:xfrm>
        </p:grpSpPr>
        <p:sp>
          <p:nvSpPr>
            <p:cNvPr id="44037" name="Rectangle 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solidFill>
                  <a:srgbClr val="000000"/>
                </a:solidFill>
              </a:endParaRPr>
            </a:p>
          </p:txBody>
        </p:sp>
        <p:pic>
          <p:nvPicPr>
            <p:cNvPr id="44038" name="Picture 5"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
        <p:nvSpPr>
          <p:cNvPr id="44036" name="Content Placeholder 12"/>
          <p:cNvSpPr>
            <a:spLocks/>
          </p:cNvSpPr>
          <p:nvPr/>
        </p:nvSpPr>
        <p:spPr bwMode="auto">
          <a:xfrm>
            <a:off x="319088" y="1233488"/>
            <a:ext cx="6386512"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Question 3:  There are different data models such as ___.</a:t>
            </a:r>
          </a:p>
          <a:p>
            <a:pPr marL="347663" indent="-347663">
              <a:spcBef>
                <a:spcPct val="20000"/>
              </a:spcBef>
              <a:buClr>
                <a:srgbClr val="00A1E4"/>
              </a:buClr>
              <a:buFont typeface="Wingdings" pitchFamily="2" charset="2"/>
              <a:buChar char="Ø"/>
            </a:pPr>
            <a:endParaRPr lang="en-US" b="1"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Question 4: In Network model, each table is made up “</a:t>
            </a:r>
            <a:r>
              <a:rPr lang="en-US" b="1" dirty="0" err="1" smtClean="0">
                <a:solidFill>
                  <a:srgbClr val="000000"/>
                </a:solidFill>
                <a:latin typeface="Candara"/>
                <a:cs typeface="Arial" pitchFamily="34" charset="0"/>
              </a:rPr>
              <a:t>tuples</a:t>
            </a:r>
            <a:r>
              <a:rPr lang="en-US" b="1" dirty="0" smtClean="0">
                <a:solidFill>
                  <a:srgbClr val="000000"/>
                </a:solidFill>
                <a:latin typeface="Candara"/>
                <a:cs typeface="Arial" pitchFamily="34" charset="0"/>
              </a:rPr>
              <a:t>” and “fields”.</a:t>
            </a:r>
          </a:p>
          <a:p>
            <a:pPr marL="739775" lvl="1" indent="-292100">
              <a:spcBef>
                <a:spcPct val="20000"/>
              </a:spcBef>
              <a:buClr>
                <a:srgbClr val="00A1E4"/>
              </a:buClr>
              <a:buFont typeface="Arial" pitchFamily="34" charset="0"/>
              <a:buChar char="–"/>
            </a:pPr>
            <a:r>
              <a:rPr lang="en-US" dirty="0" smtClean="0">
                <a:solidFill>
                  <a:srgbClr val="000000"/>
                </a:solidFill>
                <a:latin typeface="Candara"/>
                <a:cs typeface="Arial" pitchFamily="34" charset="0"/>
              </a:rPr>
              <a:t>True / False</a:t>
            </a:r>
          </a:p>
          <a:p>
            <a:pPr marL="742950" lvl="1" indent="-285750" eaLnBrk="0" hangingPunct="0">
              <a:spcBef>
                <a:spcPct val="20000"/>
              </a:spcBef>
              <a:buClr>
                <a:srgbClr val="00A1E4"/>
              </a:buClr>
            </a:pPr>
            <a:endParaRPr lang="en-US" sz="1800" dirty="0">
              <a:solidFill>
                <a:srgbClr val="000000"/>
              </a:solidFill>
              <a:latin typeface="Candara"/>
            </a:endParaRP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Question 5: A table can have any number of “Unique constraints”. </a:t>
            </a:r>
          </a:p>
          <a:p>
            <a:pPr marL="739775" lvl="1" indent="-292100">
              <a:spcBef>
                <a:spcPct val="20000"/>
              </a:spcBef>
              <a:buClr>
                <a:srgbClr val="00A1E4"/>
              </a:buClr>
              <a:buFont typeface="Arial" pitchFamily="34" charset="0"/>
              <a:buChar char="–"/>
            </a:pPr>
            <a:r>
              <a:rPr lang="en-US" dirty="0" smtClean="0">
                <a:solidFill>
                  <a:srgbClr val="000000"/>
                </a:solidFill>
                <a:latin typeface="Candara"/>
                <a:cs typeface="Arial" pitchFamily="34" charset="0"/>
              </a:rPr>
              <a:t>True / False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Related data is called as information </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Information will always have a meaning and context attached to the data element</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When we add meaning and context to the data it becomes information.</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Employee name: Jack</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Date of birth: 01-jan-71</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Data of joining: 15-jun-05</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Salary: 50000</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Department number: 10</a:t>
            </a:r>
          </a:p>
        </p:txBody>
      </p:sp>
      <p:sp>
        <p:nvSpPr>
          <p:cNvPr id="16387" name="Title 1"/>
          <p:cNvSpPr>
            <a:spLocks/>
          </p:cNvSpPr>
          <p:nvPr/>
        </p:nvSpPr>
        <p:spPr bwMode="auto">
          <a:xfrm>
            <a:off x="285071" y="171450"/>
            <a:ext cx="8153400" cy="715963"/>
          </a:xfrm>
          <a:prstGeom prst="rect">
            <a:avLst/>
          </a:prstGeom>
          <a:noFill/>
          <a:ln w="9525">
            <a:noFill/>
            <a:miter lim="800000"/>
            <a:headEnd/>
            <a:tailEnd/>
          </a:ln>
        </p:spPr>
        <p:txBody>
          <a:bodyPr anchor="ctr" anchorCtr="0"/>
          <a:lstStyle/>
          <a:p>
            <a:pPr>
              <a:lnSpc>
                <a:spcPct val="80000"/>
              </a:lnSpc>
              <a:spcBef>
                <a:spcPct val="0"/>
              </a:spcBef>
            </a:pPr>
            <a:r>
              <a:rPr lang="en-US" sz="1200" b="1" dirty="0">
                <a:solidFill>
                  <a:srgbClr val="000000"/>
                </a:solidFill>
                <a:latin typeface="Candara"/>
                <a:ea typeface="ヒラギノ角ゴ Pro W3"/>
                <a:cs typeface="Arial" pitchFamily="34" charset="0"/>
              </a:rPr>
              <a:t>1.1: Introduction to Database</a:t>
            </a:r>
            <a:br>
              <a:rPr lang="en-US" sz="1200" b="1" dirty="0">
                <a:solidFill>
                  <a:srgbClr val="000000"/>
                </a:solidFill>
                <a:latin typeface="Candara"/>
                <a:ea typeface="ヒラギノ角ゴ Pro W3"/>
                <a:cs typeface="Arial" pitchFamily="34" charset="0"/>
              </a:rPr>
            </a:br>
            <a:r>
              <a:rPr lang="en-US" sz="2800" dirty="0" smtClean="0">
                <a:solidFill>
                  <a:srgbClr val="000000"/>
                </a:solidFill>
                <a:latin typeface="Candara"/>
                <a:ea typeface="+mj-ea"/>
                <a:cs typeface="Arial" pitchFamily="34" charset="0"/>
              </a:rPr>
              <a:t>What is Information?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2"/>
          <p:cNvSpPr>
            <a:spLocks/>
          </p:cNvSpPr>
          <p:nvPr/>
        </p:nvSpPr>
        <p:spPr bwMode="auto">
          <a:xfrm>
            <a:off x="308203" y="1237116"/>
            <a:ext cx="5029200"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Database: It is a set of inter-related data</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DBMS: It is a software that manages the data</a:t>
            </a:r>
          </a:p>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Schema: It is a set of structures and relationships, which meet a specific ne</a:t>
            </a:r>
            <a:r>
              <a:rPr lang="en-US" sz="2000" b="1" dirty="0" smtClean="0">
                <a:solidFill>
                  <a:srgbClr val="000000"/>
                </a:solidFill>
                <a:latin typeface="Candara"/>
                <a:cs typeface="Arial" pitchFamily="34" charset="0"/>
              </a:rPr>
              <a:t>ed</a:t>
            </a:r>
          </a:p>
        </p:txBody>
      </p:sp>
      <p:sp>
        <p:nvSpPr>
          <p:cNvPr id="17411" name="Title 1"/>
          <p:cNvSpPr>
            <a:spLocks/>
          </p:cNvSpPr>
          <p:nvPr/>
        </p:nvSpPr>
        <p:spPr bwMode="auto">
          <a:xfrm>
            <a:off x="290060" y="172811"/>
            <a:ext cx="8153400" cy="715963"/>
          </a:xfrm>
          <a:prstGeom prst="rect">
            <a:avLst/>
          </a:prstGeom>
          <a:noFill/>
          <a:ln w="9525">
            <a:noFill/>
            <a:miter lim="800000"/>
            <a:headEnd/>
            <a:tailEnd/>
          </a:ln>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1.1: Introduction to Database</a:t>
            </a:r>
            <a:r>
              <a:rPr lang="en-US" sz="2800" dirty="0" smtClean="0">
                <a:solidFill>
                  <a:srgbClr val="000000"/>
                </a:solidFill>
                <a:latin typeface="Candara"/>
                <a:ea typeface="+mj-ea"/>
                <a:cs typeface="Arial" pitchFamily="34" charset="0"/>
              </a:rPr>
              <a:t/>
            </a:r>
            <a:br>
              <a:rPr lang="en-US" sz="2800" dirty="0" smtClean="0">
                <a:solidFill>
                  <a:srgbClr val="000000"/>
                </a:solidFill>
                <a:latin typeface="Candara"/>
                <a:ea typeface="+mj-ea"/>
                <a:cs typeface="Arial" pitchFamily="34" charset="0"/>
              </a:rPr>
            </a:br>
            <a:r>
              <a:rPr lang="en-US" sz="2800" dirty="0" smtClean="0">
                <a:solidFill>
                  <a:srgbClr val="000000"/>
                </a:solidFill>
                <a:latin typeface="Candara"/>
                <a:ea typeface="+mj-ea"/>
                <a:cs typeface="Arial" pitchFamily="34" charset="0"/>
              </a:rPr>
              <a:t>Defining Database, DBMS &amp; Schema</a:t>
            </a:r>
          </a:p>
        </p:txBody>
      </p:sp>
      <p:sp>
        <p:nvSpPr>
          <p:cNvPr id="17412" name="Rectangle 4"/>
          <p:cNvSpPr>
            <a:spLocks noChangeArrowheads="1"/>
          </p:cNvSpPr>
          <p:nvPr/>
        </p:nvSpPr>
        <p:spPr bwMode="auto">
          <a:xfrm>
            <a:off x="5486400" y="2667000"/>
            <a:ext cx="3352800" cy="2667000"/>
          </a:xfrm>
          <a:prstGeom prst="rect">
            <a:avLst/>
          </a:prstGeom>
          <a:solidFill>
            <a:srgbClr val="CCECFF"/>
          </a:solidFill>
          <a:ln w="9525">
            <a:solidFill>
              <a:schemeClr val="tx2"/>
            </a:solidFill>
            <a:miter lim="800000"/>
            <a:headEnd/>
            <a:tailEnd/>
          </a:ln>
        </p:spPr>
        <p:txBody>
          <a:bodyPr wrap="none"/>
          <a:lstStyle/>
          <a:p>
            <a:pPr algn="ctr"/>
            <a:r>
              <a:rPr lang="en-US" sz="2000" dirty="0">
                <a:solidFill>
                  <a:srgbClr val="000000"/>
                </a:solidFill>
                <a:latin typeface="Candara"/>
              </a:rPr>
              <a:t>End User Tools/Applications</a:t>
            </a:r>
          </a:p>
        </p:txBody>
      </p:sp>
      <p:sp>
        <p:nvSpPr>
          <p:cNvPr id="17413" name="Oval 5"/>
          <p:cNvSpPr>
            <a:spLocks noChangeArrowheads="1"/>
          </p:cNvSpPr>
          <p:nvPr/>
        </p:nvSpPr>
        <p:spPr bwMode="auto">
          <a:xfrm>
            <a:off x="5791200" y="3200400"/>
            <a:ext cx="2286000" cy="1981200"/>
          </a:xfrm>
          <a:prstGeom prst="ellipse">
            <a:avLst/>
          </a:prstGeom>
          <a:solidFill>
            <a:srgbClr val="FFFF99"/>
          </a:solidFill>
          <a:ln w="9525">
            <a:solidFill>
              <a:schemeClr val="tx1"/>
            </a:solidFill>
            <a:round/>
            <a:headEnd/>
            <a:tailEnd/>
          </a:ln>
        </p:spPr>
        <p:txBody>
          <a:bodyPr wrap="none"/>
          <a:lstStyle/>
          <a:p>
            <a:pPr algn="ctr"/>
            <a:r>
              <a:rPr lang="en-US">
                <a:latin typeface="Candara"/>
              </a:rPr>
              <a:t>DBMS</a:t>
            </a:r>
          </a:p>
        </p:txBody>
      </p:sp>
      <p:sp>
        <p:nvSpPr>
          <p:cNvPr id="17414" name="Oval 6"/>
          <p:cNvSpPr>
            <a:spLocks noChangeArrowheads="1"/>
          </p:cNvSpPr>
          <p:nvPr/>
        </p:nvSpPr>
        <p:spPr bwMode="auto">
          <a:xfrm>
            <a:off x="6172200" y="3886200"/>
            <a:ext cx="1524000" cy="762000"/>
          </a:xfrm>
          <a:prstGeom prst="ellipse">
            <a:avLst/>
          </a:prstGeom>
          <a:solidFill>
            <a:srgbClr val="0000FF"/>
          </a:solidFill>
          <a:ln w="9525">
            <a:solidFill>
              <a:schemeClr val="tx1"/>
            </a:solidFill>
            <a:round/>
            <a:headEnd/>
            <a:tailEnd/>
          </a:ln>
        </p:spPr>
        <p:txBody>
          <a:bodyPr wrap="none" anchor="ctr"/>
          <a:lstStyle/>
          <a:p>
            <a:pPr algn="ctr"/>
            <a:r>
              <a:rPr lang="en-US" dirty="0">
                <a:latin typeface="Candara"/>
              </a:rPr>
              <a:t>Data</a:t>
            </a:r>
          </a:p>
        </p:txBody>
      </p:sp>
      <p:sp>
        <p:nvSpPr>
          <p:cNvPr id="17415" name="Line 7"/>
          <p:cNvSpPr>
            <a:spLocks noChangeShapeType="1"/>
          </p:cNvSpPr>
          <p:nvPr/>
        </p:nvSpPr>
        <p:spPr bwMode="auto">
          <a:xfrm>
            <a:off x="6324600" y="2275116"/>
            <a:ext cx="0" cy="381000"/>
          </a:xfrm>
          <a:prstGeom prst="line">
            <a:avLst/>
          </a:prstGeom>
          <a:noFill/>
          <a:ln w="9525">
            <a:solidFill>
              <a:schemeClr val="tx2"/>
            </a:solidFill>
            <a:round/>
            <a:headEnd/>
            <a:tailEnd type="triangle" w="med" len="med"/>
          </a:ln>
        </p:spPr>
        <p:txBody>
          <a:bodyPr/>
          <a:lstStyle/>
          <a:p>
            <a:endParaRPr lang="en-IN">
              <a:latin typeface="Candara"/>
            </a:endParaRPr>
          </a:p>
        </p:txBody>
      </p:sp>
      <p:sp>
        <p:nvSpPr>
          <p:cNvPr id="17416" name="Line 8"/>
          <p:cNvSpPr>
            <a:spLocks noChangeShapeType="1"/>
          </p:cNvSpPr>
          <p:nvPr/>
        </p:nvSpPr>
        <p:spPr bwMode="auto">
          <a:xfrm>
            <a:off x="7543800" y="2289630"/>
            <a:ext cx="0" cy="381000"/>
          </a:xfrm>
          <a:prstGeom prst="line">
            <a:avLst/>
          </a:prstGeom>
          <a:noFill/>
          <a:ln w="9525">
            <a:solidFill>
              <a:schemeClr val="tx2"/>
            </a:solidFill>
            <a:round/>
            <a:headEnd/>
            <a:tailEnd type="triangle" w="med" len="med"/>
          </a:ln>
        </p:spPr>
        <p:txBody>
          <a:bodyPr/>
          <a:lstStyle/>
          <a:p>
            <a:endParaRPr lang="en-IN">
              <a:latin typeface="Candara"/>
            </a:endParaRPr>
          </a:p>
        </p:txBody>
      </p:sp>
      <p:sp>
        <p:nvSpPr>
          <p:cNvPr id="17417" name="Text Box 9"/>
          <p:cNvSpPr txBox="1">
            <a:spLocks noChangeArrowheads="1"/>
          </p:cNvSpPr>
          <p:nvPr/>
        </p:nvSpPr>
        <p:spPr bwMode="auto">
          <a:xfrm>
            <a:off x="5783946" y="1894116"/>
            <a:ext cx="2438400" cy="400050"/>
          </a:xfrm>
          <a:prstGeom prst="rect">
            <a:avLst/>
          </a:prstGeom>
          <a:noFill/>
          <a:ln w="9525">
            <a:solidFill>
              <a:schemeClr val="tx2"/>
            </a:solidFill>
            <a:miter lim="800000"/>
            <a:headEnd/>
            <a:tailEnd/>
          </a:ln>
        </p:spPr>
        <p:txBody>
          <a:bodyPr>
            <a:spAutoFit/>
          </a:bodyPr>
          <a:lstStyle/>
          <a:p>
            <a:pPr algn="ctr">
              <a:spcBef>
                <a:spcPct val="50000"/>
              </a:spcBef>
            </a:pPr>
            <a:r>
              <a:rPr lang="en-US" sz="2000">
                <a:latin typeface="Candara"/>
              </a:rPr>
              <a:t>End Users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p:cNvSpPr>
          <p:nvPr/>
        </p:nvSpPr>
        <p:spPr bwMode="auto">
          <a:xfrm>
            <a:off x="285071" y="180975"/>
            <a:ext cx="8153400" cy="715963"/>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Evolution of Databases</a:t>
            </a:r>
          </a:p>
        </p:txBody>
      </p:sp>
      <p:sp>
        <p:nvSpPr>
          <p:cNvPr id="18435"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eaLnBrk="0" hangingPunct="0">
              <a:spcBef>
                <a:spcPct val="20000"/>
              </a:spcBef>
              <a:buClr>
                <a:srgbClr val="00A1E4"/>
              </a:buClr>
              <a:buFont typeface="Arial" pitchFamily="34" charset="0"/>
              <a:buChar char="•"/>
            </a:pPr>
            <a:endParaRPr lang="en-US">
              <a:solidFill>
                <a:srgbClr val="000000"/>
              </a:solidFill>
              <a:latin typeface="Candara"/>
              <a:cs typeface="Arial" pitchFamily="34" charset="0"/>
            </a:endParaRPr>
          </a:p>
        </p:txBody>
      </p:sp>
      <p:pic>
        <p:nvPicPr>
          <p:cNvPr id="18436" name="Picture 7"/>
          <p:cNvPicPr>
            <a:picLocks noChangeAspect="1" noChangeArrowheads="1"/>
          </p:cNvPicPr>
          <p:nvPr/>
        </p:nvPicPr>
        <p:blipFill>
          <a:blip r:embed="rId3"/>
          <a:srcRect/>
          <a:stretch>
            <a:fillRect/>
          </a:stretch>
        </p:blipFill>
        <p:spPr bwMode="auto">
          <a:xfrm>
            <a:off x="232224" y="1063166"/>
            <a:ext cx="8229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2"/>
          <p:cNvSpPr>
            <a:spLocks/>
          </p:cNvSpPr>
          <p:nvPr/>
        </p:nvSpPr>
        <p:spPr bwMode="auto">
          <a:xfrm>
            <a:off x="304574" y="1233488"/>
            <a:ext cx="8226425" cy="5027612"/>
          </a:xfrm>
          <a:prstGeom prst="rect">
            <a:avLst/>
          </a:prstGeom>
          <a:noFill/>
          <a:ln w="9525">
            <a:noFill/>
            <a:miter lim="800000"/>
            <a:headEnd/>
            <a:tailEnd/>
          </a:ln>
        </p:spPr>
        <p:txBody>
          <a:bodyPr/>
          <a:lstStyle/>
          <a:p>
            <a:pPr marL="347663" indent="-347663">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Given below are the characteristics of DBMS: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Control of Data Redundancy</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Traditionally, same data is stored in a number of places</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Gives rise to data redundancy and its disadvantages</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DBMS helps in removing data redundancies by providing means of data- integration. </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Sharing of Data</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DBMS allows many applications to share the data. </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Maintenance of Integrity</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DBMS maintains the correctness, consistency, and interrelationship of data with respect to the application, which uses the data.</a:t>
            </a:r>
          </a:p>
        </p:txBody>
      </p:sp>
      <p:sp>
        <p:nvSpPr>
          <p:cNvPr id="19459" name="Title 1"/>
          <p:cNvSpPr>
            <a:spLocks/>
          </p:cNvSpPr>
          <p:nvPr/>
        </p:nvSpPr>
        <p:spPr bwMode="auto">
          <a:xfrm>
            <a:off x="280082" y="180975"/>
            <a:ext cx="8153400" cy="715963"/>
          </a:xfrm>
          <a:prstGeom prst="rect">
            <a:avLst/>
          </a:prstGeom>
          <a:noFill/>
          <a:ln w="9525">
            <a:noFill/>
            <a:miter lim="800000"/>
            <a:headEnd/>
            <a:tailEnd/>
          </a:ln>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1.2: Features of DBMS</a:t>
            </a:r>
            <a:br>
              <a:rPr lang="en-US" sz="1200" b="1" dirty="0">
                <a:solidFill>
                  <a:srgbClr val="000000"/>
                </a:solidFill>
                <a:latin typeface="Candara"/>
                <a:ea typeface="ヒラギノ角ゴ Pro W3"/>
                <a:cs typeface="Arial" pitchFamily="34" charset="0"/>
              </a:rPr>
            </a:br>
            <a:r>
              <a:rPr lang="en-US" sz="2800" dirty="0" smtClean="0">
                <a:solidFill>
                  <a:srgbClr val="000000"/>
                </a:solidFill>
                <a:latin typeface="Candara"/>
                <a:ea typeface="+mj-ea"/>
                <a:cs typeface="Arial" pitchFamily="34" charset="0"/>
              </a:rPr>
              <a:t>Characteristics of DBMS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2"/>
          <p:cNvSpPr>
            <a:spLocks/>
          </p:cNvSpPr>
          <p:nvPr/>
        </p:nvSpPr>
        <p:spPr bwMode="auto">
          <a:xfrm>
            <a:off x="304574" y="1233488"/>
            <a:ext cx="8226425" cy="5027612"/>
          </a:xfrm>
          <a:prstGeom prst="rect">
            <a:avLst/>
          </a:prstGeom>
          <a:noFill/>
          <a:ln w="9525">
            <a:noFill/>
            <a:miter lim="800000"/>
            <a:headEnd/>
            <a:tailEnd/>
          </a:ln>
        </p:spPr>
        <p:txBody>
          <a:bodyPr/>
          <a:lstStyle/>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Support for Transaction Control and Recovery</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DBMS ensures that updates physically take place after a logical Transaction is complete.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Data Independence</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In DBMS, the application programs are transparent to the physical organization and access techniques.</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Availability of Productivity Tools</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Tools like query language, screen and report painter, and other 4GL tools are available.</a:t>
            </a:r>
          </a:p>
        </p:txBody>
      </p:sp>
      <p:sp>
        <p:nvSpPr>
          <p:cNvPr id="20483" name="Title 1"/>
          <p:cNvSpPr>
            <a:spLocks/>
          </p:cNvSpPr>
          <p:nvPr/>
        </p:nvSpPr>
        <p:spPr bwMode="auto">
          <a:xfrm>
            <a:off x="285071" y="180975"/>
            <a:ext cx="8153400" cy="715963"/>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Characteristics of DBMS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2"/>
          <p:cNvSpPr>
            <a:spLocks/>
          </p:cNvSpPr>
          <p:nvPr/>
        </p:nvSpPr>
        <p:spPr bwMode="auto">
          <a:xfrm>
            <a:off x="304574" y="1233488"/>
            <a:ext cx="8226425" cy="5027612"/>
          </a:xfrm>
          <a:prstGeom prst="rect">
            <a:avLst/>
          </a:prstGeom>
          <a:noFill/>
          <a:ln w="9525">
            <a:noFill/>
            <a:miter lim="800000"/>
            <a:headEnd/>
            <a:tailEnd/>
          </a:ln>
        </p:spPr>
        <p:txBody>
          <a:bodyPr/>
          <a:lstStyle/>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Control over Security</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DBMS provides tools with which the DBA can ensure security of the database.</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Hardware Independence</a:t>
            </a:r>
          </a:p>
          <a:p>
            <a:pPr marL="1089025" lvl="2" indent="-2794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Most DBMS are available across hardware platforms and operating systems.</a:t>
            </a:r>
          </a:p>
        </p:txBody>
      </p:sp>
      <p:sp>
        <p:nvSpPr>
          <p:cNvPr id="21507" name="Title 1"/>
          <p:cNvSpPr>
            <a:spLocks/>
          </p:cNvSpPr>
          <p:nvPr/>
        </p:nvSpPr>
        <p:spPr bwMode="auto">
          <a:xfrm>
            <a:off x="294596" y="180975"/>
            <a:ext cx="8153400" cy="715963"/>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Characteristics of DBMS</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70D5D865803742AEBFDF100895B2B2" ma:contentTypeVersion="3" ma:contentTypeDescription="Create a new document." ma:contentTypeScope="" ma:versionID="7640482fc4e2607c5c073780d66d6844">
  <xsd:schema xmlns:xsd="http://www.w3.org/2001/XMLSchema" xmlns:xs="http://www.w3.org/2001/XMLSchema" xmlns:p="http://schemas.microsoft.com/office/2006/metadata/properties" xmlns:ns2="952a6df7-b138-4f89-9bc4-e7a874ea3254" xmlns:ns3="14b6d540-9833-45be-9583-ec81eee29b00" targetNamespace="http://schemas.microsoft.com/office/2006/metadata/properties" ma:root="true" ma:fieldsID="04eaddd90c44b1e48e4aea6b280be6a9" ns2:_="" ns3:_="">
    <xsd:import namespace="952a6df7-b138-4f89-9bc4-e7a874ea3254"/>
    <xsd:import namespace="14b6d540-9833-45be-9583-ec81eee29b00"/>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b6d540-9833-45be-9583-ec81eee29b00"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4b6d540-9833-45be-9583-ec81eee29b00">Template</Material_x0020_Type>
    <Category xmlns="14b6d540-9833-45be-9583-ec81eee29b00">Module Artifact</Category>
    <Levels xmlns="14b6d540-9833-45be-9583-ec81eee29b00">L1</Leve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7ECB63-A3D2-45E4-B8CC-63FF6A90288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2759</TotalTime>
  <Words>3575</Words>
  <Application>Microsoft Office PowerPoint</Application>
  <PresentationFormat>On-screen Show (4:3)</PresentationFormat>
  <Paragraphs>495</Paragraphs>
  <Slides>31</Slides>
  <Notes>31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Wingdings</vt:lpstr>
      <vt:lpstr>Candara</vt:lpstr>
      <vt:lpstr>ＭＳ Ｐゴシック</vt:lpstr>
      <vt:lpstr>ヒラギノ角ゴ Pro W3</vt:lpstr>
      <vt:lpstr>Calibri</vt:lpstr>
      <vt:lpstr>1_Office Theme</vt:lpstr>
      <vt:lpstr>DBMS/SQL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144</cp:revision>
  <dcterms:created xsi:type="dcterms:W3CDTF">2012-05-18T02:59:15Z</dcterms:created>
  <dcterms:modified xsi:type="dcterms:W3CDTF">2015-12-15T06:00:36Z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0x010100F370D5D865803742AEBFDF100895B2B2</vt:lpwstr>
  </property>
  <property fmtid="{D5CDD505-2E9C-101B-9397-08002B2CF9AE}" pid="4" name="_SourceUrl">
    <vt:lpwstr/>
  </property>
</Properties>
</file>