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40"/>
  </p:notesMasterIdLst>
  <p:handoutMasterIdLst>
    <p:handoutMasterId r:id="rId41"/>
  </p:handoutMasterIdLst>
  <p:sldIdLst>
    <p:sldId id="265" r:id="rId5"/>
    <p:sldId id="298" r:id="rId6"/>
    <p:sldId id="332" r:id="rId7"/>
    <p:sldId id="333" r:id="rId8"/>
    <p:sldId id="329" r:id="rId9"/>
    <p:sldId id="330" r:id="rId10"/>
    <p:sldId id="299" r:id="rId11"/>
    <p:sldId id="300" r:id="rId12"/>
    <p:sldId id="301" r:id="rId13"/>
    <p:sldId id="302" r:id="rId14"/>
    <p:sldId id="303" r:id="rId15"/>
    <p:sldId id="304" r:id="rId16"/>
    <p:sldId id="305" r:id="rId17"/>
    <p:sldId id="306" r:id="rId18"/>
    <p:sldId id="307"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31" r:id="rId36"/>
    <p:sldId id="326" r:id="rId37"/>
    <p:sldId id="327" r:id="rId38"/>
    <p:sldId id="32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6448" autoAdjust="0"/>
  </p:normalViewPr>
  <p:slideViewPr>
    <p:cSldViewPr snapToGrid="0" showGuides="1">
      <p:cViewPr varScale="1">
        <p:scale>
          <a:sx n="71" d="100"/>
          <a:sy n="71" d="100"/>
        </p:scale>
        <p:origin x="-1314"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6/20/2016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71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1-Physical</a:t>
            </a:r>
            <a:r>
              <a:rPr lang="en-US" baseline="0" dirty="0" smtClean="0"/>
              <a:t> backups</a:t>
            </a:r>
          </a:p>
          <a:p>
            <a:r>
              <a:rPr lang="en-US" baseline="0" dirty="0" smtClean="0"/>
              <a:t>2-User Error</a:t>
            </a:r>
          </a:p>
          <a:p>
            <a:r>
              <a:rPr lang="en-US" baseline="0" dirty="0" smtClean="0"/>
              <a:t>3-False—RMAN offers</a:t>
            </a:r>
          </a:p>
          <a:p>
            <a:endParaRPr lang="en-US" dirty="0"/>
          </a:p>
        </p:txBody>
      </p:sp>
    </p:spTree>
    <p:extLst>
      <p:ext uri="{BB962C8B-B14F-4D97-AF65-F5344CB8AC3E}">
        <p14:creationId xmlns:p14="http://schemas.microsoft.com/office/powerpoint/2010/main" val="190889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4-RMAN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a:t>
            </a:r>
            <a:r>
              <a:rPr lang="en-US" sz="1000" dirty="0" smtClean="0"/>
              <a:t>DBA_FLASHBACK_TRANSACTION_STATE </a:t>
            </a:r>
          </a:p>
          <a:p>
            <a:endParaRPr lang="en-US" dirty="0"/>
          </a:p>
        </p:txBody>
      </p:sp>
    </p:spTree>
    <p:extLst>
      <p:ext uri="{BB962C8B-B14F-4D97-AF65-F5344CB8AC3E}">
        <p14:creationId xmlns:p14="http://schemas.microsoft.com/office/powerpoint/2010/main" val="363927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D75DBE54-43B3-45CC-8621-B7FAD5F4D8D1}" type="slidenum">
              <a:rPr lang="en-US" smtClean="0"/>
              <a:pPr>
                <a:defRPr/>
              </a:pPr>
              <a:t>35</a:t>
            </a:fld>
            <a:endParaRPr lang="en-US" smtClean="0"/>
          </a:p>
        </p:txBody>
      </p:sp>
      <p:sp>
        <p:nvSpPr>
          <p:cNvPr id="72707" name="Rectangle 2"/>
          <p:cNvSpPr>
            <a:spLocks noGrp="1" noRot="1" noChangeAspect="1" noChangeArrowheads="1" noTextEdit="1"/>
          </p:cNvSpPr>
          <p:nvPr>
            <p:ph type="sldImg"/>
          </p:nvPr>
        </p:nvSpPr>
        <p:spPr>
          <a:xfrm>
            <a:off x="2022475" y="685800"/>
            <a:ext cx="4572000" cy="34290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800" smtClean="0"/>
              <a:t>declare</a:t>
            </a:r>
          </a:p>
          <a:p>
            <a:pPr eaLnBrk="1" hangingPunct="1">
              <a:lnSpc>
                <a:spcPct val="80000"/>
              </a:lnSpc>
            </a:pPr>
            <a:r>
              <a:rPr lang="en-US" sz="800" smtClean="0"/>
              <a:t> 	a emp%rowtype;</a:t>
            </a:r>
          </a:p>
          <a:p>
            <a:pPr eaLnBrk="1" hangingPunct="1">
              <a:lnSpc>
                <a:spcPct val="80000"/>
              </a:lnSpc>
            </a:pPr>
            <a:r>
              <a:rPr lang="en-US" sz="800" smtClean="0"/>
              <a:t>begin</a:t>
            </a:r>
          </a:p>
          <a:p>
            <a:pPr eaLnBrk="1" hangingPunct="1">
              <a:lnSpc>
                <a:spcPct val="80000"/>
              </a:lnSpc>
            </a:pPr>
            <a:r>
              <a:rPr lang="en-US" sz="800" smtClean="0"/>
              <a:t> 	select * into a from emp where empno=2100;</a:t>
            </a:r>
          </a:p>
          <a:p>
            <a:pPr eaLnBrk="1" hangingPunct="1">
              <a:lnSpc>
                <a:spcPct val="80000"/>
              </a:lnSpc>
            </a:pPr>
            <a:r>
              <a:rPr lang="en-US" sz="800" smtClean="0"/>
              <a:t>exception</a:t>
            </a:r>
          </a:p>
          <a:p>
            <a:pPr eaLnBrk="1" hangingPunct="1">
              <a:lnSpc>
                <a:spcPct val="80000"/>
              </a:lnSpc>
            </a:pPr>
            <a:r>
              <a:rPr lang="en-US" sz="800" smtClean="0"/>
              <a:t> 	when no_data_found then</a:t>
            </a:r>
          </a:p>
          <a:p>
            <a:pPr eaLnBrk="1" hangingPunct="1">
              <a:lnSpc>
                <a:spcPct val="80000"/>
              </a:lnSpc>
            </a:pPr>
            <a:r>
              <a:rPr lang="en-US" sz="800" smtClean="0"/>
              <a:t> 	if sql%notfound then</a:t>
            </a:r>
          </a:p>
          <a:p>
            <a:pPr eaLnBrk="1" hangingPunct="1">
              <a:lnSpc>
                <a:spcPct val="80000"/>
              </a:lnSpc>
            </a:pPr>
            <a:r>
              <a:rPr lang="en-US" sz="800" smtClean="0"/>
              <a:t> 		dbms_output.put_line('true');</a:t>
            </a:r>
          </a:p>
          <a:p>
            <a:pPr eaLnBrk="1" hangingPunct="1">
              <a:lnSpc>
                <a:spcPct val="80000"/>
              </a:lnSpc>
            </a:pPr>
            <a:r>
              <a:rPr lang="en-US" sz="800" smtClean="0"/>
              <a:t> 	elsif sql%notfound=false then</a:t>
            </a:r>
          </a:p>
          <a:p>
            <a:pPr eaLnBrk="1" hangingPunct="1">
              <a:lnSpc>
                <a:spcPct val="80000"/>
              </a:lnSpc>
            </a:pPr>
            <a:r>
              <a:rPr lang="en-US" sz="800" smtClean="0"/>
              <a:t> 		dbms_output.put_line('false');</a:t>
            </a:r>
          </a:p>
          <a:p>
            <a:pPr eaLnBrk="1" hangingPunct="1">
              <a:lnSpc>
                <a:spcPct val="80000"/>
              </a:lnSpc>
            </a:pPr>
            <a:r>
              <a:rPr lang="en-US" sz="800" smtClean="0"/>
              <a:t> 	elsif sql%notfound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dbms_output.put_line('true');</a:t>
            </a:r>
          </a:p>
          <a:p>
            <a:pPr eaLnBrk="1" hangingPunct="1">
              <a:lnSpc>
                <a:spcPct val="80000"/>
              </a:lnSpc>
            </a:pPr>
            <a:r>
              <a:rPr lang="en-US" sz="800" smtClean="0"/>
              <a:t> 	elsif sql%found=false then</a:t>
            </a:r>
          </a:p>
          <a:p>
            <a:pPr eaLnBrk="1" hangingPunct="1">
              <a:lnSpc>
                <a:spcPct val="80000"/>
              </a:lnSpc>
            </a:pPr>
            <a:r>
              <a:rPr lang="en-US" sz="800" smtClean="0"/>
              <a:t> 		dbms_output.put_line('false');</a:t>
            </a:r>
          </a:p>
          <a:p>
            <a:pPr eaLnBrk="1" hangingPunct="1">
              <a:lnSpc>
                <a:spcPct val="80000"/>
              </a:lnSpc>
            </a:pPr>
            <a:r>
              <a:rPr lang="en-US" sz="800" smtClean="0"/>
              <a:t> 	elsif sql%found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 end;</a:t>
            </a:r>
          </a:p>
          <a:p>
            <a:pPr eaLnBrk="1" hangingPunct="1">
              <a:lnSpc>
                <a:spcPct val="80000"/>
              </a:lnSpc>
            </a:pPr>
            <a:r>
              <a:rPr lang="en-US" sz="800" smtClean="0"/>
              <a:t> /</a:t>
            </a:r>
          </a:p>
          <a:p>
            <a:pPr eaLnBrk="1" hangingPunct="1">
              <a:lnSpc>
                <a:spcPct val="80000"/>
              </a:lnSpc>
            </a:pPr>
            <a:r>
              <a:rPr lang="en-US" sz="800" smtClean="0"/>
              <a:t>Considering that 2100 does not exist</a:t>
            </a:r>
          </a:p>
          <a:p>
            <a:pPr eaLnBrk="1" hangingPunct="1">
              <a:lnSpc>
                <a:spcPct val="80000"/>
              </a:lnSpc>
            </a:pPr>
            <a:r>
              <a:rPr lang="en-US" sz="800" smtClean="0"/>
              <a:t>Output :</a:t>
            </a:r>
          </a:p>
          <a:p>
            <a:pPr eaLnBrk="1" hangingPunct="1">
              <a:lnSpc>
                <a:spcPct val="80000"/>
              </a:lnSpc>
            </a:pPr>
            <a:r>
              <a:rPr lang="en-US" sz="800" smtClean="0"/>
              <a:t>true</a:t>
            </a:r>
          </a:p>
          <a:p>
            <a:pPr eaLnBrk="1" hangingPunct="1">
              <a:lnSpc>
                <a:spcPct val="80000"/>
              </a:lnSpc>
            </a:pPr>
            <a:r>
              <a:rPr lang="en-US" sz="800" smtClean="0"/>
              <a:t>False</a:t>
            </a:r>
          </a:p>
          <a:p>
            <a:pPr eaLnBrk="1" hangingPunct="1">
              <a:lnSpc>
                <a:spcPct val="80000"/>
              </a:lnSpc>
            </a:pPr>
            <a:endParaRPr lang="en-US" sz="800" smtClean="0"/>
          </a:p>
          <a:p>
            <a:pPr eaLnBrk="1" hangingPunct="1">
              <a:lnSpc>
                <a:spcPct val="80000"/>
              </a:lnSpc>
            </a:pPr>
            <a:r>
              <a:rPr lang="en-US" sz="800" smtClean="0"/>
              <a:t>declare</a:t>
            </a:r>
          </a:p>
          <a:p>
            <a:pPr eaLnBrk="1" hangingPunct="1">
              <a:lnSpc>
                <a:spcPct val="80000"/>
              </a:lnSpc>
            </a:pPr>
            <a:r>
              <a:rPr lang="en-US" sz="800" smtClean="0"/>
              <a:t> 	a number;</a:t>
            </a:r>
          </a:p>
          <a:p>
            <a:pPr eaLnBrk="1" hangingPunct="1">
              <a:lnSpc>
                <a:spcPct val="80000"/>
              </a:lnSpc>
            </a:pPr>
            <a:r>
              <a:rPr lang="en-US" sz="800" smtClean="0"/>
              <a:t>begin</a:t>
            </a:r>
          </a:p>
          <a:p>
            <a:pPr eaLnBrk="1" hangingPunct="1">
              <a:lnSpc>
                <a:spcPct val="80000"/>
              </a:lnSpc>
            </a:pPr>
            <a:r>
              <a:rPr lang="en-US" sz="800" smtClean="0"/>
              <a:t> 	select sum(sal) into a from emp where deptno=1000;</a:t>
            </a:r>
          </a:p>
          <a:p>
            <a:pPr eaLnBrk="1" hangingPunct="1">
              <a:lnSpc>
                <a:spcPct val="80000"/>
              </a:lnSpc>
            </a:pPr>
            <a:r>
              <a:rPr lang="en-US" sz="800" smtClean="0"/>
              <a:t> 	if sql%notfound then</a:t>
            </a:r>
          </a:p>
          <a:p>
            <a:pPr eaLnBrk="1" hangingPunct="1">
              <a:lnSpc>
                <a:spcPct val="80000"/>
              </a:lnSpc>
            </a:pPr>
            <a:r>
              <a:rPr lang="en-US" sz="800" smtClean="0"/>
              <a:t> 		dbms_output.put_line('true');</a:t>
            </a:r>
          </a:p>
          <a:p>
            <a:pPr eaLnBrk="1" hangingPunct="1">
              <a:lnSpc>
                <a:spcPct val="80000"/>
              </a:lnSpc>
            </a:pPr>
            <a:r>
              <a:rPr lang="en-US" sz="800" smtClean="0"/>
              <a:t> 	elsif sql%notfound=false then</a:t>
            </a:r>
          </a:p>
          <a:p>
            <a:pPr eaLnBrk="1" hangingPunct="1">
              <a:lnSpc>
                <a:spcPct val="80000"/>
              </a:lnSpc>
            </a:pPr>
            <a:r>
              <a:rPr lang="en-US" sz="800" smtClean="0"/>
              <a:t> 		dbms_output.put_line('false');</a:t>
            </a:r>
          </a:p>
          <a:p>
            <a:pPr eaLnBrk="1" hangingPunct="1">
              <a:lnSpc>
                <a:spcPct val="80000"/>
              </a:lnSpc>
            </a:pPr>
            <a:r>
              <a:rPr lang="en-US" sz="800" smtClean="0"/>
              <a:t> 	elsif sql%notfound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	if sql%found then</a:t>
            </a:r>
          </a:p>
          <a:p>
            <a:pPr eaLnBrk="1" hangingPunct="1">
              <a:lnSpc>
                <a:spcPct val="80000"/>
              </a:lnSpc>
            </a:pPr>
            <a:r>
              <a:rPr lang="en-US" sz="800" smtClean="0"/>
              <a:t> 		dbms_output.put_line('true');</a:t>
            </a:r>
          </a:p>
          <a:p>
            <a:pPr eaLnBrk="1" hangingPunct="1">
              <a:lnSpc>
                <a:spcPct val="80000"/>
              </a:lnSpc>
            </a:pPr>
            <a:r>
              <a:rPr lang="en-US" sz="800" smtClean="0"/>
              <a:t> 	elsif sql%found=false then</a:t>
            </a:r>
          </a:p>
          <a:p>
            <a:pPr eaLnBrk="1" hangingPunct="1">
              <a:lnSpc>
                <a:spcPct val="80000"/>
              </a:lnSpc>
            </a:pPr>
            <a:r>
              <a:rPr lang="en-US" sz="800" smtClean="0"/>
              <a:t> 		dbms_output.put_line('false');</a:t>
            </a:r>
          </a:p>
          <a:p>
            <a:pPr eaLnBrk="1" hangingPunct="1">
              <a:lnSpc>
                <a:spcPct val="80000"/>
              </a:lnSpc>
            </a:pPr>
            <a:r>
              <a:rPr lang="en-US" sz="800" smtClean="0"/>
              <a:t> 	elsif sql%found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 exception</a:t>
            </a:r>
          </a:p>
          <a:p>
            <a:pPr eaLnBrk="1" hangingPunct="1">
              <a:lnSpc>
                <a:spcPct val="80000"/>
              </a:lnSpc>
            </a:pPr>
            <a:r>
              <a:rPr lang="en-US" sz="800" smtClean="0"/>
              <a:t> 	when no_data_found then</a:t>
            </a:r>
          </a:p>
          <a:p>
            <a:pPr eaLnBrk="1" hangingPunct="1">
              <a:lnSpc>
                <a:spcPct val="80000"/>
              </a:lnSpc>
            </a:pPr>
            <a:r>
              <a:rPr lang="en-US" sz="800" smtClean="0"/>
              <a:t> 		if sql%notfound then</a:t>
            </a:r>
          </a:p>
          <a:p>
            <a:pPr eaLnBrk="1" hangingPunct="1">
              <a:lnSpc>
                <a:spcPct val="80000"/>
              </a:lnSpc>
            </a:pPr>
            <a:r>
              <a:rPr lang="en-US" sz="800" smtClean="0"/>
              <a:t> 			dbms_output.put_line('etrue');</a:t>
            </a:r>
          </a:p>
          <a:p>
            <a:pPr eaLnBrk="1" hangingPunct="1">
              <a:lnSpc>
                <a:spcPct val="80000"/>
              </a:lnSpc>
            </a:pPr>
            <a:r>
              <a:rPr lang="en-US" sz="800" smtClean="0"/>
              <a:t> 		elsif sql%notfound=false then</a:t>
            </a:r>
          </a:p>
          <a:p>
            <a:pPr eaLnBrk="1" hangingPunct="1">
              <a:lnSpc>
                <a:spcPct val="80000"/>
              </a:lnSpc>
            </a:pPr>
            <a:r>
              <a:rPr lang="en-US" sz="800" smtClean="0"/>
              <a:t> 			dbms_output.put_line('efalse');</a:t>
            </a:r>
          </a:p>
          <a:p>
            <a:pPr eaLnBrk="1" hangingPunct="1">
              <a:lnSpc>
                <a:spcPct val="80000"/>
              </a:lnSpc>
            </a:pPr>
            <a:r>
              <a:rPr lang="en-US" sz="800" smtClean="0"/>
              <a:t> 		elsif sql%notfound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dbms_output.put_line('etrue');</a:t>
            </a:r>
          </a:p>
          <a:p>
            <a:pPr eaLnBrk="1" hangingPunct="1">
              <a:lnSpc>
                <a:spcPct val="80000"/>
              </a:lnSpc>
            </a:pPr>
            <a:r>
              <a:rPr lang="en-US" sz="800" smtClean="0"/>
              <a:t> 		elsif sql%found=false then</a:t>
            </a:r>
          </a:p>
          <a:p>
            <a:pPr eaLnBrk="1" hangingPunct="1">
              <a:lnSpc>
                <a:spcPct val="80000"/>
              </a:lnSpc>
            </a:pPr>
            <a:r>
              <a:rPr lang="en-US" sz="800" smtClean="0"/>
              <a:t> 			dbms_output.put_line('efalse');</a:t>
            </a:r>
          </a:p>
          <a:p>
            <a:pPr eaLnBrk="1" hangingPunct="1">
              <a:lnSpc>
                <a:spcPct val="80000"/>
              </a:lnSpc>
            </a:pPr>
            <a:r>
              <a:rPr lang="en-US" sz="800" smtClean="0"/>
              <a:t> 		elsif sql%found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 end;</a:t>
            </a:r>
          </a:p>
          <a:p>
            <a:pPr eaLnBrk="1" hangingPunct="1">
              <a:lnSpc>
                <a:spcPct val="80000"/>
              </a:lnSpc>
            </a:pPr>
            <a:r>
              <a:rPr lang="en-US" sz="800" smtClean="0"/>
              <a:t>/</a:t>
            </a:r>
          </a:p>
          <a:p>
            <a:pPr eaLnBrk="1" hangingPunct="1">
              <a:lnSpc>
                <a:spcPct val="80000"/>
              </a:lnSpc>
            </a:pPr>
            <a:r>
              <a:rPr lang="en-US" sz="800" smtClean="0"/>
              <a:t>(regardless of whether deptno=1000 exists or not)</a:t>
            </a:r>
          </a:p>
          <a:p>
            <a:pPr eaLnBrk="1" hangingPunct="1">
              <a:lnSpc>
                <a:spcPct val="80000"/>
              </a:lnSpc>
            </a:pPr>
            <a:r>
              <a:rPr lang="en-US" sz="800" smtClean="0"/>
              <a:t>Output :</a:t>
            </a:r>
          </a:p>
          <a:p>
            <a:pPr eaLnBrk="1" hangingPunct="1">
              <a:lnSpc>
                <a:spcPct val="80000"/>
              </a:lnSpc>
            </a:pPr>
            <a:r>
              <a:rPr lang="en-US" sz="800" smtClean="0"/>
              <a:t>false</a:t>
            </a:r>
          </a:p>
          <a:p>
            <a:pPr eaLnBrk="1" hangingPunct="1">
              <a:lnSpc>
                <a:spcPct val="80000"/>
              </a:lnSpc>
            </a:pPr>
            <a:r>
              <a:rPr lang="en-US" sz="800" smtClean="0"/>
              <a:t>true</a:t>
            </a:r>
          </a:p>
          <a:p>
            <a:pPr eaLnBrk="1" hangingPunct="1">
              <a:lnSpc>
                <a:spcPct val="80000"/>
              </a:lnSpc>
            </a:pPr>
            <a:endParaRPr lang="en-US" sz="800" smtClean="0"/>
          </a:p>
          <a:p>
            <a:pPr eaLnBrk="1" hangingPunct="1">
              <a:lnSpc>
                <a:spcPct val="80000"/>
              </a:lnSpc>
            </a:pPr>
            <a:r>
              <a:rPr lang="en-US" sz="800" smtClean="0"/>
              <a:t>declare</a:t>
            </a:r>
          </a:p>
          <a:p>
            <a:pPr eaLnBrk="1" hangingPunct="1">
              <a:lnSpc>
                <a:spcPct val="80000"/>
              </a:lnSpc>
            </a:pPr>
            <a:r>
              <a:rPr lang="en-US" sz="800" smtClean="0"/>
              <a:t> 	a number;</a:t>
            </a:r>
          </a:p>
          <a:p>
            <a:pPr eaLnBrk="1" hangingPunct="1">
              <a:lnSpc>
                <a:spcPct val="80000"/>
              </a:lnSpc>
            </a:pPr>
            <a:r>
              <a:rPr lang="en-US" sz="800" smtClean="0"/>
              <a:t>begin</a:t>
            </a:r>
          </a:p>
          <a:p>
            <a:pPr eaLnBrk="1" hangingPunct="1">
              <a:lnSpc>
                <a:spcPct val="80000"/>
              </a:lnSpc>
            </a:pPr>
            <a:r>
              <a:rPr lang="en-US" sz="800" smtClean="0"/>
              <a:t> 	select sal into a from emp where deptno=10;</a:t>
            </a:r>
          </a:p>
          <a:p>
            <a:pPr eaLnBrk="1" hangingPunct="1">
              <a:lnSpc>
                <a:spcPct val="80000"/>
              </a:lnSpc>
            </a:pPr>
            <a:r>
              <a:rPr lang="en-US" sz="800" smtClean="0"/>
              <a:t>exception</a:t>
            </a:r>
          </a:p>
          <a:p>
            <a:pPr eaLnBrk="1" hangingPunct="1">
              <a:lnSpc>
                <a:spcPct val="80000"/>
              </a:lnSpc>
            </a:pPr>
            <a:r>
              <a:rPr lang="en-US" sz="800" smtClean="0"/>
              <a:t> 	when too_many_rows then</a:t>
            </a:r>
          </a:p>
          <a:p>
            <a:pPr eaLnBrk="1" hangingPunct="1">
              <a:lnSpc>
                <a:spcPct val="80000"/>
              </a:lnSpc>
            </a:pPr>
            <a:r>
              <a:rPr lang="en-US" sz="800" smtClean="0"/>
              <a:t> 		if sql%notfound then</a:t>
            </a:r>
          </a:p>
          <a:p>
            <a:pPr eaLnBrk="1" hangingPunct="1">
              <a:lnSpc>
                <a:spcPct val="80000"/>
              </a:lnSpc>
            </a:pPr>
            <a:r>
              <a:rPr lang="en-US" sz="800" smtClean="0"/>
              <a:t> 			dbms_output.put_line('etrue');</a:t>
            </a:r>
          </a:p>
          <a:p>
            <a:pPr eaLnBrk="1" hangingPunct="1">
              <a:lnSpc>
                <a:spcPct val="80000"/>
              </a:lnSpc>
            </a:pPr>
            <a:r>
              <a:rPr lang="en-US" sz="800" smtClean="0"/>
              <a:t> 		elsif sql%notfound=false then</a:t>
            </a:r>
          </a:p>
          <a:p>
            <a:pPr eaLnBrk="1" hangingPunct="1">
              <a:lnSpc>
                <a:spcPct val="80000"/>
              </a:lnSpc>
            </a:pPr>
            <a:r>
              <a:rPr lang="en-US" sz="800" smtClean="0"/>
              <a:t> 			dbms_output.put_line('efalse');</a:t>
            </a:r>
          </a:p>
          <a:p>
            <a:pPr eaLnBrk="1" hangingPunct="1">
              <a:lnSpc>
                <a:spcPct val="80000"/>
              </a:lnSpc>
            </a:pPr>
            <a:r>
              <a:rPr lang="en-US" sz="800" smtClean="0"/>
              <a:t> 		elsif sql%notfound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dbms_output.put_line('etrue');</a:t>
            </a:r>
          </a:p>
          <a:p>
            <a:pPr eaLnBrk="1" hangingPunct="1">
              <a:lnSpc>
                <a:spcPct val="80000"/>
              </a:lnSpc>
            </a:pPr>
            <a:r>
              <a:rPr lang="en-US" sz="800" smtClean="0"/>
              <a:t> 		elsif sql%found=false then</a:t>
            </a:r>
          </a:p>
          <a:p>
            <a:pPr eaLnBrk="1" hangingPunct="1">
              <a:lnSpc>
                <a:spcPct val="80000"/>
              </a:lnSpc>
            </a:pPr>
            <a:r>
              <a:rPr lang="en-US" sz="800" smtClean="0"/>
              <a:t> 			dbms_output.put_line('efalse');</a:t>
            </a:r>
          </a:p>
          <a:p>
            <a:pPr eaLnBrk="1" hangingPunct="1">
              <a:lnSpc>
                <a:spcPct val="80000"/>
              </a:lnSpc>
            </a:pPr>
            <a:r>
              <a:rPr lang="en-US" sz="800" smtClean="0"/>
              <a:t> 		elsif sql%found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dbms_output.put_line('number of rows is :'||sql%rowcount);</a:t>
            </a:r>
          </a:p>
          <a:p>
            <a:pPr eaLnBrk="1" hangingPunct="1">
              <a:lnSpc>
                <a:spcPct val="80000"/>
              </a:lnSpc>
            </a:pPr>
            <a:r>
              <a:rPr lang="en-US" sz="800" smtClean="0"/>
              <a:t> end;</a:t>
            </a:r>
          </a:p>
          <a:p>
            <a:pPr eaLnBrk="1" hangingPunct="1">
              <a:lnSpc>
                <a:spcPct val="80000"/>
              </a:lnSpc>
            </a:pPr>
            <a:r>
              <a:rPr lang="en-US" sz="800" smtClean="0"/>
              <a:t>/</a:t>
            </a:r>
          </a:p>
          <a:p>
            <a:pPr eaLnBrk="1" hangingPunct="1">
              <a:lnSpc>
                <a:spcPct val="80000"/>
              </a:lnSpc>
            </a:pPr>
            <a:r>
              <a:rPr lang="en-US" sz="800" smtClean="0"/>
              <a:t>Output :</a:t>
            </a:r>
          </a:p>
          <a:p>
            <a:pPr eaLnBrk="1" hangingPunct="1">
              <a:lnSpc>
                <a:spcPct val="80000"/>
              </a:lnSpc>
            </a:pPr>
            <a:r>
              <a:rPr lang="en-US" sz="800" smtClean="0"/>
              <a:t>efalse</a:t>
            </a:r>
          </a:p>
          <a:p>
            <a:pPr eaLnBrk="1" hangingPunct="1">
              <a:lnSpc>
                <a:spcPct val="80000"/>
              </a:lnSpc>
            </a:pPr>
            <a:r>
              <a:rPr lang="en-US" sz="800" smtClean="0"/>
              <a:t>etrue</a:t>
            </a:r>
          </a:p>
          <a:p>
            <a:pPr eaLnBrk="1" hangingPunct="1">
              <a:lnSpc>
                <a:spcPct val="80000"/>
              </a:lnSpc>
            </a:pPr>
            <a:r>
              <a:rPr lang="en-US" sz="800" smtClean="0"/>
              <a:t>number of rows is :1</a:t>
            </a:r>
          </a:p>
          <a:p>
            <a:pPr eaLnBrk="1" hangingPunct="1">
              <a:lnSpc>
                <a:spcPct val="80000"/>
              </a:lnSpc>
            </a:pPr>
            <a:r>
              <a:rPr lang="en-US" sz="800" smtClean="0"/>
              <a:t>Use of collection as a target :</a:t>
            </a:r>
          </a:p>
          <a:p>
            <a:pPr eaLnBrk="1" hangingPunct="1">
              <a:lnSpc>
                <a:spcPct val="80000"/>
              </a:lnSpc>
            </a:pPr>
            <a:endParaRPr lang="en-US" sz="800" smtClean="0"/>
          </a:p>
          <a:p>
            <a:pPr eaLnBrk="1" hangingPunct="1">
              <a:lnSpc>
                <a:spcPct val="80000"/>
              </a:lnSpc>
            </a:pPr>
            <a:r>
              <a:rPr lang="en-US" sz="800" smtClean="0"/>
              <a:t>declare</a:t>
            </a:r>
          </a:p>
          <a:p>
            <a:pPr eaLnBrk="1" hangingPunct="1">
              <a:lnSpc>
                <a:spcPct val="80000"/>
              </a:lnSpc>
            </a:pPr>
            <a:r>
              <a:rPr lang="en-US" sz="800" smtClean="0"/>
              <a:t> 	type x is table of emp.sal%type;</a:t>
            </a:r>
          </a:p>
          <a:p>
            <a:pPr eaLnBrk="1" hangingPunct="1">
              <a:lnSpc>
                <a:spcPct val="80000"/>
              </a:lnSpc>
            </a:pPr>
            <a:r>
              <a:rPr lang="en-US" sz="800" smtClean="0"/>
              <a:t> 	a x;</a:t>
            </a:r>
          </a:p>
          <a:p>
            <a:pPr eaLnBrk="1" hangingPunct="1">
              <a:lnSpc>
                <a:spcPct val="80000"/>
              </a:lnSpc>
            </a:pPr>
            <a:r>
              <a:rPr lang="en-US" sz="800" smtClean="0"/>
              <a:t>begin</a:t>
            </a:r>
          </a:p>
          <a:p>
            <a:pPr eaLnBrk="1" hangingPunct="1">
              <a:lnSpc>
                <a:spcPct val="80000"/>
              </a:lnSpc>
            </a:pPr>
            <a:r>
              <a:rPr lang="en-US" sz="800" smtClean="0"/>
              <a:t> 	select sal bulk collect into a from emp where deptno=18;</a:t>
            </a:r>
          </a:p>
          <a:p>
            <a:pPr eaLnBrk="1" hangingPunct="1">
              <a:lnSpc>
                <a:spcPct val="80000"/>
              </a:lnSpc>
            </a:pPr>
            <a:r>
              <a:rPr lang="en-US" sz="800" smtClean="0"/>
              <a:t> 	if sql%notfound then</a:t>
            </a:r>
          </a:p>
          <a:p>
            <a:pPr eaLnBrk="1" hangingPunct="1">
              <a:lnSpc>
                <a:spcPct val="80000"/>
              </a:lnSpc>
            </a:pPr>
            <a:r>
              <a:rPr lang="en-US" sz="800" smtClean="0"/>
              <a:t> 		dbms_output.put_line('true');</a:t>
            </a:r>
          </a:p>
          <a:p>
            <a:pPr eaLnBrk="1" hangingPunct="1">
              <a:lnSpc>
                <a:spcPct val="80000"/>
              </a:lnSpc>
            </a:pPr>
            <a:r>
              <a:rPr lang="en-US" sz="800" smtClean="0"/>
              <a:t> 	elsif sql%notfound=false then</a:t>
            </a:r>
          </a:p>
          <a:p>
            <a:pPr eaLnBrk="1" hangingPunct="1">
              <a:lnSpc>
                <a:spcPct val="80000"/>
              </a:lnSpc>
            </a:pPr>
            <a:r>
              <a:rPr lang="en-US" sz="800" smtClean="0"/>
              <a:t> 		dbms_output.put_line('false');</a:t>
            </a:r>
          </a:p>
          <a:p>
            <a:pPr eaLnBrk="1" hangingPunct="1">
              <a:lnSpc>
                <a:spcPct val="80000"/>
              </a:lnSpc>
            </a:pPr>
            <a:r>
              <a:rPr lang="en-US" sz="800" smtClean="0"/>
              <a:t> 	elsif sql%notfound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dbms_output.put_line('true');</a:t>
            </a:r>
          </a:p>
          <a:p>
            <a:pPr eaLnBrk="1" hangingPunct="1">
              <a:lnSpc>
                <a:spcPct val="80000"/>
              </a:lnSpc>
            </a:pPr>
            <a:r>
              <a:rPr lang="en-US" sz="800" smtClean="0"/>
              <a:t> 	elsif sql%found=false then</a:t>
            </a:r>
          </a:p>
          <a:p>
            <a:pPr eaLnBrk="1" hangingPunct="1">
              <a:lnSpc>
                <a:spcPct val="80000"/>
              </a:lnSpc>
            </a:pPr>
            <a:r>
              <a:rPr lang="en-US" sz="800" smtClean="0"/>
              <a:t> 		dbms_output.put_line('false');</a:t>
            </a:r>
          </a:p>
          <a:p>
            <a:pPr eaLnBrk="1" hangingPunct="1">
              <a:lnSpc>
                <a:spcPct val="80000"/>
              </a:lnSpc>
            </a:pPr>
            <a:r>
              <a:rPr lang="en-US" sz="800" smtClean="0"/>
              <a:t> 	elsif sql%found is null then</a:t>
            </a:r>
          </a:p>
          <a:p>
            <a:pPr eaLnBrk="1" hangingPunct="1">
              <a:lnSpc>
                <a:spcPct val="80000"/>
              </a:lnSpc>
            </a:pPr>
            <a:r>
              <a:rPr lang="en-US" sz="800" smtClean="0"/>
              <a:t> 		dbms_output.put_line('null');</a:t>
            </a:r>
          </a:p>
          <a:p>
            <a:pPr eaLnBrk="1" hangingPunct="1">
              <a:lnSpc>
                <a:spcPct val="80000"/>
              </a:lnSpc>
            </a:pPr>
            <a:r>
              <a:rPr lang="en-US" sz="800" smtClean="0"/>
              <a:t> 	end if;</a:t>
            </a:r>
          </a:p>
          <a:p>
            <a:pPr eaLnBrk="1" hangingPunct="1">
              <a:lnSpc>
                <a:spcPct val="80000"/>
              </a:lnSpc>
            </a:pPr>
            <a:r>
              <a:rPr lang="en-US" sz="800" smtClean="0"/>
              <a:t>dbms_output.put_line('number of rows is :'||sql%rowcount);</a:t>
            </a:r>
          </a:p>
          <a:p>
            <a:pPr eaLnBrk="1" hangingPunct="1">
              <a:lnSpc>
                <a:spcPct val="80000"/>
              </a:lnSpc>
            </a:pPr>
            <a:r>
              <a:rPr lang="en-US" sz="800" smtClean="0"/>
              <a:t> exception</a:t>
            </a:r>
          </a:p>
          <a:p>
            <a:pPr eaLnBrk="1" hangingPunct="1">
              <a:lnSpc>
                <a:spcPct val="80000"/>
              </a:lnSpc>
            </a:pPr>
            <a:r>
              <a:rPr lang="en-US" sz="800" smtClean="0"/>
              <a:t> 	when too_many_rows then</a:t>
            </a:r>
          </a:p>
          <a:p>
            <a:pPr eaLnBrk="1" hangingPunct="1">
              <a:lnSpc>
                <a:spcPct val="80000"/>
              </a:lnSpc>
            </a:pPr>
            <a:r>
              <a:rPr lang="en-US" sz="800" smtClean="0"/>
              <a:t> 		if sql%notfound then</a:t>
            </a:r>
          </a:p>
          <a:p>
            <a:pPr eaLnBrk="1" hangingPunct="1">
              <a:lnSpc>
                <a:spcPct val="80000"/>
              </a:lnSpc>
            </a:pPr>
            <a:r>
              <a:rPr lang="en-US" sz="800" smtClean="0"/>
              <a:t> 			dbms_output.put_line('etrue');</a:t>
            </a:r>
          </a:p>
          <a:p>
            <a:pPr eaLnBrk="1" hangingPunct="1">
              <a:lnSpc>
                <a:spcPct val="80000"/>
              </a:lnSpc>
            </a:pPr>
            <a:r>
              <a:rPr lang="en-US" sz="800" smtClean="0"/>
              <a:t> 		elsif sql%notfound=false then</a:t>
            </a:r>
          </a:p>
          <a:p>
            <a:pPr eaLnBrk="1" hangingPunct="1">
              <a:lnSpc>
                <a:spcPct val="80000"/>
              </a:lnSpc>
            </a:pPr>
            <a:r>
              <a:rPr lang="en-US" sz="800" smtClean="0"/>
              <a:t> 			dbms_output.put_line('efalse');</a:t>
            </a:r>
          </a:p>
          <a:p>
            <a:pPr eaLnBrk="1" hangingPunct="1">
              <a:lnSpc>
                <a:spcPct val="80000"/>
              </a:lnSpc>
            </a:pPr>
            <a:r>
              <a:rPr lang="en-US" sz="800" smtClean="0"/>
              <a:t> 		elsif sql%notfound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if sql%found then</a:t>
            </a:r>
          </a:p>
          <a:p>
            <a:pPr eaLnBrk="1" hangingPunct="1">
              <a:lnSpc>
                <a:spcPct val="80000"/>
              </a:lnSpc>
            </a:pPr>
            <a:r>
              <a:rPr lang="en-US" sz="800" smtClean="0"/>
              <a:t> 			dbms_output.put_line('etrue');</a:t>
            </a:r>
          </a:p>
          <a:p>
            <a:pPr eaLnBrk="1" hangingPunct="1">
              <a:lnSpc>
                <a:spcPct val="80000"/>
              </a:lnSpc>
            </a:pPr>
            <a:r>
              <a:rPr lang="en-US" sz="800" smtClean="0"/>
              <a:t> 		elsif sql%found=false then</a:t>
            </a:r>
          </a:p>
          <a:p>
            <a:pPr eaLnBrk="1" hangingPunct="1">
              <a:lnSpc>
                <a:spcPct val="80000"/>
              </a:lnSpc>
            </a:pPr>
            <a:r>
              <a:rPr lang="en-US" sz="800" smtClean="0"/>
              <a:t> 			dbms_output.put_line('efalse');</a:t>
            </a:r>
          </a:p>
          <a:p>
            <a:pPr eaLnBrk="1" hangingPunct="1">
              <a:lnSpc>
                <a:spcPct val="80000"/>
              </a:lnSpc>
            </a:pPr>
            <a:r>
              <a:rPr lang="en-US" sz="800" smtClean="0"/>
              <a:t> 		elsif sql%found is null then</a:t>
            </a:r>
          </a:p>
          <a:p>
            <a:pPr eaLnBrk="1" hangingPunct="1">
              <a:lnSpc>
                <a:spcPct val="80000"/>
              </a:lnSpc>
            </a:pPr>
            <a:r>
              <a:rPr lang="en-US" sz="800" smtClean="0"/>
              <a:t> 			dbms_output.put_line('enull');</a:t>
            </a:r>
          </a:p>
          <a:p>
            <a:pPr eaLnBrk="1" hangingPunct="1">
              <a:lnSpc>
                <a:spcPct val="80000"/>
              </a:lnSpc>
            </a:pPr>
            <a:r>
              <a:rPr lang="en-US" sz="800" smtClean="0"/>
              <a:t> 		end if;</a:t>
            </a:r>
          </a:p>
          <a:p>
            <a:pPr eaLnBrk="1" hangingPunct="1">
              <a:lnSpc>
                <a:spcPct val="80000"/>
              </a:lnSpc>
            </a:pPr>
            <a:r>
              <a:rPr lang="en-US" sz="800" smtClean="0"/>
              <a:t>dbms_output.put_line('number of rows is :'||sql%rowcount);</a:t>
            </a:r>
          </a:p>
          <a:p>
            <a:pPr eaLnBrk="1" hangingPunct="1">
              <a:lnSpc>
                <a:spcPct val="80000"/>
              </a:lnSpc>
            </a:pPr>
            <a:r>
              <a:rPr lang="en-US" sz="800" smtClean="0"/>
              <a:t> end;</a:t>
            </a:r>
          </a:p>
          <a:p>
            <a:pPr eaLnBrk="1" hangingPunct="1">
              <a:lnSpc>
                <a:spcPct val="80000"/>
              </a:lnSpc>
            </a:pPr>
            <a:r>
              <a:rPr lang="en-US" sz="800" smtClean="0"/>
              <a:t>/</a:t>
            </a:r>
          </a:p>
          <a:p>
            <a:pPr eaLnBrk="1" hangingPunct="1">
              <a:lnSpc>
                <a:spcPct val="80000"/>
              </a:lnSpc>
            </a:pPr>
            <a:r>
              <a:rPr lang="en-US" sz="800" smtClean="0"/>
              <a:t>because of use of collection as a target.</a:t>
            </a:r>
          </a:p>
          <a:p>
            <a:pPr eaLnBrk="1" hangingPunct="1">
              <a:lnSpc>
                <a:spcPct val="80000"/>
              </a:lnSpc>
            </a:pPr>
            <a:r>
              <a:rPr lang="en-US" sz="800" smtClean="0"/>
              <a:t>Output :</a:t>
            </a:r>
          </a:p>
          <a:p>
            <a:pPr eaLnBrk="1" hangingPunct="1">
              <a:lnSpc>
                <a:spcPct val="80000"/>
              </a:lnSpc>
            </a:pPr>
            <a:r>
              <a:rPr lang="en-US" sz="800" smtClean="0"/>
              <a:t>false</a:t>
            </a:r>
          </a:p>
          <a:p>
            <a:pPr eaLnBrk="1" hangingPunct="1">
              <a:lnSpc>
                <a:spcPct val="80000"/>
              </a:lnSpc>
            </a:pPr>
            <a:r>
              <a:rPr lang="en-US" sz="800" smtClean="0"/>
              <a:t>true</a:t>
            </a:r>
          </a:p>
          <a:p>
            <a:pPr eaLnBrk="1" hangingPunct="1">
              <a:lnSpc>
                <a:spcPct val="80000"/>
              </a:lnSpc>
            </a:pPr>
            <a:r>
              <a:rPr lang="en-US" sz="800" smtClean="0"/>
              <a:t>number of rows is :3</a:t>
            </a:r>
            <a:endParaRPr lang="en-US" sz="800" b="1" smtClean="0"/>
          </a:p>
          <a:p>
            <a:pPr eaLnBrk="1" hangingPunct="1">
              <a:lnSpc>
                <a:spcPct val="80000"/>
              </a:lnSpc>
            </a:pPr>
            <a:endParaRPr lang="en-US" sz="800" b="1" smtClean="0"/>
          </a:p>
          <a:p>
            <a:pPr eaLnBrk="1" hangingPunct="1">
              <a:lnSpc>
                <a:spcPct val="80000"/>
              </a:lnSpc>
            </a:pPr>
            <a:r>
              <a:rPr lang="en-US" sz="800" b="1" smtClean="0"/>
              <a:t>For imlicit cursors :</a:t>
            </a:r>
            <a:endParaRPr lang="en-US" sz="800" smtClean="0"/>
          </a:p>
          <a:p>
            <a:pPr eaLnBrk="1" hangingPunct="1">
              <a:lnSpc>
                <a:spcPct val="80000"/>
              </a:lnSpc>
            </a:pPr>
            <a:r>
              <a:rPr lang="en-US" sz="800" smtClean="0"/>
              <a:t>declare</a:t>
            </a:r>
          </a:p>
          <a:p>
            <a:pPr eaLnBrk="1" hangingPunct="1">
              <a:lnSpc>
                <a:spcPct val="80000"/>
              </a:lnSpc>
            </a:pPr>
            <a:r>
              <a:rPr lang="en-US" sz="800" smtClean="0"/>
              <a:t>begin</a:t>
            </a:r>
          </a:p>
          <a:p>
            <a:pPr eaLnBrk="1" hangingPunct="1">
              <a:lnSpc>
                <a:spcPct val="80000"/>
              </a:lnSpc>
            </a:pPr>
            <a:r>
              <a:rPr lang="en-US" sz="800" smtClean="0"/>
              <a:t>     	dbms_output.put_line('before DML');</a:t>
            </a:r>
          </a:p>
          <a:p>
            <a:pPr eaLnBrk="1" hangingPunct="1">
              <a:lnSpc>
                <a:spcPct val="80000"/>
              </a:lnSpc>
            </a:pPr>
            <a:r>
              <a:rPr lang="en-US" sz="800" smtClean="0"/>
              <a:t>  	if sql%isopen=true then</a:t>
            </a:r>
          </a:p>
          <a:p>
            <a:pPr eaLnBrk="1" hangingPunct="1">
              <a:lnSpc>
                <a:spcPct val="80000"/>
              </a:lnSpc>
            </a:pPr>
            <a:r>
              <a:rPr lang="en-US" sz="800" smtClean="0"/>
              <a:t>     		dbms_output.put_line('cursosr is open');</a:t>
            </a:r>
          </a:p>
          <a:p>
            <a:pPr eaLnBrk="1" hangingPunct="1">
              <a:lnSpc>
                <a:spcPct val="80000"/>
              </a:lnSpc>
            </a:pPr>
            <a:r>
              <a:rPr lang="en-US" sz="800" smtClean="0"/>
              <a:t>  	elsif sql%isopen=false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sql%found=true then</a:t>
            </a:r>
          </a:p>
          <a:p>
            <a:pPr eaLnBrk="1" hangingPunct="1">
              <a:lnSpc>
                <a:spcPct val="80000"/>
              </a:lnSpc>
            </a:pPr>
            <a:r>
              <a:rPr lang="en-US" sz="800" smtClean="0"/>
              <a:t>     		dbms_output.put_line('%found is true');</a:t>
            </a:r>
          </a:p>
          <a:p>
            <a:pPr eaLnBrk="1" hangingPunct="1">
              <a:lnSpc>
                <a:spcPct val="80000"/>
              </a:lnSpc>
            </a:pPr>
            <a:r>
              <a:rPr lang="en-US" sz="800" smtClean="0"/>
              <a:t>  	elsif sql%found=false then</a:t>
            </a:r>
          </a:p>
          <a:p>
            <a:pPr eaLnBrk="1" hangingPunct="1">
              <a:lnSpc>
                <a:spcPct val="80000"/>
              </a:lnSpc>
            </a:pPr>
            <a:r>
              <a:rPr lang="en-US" sz="800" smtClean="0"/>
              <a:t>     		dbms_output.put_line('%found is false');</a:t>
            </a:r>
          </a:p>
          <a:p>
            <a:pPr eaLnBrk="1" hangingPunct="1">
              <a:lnSpc>
                <a:spcPct val="80000"/>
              </a:lnSpc>
            </a:pPr>
            <a:r>
              <a:rPr lang="en-US" sz="800" smtClean="0"/>
              <a:t>  	else</a:t>
            </a:r>
          </a:p>
          <a:p>
            <a:pPr eaLnBrk="1" hangingPunct="1">
              <a:lnSpc>
                <a:spcPct val="80000"/>
              </a:lnSpc>
            </a:pPr>
            <a:r>
              <a:rPr lang="en-US" sz="800" smtClean="0"/>
              <a:t>     		dbms_output.put_line('%found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sql%notfound=true then</a:t>
            </a:r>
          </a:p>
          <a:p>
            <a:pPr eaLnBrk="1" hangingPunct="1">
              <a:lnSpc>
                <a:spcPct val="80000"/>
              </a:lnSpc>
            </a:pPr>
            <a:r>
              <a:rPr lang="en-US" sz="800" smtClean="0"/>
              <a:t>     		dbms_output.put_line('%notfound is true');</a:t>
            </a:r>
          </a:p>
          <a:p>
            <a:pPr eaLnBrk="1" hangingPunct="1">
              <a:lnSpc>
                <a:spcPct val="80000"/>
              </a:lnSpc>
            </a:pPr>
            <a:r>
              <a:rPr lang="en-US" sz="800" smtClean="0"/>
              <a:t>  	elsif sql%notfound=false then</a:t>
            </a:r>
          </a:p>
          <a:p>
            <a:pPr eaLnBrk="1" hangingPunct="1">
              <a:lnSpc>
                <a:spcPct val="80000"/>
              </a:lnSpc>
            </a:pPr>
            <a:r>
              <a:rPr lang="en-US" sz="800" smtClean="0"/>
              <a:t>     		dbms_output.put_line('%notfound is false');</a:t>
            </a:r>
          </a:p>
          <a:p>
            <a:pPr eaLnBrk="1" hangingPunct="1">
              <a:lnSpc>
                <a:spcPct val="80000"/>
              </a:lnSpc>
            </a:pPr>
            <a:r>
              <a:rPr lang="en-US" sz="800" smtClean="0"/>
              <a:t>  	else</a:t>
            </a:r>
          </a:p>
          <a:p>
            <a:pPr eaLnBrk="1" hangingPunct="1">
              <a:lnSpc>
                <a:spcPct val="80000"/>
              </a:lnSpc>
            </a:pPr>
            <a:r>
              <a:rPr lang="en-US" sz="800" smtClean="0"/>
              <a:t>     		dbms_output.put_line('%notfound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sql%rowcount&gt;0 then</a:t>
            </a:r>
          </a:p>
          <a:p>
            <a:pPr eaLnBrk="1" hangingPunct="1">
              <a:lnSpc>
                <a:spcPct val="80000"/>
              </a:lnSpc>
            </a:pPr>
            <a:r>
              <a:rPr lang="en-US" sz="800" smtClean="0"/>
              <a:t>     		dbms_output.put_line('Found '||sql%rowcount || 'rows');</a:t>
            </a:r>
          </a:p>
          <a:p>
            <a:pPr eaLnBrk="1" hangingPunct="1">
              <a:lnSpc>
                <a:spcPct val="80000"/>
              </a:lnSpc>
            </a:pPr>
            <a:r>
              <a:rPr lang="en-US" sz="800" smtClean="0"/>
              <a:t>  	elsif sql%rowcount=0 then</a:t>
            </a:r>
          </a:p>
          <a:p>
            <a:pPr eaLnBrk="1" hangingPunct="1">
              <a:lnSpc>
                <a:spcPct val="80000"/>
              </a:lnSpc>
            </a:pPr>
            <a:r>
              <a:rPr lang="en-US" sz="800" smtClean="0"/>
              <a:t>     		dbms_output.put_line('cursosr found 0 rows');</a:t>
            </a:r>
          </a:p>
          <a:p>
            <a:pPr eaLnBrk="1" hangingPunct="1">
              <a:lnSpc>
                <a:spcPct val="80000"/>
              </a:lnSpc>
            </a:pPr>
            <a:r>
              <a:rPr lang="en-US" sz="800" smtClean="0"/>
              <a:t>  	else</a:t>
            </a:r>
          </a:p>
          <a:p>
            <a:pPr eaLnBrk="1" hangingPunct="1">
              <a:lnSpc>
                <a:spcPct val="80000"/>
              </a:lnSpc>
            </a:pPr>
            <a:r>
              <a:rPr lang="en-US" sz="800" smtClean="0"/>
              <a:t>     		dbms_output.put_line('%rowcount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delete from emp where deptno=10;</a:t>
            </a:r>
          </a:p>
          <a:p>
            <a:pPr eaLnBrk="1" hangingPunct="1">
              <a:lnSpc>
                <a:spcPct val="80000"/>
              </a:lnSpc>
            </a:pPr>
            <a:r>
              <a:rPr lang="en-US" sz="800" smtClean="0"/>
              <a:t>     	dbms_output.put_line('after DML');</a:t>
            </a:r>
          </a:p>
          <a:p>
            <a:pPr eaLnBrk="1" hangingPunct="1">
              <a:lnSpc>
                <a:spcPct val="80000"/>
              </a:lnSpc>
            </a:pPr>
            <a:r>
              <a:rPr lang="en-US" sz="800" smtClean="0"/>
              <a:t> 	if sql%isopen=true then</a:t>
            </a:r>
          </a:p>
          <a:p>
            <a:pPr eaLnBrk="1" hangingPunct="1">
              <a:lnSpc>
                <a:spcPct val="80000"/>
              </a:lnSpc>
            </a:pPr>
            <a:r>
              <a:rPr lang="en-US" sz="800" smtClean="0"/>
              <a:t>     		dbms_output.put_line('cursosr is open');</a:t>
            </a:r>
          </a:p>
          <a:p>
            <a:pPr eaLnBrk="1" hangingPunct="1">
              <a:lnSpc>
                <a:spcPct val="80000"/>
              </a:lnSpc>
            </a:pPr>
            <a:r>
              <a:rPr lang="en-US" sz="800" smtClean="0"/>
              <a:t>  	elsif sql%isopen=false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sql%found=true then</a:t>
            </a:r>
          </a:p>
          <a:p>
            <a:pPr eaLnBrk="1" hangingPunct="1">
              <a:lnSpc>
                <a:spcPct val="80000"/>
              </a:lnSpc>
            </a:pPr>
            <a:r>
              <a:rPr lang="en-US" sz="800" smtClean="0"/>
              <a:t>     		dbms_output.put_line('%found is true');</a:t>
            </a:r>
          </a:p>
          <a:p>
            <a:pPr eaLnBrk="1" hangingPunct="1">
              <a:lnSpc>
                <a:spcPct val="80000"/>
              </a:lnSpc>
            </a:pPr>
            <a:r>
              <a:rPr lang="en-US" sz="800" smtClean="0"/>
              <a:t>  	elsif sql%found=false then</a:t>
            </a:r>
          </a:p>
          <a:p>
            <a:pPr eaLnBrk="1" hangingPunct="1">
              <a:lnSpc>
                <a:spcPct val="80000"/>
              </a:lnSpc>
            </a:pPr>
            <a:r>
              <a:rPr lang="en-US" sz="800" smtClean="0"/>
              <a:t>     		dbms_output.put_line('%found is false');</a:t>
            </a:r>
          </a:p>
          <a:p>
            <a:pPr eaLnBrk="1" hangingPunct="1">
              <a:lnSpc>
                <a:spcPct val="80000"/>
              </a:lnSpc>
            </a:pPr>
            <a:r>
              <a:rPr lang="en-US" sz="800" smtClean="0"/>
              <a:t>  	else</a:t>
            </a:r>
          </a:p>
          <a:p>
            <a:pPr eaLnBrk="1" hangingPunct="1">
              <a:lnSpc>
                <a:spcPct val="80000"/>
              </a:lnSpc>
            </a:pPr>
            <a:r>
              <a:rPr lang="en-US" sz="800" smtClean="0"/>
              <a:t>     		dbms_output.put_line('%found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sql%notfound=true then</a:t>
            </a:r>
          </a:p>
          <a:p>
            <a:pPr eaLnBrk="1" hangingPunct="1">
              <a:lnSpc>
                <a:spcPct val="80000"/>
              </a:lnSpc>
            </a:pPr>
            <a:r>
              <a:rPr lang="en-US" sz="800" smtClean="0"/>
              <a:t>     		dbms_output.put_line('%notfound is true');</a:t>
            </a:r>
          </a:p>
          <a:p>
            <a:pPr eaLnBrk="1" hangingPunct="1">
              <a:lnSpc>
                <a:spcPct val="80000"/>
              </a:lnSpc>
            </a:pPr>
            <a:r>
              <a:rPr lang="en-US" sz="800" smtClean="0"/>
              <a:t>  	elsif sql%notfound=false then</a:t>
            </a:r>
          </a:p>
          <a:p>
            <a:pPr eaLnBrk="1" hangingPunct="1">
              <a:lnSpc>
                <a:spcPct val="80000"/>
              </a:lnSpc>
            </a:pPr>
            <a:r>
              <a:rPr lang="en-US" sz="800" smtClean="0"/>
              <a:t>     		dbms_output.put_line('%notfound is false');</a:t>
            </a:r>
          </a:p>
          <a:p>
            <a:pPr eaLnBrk="1" hangingPunct="1">
              <a:lnSpc>
                <a:spcPct val="80000"/>
              </a:lnSpc>
            </a:pPr>
            <a:r>
              <a:rPr lang="en-US" sz="800" smtClean="0"/>
              <a:t>  	else</a:t>
            </a:r>
          </a:p>
          <a:p>
            <a:pPr eaLnBrk="1" hangingPunct="1">
              <a:lnSpc>
                <a:spcPct val="80000"/>
              </a:lnSpc>
            </a:pPr>
            <a:r>
              <a:rPr lang="en-US" sz="800" smtClean="0"/>
              <a:t>     		dbms_output.put_line('%notfound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sql%rowcount&gt;0 then</a:t>
            </a:r>
          </a:p>
          <a:p>
            <a:pPr eaLnBrk="1" hangingPunct="1">
              <a:lnSpc>
                <a:spcPct val="80000"/>
              </a:lnSpc>
            </a:pPr>
            <a:r>
              <a:rPr lang="en-US" sz="800" smtClean="0"/>
              <a:t>     		dbms_output.put_line('Found '||sql%rowcount || 'rows');</a:t>
            </a:r>
          </a:p>
          <a:p>
            <a:pPr eaLnBrk="1" hangingPunct="1">
              <a:lnSpc>
                <a:spcPct val="80000"/>
              </a:lnSpc>
            </a:pPr>
            <a:r>
              <a:rPr lang="en-US" sz="800" smtClean="0"/>
              <a:t>  	elsif sql%rowcount=0 then</a:t>
            </a:r>
          </a:p>
          <a:p>
            <a:pPr eaLnBrk="1" hangingPunct="1">
              <a:lnSpc>
                <a:spcPct val="80000"/>
              </a:lnSpc>
            </a:pPr>
            <a:r>
              <a:rPr lang="en-US" sz="800" smtClean="0"/>
              <a:t>     		dbms_output.put_line('cursosr found 0 rows');</a:t>
            </a:r>
          </a:p>
          <a:p>
            <a:pPr eaLnBrk="1" hangingPunct="1">
              <a:lnSpc>
                <a:spcPct val="80000"/>
              </a:lnSpc>
            </a:pPr>
            <a:r>
              <a:rPr lang="en-US" sz="800" smtClean="0"/>
              <a:t>  	else</a:t>
            </a:r>
          </a:p>
          <a:p>
            <a:pPr eaLnBrk="1" hangingPunct="1">
              <a:lnSpc>
                <a:spcPct val="80000"/>
              </a:lnSpc>
            </a:pPr>
            <a:r>
              <a:rPr lang="en-US" sz="800" smtClean="0"/>
              <a:t>     		dbms_output.put_line('%rowcount is null');</a:t>
            </a:r>
          </a:p>
          <a:p>
            <a:pPr eaLnBrk="1" hangingPunct="1">
              <a:lnSpc>
                <a:spcPct val="80000"/>
              </a:lnSpc>
            </a:pPr>
            <a:r>
              <a:rPr lang="en-US" sz="800" smtClean="0"/>
              <a:t>  	end if;</a:t>
            </a:r>
          </a:p>
          <a:p>
            <a:pPr eaLnBrk="1" hangingPunct="1">
              <a:lnSpc>
                <a:spcPct val="80000"/>
              </a:lnSpc>
            </a:pPr>
            <a:r>
              <a:rPr lang="en-US" sz="800" smtClean="0"/>
              <a:t>end;</a:t>
            </a:r>
          </a:p>
          <a:p>
            <a:pPr eaLnBrk="1" hangingPunct="1">
              <a:lnSpc>
                <a:spcPct val="80000"/>
              </a:lnSpc>
            </a:pPr>
            <a:r>
              <a:rPr lang="en-US" sz="800" smtClean="0"/>
              <a:t>/</a:t>
            </a:r>
          </a:p>
          <a:p>
            <a:pPr eaLnBrk="1" hangingPunct="1">
              <a:lnSpc>
                <a:spcPct val="80000"/>
              </a:lnSpc>
            </a:pPr>
            <a:r>
              <a:rPr lang="en-US" sz="800" smtClean="0"/>
              <a:t>Output :</a:t>
            </a:r>
          </a:p>
          <a:p>
            <a:pPr eaLnBrk="1" hangingPunct="1">
              <a:lnSpc>
                <a:spcPct val="80000"/>
              </a:lnSpc>
            </a:pPr>
            <a:r>
              <a:rPr lang="en-US" sz="800" smtClean="0"/>
              <a:t>before DML</a:t>
            </a:r>
          </a:p>
          <a:p>
            <a:pPr eaLnBrk="1" hangingPunct="1">
              <a:lnSpc>
                <a:spcPct val="80000"/>
              </a:lnSpc>
            </a:pPr>
            <a:r>
              <a:rPr lang="en-US" sz="800" smtClean="0"/>
              <a:t>cursosr is closed</a:t>
            </a:r>
          </a:p>
          <a:p>
            <a:pPr eaLnBrk="1" hangingPunct="1">
              <a:lnSpc>
                <a:spcPct val="80000"/>
              </a:lnSpc>
            </a:pPr>
            <a:r>
              <a:rPr lang="en-US" sz="800" smtClean="0"/>
              <a:t>%found is null</a:t>
            </a:r>
          </a:p>
          <a:p>
            <a:pPr eaLnBrk="1" hangingPunct="1">
              <a:lnSpc>
                <a:spcPct val="80000"/>
              </a:lnSpc>
            </a:pPr>
            <a:r>
              <a:rPr lang="en-US" sz="800" smtClean="0"/>
              <a:t>%notfound is null</a:t>
            </a:r>
          </a:p>
          <a:p>
            <a:pPr eaLnBrk="1" hangingPunct="1">
              <a:lnSpc>
                <a:spcPct val="80000"/>
              </a:lnSpc>
            </a:pPr>
            <a:r>
              <a:rPr lang="en-US" sz="800" smtClean="0"/>
              <a:t>%rowcount is null</a:t>
            </a:r>
          </a:p>
          <a:p>
            <a:pPr eaLnBrk="1" hangingPunct="1">
              <a:lnSpc>
                <a:spcPct val="80000"/>
              </a:lnSpc>
            </a:pPr>
            <a:r>
              <a:rPr lang="en-US" sz="800" smtClean="0"/>
              <a:t>after DML</a:t>
            </a:r>
          </a:p>
          <a:p>
            <a:pPr eaLnBrk="1" hangingPunct="1">
              <a:lnSpc>
                <a:spcPct val="80000"/>
              </a:lnSpc>
            </a:pPr>
            <a:r>
              <a:rPr lang="en-US" sz="800" smtClean="0"/>
              <a:t>cursosr is closed</a:t>
            </a:r>
          </a:p>
          <a:p>
            <a:pPr eaLnBrk="1" hangingPunct="1">
              <a:lnSpc>
                <a:spcPct val="80000"/>
              </a:lnSpc>
            </a:pPr>
            <a:r>
              <a:rPr lang="en-US" sz="800" smtClean="0"/>
              <a:t>%found is true</a:t>
            </a:r>
          </a:p>
          <a:p>
            <a:pPr eaLnBrk="1" hangingPunct="1">
              <a:lnSpc>
                <a:spcPct val="80000"/>
              </a:lnSpc>
            </a:pPr>
            <a:r>
              <a:rPr lang="en-US" sz="800" smtClean="0"/>
              <a:t>%notfound is false</a:t>
            </a:r>
          </a:p>
          <a:p>
            <a:pPr eaLnBrk="1" hangingPunct="1">
              <a:lnSpc>
                <a:spcPct val="80000"/>
              </a:lnSpc>
            </a:pPr>
            <a:r>
              <a:rPr lang="en-US" sz="800" smtClean="0"/>
              <a:t>Found 3rows</a:t>
            </a:r>
            <a:endParaRPr lang="en-US" sz="800" b="1" smtClean="0"/>
          </a:p>
          <a:p>
            <a:pPr eaLnBrk="1" hangingPunct="1">
              <a:lnSpc>
                <a:spcPct val="80000"/>
              </a:lnSpc>
            </a:pPr>
            <a:endParaRPr lang="en-US" sz="800" b="1" smtClean="0"/>
          </a:p>
          <a:p>
            <a:pPr eaLnBrk="1" hangingPunct="1">
              <a:lnSpc>
                <a:spcPct val="80000"/>
              </a:lnSpc>
            </a:pPr>
            <a:r>
              <a:rPr lang="en-US" sz="800" b="1" smtClean="0"/>
              <a:t>For explicit cursors :</a:t>
            </a:r>
            <a:endParaRPr lang="en-US" sz="800" smtClean="0"/>
          </a:p>
          <a:p>
            <a:pPr eaLnBrk="1" hangingPunct="1">
              <a:lnSpc>
                <a:spcPct val="80000"/>
              </a:lnSpc>
            </a:pPr>
            <a:r>
              <a:rPr lang="en-US" sz="800" smtClean="0"/>
              <a:t>declare</a:t>
            </a:r>
          </a:p>
          <a:p>
            <a:pPr eaLnBrk="1" hangingPunct="1">
              <a:lnSpc>
                <a:spcPct val="80000"/>
              </a:lnSpc>
            </a:pPr>
            <a:r>
              <a:rPr lang="en-US" sz="800" smtClean="0"/>
              <a:t> 	empdata emp%rowtype;</a:t>
            </a:r>
          </a:p>
          <a:p>
            <a:pPr eaLnBrk="1" hangingPunct="1">
              <a:lnSpc>
                <a:spcPct val="80000"/>
              </a:lnSpc>
            </a:pPr>
            <a:r>
              <a:rPr lang="en-US" sz="800" smtClean="0"/>
              <a:t> 	cursor c1 is select * from emp where deptno=10;</a:t>
            </a:r>
          </a:p>
          <a:p>
            <a:pPr eaLnBrk="1" hangingPunct="1">
              <a:lnSpc>
                <a:spcPct val="80000"/>
              </a:lnSpc>
            </a:pPr>
            <a:r>
              <a:rPr lang="en-US" sz="800" smtClean="0"/>
              <a:t>begin</a:t>
            </a:r>
          </a:p>
          <a:p>
            <a:pPr eaLnBrk="1" hangingPunct="1">
              <a:lnSpc>
                <a:spcPct val="80000"/>
              </a:lnSpc>
            </a:pPr>
            <a:r>
              <a:rPr lang="en-US" sz="800" smtClean="0"/>
              <a:t>dbms_output.put_line('before opening cursor');</a:t>
            </a:r>
          </a:p>
          <a:p>
            <a:pPr eaLnBrk="1" hangingPunct="1">
              <a:lnSpc>
                <a:spcPct val="80000"/>
              </a:lnSpc>
            </a:pPr>
            <a:r>
              <a:rPr lang="en-US" sz="800" smtClean="0"/>
              <a:t> 	if c1%isopen=true then</a:t>
            </a:r>
          </a:p>
          <a:p>
            <a:pPr eaLnBrk="1" hangingPunct="1">
              <a:lnSpc>
                <a:spcPct val="80000"/>
              </a:lnSpc>
            </a:pPr>
            <a:r>
              <a:rPr lang="en-US" sz="800" smtClean="0"/>
              <a:t>    		dbms_output.put_line('cursosr is open');</a:t>
            </a:r>
          </a:p>
          <a:p>
            <a:pPr eaLnBrk="1" hangingPunct="1">
              <a:lnSpc>
                <a:spcPct val="80000"/>
              </a:lnSpc>
            </a:pPr>
            <a:r>
              <a:rPr lang="en-US" sz="800" smtClean="0"/>
              <a:t> 	elsif c1%isopen=false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--if c1%found=true then</a:t>
            </a:r>
          </a:p>
          <a:p>
            <a:pPr eaLnBrk="1" hangingPunct="1">
              <a:lnSpc>
                <a:spcPct val="80000"/>
              </a:lnSpc>
            </a:pPr>
            <a:r>
              <a:rPr lang="en-US" sz="800" smtClean="0"/>
              <a:t>  		--  dbms_output.put_line('%found is true');</a:t>
            </a:r>
          </a:p>
          <a:p>
            <a:pPr eaLnBrk="1" hangingPunct="1">
              <a:lnSpc>
                <a:spcPct val="80000"/>
              </a:lnSpc>
            </a:pPr>
            <a:r>
              <a:rPr lang="en-US" sz="800" smtClean="0"/>
              <a:t>-- elsif c1%found=false then</a:t>
            </a:r>
          </a:p>
          <a:p>
            <a:pPr eaLnBrk="1" hangingPunct="1">
              <a:lnSpc>
                <a:spcPct val="80000"/>
              </a:lnSpc>
            </a:pPr>
            <a:r>
              <a:rPr lang="en-US" sz="800" smtClean="0"/>
              <a:t>  		--  dbms_output.put_line('%found is false');</a:t>
            </a:r>
          </a:p>
          <a:p>
            <a:pPr eaLnBrk="1" hangingPunct="1">
              <a:lnSpc>
                <a:spcPct val="80000"/>
              </a:lnSpc>
            </a:pPr>
            <a:r>
              <a:rPr lang="en-US" sz="800" smtClean="0"/>
              <a:t>-- else</a:t>
            </a:r>
          </a:p>
          <a:p>
            <a:pPr eaLnBrk="1" hangingPunct="1">
              <a:lnSpc>
                <a:spcPct val="80000"/>
              </a:lnSpc>
            </a:pPr>
            <a:r>
              <a:rPr lang="en-US" sz="800" smtClean="0"/>
              <a:t>  		--  dbms_output.put_line('%found is null');</a:t>
            </a:r>
          </a:p>
          <a:p>
            <a:pPr eaLnBrk="1" hangingPunct="1">
              <a:lnSpc>
                <a:spcPct val="80000"/>
              </a:lnSpc>
            </a:pPr>
            <a:r>
              <a:rPr lang="en-US" sz="800" smtClean="0"/>
              <a:t> 	-- end if;</a:t>
            </a:r>
          </a:p>
          <a:p>
            <a:pPr eaLnBrk="1" hangingPunct="1">
              <a:lnSpc>
                <a:spcPct val="80000"/>
              </a:lnSpc>
            </a:pPr>
            <a:r>
              <a:rPr lang="en-US" sz="800" smtClean="0"/>
              <a:t>-- if c1%notfound=true then</a:t>
            </a:r>
          </a:p>
          <a:p>
            <a:pPr eaLnBrk="1" hangingPunct="1">
              <a:lnSpc>
                <a:spcPct val="80000"/>
              </a:lnSpc>
            </a:pPr>
            <a:r>
              <a:rPr lang="en-US" sz="800" smtClean="0"/>
              <a:t>  		--  dbms_output.put_line('%notfound is true');</a:t>
            </a:r>
          </a:p>
          <a:p>
            <a:pPr eaLnBrk="1" hangingPunct="1">
              <a:lnSpc>
                <a:spcPct val="80000"/>
              </a:lnSpc>
            </a:pPr>
            <a:r>
              <a:rPr lang="en-US" sz="800" smtClean="0"/>
              <a:t> 	--elsif c1%notfound=false then</a:t>
            </a:r>
          </a:p>
          <a:p>
            <a:pPr eaLnBrk="1" hangingPunct="1">
              <a:lnSpc>
                <a:spcPct val="80000"/>
              </a:lnSpc>
            </a:pPr>
            <a:r>
              <a:rPr lang="en-US" sz="800" smtClean="0"/>
              <a:t>   		-- dbms_output.put_line('%notfound is false');</a:t>
            </a:r>
          </a:p>
          <a:p>
            <a:pPr eaLnBrk="1" hangingPunct="1">
              <a:lnSpc>
                <a:spcPct val="80000"/>
              </a:lnSpc>
            </a:pPr>
            <a:r>
              <a:rPr lang="en-US" sz="800" smtClean="0"/>
              <a:t> 	--else</a:t>
            </a:r>
          </a:p>
          <a:p>
            <a:pPr eaLnBrk="1" hangingPunct="1">
              <a:lnSpc>
                <a:spcPct val="80000"/>
              </a:lnSpc>
            </a:pPr>
            <a:r>
              <a:rPr lang="en-US" sz="800" smtClean="0"/>
              <a:t>   		-- dbms_output.put_line('%notfound is null');</a:t>
            </a:r>
          </a:p>
          <a:p>
            <a:pPr eaLnBrk="1" hangingPunct="1">
              <a:lnSpc>
                <a:spcPct val="80000"/>
              </a:lnSpc>
            </a:pPr>
            <a:r>
              <a:rPr lang="en-US" sz="800" smtClean="0"/>
              <a:t>-- end if;</a:t>
            </a:r>
          </a:p>
          <a:p>
            <a:pPr eaLnBrk="1" hangingPunct="1">
              <a:lnSpc>
                <a:spcPct val="80000"/>
              </a:lnSpc>
            </a:pPr>
            <a:r>
              <a:rPr lang="en-US" sz="800" smtClean="0"/>
              <a:t>-- if c1%rowcount&gt;0 then</a:t>
            </a:r>
          </a:p>
          <a:p>
            <a:pPr eaLnBrk="1" hangingPunct="1">
              <a:lnSpc>
                <a:spcPct val="80000"/>
              </a:lnSpc>
            </a:pPr>
            <a:r>
              <a:rPr lang="en-US" sz="800" smtClean="0"/>
              <a:t> 		--   dbms_output.put_line('Found '||c1%rowcount || 'rows');</a:t>
            </a:r>
          </a:p>
          <a:p>
            <a:pPr eaLnBrk="1" hangingPunct="1">
              <a:lnSpc>
                <a:spcPct val="80000"/>
              </a:lnSpc>
            </a:pPr>
            <a:r>
              <a:rPr lang="en-US" sz="800" smtClean="0"/>
              <a:t> 	-- elsif c1%rowcount=0 then</a:t>
            </a:r>
          </a:p>
          <a:p>
            <a:pPr eaLnBrk="1" hangingPunct="1">
              <a:lnSpc>
                <a:spcPct val="80000"/>
              </a:lnSpc>
            </a:pPr>
            <a:r>
              <a:rPr lang="en-US" sz="800" smtClean="0"/>
              <a:t> 		--   dbms_output.put_line('cursosr found 0 rows');</a:t>
            </a:r>
          </a:p>
          <a:p>
            <a:pPr eaLnBrk="1" hangingPunct="1">
              <a:lnSpc>
                <a:spcPct val="80000"/>
              </a:lnSpc>
            </a:pPr>
            <a:r>
              <a:rPr lang="en-US" sz="800" smtClean="0"/>
              <a:t>-- else</a:t>
            </a:r>
          </a:p>
          <a:p>
            <a:pPr eaLnBrk="1" hangingPunct="1">
              <a:lnSpc>
                <a:spcPct val="80000"/>
              </a:lnSpc>
            </a:pPr>
            <a:r>
              <a:rPr lang="en-US" sz="800" smtClean="0"/>
              <a:t>  		--  dbms_output.put_line('%rowcount is null');</a:t>
            </a:r>
          </a:p>
          <a:p>
            <a:pPr eaLnBrk="1" hangingPunct="1">
              <a:lnSpc>
                <a:spcPct val="80000"/>
              </a:lnSpc>
            </a:pPr>
            <a:r>
              <a:rPr lang="en-US" sz="800" smtClean="0"/>
              <a:t> 	--end if;</a:t>
            </a:r>
          </a:p>
          <a:p>
            <a:pPr eaLnBrk="1" hangingPunct="1">
              <a:lnSpc>
                <a:spcPct val="80000"/>
              </a:lnSpc>
            </a:pPr>
            <a:r>
              <a:rPr lang="en-US" sz="800" smtClean="0"/>
              <a:t>open c1;</a:t>
            </a:r>
          </a:p>
          <a:p>
            <a:pPr eaLnBrk="1" hangingPunct="1">
              <a:lnSpc>
                <a:spcPct val="80000"/>
              </a:lnSpc>
            </a:pPr>
            <a:r>
              <a:rPr lang="en-US" sz="800" smtClean="0"/>
              <a:t>dbms_output.put_line('after opening cursor');</a:t>
            </a:r>
          </a:p>
          <a:p>
            <a:pPr eaLnBrk="1" hangingPunct="1">
              <a:lnSpc>
                <a:spcPct val="80000"/>
              </a:lnSpc>
            </a:pPr>
            <a:r>
              <a:rPr lang="en-US" sz="800" smtClean="0"/>
              <a:t>if c1%isopen=true then</a:t>
            </a:r>
          </a:p>
          <a:p>
            <a:pPr eaLnBrk="1" hangingPunct="1">
              <a:lnSpc>
                <a:spcPct val="80000"/>
              </a:lnSpc>
            </a:pPr>
            <a:r>
              <a:rPr lang="en-US" sz="800" smtClean="0"/>
              <a:t>    		dbms_output.put_line('cursosr is open');</a:t>
            </a:r>
          </a:p>
          <a:p>
            <a:pPr eaLnBrk="1" hangingPunct="1">
              <a:lnSpc>
                <a:spcPct val="80000"/>
              </a:lnSpc>
            </a:pPr>
            <a:r>
              <a:rPr lang="en-US" sz="800" smtClean="0"/>
              <a:t> 	elsif c1%isopen=false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if c1%found=true then</a:t>
            </a:r>
          </a:p>
          <a:p>
            <a:pPr eaLnBrk="1" hangingPunct="1">
              <a:lnSpc>
                <a:spcPct val="80000"/>
              </a:lnSpc>
            </a:pPr>
            <a:r>
              <a:rPr lang="en-US" sz="800" smtClean="0"/>
              <a:t>    		dbms_output.put_line('%found is true');</a:t>
            </a:r>
          </a:p>
          <a:p>
            <a:pPr eaLnBrk="1" hangingPunct="1">
              <a:lnSpc>
                <a:spcPct val="80000"/>
              </a:lnSpc>
            </a:pPr>
            <a:r>
              <a:rPr lang="en-US" sz="800" smtClean="0"/>
              <a:t> 	elsif c1%found=false then</a:t>
            </a:r>
          </a:p>
          <a:p>
            <a:pPr eaLnBrk="1" hangingPunct="1">
              <a:lnSpc>
                <a:spcPct val="80000"/>
              </a:lnSpc>
            </a:pPr>
            <a:r>
              <a:rPr lang="en-US" sz="800" smtClean="0"/>
              <a:t>    		dbms_output.put_line('%found is false');</a:t>
            </a:r>
          </a:p>
          <a:p>
            <a:pPr eaLnBrk="1" hangingPunct="1">
              <a:lnSpc>
                <a:spcPct val="80000"/>
              </a:lnSpc>
            </a:pPr>
            <a:r>
              <a:rPr lang="en-US" sz="800" smtClean="0"/>
              <a:t> 	else</a:t>
            </a:r>
          </a:p>
          <a:p>
            <a:pPr eaLnBrk="1" hangingPunct="1">
              <a:lnSpc>
                <a:spcPct val="80000"/>
              </a:lnSpc>
            </a:pPr>
            <a:r>
              <a:rPr lang="en-US" sz="800" smtClean="0"/>
              <a:t>    		dbms_output.put_line('%found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c1%notfound=true then</a:t>
            </a:r>
          </a:p>
          <a:p>
            <a:pPr eaLnBrk="1" hangingPunct="1">
              <a:lnSpc>
                <a:spcPct val="80000"/>
              </a:lnSpc>
            </a:pPr>
            <a:r>
              <a:rPr lang="en-US" sz="800" smtClean="0"/>
              <a:t>    		dbms_output.put_line('%notfound is true');</a:t>
            </a:r>
          </a:p>
          <a:p>
            <a:pPr eaLnBrk="1" hangingPunct="1">
              <a:lnSpc>
                <a:spcPct val="80000"/>
              </a:lnSpc>
            </a:pPr>
            <a:r>
              <a:rPr lang="en-US" sz="800" smtClean="0"/>
              <a:t> 	elsif c1%notfound=false then</a:t>
            </a:r>
          </a:p>
          <a:p>
            <a:pPr eaLnBrk="1" hangingPunct="1">
              <a:lnSpc>
                <a:spcPct val="80000"/>
              </a:lnSpc>
            </a:pPr>
            <a:r>
              <a:rPr lang="en-US" sz="800" smtClean="0"/>
              <a:t>    		dbms_output.put_line('%notfound is false');</a:t>
            </a:r>
          </a:p>
          <a:p>
            <a:pPr eaLnBrk="1" hangingPunct="1">
              <a:lnSpc>
                <a:spcPct val="80000"/>
              </a:lnSpc>
            </a:pPr>
            <a:r>
              <a:rPr lang="en-US" sz="800" smtClean="0"/>
              <a:t> 	else</a:t>
            </a:r>
          </a:p>
          <a:p>
            <a:pPr eaLnBrk="1" hangingPunct="1">
              <a:lnSpc>
                <a:spcPct val="80000"/>
              </a:lnSpc>
            </a:pPr>
            <a:r>
              <a:rPr lang="en-US" sz="800" smtClean="0"/>
              <a:t>    		dbms_output.put_line('%notfound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c1%rowcount&gt;0 then</a:t>
            </a:r>
          </a:p>
          <a:p>
            <a:pPr eaLnBrk="1" hangingPunct="1">
              <a:lnSpc>
                <a:spcPct val="80000"/>
              </a:lnSpc>
            </a:pPr>
            <a:r>
              <a:rPr lang="en-US" sz="800" smtClean="0"/>
              <a:t>    		dbms_output.put_line('Found '||c1%rowcount || 'rows');</a:t>
            </a:r>
          </a:p>
          <a:p>
            <a:pPr eaLnBrk="1" hangingPunct="1">
              <a:lnSpc>
                <a:spcPct val="80000"/>
              </a:lnSpc>
            </a:pPr>
            <a:r>
              <a:rPr lang="en-US" sz="800" smtClean="0"/>
              <a:t> 	elsif c1%rowcount=0 then</a:t>
            </a:r>
          </a:p>
          <a:p>
            <a:pPr eaLnBrk="1" hangingPunct="1">
              <a:lnSpc>
                <a:spcPct val="80000"/>
              </a:lnSpc>
            </a:pPr>
            <a:r>
              <a:rPr lang="en-US" sz="800" smtClean="0"/>
              <a:t>    		dbms_output.put_line('cursosr found 0 rows');</a:t>
            </a:r>
          </a:p>
          <a:p>
            <a:pPr eaLnBrk="1" hangingPunct="1">
              <a:lnSpc>
                <a:spcPct val="80000"/>
              </a:lnSpc>
            </a:pPr>
            <a:r>
              <a:rPr lang="en-US" sz="800" smtClean="0"/>
              <a:t> 	else</a:t>
            </a:r>
          </a:p>
          <a:p>
            <a:pPr eaLnBrk="1" hangingPunct="1">
              <a:lnSpc>
                <a:spcPct val="80000"/>
              </a:lnSpc>
            </a:pPr>
            <a:r>
              <a:rPr lang="en-US" sz="800" smtClean="0"/>
              <a:t>    		dbms_output.put_line('%rowcount is null');</a:t>
            </a:r>
          </a:p>
          <a:p>
            <a:pPr eaLnBrk="1" hangingPunct="1">
              <a:lnSpc>
                <a:spcPct val="80000"/>
              </a:lnSpc>
            </a:pPr>
            <a:r>
              <a:rPr lang="en-US" sz="800" smtClean="0"/>
              <a:t> 	end if;</a:t>
            </a:r>
          </a:p>
          <a:p>
            <a:pPr eaLnBrk="1" hangingPunct="1">
              <a:lnSpc>
                <a:spcPct val="80000"/>
              </a:lnSpc>
            </a:pPr>
            <a:r>
              <a:rPr lang="en-US" sz="800" smtClean="0"/>
              <a:t>fetch c1 into empdata;</a:t>
            </a:r>
          </a:p>
          <a:p>
            <a:pPr eaLnBrk="1" hangingPunct="1">
              <a:lnSpc>
                <a:spcPct val="80000"/>
              </a:lnSpc>
            </a:pPr>
            <a:r>
              <a:rPr lang="en-US" sz="800" smtClean="0"/>
              <a:t>dbms_output.put_line('after fetching from cursor');</a:t>
            </a:r>
          </a:p>
          <a:p>
            <a:pPr eaLnBrk="1" hangingPunct="1">
              <a:lnSpc>
                <a:spcPct val="80000"/>
              </a:lnSpc>
            </a:pPr>
            <a:r>
              <a:rPr lang="en-US" sz="800" smtClean="0"/>
              <a:t>if c1%isopen=true then</a:t>
            </a:r>
          </a:p>
          <a:p>
            <a:pPr eaLnBrk="1" hangingPunct="1">
              <a:lnSpc>
                <a:spcPct val="80000"/>
              </a:lnSpc>
            </a:pPr>
            <a:r>
              <a:rPr lang="en-US" sz="800" smtClean="0"/>
              <a:t>    		dbms_output.put_line('cursosr is open');</a:t>
            </a:r>
          </a:p>
          <a:p>
            <a:pPr eaLnBrk="1" hangingPunct="1">
              <a:lnSpc>
                <a:spcPct val="80000"/>
              </a:lnSpc>
            </a:pPr>
            <a:r>
              <a:rPr lang="en-US" sz="800" smtClean="0"/>
              <a:t> 	elsif c1%isopen=false then</a:t>
            </a:r>
          </a:p>
          <a:p>
            <a:pPr eaLnBrk="1" hangingPunct="1">
              <a:lnSpc>
                <a:spcPct val="80000"/>
              </a:lnSpc>
            </a:pPr>
            <a:r>
              <a:rPr lang="en-US" sz="800" smtClean="0"/>
              <a:t>    		dbms_output.put_line('cursosr is closed');</a:t>
            </a:r>
          </a:p>
          <a:p>
            <a:pPr eaLnBrk="1" hangingPunct="1">
              <a:lnSpc>
                <a:spcPct val="80000"/>
              </a:lnSpc>
            </a:pPr>
            <a:r>
              <a:rPr lang="en-US" sz="800" smtClean="0"/>
              <a:t> 	else</a:t>
            </a:r>
          </a:p>
          <a:p>
            <a:pPr eaLnBrk="1" hangingPunct="1">
              <a:lnSpc>
                <a:spcPct val="80000"/>
              </a:lnSpc>
            </a:pPr>
            <a:r>
              <a:rPr lang="en-US" sz="800" smtClean="0"/>
              <a:t>    		dbms_output.put_line('%isopen is null');</a:t>
            </a:r>
          </a:p>
          <a:p>
            <a:pPr eaLnBrk="1" hangingPunct="1">
              <a:lnSpc>
                <a:spcPct val="80000"/>
              </a:lnSpc>
            </a:pPr>
            <a:r>
              <a:rPr lang="en-US" sz="800" smtClean="0"/>
              <a:t> 	end if;</a:t>
            </a:r>
          </a:p>
          <a:p>
            <a:pPr eaLnBrk="1" hangingPunct="1">
              <a:lnSpc>
                <a:spcPct val="80000"/>
              </a:lnSpc>
            </a:pPr>
            <a:r>
              <a:rPr lang="en-US" sz="800" smtClean="0"/>
              <a:t>if c1%found=true then</a:t>
            </a:r>
          </a:p>
          <a:p>
            <a:pPr eaLnBrk="1" hangingPunct="1">
              <a:lnSpc>
                <a:spcPct val="80000"/>
              </a:lnSpc>
            </a:pPr>
            <a:r>
              <a:rPr lang="en-US" sz="800" smtClean="0"/>
              <a:t>    		dbms_output.put_line('%found is true');</a:t>
            </a:r>
          </a:p>
          <a:p>
            <a:pPr eaLnBrk="1" hangingPunct="1">
              <a:lnSpc>
                <a:spcPct val="80000"/>
              </a:lnSpc>
            </a:pPr>
            <a:r>
              <a:rPr lang="en-US" sz="800" smtClean="0"/>
              <a:t> 	elsif c1%found=false then</a:t>
            </a:r>
          </a:p>
          <a:p>
            <a:pPr eaLnBrk="1" hangingPunct="1">
              <a:lnSpc>
                <a:spcPct val="80000"/>
              </a:lnSpc>
            </a:pPr>
            <a:r>
              <a:rPr lang="en-US" sz="800" smtClean="0"/>
              <a:t>    		dbms_output.put_line('%found is false');</a:t>
            </a:r>
          </a:p>
          <a:p>
            <a:pPr eaLnBrk="1" hangingPunct="1">
              <a:lnSpc>
                <a:spcPct val="80000"/>
              </a:lnSpc>
            </a:pPr>
            <a:r>
              <a:rPr lang="en-US" sz="800" smtClean="0"/>
              <a:t> 	else</a:t>
            </a:r>
          </a:p>
          <a:p>
            <a:pPr eaLnBrk="1" hangingPunct="1">
              <a:lnSpc>
                <a:spcPct val="80000"/>
              </a:lnSpc>
            </a:pPr>
            <a:r>
              <a:rPr lang="en-US" sz="800" smtClean="0"/>
              <a:t>    		dbms_output.put_line('%found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c1%notfound=true then</a:t>
            </a:r>
          </a:p>
          <a:p>
            <a:pPr eaLnBrk="1" hangingPunct="1">
              <a:lnSpc>
                <a:spcPct val="80000"/>
              </a:lnSpc>
            </a:pPr>
            <a:r>
              <a:rPr lang="en-US" sz="800" smtClean="0"/>
              <a:t>    		dbms_output.put_line('%notfound is true');</a:t>
            </a:r>
          </a:p>
          <a:p>
            <a:pPr eaLnBrk="1" hangingPunct="1">
              <a:lnSpc>
                <a:spcPct val="80000"/>
              </a:lnSpc>
            </a:pPr>
            <a:r>
              <a:rPr lang="en-US" sz="800" smtClean="0"/>
              <a:t> 	elsif c1%notfound=false then</a:t>
            </a:r>
          </a:p>
          <a:p>
            <a:pPr eaLnBrk="1" hangingPunct="1">
              <a:lnSpc>
                <a:spcPct val="80000"/>
              </a:lnSpc>
            </a:pPr>
            <a:r>
              <a:rPr lang="en-US" sz="800" smtClean="0"/>
              <a:t>    		dbms_output.put_line('%notfound is false');</a:t>
            </a:r>
          </a:p>
          <a:p>
            <a:pPr eaLnBrk="1" hangingPunct="1">
              <a:lnSpc>
                <a:spcPct val="80000"/>
              </a:lnSpc>
            </a:pPr>
            <a:r>
              <a:rPr lang="en-US" sz="800" smtClean="0"/>
              <a:t> 	else</a:t>
            </a:r>
          </a:p>
          <a:p>
            <a:pPr eaLnBrk="1" hangingPunct="1">
              <a:lnSpc>
                <a:spcPct val="80000"/>
              </a:lnSpc>
            </a:pPr>
            <a:r>
              <a:rPr lang="en-US" sz="800" smtClean="0"/>
              <a:t>    		dbms_output.put_line('%notfound is null');</a:t>
            </a:r>
          </a:p>
          <a:p>
            <a:pPr eaLnBrk="1" hangingPunct="1">
              <a:lnSpc>
                <a:spcPct val="80000"/>
              </a:lnSpc>
            </a:pPr>
            <a:r>
              <a:rPr lang="en-US" sz="800" smtClean="0"/>
              <a:t> 	end if;</a:t>
            </a:r>
          </a:p>
          <a:p>
            <a:pPr eaLnBrk="1" hangingPunct="1">
              <a:lnSpc>
                <a:spcPct val="80000"/>
              </a:lnSpc>
            </a:pPr>
            <a:r>
              <a:rPr lang="en-US" sz="800" smtClean="0"/>
              <a:t> </a:t>
            </a:r>
          </a:p>
          <a:p>
            <a:pPr eaLnBrk="1" hangingPunct="1">
              <a:lnSpc>
                <a:spcPct val="80000"/>
              </a:lnSpc>
            </a:pPr>
            <a:r>
              <a:rPr lang="en-US" sz="800" smtClean="0"/>
              <a:t>if c1%rowcount&gt;0 then</a:t>
            </a:r>
          </a:p>
          <a:p>
            <a:pPr eaLnBrk="1" hangingPunct="1">
              <a:lnSpc>
                <a:spcPct val="80000"/>
              </a:lnSpc>
            </a:pPr>
            <a:r>
              <a:rPr lang="en-US" sz="800" smtClean="0"/>
              <a:t>    		dbms_output.put_line('Found '||c1%rowcount || 'rows');</a:t>
            </a:r>
          </a:p>
          <a:p>
            <a:pPr eaLnBrk="1" hangingPunct="1">
              <a:lnSpc>
                <a:spcPct val="80000"/>
              </a:lnSpc>
            </a:pPr>
            <a:r>
              <a:rPr lang="en-US" sz="800" smtClean="0"/>
              <a:t> 	elsif c1%rowcount=0 then</a:t>
            </a:r>
          </a:p>
          <a:p>
            <a:pPr eaLnBrk="1" hangingPunct="1">
              <a:lnSpc>
                <a:spcPct val="80000"/>
              </a:lnSpc>
            </a:pPr>
            <a:r>
              <a:rPr lang="en-US" sz="800" smtClean="0"/>
              <a:t>    		dbms_output.put_line('cursosr found 0 rows');</a:t>
            </a:r>
          </a:p>
          <a:p>
            <a:pPr eaLnBrk="1" hangingPunct="1">
              <a:lnSpc>
                <a:spcPct val="80000"/>
              </a:lnSpc>
            </a:pPr>
            <a:r>
              <a:rPr lang="en-US" sz="800" smtClean="0"/>
              <a:t> 	else</a:t>
            </a:r>
          </a:p>
          <a:p>
            <a:pPr eaLnBrk="1" hangingPunct="1">
              <a:lnSpc>
                <a:spcPct val="80000"/>
              </a:lnSpc>
            </a:pPr>
            <a:r>
              <a:rPr lang="en-US" sz="800" smtClean="0"/>
              <a:t>    		dbms_output.put_line('%rowcount is null');</a:t>
            </a:r>
          </a:p>
          <a:p>
            <a:pPr eaLnBrk="1" hangingPunct="1">
              <a:lnSpc>
                <a:spcPct val="80000"/>
              </a:lnSpc>
            </a:pPr>
            <a:r>
              <a:rPr lang="en-US" sz="800" smtClean="0"/>
              <a:t> 	end if;</a:t>
            </a:r>
          </a:p>
          <a:p>
            <a:pPr eaLnBrk="1" hangingPunct="1">
              <a:lnSpc>
                <a:spcPct val="80000"/>
              </a:lnSpc>
            </a:pPr>
            <a:r>
              <a:rPr lang="en-US" sz="800" smtClean="0"/>
              <a:t> end;</a:t>
            </a:r>
          </a:p>
          <a:p>
            <a:pPr eaLnBrk="1" hangingPunct="1">
              <a:lnSpc>
                <a:spcPct val="80000"/>
              </a:lnSpc>
            </a:pPr>
            <a:r>
              <a:rPr lang="en-US" sz="800" smtClean="0"/>
              <a:t>/</a:t>
            </a:r>
          </a:p>
          <a:p>
            <a:pPr eaLnBrk="1" hangingPunct="1">
              <a:lnSpc>
                <a:spcPct val="80000"/>
              </a:lnSpc>
            </a:pPr>
            <a:r>
              <a:rPr lang="en-US" sz="800" smtClean="0"/>
              <a:t>OUTPUT :</a:t>
            </a:r>
          </a:p>
          <a:p>
            <a:pPr eaLnBrk="1" hangingPunct="1">
              <a:lnSpc>
                <a:spcPct val="80000"/>
              </a:lnSpc>
            </a:pPr>
            <a:r>
              <a:rPr lang="en-US" sz="800" smtClean="0"/>
              <a:t>before opening cursor</a:t>
            </a:r>
          </a:p>
          <a:p>
            <a:pPr eaLnBrk="1" hangingPunct="1">
              <a:lnSpc>
                <a:spcPct val="80000"/>
              </a:lnSpc>
            </a:pPr>
            <a:r>
              <a:rPr lang="en-US" sz="800" smtClean="0"/>
              <a:t>cursosr is closed</a:t>
            </a:r>
          </a:p>
          <a:p>
            <a:pPr eaLnBrk="1" hangingPunct="1">
              <a:lnSpc>
                <a:spcPct val="80000"/>
              </a:lnSpc>
            </a:pPr>
            <a:r>
              <a:rPr lang="en-US" sz="800" smtClean="0"/>
              <a:t>after opening cursor</a:t>
            </a:r>
          </a:p>
          <a:p>
            <a:pPr eaLnBrk="1" hangingPunct="1">
              <a:lnSpc>
                <a:spcPct val="80000"/>
              </a:lnSpc>
            </a:pPr>
            <a:r>
              <a:rPr lang="en-US" sz="800" smtClean="0"/>
              <a:t>cursosr is open</a:t>
            </a:r>
          </a:p>
          <a:p>
            <a:pPr eaLnBrk="1" hangingPunct="1">
              <a:lnSpc>
                <a:spcPct val="80000"/>
              </a:lnSpc>
            </a:pPr>
            <a:r>
              <a:rPr lang="en-US" sz="800" smtClean="0"/>
              <a:t>%found is null</a:t>
            </a:r>
          </a:p>
          <a:p>
            <a:pPr eaLnBrk="1" hangingPunct="1">
              <a:lnSpc>
                <a:spcPct val="80000"/>
              </a:lnSpc>
            </a:pPr>
            <a:r>
              <a:rPr lang="en-US" sz="800" smtClean="0"/>
              <a:t>%notfound is null</a:t>
            </a:r>
          </a:p>
          <a:p>
            <a:pPr eaLnBrk="1" hangingPunct="1">
              <a:lnSpc>
                <a:spcPct val="80000"/>
              </a:lnSpc>
            </a:pPr>
            <a:r>
              <a:rPr lang="en-US" sz="800" smtClean="0"/>
              <a:t>cursosr found 0 rows</a:t>
            </a:r>
          </a:p>
          <a:p>
            <a:pPr eaLnBrk="1" hangingPunct="1">
              <a:lnSpc>
                <a:spcPct val="80000"/>
              </a:lnSpc>
            </a:pPr>
            <a:r>
              <a:rPr lang="en-US" sz="800" smtClean="0"/>
              <a:t>after fetching from cursor</a:t>
            </a:r>
          </a:p>
          <a:p>
            <a:pPr eaLnBrk="1" hangingPunct="1">
              <a:lnSpc>
                <a:spcPct val="80000"/>
              </a:lnSpc>
            </a:pPr>
            <a:r>
              <a:rPr lang="en-US" sz="800" smtClean="0"/>
              <a:t>cursosr is open</a:t>
            </a:r>
          </a:p>
          <a:p>
            <a:pPr eaLnBrk="1" hangingPunct="1">
              <a:lnSpc>
                <a:spcPct val="80000"/>
              </a:lnSpc>
            </a:pPr>
            <a:r>
              <a:rPr lang="en-US" sz="800" smtClean="0"/>
              <a:t>%found is true</a:t>
            </a:r>
          </a:p>
          <a:p>
            <a:pPr eaLnBrk="1" hangingPunct="1">
              <a:lnSpc>
                <a:spcPct val="80000"/>
              </a:lnSpc>
            </a:pPr>
            <a:r>
              <a:rPr lang="en-US" sz="800" smtClean="0"/>
              <a:t>%notfound is false</a:t>
            </a:r>
          </a:p>
          <a:p>
            <a:pPr eaLnBrk="1" hangingPunct="1">
              <a:lnSpc>
                <a:spcPct val="80000"/>
              </a:lnSpc>
            </a:pPr>
            <a:r>
              <a:rPr lang="en-US" sz="800" smtClean="0"/>
              <a:t>Found 1rows</a:t>
            </a:r>
            <a:endParaRPr lang="en-US" sz="800" b="1" smtClean="0"/>
          </a:p>
          <a:p>
            <a:pPr eaLnBrk="1" hangingPunct="1">
              <a:lnSpc>
                <a:spcPct val="80000"/>
              </a:lnSpc>
            </a:pPr>
            <a:r>
              <a:rPr lang="en-US" sz="800" b="1" smtClean="0"/>
              <a:t>Except isopen all other 3 attributes available only after the cursor is opened.</a:t>
            </a:r>
            <a:endParaRPr lang="en-IN" sz="800" b="1"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36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41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4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6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8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6/20/2016</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1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9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45"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402106" y="4457625"/>
            <a:ext cx="5306878" cy="1485976"/>
          </a:xfrm>
        </p:spPr>
        <p:txBody>
          <a:bodyPr>
            <a:normAutofit/>
          </a:bodyPr>
          <a:lstStyle/>
          <a:p>
            <a:r>
              <a:rPr lang="en-US" sz="4800" dirty="0" smtClean="0">
                <a:solidFill>
                  <a:srgbClr val="FF0000"/>
                </a:solidFill>
              </a:rPr>
              <a:t>Database Administration</a:t>
            </a:r>
            <a:endParaRPr lang="en-US" sz="48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6894"/>
            <a:ext cx="9143999" cy="1002135"/>
          </a:xfrm>
        </p:spPr>
        <p:txBody>
          <a:bodyPr/>
          <a:lstStyle/>
          <a:p>
            <a:r>
              <a:rPr lang="en-US" b="1" dirty="0"/>
              <a:t>Key database administration </a:t>
            </a:r>
            <a:r>
              <a:rPr lang="en-US" b="1" dirty="0" smtClean="0"/>
              <a:t>challenges (Contd.)</a:t>
            </a:r>
            <a:endParaRPr lang="en-US" dirty="0"/>
          </a:p>
        </p:txBody>
      </p:sp>
      <p:sp>
        <p:nvSpPr>
          <p:cNvPr id="3" name="Content Placeholder 2"/>
          <p:cNvSpPr>
            <a:spLocks noGrp="1"/>
          </p:cNvSpPr>
          <p:nvPr>
            <p:ph idx="1"/>
          </p:nvPr>
        </p:nvSpPr>
        <p:spPr/>
        <p:txBody>
          <a:bodyPr/>
          <a:lstStyle/>
          <a:p>
            <a:pPr algn="just"/>
            <a:r>
              <a:rPr lang="en-US" dirty="0"/>
              <a:t>Below are some of the key operational goals that IT database administrators (DBAs) need to focus on in Oracle </a:t>
            </a:r>
            <a:r>
              <a:rPr lang="en-US" dirty="0" smtClean="0"/>
              <a:t>environments:</a:t>
            </a:r>
          </a:p>
          <a:p>
            <a:pPr lvl="1" algn="just"/>
            <a:r>
              <a:rPr lang="en-US" dirty="0" smtClean="0"/>
              <a:t>Minimize </a:t>
            </a:r>
            <a:r>
              <a:rPr lang="en-US" dirty="0"/>
              <a:t>performance impact on the production database when executing backup/restore operations. </a:t>
            </a:r>
            <a:endParaRPr lang="en-US" dirty="0" smtClean="0"/>
          </a:p>
          <a:p>
            <a:pPr lvl="1" algn="just"/>
            <a:r>
              <a:rPr lang="en-US" dirty="0" smtClean="0"/>
              <a:t>Configure </a:t>
            </a:r>
            <a:r>
              <a:rPr lang="en-US" dirty="0"/>
              <a:t>backup tasks to achieve the highest efficiencies and optimal RPOs. </a:t>
            </a:r>
            <a:endParaRPr lang="en-US" dirty="0" smtClean="0"/>
          </a:p>
          <a:p>
            <a:pPr lvl="1" algn="just"/>
            <a:r>
              <a:rPr lang="en-US" dirty="0" smtClean="0"/>
              <a:t>Configure </a:t>
            </a:r>
            <a:r>
              <a:rPr lang="en-US" dirty="0"/>
              <a:t>database restore and recovery tasks to achieve optimal RTOs. </a:t>
            </a:r>
            <a:endParaRPr lang="en-US" dirty="0" smtClean="0"/>
          </a:p>
          <a:p>
            <a:pPr lvl="1" algn="just"/>
            <a:r>
              <a:rPr lang="en-US" dirty="0" smtClean="0"/>
              <a:t>Efficiently </a:t>
            </a:r>
            <a:r>
              <a:rPr lang="en-US" dirty="0"/>
              <a:t>use all storage, server, and network resources while meeting quality of service (QoS) requirements. </a:t>
            </a:r>
            <a:endParaRPr lang="en-US" dirty="0" smtClean="0"/>
          </a:p>
          <a:p>
            <a:pPr lvl="1" algn="just"/>
            <a:r>
              <a:rPr lang="en-US" dirty="0" smtClean="0"/>
              <a:t>Minimize </a:t>
            </a:r>
            <a:r>
              <a:rPr lang="en-US" dirty="0"/>
              <a:t>DBA/system administrator time requirements for managing backup and recovery    processes.</a:t>
            </a:r>
          </a:p>
          <a:p>
            <a:pPr algn="just">
              <a:buFont typeface="Wingdings" pitchFamily="2" charset="2"/>
              <a:buChar char="Ø"/>
            </a:pPr>
            <a:endParaRPr lang="en-US" dirty="0"/>
          </a:p>
        </p:txBody>
      </p:sp>
    </p:spTree>
    <p:extLst>
      <p:ext uri="{BB962C8B-B14F-4D97-AF65-F5344CB8AC3E}">
        <p14:creationId xmlns:p14="http://schemas.microsoft.com/office/powerpoint/2010/main" val="15235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Backup and Recovery</a:t>
            </a:r>
            <a:endParaRPr lang="en-US" dirty="0"/>
          </a:p>
        </p:txBody>
      </p:sp>
      <p:sp>
        <p:nvSpPr>
          <p:cNvPr id="3" name="Content Placeholder 2"/>
          <p:cNvSpPr>
            <a:spLocks noGrp="1"/>
          </p:cNvSpPr>
          <p:nvPr>
            <p:ph idx="1"/>
          </p:nvPr>
        </p:nvSpPr>
        <p:spPr>
          <a:xfrm>
            <a:off x="141668" y="1494766"/>
            <a:ext cx="9002332" cy="4880276"/>
          </a:xfrm>
        </p:spPr>
        <p:txBody>
          <a:bodyPr/>
          <a:lstStyle/>
          <a:p>
            <a:pPr algn="just"/>
            <a:r>
              <a:rPr lang="en-US" sz="2000" dirty="0"/>
              <a:t>As a backup administrator, your </a:t>
            </a:r>
            <a:r>
              <a:rPr lang="en-US" sz="2000" dirty="0" smtClean="0"/>
              <a:t>primary </a:t>
            </a:r>
            <a:r>
              <a:rPr lang="en-US" sz="2000" dirty="0"/>
              <a:t>duty is to </a:t>
            </a:r>
            <a:r>
              <a:rPr lang="en-US" sz="2000" dirty="0" smtClean="0"/>
              <a:t>devise/create, </a:t>
            </a:r>
            <a:r>
              <a:rPr lang="en-US" sz="2000" dirty="0"/>
              <a:t>implement, and manage a backup and recovery </a:t>
            </a:r>
            <a:r>
              <a:rPr lang="en-US" sz="2000" dirty="0" smtClean="0"/>
              <a:t>strategy.</a:t>
            </a:r>
          </a:p>
          <a:p>
            <a:pPr algn="just"/>
            <a:r>
              <a:rPr lang="en-US" sz="2000" dirty="0" smtClean="0"/>
              <a:t>Typically</a:t>
            </a:r>
            <a:r>
              <a:rPr lang="en-US" sz="2000" dirty="0"/>
              <a:t>, backup administration tasks include the </a:t>
            </a:r>
            <a:r>
              <a:rPr lang="en-US" sz="2000" dirty="0" smtClean="0"/>
              <a:t>following:</a:t>
            </a:r>
            <a:endParaRPr lang="en-US" sz="2000" dirty="0"/>
          </a:p>
          <a:p>
            <a:pPr lvl="1" algn="just"/>
            <a:r>
              <a:rPr lang="en-US" dirty="0" smtClean="0"/>
              <a:t>Planning </a:t>
            </a:r>
            <a:r>
              <a:rPr lang="en-US" dirty="0"/>
              <a:t>and testing responses to different kinds of </a:t>
            </a:r>
            <a:r>
              <a:rPr lang="en-US" dirty="0" smtClean="0"/>
              <a:t>failures</a:t>
            </a:r>
          </a:p>
          <a:p>
            <a:pPr lvl="1" algn="just"/>
            <a:r>
              <a:rPr lang="en-US" sz="1800" dirty="0" smtClean="0"/>
              <a:t>Configuring </a:t>
            </a:r>
            <a:r>
              <a:rPr lang="en-US" sz="1800" dirty="0"/>
              <a:t>the database environment for backup and </a:t>
            </a:r>
            <a:r>
              <a:rPr lang="en-US" sz="1800" dirty="0" smtClean="0"/>
              <a:t>recovery</a:t>
            </a:r>
          </a:p>
          <a:p>
            <a:pPr lvl="1" algn="just"/>
            <a:r>
              <a:rPr lang="en-US" sz="1800" dirty="0" smtClean="0"/>
              <a:t>Setting </a:t>
            </a:r>
            <a:r>
              <a:rPr lang="en-US" sz="1800" dirty="0"/>
              <a:t>up a backup </a:t>
            </a:r>
            <a:r>
              <a:rPr lang="en-US" sz="1800" dirty="0" smtClean="0"/>
              <a:t>schedule</a:t>
            </a:r>
          </a:p>
          <a:p>
            <a:pPr lvl="1" algn="just"/>
            <a:r>
              <a:rPr lang="en-US" sz="1800" dirty="0" smtClean="0"/>
              <a:t>Monitoring </a:t>
            </a:r>
            <a:r>
              <a:rPr lang="en-US" sz="1800" dirty="0"/>
              <a:t>the backup and recovery </a:t>
            </a:r>
            <a:r>
              <a:rPr lang="en-US" sz="1800" dirty="0" smtClean="0"/>
              <a:t>environment</a:t>
            </a:r>
          </a:p>
          <a:p>
            <a:pPr lvl="1" algn="just"/>
            <a:r>
              <a:rPr lang="en-US" sz="1800" dirty="0" smtClean="0"/>
              <a:t>Troubleshooting </a:t>
            </a:r>
            <a:r>
              <a:rPr lang="en-US" sz="1800" dirty="0"/>
              <a:t>backup </a:t>
            </a:r>
            <a:r>
              <a:rPr lang="en-US" sz="1800" dirty="0" smtClean="0"/>
              <a:t>problems</a:t>
            </a:r>
          </a:p>
          <a:p>
            <a:pPr lvl="1" algn="just"/>
            <a:r>
              <a:rPr lang="en-US" sz="1800" dirty="0" smtClean="0"/>
              <a:t>Recovering </a:t>
            </a:r>
            <a:r>
              <a:rPr lang="en-US" sz="1800" dirty="0"/>
              <a:t>from data loss if the need </a:t>
            </a:r>
            <a:r>
              <a:rPr lang="en-US" sz="1800" dirty="0" smtClean="0"/>
              <a:t>arises</a:t>
            </a:r>
          </a:p>
          <a:p>
            <a:pPr marL="174625" lvl="1" indent="0" algn="just">
              <a:buNone/>
            </a:pPr>
            <a:endParaRPr lang="en-US" sz="1800" dirty="0" smtClean="0"/>
          </a:p>
          <a:p>
            <a:pPr algn="just"/>
            <a:r>
              <a:rPr lang="en-US" sz="2000" dirty="0"/>
              <a:t>As a backup administrator, you may also be asked to perform other duties that are related to backup and </a:t>
            </a:r>
            <a:r>
              <a:rPr lang="en-US" sz="2000" dirty="0" smtClean="0"/>
              <a:t>recovery:</a:t>
            </a:r>
          </a:p>
          <a:p>
            <a:pPr lvl="1" algn="just"/>
            <a:r>
              <a:rPr lang="en-US" dirty="0" smtClean="0"/>
              <a:t>Data </a:t>
            </a:r>
            <a:r>
              <a:rPr lang="en-US" dirty="0"/>
              <a:t>preservation, which involves creating a database copy for long-term </a:t>
            </a:r>
            <a:r>
              <a:rPr lang="en-US" dirty="0" smtClean="0"/>
              <a:t>storage</a:t>
            </a:r>
          </a:p>
          <a:p>
            <a:pPr lvl="1" algn="just"/>
            <a:r>
              <a:rPr lang="en-US" sz="1800" dirty="0" smtClean="0"/>
              <a:t>Data </a:t>
            </a:r>
            <a:r>
              <a:rPr lang="en-US" sz="1800" dirty="0"/>
              <a:t>transfer, which involves moving data from one database or one host to another</a:t>
            </a:r>
          </a:p>
          <a:p>
            <a:pPr lvl="0" algn="just">
              <a:buFont typeface="Wingdings" pitchFamily="2" charset="2"/>
              <a:buChar char="Ø"/>
            </a:pPr>
            <a:endParaRPr lang="en-US" sz="1800" dirty="0"/>
          </a:p>
          <a:p>
            <a:pPr algn="just"/>
            <a:endParaRPr lang="en-US" dirty="0"/>
          </a:p>
        </p:txBody>
      </p:sp>
    </p:spTree>
    <p:extLst>
      <p:ext uri="{BB962C8B-B14F-4D97-AF65-F5344CB8AC3E}">
        <p14:creationId xmlns:p14="http://schemas.microsoft.com/office/powerpoint/2010/main" val="867393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Purpose </a:t>
            </a:r>
            <a:r>
              <a:rPr lang="en-US" b="1" dirty="0"/>
              <a:t>of Backup </a:t>
            </a:r>
            <a:r>
              <a:rPr lang="en-US" b="1" dirty="0" smtClean="0"/>
              <a:t>and Recovery (Contd.)</a:t>
            </a:r>
            <a:r>
              <a:rPr lang="en-US" dirty="0"/>
              <a:t/>
            </a:r>
            <a:br>
              <a:rPr lang="en-US" dirty="0"/>
            </a:br>
            <a:endParaRPr lang="en-US" dirty="0"/>
          </a:p>
        </p:txBody>
      </p:sp>
      <p:sp>
        <p:nvSpPr>
          <p:cNvPr id="3" name="Content Placeholder 2"/>
          <p:cNvSpPr>
            <a:spLocks noGrp="1"/>
          </p:cNvSpPr>
          <p:nvPr>
            <p:ph idx="1"/>
          </p:nvPr>
        </p:nvSpPr>
        <p:spPr>
          <a:xfrm>
            <a:off x="228600" y="1438836"/>
            <a:ext cx="8915400" cy="4961964"/>
          </a:xfrm>
        </p:spPr>
        <p:txBody>
          <a:bodyPr/>
          <a:lstStyle/>
          <a:p>
            <a:pPr algn="just"/>
            <a:r>
              <a:rPr lang="en-US" b="1" dirty="0"/>
              <a:t>Data </a:t>
            </a:r>
            <a:r>
              <a:rPr lang="en-US" b="1" dirty="0" smtClean="0"/>
              <a:t>Protection:</a:t>
            </a:r>
            <a:endParaRPr lang="en-US" sz="1800" dirty="0"/>
          </a:p>
          <a:p>
            <a:pPr lvl="1" algn="just"/>
            <a:r>
              <a:rPr lang="en-US" dirty="0" smtClean="0"/>
              <a:t>As </a:t>
            </a:r>
            <a:r>
              <a:rPr lang="en-US" dirty="0"/>
              <a:t>a backup administrator, your </a:t>
            </a:r>
            <a:r>
              <a:rPr lang="en-US" dirty="0" smtClean="0"/>
              <a:t> essential </a:t>
            </a:r>
            <a:r>
              <a:rPr lang="en-US" dirty="0"/>
              <a:t>job </a:t>
            </a:r>
            <a:r>
              <a:rPr lang="en-US" dirty="0" smtClean="0"/>
              <a:t>is to make </a:t>
            </a:r>
            <a:r>
              <a:rPr lang="en-US" dirty="0"/>
              <a:t>and </a:t>
            </a:r>
            <a:r>
              <a:rPr lang="en-US" dirty="0" smtClean="0"/>
              <a:t>monitor </a:t>
            </a:r>
            <a:r>
              <a:rPr lang="en-US" dirty="0"/>
              <a:t>backups for data protection. </a:t>
            </a:r>
          </a:p>
          <a:p>
            <a:pPr lvl="1" algn="just"/>
            <a:r>
              <a:rPr lang="en-US" sz="1800" dirty="0" smtClean="0"/>
              <a:t>A </a:t>
            </a:r>
            <a:r>
              <a:rPr lang="en-US" sz="1800" dirty="0"/>
              <a:t>backup is a copy of data of a database that you can use to reconstruct </a:t>
            </a:r>
            <a:r>
              <a:rPr lang="en-US" sz="1800" dirty="0" smtClean="0"/>
              <a:t>data.</a:t>
            </a:r>
          </a:p>
          <a:p>
            <a:pPr lvl="1" algn="just"/>
            <a:r>
              <a:rPr lang="en-US" sz="1800" dirty="0" smtClean="0"/>
              <a:t>A </a:t>
            </a:r>
            <a:r>
              <a:rPr lang="en-US" sz="1800" dirty="0"/>
              <a:t>backup can be either a physical backup or a logical backup</a:t>
            </a:r>
            <a:r>
              <a:rPr lang="en-US" sz="1800" dirty="0" smtClean="0"/>
              <a:t>.</a:t>
            </a:r>
          </a:p>
          <a:p>
            <a:pPr algn="just">
              <a:buFont typeface="Wingdings" pitchFamily="2" charset="2"/>
              <a:buChar char="Ø"/>
            </a:pPr>
            <a:endParaRPr lang="en-US" sz="2000" dirty="0"/>
          </a:p>
          <a:p>
            <a:pPr algn="just"/>
            <a:r>
              <a:rPr lang="en-US" b="1" dirty="0"/>
              <a:t>Media </a:t>
            </a:r>
            <a:r>
              <a:rPr lang="en-US" b="1" dirty="0" smtClean="0"/>
              <a:t>Failures:</a:t>
            </a:r>
          </a:p>
          <a:p>
            <a:pPr lvl="1" algn="just"/>
            <a:r>
              <a:rPr lang="en-US" dirty="0" smtClean="0"/>
              <a:t>A </a:t>
            </a:r>
            <a:r>
              <a:rPr lang="en-US" dirty="0"/>
              <a:t>media failure is a physical problem with a disk that causes a failure of a read from or write to a disk file that is required to run the database. </a:t>
            </a:r>
          </a:p>
          <a:p>
            <a:pPr lvl="1" algn="just"/>
            <a:r>
              <a:rPr lang="en-US" sz="1800" dirty="0" smtClean="0"/>
              <a:t>Any </a:t>
            </a:r>
            <a:r>
              <a:rPr lang="en-US" sz="1800" dirty="0"/>
              <a:t>database file can be </a:t>
            </a:r>
            <a:r>
              <a:rPr lang="en-US" sz="1800" dirty="0" smtClean="0"/>
              <a:t>vulnerable(unsafe) </a:t>
            </a:r>
            <a:r>
              <a:rPr lang="en-US" sz="1800" dirty="0"/>
              <a:t>to a media </a:t>
            </a:r>
            <a:r>
              <a:rPr lang="en-US" sz="1800" dirty="0" smtClean="0"/>
              <a:t>failure.</a:t>
            </a:r>
          </a:p>
          <a:p>
            <a:pPr lvl="1" algn="just"/>
            <a:r>
              <a:rPr lang="en-US" sz="1800" dirty="0" smtClean="0"/>
              <a:t>The </a:t>
            </a:r>
            <a:r>
              <a:rPr lang="en-US" sz="1800" dirty="0"/>
              <a:t>appropriate recovery technique following a media failure depends on the files affected and the types of backup </a:t>
            </a:r>
            <a:r>
              <a:rPr lang="en-US" sz="1800" dirty="0" smtClean="0"/>
              <a:t>available.</a:t>
            </a:r>
          </a:p>
          <a:p>
            <a:pPr lvl="1" algn="just"/>
            <a:r>
              <a:rPr lang="en-US" sz="1800" dirty="0" smtClean="0"/>
              <a:t>One </a:t>
            </a:r>
            <a:r>
              <a:rPr lang="en-US" sz="1800" dirty="0"/>
              <a:t>particularly important aspect of backup and recovery is developing a disaster recovery strategy to protect against </a:t>
            </a:r>
            <a:r>
              <a:rPr lang="en-US" sz="1800" dirty="0" smtClean="0"/>
              <a:t>catastrophic(disastrous) </a:t>
            </a:r>
            <a:r>
              <a:rPr lang="en-US" sz="1800" dirty="0"/>
              <a:t>data loss, for example, the loss of an entire database host.</a:t>
            </a:r>
          </a:p>
          <a:p>
            <a:pPr algn="just"/>
            <a:endParaRPr lang="en-US" sz="2000" dirty="0"/>
          </a:p>
          <a:p>
            <a:pPr algn="just">
              <a:buFont typeface="Wingdings" pitchFamily="2" charset="2"/>
              <a:buChar char="Ø"/>
            </a:pPr>
            <a:endParaRPr lang="en-US" sz="2000" dirty="0" smtClean="0"/>
          </a:p>
          <a:p>
            <a:pPr marL="0" indent="0" algn="just">
              <a:buNone/>
            </a:pPr>
            <a:endParaRPr lang="en-US" sz="2000" dirty="0"/>
          </a:p>
          <a:p>
            <a:pPr marL="0" indent="0" algn="just">
              <a:buNone/>
            </a:pPr>
            <a:endParaRPr lang="en-US" sz="2000" dirty="0"/>
          </a:p>
          <a:p>
            <a:pPr algn="just">
              <a:buFont typeface="Wingdings" pitchFamily="2" charset="2"/>
              <a:buChar char="Ø"/>
            </a:pPr>
            <a:endParaRPr lang="en-US" dirty="0"/>
          </a:p>
        </p:txBody>
      </p:sp>
    </p:spTree>
    <p:extLst>
      <p:ext uri="{BB962C8B-B14F-4D97-AF65-F5344CB8AC3E}">
        <p14:creationId xmlns:p14="http://schemas.microsoft.com/office/powerpoint/2010/main" val="1749124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Purpose </a:t>
            </a:r>
            <a:r>
              <a:rPr lang="en-US" b="1" dirty="0"/>
              <a:t>of Backup and </a:t>
            </a:r>
            <a:r>
              <a:rPr lang="en-US" b="1" dirty="0" smtClean="0"/>
              <a:t>Recovery (Contd.)</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b="1" dirty="0"/>
              <a:t>User </a:t>
            </a:r>
            <a:r>
              <a:rPr lang="en-US" b="1" dirty="0" smtClean="0"/>
              <a:t>Errors:</a:t>
            </a:r>
          </a:p>
          <a:p>
            <a:pPr lvl="1" algn="just"/>
            <a:r>
              <a:rPr lang="en-US" dirty="0" smtClean="0"/>
              <a:t>User </a:t>
            </a:r>
            <a:r>
              <a:rPr lang="en-US" dirty="0"/>
              <a:t>errors occur when, either due to an error in application logic or a manual mistake, data in a database is changed or deleted </a:t>
            </a:r>
            <a:r>
              <a:rPr lang="en-US" dirty="0" smtClean="0"/>
              <a:t>incorrectly.</a:t>
            </a:r>
          </a:p>
          <a:p>
            <a:pPr lvl="1" algn="just"/>
            <a:r>
              <a:rPr lang="en-US" sz="1800" dirty="0" smtClean="0"/>
              <a:t>User </a:t>
            </a:r>
            <a:r>
              <a:rPr lang="en-US" sz="1800" dirty="0"/>
              <a:t>errors are estimated to be the greatest single cause of database </a:t>
            </a:r>
            <a:r>
              <a:rPr lang="en-US" sz="1800" dirty="0" smtClean="0"/>
              <a:t>downtime.</a:t>
            </a:r>
          </a:p>
          <a:p>
            <a:pPr lvl="1" algn="just"/>
            <a:r>
              <a:rPr lang="en-US" sz="1800" dirty="0" smtClean="0"/>
              <a:t>Data </a:t>
            </a:r>
            <a:r>
              <a:rPr lang="en-US" sz="1800" dirty="0"/>
              <a:t>loss due to user error can be either localized or </a:t>
            </a:r>
            <a:r>
              <a:rPr lang="en-US" sz="1800" dirty="0" smtClean="0"/>
              <a:t>globalized.</a:t>
            </a:r>
          </a:p>
          <a:p>
            <a:pPr lvl="1" algn="just"/>
            <a:r>
              <a:rPr lang="en-US" sz="1800" dirty="0" smtClean="0"/>
              <a:t>An </a:t>
            </a:r>
            <a:r>
              <a:rPr lang="en-US" sz="1800" dirty="0"/>
              <a:t>example of localized damage is deleting the wrong person from the employees table. This type of damage requires surgical detection and </a:t>
            </a:r>
            <a:r>
              <a:rPr lang="en-US" sz="1800" dirty="0" smtClean="0"/>
              <a:t>repair</a:t>
            </a:r>
          </a:p>
          <a:p>
            <a:pPr lvl="1" algn="just"/>
            <a:r>
              <a:rPr lang="en-US" sz="1800" dirty="0" smtClean="0"/>
              <a:t>An </a:t>
            </a:r>
            <a:r>
              <a:rPr lang="en-US" sz="1800" dirty="0"/>
              <a:t>example of </a:t>
            </a:r>
            <a:r>
              <a:rPr lang="en-US" sz="1800" dirty="0" smtClean="0"/>
              <a:t>globalized </a:t>
            </a:r>
            <a:r>
              <a:rPr lang="en-US" sz="1800" dirty="0"/>
              <a:t>damage is a batch job that deletes the company orders for the current month. In this case, drastic action is required to avoid a extensive database </a:t>
            </a:r>
            <a:r>
              <a:rPr lang="en-US" sz="1800" dirty="0" smtClean="0"/>
              <a:t>downtime</a:t>
            </a:r>
            <a:endParaRPr lang="en-US" dirty="0"/>
          </a:p>
          <a:p>
            <a:pPr lvl="1" algn="just"/>
            <a:r>
              <a:rPr lang="en-US" sz="1800" dirty="0" smtClean="0"/>
              <a:t>While </a:t>
            </a:r>
            <a:r>
              <a:rPr lang="en-US" sz="1800" dirty="0"/>
              <a:t>user training and careful management of privileges can prevent most user errors, your backup strategy determines how </a:t>
            </a:r>
            <a:r>
              <a:rPr lang="en-US" sz="1800" dirty="0" smtClean="0"/>
              <a:t>easily </a:t>
            </a:r>
            <a:r>
              <a:rPr lang="en-US" sz="1800" dirty="0"/>
              <a:t>you recover the lost data when user error does cause data loss</a:t>
            </a:r>
          </a:p>
          <a:p>
            <a:pPr algn="just"/>
            <a:endParaRPr lang="en-US" sz="1800" dirty="0"/>
          </a:p>
          <a:p>
            <a:pPr algn="just"/>
            <a:endParaRPr lang="en-US" dirty="0"/>
          </a:p>
        </p:txBody>
      </p:sp>
    </p:spTree>
    <p:extLst>
      <p:ext uri="{BB962C8B-B14F-4D97-AF65-F5344CB8AC3E}">
        <p14:creationId xmlns:p14="http://schemas.microsoft.com/office/powerpoint/2010/main" val="3054561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Purpose </a:t>
            </a:r>
            <a:r>
              <a:rPr lang="en-US" b="1" dirty="0"/>
              <a:t>of Backup and </a:t>
            </a:r>
            <a:r>
              <a:rPr lang="en-US" b="1" dirty="0" smtClean="0"/>
              <a:t>Recovery (Contd.)</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b="1" dirty="0"/>
              <a:t>Application </a:t>
            </a:r>
            <a:r>
              <a:rPr lang="en-US" b="1" dirty="0" smtClean="0"/>
              <a:t>Errors:</a:t>
            </a:r>
          </a:p>
          <a:p>
            <a:pPr lvl="1" algn="just"/>
            <a:r>
              <a:rPr lang="en-US" dirty="0" smtClean="0"/>
              <a:t>Sometimes </a:t>
            </a:r>
            <a:r>
              <a:rPr lang="en-US" dirty="0"/>
              <a:t>a software malfunction can corrupt data blocks. In a physical corruption, which is also called a media corruption, the database does not recognize the block at all: the checksum is invalid, the block contains all zeros, or the header and footer of the block do not </a:t>
            </a:r>
            <a:r>
              <a:rPr lang="en-US" dirty="0" smtClean="0"/>
              <a:t>match</a:t>
            </a:r>
          </a:p>
          <a:p>
            <a:pPr lvl="1" algn="just"/>
            <a:r>
              <a:rPr lang="en-US" sz="1800" dirty="0" smtClean="0"/>
              <a:t>If </a:t>
            </a:r>
            <a:r>
              <a:rPr lang="en-US" sz="1800" dirty="0"/>
              <a:t>the corruption is not extensive, then you can often repair it easily with block media </a:t>
            </a:r>
            <a:r>
              <a:rPr lang="en-US" sz="1800" dirty="0" smtClean="0"/>
              <a:t>recovery</a:t>
            </a:r>
          </a:p>
          <a:p>
            <a:pPr marL="0" indent="0" algn="just">
              <a:buNone/>
            </a:pPr>
            <a:endParaRPr lang="en-US" sz="2000" dirty="0"/>
          </a:p>
          <a:p>
            <a:r>
              <a:rPr lang="en-US" b="1" dirty="0"/>
              <a:t>Data </a:t>
            </a:r>
            <a:r>
              <a:rPr lang="en-US" b="1" dirty="0" smtClean="0"/>
              <a:t>Transfer:</a:t>
            </a:r>
          </a:p>
          <a:p>
            <a:pPr lvl="1"/>
            <a:r>
              <a:rPr lang="en-US" dirty="0" smtClean="0"/>
              <a:t>In </a:t>
            </a:r>
            <a:r>
              <a:rPr lang="en-US" dirty="0"/>
              <a:t>some situations you may need to take a backup of a database or database component and move it to another </a:t>
            </a:r>
            <a:r>
              <a:rPr lang="en-US" dirty="0" smtClean="0"/>
              <a:t>location</a:t>
            </a:r>
          </a:p>
          <a:p>
            <a:pPr lvl="1"/>
            <a:r>
              <a:rPr lang="en-US" sz="1800" dirty="0" smtClean="0"/>
              <a:t>For </a:t>
            </a:r>
            <a:r>
              <a:rPr lang="en-US" sz="1800" dirty="0"/>
              <a:t>example, you can use Recovery Manager (RMAN) to create a database copy, create a table space copy that can be imported into another database, or move an entire database from one platform to another</a:t>
            </a:r>
          </a:p>
          <a:p>
            <a:pPr marL="0" indent="0" algn="just">
              <a:buNone/>
            </a:pPr>
            <a:endParaRPr lang="en-US" sz="1800" dirty="0"/>
          </a:p>
          <a:p>
            <a:pPr algn="just">
              <a:buFont typeface="Wingdings" pitchFamily="2" charset="2"/>
              <a:buChar char="Ø"/>
            </a:pPr>
            <a:endParaRPr lang="en-US" sz="2000" dirty="0"/>
          </a:p>
          <a:p>
            <a:pPr algn="just"/>
            <a:endParaRPr lang="en-US" dirty="0"/>
          </a:p>
          <a:p>
            <a:pPr algn="just"/>
            <a:endParaRPr lang="en-US" dirty="0"/>
          </a:p>
        </p:txBody>
      </p:sp>
    </p:spTree>
    <p:extLst>
      <p:ext uri="{BB962C8B-B14F-4D97-AF65-F5344CB8AC3E}">
        <p14:creationId xmlns:p14="http://schemas.microsoft.com/office/powerpoint/2010/main" val="3822263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Purpose </a:t>
            </a:r>
            <a:r>
              <a:rPr lang="en-US" b="1" dirty="0"/>
              <a:t>of Backup and </a:t>
            </a:r>
            <a:r>
              <a:rPr lang="en-US" b="1" dirty="0" smtClean="0"/>
              <a:t>Recovery (Contd.)</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b="1" dirty="0"/>
              <a:t>Data </a:t>
            </a:r>
            <a:r>
              <a:rPr lang="en-US" b="1" dirty="0" smtClean="0"/>
              <a:t>Preservation:</a:t>
            </a:r>
          </a:p>
          <a:p>
            <a:pPr lvl="1" algn="just"/>
            <a:r>
              <a:rPr lang="en-US" dirty="0" smtClean="0"/>
              <a:t>Data </a:t>
            </a:r>
            <a:r>
              <a:rPr lang="en-US" dirty="0"/>
              <a:t>preservation is related to data protection, but serves a different purpose. For example, you may need to preserve a copy of a database as it existed at the end of a business quarter. This backup is not part of the disaster recovery </a:t>
            </a:r>
            <a:r>
              <a:rPr lang="en-US" dirty="0" smtClean="0"/>
              <a:t>strategy</a:t>
            </a:r>
            <a:endParaRPr lang="en-US" dirty="0"/>
          </a:p>
          <a:p>
            <a:pPr lvl="1" algn="just"/>
            <a:r>
              <a:rPr lang="en-US" dirty="0" smtClean="0"/>
              <a:t>The </a:t>
            </a:r>
            <a:r>
              <a:rPr lang="en-US" dirty="0"/>
              <a:t>media to which these backups are written are often unavailable after the backup is </a:t>
            </a:r>
            <a:r>
              <a:rPr lang="en-US" dirty="0" smtClean="0"/>
              <a:t>complete</a:t>
            </a:r>
            <a:endParaRPr lang="en-US" dirty="0"/>
          </a:p>
          <a:p>
            <a:pPr lvl="1" algn="just"/>
            <a:r>
              <a:rPr lang="en-US" dirty="0" smtClean="0"/>
              <a:t>You </a:t>
            </a:r>
            <a:r>
              <a:rPr lang="en-US" dirty="0"/>
              <a:t>may send the tape into fire storage or ship a portable hard drive to a testing </a:t>
            </a:r>
            <a:r>
              <a:rPr lang="en-US" dirty="0" smtClean="0"/>
              <a:t>facility</a:t>
            </a:r>
            <a:endParaRPr lang="en-US" dirty="0"/>
          </a:p>
          <a:p>
            <a:pPr lvl="1" algn="just"/>
            <a:r>
              <a:rPr lang="en-US" dirty="0" smtClean="0"/>
              <a:t>RMAN </a:t>
            </a:r>
            <a:r>
              <a:rPr lang="en-US" dirty="0"/>
              <a:t>provides a convenient way to create a backup and </a:t>
            </a:r>
            <a:r>
              <a:rPr lang="en-US" dirty="0" smtClean="0"/>
              <a:t>can be released from </a:t>
            </a:r>
            <a:r>
              <a:rPr lang="en-US" dirty="0"/>
              <a:t>your backup retention policy. This type of backup is known as an archival </a:t>
            </a:r>
            <a:r>
              <a:rPr lang="en-US" dirty="0" smtClean="0"/>
              <a:t>backup</a:t>
            </a:r>
            <a:endParaRPr lang="en-US" dirty="0"/>
          </a:p>
          <a:p>
            <a:pPr algn="just"/>
            <a:endParaRPr lang="en-US" dirty="0"/>
          </a:p>
        </p:txBody>
      </p:sp>
    </p:spTree>
    <p:extLst>
      <p:ext uri="{BB962C8B-B14F-4D97-AF65-F5344CB8AC3E}">
        <p14:creationId xmlns:p14="http://schemas.microsoft.com/office/powerpoint/2010/main" val="2358457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2879"/>
            <a:ext cx="9143999" cy="1002135"/>
          </a:xfrm>
        </p:spPr>
        <p:txBody>
          <a:bodyPr/>
          <a:lstStyle/>
          <a:p>
            <a:r>
              <a:rPr lang="en-US" sz="2400" b="1" dirty="0" smtClean="0"/>
              <a:t> </a:t>
            </a:r>
            <a:br>
              <a:rPr lang="en-US" sz="2400" b="1" dirty="0" smtClean="0"/>
            </a:br>
            <a:r>
              <a:rPr lang="en-US" b="1" dirty="0" smtClean="0"/>
              <a:t>Backup </a:t>
            </a:r>
            <a:r>
              <a:rPr lang="en-US" b="1" dirty="0"/>
              <a:t>and Recovery </a:t>
            </a:r>
            <a:r>
              <a:rPr lang="en-US" b="1" dirty="0" smtClean="0"/>
              <a:t>Technologies in 11g</a:t>
            </a:r>
            <a:r>
              <a:rPr lang="en-US" sz="2400" dirty="0"/>
              <a:t/>
            </a:r>
            <a:br>
              <a:rPr lang="en-US" sz="2400" dirty="0"/>
            </a:br>
            <a:endParaRPr lang="en-US" sz="2400" dirty="0"/>
          </a:p>
        </p:txBody>
      </p:sp>
      <p:sp>
        <p:nvSpPr>
          <p:cNvPr id="3" name="Content Placeholder 2"/>
          <p:cNvSpPr>
            <a:spLocks noGrp="1"/>
          </p:cNvSpPr>
          <p:nvPr>
            <p:ph idx="1"/>
          </p:nvPr>
        </p:nvSpPr>
        <p:spPr>
          <a:xfrm>
            <a:off x="121023" y="1427531"/>
            <a:ext cx="9144000" cy="4893155"/>
          </a:xfrm>
        </p:spPr>
        <p:txBody>
          <a:bodyPr/>
          <a:lstStyle/>
          <a:p>
            <a:pPr algn="just"/>
            <a:r>
              <a:rPr lang="en-US" dirty="0"/>
              <a:t>Oracle Database 11g provides all the tools needed to implement the most reliable, flexible</a:t>
            </a:r>
            <a:r>
              <a:rPr lang="en-US" dirty="0" smtClean="0"/>
              <a:t>, </a:t>
            </a:r>
            <a:r>
              <a:rPr lang="en-US" dirty="0"/>
              <a:t>and cost-effective data recovery strategies in the face of hardware or human </a:t>
            </a:r>
            <a:r>
              <a:rPr lang="en-US" dirty="0" smtClean="0"/>
              <a:t>mishaps(loss). </a:t>
            </a:r>
            <a:r>
              <a:rPr lang="en-US" dirty="0"/>
              <a:t>The Oracle database repair technologies consist of: </a:t>
            </a:r>
            <a:endParaRPr lang="en-US" dirty="0" smtClean="0"/>
          </a:p>
          <a:p>
            <a:pPr lvl="1" algn="just"/>
            <a:r>
              <a:rPr lang="en-US" dirty="0" smtClean="0"/>
              <a:t>Data </a:t>
            </a:r>
            <a:r>
              <a:rPr lang="en-US" dirty="0"/>
              <a:t>Recovery Advisor – recovery-intelligent tool that automatically diagnoses data failures, presents recovery options, and executes recovery at the user's </a:t>
            </a:r>
            <a:r>
              <a:rPr lang="en-US" dirty="0" smtClean="0"/>
              <a:t>request</a:t>
            </a:r>
            <a:endParaRPr lang="en-US" dirty="0"/>
          </a:p>
          <a:p>
            <a:pPr lvl="1" algn="just"/>
            <a:r>
              <a:rPr lang="en-US" sz="1800" dirty="0" smtClean="0"/>
              <a:t>Recovery </a:t>
            </a:r>
            <a:r>
              <a:rPr lang="en-US" sz="1800" dirty="0"/>
              <a:t>Manager (RMAN) – native database backup and recovery tool, providing Oracle-only features such as block corruption detection, unused block compression and undo optimization during full backups, fast incremental backups (where only changed blocks are read and written to the backup), and incrementally updated backups (where on-disk image copy backups are rolled forward in-place using incremental backups</a:t>
            </a:r>
            <a:r>
              <a:rPr lang="en-US" sz="1800" dirty="0" smtClean="0"/>
              <a:t>)</a:t>
            </a:r>
            <a:endParaRPr lang="en-US" sz="1800" dirty="0"/>
          </a:p>
          <a:p>
            <a:pPr lvl="1" algn="just"/>
            <a:r>
              <a:rPr lang="en-US" dirty="0"/>
              <a:t>Flashback Technologies – a suite of logical recovery features, including a fast database point-in-time ‘rewind’ capability (Flashback Database), as well as historical viewing and quick recovery at the row, transaction, and table level (Flashback Query, Flashback Transaction, Flashback Table</a:t>
            </a:r>
            <a:r>
              <a:rPr lang="en-US" dirty="0" smtClean="0"/>
              <a:t>)</a:t>
            </a:r>
            <a:endParaRPr lang="en-US" dirty="0"/>
          </a:p>
          <a:p>
            <a:pPr algn="just"/>
            <a:endParaRPr lang="en-US" dirty="0"/>
          </a:p>
        </p:txBody>
      </p:sp>
    </p:spTree>
    <p:extLst>
      <p:ext uri="{BB962C8B-B14F-4D97-AF65-F5344CB8AC3E}">
        <p14:creationId xmlns:p14="http://schemas.microsoft.com/office/powerpoint/2010/main" val="3029999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130"/>
            <a:ext cx="9143999" cy="1002135"/>
          </a:xfrm>
        </p:spPr>
        <p:txBody>
          <a:bodyPr/>
          <a:lstStyle/>
          <a:p>
            <a:r>
              <a:rPr lang="en-US" sz="2400" b="1" dirty="0" smtClean="0"/>
              <a:t/>
            </a:r>
            <a:br>
              <a:rPr lang="en-US" sz="2400" b="1" dirty="0" smtClean="0"/>
            </a:br>
            <a:r>
              <a:rPr lang="en-US" b="1" dirty="0"/>
              <a:t>Backup and Recovery Technologies </a:t>
            </a:r>
            <a:r>
              <a:rPr lang="en-US" b="1" dirty="0" smtClean="0"/>
              <a:t>(Contd.)</a:t>
            </a:r>
            <a:r>
              <a:rPr lang="en-US" dirty="0"/>
              <a:t/>
            </a:r>
            <a:br>
              <a:rPr lang="en-US" dirty="0"/>
            </a:br>
            <a:endParaRPr lang="en-US" dirty="0"/>
          </a:p>
        </p:txBody>
      </p:sp>
      <p:sp>
        <p:nvSpPr>
          <p:cNvPr id="3" name="Content Placeholder 2"/>
          <p:cNvSpPr>
            <a:spLocks noGrp="1"/>
          </p:cNvSpPr>
          <p:nvPr>
            <p:ph idx="1"/>
          </p:nvPr>
        </p:nvSpPr>
        <p:spPr/>
        <p:txBody>
          <a:bodyPr/>
          <a:lstStyle/>
          <a:p>
            <a:pPr lvl="1" algn="just"/>
            <a:r>
              <a:rPr lang="en-US" dirty="0"/>
              <a:t>Logminer - powerful auditing tool for the Oracle database, allowing users to easily locate changes in the database, enabling sophisticated data analyses, and providing undo capabilities to rollback logical data corruptions or user errors. </a:t>
            </a:r>
          </a:p>
          <a:p>
            <a:pPr lvl="1" algn="just"/>
            <a:r>
              <a:rPr lang="en-US" dirty="0"/>
              <a:t>Oracle Secure Backup (OSB) - tape data protection for the Oracle database and file systems in distributed UNIX, Linux, Windows and Network Attached Storage (NAS) environments, and fully integrated with RMAN for exclusive features such as backup encryption, unused block compression, and undo optimization.</a:t>
            </a:r>
          </a:p>
          <a:p>
            <a:pPr algn="just"/>
            <a:endParaRPr lang="en-US" dirty="0"/>
          </a:p>
        </p:txBody>
      </p:sp>
    </p:spTree>
    <p:extLst>
      <p:ext uri="{BB962C8B-B14F-4D97-AF65-F5344CB8AC3E}">
        <p14:creationId xmlns:p14="http://schemas.microsoft.com/office/powerpoint/2010/main" val="3644774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DATA </a:t>
            </a:r>
            <a:r>
              <a:rPr lang="en-US" b="1" dirty="0"/>
              <a:t>RECOVERY ADVISOR (DRA</a:t>
            </a:r>
            <a:r>
              <a:rPr lang="en-US" b="1" dirty="0" smtClean="0"/>
              <a:t>)</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The Data Recovery Advisor is a new tool aimed at reducing </a:t>
            </a:r>
            <a:r>
              <a:rPr lang="en-US" dirty="0" smtClean="0"/>
              <a:t>a </a:t>
            </a:r>
            <a:r>
              <a:rPr lang="en-US" dirty="0"/>
              <a:t>user’s time spent analyzing </a:t>
            </a:r>
            <a:r>
              <a:rPr lang="en-US" dirty="0" smtClean="0"/>
              <a:t>and framing </a:t>
            </a:r>
            <a:r>
              <a:rPr lang="en-US" dirty="0"/>
              <a:t>a suitable recovery plan for a given failure. </a:t>
            </a:r>
            <a:endParaRPr lang="en-US" dirty="0" smtClean="0"/>
          </a:p>
          <a:p>
            <a:pPr algn="just"/>
            <a:r>
              <a:rPr lang="en-US" dirty="0"/>
              <a:t>A ‘failure’ in the context of the DRA can be a missing, inaccessible, or wrong version of a file (e.g. control file, data file), physical corruptions resulting from I/O errors, or logical block inconsistency</a:t>
            </a:r>
            <a:r>
              <a:rPr lang="en-US" dirty="0" smtClean="0"/>
              <a:t>.</a:t>
            </a:r>
          </a:p>
          <a:p>
            <a:pPr algn="just"/>
            <a:r>
              <a:rPr lang="en-US" dirty="0"/>
              <a:t>After identifying all current failures, the DRA then recommends the optimal, feasible recovery plan, and if the user desires, automatically executes a selected recovery plan. </a:t>
            </a:r>
            <a:endParaRPr lang="en-US" dirty="0" smtClean="0"/>
          </a:p>
          <a:p>
            <a:pPr algn="just"/>
            <a:r>
              <a:rPr lang="en-US" dirty="0"/>
              <a:t>All DRA functions can be accessed via </a:t>
            </a:r>
            <a:r>
              <a:rPr lang="en-US" dirty="0" smtClean="0"/>
              <a:t>EM(Enterprise Manager) </a:t>
            </a:r>
            <a:r>
              <a:rPr lang="en-US" dirty="0"/>
              <a:t>or RMAN’s command-line interface.</a:t>
            </a:r>
          </a:p>
        </p:txBody>
      </p:sp>
    </p:spTree>
    <p:extLst>
      <p:ext uri="{BB962C8B-B14F-4D97-AF65-F5344CB8AC3E}">
        <p14:creationId xmlns:p14="http://schemas.microsoft.com/office/powerpoint/2010/main" val="1197995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DRA</a:t>
            </a:r>
            <a:r>
              <a:rPr lang="en-US" b="1" dirty="0"/>
              <a:t> </a:t>
            </a:r>
            <a:r>
              <a:rPr lang="en-US" b="1" dirty="0" smtClean="0"/>
              <a:t>(Contd.)</a:t>
            </a:r>
            <a:r>
              <a:rPr lang="en-US" dirty="0"/>
              <a:t/>
            </a:r>
            <a:br>
              <a:rPr lang="en-US" dirty="0"/>
            </a:br>
            <a:endParaRPr lang="en-US" dirty="0"/>
          </a:p>
        </p:txBody>
      </p:sp>
      <p:sp>
        <p:nvSpPr>
          <p:cNvPr id="3" name="Content Placeholder 2"/>
          <p:cNvSpPr>
            <a:spLocks noGrp="1"/>
          </p:cNvSpPr>
          <p:nvPr>
            <p:ph idx="1"/>
          </p:nvPr>
        </p:nvSpPr>
        <p:spPr>
          <a:xfrm>
            <a:off x="298516" y="1443251"/>
            <a:ext cx="8845484" cy="4893155"/>
          </a:xfrm>
        </p:spPr>
        <p:txBody>
          <a:bodyPr/>
          <a:lstStyle/>
          <a:p>
            <a:pPr algn="just"/>
            <a:r>
              <a:rPr lang="en-US" dirty="0"/>
              <a:t>A typical workflow using the DRA in EM progresses as follows: </a:t>
            </a:r>
            <a:endParaRPr lang="en-US" dirty="0" smtClean="0"/>
          </a:p>
          <a:p>
            <a:pPr lvl="1" algn="just"/>
            <a:r>
              <a:rPr lang="en-US" sz="1600" dirty="0" smtClean="0"/>
              <a:t>When </a:t>
            </a:r>
            <a:r>
              <a:rPr lang="en-US" sz="1600" dirty="0"/>
              <a:t>an error occurs, the database automatically invokes Data Integrity Checks to assess the scope of the failure. These checks validate block, table, redo, or database consistency, depending on the nature of the failure. The user is also notified of the failure through error messages, alerts</a:t>
            </a:r>
            <a:r>
              <a:rPr lang="en-US" sz="1600" dirty="0" smtClean="0"/>
              <a:t>, </a:t>
            </a:r>
            <a:r>
              <a:rPr lang="en-US" sz="1600" dirty="0"/>
              <a:t>trace </a:t>
            </a:r>
            <a:r>
              <a:rPr lang="en-US" sz="1600" dirty="0" smtClean="0"/>
              <a:t>files,etc. These </a:t>
            </a:r>
            <a:r>
              <a:rPr lang="en-US" sz="1600" dirty="0"/>
              <a:t>checks can be proactively run in Enterprise Manager or through user-managed RMAN or PL/SQL scripts – these allow failures to be potentially detected and fixed, before database users or applications even come across </a:t>
            </a:r>
            <a:r>
              <a:rPr lang="en-US" sz="1600" dirty="0" smtClean="0"/>
              <a:t>them.</a:t>
            </a:r>
          </a:p>
          <a:p>
            <a:pPr lvl="1" algn="just"/>
            <a:r>
              <a:rPr lang="en-US" sz="1600" dirty="0" smtClean="0"/>
              <a:t>All </a:t>
            </a:r>
            <a:r>
              <a:rPr lang="en-US" sz="1600" dirty="0"/>
              <a:t>open, critical and high priority failures are reviewed to see what other database components are possibly </a:t>
            </a:r>
            <a:r>
              <a:rPr lang="en-US" sz="1600" dirty="0" smtClean="0"/>
              <a:t>affected.</a:t>
            </a:r>
          </a:p>
          <a:p>
            <a:pPr lvl="1" algn="just"/>
            <a:r>
              <a:rPr lang="en-US" sz="1600" dirty="0" smtClean="0"/>
              <a:t>The </a:t>
            </a:r>
            <a:r>
              <a:rPr lang="en-US" sz="1600" dirty="0"/>
              <a:t>first recovery option presented is to rename or move the data file back to the original location. If there were recent data file rename operations that were not followed through with the corresponding OS file renaming or if storage was taken offline for maintenance, this would be the fastest repair </a:t>
            </a:r>
            <a:r>
              <a:rPr lang="en-US" sz="1600" dirty="0" smtClean="0"/>
              <a:t>option.</a:t>
            </a:r>
          </a:p>
          <a:p>
            <a:pPr lvl="1" algn="just"/>
            <a:r>
              <a:rPr lang="en-US" sz="1600" dirty="0" smtClean="0"/>
              <a:t>The </a:t>
            </a:r>
            <a:r>
              <a:rPr lang="en-US" sz="1600" dirty="0"/>
              <a:t>DRA creates an RMAN recovery procedure to restore and recover the missing </a:t>
            </a:r>
            <a:r>
              <a:rPr lang="en-US" sz="1600" dirty="0" smtClean="0"/>
              <a:t>data file</a:t>
            </a:r>
            <a:r>
              <a:rPr lang="en-US" sz="1600" dirty="0"/>
              <a:t>. </a:t>
            </a:r>
            <a:endParaRPr lang="en-US" sz="1600" dirty="0" smtClean="0"/>
          </a:p>
          <a:p>
            <a:pPr lvl="1" algn="just"/>
            <a:r>
              <a:rPr lang="en-US" sz="1600" dirty="0" smtClean="0"/>
              <a:t>The </a:t>
            </a:r>
            <a:r>
              <a:rPr lang="en-US" sz="1600" dirty="0"/>
              <a:t>user reviews a summary of the original failure and recovery procedure, which is an RMAN script, and submits the recovery job. </a:t>
            </a:r>
            <a:endParaRPr lang="en-US" sz="1600" dirty="0" smtClean="0"/>
          </a:p>
          <a:p>
            <a:pPr lvl="1" algn="just"/>
            <a:r>
              <a:rPr lang="en-US" sz="1600" dirty="0" smtClean="0"/>
              <a:t>Finally</a:t>
            </a:r>
            <a:r>
              <a:rPr lang="en-US" sz="1600" dirty="0"/>
              <a:t>, the recovery job is verified by reviewing the job output. This missing data file is now online and usable.</a:t>
            </a:r>
          </a:p>
          <a:p>
            <a:pPr algn="just">
              <a:buFont typeface="Wingdings" pitchFamily="2" charset="2"/>
              <a:buChar char="Ø"/>
            </a:pPr>
            <a:endParaRPr lang="en-US" sz="1600" dirty="0"/>
          </a:p>
          <a:p>
            <a:pPr algn="just"/>
            <a:endParaRPr lang="en-US" dirty="0"/>
          </a:p>
        </p:txBody>
      </p:sp>
    </p:spTree>
    <p:extLst>
      <p:ext uri="{BB962C8B-B14F-4D97-AF65-F5344CB8AC3E}">
        <p14:creationId xmlns:p14="http://schemas.microsoft.com/office/powerpoint/2010/main" val="983298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lstStyle/>
          <a:p>
            <a:r>
              <a:rPr lang="en-US" dirty="0"/>
              <a:t>At the end of this session, you will be able </a:t>
            </a:r>
            <a:r>
              <a:rPr lang="en-US" dirty="0" smtClean="0"/>
              <a:t>to understand:</a:t>
            </a:r>
          </a:p>
          <a:p>
            <a:endParaRPr lang="en-US" sz="1800" dirty="0"/>
          </a:p>
          <a:p>
            <a:pPr lvl="1"/>
            <a:r>
              <a:rPr lang="en-US" dirty="0" smtClean="0"/>
              <a:t>Basics of Database Administration</a:t>
            </a:r>
          </a:p>
          <a:p>
            <a:pPr lvl="1"/>
            <a:r>
              <a:rPr lang="en-US" dirty="0" smtClean="0"/>
              <a:t>Database Administrator Responsibilities</a:t>
            </a:r>
          </a:p>
          <a:p>
            <a:pPr lvl="1"/>
            <a:r>
              <a:rPr lang="en-US" dirty="0" smtClean="0"/>
              <a:t>Basics of </a:t>
            </a:r>
            <a:r>
              <a:rPr lang="en-US" dirty="0"/>
              <a:t>B</a:t>
            </a:r>
            <a:r>
              <a:rPr lang="en-US" dirty="0" smtClean="0"/>
              <a:t>ackup and </a:t>
            </a:r>
            <a:r>
              <a:rPr lang="en-US" dirty="0"/>
              <a:t>R</a:t>
            </a:r>
            <a:r>
              <a:rPr lang="en-US" dirty="0" smtClean="0"/>
              <a:t>ecovery</a:t>
            </a:r>
          </a:p>
          <a:p>
            <a:pPr lvl="1"/>
            <a:r>
              <a:rPr lang="en-US" sz="1800" dirty="0" smtClean="0"/>
              <a:t>Physical and logical backups</a:t>
            </a:r>
          </a:p>
          <a:p>
            <a:pPr lvl="1"/>
            <a:r>
              <a:rPr lang="en-US" sz="1800" dirty="0" smtClean="0"/>
              <a:t>Key </a:t>
            </a:r>
            <a:r>
              <a:rPr lang="en-US" dirty="0"/>
              <a:t>D</a:t>
            </a:r>
            <a:r>
              <a:rPr lang="en-US" sz="1800" dirty="0" smtClean="0"/>
              <a:t>atabase Administration challenges</a:t>
            </a:r>
          </a:p>
          <a:p>
            <a:pPr lvl="1"/>
            <a:r>
              <a:rPr lang="en-US" sz="1800" dirty="0" smtClean="0"/>
              <a:t>Purpose of Backup and </a:t>
            </a:r>
            <a:r>
              <a:rPr lang="en-US" dirty="0"/>
              <a:t>R</a:t>
            </a:r>
            <a:r>
              <a:rPr lang="en-US" sz="1800" dirty="0" smtClean="0"/>
              <a:t>ecovery</a:t>
            </a:r>
          </a:p>
          <a:p>
            <a:pPr lvl="1"/>
            <a:r>
              <a:rPr lang="en-US" sz="1800" dirty="0" smtClean="0"/>
              <a:t>Backup and recovery technologies in 11g</a:t>
            </a:r>
          </a:p>
          <a:p>
            <a:pPr marL="0" indent="0" algn="just">
              <a:buNone/>
            </a:pPr>
            <a:endParaRPr lang="en-US" dirty="0"/>
          </a:p>
        </p:txBody>
      </p:sp>
    </p:spTree>
    <p:extLst>
      <p:ext uri="{BB962C8B-B14F-4D97-AF65-F5344CB8AC3E}">
        <p14:creationId xmlns:p14="http://schemas.microsoft.com/office/powerpoint/2010/main" val="2799174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RECOVERY </a:t>
            </a:r>
            <a:r>
              <a:rPr lang="en-US" b="1" dirty="0"/>
              <a:t>MANAGER (RMAN):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Oracle Recovery Manager (RMAN), a command-line and Enterprise Manager-based tool, is the Oracle method for efficiently backing up and recovering your Oracle database. </a:t>
            </a:r>
            <a:endParaRPr lang="en-US" dirty="0" smtClean="0"/>
          </a:p>
          <a:p>
            <a:pPr algn="just"/>
            <a:r>
              <a:rPr lang="en-US" dirty="0"/>
              <a:t>RMAN is tightly integrated with the server, providing block-level corruption detection during backup and restore. </a:t>
            </a:r>
            <a:r>
              <a:rPr lang="en-US" dirty="0" smtClean="0"/>
              <a:t>It </a:t>
            </a:r>
            <a:r>
              <a:rPr lang="en-US" dirty="0"/>
              <a:t>optimizes performance and space consumption during backup with file multiplexing and compression.</a:t>
            </a:r>
          </a:p>
          <a:p>
            <a:pPr algn="just"/>
            <a:r>
              <a:rPr lang="en-US" dirty="0"/>
              <a:t>RMAN offers: </a:t>
            </a:r>
            <a:endParaRPr lang="en-US" dirty="0" smtClean="0"/>
          </a:p>
          <a:p>
            <a:pPr lvl="1" algn="just"/>
            <a:r>
              <a:rPr lang="en-US" b="1" dirty="0" smtClean="0"/>
              <a:t>Native </a:t>
            </a:r>
            <a:r>
              <a:rPr lang="en-US" b="1" dirty="0"/>
              <a:t>integration with the server: </a:t>
            </a:r>
            <a:r>
              <a:rPr lang="en-US" dirty="0"/>
              <a:t>RMAN is aware of the various data structures that the database uses, so that the appropriate backup and recovery operations can be performed </a:t>
            </a:r>
            <a:r>
              <a:rPr lang="en-US" dirty="0" smtClean="0"/>
              <a:t>correctly </a:t>
            </a:r>
            <a:r>
              <a:rPr lang="en-US" dirty="0"/>
              <a:t>and validates all blocks for corruptions during the operation. If a corruption is found, RMAN can quickly and easily </a:t>
            </a:r>
            <a:r>
              <a:rPr lang="en-US" dirty="0" smtClean="0"/>
              <a:t>recover </a:t>
            </a:r>
            <a:r>
              <a:rPr lang="en-US" dirty="0"/>
              <a:t>the corrupted blocks. RMAN backups can be performed while the database is online, and does not generate additional redo during the </a:t>
            </a:r>
            <a:r>
              <a:rPr lang="en-US" dirty="0" smtClean="0"/>
              <a:t>backup.</a:t>
            </a:r>
            <a:endParaRPr lang="en-US" dirty="0"/>
          </a:p>
        </p:txBody>
      </p:sp>
    </p:spTree>
    <p:extLst>
      <p:ext uri="{BB962C8B-B14F-4D97-AF65-F5344CB8AC3E}">
        <p14:creationId xmlns:p14="http://schemas.microsoft.com/office/powerpoint/2010/main" val="2773380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smtClean="0"/>
              <a:t>RMAN (Contd.)</a:t>
            </a:r>
            <a:r>
              <a:rPr lang="en-US" dirty="0"/>
              <a:t/>
            </a:r>
            <a:br>
              <a:rPr lang="en-US" dirty="0"/>
            </a:br>
            <a:endParaRPr lang="en-US" dirty="0"/>
          </a:p>
        </p:txBody>
      </p:sp>
      <p:sp>
        <p:nvSpPr>
          <p:cNvPr id="3" name="Content Placeholder 2"/>
          <p:cNvSpPr>
            <a:spLocks noGrp="1"/>
          </p:cNvSpPr>
          <p:nvPr>
            <p:ph idx="1"/>
          </p:nvPr>
        </p:nvSpPr>
        <p:spPr>
          <a:xfrm>
            <a:off x="141668" y="1494766"/>
            <a:ext cx="9002332" cy="4867397"/>
          </a:xfrm>
        </p:spPr>
        <p:txBody>
          <a:bodyPr/>
          <a:lstStyle/>
          <a:p>
            <a:pPr lvl="1" algn="just"/>
            <a:r>
              <a:rPr lang="en-US" b="1" dirty="0"/>
              <a:t>Automated management of backups on disk</a:t>
            </a:r>
            <a:r>
              <a:rPr lang="en-US" dirty="0"/>
              <a:t>: RMAN can make use of the Flash Recovery Area, a directory on </a:t>
            </a:r>
            <a:r>
              <a:rPr lang="en-US" dirty="0" smtClean="0"/>
              <a:t>file system , </a:t>
            </a:r>
            <a:r>
              <a:rPr lang="en-US" dirty="0"/>
              <a:t>where all backups and recovery-related files are kept. If additional space in the Flash Recovery Area needs to be reclaimed for new backups, Oracle will automatically delete files that are </a:t>
            </a:r>
            <a:r>
              <a:rPr lang="en-US" dirty="0" smtClean="0"/>
              <a:t>obsolete(dead) </a:t>
            </a:r>
            <a:r>
              <a:rPr lang="en-US" dirty="0"/>
              <a:t>or have already been backed up to tape. </a:t>
            </a:r>
            <a:endParaRPr lang="en-US" dirty="0" smtClean="0"/>
          </a:p>
          <a:p>
            <a:pPr lvl="1" algn="just"/>
            <a:r>
              <a:rPr lang="en-US" sz="1800" b="1" dirty="0" smtClean="0"/>
              <a:t>Incremental </a:t>
            </a:r>
            <a:r>
              <a:rPr lang="en-US" sz="1800" b="1" dirty="0"/>
              <a:t>backups: </a:t>
            </a:r>
            <a:r>
              <a:rPr lang="en-US" sz="1800" dirty="0"/>
              <a:t>RMAN optimizes incremental backup performance by only backing up blocks which have changed since the last full backup. This results in faster backup performance and smaller backup </a:t>
            </a:r>
            <a:r>
              <a:rPr lang="en-US" sz="1800" dirty="0" smtClean="0"/>
              <a:t>sizes.</a:t>
            </a:r>
          </a:p>
          <a:p>
            <a:pPr lvl="1" algn="just"/>
            <a:r>
              <a:rPr lang="en-US" sz="1800" b="1" dirty="0" smtClean="0"/>
              <a:t>Incrementally </a:t>
            </a:r>
            <a:r>
              <a:rPr lang="en-US" sz="1800" b="1" dirty="0"/>
              <a:t>updated backups: </a:t>
            </a:r>
            <a:r>
              <a:rPr lang="en-US" sz="1800" dirty="0"/>
              <a:t>Incremental backups can be rolled into data file image copies in-place, thus eliminating the need to apply incrementals on recovery. The resultant image copies can be utilized as a newer full backup, or directly used to take the place of production data files, in a recovery situation. This reduces overall recovery time, in addition to reducing the need to take full backups. </a:t>
            </a:r>
            <a:endParaRPr lang="en-US" sz="1800" dirty="0" smtClean="0"/>
          </a:p>
          <a:p>
            <a:pPr lvl="1" algn="just"/>
            <a:r>
              <a:rPr lang="en-US" sz="1800" b="1" dirty="0" smtClean="0"/>
              <a:t>User-defined </a:t>
            </a:r>
            <a:r>
              <a:rPr lang="en-US" sz="1800" b="1" dirty="0"/>
              <a:t>scripts: </a:t>
            </a:r>
            <a:r>
              <a:rPr lang="en-US" sz="1800" dirty="0"/>
              <a:t>Common RMAN tasks can be scripted in order to automate these tasks. In addition, RMAN stores and manages the scripts in a central repository, so that they can be applied to more than one database. In a large environment with multiple databases, this provides for ease of use, uniformity, consistency, and accuracy of backup and recovery operations. </a:t>
            </a:r>
          </a:p>
          <a:p>
            <a:pPr algn="just"/>
            <a:endParaRPr lang="en-US" dirty="0"/>
          </a:p>
        </p:txBody>
      </p:sp>
    </p:spTree>
    <p:extLst>
      <p:ext uri="{BB962C8B-B14F-4D97-AF65-F5344CB8AC3E}">
        <p14:creationId xmlns:p14="http://schemas.microsoft.com/office/powerpoint/2010/main" val="237628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smtClean="0"/>
              <a:t>RMAN (Contd.)</a:t>
            </a:r>
            <a:r>
              <a:rPr lang="en-US" dirty="0"/>
              <a:t/>
            </a:r>
            <a:br>
              <a:rPr lang="en-US" dirty="0"/>
            </a:br>
            <a:endParaRPr lang="en-US" dirty="0"/>
          </a:p>
        </p:txBody>
      </p:sp>
      <p:sp>
        <p:nvSpPr>
          <p:cNvPr id="3" name="Content Placeholder 2"/>
          <p:cNvSpPr>
            <a:spLocks noGrp="1"/>
          </p:cNvSpPr>
          <p:nvPr>
            <p:ph idx="1"/>
          </p:nvPr>
        </p:nvSpPr>
        <p:spPr/>
        <p:txBody>
          <a:bodyPr/>
          <a:lstStyle/>
          <a:p>
            <a:pPr lvl="1" algn="just"/>
            <a:r>
              <a:rPr lang="en-US" b="1" dirty="0"/>
              <a:t>Comprehensive reporting capabilities: </a:t>
            </a:r>
            <a:r>
              <a:rPr lang="en-US" dirty="0"/>
              <a:t>The RMAN repository contains detailed records about all aspects of backup and recovery including names, dates, sizes, locations etc of backups. RMAN also keeps track of which backups are obsolete and which are required. It can provide detailed reports of all backup and restore activity. In the event of data loss, being able to quickly and correctly determine which backups are needed for recovery is </a:t>
            </a:r>
            <a:r>
              <a:rPr lang="en-US" dirty="0" smtClean="0"/>
              <a:t>critical/crucial. </a:t>
            </a:r>
            <a:endParaRPr lang="en-US" dirty="0"/>
          </a:p>
          <a:p>
            <a:pPr lvl="1" algn="just"/>
            <a:r>
              <a:rPr lang="en-US" sz="1800" b="1" dirty="0" smtClean="0"/>
              <a:t>Centralized </a:t>
            </a:r>
            <a:r>
              <a:rPr lang="en-US" sz="1800" b="1" dirty="0"/>
              <a:t>management with Enterprise Manager</a:t>
            </a:r>
            <a:r>
              <a:rPr lang="en-US" sz="1800" dirty="0"/>
              <a:t>: RMAN is </a:t>
            </a:r>
            <a:r>
              <a:rPr lang="en-US" sz="1800" dirty="0" smtClean="0"/>
              <a:t>integrated </a:t>
            </a:r>
            <a:r>
              <a:rPr lang="en-US" sz="1800" dirty="0"/>
              <a:t>with Oracle Enterprise Manager, which allows the database administrator to manage all backup and recovery activities from a central Web-based console. </a:t>
            </a:r>
            <a:endParaRPr lang="en-US" sz="1800" dirty="0" smtClean="0"/>
          </a:p>
          <a:p>
            <a:pPr lvl="1" algn="just"/>
            <a:r>
              <a:rPr lang="en-US" sz="1800" b="1" dirty="0" smtClean="0"/>
              <a:t>Scalable</a:t>
            </a:r>
            <a:r>
              <a:rPr lang="en-US" sz="1800" b="1" dirty="0"/>
              <a:t>, tested, and proven deployments: </a:t>
            </a:r>
            <a:r>
              <a:rPr lang="en-US" sz="1800" dirty="0"/>
              <a:t>RMAN scales with the available hardware and performs operations in parallel to provide the best possible performance. RMAN has been proven to deliver multi-terabyte/day backups for companies such as FannieMae, Chevron Texaco, and CSX. </a:t>
            </a:r>
            <a:endParaRPr lang="en-US" sz="1800" dirty="0" smtClean="0"/>
          </a:p>
          <a:p>
            <a:pPr marL="0" indent="0" algn="just">
              <a:buNone/>
            </a:pPr>
            <a:endParaRPr lang="en-US" sz="1800" dirty="0"/>
          </a:p>
          <a:p>
            <a:pPr algn="just"/>
            <a:r>
              <a:rPr lang="en-US" dirty="0" smtClean="0"/>
              <a:t>Oracle </a:t>
            </a:r>
            <a:r>
              <a:rPr lang="en-US" dirty="0"/>
              <a:t>Database 11</a:t>
            </a:r>
            <a:r>
              <a:rPr lang="en-US" i="1" dirty="0"/>
              <a:t>g </a:t>
            </a:r>
            <a:r>
              <a:rPr lang="en-US" dirty="0"/>
              <a:t>RMAN provides additional features to improve performance, security, and manageability</a:t>
            </a:r>
            <a:r>
              <a:rPr lang="en-US" sz="1800" dirty="0"/>
              <a:t>. </a:t>
            </a:r>
          </a:p>
          <a:p>
            <a:pPr marL="0" indent="0" algn="just">
              <a:buNone/>
            </a:pPr>
            <a:endParaRPr lang="en-US" sz="1800" dirty="0"/>
          </a:p>
          <a:p>
            <a:pPr algn="just"/>
            <a:endParaRPr lang="en-US" dirty="0"/>
          </a:p>
        </p:txBody>
      </p:sp>
    </p:spTree>
    <p:extLst>
      <p:ext uri="{BB962C8B-B14F-4D97-AF65-F5344CB8AC3E}">
        <p14:creationId xmlns:p14="http://schemas.microsoft.com/office/powerpoint/2010/main" val="3397562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Flashback Technologies</a:t>
            </a:r>
            <a:endParaRPr lang="en-US" dirty="0"/>
          </a:p>
        </p:txBody>
      </p:sp>
      <p:sp>
        <p:nvSpPr>
          <p:cNvPr id="3" name="Content Placeholder 2"/>
          <p:cNvSpPr>
            <a:spLocks noGrp="1"/>
          </p:cNvSpPr>
          <p:nvPr>
            <p:ph idx="1"/>
          </p:nvPr>
        </p:nvSpPr>
        <p:spPr>
          <a:xfrm>
            <a:off x="271622" y="1279612"/>
            <a:ext cx="8845484" cy="4643751"/>
          </a:xfrm>
        </p:spPr>
        <p:txBody>
          <a:bodyPr/>
          <a:lstStyle/>
          <a:p>
            <a:pPr algn="just"/>
            <a:r>
              <a:rPr lang="en-US" sz="2000" dirty="0"/>
              <a:t>Resolving human and logical error can be one of the most challenging tasks for the database administrator – it might take minutes to damage a database, but then hours to repair it due to lengthy analysis and extraction methods. </a:t>
            </a:r>
            <a:endParaRPr lang="en-US" sz="2000" dirty="0" smtClean="0"/>
          </a:p>
          <a:p>
            <a:pPr algn="just"/>
            <a:r>
              <a:rPr lang="en-US" sz="2000" dirty="0"/>
              <a:t>Oracle Flashback Technologies were developed to </a:t>
            </a:r>
            <a:r>
              <a:rPr lang="en-US" sz="2000" dirty="0" smtClean="0"/>
              <a:t>counter/tackle </a:t>
            </a:r>
            <a:r>
              <a:rPr lang="en-US" sz="2000" dirty="0"/>
              <a:t>these types of errors. </a:t>
            </a:r>
            <a:endParaRPr lang="en-US" sz="2000" dirty="0" smtClean="0"/>
          </a:p>
          <a:p>
            <a:pPr algn="just"/>
            <a:r>
              <a:rPr lang="en-US" sz="2000" dirty="0"/>
              <a:t>Flashback provides point-in-time viewing and quick recovery at the row, transaction, table, and database level. </a:t>
            </a:r>
            <a:endParaRPr lang="en-US" sz="2000" dirty="0" smtClean="0"/>
          </a:p>
          <a:p>
            <a:pPr algn="just"/>
            <a:r>
              <a:rPr lang="en-US" sz="2000" dirty="0"/>
              <a:t>With Flashback, the time to fix a logical error is </a:t>
            </a:r>
            <a:r>
              <a:rPr lang="en-US" sz="2000" dirty="0" smtClean="0"/>
              <a:t>not </a:t>
            </a:r>
            <a:r>
              <a:rPr lang="en-US" sz="2000" dirty="0"/>
              <a:t>greater than the time it took to make the error, and it is extremely easy to use, e.g. a single SQL command can recover the database instead of performing complex media recovery. </a:t>
            </a:r>
            <a:endParaRPr lang="en-US" sz="2000" dirty="0" smtClean="0"/>
          </a:p>
          <a:p>
            <a:pPr algn="just"/>
            <a:r>
              <a:rPr lang="en-US" sz="2000" dirty="0"/>
              <a:t>Flashback provides fine-grained surgical analysis and repair for localized damage, e.g. when the wrong customer order is deleted. </a:t>
            </a:r>
            <a:endParaRPr lang="en-US" sz="2000" dirty="0" smtClean="0"/>
          </a:p>
          <a:p>
            <a:pPr algn="just"/>
            <a:r>
              <a:rPr lang="en-US" sz="2000" dirty="0"/>
              <a:t>It also allows for correction of more widespread damage yet does it quickly to avoid long downtime, e.g. when all of this month’s customer orders have been deleted</a:t>
            </a:r>
            <a:r>
              <a:rPr lang="en-US" sz="1800" dirty="0"/>
              <a:t>. </a:t>
            </a:r>
          </a:p>
        </p:txBody>
      </p:sp>
    </p:spTree>
    <p:extLst>
      <p:ext uri="{BB962C8B-B14F-4D97-AF65-F5344CB8AC3E}">
        <p14:creationId xmlns:p14="http://schemas.microsoft.com/office/powerpoint/2010/main" val="253981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Flashback Technologies (Contd.)</a:t>
            </a:r>
            <a:endParaRPr lang="en-US" dirty="0"/>
          </a:p>
        </p:txBody>
      </p:sp>
      <p:sp>
        <p:nvSpPr>
          <p:cNvPr id="3" name="Content Placeholder 2"/>
          <p:cNvSpPr>
            <a:spLocks noGrp="1"/>
          </p:cNvSpPr>
          <p:nvPr>
            <p:ph idx="1"/>
          </p:nvPr>
        </p:nvSpPr>
        <p:spPr/>
        <p:txBody>
          <a:bodyPr/>
          <a:lstStyle/>
          <a:p>
            <a:pPr algn="just"/>
            <a:r>
              <a:rPr lang="en-US" dirty="0"/>
              <a:t>The following Flashback operations debuted in Oracle Database </a:t>
            </a:r>
            <a:r>
              <a:rPr lang="en-US" dirty="0" smtClean="0"/>
              <a:t>10g:</a:t>
            </a:r>
          </a:p>
          <a:p>
            <a:pPr lvl="1" algn="just"/>
            <a:r>
              <a:rPr lang="en-US" b="1" dirty="0" smtClean="0"/>
              <a:t>Flashback </a:t>
            </a:r>
            <a:r>
              <a:rPr lang="en-US" b="1" dirty="0"/>
              <a:t>Query </a:t>
            </a:r>
            <a:r>
              <a:rPr lang="en-US" dirty="0"/>
              <a:t>allows the user to query data at some </a:t>
            </a:r>
            <a:r>
              <a:rPr lang="en-US" dirty="0" smtClean="0"/>
              <a:t>point-in-time </a:t>
            </a:r>
            <a:r>
              <a:rPr lang="en-US" dirty="0"/>
              <a:t>in the past to reconstruct lost data that may have been deleted or changed by </a:t>
            </a:r>
            <a:r>
              <a:rPr lang="en-US" dirty="0" smtClean="0"/>
              <a:t>accident</a:t>
            </a:r>
          </a:p>
          <a:p>
            <a:pPr lvl="1" algn="just"/>
            <a:r>
              <a:rPr lang="en-US" sz="1800" b="1" dirty="0" smtClean="0"/>
              <a:t>Flashback </a:t>
            </a:r>
            <a:r>
              <a:rPr lang="en-US" sz="1800" b="1" dirty="0"/>
              <a:t>Versions Query </a:t>
            </a:r>
            <a:r>
              <a:rPr lang="en-US" sz="1800" dirty="0"/>
              <a:t>provides a mechanism to view changes made to the database over time at the row </a:t>
            </a:r>
            <a:r>
              <a:rPr lang="en-US" sz="1800" dirty="0" smtClean="0"/>
              <a:t>level </a:t>
            </a:r>
            <a:endParaRPr lang="en-US" dirty="0"/>
          </a:p>
          <a:p>
            <a:pPr lvl="1" algn="just"/>
            <a:r>
              <a:rPr lang="en-US" sz="1800" b="1" dirty="0" smtClean="0"/>
              <a:t>Flashback </a:t>
            </a:r>
            <a:r>
              <a:rPr lang="en-US" sz="1800" b="1" dirty="0"/>
              <a:t>Transaction Query </a:t>
            </a:r>
            <a:r>
              <a:rPr lang="en-US" sz="1800" dirty="0"/>
              <a:t>provides a mechanism to view changes made to the database at the transaction </a:t>
            </a:r>
            <a:r>
              <a:rPr lang="en-US" sz="1800" dirty="0" smtClean="0"/>
              <a:t>level</a:t>
            </a:r>
            <a:endParaRPr lang="en-US" dirty="0"/>
          </a:p>
          <a:p>
            <a:pPr lvl="1" algn="just"/>
            <a:r>
              <a:rPr lang="en-US" sz="1800" b="1" dirty="0" smtClean="0"/>
              <a:t>Flashback </a:t>
            </a:r>
            <a:r>
              <a:rPr lang="en-US" sz="1800" b="1" dirty="0"/>
              <a:t>Table </a:t>
            </a:r>
            <a:r>
              <a:rPr lang="en-US" sz="1800" dirty="0"/>
              <a:t>provides the ability to recover a table, or a set of tables, to a specified point in time in the past very quickly and </a:t>
            </a:r>
            <a:r>
              <a:rPr lang="en-US" sz="1800" dirty="0" smtClean="0"/>
              <a:t>easily</a:t>
            </a:r>
          </a:p>
          <a:p>
            <a:pPr marL="0" indent="0" algn="just">
              <a:buNone/>
            </a:pPr>
            <a:r>
              <a:rPr lang="en-US" sz="1800" dirty="0" smtClean="0"/>
              <a:t> </a:t>
            </a:r>
          </a:p>
          <a:p>
            <a:pPr algn="just"/>
            <a:r>
              <a:rPr lang="en-US" dirty="0"/>
              <a:t>All the </a:t>
            </a:r>
            <a:r>
              <a:rPr lang="en-US" dirty="0" smtClean="0"/>
              <a:t>four mentioned </a:t>
            </a:r>
            <a:r>
              <a:rPr lang="en-US" dirty="0"/>
              <a:t>Flashback operations can be performed online, while concurrent queries are running. Concurrent updates can also be running during the operation, with the exception of Flashback Table. </a:t>
            </a:r>
          </a:p>
          <a:p>
            <a:pPr algn="just">
              <a:buFont typeface="Wingdings" pitchFamily="2" charset="2"/>
              <a:buChar char="Ø"/>
            </a:pPr>
            <a:endParaRPr lang="en-US" sz="1800" dirty="0"/>
          </a:p>
          <a:p>
            <a:pPr algn="just"/>
            <a:endParaRPr lang="en-US" dirty="0"/>
          </a:p>
          <a:p>
            <a:pPr marL="0" indent="0" algn="just">
              <a:buNone/>
            </a:pPr>
            <a:endParaRPr lang="en-US" dirty="0"/>
          </a:p>
        </p:txBody>
      </p:sp>
    </p:spTree>
    <p:extLst>
      <p:ext uri="{BB962C8B-B14F-4D97-AF65-F5344CB8AC3E}">
        <p14:creationId xmlns:p14="http://schemas.microsoft.com/office/powerpoint/2010/main" val="2719271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Flashback Technologies (Contd.)</a:t>
            </a:r>
            <a:endParaRPr lang="en-US" dirty="0"/>
          </a:p>
        </p:txBody>
      </p:sp>
      <p:sp>
        <p:nvSpPr>
          <p:cNvPr id="3" name="Content Placeholder 2"/>
          <p:cNvSpPr>
            <a:spLocks noGrp="1"/>
          </p:cNvSpPr>
          <p:nvPr>
            <p:ph idx="1"/>
          </p:nvPr>
        </p:nvSpPr>
        <p:spPr/>
        <p:txBody>
          <a:bodyPr/>
          <a:lstStyle/>
          <a:p>
            <a:pPr algn="just"/>
            <a:r>
              <a:rPr lang="en-US" dirty="0"/>
              <a:t>The Flashback suite also includes: </a:t>
            </a:r>
          </a:p>
          <a:p>
            <a:pPr lvl="1" algn="just"/>
            <a:r>
              <a:rPr lang="en-US" b="1" dirty="0" smtClean="0"/>
              <a:t>Flashback </a:t>
            </a:r>
            <a:r>
              <a:rPr lang="en-US" b="1" dirty="0"/>
              <a:t>Database </a:t>
            </a:r>
            <a:r>
              <a:rPr lang="en-US" dirty="0"/>
              <a:t>-- a revolutionary strategy for performing point-in-time recovery. It quickly rewinds an Oracle database to a previous time to correct any problems caused by logical data corruption or user error. The valid time period for a Flashback Database operation relies on setting adequate </a:t>
            </a:r>
            <a:r>
              <a:rPr lang="en-US" dirty="0" smtClean="0"/>
              <a:t>retention(holding) </a:t>
            </a:r>
            <a:r>
              <a:rPr lang="en-US" dirty="0"/>
              <a:t>of flashback logs, which are created and maintained in the Flash Recovery </a:t>
            </a:r>
            <a:r>
              <a:rPr lang="en-US" dirty="0" smtClean="0"/>
              <a:t>Area</a:t>
            </a:r>
            <a:endParaRPr lang="en-US" dirty="0"/>
          </a:p>
          <a:p>
            <a:pPr lvl="1" algn="just"/>
            <a:r>
              <a:rPr lang="en-US" b="1" dirty="0" smtClean="0"/>
              <a:t>Flashback </a:t>
            </a:r>
            <a:r>
              <a:rPr lang="en-US" b="1" dirty="0"/>
              <a:t>Drop -- </a:t>
            </a:r>
            <a:r>
              <a:rPr lang="en-US" dirty="0"/>
              <a:t>a safety net for dropped objects. You can very quickly and easily ‘</a:t>
            </a:r>
            <a:r>
              <a:rPr lang="en-US" dirty="0" smtClean="0"/>
              <a:t>undrop</a:t>
            </a:r>
            <a:r>
              <a:rPr lang="en-US" dirty="0"/>
              <a:t>’ a table and its dependent objects. This is enabled by default and takes no additional </a:t>
            </a:r>
            <a:r>
              <a:rPr lang="en-US" dirty="0" smtClean="0"/>
              <a:t>space </a:t>
            </a:r>
            <a:endParaRPr lang="en-US" dirty="0"/>
          </a:p>
          <a:p>
            <a:pPr marL="0" indent="0" algn="just">
              <a:buNone/>
            </a:pPr>
            <a:endParaRPr lang="en-US" dirty="0"/>
          </a:p>
          <a:p>
            <a:pPr algn="just"/>
            <a:r>
              <a:rPr lang="en-US" dirty="0"/>
              <a:t>With Oracle Database 11g, two new Flashback capabilities have been added: Flashback Transaction and Flashback Data Archive. </a:t>
            </a:r>
          </a:p>
          <a:p>
            <a:pPr marL="0" indent="0" algn="just">
              <a:buNone/>
            </a:pPr>
            <a:endParaRPr lang="en-US" sz="2000" dirty="0"/>
          </a:p>
          <a:p>
            <a:pPr algn="just"/>
            <a:endParaRPr lang="en-US" dirty="0"/>
          </a:p>
          <a:p>
            <a:pPr algn="just"/>
            <a:endParaRPr lang="en-US" dirty="0"/>
          </a:p>
        </p:txBody>
      </p:sp>
    </p:spTree>
    <p:extLst>
      <p:ext uri="{BB962C8B-B14F-4D97-AF65-F5344CB8AC3E}">
        <p14:creationId xmlns:p14="http://schemas.microsoft.com/office/powerpoint/2010/main" val="1744073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Flashback Transaction</a:t>
            </a:r>
            <a:endParaRPr lang="en-US" dirty="0"/>
          </a:p>
        </p:txBody>
      </p:sp>
      <p:sp>
        <p:nvSpPr>
          <p:cNvPr id="3" name="Content Placeholder 2"/>
          <p:cNvSpPr>
            <a:spLocks noGrp="1"/>
          </p:cNvSpPr>
          <p:nvPr>
            <p:ph idx="1"/>
          </p:nvPr>
        </p:nvSpPr>
        <p:spPr/>
        <p:txBody>
          <a:bodyPr/>
          <a:lstStyle/>
          <a:p>
            <a:pPr algn="just"/>
            <a:r>
              <a:rPr lang="en-US" sz="2000" dirty="0"/>
              <a:t>Large-scale database applications rely on complex sequences of transactions, to ensure atomicity and consistency of a group of inserts, updates, or deletes. In the event of a </a:t>
            </a:r>
            <a:r>
              <a:rPr lang="en-US" sz="2000" dirty="0" smtClean="0"/>
              <a:t>bad </a:t>
            </a:r>
            <a:r>
              <a:rPr lang="en-US" sz="2000" dirty="0"/>
              <a:t>transaction, the administrator must trail back-in-time to see what changes were effected by the transaction and ascertain any dependencies (e.g. transactions that modified the same data after </a:t>
            </a:r>
            <a:r>
              <a:rPr lang="en-US" sz="2000" dirty="0" smtClean="0"/>
              <a:t>the bad transaction</a:t>
            </a:r>
            <a:r>
              <a:rPr lang="en-US" sz="2000" dirty="0"/>
              <a:t>), to ensure that undoing the transaction preserves the original, good state of the data and any related data. Performing this type of transaction analysis can </a:t>
            </a:r>
            <a:r>
              <a:rPr lang="en-US" sz="2000" dirty="0" smtClean="0"/>
              <a:t>be heavy, </a:t>
            </a:r>
            <a:r>
              <a:rPr lang="en-US" sz="2000" dirty="0"/>
              <a:t>especially for very complex applications. </a:t>
            </a:r>
          </a:p>
          <a:p>
            <a:pPr algn="just"/>
            <a:r>
              <a:rPr lang="en-US" sz="2000" dirty="0"/>
              <a:t>Now with Flashback Transaction, a single transaction, and optionally, all of its dependent transactions, can be flashed back with a single PL/SQL operation or by using an intuitive EM wizard to identify and flashback the problem transactions. Flashback Transaction relies on the availability of archived redo logs for the given transaction and its dependents, to backout the changes. </a:t>
            </a:r>
          </a:p>
          <a:p>
            <a:pPr algn="just"/>
            <a:endParaRPr lang="en-US" sz="2000" dirty="0"/>
          </a:p>
        </p:txBody>
      </p:sp>
    </p:spTree>
    <p:extLst>
      <p:ext uri="{BB962C8B-B14F-4D97-AF65-F5344CB8AC3E}">
        <p14:creationId xmlns:p14="http://schemas.microsoft.com/office/powerpoint/2010/main" val="2400782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Flashback </a:t>
            </a:r>
            <a:r>
              <a:rPr lang="en-US" b="1" dirty="0" smtClean="0"/>
              <a:t>Transaction (Contd.)</a:t>
            </a:r>
            <a:endParaRPr lang="en-US" dirty="0"/>
          </a:p>
        </p:txBody>
      </p:sp>
      <p:sp>
        <p:nvSpPr>
          <p:cNvPr id="3" name="Content Placeholder 2"/>
          <p:cNvSpPr>
            <a:spLocks noGrp="1"/>
          </p:cNvSpPr>
          <p:nvPr>
            <p:ph idx="1"/>
          </p:nvPr>
        </p:nvSpPr>
        <p:spPr/>
        <p:txBody>
          <a:bodyPr/>
          <a:lstStyle/>
          <a:p>
            <a:r>
              <a:rPr lang="en-US" dirty="0"/>
              <a:t>A Flashback Transaction flow in EM is shown below: </a:t>
            </a:r>
            <a:endParaRPr lang="en-US" dirty="0" smtClean="0"/>
          </a:p>
          <a:p>
            <a:pPr lvl="1"/>
            <a:r>
              <a:rPr lang="en-US" dirty="0" smtClean="0"/>
              <a:t>Review </a:t>
            </a:r>
            <a:r>
              <a:rPr lang="en-US" dirty="0"/>
              <a:t>transaction history with Flashback Versions Query, assuming affected tables are known, or browse transaction history for a specified time period. </a:t>
            </a:r>
            <a:endParaRPr lang="en-US" dirty="0" smtClean="0"/>
          </a:p>
          <a:p>
            <a:pPr lvl="1"/>
            <a:r>
              <a:rPr lang="en-US" dirty="0" smtClean="0"/>
              <a:t>Review </a:t>
            </a:r>
            <a:r>
              <a:rPr lang="en-US" dirty="0"/>
              <a:t>any dependent transactions. Details of the changes effected by the dependent </a:t>
            </a:r>
            <a:r>
              <a:rPr lang="en-US" dirty="0" smtClean="0"/>
              <a:t>transaction.</a:t>
            </a:r>
          </a:p>
          <a:p>
            <a:pPr lvl="1"/>
            <a:r>
              <a:rPr lang="en-US" dirty="0" smtClean="0"/>
              <a:t>Review </a:t>
            </a:r>
            <a:r>
              <a:rPr lang="en-US" dirty="0"/>
              <a:t>Undo SQL that was executed from the previous step, as a compensating transaction, to flashback the </a:t>
            </a:r>
            <a:r>
              <a:rPr lang="en-US" dirty="0" smtClean="0"/>
              <a:t>bad transaction </a:t>
            </a:r>
            <a:r>
              <a:rPr lang="en-US" dirty="0"/>
              <a:t>and its dependent transactions. Click Finish to commit the compensating transaction.</a:t>
            </a:r>
          </a:p>
          <a:p>
            <a:endParaRPr lang="en-US" dirty="0"/>
          </a:p>
          <a:p>
            <a:endParaRPr lang="en-US" dirty="0"/>
          </a:p>
          <a:p>
            <a:endParaRPr lang="en-US" dirty="0"/>
          </a:p>
        </p:txBody>
      </p:sp>
    </p:spTree>
    <p:extLst>
      <p:ext uri="{BB962C8B-B14F-4D97-AF65-F5344CB8AC3E}">
        <p14:creationId xmlns:p14="http://schemas.microsoft.com/office/powerpoint/2010/main" val="1430931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Flashback </a:t>
            </a:r>
            <a:r>
              <a:rPr lang="en-US" b="1" dirty="0" smtClean="0"/>
              <a:t>Transaction (Contd.)</a:t>
            </a:r>
            <a:endParaRPr lang="en-US" dirty="0"/>
          </a:p>
        </p:txBody>
      </p:sp>
      <p:sp>
        <p:nvSpPr>
          <p:cNvPr id="3" name="Content Placeholder 2"/>
          <p:cNvSpPr>
            <a:spLocks noGrp="1"/>
          </p:cNvSpPr>
          <p:nvPr>
            <p:ph idx="1"/>
          </p:nvPr>
        </p:nvSpPr>
        <p:spPr/>
        <p:txBody>
          <a:bodyPr/>
          <a:lstStyle/>
          <a:p>
            <a:r>
              <a:rPr lang="en-US" dirty="0"/>
              <a:t>Flashed back transactions can be tracked using the following new tables: </a:t>
            </a:r>
          </a:p>
          <a:p>
            <a:pPr lvl="1"/>
            <a:r>
              <a:rPr lang="en-US" dirty="0" smtClean="0"/>
              <a:t>The </a:t>
            </a:r>
            <a:r>
              <a:rPr lang="en-US" dirty="0"/>
              <a:t>system table DBA_FLASHBACK_TRANSACTION_STATE shows whether a transaction is alive or backed out. </a:t>
            </a:r>
          </a:p>
          <a:p>
            <a:pPr lvl="1"/>
            <a:r>
              <a:rPr lang="en-US" sz="1800" dirty="0" smtClean="0"/>
              <a:t>If </a:t>
            </a:r>
            <a:r>
              <a:rPr lang="en-US" sz="1800" dirty="0"/>
              <a:t>a transaction appears in this table, it is backed out. Each user can view their own flashed back transactions with USER_FLASHBACK_TRANSACTION_STATE. This table is maintained atomically with respect to compensating transactions. </a:t>
            </a:r>
            <a:endParaRPr lang="en-US" dirty="0"/>
          </a:p>
          <a:p>
            <a:pPr lvl="1"/>
            <a:r>
              <a:rPr lang="en-US" sz="1800" dirty="0" smtClean="0"/>
              <a:t>If </a:t>
            </a:r>
            <a:r>
              <a:rPr lang="en-US" sz="1800" dirty="0"/>
              <a:t>a compensating transaction is backed out, all changes that it made are also backed out, and the table will reflect this. For example, if compensating transaction ct backs out transactions t1 and t2, then t1 and t2 appear in DBA_FLASHBACK_TRANSACTION_STATE. If ct itself is later backed out, the effects of t1 and t2 are reinstated, and t1 and t2 are removed from DBA_FLASHBACK_TRANSACTION_STATE</a:t>
            </a:r>
            <a:r>
              <a:rPr lang="en-US" sz="1800" dirty="0" smtClean="0"/>
              <a:t>.</a:t>
            </a:r>
          </a:p>
          <a:p>
            <a:pPr marL="0" indent="0">
              <a:buNone/>
            </a:pPr>
            <a:endParaRPr lang="en-US" dirty="0"/>
          </a:p>
          <a:p>
            <a:endParaRPr lang="en-US" dirty="0"/>
          </a:p>
        </p:txBody>
      </p:sp>
    </p:spTree>
    <p:extLst>
      <p:ext uri="{BB962C8B-B14F-4D97-AF65-F5344CB8AC3E}">
        <p14:creationId xmlns:p14="http://schemas.microsoft.com/office/powerpoint/2010/main" val="1182501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Flashback </a:t>
            </a:r>
            <a:r>
              <a:rPr lang="en-US" b="1" dirty="0" smtClean="0"/>
              <a:t>Transaction (Contd.)</a:t>
            </a:r>
            <a:endParaRPr lang="en-US" dirty="0"/>
          </a:p>
        </p:txBody>
      </p:sp>
      <p:sp>
        <p:nvSpPr>
          <p:cNvPr id="3" name="Content Placeholder 2"/>
          <p:cNvSpPr>
            <a:spLocks noGrp="1"/>
          </p:cNvSpPr>
          <p:nvPr>
            <p:ph idx="1"/>
          </p:nvPr>
        </p:nvSpPr>
        <p:spPr/>
        <p:txBody>
          <a:bodyPr/>
          <a:lstStyle/>
          <a:p>
            <a:r>
              <a:rPr lang="en-US" dirty="0"/>
              <a:t>The system table DBA_FLASHBACK_TRANSACTION_REPORT provides a detailed report for each backed-out transaction</a:t>
            </a:r>
            <a:r>
              <a:rPr lang="en-US" dirty="0" smtClean="0"/>
              <a:t>.</a:t>
            </a:r>
          </a:p>
          <a:p>
            <a:r>
              <a:rPr lang="en-US" dirty="0"/>
              <a:t>Each user can view their own report with USER_FLASHBACK_TRANSACTION_REPORT. </a:t>
            </a:r>
            <a:endParaRPr lang="en-US" dirty="0" smtClean="0"/>
          </a:p>
          <a:p>
            <a:r>
              <a:rPr lang="en-US" dirty="0"/>
              <a:t>Details such as compensating transaction ID and name, undo SQL, and user ID who performed the back out can be retrieved</a:t>
            </a:r>
            <a:r>
              <a:rPr lang="en-US" dirty="0" smtClean="0"/>
              <a:t>.</a:t>
            </a:r>
            <a:endParaRPr lang="en-US" dirty="0"/>
          </a:p>
        </p:txBody>
      </p:sp>
    </p:spTree>
    <p:extLst>
      <p:ext uri="{BB962C8B-B14F-4D97-AF65-F5344CB8AC3E}">
        <p14:creationId xmlns:p14="http://schemas.microsoft.com/office/powerpoint/2010/main" val="306913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914342" rtl="0">
              <a:lnSpc>
                <a:spcPct val="85000"/>
              </a:lnSpc>
              <a:spcBef>
                <a:spcPct val="0"/>
              </a:spcBef>
            </a:pPr>
            <a:r>
              <a:rPr lang="en-US" sz="3200" b="1" dirty="0" smtClean="0"/>
              <a:t/>
            </a:r>
            <a:br>
              <a:rPr lang="en-US" sz="3200" b="1" dirty="0" smtClean="0"/>
            </a:br>
            <a:r>
              <a:rPr lang="en-US" sz="3200" b="1" dirty="0" smtClean="0">
                <a:latin typeface="Arial (Headings)"/>
              </a:rPr>
              <a:t>Basics</a:t>
            </a:r>
            <a:r>
              <a:rPr lang="en-US" sz="3200" b="1" dirty="0" smtClean="0"/>
              <a:t> of Database Administration</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IN" dirty="0"/>
              <a:t>Database administration is the function of managing and maintaining </a:t>
            </a:r>
            <a:r>
              <a:rPr lang="en-IN" dirty="0" smtClean="0"/>
              <a:t>database management </a:t>
            </a:r>
            <a:r>
              <a:rPr lang="en-IN" dirty="0"/>
              <a:t>systems (DBMS) software.</a:t>
            </a:r>
            <a:endParaRPr lang="en-IN" dirty="0" smtClean="0"/>
          </a:p>
          <a:p>
            <a:r>
              <a:rPr lang="en-IN" dirty="0" smtClean="0"/>
              <a:t>You </a:t>
            </a:r>
            <a:r>
              <a:rPr lang="en-IN" dirty="0"/>
              <a:t>can run database administration commands for hosts, instances, and databases that are displayed in the Administration Explorer and for databases, table spaces, tables, and indexes that are </a:t>
            </a:r>
            <a:r>
              <a:rPr lang="en-IN" dirty="0" smtClean="0"/>
              <a:t>displa</a:t>
            </a:r>
            <a:r>
              <a:rPr lang="en-IN" dirty="0"/>
              <a:t>yed in the Object List.</a:t>
            </a:r>
            <a:endParaRPr lang="en-IN" dirty="0" smtClean="0"/>
          </a:p>
          <a:p>
            <a:r>
              <a:rPr lang="en-IN" dirty="0"/>
              <a:t>As a database administrator, you might be responsible for maintaining, managing, and administering </a:t>
            </a:r>
            <a:r>
              <a:rPr lang="en-IN" dirty="0" smtClean="0"/>
              <a:t>DB2 </a:t>
            </a:r>
            <a:r>
              <a:rPr lang="en-IN" dirty="0"/>
              <a:t>instances, databases, and database objects such as table spaces, tables, and views. </a:t>
            </a:r>
            <a:endParaRPr lang="en-IN" dirty="0" smtClean="0"/>
          </a:p>
          <a:p>
            <a:r>
              <a:rPr lang="en-IN" dirty="0" smtClean="0"/>
              <a:t>For </a:t>
            </a:r>
            <a:r>
              <a:rPr lang="en-IN" dirty="0"/>
              <a:t>example, your backup and recovery strategy might require you to take periodic backups of your databases. </a:t>
            </a:r>
            <a:endParaRPr lang="en-IN" dirty="0" smtClean="0"/>
          </a:p>
        </p:txBody>
      </p:sp>
    </p:spTree>
    <p:extLst>
      <p:ext uri="{BB962C8B-B14F-4D97-AF65-F5344CB8AC3E}">
        <p14:creationId xmlns:p14="http://schemas.microsoft.com/office/powerpoint/2010/main" val="294857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Flashback Data Archive</a:t>
            </a:r>
            <a:endParaRPr lang="en-US" dirty="0"/>
          </a:p>
        </p:txBody>
      </p:sp>
      <p:sp>
        <p:nvSpPr>
          <p:cNvPr id="3" name="Content Placeholder 2"/>
          <p:cNvSpPr>
            <a:spLocks noGrp="1"/>
          </p:cNvSpPr>
          <p:nvPr>
            <p:ph idx="1"/>
          </p:nvPr>
        </p:nvSpPr>
        <p:spPr/>
        <p:txBody>
          <a:bodyPr/>
          <a:lstStyle/>
          <a:p>
            <a:pPr algn="just"/>
            <a:r>
              <a:rPr lang="en-US" dirty="0"/>
              <a:t>Flashback Data Archive allows long-term retention, e.g. years, of changed data to a table or set of tables for a user-defined period of time</a:t>
            </a:r>
            <a:r>
              <a:rPr lang="en-US" dirty="0" smtClean="0"/>
              <a:t>.</a:t>
            </a:r>
          </a:p>
          <a:p>
            <a:pPr algn="just"/>
            <a:r>
              <a:rPr lang="en-US" dirty="0"/>
              <a:t>The administrator simply creates a Flashback Data Archive (which can logically span one or more tablespaces), specifies a space quota and retention period for the archive, and then creates the required tables in the archive</a:t>
            </a:r>
            <a:r>
              <a:rPr lang="en-US" dirty="0" smtClean="0"/>
              <a:t>.</a:t>
            </a:r>
          </a:p>
          <a:p>
            <a:pPr algn="just"/>
            <a:r>
              <a:rPr lang="en-US" dirty="0"/>
              <a:t>Users and applications can use Flashback Query, as normal, for these special tables within the Flashback Data Archive retention period</a:t>
            </a:r>
            <a:r>
              <a:rPr lang="en-US" dirty="0" smtClean="0"/>
              <a:t>.</a:t>
            </a:r>
          </a:p>
          <a:p>
            <a:pPr algn="just"/>
            <a:r>
              <a:rPr lang="en-US" dirty="0" smtClean="0"/>
              <a:t>ILM(Information Lifecycle Management), </a:t>
            </a:r>
            <a:r>
              <a:rPr lang="en-US" dirty="0"/>
              <a:t>auditing, and compliance applications can now use Flashback Data Archive, rather than building the change tracking mechanisms </a:t>
            </a:r>
            <a:r>
              <a:rPr lang="en-US" dirty="0" smtClean="0"/>
              <a:t>themselves.</a:t>
            </a:r>
            <a:endParaRPr lang="en-US" dirty="0"/>
          </a:p>
        </p:txBody>
      </p:sp>
    </p:spTree>
    <p:extLst>
      <p:ext uri="{BB962C8B-B14F-4D97-AF65-F5344CB8AC3E}">
        <p14:creationId xmlns:p14="http://schemas.microsoft.com/office/powerpoint/2010/main" val="491416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a:xfrm>
            <a:off x="325410" y="1400637"/>
            <a:ext cx="6887389" cy="4643751"/>
          </a:xfrm>
        </p:spPr>
        <p:txBody>
          <a:bodyPr/>
          <a:lstStyle/>
          <a:p>
            <a:r>
              <a:rPr lang="en-US" dirty="0"/>
              <a:t>In this session, we have </a:t>
            </a:r>
            <a:r>
              <a:rPr lang="en-US" dirty="0" smtClean="0"/>
              <a:t>covered:</a:t>
            </a:r>
          </a:p>
          <a:p>
            <a:pPr lvl="1"/>
            <a:r>
              <a:rPr lang="en-US" dirty="0" smtClean="0"/>
              <a:t>Database Administration</a:t>
            </a:r>
          </a:p>
          <a:p>
            <a:pPr lvl="1"/>
            <a:r>
              <a:rPr lang="en-US" dirty="0" smtClean="0"/>
              <a:t>Database Administrator Responsibilities</a:t>
            </a:r>
          </a:p>
          <a:p>
            <a:pPr lvl="1"/>
            <a:r>
              <a:rPr lang="en-US" dirty="0" smtClean="0"/>
              <a:t>Backup and Recovery</a:t>
            </a:r>
          </a:p>
          <a:p>
            <a:pPr lvl="1"/>
            <a:r>
              <a:rPr lang="en-US" dirty="0" smtClean="0"/>
              <a:t>Physical and logical backups</a:t>
            </a:r>
          </a:p>
          <a:p>
            <a:pPr lvl="1"/>
            <a:r>
              <a:rPr lang="en-US" dirty="0" smtClean="0"/>
              <a:t>Key database administration challenges</a:t>
            </a:r>
          </a:p>
          <a:p>
            <a:pPr lvl="1"/>
            <a:r>
              <a:rPr lang="en-US" dirty="0" smtClean="0"/>
              <a:t>Purpose of backup and recovery which includes:</a:t>
            </a:r>
          </a:p>
          <a:p>
            <a:pPr lvl="2">
              <a:buFont typeface="Courier New" pitchFamily="49" charset="0"/>
              <a:buChar char="o"/>
            </a:pPr>
            <a:r>
              <a:rPr lang="en-US" dirty="0" smtClean="0"/>
              <a:t>Data protection</a:t>
            </a:r>
          </a:p>
          <a:p>
            <a:pPr lvl="2">
              <a:buFont typeface="Courier New" pitchFamily="49" charset="0"/>
              <a:buChar char="o"/>
            </a:pPr>
            <a:r>
              <a:rPr lang="en-US" dirty="0" smtClean="0"/>
              <a:t>Media failures</a:t>
            </a:r>
          </a:p>
          <a:p>
            <a:pPr lvl="2">
              <a:buFont typeface="Courier New" pitchFamily="49" charset="0"/>
              <a:buChar char="o"/>
            </a:pPr>
            <a:r>
              <a:rPr lang="en-US" dirty="0" smtClean="0"/>
              <a:t>User errors</a:t>
            </a:r>
          </a:p>
          <a:p>
            <a:pPr lvl="2">
              <a:buFont typeface="Courier New" pitchFamily="49" charset="0"/>
              <a:buChar char="o"/>
            </a:pPr>
            <a:r>
              <a:rPr lang="en-US" dirty="0" smtClean="0"/>
              <a:t>Application errors</a:t>
            </a:r>
          </a:p>
          <a:p>
            <a:pPr lvl="2">
              <a:buFont typeface="Courier New" pitchFamily="49" charset="0"/>
              <a:buChar char="o"/>
            </a:pPr>
            <a:r>
              <a:rPr lang="en-US" dirty="0" smtClean="0"/>
              <a:t>Data preservation</a:t>
            </a:r>
          </a:p>
          <a:p>
            <a:pPr lvl="2">
              <a:buFont typeface="Courier New" pitchFamily="49" charset="0"/>
              <a:buChar char="o"/>
            </a:pPr>
            <a:r>
              <a:rPr lang="en-US" dirty="0" smtClean="0"/>
              <a:t>Data transfer</a:t>
            </a:r>
          </a:p>
        </p:txBody>
      </p:sp>
    </p:spTree>
    <p:extLst>
      <p:ext uri="{BB962C8B-B14F-4D97-AF65-F5344CB8AC3E}">
        <p14:creationId xmlns:p14="http://schemas.microsoft.com/office/powerpoint/2010/main" val="42291375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(Contd.)</a:t>
            </a:r>
            <a:endParaRPr lang="en-IN" dirty="0"/>
          </a:p>
        </p:txBody>
      </p:sp>
      <p:sp>
        <p:nvSpPr>
          <p:cNvPr id="3" name="Content Placeholder 2"/>
          <p:cNvSpPr>
            <a:spLocks noGrp="1"/>
          </p:cNvSpPr>
          <p:nvPr>
            <p:ph idx="1"/>
          </p:nvPr>
        </p:nvSpPr>
        <p:spPr/>
        <p:txBody>
          <a:bodyPr/>
          <a:lstStyle/>
          <a:p>
            <a:r>
              <a:rPr lang="en-US" dirty="0"/>
              <a:t>Backup and Recovery technologies which includes:</a:t>
            </a:r>
          </a:p>
          <a:p>
            <a:pPr lvl="1"/>
            <a:r>
              <a:rPr lang="en-US" dirty="0"/>
              <a:t>Data Recovery Advisor(DRA)</a:t>
            </a:r>
          </a:p>
          <a:p>
            <a:pPr lvl="1"/>
            <a:r>
              <a:rPr lang="en-US" dirty="0"/>
              <a:t>Recovery Manager(RMAN)</a:t>
            </a:r>
          </a:p>
          <a:p>
            <a:pPr lvl="1"/>
            <a:r>
              <a:rPr lang="en-US" dirty="0"/>
              <a:t>Flashback Technologies</a:t>
            </a:r>
          </a:p>
          <a:p>
            <a:pPr lvl="1"/>
            <a:r>
              <a:rPr lang="en-US" dirty="0" err="1"/>
              <a:t>Logminer</a:t>
            </a:r>
            <a:endParaRPr lang="en-US" dirty="0"/>
          </a:p>
          <a:p>
            <a:pPr lvl="1"/>
            <a:r>
              <a:rPr lang="en-US" dirty="0"/>
              <a:t>Oracle Secure </a:t>
            </a:r>
            <a:r>
              <a:rPr lang="en-US" dirty="0" smtClean="0"/>
              <a:t>Backup(OSB</a:t>
            </a:r>
            <a:endParaRPr lang="en-US" dirty="0"/>
          </a:p>
        </p:txBody>
      </p:sp>
    </p:spTree>
    <p:extLst>
      <p:ext uri="{BB962C8B-B14F-4D97-AF65-F5344CB8AC3E}">
        <p14:creationId xmlns:p14="http://schemas.microsoft.com/office/powerpoint/2010/main" val="30419556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a:t>
            </a:r>
            <a:r>
              <a:rPr lang="en-US" b="1" dirty="0" smtClean="0"/>
              <a:t>Questions</a:t>
            </a:r>
            <a:endParaRPr lang="en-US" b="1" dirty="0"/>
          </a:p>
        </p:txBody>
      </p:sp>
      <p:sp>
        <p:nvSpPr>
          <p:cNvPr id="3" name="Content Placeholder 2"/>
          <p:cNvSpPr>
            <a:spLocks noGrp="1"/>
          </p:cNvSpPr>
          <p:nvPr>
            <p:ph idx="1"/>
          </p:nvPr>
        </p:nvSpPr>
        <p:spPr>
          <a:xfrm>
            <a:off x="298516" y="1494766"/>
            <a:ext cx="6887389" cy="4825352"/>
          </a:xfrm>
        </p:spPr>
        <p:txBody>
          <a:bodyPr/>
          <a:lstStyle/>
          <a:p>
            <a:r>
              <a:rPr lang="en-US" sz="2000" dirty="0" smtClean="0"/>
              <a:t>Question 1: Which backups </a:t>
            </a:r>
            <a:r>
              <a:rPr lang="en-US" sz="2000" dirty="0"/>
              <a:t>are the foundation of any sound backup and recovery </a:t>
            </a:r>
            <a:r>
              <a:rPr lang="en-US" sz="2000" dirty="0" smtClean="0"/>
              <a:t>strategy?</a:t>
            </a:r>
          </a:p>
          <a:p>
            <a:pPr lvl="1"/>
            <a:r>
              <a:rPr lang="en-US" dirty="0" smtClean="0"/>
              <a:t>Physical backups</a:t>
            </a:r>
          </a:p>
          <a:p>
            <a:pPr lvl="1"/>
            <a:r>
              <a:rPr lang="en-US" dirty="0" smtClean="0"/>
              <a:t>Logical backups</a:t>
            </a:r>
          </a:p>
          <a:p>
            <a:pPr marL="174625" lvl="1" indent="0">
              <a:buNone/>
            </a:pPr>
            <a:endParaRPr lang="en-US" sz="1800" dirty="0" smtClean="0"/>
          </a:p>
          <a:p>
            <a:r>
              <a:rPr lang="en-US" sz="2000" dirty="0" smtClean="0"/>
              <a:t>Question 2: Which error </a:t>
            </a:r>
            <a:r>
              <a:rPr lang="en-US" sz="2000" dirty="0"/>
              <a:t>occur when, either due to an error in application logic or a manual mistake, data in a database is changed or deleted </a:t>
            </a:r>
            <a:r>
              <a:rPr lang="en-US" sz="2000" dirty="0" smtClean="0"/>
              <a:t>incorrectly?</a:t>
            </a:r>
          </a:p>
          <a:p>
            <a:pPr lvl="1"/>
            <a:r>
              <a:rPr lang="en-US" dirty="0" smtClean="0"/>
              <a:t>Application Error</a:t>
            </a:r>
          </a:p>
          <a:p>
            <a:pPr lvl="1"/>
            <a:r>
              <a:rPr lang="en-US" dirty="0" smtClean="0"/>
              <a:t>Media Failures</a:t>
            </a:r>
          </a:p>
          <a:p>
            <a:pPr lvl="1"/>
            <a:r>
              <a:rPr lang="en-US" dirty="0" smtClean="0"/>
              <a:t>User Error</a:t>
            </a:r>
          </a:p>
          <a:p>
            <a:pPr lvl="1"/>
            <a:endParaRPr lang="en-US" sz="1800" dirty="0" smtClean="0"/>
          </a:p>
          <a:p>
            <a:r>
              <a:rPr lang="en-US" sz="2000" dirty="0" smtClean="0"/>
              <a:t>Question 3: DRA offers both incremental backups and incrementally updated backups</a:t>
            </a:r>
          </a:p>
          <a:p>
            <a:pPr lvl="1"/>
            <a:r>
              <a:rPr lang="en-US" dirty="0" smtClean="0"/>
              <a:t>True/False </a:t>
            </a:r>
          </a:p>
          <a:p>
            <a:endParaRPr lang="en-US" sz="1800" dirty="0"/>
          </a:p>
          <a:p>
            <a:endParaRPr lang="en-US" sz="1800" dirty="0"/>
          </a:p>
        </p:txBody>
      </p:sp>
    </p:spTree>
    <p:extLst>
      <p:ext uri="{BB962C8B-B14F-4D97-AF65-F5344CB8AC3E}">
        <p14:creationId xmlns:p14="http://schemas.microsoft.com/office/powerpoint/2010/main" val="3727595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a:t>
            </a:r>
            <a:r>
              <a:rPr lang="en-US" b="1" dirty="0" smtClean="0"/>
              <a:t>Questions</a:t>
            </a:r>
            <a:endParaRPr lang="en-US" b="1" dirty="0"/>
          </a:p>
        </p:txBody>
      </p:sp>
      <p:sp>
        <p:nvSpPr>
          <p:cNvPr id="3" name="Content Placeholder 2"/>
          <p:cNvSpPr>
            <a:spLocks noGrp="1"/>
          </p:cNvSpPr>
          <p:nvPr>
            <p:ph idx="1"/>
          </p:nvPr>
        </p:nvSpPr>
        <p:spPr/>
        <p:txBody>
          <a:bodyPr/>
          <a:lstStyle/>
          <a:p>
            <a:r>
              <a:rPr lang="en-US" dirty="0" smtClean="0"/>
              <a:t>Question 4:  ________ is a native </a:t>
            </a:r>
            <a:r>
              <a:rPr lang="en-US" dirty="0"/>
              <a:t>database backup and recovery tool, providing Oracle-only features such as block corruption detection, unused block compression and undo optimization during full backups, fast incremental </a:t>
            </a:r>
            <a:r>
              <a:rPr lang="en-US" dirty="0" smtClean="0"/>
              <a:t>backups.</a:t>
            </a:r>
          </a:p>
          <a:p>
            <a:pPr marL="0" indent="0">
              <a:buNone/>
            </a:pPr>
            <a:endParaRPr lang="en-US" dirty="0" smtClean="0"/>
          </a:p>
          <a:p>
            <a:r>
              <a:rPr lang="en-US" dirty="0" smtClean="0"/>
              <a:t>Question 5: The ________</a:t>
            </a:r>
            <a:r>
              <a:rPr lang="en-US" dirty="0"/>
              <a:t>s</a:t>
            </a:r>
            <a:r>
              <a:rPr lang="en-US" dirty="0" smtClean="0"/>
              <a:t>ystem table </a:t>
            </a:r>
            <a:r>
              <a:rPr lang="en-US" dirty="0"/>
              <a:t>shows whether a transaction is alive or backed </a:t>
            </a:r>
            <a:r>
              <a:rPr lang="en-US" dirty="0" smtClean="0"/>
              <a:t>out.</a:t>
            </a:r>
          </a:p>
          <a:p>
            <a:pPr lvl="1"/>
            <a:r>
              <a:rPr lang="en-US" dirty="0" smtClean="0"/>
              <a:t>USER_FLASHBACK_TRANSACTION_STATE</a:t>
            </a:r>
            <a:endParaRPr lang="en-US" dirty="0"/>
          </a:p>
          <a:p>
            <a:pPr lvl="1"/>
            <a:r>
              <a:rPr lang="en-US" sz="1800" dirty="0" smtClean="0"/>
              <a:t>DBA_FLASHBACK_TRANSACTION_STATE </a:t>
            </a:r>
            <a:endParaRPr lang="en-US" dirty="0"/>
          </a:p>
          <a:p>
            <a:pPr lvl="1"/>
            <a:r>
              <a:rPr lang="en-US" sz="1800" dirty="0" smtClean="0"/>
              <a:t>USER_FLASHBACK_TRANSACTION_REPORT</a:t>
            </a:r>
            <a:endParaRPr lang="en-US" dirty="0"/>
          </a:p>
          <a:p>
            <a:pPr lvl="1"/>
            <a:r>
              <a:rPr lang="en-US" sz="1800" dirty="0" smtClean="0"/>
              <a:t>DBA_FLASHBACK_TRANSACTION_REPORT  </a:t>
            </a:r>
          </a:p>
          <a:p>
            <a:pPr marL="0" indent="0">
              <a:buNone/>
            </a:pPr>
            <a:endParaRPr lang="en-US" dirty="0" smtClean="0"/>
          </a:p>
          <a:p>
            <a:endParaRPr lang="en-US" dirty="0"/>
          </a:p>
        </p:txBody>
      </p:sp>
    </p:spTree>
    <p:extLst>
      <p:ext uri="{BB962C8B-B14F-4D97-AF65-F5344CB8AC3E}">
        <p14:creationId xmlns:p14="http://schemas.microsoft.com/office/powerpoint/2010/main" val="3093381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ctrTitle"/>
          </p:nvPr>
        </p:nvSpPr>
        <p:spPr>
          <a:xfrm>
            <a:off x="177421" y="4829669"/>
            <a:ext cx="5035137" cy="1098157"/>
          </a:xfrm>
        </p:spPr>
        <p:txBody>
          <a:bodyPr/>
          <a:lstStyle/>
          <a:p>
            <a:pPr eaLnBrk="1" hangingPunct="1"/>
            <a:r>
              <a:rPr lang="en-US" dirty="0" smtClean="0">
                <a:solidFill>
                  <a:srgbClr val="FF0000"/>
                </a:solidFill>
              </a:rPr>
              <a:t>Thank You</a:t>
            </a:r>
          </a:p>
        </p:txBody>
      </p:sp>
    </p:spTree>
    <p:extLst>
      <p:ext uri="{BB962C8B-B14F-4D97-AF65-F5344CB8AC3E}">
        <p14:creationId xmlns:p14="http://schemas.microsoft.com/office/powerpoint/2010/main" val="1656250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t>
            </a:r>
            <a:r>
              <a:rPr lang="en-US" b="1" dirty="0" smtClean="0"/>
              <a:t>Administration (Contd.)</a:t>
            </a:r>
            <a:endParaRPr lang="en-IN" dirty="0"/>
          </a:p>
        </p:txBody>
      </p:sp>
      <p:sp>
        <p:nvSpPr>
          <p:cNvPr id="3" name="Content Placeholder 2"/>
          <p:cNvSpPr>
            <a:spLocks noGrp="1"/>
          </p:cNvSpPr>
          <p:nvPr>
            <p:ph idx="1"/>
          </p:nvPr>
        </p:nvSpPr>
        <p:spPr/>
        <p:txBody>
          <a:bodyPr/>
          <a:lstStyle/>
          <a:p>
            <a:r>
              <a:rPr lang="en-IN" dirty="0"/>
              <a:t>As another example, over time, the data in your tables might become fragmented, which can increase the size of your tables and indexes as the records are distributed over more and more data pages. </a:t>
            </a:r>
            <a:endParaRPr lang="en-IN" dirty="0" smtClean="0"/>
          </a:p>
          <a:p>
            <a:r>
              <a:rPr lang="en-IN" dirty="0" smtClean="0"/>
              <a:t>To </a:t>
            </a:r>
            <a:r>
              <a:rPr lang="en-IN" dirty="0"/>
              <a:t>reclaim wasted space and improve data access, you likely will need to </a:t>
            </a:r>
            <a:r>
              <a:rPr lang="en-IN" dirty="0" smtClean="0"/>
              <a:t>reorganize </a:t>
            </a:r>
            <a:r>
              <a:rPr lang="en-IN" dirty="0"/>
              <a:t>your tables and indexes</a:t>
            </a:r>
            <a:r>
              <a:rPr lang="en-IN" dirty="0" smtClean="0"/>
              <a:t>.</a:t>
            </a:r>
          </a:p>
          <a:p>
            <a:r>
              <a:rPr lang="en-IN" dirty="0"/>
              <a:t>Database administrators (DBAs) use specialized software to store and organize data, such as financial information and customer shipping records. </a:t>
            </a:r>
            <a:endParaRPr lang="en-IN" dirty="0" smtClean="0"/>
          </a:p>
          <a:p>
            <a:r>
              <a:rPr lang="en-IN" dirty="0" smtClean="0"/>
              <a:t>They </a:t>
            </a:r>
            <a:r>
              <a:rPr lang="en-IN" dirty="0"/>
              <a:t>make sure that data are available to users and are secure from unauthorized access.</a:t>
            </a:r>
          </a:p>
        </p:txBody>
      </p:sp>
    </p:spTree>
    <p:extLst>
      <p:ext uri="{BB962C8B-B14F-4D97-AF65-F5344CB8AC3E}">
        <p14:creationId xmlns:p14="http://schemas.microsoft.com/office/powerpoint/2010/main" val="546107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Administrator Responsibilities</a:t>
            </a:r>
            <a:endParaRPr lang="en-IN" b="1" dirty="0"/>
          </a:p>
        </p:txBody>
      </p:sp>
      <p:sp>
        <p:nvSpPr>
          <p:cNvPr id="3" name="Content Placeholder 2"/>
          <p:cNvSpPr>
            <a:spLocks noGrp="1"/>
          </p:cNvSpPr>
          <p:nvPr>
            <p:ph idx="1"/>
          </p:nvPr>
        </p:nvSpPr>
        <p:spPr/>
        <p:txBody>
          <a:bodyPr/>
          <a:lstStyle/>
          <a:p>
            <a:r>
              <a:rPr lang="en-IN" dirty="0"/>
              <a:t>Each database requires at least one database administrator (DBA) to administer it. </a:t>
            </a:r>
            <a:endParaRPr lang="en-IN" dirty="0" smtClean="0"/>
          </a:p>
          <a:p>
            <a:r>
              <a:rPr lang="en-IN" dirty="0" smtClean="0"/>
              <a:t>Because </a:t>
            </a:r>
            <a:r>
              <a:rPr lang="en-IN" dirty="0"/>
              <a:t>an Oracle database system can be large and can have many users, often this is not a one person job. In such cases, there is a group of DBAs who share responsibility.</a:t>
            </a:r>
          </a:p>
          <a:p>
            <a:r>
              <a:rPr lang="en-IN" dirty="0"/>
              <a:t>A database administrator's responsibilities can include the following tasks:</a:t>
            </a:r>
          </a:p>
          <a:p>
            <a:pPr lvl="1"/>
            <a:r>
              <a:rPr lang="en-IN" dirty="0"/>
              <a:t>Installing and upgrading the Oracle server and application tools</a:t>
            </a:r>
          </a:p>
          <a:p>
            <a:pPr lvl="1"/>
            <a:r>
              <a:rPr lang="en-IN" dirty="0"/>
              <a:t>Allocating system storage and planning future storage requirements for the database system</a:t>
            </a:r>
          </a:p>
          <a:p>
            <a:pPr lvl="1"/>
            <a:r>
              <a:rPr lang="en-IN" dirty="0"/>
              <a:t>Creating primary database storage structures (</a:t>
            </a:r>
            <a:r>
              <a:rPr lang="en-IN" dirty="0" err="1"/>
              <a:t>tablespaces</a:t>
            </a:r>
            <a:r>
              <a:rPr lang="en-IN" dirty="0"/>
              <a:t>) after application developers have designed an </a:t>
            </a:r>
            <a:r>
              <a:rPr lang="en-IN" dirty="0" smtClean="0"/>
              <a:t>application</a:t>
            </a:r>
          </a:p>
          <a:p>
            <a:pPr lvl="1"/>
            <a:r>
              <a:rPr lang="en-IN" dirty="0"/>
              <a:t>Creating primary objects (tables, views, indexes) once application developers have designed an </a:t>
            </a:r>
            <a:r>
              <a:rPr lang="en-IN" dirty="0" smtClean="0"/>
              <a:t>application</a:t>
            </a:r>
            <a:endParaRPr lang="en-IN" dirty="0"/>
          </a:p>
          <a:p>
            <a:endParaRPr lang="en-IN" dirty="0"/>
          </a:p>
        </p:txBody>
      </p:sp>
    </p:spTree>
    <p:extLst>
      <p:ext uri="{BB962C8B-B14F-4D97-AF65-F5344CB8AC3E}">
        <p14:creationId xmlns:p14="http://schemas.microsoft.com/office/powerpoint/2010/main" val="327584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0341"/>
            <a:ext cx="9143999" cy="1002135"/>
          </a:xfrm>
        </p:spPr>
        <p:txBody>
          <a:bodyPr/>
          <a:lstStyle/>
          <a:p>
            <a:r>
              <a:rPr lang="en-US" b="1" dirty="0"/>
              <a:t>Database Administrator </a:t>
            </a:r>
            <a:r>
              <a:rPr lang="en-US" b="1" dirty="0" smtClean="0"/>
              <a:t>Responsibilities (Contd.)</a:t>
            </a:r>
            <a:endParaRPr lang="en-IN" dirty="0"/>
          </a:p>
        </p:txBody>
      </p:sp>
      <p:sp>
        <p:nvSpPr>
          <p:cNvPr id="3" name="Content Placeholder 2"/>
          <p:cNvSpPr>
            <a:spLocks noGrp="1"/>
          </p:cNvSpPr>
          <p:nvPr>
            <p:ph idx="1"/>
          </p:nvPr>
        </p:nvSpPr>
        <p:spPr/>
        <p:txBody>
          <a:bodyPr/>
          <a:lstStyle/>
          <a:p>
            <a:pPr lvl="1"/>
            <a:r>
              <a:rPr lang="en-IN" dirty="0"/>
              <a:t>Modifying the database structure, as necessary, from information given by application developers</a:t>
            </a:r>
          </a:p>
          <a:p>
            <a:pPr lvl="1"/>
            <a:r>
              <a:rPr lang="en-IN" dirty="0"/>
              <a:t>Enrolling users and maintaining system security</a:t>
            </a:r>
          </a:p>
          <a:p>
            <a:pPr lvl="1"/>
            <a:r>
              <a:rPr lang="en-IN" dirty="0"/>
              <a:t>Ensuring compliance with your Oracle license agreement</a:t>
            </a:r>
          </a:p>
          <a:p>
            <a:pPr lvl="1"/>
            <a:r>
              <a:rPr lang="en-IN" dirty="0"/>
              <a:t>Controlling and monitoring user access to the database</a:t>
            </a:r>
          </a:p>
          <a:p>
            <a:pPr lvl="1"/>
            <a:r>
              <a:rPr lang="en-IN" dirty="0"/>
              <a:t>Monitoring and optimizing the performance of the database</a:t>
            </a:r>
          </a:p>
          <a:p>
            <a:pPr lvl="1"/>
            <a:r>
              <a:rPr lang="en-IN" dirty="0"/>
              <a:t>Planning for backup and recovery of database information</a:t>
            </a:r>
          </a:p>
          <a:p>
            <a:pPr lvl="1"/>
            <a:r>
              <a:rPr lang="en-IN" dirty="0"/>
              <a:t>Maintaining archived data on tape</a:t>
            </a:r>
          </a:p>
          <a:p>
            <a:pPr lvl="1"/>
            <a:r>
              <a:rPr lang="en-IN" dirty="0"/>
              <a:t>Backing up and restoring the database</a:t>
            </a:r>
          </a:p>
          <a:p>
            <a:pPr lvl="1"/>
            <a:r>
              <a:rPr lang="en-IN" dirty="0"/>
              <a:t>Contacting Oracle Corporation for technical support</a:t>
            </a:r>
          </a:p>
          <a:p>
            <a:endParaRPr lang="en-IN" dirty="0"/>
          </a:p>
        </p:txBody>
      </p:sp>
    </p:spTree>
    <p:extLst>
      <p:ext uri="{BB962C8B-B14F-4D97-AF65-F5344CB8AC3E}">
        <p14:creationId xmlns:p14="http://schemas.microsoft.com/office/powerpoint/2010/main" val="1697958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What </a:t>
            </a:r>
            <a:r>
              <a:rPr lang="en-US" b="1" dirty="0"/>
              <a:t>is Backup and Recovery?</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In general, backup and recovery refers to the various strategies and procedures involved in protecting your database against data loss and reconstructing the database after any kind of data loss.</a:t>
            </a:r>
          </a:p>
          <a:p>
            <a:pPr marL="0" indent="0" algn="just">
              <a:buNone/>
            </a:pPr>
            <a:endParaRPr lang="en-US" dirty="0"/>
          </a:p>
        </p:txBody>
      </p:sp>
    </p:spTree>
    <p:extLst>
      <p:ext uri="{BB962C8B-B14F-4D97-AF65-F5344CB8AC3E}">
        <p14:creationId xmlns:p14="http://schemas.microsoft.com/office/powerpoint/2010/main" val="1505555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Backups and Logical Backups</a:t>
            </a:r>
            <a:endParaRPr lang="en-US" dirty="0"/>
          </a:p>
        </p:txBody>
      </p:sp>
      <p:sp>
        <p:nvSpPr>
          <p:cNvPr id="3" name="Content Placeholder 2"/>
          <p:cNvSpPr>
            <a:spLocks noGrp="1"/>
          </p:cNvSpPr>
          <p:nvPr>
            <p:ph idx="1"/>
          </p:nvPr>
        </p:nvSpPr>
        <p:spPr>
          <a:xfrm>
            <a:off x="180304" y="1494765"/>
            <a:ext cx="8963696" cy="4854519"/>
          </a:xfrm>
        </p:spPr>
        <p:txBody>
          <a:bodyPr/>
          <a:lstStyle/>
          <a:p>
            <a:pPr algn="just"/>
            <a:r>
              <a:rPr lang="en-US" sz="2000" dirty="0"/>
              <a:t>A backup is a copy of data from your database that can be used to reconstruct that data. Backups can be divided into physical backups and logical backups.</a:t>
            </a:r>
          </a:p>
          <a:p>
            <a:pPr algn="just"/>
            <a:r>
              <a:rPr lang="en-US" sz="2000" dirty="0"/>
              <a:t>Physical backups are backups of the physical files used in storing and recovering your database, such as </a:t>
            </a:r>
            <a:r>
              <a:rPr lang="en-US" sz="2000" dirty="0" smtClean="0"/>
              <a:t>data files</a:t>
            </a:r>
            <a:r>
              <a:rPr lang="en-US" sz="2000" dirty="0"/>
              <a:t>, control files</a:t>
            </a:r>
            <a:r>
              <a:rPr lang="en-US" sz="2000" dirty="0" smtClean="0"/>
              <a:t>, etc.</a:t>
            </a:r>
          </a:p>
          <a:p>
            <a:pPr algn="just"/>
            <a:r>
              <a:rPr lang="en-US" sz="2000" dirty="0"/>
              <a:t>Ultimately, every physical backup is a copy of files storing database information to some other location, whether on disk or some offline storage such as tape.</a:t>
            </a:r>
          </a:p>
          <a:p>
            <a:pPr algn="just"/>
            <a:r>
              <a:rPr lang="en-US" sz="2000" dirty="0"/>
              <a:t>Logical backups contain logical data (for example, tables or stored procedures) exported from a database with an Oracle export utility and stored in a binary file, for later re-importing into a database using the corresponding Oracle import utility.</a:t>
            </a:r>
          </a:p>
          <a:p>
            <a:pPr algn="just"/>
            <a:r>
              <a:rPr lang="en-US" sz="2000" dirty="0"/>
              <a:t>Physical backups are the foundation of any sound backup and recovery strategy. Logical backups are a useful </a:t>
            </a:r>
            <a:r>
              <a:rPr lang="en-US" sz="2000" dirty="0" smtClean="0"/>
              <a:t>supplement(added feature) </a:t>
            </a:r>
            <a:r>
              <a:rPr lang="en-US" sz="2000" dirty="0"/>
              <a:t>to physical backups in many </a:t>
            </a:r>
            <a:r>
              <a:rPr lang="en-US" sz="2000" dirty="0" smtClean="0"/>
              <a:t>circumstances(situations) </a:t>
            </a:r>
            <a:r>
              <a:rPr lang="en-US" sz="2000" dirty="0"/>
              <a:t>but are not sufficient protection against data loss without physical backups.</a:t>
            </a:r>
          </a:p>
          <a:p>
            <a:pPr marL="0" indent="0" algn="just">
              <a:buNone/>
            </a:pPr>
            <a:endParaRPr lang="en-US" dirty="0" smtClean="0"/>
          </a:p>
        </p:txBody>
      </p:sp>
    </p:spTree>
    <p:extLst>
      <p:ext uri="{BB962C8B-B14F-4D97-AF65-F5344CB8AC3E}">
        <p14:creationId xmlns:p14="http://schemas.microsoft.com/office/powerpoint/2010/main" val="3293138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Key </a:t>
            </a:r>
            <a:r>
              <a:rPr lang="en-US" b="1" dirty="0"/>
              <a:t>database administration </a:t>
            </a:r>
            <a:r>
              <a:rPr lang="en-US" b="1" dirty="0" smtClean="0"/>
              <a:t>challenges </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Managing </a:t>
            </a:r>
            <a:r>
              <a:rPr lang="en-US" dirty="0" smtClean="0"/>
              <a:t>Oracle database </a:t>
            </a:r>
            <a:r>
              <a:rPr lang="en-US" dirty="0"/>
              <a:t>backup and recovery is a critical operational requirement for database and SAN administrators. </a:t>
            </a:r>
            <a:endParaRPr lang="en-US" dirty="0" smtClean="0"/>
          </a:p>
          <a:p>
            <a:pPr algn="just"/>
            <a:r>
              <a:rPr lang="en-US" dirty="0"/>
              <a:t>Recovery Point Objective (RPO) and Recovery Time Objective (RTO) are the key requirements that influence design of a data protection solution. </a:t>
            </a:r>
            <a:endParaRPr lang="en-US" dirty="0" smtClean="0"/>
          </a:p>
          <a:p>
            <a:pPr algn="just"/>
            <a:r>
              <a:rPr lang="en-US" dirty="0"/>
              <a:t>With increasing database sizes and </a:t>
            </a:r>
            <a:r>
              <a:rPr lang="en-US" dirty="0" smtClean="0"/>
              <a:t>stringent(tough/rigid) SLAs i.e.ServiceLevelAgreements </a:t>
            </a:r>
            <a:r>
              <a:rPr lang="en-US" dirty="0"/>
              <a:t>(some requiring 24x7-database availability), IT administrators need to effectively design and manage data protection solutions to minimize performance impact on production databases while supporting RPO and RTO requirements. </a:t>
            </a:r>
          </a:p>
          <a:p>
            <a:pPr algn="just"/>
            <a:endParaRPr lang="en-US" dirty="0"/>
          </a:p>
        </p:txBody>
      </p:sp>
    </p:spTree>
    <p:extLst>
      <p:ext uri="{BB962C8B-B14F-4D97-AF65-F5344CB8AC3E}">
        <p14:creationId xmlns:p14="http://schemas.microsoft.com/office/powerpoint/2010/main" val="36028345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Levels xmlns="14b6d540-9833-45be-9583-ec81eee29b00">L1</Levels>
    <Category xmlns="14b6d540-9833-45be-9583-ec81eee29b00">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50B0EABC-DD5D-4FBB-9414-FE26081B3A37}"/>
</file>

<file path=docProps/app.xml><?xml version="1.0" encoding="utf-8"?>
<Properties xmlns="http://schemas.openxmlformats.org/officeDocument/2006/extended-properties" xmlns:vt="http://schemas.openxmlformats.org/officeDocument/2006/docPropsVTypes">
  <Template/>
  <TotalTime>3459</TotalTime>
  <Words>3821</Words>
  <Application>Microsoft Office PowerPoint</Application>
  <PresentationFormat>On-screen Show (4:3)</PresentationFormat>
  <Paragraphs>580</Paragraphs>
  <Slides>35</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2_Corporate Presentation Template (4x3 - Normal)</vt:lpstr>
      <vt:lpstr>think-cell Slide</vt:lpstr>
      <vt:lpstr>Database Administration</vt:lpstr>
      <vt:lpstr>Objectives</vt:lpstr>
      <vt:lpstr> Basics of Database Administration </vt:lpstr>
      <vt:lpstr>Database Administration (Contd.)</vt:lpstr>
      <vt:lpstr>Database Administrator Responsibilities</vt:lpstr>
      <vt:lpstr>Database Administrator Responsibilities (Contd.)</vt:lpstr>
      <vt:lpstr> What is Backup and Recovery? </vt:lpstr>
      <vt:lpstr>Physical Backups and Logical Backups</vt:lpstr>
      <vt:lpstr> Key database administration challenges  </vt:lpstr>
      <vt:lpstr>Key database administration challenges (Contd.)</vt:lpstr>
      <vt:lpstr>Purpose of Backup and Recovery</vt:lpstr>
      <vt:lpstr> Purpose of Backup and Recovery (Contd.) </vt:lpstr>
      <vt:lpstr> Purpose of Backup and Recovery (Contd.) </vt:lpstr>
      <vt:lpstr> Purpose of Backup and Recovery (Contd.) </vt:lpstr>
      <vt:lpstr> Purpose of Backup and Recovery (Contd.) </vt:lpstr>
      <vt:lpstr>  Backup and Recovery Technologies in 11g </vt:lpstr>
      <vt:lpstr> Backup and Recovery Technologies (Contd.) </vt:lpstr>
      <vt:lpstr> DATA RECOVERY ADVISOR (DRA) </vt:lpstr>
      <vt:lpstr> DRA (Contd.) </vt:lpstr>
      <vt:lpstr> RECOVERY MANAGER (RMAN):  </vt:lpstr>
      <vt:lpstr> RMAN (Contd.) </vt:lpstr>
      <vt:lpstr> RMAN (Contd.) </vt:lpstr>
      <vt:lpstr>Flashback Technologies</vt:lpstr>
      <vt:lpstr>Flashback Technologies (Contd.)</vt:lpstr>
      <vt:lpstr>Flashback Technologies (Contd.)</vt:lpstr>
      <vt:lpstr>Flashback Transaction</vt:lpstr>
      <vt:lpstr>Flashback Transaction (Contd.)</vt:lpstr>
      <vt:lpstr>Flashback Transaction (Contd.)</vt:lpstr>
      <vt:lpstr>Flashback Transaction (Contd.)</vt:lpstr>
      <vt:lpstr>Flashback Data Archive</vt:lpstr>
      <vt:lpstr>Summary</vt:lpstr>
      <vt:lpstr>Summary (Contd.)</vt:lpstr>
      <vt:lpstr>Review Questions</vt:lpstr>
      <vt:lpstr>Review Questions</vt:lpstr>
      <vt:lpstr>Thank You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Shilpi, Sagar</cp:lastModifiedBy>
  <cp:revision>186</cp:revision>
  <dcterms:created xsi:type="dcterms:W3CDTF">2012-05-18T02:59:15Z</dcterms:created>
  <dcterms:modified xsi:type="dcterms:W3CDTF">2016-06-20T05:50:34Z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ies>
</file>