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Lst>
  <p:notesMasterIdLst>
    <p:notesMasterId r:id="rId29"/>
  </p:notesMasterIdLst>
  <p:handoutMasterIdLst>
    <p:handoutMasterId r:id="rId30"/>
  </p:handoutMasterIdLst>
  <p:sldIdLst>
    <p:sldId id="265" r:id="rId5"/>
    <p:sldId id="259" r:id="rId6"/>
    <p:sldId id="280" r:id="rId7"/>
    <p:sldId id="281" r:id="rId8"/>
    <p:sldId id="285" r:id="rId9"/>
    <p:sldId id="286" r:id="rId10"/>
    <p:sldId id="298" r:id="rId11"/>
    <p:sldId id="306" r:id="rId12"/>
    <p:sldId id="299" r:id="rId13"/>
    <p:sldId id="300" r:id="rId14"/>
    <p:sldId id="301" r:id="rId15"/>
    <p:sldId id="302" r:id="rId16"/>
    <p:sldId id="303" r:id="rId17"/>
    <p:sldId id="304" r:id="rId18"/>
    <p:sldId id="305" r:id="rId19"/>
    <p:sldId id="307" r:id="rId20"/>
    <p:sldId id="308" r:id="rId21"/>
    <p:sldId id="309" r:id="rId22"/>
    <p:sldId id="313" r:id="rId23"/>
    <p:sldId id="310" r:id="rId24"/>
    <p:sldId id="311" r:id="rId25"/>
    <p:sldId id="312" r:id="rId26"/>
    <p:sldId id="294" r:id="rId27"/>
    <p:sldId id="31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78" autoAdjust="0"/>
    <p:restoredTop sz="86486" autoAdjust="0"/>
  </p:normalViewPr>
  <p:slideViewPr>
    <p:cSldViewPr snapToGrid="0" showGuides="1">
      <p:cViewPr varScale="1">
        <p:scale>
          <a:sx n="74" d="100"/>
          <a:sy n="74" d="100"/>
        </p:scale>
        <p:origin x="-1230" y="-9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9" d="100"/>
          <a:sy n="79" d="100"/>
        </p:scale>
        <p:origin x="-19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6/21/2016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&lt;Course Name&gt;				&lt;Lesson Name&gt;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XX-</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xfrm>
            <a:off x="3884613" y="8685213"/>
            <a:ext cx="2971800" cy="457200"/>
          </a:xfrm>
          <a:prstGeom prst="rect">
            <a:avLst/>
          </a:prstGeom>
        </p:spPr>
        <p:txBody>
          <a:bodyPr/>
          <a:lstStyle/>
          <a:p>
            <a:pPr>
              <a:defRPr/>
            </a:pPr>
            <a:fld id="{D75DBE54-43B3-45CC-8621-B7FAD5F4D8D1}" type="slidenum">
              <a:rPr lang="en-US" smtClean="0"/>
              <a:pPr>
                <a:defRPr/>
              </a:pPr>
              <a:t>24</a:t>
            </a:fld>
            <a:endParaRPr lang="en-US" smtClean="0"/>
          </a:p>
        </p:txBody>
      </p:sp>
      <p:sp>
        <p:nvSpPr>
          <p:cNvPr id="72707" name="Rectangle 2"/>
          <p:cNvSpPr>
            <a:spLocks noGrp="1" noRot="1" noChangeAspect="1" noChangeArrowheads="1" noTextEdit="1"/>
          </p:cNvSpPr>
          <p:nvPr>
            <p:ph type="sldImg"/>
          </p:nvPr>
        </p:nvSpPr>
        <p:spPr>
          <a:xfrm>
            <a:off x="2022475" y="685800"/>
            <a:ext cx="4572000" cy="3429000"/>
          </a:xfrm>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sz="800" smtClean="0"/>
              <a:t>declare</a:t>
            </a:r>
          </a:p>
          <a:p>
            <a:pPr eaLnBrk="1" hangingPunct="1">
              <a:lnSpc>
                <a:spcPct val="80000"/>
              </a:lnSpc>
            </a:pPr>
            <a:r>
              <a:rPr lang="en-US" sz="800" smtClean="0"/>
              <a:t> 	a emp%rowtype;</a:t>
            </a:r>
          </a:p>
          <a:p>
            <a:pPr eaLnBrk="1" hangingPunct="1">
              <a:lnSpc>
                <a:spcPct val="80000"/>
              </a:lnSpc>
            </a:pPr>
            <a:r>
              <a:rPr lang="en-US" sz="800" smtClean="0"/>
              <a:t>begin</a:t>
            </a:r>
          </a:p>
          <a:p>
            <a:pPr eaLnBrk="1" hangingPunct="1">
              <a:lnSpc>
                <a:spcPct val="80000"/>
              </a:lnSpc>
            </a:pPr>
            <a:r>
              <a:rPr lang="en-US" sz="800" smtClean="0"/>
              <a:t> 	select * into a from emp where empno=2100;</a:t>
            </a:r>
          </a:p>
          <a:p>
            <a:pPr eaLnBrk="1" hangingPunct="1">
              <a:lnSpc>
                <a:spcPct val="80000"/>
              </a:lnSpc>
            </a:pPr>
            <a:r>
              <a:rPr lang="en-US" sz="800" smtClean="0"/>
              <a:t>exception</a:t>
            </a:r>
          </a:p>
          <a:p>
            <a:pPr eaLnBrk="1" hangingPunct="1">
              <a:lnSpc>
                <a:spcPct val="80000"/>
              </a:lnSpc>
            </a:pPr>
            <a:r>
              <a:rPr lang="en-US" sz="800" smtClean="0"/>
              <a:t> 	when no_data_found then</a:t>
            </a:r>
          </a:p>
          <a:p>
            <a:pPr eaLnBrk="1" hangingPunct="1">
              <a:lnSpc>
                <a:spcPct val="80000"/>
              </a:lnSpc>
            </a:pPr>
            <a:r>
              <a:rPr lang="en-US" sz="800" smtClean="0"/>
              <a:t> 	if sql%notfound then</a:t>
            </a:r>
          </a:p>
          <a:p>
            <a:pPr eaLnBrk="1" hangingPunct="1">
              <a:lnSpc>
                <a:spcPct val="80000"/>
              </a:lnSpc>
            </a:pPr>
            <a:r>
              <a:rPr lang="en-US" sz="800" smtClean="0"/>
              <a:t> 		dbms_output.put_line('true');</a:t>
            </a:r>
          </a:p>
          <a:p>
            <a:pPr eaLnBrk="1" hangingPunct="1">
              <a:lnSpc>
                <a:spcPct val="80000"/>
              </a:lnSpc>
            </a:pPr>
            <a:r>
              <a:rPr lang="en-US" sz="800" smtClean="0"/>
              <a:t> 	elsif sql%notfound=false then</a:t>
            </a:r>
          </a:p>
          <a:p>
            <a:pPr eaLnBrk="1" hangingPunct="1">
              <a:lnSpc>
                <a:spcPct val="80000"/>
              </a:lnSpc>
            </a:pPr>
            <a:r>
              <a:rPr lang="en-US" sz="800" smtClean="0"/>
              <a:t> 		dbms_output.put_line('false');</a:t>
            </a:r>
          </a:p>
          <a:p>
            <a:pPr eaLnBrk="1" hangingPunct="1">
              <a:lnSpc>
                <a:spcPct val="80000"/>
              </a:lnSpc>
            </a:pPr>
            <a:r>
              <a:rPr lang="en-US" sz="800" smtClean="0"/>
              <a:t> 	elsif sql%notfound is null then</a:t>
            </a:r>
          </a:p>
          <a:p>
            <a:pPr eaLnBrk="1" hangingPunct="1">
              <a:lnSpc>
                <a:spcPct val="80000"/>
              </a:lnSpc>
            </a:pPr>
            <a:r>
              <a:rPr lang="en-US" sz="800" smtClean="0"/>
              <a:t> 		dbms_output.put_line('null');</a:t>
            </a:r>
          </a:p>
          <a:p>
            <a:pPr eaLnBrk="1" hangingPunct="1">
              <a:lnSpc>
                <a:spcPct val="80000"/>
              </a:lnSpc>
            </a:pPr>
            <a:r>
              <a:rPr lang="en-US" sz="800" smtClean="0"/>
              <a:t> 	end if;</a:t>
            </a:r>
          </a:p>
          <a:p>
            <a:pPr eaLnBrk="1" hangingPunct="1">
              <a:lnSpc>
                <a:spcPct val="80000"/>
              </a:lnSpc>
            </a:pPr>
            <a:r>
              <a:rPr lang="en-US" sz="800" smtClean="0"/>
              <a:t>if sql%found then</a:t>
            </a:r>
          </a:p>
          <a:p>
            <a:pPr eaLnBrk="1" hangingPunct="1">
              <a:lnSpc>
                <a:spcPct val="80000"/>
              </a:lnSpc>
            </a:pPr>
            <a:r>
              <a:rPr lang="en-US" sz="800" smtClean="0"/>
              <a:t> 		dbms_output.put_line('true');</a:t>
            </a:r>
          </a:p>
          <a:p>
            <a:pPr eaLnBrk="1" hangingPunct="1">
              <a:lnSpc>
                <a:spcPct val="80000"/>
              </a:lnSpc>
            </a:pPr>
            <a:r>
              <a:rPr lang="en-US" sz="800" smtClean="0"/>
              <a:t> 	elsif sql%found=false then</a:t>
            </a:r>
          </a:p>
          <a:p>
            <a:pPr eaLnBrk="1" hangingPunct="1">
              <a:lnSpc>
                <a:spcPct val="80000"/>
              </a:lnSpc>
            </a:pPr>
            <a:r>
              <a:rPr lang="en-US" sz="800" smtClean="0"/>
              <a:t> 		dbms_output.put_line('false');</a:t>
            </a:r>
          </a:p>
          <a:p>
            <a:pPr eaLnBrk="1" hangingPunct="1">
              <a:lnSpc>
                <a:spcPct val="80000"/>
              </a:lnSpc>
            </a:pPr>
            <a:r>
              <a:rPr lang="en-US" sz="800" smtClean="0"/>
              <a:t> 	elsif sql%found is null then</a:t>
            </a:r>
          </a:p>
          <a:p>
            <a:pPr eaLnBrk="1" hangingPunct="1">
              <a:lnSpc>
                <a:spcPct val="80000"/>
              </a:lnSpc>
            </a:pPr>
            <a:r>
              <a:rPr lang="en-US" sz="800" smtClean="0"/>
              <a:t> 		dbms_output.put_line('null');</a:t>
            </a:r>
          </a:p>
          <a:p>
            <a:pPr eaLnBrk="1" hangingPunct="1">
              <a:lnSpc>
                <a:spcPct val="80000"/>
              </a:lnSpc>
            </a:pPr>
            <a:r>
              <a:rPr lang="en-US" sz="800" smtClean="0"/>
              <a:t> 	end if;</a:t>
            </a:r>
          </a:p>
          <a:p>
            <a:pPr eaLnBrk="1" hangingPunct="1">
              <a:lnSpc>
                <a:spcPct val="80000"/>
              </a:lnSpc>
            </a:pPr>
            <a:r>
              <a:rPr lang="en-US" sz="800" smtClean="0"/>
              <a:t> end;</a:t>
            </a:r>
          </a:p>
          <a:p>
            <a:pPr eaLnBrk="1" hangingPunct="1">
              <a:lnSpc>
                <a:spcPct val="80000"/>
              </a:lnSpc>
            </a:pPr>
            <a:r>
              <a:rPr lang="en-US" sz="800" smtClean="0"/>
              <a:t> /</a:t>
            </a:r>
          </a:p>
          <a:p>
            <a:pPr eaLnBrk="1" hangingPunct="1">
              <a:lnSpc>
                <a:spcPct val="80000"/>
              </a:lnSpc>
            </a:pPr>
            <a:r>
              <a:rPr lang="en-US" sz="800" smtClean="0"/>
              <a:t>Considering that 2100 does not exist</a:t>
            </a:r>
          </a:p>
          <a:p>
            <a:pPr eaLnBrk="1" hangingPunct="1">
              <a:lnSpc>
                <a:spcPct val="80000"/>
              </a:lnSpc>
            </a:pPr>
            <a:r>
              <a:rPr lang="en-US" sz="800" smtClean="0"/>
              <a:t>Output :</a:t>
            </a:r>
          </a:p>
          <a:p>
            <a:pPr eaLnBrk="1" hangingPunct="1">
              <a:lnSpc>
                <a:spcPct val="80000"/>
              </a:lnSpc>
            </a:pPr>
            <a:r>
              <a:rPr lang="en-US" sz="800" smtClean="0"/>
              <a:t>true</a:t>
            </a:r>
          </a:p>
          <a:p>
            <a:pPr eaLnBrk="1" hangingPunct="1">
              <a:lnSpc>
                <a:spcPct val="80000"/>
              </a:lnSpc>
            </a:pPr>
            <a:r>
              <a:rPr lang="en-US" sz="800" smtClean="0"/>
              <a:t>False</a:t>
            </a:r>
          </a:p>
          <a:p>
            <a:pPr eaLnBrk="1" hangingPunct="1">
              <a:lnSpc>
                <a:spcPct val="80000"/>
              </a:lnSpc>
            </a:pPr>
            <a:endParaRPr lang="en-US" sz="800" smtClean="0"/>
          </a:p>
          <a:p>
            <a:pPr eaLnBrk="1" hangingPunct="1">
              <a:lnSpc>
                <a:spcPct val="80000"/>
              </a:lnSpc>
            </a:pPr>
            <a:r>
              <a:rPr lang="en-US" sz="800" smtClean="0"/>
              <a:t>declare</a:t>
            </a:r>
          </a:p>
          <a:p>
            <a:pPr eaLnBrk="1" hangingPunct="1">
              <a:lnSpc>
                <a:spcPct val="80000"/>
              </a:lnSpc>
            </a:pPr>
            <a:r>
              <a:rPr lang="en-US" sz="800" smtClean="0"/>
              <a:t> 	a number;</a:t>
            </a:r>
          </a:p>
          <a:p>
            <a:pPr eaLnBrk="1" hangingPunct="1">
              <a:lnSpc>
                <a:spcPct val="80000"/>
              </a:lnSpc>
            </a:pPr>
            <a:r>
              <a:rPr lang="en-US" sz="800" smtClean="0"/>
              <a:t>begin</a:t>
            </a:r>
          </a:p>
          <a:p>
            <a:pPr eaLnBrk="1" hangingPunct="1">
              <a:lnSpc>
                <a:spcPct val="80000"/>
              </a:lnSpc>
            </a:pPr>
            <a:r>
              <a:rPr lang="en-US" sz="800" smtClean="0"/>
              <a:t> 	select sum(sal) into a from emp where deptno=1000;</a:t>
            </a:r>
          </a:p>
          <a:p>
            <a:pPr eaLnBrk="1" hangingPunct="1">
              <a:lnSpc>
                <a:spcPct val="80000"/>
              </a:lnSpc>
            </a:pPr>
            <a:r>
              <a:rPr lang="en-US" sz="800" smtClean="0"/>
              <a:t> 	if sql%notfound then</a:t>
            </a:r>
          </a:p>
          <a:p>
            <a:pPr eaLnBrk="1" hangingPunct="1">
              <a:lnSpc>
                <a:spcPct val="80000"/>
              </a:lnSpc>
            </a:pPr>
            <a:r>
              <a:rPr lang="en-US" sz="800" smtClean="0"/>
              <a:t> 		dbms_output.put_line('true');</a:t>
            </a:r>
          </a:p>
          <a:p>
            <a:pPr eaLnBrk="1" hangingPunct="1">
              <a:lnSpc>
                <a:spcPct val="80000"/>
              </a:lnSpc>
            </a:pPr>
            <a:r>
              <a:rPr lang="en-US" sz="800" smtClean="0"/>
              <a:t> 	elsif sql%notfound=false then</a:t>
            </a:r>
          </a:p>
          <a:p>
            <a:pPr eaLnBrk="1" hangingPunct="1">
              <a:lnSpc>
                <a:spcPct val="80000"/>
              </a:lnSpc>
            </a:pPr>
            <a:r>
              <a:rPr lang="en-US" sz="800" smtClean="0"/>
              <a:t> 		dbms_output.put_line('false');</a:t>
            </a:r>
          </a:p>
          <a:p>
            <a:pPr eaLnBrk="1" hangingPunct="1">
              <a:lnSpc>
                <a:spcPct val="80000"/>
              </a:lnSpc>
            </a:pPr>
            <a:r>
              <a:rPr lang="en-US" sz="800" smtClean="0"/>
              <a:t> 	elsif sql%notfound is null then</a:t>
            </a:r>
          </a:p>
          <a:p>
            <a:pPr eaLnBrk="1" hangingPunct="1">
              <a:lnSpc>
                <a:spcPct val="80000"/>
              </a:lnSpc>
            </a:pPr>
            <a:r>
              <a:rPr lang="en-US" sz="800" smtClean="0"/>
              <a:t> 		dbms_output.put_line('null');</a:t>
            </a:r>
          </a:p>
          <a:p>
            <a:pPr eaLnBrk="1" hangingPunct="1">
              <a:lnSpc>
                <a:spcPct val="80000"/>
              </a:lnSpc>
            </a:pPr>
            <a:r>
              <a:rPr lang="en-US" sz="800" smtClean="0"/>
              <a:t> 	end if;</a:t>
            </a:r>
          </a:p>
          <a:p>
            <a:pPr eaLnBrk="1" hangingPunct="1">
              <a:lnSpc>
                <a:spcPct val="80000"/>
              </a:lnSpc>
            </a:pPr>
            <a:r>
              <a:rPr lang="en-US" sz="800" smtClean="0"/>
              <a:t>	if sql%found then</a:t>
            </a:r>
          </a:p>
          <a:p>
            <a:pPr eaLnBrk="1" hangingPunct="1">
              <a:lnSpc>
                <a:spcPct val="80000"/>
              </a:lnSpc>
            </a:pPr>
            <a:r>
              <a:rPr lang="en-US" sz="800" smtClean="0"/>
              <a:t> 		dbms_output.put_line('true');</a:t>
            </a:r>
          </a:p>
          <a:p>
            <a:pPr eaLnBrk="1" hangingPunct="1">
              <a:lnSpc>
                <a:spcPct val="80000"/>
              </a:lnSpc>
            </a:pPr>
            <a:r>
              <a:rPr lang="en-US" sz="800" smtClean="0"/>
              <a:t> 	elsif sql%found=false then</a:t>
            </a:r>
          </a:p>
          <a:p>
            <a:pPr eaLnBrk="1" hangingPunct="1">
              <a:lnSpc>
                <a:spcPct val="80000"/>
              </a:lnSpc>
            </a:pPr>
            <a:r>
              <a:rPr lang="en-US" sz="800" smtClean="0"/>
              <a:t> 		dbms_output.put_line('false');</a:t>
            </a:r>
          </a:p>
          <a:p>
            <a:pPr eaLnBrk="1" hangingPunct="1">
              <a:lnSpc>
                <a:spcPct val="80000"/>
              </a:lnSpc>
            </a:pPr>
            <a:r>
              <a:rPr lang="en-US" sz="800" smtClean="0"/>
              <a:t> 	elsif sql%found is null then</a:t>
            </a:r>
          </a:p>
          <a:p>
            <a:pPr eaLnBrk="1" hangingPunct="1">
              <a:lnSpc>
                <a:spcPct val="80000"/>
              </a:lnSpc>
            </a:pPr>
            <a:r>
              <a:rPr lang="en-US" sz="800" smtClean="0"/>
              <a:t> 		dbms_output.put_line('null');</a:t>
            </a:r>
          </a:p>
          <a:p>
            <a:pPr eaLnBrk="1" hangingPunct="1">
              <a:lnSpc>
                <a:spcPct val="80000"/>
              </a:lnSpc>
            </a:pPr>
            <a:r>
              <a:rPr lang="en-US" sz="800" smtClean="0"/>
              <a:t> 	end if;</a:t>
            </a:r>
          </a:p>
          <a:p>
            <a:pPr eaLnBrk="1" hangingPunct="1">
              <a:lnSpc>
                <a:spcPct val="80000"/>
              </a:lnSpc>
            </a:pPr>
            <a:r>
              <a:rPr lang="en-US" sz="800" smtClean="0"/>
              <a:t> exception</a:t>
            </a:r>
          </a:p>
          <a:p>
            <a:pPr eaLnBrk="1" hangingPunct="1">
              <a:lnSpc>
                <a:spcPct val="80000"/>
              </a:lnSpc>
            </a:pPr>
            <a:r>
              <a:rPr lang="en-US" sz="800" smtClean="0"/>
              <a:t> 	when no_data_found then</a:t>
            </a:r>
          </a:p>
          <a:p>
            <a:pPr eaLnBrk="1" hangingPunct="1">
              <a:lnSpc>
                <a:spcPct val="80000"/>
              </a:lnSpc>
            </a:pPr>
            <a:r>
              <a:rPr lang="en-US" sz="800" smtClean="0"/>
              <a:t> 		if sql%notfound then</a:t>
            </a:r>
          </a:p>
          <a:p>
            <a:pPr eaLnBrk="1" hangingPunct="1">
              <a:lnSpc>
                <a:spcPct val="80000"/>
              </a:lnSpc>
            </a:pPr>
            <a:r>
              <a:rPr lang="en-US" sz="800" smtClean="0"/>
              <a:t> 			dbms_output.put_line('etrue');</a:t>
            </a:r>
          </a:p>
          <a:p>
            <a:pPr eaLnBrk="1" hangingPunct="1">
              <a:lnSpc>
                <a:spcPct val="80000"/>
              </a:lnSpc>
            </a:pPr>
            <a:r>
              <a:rPr lang="en-US" sz="800" smtClean="0"/>
              <a:t> 		elsif sql%notfound=false then</a:t>
            </a:r>
          </a:p>
          <a:p>
            <a:pPr eaLnBrk="1" hangingPunct="1">
              <a:lnSpc>
                <a:spcPct val="80000"/>
              </a:lnSpc>
            </a:pPr>
            <a:r>
              <a:rPr lang="en-US" sz="800" smtClean="0"/>
              <a:t> 			dbms_output.put_line('efalse');</a:t>
            </a:r>
          </a:p>
          <a:p>
            <a:pPr eaLnBrk="1" hangingPunct="1">
              <a:lnSpc>
                <a:spcPct val="80000"/>
              </a:lnSpc>
            </a:pPr>
            <a:r>
              <a:rPr lang="en-US" sz="800" smtClean="0"/>
              <a:t> 		elsif sql%notfound is null then</a:t>
            </a:r>
          </a:p>
          <a:p>
            <a:pPr eaLnBrk="1" hangingPunct="1">
              <a:lnSpc>
                <a:spcPct val="80000"/>
              </a:lnSpc>
            </a:pPr>
            <a:r>
              <a:rPr lang="en-US" sz="800" smtClean="0"/>
              <a:t> 			dbms_output.put_line('enull');</a:t>
            </a:r>
          </a:p>
          <a:p>
            <a:pPr eaLnBrk="1" hangingPunct="1">
              <a:lnSpc>
                <a:spcPct val="80000"/>
              </a:lnSpc>
            </a:pPr>
            <a:r>
              <a:rPr lang="en-US" sz="800" smtClean="0"/>
              <a:t> 		end if;</a:t>
            </a:r>
          </a:p>
          <a:p>
            <a:pPr eaLnBrk="1" hangingPunct="1">
              <a:lnSpc>
                <a:spcPct val="80000"/>
              </a:lnSpc>
            </a:pPr>
            <a:r>
              <a:rPr lang="en-US" sz="800" smtClean="0"/>
              <a:t>if sql%found then</a:t>
            </a:r>
          </a:p>
          <a:p>
            <a:pPr eaLnBrk="1" hangingPunct="1">
              <a:lnSpc>
                <a:spcPct val="80000"/>
              </a:lnSpc>
            </a:pPr>
            <a:r>
              <a:rPr lang="en-US" sz="800" smtClean="0"/>
              <a:t> 			dbms_output.put_line('etrue');</a:t>
            </a:r>
          </a:p>
          <a:p>
            <a:pPr eaLnBrk="1" hangingPunct="1">
              <a:lnSpc>
                <a:spcPct val="80000"/>
              </a:lnSpc>
            </a:pPr>
            <a:r>
              <a:rPr lang="en-US" sz="800" smtClean="0"/>
              <a:t> 		elsif sql%found=false then</a:t>
            </a:r>
          </a:p>
          <a:p>
            <a:pPr eaLnBrk="1" hangingPunct="1">
              <a:lnSpc>
                <a:spcPct val="80000"/>
              </a:lnSpc>
            </a:pPr>
            <a:r>
              <a:rPr lang="en-US" sz="800" smtClean="0"/>
              <a:t> 			dbms_output.put_line('efalse');</a:t>
            </a:r>
          </a:p>
          <a:p>
            <a:pPr eaLnBrk="1" hangingPunct="1">
              <a:lnSpc>
                <a:spcPct val="80000"/>
              </a:lnSpc>
            </a:pPr>
            <a:r>
              <a:rPr lang="en-US" sz="800" smtClean="0"/>
              <a:t> 		elsif sql%found is null then</a:t>
            </a:r>
          </a:p>
          <a:p>
            <a:pPr eaLnBrk="1" hangingPunct="1">
              <a:lnSpc>
                <a:spcPct val="80000"/>
              </a:lnSpc>
            </a:pPr>
            <a:r>
              <a:rPr lang="en-US" sz="800" smtClean="0"/>
              <a:t> 			dbms_output.put_line('enull');</a:t>
            </a:r>
          </a:p>
          <a:p>
            <a:pPr eaLnBrk="1" hangingPunct="1">
              <a:lnSpc>
                <a:spcPct val="80000"/>
              </a:lnSpc>
            </a:pPr>
            <a:r>
              <a:rPr lang="en-US" sz="800" smtClean="0"/>
              <a:t> 		end if;</a:t>
            </a:r>
          </a:p>
          <a:p>
            <a:pPr eaLnBrk="1" hangingPunct="1">
              <a:lnSpc>
                <a:spcPct val="80000"/>
              </a:lnSpc>
            </a:pPr>
            <a:r>
              <a:rPr lang="en-US" sz="800" smtClean="0"/>
              <a:t> end;</a:t>
            </a:r>
          </a:p>
          <a:p>
            <a:pPr eaLnBrk="1" hangingPunct="1">
              <a:lnSpc>
                <a:spcPct val="80000"/>
              </a:lnSpc>
            </a:pPr>
            <a:r>
              <a:rPr lang="en-US" sz="800" smtClean="0"/>
              <a:t>/</a:t>
            </a:r>
          </a:p>
          <a:p>
            <a:pPr eaLnBrk="1" hangingPunct="1">
              <a:lnSpc>
                <a:spcPct val="80000"/>
              </a:lnSpc>
            </a:pPr>
            <a:r>
              <a:rPr lang="en-US" sz="800" smtClean="0"/>
              <a:t>(regardless of whether deptno=1000 exists or not)</a:t>
            </a:r>
          </a:p>
          <a:p>
            <a:pPr eaLnBrk="1" hangingPunct="1">
              <a:lnSpc>
                <a:spcPct val="80000"/>
              </a:lnSpc>
            </a:pPr>
            <a:r>
              <a:rPr lang="en-US" sz="800" smtClean="0"/>
              <a:t>Output :</a:t>
            </a:r>
          </a:p>
          <a:p>
            <a:pPr eaLnBrk="1" hangingPunct="1">
              <a:lnSpc>
                <a:spcPct val="80000"/>
              </a:lnSpc>
            </a:pPr>
            <a:r>
              <a:rPr lang="en-US" sz="800" smtClean="0"/>
              <a:t>false</a:t>
            </a:r>
          </a:p>
          <a:p>
            <a:pPr eaLnBrk="1" hangingPunct="1">
              <a:lnSpc>
                <a:spcPct val="80000"/>
              </a:lnSpc>
            </a:pPr>
            <a:r>
              <a:rPr lang="en-US" sz="800" smtClean="0"/>
              <a:t>true</a:t>
            </a:r>
          </a:p>
          <a:p>
            <a:pPr eaLnBrk="1" hangingPunct="1">
              <a:lnSpc>
                <a:spcPct val="80000"/>
              </a:lnSpc>
            </a:pPr>
            <a:endParaRPr lang="en-US" sz="800" smtClean="0"/>
          </a:p>
          <a:p>
            <a:pPr eaLnBrk="1" hangingPunct="1">
              <a:lnSpc>
                <a:spcPct val="80000"/>
              </a:lnSpc>
            </a:pPr>
            <a:r>
              <a:rPr lang="en-US" sz="800" smtClean="0"/>
              <a:t>declare</a:t>
            </a:r>
          </a:p>
          <a:p>
            <a:pPr eaLnBrk="1" hangingPunct="1">
              <a:lnSpc>
                <a:spcPct val="80000"/>
              </a:lnSpc>
            </a:pPr>
            <a:r>
              <a:rPr lang="en-US" sz="800" smtClean="0"/>
              <a:t> 	a number;</a:t>
            </a:r>
          </a:p>
          <a:p>
            <a:pPr eaLnBrk="1" hangingPunct="1">
              <a:lnSpc>
                <a:spcPct val="80000"/>
              </a:lnSpc>
            </a:pPr>
            <a:r>
              <a:rPr lang="en-US" sz="800" smtClean="0"/>
              <a:t>begin</a:t>
            </a:r>
          </a:p>
          <a:p>
            <a:pPr eaLnBrk="1" hangingPunct="1">
              <a:lnSpc>
                <a:spcPct val="80000"/>
              </a:lnSpc>
            </a:pPr>
            <a:r>
              <a:rPr lang="en-US" sz="800" smtClean="0"/>
              <a:t> 	select sal into a from emp where deptno=10;</a:t>
            </a:r>
          </a:p>
          <a:p>
            <a:pPr eaLnBrk="1" hangingPunct="1">
              <a:lnSpc>
                <a:spcPct val="80000"/>
              </a:lnSpc>
            </a:pPr>
            <a:r>
              <a:rPr lang="en-US" sz="800" smtClean="0"/>
              <a:t>exception</a:t>
            </a:r>
          </a:p>
          <a:p>
            <a:pPr eaLnBrk="1" hangingPunct="1">
              <a:lnSpc>
                <a:spcPct val="80000"/>
              </a:lnSpc>
            </a:pPr>
            <a:r>
              <a:rPr lang="en-US" sz="800" smtClean="0"/>
              <a:t> 	when too_many_rows then</a:t>
            </a:r>
          </a:p>
          <a:p>
            <a:pPr eaLnBrk="1" hangingPunct="1">
              <a:lnSpc>
                <a:spcPct val="80000"/>
              </a:lnSpc>
            </a:pPr>
            <a:r>
              <a:rPr lang="en-US" sz="800" smtClean="0"/>
              <a:t> 		if sql%notfound then</a:t>
            </a:r>
          </a:p>
          <a:p>
            <a:pPr eaLnBrk="1" hangingPunct="1">
              <a:lnSpc>
                <a:spcPct val="80000"/>
              </a:lnSpc>
            </a:pPr>
            <a:r>
              <a:rPr lang="en-US" sz="800" smtClean="0"/>
              <a:t> 			dbms_output.put_line('etrue');</a:t>
            </a:r>
          </a:p>
          <a:p>
            <a:pPr eaLnBrk="1" hangingPunct="1">
              <a:lnSpc>
                <a:spcPct val="80000"/>
              </a:lnSpc>
            </a:pPr>
            <a:r>
              <a:rPr lang="en-US" sz="800" smtClean="0"/>
              <a:t> 		elsif sql%notfound=false then</a:t>
            </a:r>
          </a:p>
          <a:p>
            <a:pPr eaLnBrk="1" hangingPunct="1">
              <a:lnSpc>
                <a:spcPct val="80000"/>
              </a:lnSpc>
            </a:pPr>
            <a:r>
              <a:rPr lang="en-US" sz="800" smtClean="0"/>
              <a:t> 			dbms_output.put_line('efalse');</a:t>
            </a:r>
          </a:p>
          <a:p>
            <a:pPr eaLnBrk="1" hangingPunct="1">
              <a:lnSpc>
                <a:spcPct val="80000"/>
              </a:lnSpc>
            </a:pPr>
            <a:r>
              <a:rPr lang="en-US" sz="800" smtClean="0"/>
              <a:t> 		elsif sql%notfound is null then</a:t>
            </a:r>
          </a:p>
          <a:p>
            <a:pPr eaLnBrk="1" hangingPunct="1">
              <a:lnSpc>
                <a:spcPct val="80000"/>
              </a:lnSpc>
            </a:pPr>
            <a:r>
              <a:rPr lang="en-US" sz="800" smtClean="0"/>
              <a:t> 			dbms_output.put_line('enull');</a:t>
            </a:r>
          </a:p>
          <a:p>
            <a:pPr eaLnBrk="1" hangingPunct="1">
              <a:lnSpc>
                <a:spcPct val="80000"/>
              </a:lnSpc>
            </a:pPr>
            <a:r>
              <a:rPr lang="en-US" sz="800" smtClean="0"/>
              <a:t> 		end if;</a:t>
            </a:r>
          </a:p>
          <a:p>
            <a:pPr eaLnBrk="1" hangingPunct="1">
              <a:lnSpc>
                <a:spcPct val="80000"/>
              </a:lnSpc>
            </a:pPr>
            <a:r>
              <a:rPr lang="en-US" sz="800" smtClean="0"/>
              <a:t>if sql%found then</a:t>
            </a:r>
          </a:p>
          <a:p>
            <a:pPr eaLnBrk="1" hangingPunct="1">
              <a:lnSpc>
                <a:spcPct val="80000"/>
              </a:lnSpc>
            </a:pPr>
            <a:r>
              <a:rPr lang="en-US" sz="800" smtClean="0"/>
              <a:t> 			dbms_output.put_line('etrue');</a:t>
            </a:r>
          </a:p>
          <a:p>
            <a:pPr eaLnBrk="1" hangingPunct="1">
              <a:lnSpc>
                <a:spcPct val="80000"/>
              </a:lnSpc>
            </a:pPr>
            <a:r>
              <a:rPr lang="en-US" sz="800" smtClean="0"/>
              <a:t> 		elsif sql%found=false then</a:t>
            </a:r>
          </a:p>
          <a:p>
            <a:pPr eaLnBrk="1" hangingPunct="1">
              <a:lnSpc>
                <a:spcPct val="80000"/>
              </a:lnSpc>
            </a:pPr>
            <a:r>
              <a:rPr lang="en-US" sz="800" smtClean="0"/>
              <a:t> 			dbms_output.put_line('efalse');</a:t>
            </a:r>
          </a:p>
          <a:p>
            <a:pPr eaLnBrk="1" hangingPunct="1">
              <a:lnSpc>
                <a:spcPct val="80000"/>
              </a:lnSpc>
            </a:pPr>
            <a:r>
              <a:rPr lang="en-US" sz="800" smtClean="0"/>
              <a:t> 		elsif sql%found is null then</a:t>
            </a:r>
          </a:p>
          <a:p>
            <a:pPr eaLnBrk="1" hangingPunct="1">
              <a:lnSpc>
                <a:spcPct val="80000"/>
              </a:lnSpc>
            </a:pPr>
            <a:r>
              <a:rPr lang="en-US" sz="800" smtClean="0"/>
              <a:t> 			dbms_output.put_line('enull');</a:t>
            </a:r>
          </a:p>
          <a:p>
            <a:pPr eaLnBrk="1" hangingPunct="1">
              <a:lnSpc>
                <a:spcPct val="80000"/>
              </a:lnSpc>
            </a:pPr>
            <a:r>
              <a:rPr lang="en-US" sz="800" smtClean="0"/>
              <a:t> 		end if;</a:t>
            </a:r>
          </a:p>
          <a:p>
            <a:pPr eaLnBrk="1" hangingPunct="1">
              <a:lnSpc>
                <a:spcPct val="80000"/>
              </a:lnSpc>
            </a:pPr>
            <a:r>
              <a:rPr lang="en-US" sz="800" smtClean="0"/>
              <a:t>dbms_output.put_line('number of rows is :'||sql%rowcount);</a:t>
            </a:r>
          </a:p>
          <a:p>
            <a:pPr eaLnBrk="1" hangingPunct="1">
              <a:lnSpc>
                <a:spcPct val="80000"/>
              </a:lnSpc>
            </a:pPr>
            <a:r>
              <a:rPr lang="en-US" sz="800" smtClean="0"/>
              <a:t> end;</a:t>
            </a:r>
          </a:p>
          <a:p>
            <a:pPr eaLnBrk="1" hangingPunct="1">
              <a:lnSpc>
                <a:spcPct val="80000"/>
              </a:lnSpc>
            </a:pPr>
            <a:r>
              <a:rPr lang="en-US" sz="800" smtClean="0"/>
              <a:t>/</a:t>
            </a:r>
          </a:p>
          <a:p>
            <a:pPr eaLnBrk="1" hangingPunct="1">
              <a:lnSpc>
                <a:spcPct val="80000"/>
              </a:lnSpc>
            </a:pPr>
            <a:r>
              <a:rPr lang="en-US" sz="800" smtClean="0"/>
              <a:t>Output :</a:t>
            </a:r>
          </a:p>
          <a:p>
            <a:pPr eaLnBrk="1" hangingPunct="1">
              <a:lnSpc>
                <a:spcPct val="80000"/>
              </a:lnSpc>
            </a:pPr>
            <a:r>
              <a:rPr lang="en-US" sz="800" smtClean="0"/>
              <a:t>efalse</a:t>
            </a:r>
          </a:p>
          <a:p>
            <a:pPr eaLnBrk="1" hangingPunct="1">
              <a:lnSpc>
                <a:spcPct val="80000"/>
              </a:lnSpc>
            </a:pPr>
            <a:r>
              <a:rPr lang="en-US" sz="800" smtClean="0"/>
              <a:t>etrue</a:t>
            </a:r>
          </a:p>
          <a:p>
            <a:pPr eaLnBrk="1" hangingPunct="1">
              <a:lnSpc>
                <a:spcPct val="80000"/>
              </a:lnSpc>
            </a:pPr>
            <a:r>
              <a:rPr lang="en-US" sz="800" smtClean="0"/>
              <a:t>number of rows is :1</a:t>
            </a:r>
          </a:p>
          <a:p>
            <a:pPr eaLnBrk="1" hangingPunct="1">
              <a:lnSpc>
                <a:spcPct val="80000"/>
              </a:lnSpc>
            </a:pPr>
            <a:r>
              <a:rPr lang="en-US" sz="800" smtClean="0"/>
              <a:t>Use of collection as a target :</a:t>
            </a:r>
          </a:p>
          <a:p>
            <a:pPr eaLnBrk="1" hangingPunct="1">
              <a:lnSpc>
                <a:spcPct val="80000"/>
              </a:lnSpc>
            </a:pPr>
            <a:endParaRPr lang="en-US" sz="800" smtClean="0"/>
          </a:p>
          <a:p>
            <a:pPr eaLnBrk="1" hangingPunct="1">
              <a:lnSpc>
                <a:spcPct val="80000"/>
              </a:lnSpc>
            </a:pPr>
            <a:r>
              <a:rPr lang="en-US" sz="800" smtClean="0"/>
              <a:t>declare</a:t>
            </a:r>
          </a:p>
          <a:p>
            <a:pPr eaLnBrk="1" hangingPunct="1">
              <a:lnSpc>
                <a:spcPct val="80000"/>
              </a:lnSpc>
            </a:pPr>
            <a:r>
              <a:rPr lang="en-US" sz="800" smtClean="0"/>
              <a:t> 	type x is table of emp.sal%type;</a:t>
            </a:r>
          </a:p>
          <a:p>
            <a:pPr eaLnBrk="1" hangingPunct="1">
              <a:lnSpc>
                <a:spcPct val="80000"/>
              </a:lnSpc>
            </a:pPr>
            <a:r>
              <a:rPr lang="en-US" sz="800" smtClean="0"/>
              <a:t> 	a x;</a:t>
            </a:r>
          </a:p>
          <a:p>
            <a:pPr eaLnBrk="1" hangingPunct="1">
              <a:lnSpc>
                <a:spcPct val="80000"/>
              </a:lnSpc>
            </a:pPr>
            <a:r>
              <a:rPr lang="en-US" sz="800" smtClean="0"/>
              <a:t>begin</a:t>
            </a:r>
          </a:p>
          <a:p>
            <a:pPr eaLnBrk="1" hangingPunct="1">
              <a:lnSpc>
                <a:spcPct val="80000"/>
              </a:lnSpc>
            </a:pPr>
            <a:r>
              <a:rPr lang="en-US" sz="800" smtClean="0"/>
              <a:t> 	select sal bulk collect into a from emp where deptno=18;</a:t>
            </a:r>
          </a:p>
          <a:p>
            <a:pPr eaLnBrk="1" hangingPunct="1">
              <a:lnSpc>
                <a:spcPct val="80000"/>
              </a:lnSpc>
            </a:pPr>
            <a:r>
              <a:rPr lang="en-US" sz="800" smtClean="0"/>
              <a:t> 	if sql%notfound then</a:t>
            </a:r>
          </a:p>
          <a:p>
            <a:pPr eaLnBrk="1" hangingPunct="1">
              <a:lnSpc>
                <a:spcPct val="80000"/>
              </a:lnSpc>
            </a:pPr>
            <a:r>
              <a:rPr lang="en-US" sz="800" smtClean="0"/>
              <a:t> 		dbms_output.put_line('true');</a:t>
            </a:r>
          </a:p>
          <a:p>
            <a:pPr eaLnBrk="1" hangingPunct="1">
              <a:lnSpc>
                <a:spcPct val="80000"/>
              </a:lnSpc>
            </a:pPr>
            <a:r>
              <a:rPr lang="en-US" sz="800" smtClean="0"/>
              <a:t> 	elsif sql%notfound=false then</a:t>
            </a:r>
          </a:p>
          <a:p>
            <a:pPr eaLnBrk="1" hangingPunct="1">
              <a:lnSpc>
                <a:spcPct val="80000"/>
              </a:lnSpc>
            </a:pPr>
            <a:r>
              <a:rPr lang="en-US" sz="800" smtClean="0"/>
              <a:t> 		dbms_output.put_line('false');</a:t>
            </a:r>
          </a:p>
          <a:p>
            <a:pPr eaLnBrk="1" hangingPunct="1">
              <a:lnSpc>
                <a:spcPct val="80000"/>
              </a:lnSpc>
            </a:pPr>
            <a:r>
              <a:rPr lang="en-US" sz="800" smtClean="0"/>
              <a:t> 	elsif sql%notfound is null then</a:t>
            </a:r>
          </a:p>
          <a:p>
            <a:pPr eaLnBrk="1" hangingPunct="1">
              <a:lnSpc>
                <a:spcPct val="80000"/>
              </a:lnSpc>
            </a:pPr>
            <a:r>
              <a:rPr lang="en-US" sz="800" smtClean="0"/>
              <a:t> 		dbms_output.put_line('null');</a:t>
            </a:r>
          </a:p>
          <a:p>
            <a:pPr eaLnBrk="1" hangingPunct="1">
              <a:lnSpc>
                <a:spcPct val="80000"/>
              </a:lnSpc>
            </a:pPr>
            <a:r>
              <a:rPr lang="en-US" sz="800" smtClean="0"/>
              <a:t> 	end if;</a:t>
            </a:r>
          </a:p>
          <a:p>
            <a:pPr eaLnBrk="1" hangingPunct="1">
              <a:lnSpc>
                <a:spcPct val="80000"/>
              </a:lnSpc>
            </a:pPr>
            <a:r>
              <a:rPr lang="en-US" sz="800" smtClean="0"/>
              <a:t>if sql%found then</a:t>
            </a:r>
          </a:p>
          <a:p>
            <a:pPr eaLnBrk="1" hangingPunct="1">
              <a:lnSpc>
                <a:spcPct val="80000"/>
              </a:lnSpc>
            </a:pPr>
            <a:r>
              <a:rPr lang="en-US" sz="800" smtClean="0"/>
              <a:t> 		dbms_output.put_line('true');</a:t>
            </a:r>
          </a:p>
          <a:p>
            <a:pPr eaLnBrk="1" hangingPunct="1">
              <a:lnSpc>
                <a:spcPct val="80000"/>
              </a:lnSpc>
            </a:pPr>
            <a:r>
              <a:rPr lang="en-US" sz="800" smtClean="0"/>
              <a:t> 	elsif sql%found=false then</a:t>
            </a:r>
          </a:p>
          <a:p>
            <a:pPr eaLnBrk="1" hangingPunct="1">
              <a:lnSpc>
                <a:spcPct val="80000"/>
              </a:lnSpc>
            </a:pPr>
            <a:r>
              <a:rPr lang="en-US" sz="800" smtClean="0"/>
              <a:t> 		dbms_output.put_line('false');</a:t>
            </a:r>
          </a:p>
          <a:p>
            <a:pPr eaLnBrk="1" hangingPunct="1">
              <a:lnSpc>
                <a:spcPct val="80000"/>
              </a:lnSpc>
            </a:pPr>
            <a:r>
              <a:rPr lang="en-US" sz="800" smtClean="0"/>
              <a:t> 	elsif sql%found is null then</a:t>
            </a:r>
          </a:p>
          <a:p>
            <a:pPr eaLnBrk="1" hangingPunct="1">
              <a:lnSpc>
                <a:spcPct val="80000"/>
              </a:lnSpc>
            </a:pPr>
            <a:r>
              <a:rPr lang="en-US" sz="800" smtClean="0"/>
              <a:t> 		dbms_output.put_line('null');</a:t>
            </a:r>
          </a:p>
          <a:p>
            <a:pPr eaLnBrk="1" hangingPunct="1">
              <a:lnSpc>
                <a:spcPct val="80000"/>
              </a:lnSpc>
            </a:pPr>
            <a:r>
              <a:rPr lang="en-US" sz="800" smtClean="0"/>
              <a:t> 	end if;</a:t>
            </a:r>
          </a:p>
          <a:p>
            <a:pPr eaLnBrk="1" hangingPunct="1">
              <a:lnSpc>
                <a:spcPct val="80000"/>
              </a:lnSpc>
            </a:pPr>
            <a:r>
              <a:rPr lang="en-US" sz="800" smtClean="0"/>
              <a:t>dbms_output.put_line('number of rows is :'||sql%rowcount);</a:t>
            </a:r>
          </a:p>
          <a:p>
            <a:pPr eaLnBrk="1" hangingPunct="1">
              <a:lnSpc>
                <a:spcPct val="80000"/>
              </a:lnSpc>
            </a:pPr>
            <a:r>
              <a:rPr lang="en-US" sz="800" smtClean="0"/>
              <a:t> exception</a:t>
            </a:r>
          </a:p>
          <a:p>
            <a:pPr eaLnBrk="1" hangingPunct="1">
              <a:lnSpc>
                <a:spcPct val="80000"/>
              </a:lnSpc>
            </a:pPr>
            <a:r>
              <a:rPr lang="en-US" sz="800" smtClean="0"/>
              <a:t> 	when too_many_rows then</a:t>
            </a:r>
          </a:p>
          <a:p>
            <a:pPr eaLnBrk="1" hangingPunct="1">
              <a:lnSpc>
                <a:spcPct val="80000"/>
              </a:lnSpc>
            </a:pPr>
            <a:r>
              <a:rPr lang="en-US" sz="800" smtClean="0"/>
              <a:t> 		if sql%notfound then</a:t>
            </a:r>
          </a:p>
          <a:p>
            <a:pPr eaLnBrk="1" hangingPunct="1">
              <a:lnSpc>
                <a:spcPct val="80000"/>
              </a:lnSpc>
            </a:pPr>
            <a:r>
              <a:rPr lang="en-US" sz="800" smtClean="0"/>
              <a:t> 			dbms_output.put_line('etrue');</a:t>
            </a:r>
          </a:p>
          <a:p>
            <a:pPr eaLnBrk="1" hangingPunct="1">
              <a:lnSpc>
                <a:spcPct val="80000"/>
              </a:lnSpc>
            </a:pPr>
            <a:r>
              <a:rPr lang="en-US" sz="800" smtClean="0"/>
              <a:t> 		elsif sql%notfound=false then</a:t>
            </a:r>
          </a:p>
          <a:p>
            <a:pPr eaLnBrk="1" hangingPunct="1">
              <a:lnSpc>
                <a:spcPct val="80000"/>
              </a:lnSpc>
            </a:pPr>
            <a:r>
              <a:rPr lang="en-US" sz="800" smtClean="0"/>
              <a:t> 			dbms_output.put_line('efalse');</a:t>
            </a:r>
          </a:p>
          <a:p>
            <a:pPr eaLnBrk="1" hangingPunct="1">
              <a:lnSpc>
                <a:spcPct val="80000"/>
              </a:lnSpc>
            </a:pPr>
            <a:r>
              <a:rPr lang="en-US" sz="800" smtClean="0"/>
              <a:t> 		elsif sql%notfound is null then</a:t>
            </a:r>
          </a:p>
          <a:p>
            <a:pPr eaLnBrk="1" hangingPunct="1">
              <a:lnSpc>
                <a:spcPct val="80000"/>
              </a:lnSpc>
            </a:pPr>
            <a:r>
              <a:rPr lang="en-US" sz="800" smtClean="0"/>
              <a:t> 			dbms_output.put_line('enull');</a:t>
            </a:r>
          </a:p>
          <a:p>
            <a:pPr eaLnBrk="1" hangingPunct="1">
              <a:lnSpc>
                <a:spcPct val="80000"/>
              </a:lnSpc>
            </a:pPr>
            <a:r>
              <a:rPr lang="en-US" sz="800" smtClean="0"/>
              <a:t> 		end if;</a:t>
            </a:r>
          </a:p>
          <a:p>
            <a:pPr eaLnBrk="1" hangingPunct="1">
              <a:lnSpc>
                <a:spcPct val="80000"/>
              </a:lnSpc>
            </a:pPr>
            <a:r>
              <a:rPr lang="en-US" sz="800" smtClean="0"/>
              <a:t>if sql%found then</a:t>
            </a:r>
          </a:p>
          <a:p>
            <a:pPr eaLnBrk="1" hangingPunct="1">
              <a:lnSpc>
                <a:spcPct val="80000"/>
              </a:lnSpc>
            </a:pPr>
            <a:r>
              <a:rPr lang="en-US" sz="800" smtClean="0"/>
              <a:t> 			dbms_output.put_line('etrue');</a:t>
            </a:r>
          </a:p>
          <a:p>
            <a:pPr eaLnBrk="1" hangingPunct="1">
              <a:lnSpc>
                <a:spcPct val="80000"/>
              </a:lnSpc>
            </a:pPr>
            <a:r>
              <a:rPr lang="en-US" sz="800" smtClean="0"/>
              <a:t> 		elsif sql%found=false then</a:t>
            </a:r>
          </a:p>
          <a:p>
            <a:pPr eaLnBrk="1" hangingPunct="1">
              <a:lnSpc>
                <a:spcPct val="80000"/>
              </a:lnSpc>
            </a:pPr>
            <a:r>
              <a:rPr lang="en-US" sz="800" smtClean="0"/>
              <a:t> 			dbms_output.put_line('efalse');</a:t>
            </a:r>
          </a:p>
          <a:p>
            <a:pPr eaLnBrk="1" hangingPunct="1">
              <a:lnSpc>
                <a:spcPct val="80000"/>
              </a:lnSpc>
            </a:pPr>
            <a:r>
              <a:rPr lang="en-US" sz="800" smtClean="0"/>
              <a:t> 		elsif sql%found is null then</a:t>
            </a:r>
          </a:p>
          <a:p>
            <a:pPr eaLnBrk="1" hangingPunct="1">
              <a:lnSpc>
                <a:spcPct val="80000"/>
              </a:lnSpc>
            </a:pPr>
            <a:r>
              <a:rPr lang="en-US" sz="800" smtClean="0"/>
              <a:t> 			dbms_output.put_line('enull');</a:t>
            </a:r>
          </a:p>
          <a:p>
            <a:pPr eaLnBrk="1" hangingPunct="1">
              <a:lnSpc>
                <a:spcPct val="80000"/>
              </a:lnSpc>
            </a:pPr>
            <a:r>
              <a:rPr lang="en-US" sz="800" smtClean="0"/>
              <a:t> 		end if;</a:t>
            </a:r>
          </a:p>
          <a:p>
            <a:pPr eaLnBrk="1" hangingPunct="1">
              <a:lnSpc>
                <a:spcPct val="80000"/>
              </a:lnSpc>
            </a:pPr>
            <a:r>
              <a:rPr lang="en-US" sz="800" smtClean="0"/>
              <a:t>dbms_output.put_line('number of rows is :'||sql%rowcount);</a:t>
            </a:r>
          </a:p>
          <a:p>
            <a:pPr eaLnBrk="1" hangingPunct="1">
              <a:lnSpc>
                <a:spcPct val="80000"/>
              </a:lnSpc>
            </a:pPr>
            <a:r>
              <a:rPr lang="en-US" sz="800" smtClean="0"/>
              <a:t> end;</a:t>
            </a:r>
          </a:p>
          <a:p>
            <a:pPr eaLnBrk="1" hangingPunct="1">
              <a:lnSpc>
                <a:spcPct val="80000"/>
              </a:lnSpc>
            </a:pPr>
            <a:r>
              <a:rPr lang="en-US" sz="800" smtClean="0"/>
              <a:t>/</a:t>
            </a:r>
          </a:p>
          <a:p>
            <a:pPr eaLnBrk="1" hangingPunct="1">
              <a:lnSpc>
                <a:spcPct val="80000"/>
              </a:lnSpc>
            </a:pPr>
            <a:r>
              <a:rPr lang="en-US" sz="800" smtClean="0"/>
              <a:t>because of use of collection as a target.</a:t>
            </a:r>
          </a:p>
          <a:p>
            <a:pPr eaLnBrk="1" hangingPunct="1">
              <a:lnSpc>
                <a:spcPct val="80000"/>
              </a:lnSpc>
            </a:pPr>
            <a:r>
              <a:rPr lang="en-US" sz="800" smtClean="0"/>
              <a:t>Output :</a:t>
            </a:r>
          </a:p>
          <a:p>
            <a:pPr eaLnBrk="1" hangingPunct="1">
              <a:lnSpc>
                <a:spcPct val="80000"/>
              </a:lnSpc>
            </a:pPr>
            <a:r>
              <a:rPr lang="en-US" sz="800" smtClean="0"/>
              <a:t>false</a:t>
            </a:r>
          </a:p>
          <a:p>
            <a:pPr eaLnBrk="1" hangingPunct="1">
              <a:lnSpc>
                <a:spcPct val="80000"/>
              </a:lnSpc>
            </a:pPr>
            <a:r>
              <a:rPr lang="en-US" sz="800" smtClean="0"/>
              <a:t>true</a:t>
            </a:r>
          </a:p>
          <a:p>
            <a:pPr eaLnBrk="1" hangingPunct="1">
              <a:lnSpc>
                <a:spcPct val="80000"/>
              </a:lnSpc>
            </a:pPr>
            <a:r>
              <a:rPr lang="en-US" sz="800" smtClean="0"/>
              <a:t>number of rows is :3</a:t>
            </a:r>
            <a:endParaRPr lang="en-US" sz="800" b="1" smtClean="0"/>
          </a:p>
          <a:p>
            <a:pPr eaLnBrk="1" hangingPunct="1">
              <a:lnSpc>
                <a:spcPct val="80000"/>
              </a:lnSpc>
            </a:pPr>
            <a:endParaRPr lang="en-US" sz="800" b="1" smtClean="0"/>
          </a:p>
          <a:p>
            <a:pPr eaLnBrk="1" hangingPunct="1">
              <a:lnSpc>
                <a:spcPct val="80000"/>
              </a:lnSpc>
            </a:pPr>
            <a:r>
              <a:rPr lang="en-US" sz="800" b="1" smtClean="0"/>
              <a:t>For imlicit cursors :</a:t>
            </a:r>
            <a:endParaRPr lang="en-US" sz="800" smtClean="0"/>
          </a:p>
          <a:p>
            <a:pPr eaLnBrk="1" hangingPunct="1">
              <a:lnSpc>
                <a:spcPct val="80000"/>
              </a:lnSpc>
            </a:pPr>
            <a:r>
              <a:rPr lang="en-US" sz="800" smtClean="0"/>
              <a:t>declare</a:t>
            </a:r>
          </a:p>
          <a:p>
            <a:pPr eaLnBrk="1" hangingPunct="1">
              <a:lnSpc>
                <a:spcPct val="80000"/>
              </a:lnSpc>
            </a:pPr>
            <a:r>
              <a:rPr lang="en-US" sz="800" smtClean="0"/>
              <a:t>begin</a:t>
            </a:r>
          </a:p>
          <a:p>
            <a:pPr eaLnBrk="1" hangingPunct="1">
              <a:lnSpc>
                <a:spcPct val="80000"/>
              </a:lnSpc>
            </a:pPr>
            <a:r>
              <a:rPr lang="en-US" sz="800" smtClean="0"/>
              <a:t>     	dbms_output.put_line('before DML');</a:t>
            </a:r>
          </a:p>
          <a:p>
            <a:pPr eaLnBrk="1" hangingPunct="1">
              <a:lnSpc>
                <a:spcPct val="80000"/>
              </a:lnSpc>
            </a:pPr>
            <a:r>
              <a:rPr lang="en-US" sz="800" smtClean="0"/>
              <a:t>  	if sql%isopen=true then</a:t>
            </a:r>
          </a:p>
          <a:p>
            <a:pPr eaLnBrk="1" hangingPunct="1">
              <a:lnSpc>
                <a:spcPct val="80000"/>
              </a:lnSpc>
            </a:pPr>
            <a:r>
              <a:rPr lang="en-US" sz="800" smtClean="0"/>
              <a:t>     		dbms_output.put_line('cursosr is open');</a:t>
            </a:r>
          </a:p>
          <a:p>
            <a:pPr eaLnBrk="1" hangingPunct="1">
              <a:lnSpc>
                <a:spcPct val="80000"/>
              </a:lnSpc>
            </a:pPr>
            <a:r>
              <a:rPr lang="en-US" sz="800" smtClean="0"/>
              <a:t>  	elsif sql%isopen=false then</a:t>
            </a:r>
          </a:p>
          <a:p>
            <a:pPr eaLnBrk="1" hangingPunct="1">
              <a:lnSpc>
                <a:spcPct val="80000"/>
              </a:lnSpc>
            </a:pPr>
            <a:r>
              <a:rPr lang="en-US" sz="800" smtClean="0"/>
              <a:t>     		dbms_output.put_line('cursosr is closed');</a:t>
            </a:r>
          </a:p>
          <a:p>
            <a:pPr eaLnBrk="1" hangingPunct="1">
              <a:lnSpc>
                <a:spcPct val="80000"/>
              </a:lnSpc>
            </a:pPr>
            <a:r>
              <a:rPr lang="en-US" sz="800" smtClean="0"/>
              <a:t>  	else</a:t>
            </a:r>
          </a:p>
          <a:p>
            <a:pPr eaLnBrk="1" hangingPunct="1">
              <a:lnSpc>
                <a:spcPct val="80000"/>
              </a:lnSpc>
            </a:pPr>
            <a:r>
              <a:rPr lang="en-US" sz="800" smtClean="0"/>
              <a:t>     		dbms_output.put_line('%isopen is null');</a:t>
            </a:r>
          </a:p>
          <a:p>
            <a:pPr eaLnBrk="1" hangingPunct="1">
              <a:lnSpc>
                <a:spcPct val="80000"/>
              </a:lnSpc>
            </a:pPr>
            <a:r>
              <a:rPr lang="en-US" sz="800" smtClean="0"/>
              <a:t>  	end if;</a:t>
            </a:r>
          </a:p>
          <a:p>
            <a:pPr eaLnBrk="1" hangingPunct="1">
              <a:lnSpc>
                <a:spcPct val="80000"/>
              </a:lnSpc>
            </a:pPr>
            <a:r>
              <a:rPr lang="en-US" sz="800" smtClean="0"/>
              <a:t> </a:t>
            </a:r>
          </a:p>
          <a:p>
            <a:pPr eaLnBrk="1" hangingPunct="1">
              <a:lnSpc>
                <a:spcPct val="80000"/>
              </a:lnSpc>
            </a:pPr>
            <a:r>
              <a:rPr lang="en-US" sz="800" smtClean="0"/>
              <a:t>if sql%found=true then</a:t>
            </a:r>
          </a:p>
          <a:p>
            <a:pPr eaLnBrk="1" hangingPunct="1">
              <a:lnSpc>
                <a:spcPct val="80000"/>
              </a:lnSpc>
            </a:pPr>
            <a:r>
              <a:rPr lang="en-US" sz="800" smtClean="0"/>
              <a:t>     		dbms_output.put_line('%found is true');</a:t>
            </a:r>
          </a:p>
          <a:p>
            <a:pPr eaLnBrk="1" hangingPunct="1">
              <a:lnSpc>
                <a:spcPct val="80000"/>
              </a:lnSpc>
            </a:pPr>
            <a:r>
              <a:rPr lang="en-US" sz="800" smtClean="0"/>
              <a:t>  	elsif sql%found=false then</a:t>
            </a:r>
          </a:p>
          <a:p>
            <a:pPr eaLnBrk="1" hangingPunct="1">
              <a:lnSpc>
                <a:spcPct val="80000"/>
              </a:lnSpc>
            </a:pPr>
            <a:r>
              <a:rPr lang="en-US" sz="800" smtClean="0"/>
              <a:t>     		dbms_output.put_line('%found is false');</a:t>
            </a:r>
          </a:p>
          <a:p>
            <a:pPr eaLnBrk="1" hangingPunct="1">
              <a:lnSpc>
                <a:spcPct val="80000"/>
              </a:lnSpc>
            </a:pPr>
            <a:r>
              <a:rPr lang="en-US" sz="800" smtClean="0"/>
              <a:t>  	else</a:t>
            </a:r>
          </a:p>
          <a:p>
            <a:pPr eaLnBrk="1" hangingPunct="1">
              <a:lnSpc>
                <a:spcPct val="80000"/>
              </a:lnSpc>
            </a:pPr>
            <a:r>
              <a:rPr lang="en-US" sz="800" smtClean="0"/>
              <a:t>     		dbms_output.put_line('%found is null');</a:t>
            </a:r>
          </a:p>
          <a:p>
            <a:pPr eaLnBrk="1" hangingPunct="1">
              <a:lnSpc>
                <a:spcPct val="80000"/>
              </a:lnSpc>
            </a:pPr>
            <a:r>
              <a:rPr lang="en-US" sz="800" smtClean="0"/>
              <a:t>  	end if;</a:t>
            </a:r>
          </a:p>
          <a:p>
            <a:pPr eaLnBrk="1" hangingPunct="1">
              <a:lnSpc>
                <a:spcPct val="80000"/>
              </a:lnSpc>
            </a:pPr>
            <a:r>
              <a:rPr lang="en-US" sz="800" smtClean="0"/>
              <a:t>  </a:t>
            </a:r>
          </a:p>
          <a:p>
            <a:pPr eaLnBrk="1" hangingPunct="1">
              <a:lnSpc>
                <a:spcPct val="80000"/>
              </a:lnSpc>
            </a:pPr>
            <a:r>
              <a:rPr lang="en-US" sz="800" smtClean="0"/>
              <a:t>if sql%notfound=true then</a:t>
            </a:r>
          </a:p>
          <a:p>
            <a:pPr eaLnBrk="1" hangingPunct="1">
              <a:lnSpc>
                <a:spcPct val="80000"/>
              </a:lnSpc>
            </a:pPr>
            <a:r>
              <a:rPr lang="en-US" sz="800" smtClean="0"/>
              <a:t>     		dbms_output.put_line('%notfound is true');</a:t>
            </a:r>
          </a:p>
          <a:p>
            <a:pPr eaLnBrk="1" hangingPunct="1">
              <a:lnSpc>
                <a:spcPct val="80000"/>
              </a:lnSpc>
            </a:pPr>
            <a:r>
              <a:rPr lang="en-US" sz="800" smtClean="0"/>
              <a:t>  	elsif sql%notfound=false then</a:t>
            </a:r>
          </a:p>
          <a:p>
            <a:pPr eaLnBrk="1" hangingPunct="1">
              <a:lnSpc>
                <a:spcPct val="80000"/>
              </a:lnSpc>
            </a:pPr>
            <a:r>
              <a:rPr lang="en-US" sz="800" smtClean="0"/>
              <a:t>     		dbms_output.put_line('%notfound is false');</a:t>
            </a:r>
          </a:p>
          <a:p>
            <a:pPr eaLnBrk="1" hangingPunct="1">
              <a:lnSpc>
                <a:spcPct val="80000"/>
              </a:lnSpc>
            </a:pPr>
            <a:r>
              <a:rPr lang="en-US" sz="800" smtClean="0"/>
              <a:t>  	else</a:t>
            </a:r>
          </a:p>
          <a:p>
            <a:pPr eaLnBrk="1" hangingPunct="1">
              <a:lnSpc>
                <a:spcPct val="80000"/>
              </a:lnSpc>
            </a:pPr>
            <a:r>
              <a:rPr lang="en-US" sz="800" smtClean="0"/>
              <a:t>     		dbms_output.put_line('%notfound is null');</a:t>
            </a:r>
          </a:p>
          <a:p>
            <a:pPr eaLnBrk="1" hangingPunct="1">
              <a:lnSpc>
                <a:spcPct val="80000"/>
              </a:lnSpc>
            </a:pPr>
            <a:r>
              <a:rPr lang="en-US" sz="800" smtClean="0"/>
              <a:t>  	end if;</a:t>
            </a:r>
          </a:p>
          <a:p>
            <a:pPr eaLnBrk="1" hangingPunct="1">
              <a:lnSpc>
                <a:spcPct val="80000"/>
              </a:lnSpc>
            </a:pPr>
            <a:r>
              <a:rPr lang="en-US" sz="800" smtClean="0"/>
              <a:t>  </a:t>
            </a:r>
          </a:p>
          <a:p>
            <a:pPr eaLnBrk="1" hangingPunct="1">
              <a:lnSpc>
                <a:spcPct val="80000"/>
              </a:lnSpc>
            </a:pPr>
            <a:r>
              <a:rPr lang="en-US" sz="800" smtClean="0"/>
              <a:t>if sql%rowcount&gt;0 then</a:t>
            </a:r>
          </a:p>
          <a:p>
            <a:pPr eaLnBrk="1" hangingPunct="1">
              <a:lnSpc>
                <a:spcPct val="80000"/>
              </a:lnSpc>
            </a:pPr>
            <a:r>
              <a:rPr lang="en-US" sz="800" smtClean="0"/>
              <a:t>     		dbms_output.put_line('Found '||sql%rowcount || 'rows');</a:t>
            </a:r>
          </a:p>
          <a:p>
            <a:pPr eaLnBrk="1" hangingPunct="1">
              <a:lnSpc>
                <a:spcPct val="80000"/>
              </a:lnSpc>
            </a:pPr>
            <a:r>
              <a:rPr lang="en-US" sz="800" smtClean="0"/>
              <a:t>  	elsif sql%rowcount=0 then</a:t>
            </a:r>
          </a:p>
          <a:p>
            <a:pPr eaLnBrk="1" hangingPunct="1">
              <a:lnSpc>
                <a:spcPct val="80000"/>
              </a:lnSpc>
            </a:pPr>
            <a:r>
              <a:rPr lang="en-US" sz="800" smtClean="0"/>
              <a:t>     		dbms_output.put_line('cursosr found 0 rows');</a:t>
            </a:r>
          </a:p>
          <a:p>
            <a:pPr eaLnBrk="1" hangingPunct="1">
              <a:lnSpc>
                <a:spcPct val="80000"/>
              </a:lnSpc>
            </a:pPr>
            <a:r>
              <a:rPr lang="en-US" sz="800" smtClean="0"/>
              <a:t>  	else</a:t>
            </a:r>
          </a:p>
          <a:p>
            <a:pPr eaLnBrk="1" hangingPunct="1">
              <a:lnSpc>
                <a:spcPct val="80000"/>
              </a:lnSpc>
            </a:pPr>
            <a:r>
              <a:rPr lang="en-US" sz="800" smtClean="0"/>
              <a:t>     		dbms_output.put_line('%rowcount is null');</a:t>
            </a:r>
          </a:p>
          <a:p>
            <a:pPr eaLnBrk="1" hangingPunct="1">
              <a:lnSpc>
                <a:spcPct val="80000"/>
              </a:lnSpc>
            </a:pPr>
            <a:r>
              <a:rPr lang="en-US" sz="800" smtClean="0"/>
              <a:t>  	end if;</a:t>
            </a:r>
          </a:p>
          <a:p>
            <a:pPr eaLnBrk="1" hangingPunct="1">
              <a:lnSpc>
                <a:spcPct val="80000"/>
              </a:lnSpc>
            </a:pPr>
            <a:r>
              <a:rPr lang="en-US" sz="800" smtClean="0"/>
              <a:t>  </a:t>
            </a:r>
          </a:p>
          <a:p>
            <a:pPr eaLnBrk="1" hangingPunct="1">
              <a:lnSpc>
                <a:spcPct val="80000"/>
              </a:lnSpc>
            </a:pPr>
            <a:r>
              <a:rPr lang="en-US" sz="800" smtClean="0"/>
              <a:t>delete from emp where deptno=10;</a:t>
            </a:r>
          </a:p>
          <a:p>
            <a:pPr eaLnBrk="1" hangingPunct="1">
              <a:lnSpc>
                <a:spcPct val="80000"/>
              </a:lnSpc>
            </a:pPr>
            <a:r>
              <a:rPr lang="en-US" sz="800" smtClean="0"/>
              <a:t>     	dbms_output.put_line('after DML');</a:t>
            </a:r>
          </a:p>
          <a:p>
            <a:pPr eaLnBrk="1" hangingPunct="1">
              <a:lnSpc>
                <a:spcPct val="80000"/>
              </a:lnSpc>
            </a:pPr>
            <a:r>
              <a:rPr lang="en-US" sz="800" smtClean="0"/>
              <a:t> 	if sql%isopen=true then</a:t>
            </a:r>
          </a:p>
          <a:p>
            <a:pPr eaLnBrk="1" hangingPunct="1">
              <a:lnSpc>
                <a:spcPct val="80000"/>
              </a:lnSpc>
            </a:pPr>
            <a:r>
              <a:rPr lang="en-US" sz="800" smtClean="0"/>
              <a:t>     		dbms_output.put_line('cursosr is open');</a:t>
            </a:r>
          </a:p>
          <a:p>
            <a:pPr eaLnBrk="1" hangingPunct="1">
              <a:lnSpc>
                <a:spcPct val="80000"/>
              </a:lnSpc>
            </a:pPr>
            <a:r>
              <a:rPr lang="en-US" sz="800" smtClean="0"/>
              <a:t>  	elsif sql%isopen=false then</a:t>
            </a:r>
          </a:p>
          <a:p>
            <a:pPr eaLnBrk="1" hangingPunct="1">
              <a:lnSpc>
                <a:spcPct val="80000"/>
              </a:lnSpc>
            </a:pPr>
            <a:r>
              <a:rPr lang="en-US" sz="800" smtClean="0"/>
              <a:t>     		dbms_output.put_line('cursosr is closed');</a:t>
            </a:r>
          </a:p>
          <a:p>
            <a:pPr eaLnBrk="1" hangingPunct="1">
              <a:lnSpc>
                <a:spcPct val="80000"/>
              </a:lnSpc>
            </a:pPr>
            <a:r>
              <a:rPr lang="en-US" sz="800" smtClean="0"/>
              <a:t>  	else</a:t>
            </a:r>
          </a:p>
          <a:p>
            <a:pPr eaLnBrk="1" hangingPunct="1">
              <a:lnSpc>
                <a:spcPct val="80000"/>
              </a:lnSpc>
            </a:pPr>
            <a:r>
              <a:rPr lang="en-US" sz="800" smtClean="0"/>
              <a:t>     		dbms_output.put_line('%isopen is null');</a:t>
            </a:r>
          </a:p>
          <a:p>
            <a:pPr eaLnBrk="1" hangingPunct="1">
              <a:lnSpc>
                <a:spcPct val="80000"/>
              </a:lnSpc>
            </a:pPr>
            <a:r>
              <a:rPr lang="en-US" sz="800" smtClean="0"/>
              <a:t>  	end if;</a:t>
            </a:r>
          </a:p>
          <a:p>
            <a:pPr eaLnBrk="1" hangingPunct="1">
              <a:lnSpc>
                <a:spcPct val="80000"/>
              </a:lnSpc>
            </a:pPr>
            <a:r>
              <a:rPr lang="en-US" sz="800" smtClean="0"/>
              <a:t> </a:t>
            </a:r>
          </a:p>
          <a:p>
            <a:pPr eaLnBrk="1" hangingPunct="1">
              <a:lnSpc>
                <a:spcPct val="80000"/>
              </a:lnSpc>
            </a:pPr>
            <a:r>
              <a:rPr lang="en-US" sz="800" smtClean="0"/>
              <a:t>if sql%found=true then</a:t>
            </a:r>
          </a:p>
          <a:p>
            <a:pPr eaLnBrk="1" hangingPunct="1">
              <a:lnSpc>
                <a:spcPct val="80000"/>
              </a:lnSpc>
            </a:pPr>
            <a:r>
              <a:rPr lang="en-US" sz="800" smtClean="0"/>
              <a:t>     		dbms_output.put_line('%found is true');</a:t>
            </a:r>
          </a:p>
          <a:p>
            <a:pPr eaLnBrk="1" hangingPunct="1">
              <a:lnSpc>
                <a:spcPct val="80000"/>
              </a:lnSpc>
            </a:pPr>
            <a:r>
              <a:rPr lang="en-US" sz="800" smtClean="0"/>
              <a:t>  	elsif sql%found=false then</a:t>
            </a:r>
          </a:p>
          <a:p>
            <a:pPr eaLnBrk="1" hangingPunct="1">
              <a:lnSpc>
                <a:spcPct val="80000"/>
              </a:lnSpc>
            </a:pPr>
            <a:r>
              <a:rPr lang="en-US" sz="800" smtClean="0"/>
              <a:t>     		dbms_output.put_line('%found is false');</a:t>
            </a:r>
          </a:p>
          <a:p>
            <a:pPr eaLnBrk="1" hangingPunct="1">
              <a:lnSpc>
                <a:spcPct val="80000"/>
              </a:lnSpc>
            </a:pPr>
            <a:r>
              <a:rPr lang="en-US" sz="800" smtClean="0"/>
              <a:t>  	else</a:t>
            </a:r>
          </a:p>
          <a:p>
            <a:pPr eaLnBrk="1" hangingPunct="1">
              <a:lnSpc>
                <a:spcPct val="80000"/>
              </a:lnSpc>
            </a:pPr>
            <a:r>
              <a:rPr lang="en-US" sz="800" smtClean="0"/>
              <a:t>     		dbms_output.put_line('%found is null');</a:t>
            </a:r>
          </a:p>
          <a:p>
            <a:pPr eaLnBrk="1" hangingPunct="1">
              <a:lnSpc>
                <a:spcPct val="80000"/>
              </a:lnSpc>
            </a:pPr>
            <a:r>
              <a:rPr lang="en-US" sz="800" smtClean="0"/>
              <a:t>  	end if;</a:t>
            </a:r>
          </a:p>
          <a:p>
            <a:pPr eaLnBrk="1" hangingPunct="1">
              <a:lnSpc>
                <a:spcPct val="80000"/>
              </a:lnSpc>
            </a:pPr>
            <a:r>
              <a:rPr lang="en-US" sz="800" smtClean="0"/>
              <a:t>  </a:t>
            </a:r>
          </a:p>
          <a:p>
            <a:pPr eaLnBrk="1" hangingPunct="1">
              <a:lnSpc>
                <a:spcPct val="80000"/>
              </a:lnSpc>
            </a:pPr>
            <a:r>
              <a:rPr lang="en-US" sz="800" smtClean="0"/>
              <a:t>if sql%notfound=true then</a:t>
            </a:r>
          </a:p>
          <a:p>
            <a:pPr eaLnBrk="1" hangingPunct="1">
              <a:lnSpc>
                <a:spcPct val="80000"/>
              </a:lnSpc>
            </a:pPr>
            <a:r>
              <a:rPr lang="en-US" sz="800" smtClean="0"/>
              <a:t>     		dbms_output.put_line('%notfound is true');</a:t>
            </a:r>
          </a:p>
          <a:p>
            <a:pPr eaLnBrk="1" hangingPunct="1">
              <a:lnSpc>
                <a:spcPct val="80000"/>
              </a:lnSpc>
            </a:pPr>
            <a:r>
              <a:rPr lang="en-US" sz="800" smtClean="0"/>
              <a:t>  	elsif sql%notfound=false then</a:t>
            </a:r>
          </a:p>
          <a:p>
            <a:pPr eaLnBrk="1" hangingPunct="1">
              <a:lnSpc>
                <a:spcPct val="80000"/>
              </a:lnSpc>
            </a:pPr>
            <a:r>
              <a:rPr lang="en-US" sz="800" smtClean="0"/>
              <a:t>     		dbms_output.put_line('%notfound is false');</a:t>
            </a:r>
          </a:p>
          <a:p>
            <a:pPr eaLnBrk="1" hangingPunct="1">
              <a:lnSpc>
                <a:spcPct val="80000"/>
              </a:lnSpc>
            </a:pPr>
            <a:r>
              <a:rPr lang="en-US" sz="800" smtClean="0"/>
              <a:t>  	else</a:t>
            </a:r>
          </a:p>
          <a:p>
            <a:pPr eaLnBrk="1" hangingPunct="1">
              <a:lnSpc>
                <a:spcPct val="80000"/>
              </a:lnSpc>
            </a:pPr>
            <a:r>
              <a:rPr lang="en-US" sz="800" smtClean="0"/>
              <a:t>     		dbms_output.put_line('%notfound is null');</a:t>
            </a:r>
          </a:p>
          <a:p>
            <a:pPr eaLnBrk="1" hangingPunct="1">
              <a:lnSpc>
                <a:spcPct val="80000"/>
              </a:lnSpc>
            </a:pPr>
            <a:r>
              <a:rPr lang="en-US" sz="800" smtClean="0"/>
              <a:t>  	end if;</a:t>
            </a:r>
          </a:p>
          <a:p>
            <a:pPr eaLnBrk="1" hangingPunct="1">
              <a:lnSpc>
                <a:spcPct val="80000"/>
              </a:lnSpc>
            </a:pPr>
            <a:r>
              <a:rPr lang="en-US" sz="800" smtClean="0"/>
              <a:t>  </a:t>
            </a:r>
          </a:p>
          <a:p>
            <a:pPr eaLnBrk="1" hangingPunct="1">
              <a:lnSpc>
                <a:spcPct val="80000"/>
              </a:lnSpc>
            </a:pPr>
            <a:r>
              <a:rPr lang="en-US" sz="800" smtClean="0"/>
              <a:t>if sql%rowcount&gt;0 then</a:t>
            </a:r>
          </a:p>
          <a:p>
            <a:pPr eaLnBrk="1" hangingPunct="1">
              <a:lnSpc>
                <a:spcPct val="80000"/>
              </a:lnSpc>
            </a:pPr>
            <a:r>
              <a:rPr lang="en-US" sz="800" smtClean="0"/>
              <a:t>     		dbms_output.put_line('Found '||sql%rowcount || 'rows');</a:t>
            </a:r>
          </a:p>
          <a:p>
            <a:pPr eaLnBrk="1" hangingPunct="1">
              <a:lnSpc>
                <a:spcPct val="80000"/>
              </a:lnSpc>
            </a:pPr>
            <a:r>
              <a:rPr lang="en-US" sz="800" smtClean="0"/>
              <a:t>  	elsif sql%rowcount=0 then</a:t>
            </a:r>
          </a:p>
          <a:p>
            <a:pPr eaLnBrk="1" hangingPunct="1">
              <a:lnSpc>
                <a:spcPct val="80000"/>
              </a:lnSpc>
            </a:pPr>
            <a:r>
              <a:rPr lang="en-US" sz="800" smtClean="0"/>
              <a:t>     		dbms_output.put_line('cursosr found 0 rows');</a:t>
            </a:r>
          </a:p>
          <a:p>
            <a:pPr eaLnBrk="1" hangingPunct="1">
              <a:lnSpc>
                <a:spcPct val="80000"/>
              </a:lnSpc>
            </a:pPr>
            <a:r>
              <a:rPr lang="en-US" sz="800" smtClean="0"/>
              <a:t>  	else</a:t>
            </a:r>
          </a:p>
          <a:p>
            <a:pPr eaLnBrk="1" hangingPunct="1">
              <a:lnSpc>
                <a:spcPct val="80000"/>
              </a:lnSpc>
            </a:pPr>
            <a:r>
              <a:rPr lang="en-US" sz="800" smtClean="0"/>
              <a:t>     		dbms_output.put_line('%rowcount is null');</a:t>
            </a:r>
          </a:p>
          <a:p>
            <a:pPr eaLnBrk="1" hangingPunct="1">
              <a:lnSpc>
                <a:spcPct val="80000"/>
              </a:lnSpc>
            </a:pPr>
            <a:r>
              <a:rPr lang="en-US" sz="800" smtClean="0"/>
              <a:t>  	end if;</a:t>
            </a:r>
          </a:p>
          <a:p>
            <a:pPr eaLnBrk="1" hangingPunct="1">
              <a:lnSpc>
                <a:spcPct val="80000"/>
              </a:lnSpc>
            </a:pPr>
            <a:r>
              <a:rPr lang="en-US" sz="800" smtClean="0"/>
              <a:t>end;</a:t>
            </a:r>
          </a:p>
          <a:p>
            <a:pPr eaLnBrk="1" hangingPunct="1">
              <a:lnSpc>
                <a:spcPct val="80000"/>
              </a:lnSpc>
            </a:pPr>
            <a:r>
              <a:rPr lang="en-US" sz="800" smtClean="0"/>
              <a:t>/</a:t>
            </a:r>
          </a:p>
          <a:p>
            <a:pPr eaLnBrk="1" hangingPunct="1">
              <a:lnSpc>
                <a:spcPct val="80000"/>
              </a:lnSpc>
            </a:pPr>
            <a:r>
              <a:rPr lang="en-US" sz="800" smtClean="0"/>
              <a:t>Output :</a:t>
            </a:r>
          </a:p>
          <a:p>
            <a:pPr eaLnBrk="1" hangingPunct="1">
              <a:lnSpc>
                <a:spcPct val="80000"/>
              </a:lnSpc>
            </a:pPr>
            <a:r>
              <a:rPr lang="en-US" sz="800" smtClean="0"/>
              <a:t>before DML</a:t>
            </a:r>
          </a:p>
          <a:p>
            <a:pPr eaLnBrk="1" hangingPunct="1">
              <a:lnSpc>
                <a:spcPct val="80000"/>
              </a:lnSpc>
            </a:pPr>
            <a:r>
              <a:rPr lang="en-US" sz="800" smtClean="0"/>
              <a:t>cursosr is closed</a:t>
            </a:r>
          </a:p>
          <a:p>
            <a:pPr eaLnBrk="1" hangingPunct="1">
              <a:lnSpc>
                <a:spcPct val="80000"/>
              </a:lnSpc>
            </a:pPr>
            <a:r>
              <a:rPr lang="en-US" sz="800" smtClean="0"/>
              <a:t>%found is null</a:t>
            </a:r>
          </a:p>
          <a:p>
            <a:pPr eaLnBrk="1" hangingPunct="1">
              <a:lnSpc>
                <a:spcPct val="80000"/>
              </a:lnSpc>
            </a:pPr>
            <a:r>
              <a:rPr lang="en-US" sz="800" smtClean="0"/>
              <a:t>%notfound is null</a:t>
            </a:r>
          </a:p>
          <a:p>
            <a:pPr eaLnBrk="1" hangingPunct="1">
              <a:lnSpc>
                <a:spcPct val="80000"/>
              </a:lnSpc>
            </a:pPr>
            <a:r>
              <a:rPr lang="en-US" sz="800" smtClean="0"/>
              <a:t>%rowcount is null</a:t>
            </a:r>
          </a:p>
          <a:p>
            <a:pPr eaLnBrk="1" hangingPunct="1">
              <a:lnSpc>
                <a:spcPct val="80000"/>
              </a:lnSpc>
            </a:pPr>
            <a:r>
              <a:rPr lang="en-US" sz="800" smtClean="0"/>
              <a:t>after DML</a:t>
            </a:r>
          </a:p>
          <a:p>
            <a:pPr eaLnBrk="1" hangingPunct="1">
              <a:lnSpc>
                <a:spcPct val="80000"/>
              </a:lnSpc>
            </a:pPr>
            <a:r>
              <a:rPr lang="en-US" sz="800" smtClean="0"/>
              <a:t>cursosr is closed</a:t>
            </a:r>
          </a:p>
          <a:p>
            <a:pPr eaLnBrk="1" hangingPunct="1">
              <a:lnSpc>
                <a:spcPct val="80000"/>
              </a:lnSpc>
            </a:pPr>
            <a:r>
              <a:rPr lang="en-US" sz="800" smtClean="0"/>
              <a:t>%found is true</a:t>
            </a:r>
          </a:p>
          <a:p>
            <a:pPr eaLnBrk="1" hangingPunct="1">
              <a:lnSpc>
                <a:spcPct val="80000"/>
              </a:lnSpc>
            </a:pPr>
            <a:r>
              <a:rPr lang="en-US" sz="800" smtClean="0"/>
              <a:t>%notfound is false</a:t>
            </a:r>
          </a:p>
          <a:p>
            <a:pPr eaLnBrk="1" hangingPunct="1">
              <a:lnSpc>
                <a:spcPct val="80000"/>
              </a:lnSpc>
            </a:pPr>
            <a:r>
              <a:rPr lang="en-US" sz="800" smtClean="0"/>
              <a:t>Found 3rows</a:t>
            </a:r>
            <a:endParaRPr lang="en-US" sz="800" b="1" smtClean="0"/>
          </a:p>
          <a:p>
            <a:pPr eaLnBrk="1" hangingPunct="1">
              <a:lnSpc>
                <a:spcPct val="80000"/>
              </a:lnSpc>
            </a:pPr>
            <a:endParaRPr lang="en-US" sz="800" b="1" smtClean="0"/>
          </a:p>
          <a:p>
            <a:pPr eaLnBrk="1" hangingPunct="1">
              <a:lnSpc>
                <a:spcPct val="80000"/>
              </a:lnSpc>
            </a:pPr>
            <a:r>
              <a:rPr lang="en-US" sz="800" b="1" smtClean="0"/>
              <a:t>For explicit cursors :</a:t>
            </a:r>
            <a:endParaRPr lang="en-US" sz="800" smtClean="0"/>
          </a:p>
          <a:p>
            <a:pPr eaLnBrk="1" hangingPunct="1">
              <a:lnSpc>
                <a:spcPct val="80000"/>
              </a:lnSpc>
            </a:pPr>
            <a:r>
              <a:rPr lang="en-US" sz="800" smtClean="0"/>
              <a:t>declare</a:t>
            </a:r>
          </a:p>
          <a:p>
            <a:pPr eaLnBrk="1" hangingPunct="1">
              <a:lnSpc>
                <a:spcPct val="80000"/>
              </a:lnSpc>
            </a:pPr>
            <a:r>
              <a:rPr lang="en-US" sz="800" smtClean="0"/>
              <a:t> 	empdata emp%rowtype;</a:t>
            </a:r>
          </a:p>
          <a:p>
            <a:pPr eaLnBrk="1" hangingPunct="1">
              <a:lnSpc>
                <a:spcPct val="80000"/>
              </a:lnSpc>
            </a:pPr>
            <a:r>
              <a:rPr lang="en-US" sz="800" smtClean="0"/>
              <a:t> 	cursor c1 is select * from emp where deptno=10;</a:t>
            </a:r>
          </a:p>
          <a:p>
            <a:pPr eaLnBrk="1" hangingPunct="1">
              <a:lnSpc>
                <a:spcPct val="80000"/>
              </a:lnSpc>
            </a:pPr>
            <a:r>
              <a:rPr lang="en-US" sz="800" smtClean="0"/>
              <a:t>begin</a:t>
            </a:r>
          </a:p>
          <a:p>
            <a:pPr eaLnBrk="1" hangingPunct="1">
              <a:lnSpc>
                <a:spcPct val="80000"/>
              </a:lnSpc>
            </a:pPr>
            <a:r>
              <a:rPr lang="en-US" sz="800" smtClean="0"/>
              <a:t>dbms_output.put_line('before opening cursor');</a:t>
            </a:r>
          </a:p>
          <a:p>
            <a:pPr eaLnBrk="1" hangingPunct="1">
              <a:lnSpc>
                <a:spcPct val="80000"/>
              </a:lnSpc>
            </a:pPr>
            <a:r>
              <a:rPr lang="en-US" sz="800" smtClean="0"/>
              <a:t> 	if c1%isopen=true then</a:t>
            </a:r>
          </a:p>
          <a:p>
            <a:pPr eaLnBrk="1" hangingPunct="1">
              <a:lnSpc>
                <a:spcPct val="80000"/>
              </a:lnSpc>
            </a:pPr>
            <a:r>
              <a:rPr lang="en-US" sz="800" smtClean="0"/>
              <a:t>    		dbms_output.put_line('cursosr is open');</a:t>
            </a:r>
          </a:p>
          <a:p>
            <a:pPr eaLnBrk="1" hangingPunct="1">
              <a:lnSpc>
                <a:spcPct val="80000"/>
              </a:lnSpc>
            </a:pPr>
            <a:r>
              <a:rPr lang="en-US" sz="800" smtClean="0"/>
              <a:t> 	elsif c1%isopen=false then</a:t>
            </a:r>
          </a:p>
          <a:p>
            <a:pPr eaLnBrk="1" hangingPunct="1">
              <a:lnSpc>
                <a:spcPct val="80000"/>
              </a:lnSpc>
            </a:pPr>
            <a:r>
              <a:rPr lang="en-US" sz="800" smtClean="0"/>
              <a:t>    		dbms_output.put_line('cursosr is closed');</a:t>
            </a:r>
          </a:p>
          <a:p>
            <a:pPr eaLnBrk="1" hangingPunct="1">
              <a:lnSpc>
                <a:spcPct val="80000"/>
              </a:lnSpc>
            </a:pPr>
            <a:r>
              <a:rPr lang="en-US" sz="800" smtClean="0"/>
              <a:t> 	else</a:t>
            </a:r>
          </a:p>
          <a:p>
            <a:pPr eaLnBrk="1" hangingPunct="1">
              <a:lnSpc>
                <a:spcPct val="80000"/>
              </a:lnSpc>
            </a:pPr>
            <a:r>
              <a:rPr lang="en-US" sz="800" smtClean="0"/>
              <a:t>    		dbms_output.put_line('%isopen is null');</a:t>
            </a:r>
          </a:p>
          <a:p>
            <a:pPr eaLnBrk="1" hangingPunct="1">
              <a:lnSpc>
                <a:spcPct val="80000"/>
              </a:lnSpc>
            </a:pPr>
            <a:r>
              <a:rPr lang="en-US" sz="800" smtClean="0"/>
              <a:t> 	end if;</a:t>
            </a:r>
          </a:p>
          <a:p>
            <a:pPr eaLnBrk="1" hangingPunct="1">
              <a:lnSpc>
                <a:spcPct val="80000"/>
              </a:lnSpc>
            </a:pPr>
            <a:r>
              <a:rPr lang="en-US" sz="800" smtClean="0"/>
              <a:t>--if c1%found=true then</a:t>
            </a:r>
          </a:p>
          <a:p>
            <a:pPr eaLnBrk="1" hangingPunct="1">
              <a:lnSpc>
                <a:spcPct val="80000"/>
              </a:lnSpc>
            </a:pPr>
            <a:r>
              <a:rPr lang="en-US" sz="800" smtClean="0"/>
              <a:t>  		--  dbms_output.put_line('%found is true');</a:t>
            </a:r>
          </a:p>
          <a:p>
            <a:pPr eaLnBrk="1" hangingPunct="1">
              <a:lnSpc>
                <a:spcPct val="80000"/>
              </a:lnSpc>
            </a:pPr>
            <a:r>
              <a:rPr lang="en-US" sz="800" smtClean="0"/>
              <a:t>-- elsif c1%found=false then</a:t>
            </a:r>
          </a:p>
          <a:p>
            <a:pPr eaLnBrk="1" hangingPunct="1">
              <a:lnSpc>
                <a:spcPct val="80000"/>
              </a:lnSpc>
            </a:pPr>
            <a:r>
              <a:rPr lang="en-US" sz="800" smtClean="0"/>
              <a:t>  		--  dbms_output.put_line('%found is false');</a:t>
            </a:r>
          </a:p>
          <a:p>
            <a:pPr eaLnBrk="1" hangingPunct="1">
              <a:lnSpc>
                <a:spcPct val="80000"/>
              </a:lnSpc>
            </a:pPr>
            <a:r>
              <a:rPr lang="en-US" sz="800" smtClean="0"/>
              <a:t>-- else</a:t>
            </a:r>
          </a:p>
          <a:p>
            <a:pPr eaLnBrk="1" hangingPunct="1">
              <a:lnSpc>
                <a:spcPct val="80000"/>
              </a:lnSpc>
            </a:pPr>
            <a:r>
              <a:rPr lang="en-US" sz="800" smtClean="0"/>
              <a:t>  		--  dbms_output.put_line('%found is null');</a:t>
            </a:r>
          </a:p>
          <a:p>
            <a:pPr eaLnBrk="1" hangingPunct="1">
              <a:lnSpc>
                <a:spcPct val="80000"/>
              </a:lnSpc>
            </a:pPr>
            <a:r>
              <a:rPr lang="en-US" sz="800" smtClean="0"/>
              <a:t> 	-- end if;</a:t>
            </a:r>
          </a:p>
          <a:p>
            <a:pPr eaLnBrk="1" hangingPunct="1">
              <a:lnSpc>
                <a:spcPct val="80000"/>
              </a:lnSpc>
            </a:pPr>
            <a:r>
              <a:rPr lang="en-US" sz="800" smtClean="0"/>
              <a:t>-- if c1%notfound=true then</a:t>
            </a:r>
          </a:p>
          <a:p>
            <a:pPr eaLnBrk="1" hangingPunct="1">
              <a:lnSpc>
                <a:spcPct val="80000"/>
              </a:lnSpc>
            </a:pPr>
            <a:r>
              <a:rPr lang="en-US" sz="800" smtClean="0"/>
              <a:t>  		--  dbms_output.put_line('%notfound is true');</a:t>
            </a:r>
          </a:p>
          <a:p>
            <a:pPr eaLnBrk="1" hangingPunct="1">
              <a:lnSpc>
                <a:spcPct val="80000"/>
              </a:lnSpc>
            </a:pPr>
            <a:r>
              <a:rPr lang="en-US" sz="800" smtClean="0"/>
              <a:t> 	--elsif c1%notfound=false then</a:t>
            </a:r>
          </a:p>
          <a:p>
            <a:pPr eaLnBrk="1" hangingPunct="1">
              <a:lnSpc>
                <a:spcPct val="80000"/>
              </a:lnSpc>
            </a:pPr>
            <a:r>
              <a:rPr lang="en-US" sz="800" smtClean="0"/>
              <a:t>   		-- dbms_output.put_line('%notfound is false');</a:t>
            </a:r>
          </a:p>
          <a:p>
            <a:pPr eaLnBrk="1" hangingPunct="1">
              <a:lnSpc>
                <a:spcPct val="80000"/>
              </a:lnSpc>
            </a:pPr>
            <a:r>
              <a:rPr lang="en-US" sz="800" smtClean="0"/>
              <a:t> 	--else</a:t>
            </a:r>
          </a:p>
          <a:p>
            <a:pPr eaLnBrk="1" hangingPunct="1">
              <a:lnSpc>
                <a:spcPct val="80000"/>
              </a:lnSpc>
            </a:pPr>
            <a:r>
              <a:rPr lang="en-US" sz="800" smtClean="0"/>
              <a:t>   		-- dbms_output.put_line('%notfound is null');</a:t>
            </a:r>
          </a:p>
          <a:p>
            <a:pPr eaLnBrk="1" hangingPunct="1">
              <a:lnSpc>
                <a:spcPct val="80000"/>
              </a:lnSpc>
            </a:pPr>
            <a:r>
              <a:rPr lang="en-US" sz="800" smtClean="0"/>
              <a:t>-- end if;</a:t>
            </a:r>
          </a:p>
          <a:p>
            <a:pPr eaLnBrk="1" hangingPunct="1">
              <a:lnSpc>
                <a:spcPct val="80000"/>
              </a:lnSpc>
            </a:pPr>
            <a:r>
              <a:rPr lang="en-US" sz="800" smtClean="0"/>
              <a:t>-- if c1%rowcount&gt;0 then</a:t>
            </a:r>
          </a:p>
          <a:p>
            <a:pPr eaLnBrk="1" hangingPunct="1">
              <a:lnSpc>
                <a:spcPct val="80000"/>
              </a:lnSpc>
            </a:pPr>
            <a:r>
              <a:rPr lang="en-US" sz="800" smtClean="0"/>
              <a:t> 		--   dbms_output.put_line('Found '||c1%rowcount || 'rows');</a:t>
            </a:r>
          </a:p>
          <a:p>
            <a:pPr eaLnBrk="1" hangingPunct="1">
              <a:lnSpc>
                <a:spcPct val="80000"/>
              </a:lnSpc>
            </a:pPr>
            <a:r>
              <a:rPr lang="en-US" sz="800" smtClean="0"/>
              <a:t> 	-- elsif c1%rowcount=0 then</a:t>
            </a:r>
          </a:p>
          <a:p>
            <a:pPr eaLnBrk="1" hangingPunct="1">
              <a:lnSpc>
                <a:spcPct val="80000"/>
              </a:lnSpc>
            </a:pPr>
            <a:r>
              <a:rPr lang="en-US" sz="800" smtClean="0"/>
              <a:t> 		--   dbms_output.put_line('cursosr found 0 rows');</a:t>
            </a:r>
          </a:p>
          <a:p>
            <a:pPr eaLnBrk="1" hangingPunct="1">
              <a:lnSpc>
                <a:spcPct val="80000"/>
              </a:lnSpc>
            </a:pPr>
            <a:r>
              <a:rPr lang="en-US" sz="800" smtClean="0"/>
              <a:t>-- else</a:t>
            </a:r>
          </a:p>
          <a:p>
            <a:pPr eaLnBrk="1" hangingPunct="1">
              <a:lnSpc>
                <a:spcPct val="80000"/>
              </a:lnSpc>
            </a:pPr>
            <a:r>
              <a:rPr lang="en-US" sz="800" smtClean="0"/>
              <a:t>  		--  dbms_output.put_line('%rowcount is null');</a:t>
            </a:r>
          </a:p>
          <a:p>
            <a:pPr eaLnBrk="1" hangingPunct="1">
              <a:lnSpc>
                <a:spcPct val="80000"/>
              </a:lnSpc>
            </a:pPr>
            <a:r>
              <a:rPr lang="en-US" sz="800" smtClean="0"/>
              <a:t> 	--end if;</a:t>
            </a:r>
          </a:p>
          <a:p>
            <a:pPr eaLnBrk="1" hangingPunct="1">
              <a:lnSpc>
                <a:spcPct val="80000"/>
              </a:lnSpc>
            </a:pPr>
            <a:r>
              <a:rPr lang="en-US" sz="800" smtClean="0"/>
              <a:t>open c1;</a:t>
            </a:r>
          </a:p>
          <a:p>
            <a:pPr eaLnBrk="1" hangingPunct="1">
              <a:lnSpc>
                <a:spcPct val="80000"/>
              </a:lnSpc>
            </a:pPr>
            <a:r>
              <a:rPr lang="en-US" sz="800" smtClean="0"/>
              <a:t>dbms_output.put_line('after opening cursor');</a:t>
            </a:r>
          </a:p>
          <a:p>
            <a:pPr eaLnBrk="1" hangingPunct="1">
              <a:lnSpc>
                <a:spcPct val="80000"/>
              </a:lnSpc>
            </a:pPr>
            <a:r>
              <a:rPr lang="en-US" sz="800" smtClean="0"/>
              <a:t>if c1%isopen=true then</a:t>
            </a:r>
          </a:p>
          <a:p>
            <a:pPr eaLnBrk="1" hangingPunct="1">
              <a:lnSpc>
                <a:spcPct val="80000"/>
              </a:lnSpc>
            </a:pPr>
            <a:r>
              <a:rPr lang="en-US" sz="800" smtClean="0"/>
              <a:t>    		dbms_output.put_line('cursosr is open');</a:t>
            </a:r>
          </a:p>
          <a:p>
            <a:pPr eaLnBrk="1" hangingPunct="1">
              <a:lnSpc>
                <a:spcPct val="80000"/>
              </a:lnSpc>
            </a:pPr>
            <a:r>
              <a:rPr lang="en-US" sz="800" smtClean="0"/>
              <a:t> 	elsif c1%isopen=false then</a:t>
            </a:r>
          </a:p>
          <a:p>
            <a:pPr eaLnBrk="1" hangingPunct="1">
              <a:lnSpc>
                <a:spcPct val="80000"/>
              </a:lnSpc>
            </a:pPr>
            <a:r>
              <a:rPr lang="en-US" sz="800" smtClean="0"/>
              <a:t>    		dbms_output.put_line('cursosr is closed');</a:t>
            </a:r>
          </a:p>
          <a:p>
            <a:pPr eaLnBrk="1" hangingPunct="1">
              <a:lnSpc>
                <a:spcPct val="80000"/>
              </a:lnSpc>
            </a:pPr>
            <a:r>
              <a:rPr lang="en-US" sz="800" smtClean="0"/>
              <a:t> 	else</a:t>
            </a:r>
          </a:p>
          <a:p>
            <a:pPr eaLnBrk="1" hangingPunct="1">
              <a:lnSpc>
                <a:spcPct val="80000"/>
              </a:lnSpc>
            </a:pPr>
            <a:r>
              <a:rPr lang="en-US" sz="800" smtClean="0"/>
              <a:t>    		dbms_output.put_line('%isopen is null');</a:t>
            </a:r>
          </a:p>
          <a:p>
            <a:pPr eaLnBrk="1" hangingPunct="1">
              <a:lnSpc>
                <a:spcPct val="80000"/>
              </a:lnSpc>
            </a:pPr>
            <a:r>
              <a:rPr lang="en-US" sz="800" smtClean="0"/>
              <a:t> 	end if;</a:t>
            </a:r>
          </a:p>
          <a:p>
            <a:pPr eaLnBrk="1" hangingPunct="1">
              <a:lnSpc>
                <a:spcPct val="80000"/>
              </a:lnSpc>
            </a:pPr>
            <a:r>
              <a:rPr lang="en-US" sz="800" smtClean="0"/>
              <a:t>if c1%found=true then</a:t>
            </a:r>
          </a:p>
          <a:p>
            <a:pPr eaLnBrk="1" hangingPunct="1">
              <a:lnSpc>
                <a:spcPct val="80000"/>
              </a:lnSpc>
            </a:pPr>
            <a:r>
              <a:rPr lang="en-US" sz="800" smtClean="0"/>
              <a:t>    		dbms_output.put_line('%found is true');</a:t>
            </a:r>
          </a:p>
          <a:p>
            <a:pPr eaLnBrk="1" hangingPunct="1">
              <a:lnSpc>
                <a:spcPct val="80000"/>
              </a:lnSpc>
            </a:pPr>
            <a:r>
              <a:rPr lang="en-US" sz="800" smtClean="0"/>
              <a:t> 	elsif c1%found=false then</a:t>
            </a:r>
          </a:p>
          <a:p>
            <a:pPr eaLnBrk="1" hangingPunct="1">
              <a:lnSpc>
                <a:spcPct val="80000"/>
              </a:lnSpc>
            </a:pPr>
            <a:r>
              <a:rPr lang="en-US" sz="800" smtClean="0"/>
              <a:t>    		dbms_output.put_line('%found is false');</a:t>
            </a:r>
          </a:p>
          <a:p>
            <a:pPr eaLnBrk="1" hangingPunct="1">
              <a:lnSpc>
                <a:spcPct val="80000"/>
              </a:lnSpc>
            </a:pPr>
            <a:r>
              <a:rPr lang="en-US" sz="800" smtClean="0"/>
              <a:t> 	else</a:t>
            </a:r>
          </a:p>
          <a:p>
            <a:pPr eaLnBrk="1" hangingPunct="1">
              <a:lnSpc>
                <a:spcPct val="80000"/>
              </a:lnSpc>
            </a:pPr>
            <a:r>
              <a:rPr lang="en-US" sz="800" smtClean="0"/>
              <a:t>    		dbms_output.put_line('%found is null');</a:t>
            </a:r>
          </a:p>
          <a:p>
            <a:pPr eaLnBrk="1" hangingPunct="1">
              <a:lnSpc>
                <a:spcPct val="80000"/>
              </a:lnSpc>
            </a:pPr>
            <a:r>
              <a:rPr lang="en-US" sz="800" smtClean="0"/>
              <a:t> 	end if;</a:t>
            </a:r>
          </a:p>
          <a:p>
            <a:pPr eaLnBrk="1" hangingPunct="1">
              <a:lnSpc>
                <a:spcPct val="80000"/>
              </a:lnSpc>
            </a:pPr>
            <a:r>
              <a:rPr lang="en-US" sz="800" smtClean="0"/>
              <a:t> </a:t>
            </a:r>
          </a:p>
          <a:p>
            <a:pPr eaLnBrk="1" hangingPunct="1">
              <a:lnSpc>
                <a:spcPct val="80000"/>
              </a:lnSpc>
            </a:pPr>
            <a:r>
              <a:rPr lang="en-US" sz="800" smtClean="0"/>
              <a:t>if c1%notfound=true then</a:t>
            </a:r>
          </a:p>
          <a:p>
            <a:pPr eaLnBrk="1" hangingPunct="1">
              <a:lnSpc>
                <a:spcPct val="80000"/>
              </a:lnSpc>
            </a:pPr>
            <a:r>
              <a:rPr lang="en-US" sz="800" smtClean="0"/>
              <a:t>    		dbms_output.put_line('%notfound is true');</a:t>
            </a:r>
          </a:p>
          <a:p>
            <a:pPr eaLnBrk="1" hangingPunct="1">
              <a:lnSpc>
                <a:spcPct val="80000"/>
              </a:lnSpc>
            </a:pPr>
            <a:r>
              <a:rPr lang="en-US" sz="800" smtClean="0"/>
              <a:t> 	elsif c1%notfound=false then</a:t>
            </a:r>
          </a:p>
          <a:p>
            <a:pPr eaLnBrk="1" hangingPunct="1">
              <a:lnSpc>
                <a:spcPct val="80000"/>
              </a:lnSpc>
            </a:pPr>
            <a:r>
              <a:rPr lang="en-US" sz="800" smtClean="0"/>
              <a:t>    		dbms_output.put_line('%notfound is false');</a:t>
            </a:r>
          </a:p>
          <a:p>
            <a:pPr eaLnBrk="1" hangingPunct="1">
              <a:lnSpc>
                <a:spcPct val="80000"/>
              </a:lnSpc>
            </a:pPr>
            <a:r>
              <a:rPr lang="en-US" sz="800" smtClean="0"/>
              <a:t> 	else</a:t>
            </a:r>
          </a:p>
          <a:p>
            <a:pPr eaLnBrk="1" hangingPunct="1">
              <a:lnSpc>
                <a:spcPct val="80000"/>
              </a:lnSpc>
            </a:pPr>
            <a:r>
              <a:rPr lang="en-US" sz="800" smtClean="0"/>
              <a:t>    		dbms_output.put_line('%notfound is null');</a:t>
            </a:r>
          </a:p>
          <a:p>
            <a:pPr eaLnBrk="1" hangingPunct="1">
              <a:lnSpc>
                <a:spcPct val="80000"/>
              </a:lnSpc>
            </a:pPr>
            <a:r>
              <a:rPr lang="en-US" sz="800" smtClean="0"/>
              <a:t> 	end if;</a:t>
            </a:r>
          </a:p>
          <a:p>
            <a:pPr eaLnBrk="1" hangingPunct="1">
              <a:lnSpc>
                <a:spcPct val="80000"/>
              </a:lnSpc>
            </a:pPr>
            <a:r>
              <a:rPr lang="en-US" sz="800" smtClean="0"/>
              <a:t> </a:t>
            </a:r>
          </a:p>
          <a:p>
            <a:pPr eaLnBrk="1" hangingPunct="1">
              <a:lnSpc>
                <a:spcPct val="80000"/>
              </a:lnSpc>
            </a:pPr>
            <a:r>
              <a:rPr lang="en-US" sz="800" smtClean="0"/>
              <a:t>if c1%rowcount&gt;0 then</a:t>
            </a:r>
          </a:p>
          <a:p>
            <a:pPr eaLnBrk="1" hangingPunct="1">
              <a:lnSpc>
                <a:spcPct val="80000"/>
              </a:lnSpc>
            </a:pPr>
            <a:r>
              <a:rPr lang="en-US" sz="800" smtClean="0"/>
              <a:t>    		dbms_output.put_line('Found '||c1%rowcount || 'rows');</a:t>
            </a:r>
          </a:p>
          <a:p>
            <a:pPr eaLnBrk="1" hangingPunct="1">
              <a:lnSpc>
                <a:spcPct val="80000"/>
              </a:lnSpc>
            </a:pPr>
            <a:r>
              <a:rPr lang="en-US" sz="800" smtClean="0"/>
              <a:t> 	elsif c1%rowcount=0 then</a:t>
            </a:r>
          </a:p>
          <a:p>
            <a:pPr eaLnBrk="1" hangingPunct="1">
              <a:lnSpc>
                <a:spcPct val="80000"/>
              </a:lnSpc>
            </a:pPr>
            <a:r>
              <a:rPr lang="en-US" sz="800" smtClean="0"/>
              <a:t>    		dbms_output.put_line('cursosr found 0 rows');</a:t>
            </a:r>
          </a:p>
          <a:p>
            <a:pPr eaLnBrk="1" hangingPunct="1">
              <a:lnSpc>
                <a:spcPct val="80000"/>
              </a:lnSpc>
            </a:pPr>
            <a:r>
              <a:rPr lang="en-US" sz="800" smtClean="0"/>
              <a:t> 	else</a:t>
            </a:r>
          </a:p>
          <a:p>
            <a:pPr eaLnBrk="1" hangingPunct="1">
              <a:lnSpc>
                <a:spcPct val="80000"/>
              </a:lnSpc>
            </a:pPr>
            <a:r>
              <a:rPr lang="en-US" sz="800" smtClean="0"/>
              <a:t>    		dbms_output.put_line('%rowcount is null');</a:t>
            </a:r>
          </a:p>
          <a:p>
            <a:pPr eaLnBrk="1" hangingPunct="1">
              <a:lnSpc>
                <a:spcPct val="80000"/>
              </a:lnSpc>
            </a:pPr>
            <a:r>
              <a:rPr lang="en-US" sz="800" smtClean="0"/>
              <a:t> 	end if;</a:t>
            </a:r>
          </a:p>
          <a:p>
            <a:pPr eaLnBrk="1" hangingPunct="1">
              <a:lnSpc>
                <a:spcPct val="80000"/>
              </a:lnSpc>
            </a:pPr>
            <a:r>
              <a:rPr lang="en-US" sz="800" smtClean="0"/>
              <a:t>fetch c1 into empdata;</a:t>
            </a:r>
          </a:p>
          <a:p>
            <a:pPr eaLnBrk="1" hangingPunct="1">
              <a:lnSpc>
                <a:spcPct val="80000"/>
              </a:lnSpc>
            </a:pPr>
            <a:r>
              <a:rPr lang="en-US" sz="800" smtClean="0"/>
              <a:t>dbms_output.put_line('after fetching from cursor');</a:t>
            </a:r>
          </a:p>
          <a:p>
            <a:pPr eaLnBrk="1" hangingPunct="1">
              <a:lnSpc>
                <a:spcPct val="80000"/>
              </a:lnSpc>
            </a:pPr>
            <a:r>
              <a:rPr lang="en-US" sz="800" smtClean="0"/>
              <a:t>if c1%isopen=true then</a:t>
            </a:r>
          </a:p>
          <a:p>
            <a:pPr eaLnBrk="1" hangingPunct="1">
              <a:lnSpc>
                <a:spcPct val="80000"/>
              </a:lnSpc>
            </a:pPr>
            <a:r>
              <a:rPr lang="en-US" sz="800" smtClean="0"/>
              <a:t>    		dbms_output.put_line('cursosr is open');</a:t>
            </a:r>
          </a:p>
          <a:p>
            <a:pPr eaLnBrk="1" hangingPunct="1">
              <a:lnSpc>
                <a:spcPct val="80000"/>
              </a:lnSpc>
            </a:pPr>
            <a:r>
              <a:rPr lang="en-US" sz="800" smtClean="0"/>
              <a:t> 	elsif c1%isopen=false then</a:t>
            </a:r>
          </a:p>
          <a:p>
            <a:pPr eaLnBrk="1" hangingPunct="1">
              <a:lnSpc>
                <a:spcPct val="80000"/>
              </a:lnSpc>
            </a:pPr>
            <a:r>
              <a:rPr lang="en-US" sz="800" smtClean="0"/>
              <a:t>    		dbms_output.put_line('cursosr is closed');</a:t>
            </a:r>
          </a:p>
          <a:p>
            <a:pPr eaLnBrk="1" hangingPunct="1">
              <a:lnSpc>
                <a:spcPct val="80000"/>
              </a:lnSpc>
            </a:pPr>
            <a:r>
              <a:rPr lang="en-US" sz="800" smtClean="0"/>
              <a:t> 	else</a:t>
            </a:r>
          </a:p>
          <a:p>
            <a:pPr eaLnBrk="1" hangingPunct="1">
              <a:lnSpc>
                <a:spcPct val="80000"/>
              </a:lnSpc>
            </a:pPr>
            <a:r>
              <a:rPr lang="en-US" sz="800" smtClean="0"/>
              <a:t>    		dbms_output.put_line('%isopen is null');</a:t>
            </a:r>
          </a:p>
          <a:p>
            <a:pPr eaLnBrk="1" hangingPunct="1">
              <a:lnSpc>
                <a:spcPct val="80000"/>
              </a:lnSpc>
            </a:pPr>
            <a:r>
              <a:rPr lang="en-US" sz="800" smtClean="0"/>
              <a:t> 	end if;</a:t>
            </a:r>
          </a:p>
          <a:p>
            <a:pPr eaLnBrk="1" hangingPunct="1">
              <a:lnSpc>
                <a:spcPct val="80000"/>
              </a:lnSpc>
            </a:pPr>
            <a:r>
              <a:rPr lang="en-US" sz="800" smtClean="0"/>
              <a:t>if c1%found=true then</a:t>
            </a:r>
          </a:p>
          <a:p>
            <a:pPr eaLnBrk="1" hangingPunct="1">
              <a:lnSpc>
                <a:spcPct val="80000"/>
              </a:lnSpc>
            </a:pPr>
            <a:r>
              <a:rPr lang="en-US" sz="800" smtClean="0"/>
              <a:t>    		dbms_output.put_line('%found is true');</a:t>
            </a:r>
          </a:p>
          <a:p>
            <a:pPr eaLnBrk="1" hangingPunct="1">
              <a:lnSpc>
                <a:spcPct val="80000"/>
              </a:lnSpc>
            </a:pPr>
            <a:r>
              <a:rPr lang="en-US" sz="800" smtClean="0"/>
              <a:t> 	elsif c1%found=false then</a:t>
            </a:r>
          </a:p>
          <a:p>
            <a:pPr eaLnBrk="1" hangingPunct="1">
              <a:lnSpc>
                <a:spcPct val="80000"/>
              </a:lnSpc>
            </a:pPr>
            <a:r>
              <a:rPr lang="en-US" sz="800" smtClean="0"/>
              <a:t>    		dbms_output.put_line('%found is false');</a:t>
            </a:r>
          </a:p>
          <a:p>
            <a:pPr eaLnBrk="1" hangingPunct="1">
              <a:lnSpc>
                <a:spcPct val="80000"/>
              </a:lnSpc>
            </a:pPr>
            <a:r>
              <a:rPr lang="en-US" sz="800" smtClean="0"/>
              <a:t> 	else</a:t>
            </a:r>
          </a:p>
          <a:p>
            <a:pPr eaLnBrk="1" hangingPunct="1">
              <a:lnSpc>
                <a:spcPct val="80000"/>
              </a:lnSpc>
            </a:pPr>
            <a:r>
              <a:rPr lang="en-US" sz="800" smtClean="0"/>
              <a:t>    		dbms_output.put_line('%found is null');</a:t>
            </a:r>
          </a:p>
          <a:p>
            <a:pPr eaLnBrk="1" hangingPunct="1">
              <a:lnSpc>
                <a:spcPct val="80000"/>
              </a:lnSpc>
            </a:pPr>
            <a:r>
              <a:rPr lang="en-US" sz="800" smtClean="0"/>
              <a:t> 	end if;</a:t>
            </a:r>
          </a:p>
          <a:p>
            <a:pPr eaLnBrk="1" hangingPunct="1">
              <a:lnSpc>
                <a:spcPct val="80000"/>
              </a:lnSpc>
            </a:pPr>
            <a:r>
              <a:rPr lang="en-US" sz="800" smtClean="0"/>
              <a:t> </a:t>
            </a:r>
          </a:p>
          <a:p>
            <a:pPr eaLnBrk="1" hangingPunct="1">
              <a:lnSpc>
                <a:spcPct val="80000"/>
              </a:lnSpc>
            </a:pPr>
            <a:r>
              <a:rPr lang="en-US" sz="800" smtClean="0"/>
              <a:t>if c1%notfound=true then</a:t>
            </a:r>
          </a:p>
          <a:p>
            <a:pPr eaLnBrk="1" hangingPunct="1">
              <a:lnSpc>
                <a:spcPct val="80000"/>
              </a:lnSpc>
            </a:pPr>
            <a:r>
              <a:rPr lang="en-US" sz="800" smtClean="0"/>
              <a:t>    		dbms_output.put_line('%notfound is true');</a:t>
            </a:r>
          </a:p>
          <a:p>
            <a:pPr eaLnBrk="1" hangingPunct="1">
              <a:lnSpc>
                <a:spcPct val="80000"/>
              </a:lnSpc>
            </a:pPr>
            <a:r>
              <a:rPr lang="en-US" sz="800" smtClean="0"/>
              <a:t> 	elsif c1%notfound=false then</a:t>
            </a:r>
          </a:p>
          <a:p>
            <a:pPr eaLnBrk="1" hangingPunct="1">
              <a:lnSpc>
                <a:spcPct val="80000"/>
              </a:lnSpc>
            </a:pPr>
            <a:r>
              <a:rPr lang="en-US" sz="800" smtClean="0"/>
              <a:t>    		dbms_output.put_line('%notfound is false');</a:t>
            </a:r>
          </a:p>
          <a:p>
            <a:pPr eaLnBrk="1" hangingPunct="1">
              <a:lnSpc>
                <a:spcPct val="80000"/>
              </a:lnSpc>
            </a:pPr>
            <a:r>
              <a:rPr lang="en-US" sz="800" smtClean="0"/>
              <a:t> 	else</a:t>
            </a:r>
          </a:p>
          <a:p>
            <a:pPr eaLnBrk="1" hangingPunct="1">
              <a:lnSpc>
                <a:spcPct val="80000"/>
              </a:lnSpc>
            </a:pPr>
            <a:r>
              <a:rPr lang="en-US" sz="800" smtClean="0"/>
              <a:t>    		dbms_output.put_line('%notfound is null');</a:t>
            </a:r>
          </a:p>
          <a:p>
            <a:pPr eaLnBrk="1" hangingPunct="1">
              <a:lnSpc>
                <a:spcPct val="80000"/>
              </a:lnSpc>
            </a:pPr>
            <a:r>
              <a:rPr lang="en-US" sz="800" smtClean="0"/>
              <a:t> 	end if;</a:t>
            </a:r>
          </a:p>
          <a:p>
            <a:pPr eaLnBrk="1" hangingPunct="1">
              <a:lnSpc>
                <a:spcPct val="80000"/>
              </a:lnSpc>
            </a:pPr>
            <a:r>
              <a:rPr lang="en-US" sz="800" smtClean="0"/>
              <a:t> </a:t>
            </a:r>
          </a:p>
          <a:p>
            <a:pPr eaLnBrk="1" hangingPunct="1">
              <a:lnSpc>
                <a:spcPct val="80000"/>
              </a:lnSpc>
            </a:pPr>
            <a:r>
              <a:rPr lang="en-US" sz="800" smtClean="0"/>
              <a:t>if c1%rowcount&gt;0 then</a:t>
            </a:r>
          </a:p>
          <a:p>
            <a:pPr eaLnBrk="1" hangingPunct="1">
              <a:lnSpc>
                <a:spcPct val="80000"/>
              </a:lnSpc>
            </a:pPr>
            <a:r>
              <a:rPr lang="en-US" sz="800" smtClean="0"/>
              <a:t>    		dbms_output.put_line('Found '||c1%rowcount || 'rows');</a:t>
            </a:r>
          </a:p>
          <a:p>
            <a:pPr eaLnBrk="1" hangingPunct="1">
              <a:lnSpc>
                <a:spcPct val="80000"/>
              </a:lnSpc>
            </a:pPr>
            <a:r>
              <a:rPr lang="en-US" sz="800" smtClean="0"/>
              <a:t> 	elsif c1%rowcount=0 then</a:t>
            </a:r>
          </a:p>
          <a:p>
            <a:pPr eaLnBrk="1" hangingPunct="1">
              <a:lnSpc>
                <a:spcPct val="80000"/>
              </a:lnSpc>
            </a:pPr>
            <a:r>
              <a:rPr lang="en-US" sz="800" smtClean="0"/>
              <a:t>    		dbms_output.put_line('cursosr found 0 rows');</a:t>
            </a:r>
          </a:p>
          <a:p>
            <a:pPr eaLnBrk="1" hangingPunct="1">
              <a:lnSpc>
                <a:spcPct val="80000"/>
              </a:lnSpc>
            </a:pPr>
            <a:r>
              <a:rPr lang="en-US" sz="800" smtClean="0"/>
              <a:t> 	else</a:t>
            </a:r>
          </a:p>
          <a:p>
            <a:pPr eaLnBrk="1" hangingPunct="1">
              <a:lnSpc>
                <a:spcPct val="80000"/>
              </a:lnSpc>
            </a:pPr>
            <a:r>
              <a:rPr lang="en-US" sz="800" smtClean="0"/>
              <a:t>    		dbms_output.put_line('%rowcount is null');</a:t>
            </a:r>
          </a:p>
          <a:p>
            <a:pPr eaLnBrk="1" hangingPunct="1">
              <a:lnSpc>
                <a:spcPct val="80000"/>
              </a:lnSpc>
            </a:pPr>
            <a:r>
              <a:rPr lang="en-US" sz="800" smtClean="0"/>
              <a:t> 	end if;</a:t>
            </a:r>
          </a:p>
          <a:p>
            <a:pPr eaLnBrk="1" hangingPunct="1">
              <a:lnSpc>
                <a:spcPct val="80000"/>
              </a:lnSpc>
            </a:pPr>
            <a:r>
              <a:rPr lang="en-US" sz="800" smtClean="0"/>
              <a:t> end;</a:t>
            </a:r>
          </a:p>
          <a:p>
            <a:pPr eaLnBrk="1" hangingPunct="1">
              <a:lnSpc>
                <a:spcPct val="80000"/>
              </a:lnSpc>
            </a:pPr>
            <a:r>
              <a:rPr lang="en-US" sz="800" smtClean="0"/>
              <a:t>/</a:t>
            </a:r>
          </a:p>
          <a:p>
            <a:pPr eaLnBrk="1" hangingPunct="1">
              <a:lnSpc>
                <a:spcPct val="80000"/>
              </a:lnSpc>
            </a:pPr>
            <a:r>
              <a:rPr lang="en-US" sz="800" smtClean="0"/>
              <a:t>OUTPUT :</a:t>
            </a:r>
          </a:p>
          <a:p>
            <a:pPr eaLnBrk="1" hangingPunct="1">
              <a:lnSpc>
                <a:spcPct val="80000"/>
              </a:lnSpc>
            </a:pPr>
            <a:r>
              <a:rPr lang="en-US" sz="800" smtClean="0"/>
              <a:t>before opening cursor</a:t>
            </a:r>
          </a:p>
          <a:p>
            <a:pPr eaLnBrk="1" hangingPunct="1">
              <a:lnSpc>
                <a:spcPct val="80000"/>
              </a:lnSpc>
            </a:pPr>
            <a:r>
              <a:rPr lang="en-US" sz="800" smtClean="0"/>
              <a:t>cursosr is closed</a:t>
            </a:r>
          </a:p>
          <a:p>
            <a:pPr eaLnBrk="1" hangingPunct="1">
              <a:lnSpc>
                <a:spcPct val="80000"/>
              </a:lnSpc>
            </a:pPr>
            <a:r>
              <a:rPr lang="en-US" sz="800" smtClean="0"/>
              <a:t>after opening cursor</a:t>
            </a:r>
          </a:p>
          <a:p>
            <a:pPr eaLnBrk="1" hangingPunct="1">
              <a:lnSpc>
                <a:spcPct val="80000"/>
              </a:lnSpc>
            </a:pPr>
            <a:r>
              <a:rPr lang="en-US" sz="800" smtClean="0"/>
              <a:t>cursosr is open</a:t>
            </a:r>
          </a:p>
          <a:p>
            <a:pPr eaLnBrk="1" hangingPunct="1">
              <a:lnSpc>
                <a:spcPct val="80000"/>
              </a:lnSpc>
            </a:pPr>
            <a:r>
              <a:rPr lang="en-US" sz="800" smtClean="0"/>
              <a:t>%found is null</a:t>
            </a:r>
          </a:p>
          <a:p>
            <a:pPr eaLnBrk="1" hangingPunct="1">
              <a:lnSpc>
                <a:spcPct val="80000"/>
              </a:lnSpc>
            </a:pPr>
            <a:r>
              <a:rPr lang="en-US" sz="800" smtClean="0"/>
              <a:t>%notfound is null</a:t>
            </a:r>
          </a:p>
          <a:p>
            <a:pPr eaLnBrk="1" hangingPunct="1">
              <a:lnSpc>
                <a:spcPct val="80000"/>
              </a:lnSpc>
            </a:pPr>
            <a:r>
              <a:rPr lang="en-US" sz="800" smtClean="0"/>
              <a:t>cursosr found 0 rows</a:t>
            </a:r>
          </a:p>
          <a:p>
            <a:pPr eaLnBrk="1" hangingPunct="1">
              <a:lnSpc>
                <a:spcPct val="80000"/>
              </a:lnSpc>
            </a:pPr>
            <a:r>
              <a:rPr lang="en-US" sz="800" smtClean="0"/>
              <a:t>after fetching from cursor</a:t>
            </a:r>
          </a:p>
          <a:p>
            <a:pPr eaLnBrk="1" hangingPunct="1">
              <a:lnSpc>
                <a:spcPct val="80000"/>
              </a:lnSpc>
            </a:pPr>
            <a:r>
              <a:rPr lang="en-US" sz="800" smtClean="0"/>
              <a:t>cursosr is open</a:t>
            </a:r>
          </a:p>
          <a:p>
            <a:pPr eaLnBrk="1" hangingPunct="1">
              <a:lnSpc>
                <a:spcPct val="80000"/>
              </a:lnSpc>
            </a:pPr>
            <a:r>
              <a:rPr lang="en-US" sz="800" smtClean="0"/>
              <a:t>%found is true</a:t>
            </a:r>
          </a:p>
          <a:p>
            <a:pPr eaLnBrk="1" hangingPunct="1">
              <a:lnSpc>
                <a:spcPct val="80000"/>
              </a:lnSpc>
            </a:pPr>
            <a:r>
              <a:rPr lang="en-US" sz="800" smtClean="0"/>
              <a:t>%notfound is false</a:t>
            </a:r>
          </a:p>
          <a:p>
            <a:pPr eaLnBrk="1" hangingPunct="1">
              <a:lnSpc>
                <a:spcPct val="80000"/>
              </a:lnSpc>
            </a:pPr>
            <a:r>
              <a:rPr lang="en-US" sz="800" smtClean="0"/>
              <a:t>Found 1rows</a:t>
            </a:r>
            <a:endParaRPr lang="en-US" sz="800" b="1" smtClean="0"/>
          </a:p>
          <a:p>
            <a:pPr eaLnBrk="1" hangingPunct="1">
              <a:lnSpc>
                <a:spcPct val="80000"/>
              </a:lnSpc>
            </a:pPr>
            <a:r>
              <a:rPr lang="en-US" sz="800" b="1" smtClean="0"/>
              <a:t>Except isopen all other 3 attributes available only after the cursor is opened.</a:t>
            </a:r>
            <a:endParaRPr lang="en-IN" sz="800" b="1"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435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646093961"/>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640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59564364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2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7602551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452"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964728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502883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738554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47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13159710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6/21/2016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370229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0500"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390493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38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054096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2574869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334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131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02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976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6555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6599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3332"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136052492"/>
      </p:ext>
    </p:extLst>
  </p:cSld>
  <p:clrMap bg1="lt1" tx1="dk1" bg2="lt2" tx2="dk2" accent1="accent1" accent2="accent2" accent3="accent3" accent4="accent4" accent5="accent5" accent6="accent6" hlink="hlink" folHlink="folHlink"/>
  <p:sldLayoutIdLst>
    <p:sldLayoutId id="2147483694" r:id="rId1"/>
    <p:sldLayoutId id="2147483696"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12" r:id="rId14"/>
    <p:sldLayoutId id="2147483709" r:id="rId15"/>
    <p:sldLayoutId id="2147483711" r:id="rId16"/>
    <p:sldLayoutId id="2147483710"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3052293" y="4700789"/>
            <a:ext cx="6091709" cy="1123072"/>
          </a:xfrm>
        </p:spPr>
        <p:txBody>
          <a:bodyPr>
            <a:noAutofit/>
          </a:bodyPr>
          <a:lstStyle/>
          <a:p>
            <a:r>
              <a:rPr lang="en-US" sz="4400" b="1" dirty="0" smtClean="0">
                <a:solidFill>
                  <a:srgbClr val="FF0000"/>
                </a:solidFill>
              </a:rPr>
              <a:t>Coding Standards</a:t>
            </a:r>
            <a:endParaRPr lang="en-US" sz="4400" b="1"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Coding with </a:t>
            </a:r>
            <a:r>
              <a:rPr lang="en-US" b="1" dirty="0" smtClean="0"/>
              <a:t>Triggers</a:t>
            </a:r>
            <a:endParaRPr lang="en-IN" b="1" dirty="0"/>
          </a:p>
        </p:txBody>
      </p:sp>
      <p:sp>
        <p:nvSpPr>
          <p:cNvPr id="3" name="Content Placeholder 2"/>
          <p:cNvSpPr>
            <a:spLocks noGrp="1"/>
          </p:cNvSpPr>
          <p:nvPr>
            <p:ph idx="1"/>
          </p:nvPr>
        </p:nvSpPr>
        <p:spPr/>
        <p:txBody>
          <a:bodyPr/>
          <a:lstStyle/>
          <a:p>
            <a:r>
              <a:rPr lang="en-IN" dirty="0"/>
              <a:t>Trigger names must be unique with respect to other triggers in the same schema. </a:t>
            </a:r>
            <a:endParaRPr lang="en-IN" dirty="0" smtClean="0"/>
          </a:p>
          <a:p>
            <a:r>
              <a:rPr lang="en-IN" dirty="0" smtClean="0"/>
              <a:t>Trigger </a:t>
            </a:r>
            <a:r>
              <a:rPr lang="en-IN" dirty="0"/>
              <a:t>names do not need to be unique with respect to other schema objects, such as tables, views, and procedures. </a:t>
            </a:r>
            <a:endParaRPr lang="en-IN" dirty="0" smtClean="0"/>
          </a:p>
          <a:p>
            <a:r>
              <a:rPr lang="en-IN" dirty="0" smtClean="0"/>
              <a:t>For </a:t>
            </a:r>
            <a:r>
              <a:rPr lang="en-IN" dirty="0"/>
              <a:t>example, a table and a trigger can have the same name (however, to avoid confusion, this is not recommended).</a:t>
            </a:r>
            <a:endParaRPr lang="en-IN" dirty="0" smtClean="0"/>
          </a:p>
          <a:p>
            <a:r>
              <a:rPr lang="en-IN" dirty="0" smtClean="0"/>
              <a:t>Use </a:t>
            </a:r>
            <a:r>
              <a:rPr lang="en-IN" dirty="0"/>
              <a:t>the following guidelines when designing your triggers:</a:t>
            </a:r>
          </a:p>
          <a:p>
            <a:pPr lvl="1"/>
            <a:r>
              <a:rPr lang="en-IN" dirty="0"/>
              <a:t>Use triggers to guarantee that when a specific operation is performed, related actions are performed.</a:t>
            </a:r>
          </a:p>
          <a:p>
            <a:pPr lvl="1"/>
            <a:r>
              <a:rPr lang="en-IN" dirty="0"/>
              <a:t>Do not define triggers that duplicate features already built into Oracle Database. For example, do not define triggers to reject bad data if you can do the same checking through declarative integrity constraints.</a:t>
            </a:r>
          </a:p>
          <a:p>
            <a:pPr lvl="1"/>
            <a:r>
              <a:rPr lang="en-IN" dirty="0"/>
              <a:t>Limit the size of triggers. If the logic for your trigger requires much more than 60 lines of PL/SQL code, it is better to include most of the code in a stored procedure and call the procedure from the trigger</a:t>
            </a:r>
            <a:r>
              <a:rPr lang="en-IN" dirty="0" smtClean="0"/>
              <a:t>.</a:t>
            </a:r>
            <a:endParaRPr lang="en-IN" dirty="0"/>
          </a:p>
        </p:txBody>
      </p:sp>
    </p:spTree>
    <p:extLst>
      <p:ext uri="{BB962C8B-B14F-4D97-AF65-F5344CB8AC3E}">
        <p14:creationId xmlns:p14="http://schemas.microsoft.com/office/powerpoint/2010/main" val="2949775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Coding with </a:t>
            </a:r>
            <a:r>
              <a:rPr lang="en-US" b="1" dirty="0" smtClean="0"/>
              <a:t>Triggers (Contd.)</a:t>
            </a:r>
            <a:endParaRPr lang="en-IN" dirty="0"/>
          </a:p>
        </p:txBody>
      </p:sp>
      <p:sp>
        <p:nvSpPr>
          <p:cNvPr id="3" name="Content Placeholder 2"/>
          <p:cNvSpPr>
            <a:spLocks noGrp="1"/>
          </p:cNvSpPr>
          <p:nvPr>
            <p:ph idx="1"/>
          </p:nvPr>
        </p:nvSpPr>
        <p:spPr/>
        <p:txBody>
          <a:bodyPr/>
          <a:lstStyle/>
          <a:p>
            <a:pPr lvl="1"/>
            <a:r>
              <a:rPr lang="en-IN" dirty="0"/>
              <a:t>Use triggers only for centralized, global operations that should be fired for the triggering statement, regardless of which user or database application issues the statement.</a:t>
            </a:r>
          </a:p>
          <a:p>
            <a:pPr lvl="1"/>
            <a:r>
              <a:rPr lang="en-IN" i="1" dirty="0"/>
              <a:t>Do not create recursive triggers.</a:t>
            </a:r>
            <a:r>
              <a:rPr lang="en-IN" dirty="0"/>
              <a:t> For example, creating an AFTER UPDATE statement trigger on the </a:t>
            </a:r>
            <a:r>
              <a:rPr lang="en-IN" dirty="0" err="1"/>
              <a:t>Emp_tab</a:t>
            </a:r>
            <a:r>
              <a:rPr lang="en-IN" dirty="0"/>
              <a:t> table that itself issues an UPDATE statement on </a:t>
            </a:r>
            <a:r>
              <a:rPr lang="en-IN" dirty="0" err="1"/>
              <a:t>Emp_tab</a:t>
            </a:r>
            <a:r>
              <a:rPr lang="en-IN" dirty="0"/>
              <a:t>, causes the trigger to fire recursively until it has run out of </a:t>
            </a:r>
            <a:r>
              <a:rPr lang="en-IN" dirty="0" smtClean="0"/>
              <a:t>memory.</a:t>
            </a:r>
          </a:p>
          <a:p>
            <a:pPr lvl="1"/>
            <a:r>
              <a:rPr lang="en-IN" dirty="0"/>
              <a:t>Use triggers on DATABASE judiciously. They are executed for </a:t>
            </a:r>
            <a:r>
              <a:rPr lang="en-IN" i="1" dirty="0"/>
              <a:t>every</a:t>
            </a:r>
            <a:r>
              <a:rPr lang="en-IN" dirty="0"/>
              <a:t> user </a:t>
            </a:r>
            <a:r>
              <a:rPr lang="en-IN" i="1" dirty="0"/>
              <a:t>every</a:t>
            </a:r>
            <a:r>
              <a:rPr lang="en-IN" dirty="0"/>
              <a:t> time the event occurs on which the trigger is </a:t>
            </a:r>
            <a:r>
              <a:rPr lang="en-IN" dirty="0" smtClean="0"/>
              <a:t>created.</a:t>
            </a:r>
          </a:p>
        </p:txBody>
      </p:sp>
    </p:spTree>
    <p:extLst>
      <p:ext uri="{BB962C8B-B14F-4D97-AF65-F5344CB8AC3E}">
        <p14:creationId xmlns:p14="http://schemas.microsoft.com/office/powerpoint/2010/main" val="3406382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Coding with </a:t>
            </a:r>
            <a:r>
              <a:rPr lang="en-US" b="1" dirty="0" smtClean="0"/>
              <a:t>Triggers </a:t>
            </a:r>
            <a:r>
              <a:rPr lang="en-US" b="1" dirty="0"/>
              <a:t>(Contd.)</a:t>
            </a:r>
            <a:endParaRPr lang="en-IN" dirty="0"/>
          </a:p>
        </p:txBody>
      </p:sp>
      <p:sp>
        <p:nvSpPr>
          <p:cNvPr id="3" name="Content Placeholder 2"/>
          <p:cNvSpPr>
            <a:spLocks noGrp="1"/>
          </p:cNvSpPr>
          <p:nvPr>
            <p:ph idx="1"/>
          </p:nvPr>
        </p:nvSpPr>
        <p:spPr/>
        <p:txBody>
          <a:bodyPr/>
          <a:lstStyle/>
          <a:p>
            <a:pPr marL="166189" lvl="1" indent="-166189">
              <a:buClr>
                <a:schemeClr val="accent5"/>
              </a:buClr>
            </a:pPr>
            <a:r>
              <a:rPr lang="en-US" sz="2200" dirty="0" smtClean="0"/>
              <a:t>Concatenation </a:t>
            </a:r>
            <a:r>
              <a:rPr lang="en-US" sz="2200" dirty="0"/>
              <a:t>of a Trigger identity string of “TR”, a </a:t>
            </a:r>
            <a:r>
              <a:rPr lang="en-US" sz="2200" dirty="0" smtClean="0"/>
              <a:t>one-character </a:t>
            </a:r>
            <a:r>
              <a:rPr lang="en-US" sz="2200" dirty="0"/>
              <a:t>trigger event code, a </a:t>
            </a:r>
            <a:r>
              <a:rPr lang="en-US" sz="2200" dirty="0" smtClean="0"/>
              <a:t>two-character trigger operation code, a two-character trigger type code, and a descriptive string of table specific information related to the trigger.</a:t>
            </a:r>
          </a:p>
          <a:p>
            <a:pPr marL="166189" lvl="1" indent="-166189">
              <a:buClr>
                <a:schemeClr val="accent5"/>
              </a:buClr>
            </a:pPr>
            <a:r>
              <a:rPr lang="en-US" sz="2200" dirty="0" smtClean="0"/>
              <a:t>The concatenation is undertaken by an underscore between the five portions of the name.</a:t>
            </a:r>
          </a:p>
          <a:p>
            <a:pPr marL="166189" lvl="1" indent="-166189">
              <a:buClr>
                <a:schemeClr val="accent5"/>
              </a:buClr>
            </a:pPr>
            <a:r>
              <a:rPr lang="en-US" sz="2200" dirty="0" smtClean="0"/>
              <a:t>Trigger Event Code:</a:t>
            </a:r>
          </a:p>
          <a:p>
            <a:pPr marL="523875" lvl="2" indent="-342900">
              <a:buClr>
                <a:srgbClr val="C00000"/>
              </a:buClr>
              <a:buFont typeface="Wingdings" panose="05000000000000000000" pitchFamily="2" charset="2"/>
              <a:buChar char="§"/>
            </a:pPr>
            <a:r>
              <a:rPr lang="en-US" sz="1800" dirty="0" smtClean="0">
                <a:solidFill>
                  <a:schemeClr val="tx2">
                    <a:lumMod val="50000"/>
                  </a:schemeClr>
                </a:solidFill>
              </a:rPr>
              <a:t>“B” for BEFORE trigger event</a:t>
            </a:r>
          </a:p>
          <a:p>
            <a:pPr marL="523875" lvl="2" indent="-342900">
              <a:buClr>
                <a:srgbClr val="C00000"/>
              </a:buClr>
              <a:buFont typeface="Wingdings" panose="05000000000000000000" pitchFamily="2" charset="2"/>
              <a:buChar char="§"/>
            </a:pPr>
            <a:r>
              <a:rPr lang="en-US" sz="1800" dirty="0" smtClean="0">
                <a:solidFill>
                  <a:schemeClr val="tx2">
                    <a:lumMod val="50000"/>
                  </a:schemeClr>
                </a:solidFill>
              </a:rPr>
              <a:t>“A” for AFTER trigger event</a:t>
            </a:r>
          </a:p>
          <a:p>
            <a:r>
              <a:rPr lang="en-US" dirty="0" smtClean="0"/>
              <a:t>Trigger Operation Code:</a:t>
            </a:r>
          </a:p>
          <a:p>
            <a:pPr lvl="1"/>
            <a:r>
              <a:rPr lang="en-US" dirty="0" smtClean="0"/>
              <a:t>“IN” for INSERT operation</a:t>
            </a:r>
          </a:p>
          <a:p>
            <a:pPr lvl="1"/>
            <a:r>
              <a:rPr lang="en-US" dirty="0" smtClean="0"/>
              <a:t>“UP” for UPDATE operation</a:t>
            </a:r>
          </a:p>
          <a:p>
            <a:pPr lvl="1"/>
            <a:r>
              <a:rPr lang="en-US" dirty="0" smtClean="0"/>
              <a:t>“DE” for DELETE operation</a:t>
            </a:r>
          </a:p>
          <a:p>
            <a:pPr lvl="1"/>
            <a:r>
              <a:rPr lang="en-US" dirty="0" smtClean="0"/>
              <a:t>“NS” for INSTEAD operation</a:t>
            </a:r>
            <a:endParaRPr lang="en-IN" dirty="0"/>
          </a:p>
        </p:txBody>
      </p:sp>
    </p:spTree>
    <p:extLst>
      <p:ext uri="{BB962C8B-B14F-4D97-AF65-F5344CB8AC3E}">
        <p14:creationId xmlns:p14="http://schemas.microsoft.com/office/powerpoint/2010/main" val="86798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Coding with </a:t>
            </a:r>
            <a:r>
              <a:rPr lang="en-US" b="1" dirty="0" smtClean="0"/>
              <a:t>Triggers </a:t>
            </a:r>
            <a:r>
              <a:rPr lang="en-US" b="1" dirty="0"/>
              <a:t>(Contd.)</a:t>
            </a:r>
            <a:endParaRPr lang="en-IN" dirty="0"/>
          </a:p>
        </p:txBody>
      </p:sp>
      <p:sp>
        <p:nvSpPr>
          <p:cNvPr id="3" name="Content Placeholder 2"/>
          <p:cNvSpPr>
            <a:spLocks noGrp="1"/>
          </p:cNvSpPr>
          <p:nvPr>
            <p:ph idx="1"/>
          </p:nvPr>
        </p:nvSpPr>
        <p:spPr/>
        <p:txBody>
          <a:bodyPr/>
          <a:lstStyle/>
          <a:p>
            <a:pPr lvl="1"/>
            <a:r>
              <a:rPr lang="en-US" dirty="0" smtClean="0"/>
              <a:t>“LO” for database level operations that occur upon logon</a:t>
            </a:r>
          </a:p>
          <a:p>
            <a:pPr lvl="1"/>
            <a:r>
              <a:rPr lang="en-US" dirty="0" smtClean="0"/>
              <a:t>“LF” </a:t>
            </a:r>
            <a:r>
              <a:rPr lang="en-US" dirty="0"/>
              <a:t>for database level operations that occur upon </a:t>
            </a:r>
            <a:r>
              <a:rPr lang="en-US" dirty="0" smtClean="0"/>
              <a:t>logoff</a:t>
            </a:r>
          </a:p>
          <a:p>
            <a:pPr lvl="1"/>
            <a:r>
              <a:rPr lang="en-US" dirty="0" smtClean="0"/>
              <a:t>“ST” </a:t>
            </a:r>
            <a:r>
              <a:rPr lang="en-US" dirty="0"/>
              <a:t>for database level operations that occur upon </a:t>
            </a:r>
            <a:r>
              <a:rPr lang="en-US" dirty="0" smtClean="0"/>
              <a:t>database  startup</a:t>
            </a:r>
          </a:p>
          <a:p>
            <a:pPr lvl="1"/>
            <a:r>
              <a:rPr lang="en-US" dirty="0" smtClean="0"/>
              <a:t>“SD” </a:t>
            </a:r>
            <a:r>
              <a:rPr lang="en-US" dirty="0"/>
              <a:t>for database level operations that occur upon </a:t>
            </a:r>
            <a:r>
              <a:rPr lang="en-US" dirty="0" smtClean="0"/>
              <a:t>database shutdown</a:t>
            </a:r>
          </a:p>
          <a:p>
            <a:pPr lvl="1"/>
            <a:r>
              <a:rPr lang="en-US" dirty="0" smtClean="0"/>
              <a:t>“ER” for operation that occur upon detection of an error condition</a:t>
            </a:r>
          </a:p>
          <a:p>
            <a:pPr lvl="1"/>
            <a:r>
              <a:rPr lang="en-US" dirty="0" smtClean="0"/>
              <a:t>“SC” for schema level operations</a:t>
            </a:r>
          </a:p>
          <a:p>
            <a:pPr>
              <a:buClr>
                <a:schemeClr val="tx1">
                  <a:lumMod val="50000"/>
                  <a:lumOff val="50000"/>
                </a:schemeClr>
              </a:buClr>
            </a:pPr>
            <a:r>
              <a:rPr lang="en-US" dirty="0" smtClean="0"/>
              <a:t>Trigger Type </a:t>
            </a:r>
            <a:r>
              <a:rPr lang="en-US" dirty="0"/>
              <a:t>Code</a:t>
            </a:r>
            <a:r>
              <a:rPr lang="en-US" dirty="0" smtClean="0"/>
              <a:t>:</a:t>
            </a:r>
          </a:p>
          <a:p>
            <a:pPr lvl="1">
              <a:buClr>
                <a:srgbClr val="C00000"/>
              </a:buClr>
            </a:pPr>
            <a:r>
              <a:rPr lang="en-US" dirty="0" smtClean="0"/>
              <a:t>“RW” for ROW LEVEL trigger types</a:t>
            </a:r>
          </a:p>
          <a:p>
            <a:pPr lvl="1">
              <a:buClr>
                <a:srgbClr val="C00000"/>
              </a:buClr>
            </a:pPr>
            <a:r>
              <a:rPr lang="en-US" dirty="0" smtClean="0"/>
              <a:t>“ST” for STATEMENT LEVEL trigger types</a:t>
            </a:r>
          </a:p>
          <a:p>
            <a:pPr>
              <a:buClr>
                <a:schemeClr val="tx1">
                  <a:lumMod val="50000"/>
                  <a:lumOff val="50000"/>
                </a:schemeClr>
              </a:buClr>
            </a:pPr>
            <a:r>
              <a:rPr lang="en-US" dirty="0" smtClean="0"/>
              <a:t>Example:</a:t>
            </a:r>
          </a:p>
          <a:p>
            <a:pPr lvl="1">
              <a:buClr>
                <a:srgbClr val="C00000"/>
              </a:buClr>
            </a:pPr>
            <a:r>
              <a:rPr lang="en-US" dirty="0" smtClean="0"/>
              <a:t>A trigger with BEFORE event, for INSERT operation, of ROW LEVEL type, and acting on a table of APPLN:</a:t>
            </a:r>
          </a:p>
          <a:p>
            <a:pPr marL="174625" lvl="1" indent="0">
              <a:buClr>
                <a:srgbClr val="C00000"/>
              </a:buClr>
              <a:buNone/>
            </a:pPr>
            <a:r>
              <a:rPr lang="en-US" dirty="0" smtClean="0"/>
              <a:t>	TR_B_IN_RW_APPLN</a:t>
            </a:r>
            <a:endParaRPr lang="en-US" dirty="0"/>
          </a:p>
        </p:txBody>
      </p:sp>
    </p:spTree>
    <p:extLst>
      <p:ext uri="{BB962C8B-B14F-4D97-AF65-F5344CB8AC3E}">
        <p14:creationId xmlns:p14="http://schemas.microsoft.com/office/powerpoint/2010/main" val="3749825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Coding with </a:t>
            </a:r>
            <a:r>
              <a:rPr lang="en-US" b="1" dirty="0" smtClean="0"/>
              <a:t>SQL</a:t>
            </a:r>
            <a:endParaRPr lang="en-IN" b="1" dirty="0"/>
          </a:p>
        </p:txBody>
      </p:sp>
      <p:sp>
        <p:nvSpPr>
          <p:cNvPr id="3" name="Content Placeholder 2"/>
          <p:cNvSpPr>
            <a:spLocks noGrp="1"/>
          </p:cNvSpPr>
          <p:nvPr>
            <p:ph idx="1"/>
          </p:nvPr>
        </p:nvSpPr>
        <p:spPr/>
        <p:txBody>
          <a:bodyPr/>
          <a:lstStyle/>
          <a:p>
            <a:r>
              <a:rPr lang="en-IN" dirty="0" smtClean="0"/>
              <a:t>While writing an SQL code, capitalize </a:t>
            </a:r>
            <a:r>
              <a:rPr lang="en-IN" dirty="0"/>
              <a:t>all the SQL keywords, like CREATE, ALTER, SELECT, WHERE, and use the underscore notation for columns and fields.</a:t>
            </a:r>
          </a:p>
          <a:p>
            <a:r>
              <a:rPr lang="en-IN" dirty="0" smtClean="0"/>
              <a:t>Example: </a:t>
            </a:r>
          </a:p>
          <a:p>
            <a:pPr lvl="1"/>
            <a:r>
              <a:rPr lang="en-IN" dirty="0" smtClean="0"/>
              <a:t>SELECT </a:t>
            </a:r>
            <a:r>
              <a:rPr lang="en-IN" dirty="0"/>
              <a:t>* FROM login WHERE </a:t>
            </a:r>
            <a:r>
              <a:rPr lang="en-IN" dirty="0" err="1"/>
              <a:t>user_name</a:t>
            </a:r>
            <a:r>
              <a:rPr lang="en-IN" dirty="0"/>
              <a:t> LIKE ‘john%’;</a:t>
            </a:r>
          </a:p>
          <a:p>
            <a:pPr lvl="1"/>
            <a:r>
              <a:rPr lang="en-IN" dirty="0"/>
              <a:t>ALTER TABLE login ADD COLUMN </a:t>
            </a:r>
            <a:r>
              <a:rPr lang="en-IN" dirty="0" err="1"/>
              <a:t>login_count</a:t>
            </a:r>
            <a:r>
              <a:rPr lang="en-IN" dirty="0"/>
              <a:t> INT NOT NULL DEFAULT 0</a:t>
            </a:r>
            <a:r>
              <a:rPr lang="en-IN" dirty="0" smtClean="0"/>
              <a:t>;</a:t>
            </a:r>
          </a:p>
          <a:p>
            <a:r>
              <a:rPr lang="en-IN" dirty="0"/>
              <a:t>Follow these guidelines for all SQL that you code:</a:t>
            </a:r>
          </a:p>
          <a:p>
            <a:pPr lvl="1"/>
            <a:r>
              <a:rPr lang="en-IN" dirty="0"/>
              <a:t>Use "select from DUAL" instead of "select from SYS.DUAL". Do not use SYSTEM.DUAL.</a:t>
            </a:r>
          </a:p>
          <a:p>
            <a:pPr lvl="1"/>
            <a:r>
              <a:rPr lang="en-IN" dirty="0"/>
              <a:t>All SELECT statements should use an explicit cursor. Implicit SELECT statements actually cause 2 fetches to execute: one to get the data, and one to check for the TOO_MANY_ROWS exception. You can avoid this by </a:t>
            </a:r>
            <a:r>
              <a:rPr lang="en-IN" dirty="0" err="1"/>
              <a:t>FETCHing</a:t>
            </a:r>
            <a:r>
              <a:rPr lang="en-IN" dirty="0"/>
              <a:t> just a single record from an explicit cursor.</a:t>
            </a:r>
          </a:p>
          <a:p>
            <a:pPr lvl="1"/>
            <a:r>
              <a:rPr lang="en-IN" dirty="0"/>
              <a:t>If you want to SELECT into a procedure parameter, declare the parameter as IN OUT, whether or not you reference the parameter value, unless the parameter is a field.</a:t>
            </a:r>
          </a:p>
          <a:p>
            <a:endParaRPr lang="en-IN" dirty="0"/>
          </a:p>
          <a:p>
            <a:endParaRPr lang="en-IN" dirty="0"/>
          </a:p>
        </p:txBody>
      </p:sp>
    </p:spTree>
    <p:extLst>
      <p:ext uri="{BB962C8B-B14F-4D97-AF65-F5344CB8AC3E}">
        <p14:creationId xmlns:p14="http://schemas.microsoft.com/office/powerpoint/2010/main" val="1602025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Coding with </a:t>
            </a:r>
            <a:r>
              <a:rPr lang="en-US" b="1" dirty="0" smtClean="0"/>
              <a:t>SQL (Contd.)</a:t>
            </a:r>
            <a:endParaRPr lang="en-IN" dirty="0"/>
          </a:p>
        </p:txBody>
      </p:sp>
      <p:sp>
        <p:nvSpPr>
          <p:cNvPr id="3" name="Content Placeholder 2"/>
          <p:cNvSpPr>
            <a:spLocks noGrp="1"/>
          </p:cNvSpPr>
          <p:nvPr>
            <p:ph idx="1"/>
          </p:nvPr>
        </p:nvSpPr>
        <p:spPr/>
        <p:txBody>
          <a:bodyPr/>
          <a:lstStyle/>
          <a:p>
            <a:pPr lvl="1"/>
            <a:r>
              <a:rPr lang="en-IN" dirty="0"/>
              <a:t>A single-row SELECT that returns no rows raises the exception NO_DATA_FOUND. An INSERT, UPDATE, or DELETE that affects no rows does not raise an exception. You need to explicitly check the value of SQL%NOTFOUND if no rows is an error.</a:t>
            </a:r>
          </a:p>
          <a:p>
            <a:pPr lvl="1"/>
            <a:r>
              <a:rPr lang="en-IN" dirty="0" smtClean="0"/>
              <a:t>To </a:t>
            </a:r>
            <a:r>
              <a:rPr lang="en-IN" dirty="0"/>
              <a:t>handle NO_DATA_FOUND exceptions, write an exception handler. Do not code COUNT statements to detect the existence of rows unless that is your only concern.</a:t>
            </a:r>
          </a:p>
          <a:p>
            <a:pPr lvl="1"/>
            <a:r>
              <a:rPr lang="en-IN" dirty="0"/>
              <a:t>When checking the value of a field or PL/SQL variable against a literal, do the check in PL/SQL code, not in a WHERE clause. You may be able to avoid doing the SQL altogether.</a:t>
            </a:r>
          </a:p>
          <a:p>
            <a:pPr lvl="1"/>
            <a:r>
              <a:rPr lang="en-IN" dirty="0"/>
              <a:t>Do not check for errors due to database integrity problems. For example, if a correct database would have a table SYS.DUAL with exactly one row in it, you do not need to check if SYS.DUAL has zero or more than one row or if SYS.DUAL exists.</a:t>
            </a:r>
          </a:p>
          <a:p>
            <a:endParaRPr lang="en-IN" dirty="0"/>
          </a:p>
        </p:txBody>
      </p:sp>
    </p:spTree>
    <p:extLst>
      <p:ext uri="{BB962C8B-B14F-4D97-AF65-F5344CB8AC3E}">
        <p14:creationId xmlns:p14="http://schemas.microsoft.com/office/powerpoint/2010/main" val="2804889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Coding with </a:t>
            </a:r>
            <a:r>
              <a:rPr lang="en-US" b="1" dirty="0" smtClean="0"/>
              <a:t>SQL </a:t>
            </a:r>
            <a:r>
              <a:rPr lang="en-US" b="1" dirty="0"/>
              <a:t>(Contd.)</a:t>
            </a:r>
            <a:endParaRPr lang="en-IN" dirty="0"/>
          </a:p>
        </p:txBody>
      </p:sp>
      <p:sp>
        <p:nvSpPr>
          <p:cNvPr id="3" name="Content Placeholder 2"/>
          <p:cNvSpPr>
            <a:spLocks noGrp="1"/>
          </p:cNvSpPr>
          <p:nvPr>
            <p:ph idx="1"/>
          </p:nvPr>
        </p:nvSpPr>
        <p:spPr/>
        <p:txBody>
          <a:bodyPr/>
          <a:lstStyle/>
          <a:p>
            <a:pPr lvl="1"/>
            <a:r>
              <a:rPr lang="en-IN" dirty="0"/>
              <a:t>Use a separate line for each expression in a select list.</a:t>
            </a:r>
          </a:p>
          <a:p>
            <a:pPr lvl="1"/>
            <a:r>
              <a:rPr lang="en-IN" dirty="0"/>
              <a:t>Place each table in a from clause on its own line.</a:t>
            </a:r>
          </a:p>
          <a:p>
            <a:pPr lvl="1"/>
            <a:r>
              <a:rPr lang="en-IN" dirty="0"/>
              <a:t>Place each expression in WHERE clause on its own line.</a:t>
            </a:r>
          </a:p>
          <a:p>
            <a:pPr lvl="1"/>
            <a:r>
              <a:rPr lang="en-IN" dirty="0"/>
              <a:t>Use no more than one blank line within code.</a:t>
            </a:r>
          </a:p>
          <a:p>
            <a:pPr lvl="1"/>
            <a:r>
              <a:rPr lang="en-IN" dirty="0"/>
              <a:t>Use two blank lines between subprograms in a package or type body.</a:t>
            </a:r>
          </a:p>
          <a:p>
            <a:pPr lvl="1"/>
            <a:r>
              <a:rPr lang="en-IN" dirty="0"/>
              <a:t>Use meaningful abbreviations for table and column </a:t>
            </a:r>
            <a:r>
              <a:rPr lang="en-IN" dirty="0" smtClean="0"/>
              <a:t>aliases.</a:t>
            </a:r>
            <a:endParaRPr lang="en-IN" dirty="0"/>
          </a:p>
          <a:p>
            <a:pPr lvl="1"/>
            <a:r>
              <a:rPr lang="en-IN" dirty="0"/>
              <a:t>Never </a:t>
            </a:r>
            <a:r>
              <a:rPr lang="en-IN" dirty="0" smtClean="0"/>
              <a:t>try </a:t>
            </a:r>
            <a:r>
              <a:rPr lang="en-IN" dirty="0"/>
              <a:t>to do too much in one SQL </a:t>
            </a:r>
            <a:r>
              <a:rPr lang="en-IN" dirty="0" smtClean="0"/>
              <a:t>statement.</a:t>
            </a:r>
          </a:p>
          <a:p>
            <a:pPr lvl="1"/>
            <a:r>
              <a:rPr lang="en-IN" dirty="0"/>
              <a:t>Always place select, from, order by, group by and having clauses on a separate </a:t>
            </a:r>
            <a:r>
              <a:rPr lang="en-IN" dirty="0" smtClean="0"/>
              <a:t>line.</a:t>
            </a:r>
            <a:endParaRPr lang="en-IN" dirty="0"/>
          </a:p>
          <a:p>
            <a:pPr lvl="1"/>
            <a:r>
              <a:rPr lang="en-IN" dirty="0"/>
              <a:t>Use comments liberally:  comment exactly what the SQL is </a:t>
            </a:r>
            <a:r>
              <a:rPr lang="en-IN" dirty="0" smtClean="0"/>
              <a:t>doing.</a:t>
            </a:r>
          </a:p>
          <a:p>
            <a:pPr lvl="1"/>
            <a:r>
              <a:rPr lang="en-IN" dirty="0"/>
              <a:t>Keep all SQL in lowercase (for readability</a:t>
            </a:r>
            <a:r>
              <a:rPr lang="en-IN" dirty="0" smtClean="0"/>
              <a:t>).</a:t>
            </a:r>
            <a:endParaRPr lang="en-IN" dirty="0"/>
          </a:p>
          <a:p>
            <a:pPr marL="174625" lvl="1" indent="0">
              <a:buNone/>
            </a:pPr>
            <a:endParaRPr lang="en-IN" dirty="0"/>
          </a:p>
          <a:p>
            <a:pPr lvl="1"/>
            <a:endParaRPr lang="en-IN" dirty="0"/>
          </a:p>
        </p:txBody>
      </p:sp>
    </p:spTree>
    <p:extLst>
      <p:ext uri="{BB962C8B-B14F-4D97-AF65-F5344CB8AC3E}">
        <p14:creationId xmlns:p14="http://schemas.microsoft.com/office/powerpoint/2010/main" val="3936989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Coding with </a:t>
            </a:r>
            <a:r>
              <a:rPr lang="en-US" b="1" dirty="0" smtClean="0"/>
              <a:t>PLSQL</a:t>
            </a:r>
            <a:endParaRPr lang="en-IN" b="1" dirty="0"/>
          </a:p>
        </p:txBody>
      </p:sp>
      <p:sp>
        <p:nvSpPr>
          <p:cNvPr id="3" name="Content Placeholder 2"/>
          <p:cNvSpPr>
            <a:spLocks noGrp="1"/>
          </p:cNvSpPr>
          <p:nvPr>
            <p:ph idx="1"/>
          </p:nvPr>
        </p:nvSpPr>
        <p:spPr/>
        <p:txBody>
          <a:bodyPr/>
          <a:lstStyle/>
          <a:p>
            <a:r>
              <a:rPr lang="en-IN" dirty="0"/>
              <a:t>As so much of PL/SQL relies on SQL, it makes sense to combine the standards for both in one </a:t>
            </a:r>
            <a:r>
              <a:rPr lang="en-IN" dirty="0" smtClean="0"/>
              <a:t>place</a:t>
            </a:r>
          </a:p>
          <a:p>
            <a:r>
              <a:rPr lang="en-IN" dirty="0"/>
              <a:t>Follow these guidelines for all </a:t>
            </a:r>
            <a:r>
              <a:rPr lang="en-IN" dirty="0" smtClean="0"/>
              <a:t>PLSQL </a:t>
            </a:r>
            <a:r>
              <a:rPr lang="en-IN" dirty="0"/>
              <a:t>that you code</a:t>
            </a:r>
            <a:r>
              <a:rPr lang="en-IN" dirty="0" smtClean="0"/>
              <a:t>:</a:t>
            </a:r>
          </a:p>
          <a:p>
            <a:pPr lvl="1"/>
            <a:r>
              <a:rPr lang="en-IN" dirty="0"/>
              <a:t>No single line of code in a PL/SQL component will exceed 120 characters in length. </a:t>
            </a:r>
            <a:endParaRPr lang="en-IN" dirty="0" smtClean="0"/>
          </a:p>
          <a:p>
            <a:pPr lvl="1"/>
            <a:r>
              <a:rPr lang="en-IN" dirty="0" smtClean="0"/>
              <a:t>Use </a:t>
            </a:r>
            <a:r>
              <a:rPr lang="en-IN" dirty="0"/>
              <a:t>"- -" to start comments so that you can easily comment out large portions of code during debugging with "/* ... */".</a:t>
            </a:r>
          </a:p>
          <a:p>
            <a:pPr lvl="1"/>
            <a:r>
              <a:rPr lang="en-IN" dirty="0" smtClean="0"/>
              <a:t>When </a:t>
            </a:r>
            <a:r>
              <a:rPr lang="en-IN" dirty="0"/>
              <a:t>commenting out code, start the comment delimiter in the leftmost column. When the code is clearly no longer needed, remove it entirely.</a:t>
            </a:r>
          </a:p>
          <a:p>
            <a:pPr lvl="1"/>
            <a:r>
              <a:rPr lang="en-IN" dirty="0"/>
              <a:t>Use uppercase and lowercase to improve the readability of your code (PL/SQL is case-insensitive). As a guideline, use uppercase for reserved words </a:t>
            </a:r>
            <a:r>
              <a:rPr lang="fr-FR" dirty="0"/>
              <a:t>(SELECT, INSERT, PACKAGE, FUNCTION, </a:t>
            </a:r>
            <a:r>
              <a:rPr lang="fr-FR" dirty="0" err="1"/>
              <a:t>etc</a:t>
            </a:r>
            <a:r>
              <a:rPr lang="fr-FR" dirty="0" smtClean="0"/>
              <a:t>) </a:t>
            </a:r>
            <a:r>
              <a:rPr lang="en-IN" dirty="0" smtClean="0"/>
              <a:t>and </a:t>
            </a:r>
            <a:r>
              <a:rPr lang="en-IN" dirty="0"/>
              <a:t>lowercase for everything else</a:t>
            </a:r>
            <a:r>
              <a:rPr lang="en-IN" dirty="0" smtClean="0"/>
              <a:t>.</a:t>
            </a:r>
          </a:p>
          <a:p>
            <a:pPr lvl="1"/>
            <a:r>
              <a:rPr lang="en-IN" dirty="0" smtClean="0"/>
              <a:t>Avoid </a:t>
            </a:r>
            <a:r>
              <a:rPr lang="en-IN" dirty="0"/>
              <a:t>deeply nested IF-THEN-ELSE condition control. Use IF-THEN-ELSIF instead</a:t>
            </a:r>
            <a:r>
              <a:rPr lang="en-IN" dirty="0" smtClean="0"/>
              <a:t>.</a:t>
            </a:r>
            <a:endParaRPr lang="en-IN" dirty="0"/>
          </a:p>
        </p:txBody>
      </p:sp>
    </p:spTree>
    <p:extLst>
      <p:ext uri="{BB962C8B-B14F-4D97-AF65-F5344CB8AC3E}">
        <p14:creationId xmlns:p14="http://schemas.microsoft.com/office/powerpoint/2010/main" val="3917739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Coding with </a:t>
            </a:r>
            <a:r>
              <a:rPr lang="en-US" b="1" dirty="0" smtClean="0"/>
              <a:t>PLSQL (Contd.)</a:t>
            </a:r>
            <a:endParaRPr lang="en-IN" b="1" dirty="0"/>
          </a:p>
        </p:txBody>
      </p:sp>
      <p:sp>
        <p:nvSpPr>
          <p:cNvPr id="3" name="Content Placeholder 2"/>
          <p:cNvSpPr>
            <a:spLocks noGrp="1"/>
          </p:cNvSpPr>
          <p:nvPr>
            <p:ph idx="1"/>
          </p:nvPr>
        </p:nvSpPr>
        <p:spPr>
          <a:xfrm>
            <a:off x="350032" y="1340218"/>
            <a:ext cx="8845484" cy="5034824"/>
          </a:xfrm>
        </p:spPr>
        <p:txBody>
          <a:bodyPr/>
          <a:lstStyle/>
          <a:p>
            <a:r>
              <a:rPr lang="en-IN" b="1" dirty="0"/>
              <a:t>Example of Bad </a:t>
            </a:r>
            <a:r>
              <a:rPr lang="en-IN" b="1" dirty="0" smtClean="0"/>
              <a:t>Style:</a:t>
            </a:r>
            <a:endParaRPr lang="en-IN" dirty="0"/>
          </a:p>
          <a:p>
            <a:pPr marL="0" indent="0">
              <a:buNone/>
            </a:pPr>
            <a:r>
              <a:rPr lang="en-IN" dirty="0" smtClean="0"/>
              <a:t>	</a:t>
            </a:r>
            <a:r>
              <a:rPr lang="en-IN" sz="2000" dirty="0" smtClean="0"/>
              <a:t>IF </a:t>
            </a:r>
            <a:r>
              <a:rPr lang="en-IN" sz="2000" dirty="0"/>
              <a:t>... THEN ... ELSE </a:t>
            </a:r>
            <a:endParaRPr lang="en-IN" sz="2000" dirty="0" smtClean="0"/>
          </a:p>
          <a:p>
            <a:pPr marL="0" indent="0">
              <a:buNone/>
            </a:pPr>
            <a:r>
              <a:rPr lang="en-IN" sz="2000" dirty="0" smtClean="0"/>
              <a:t>		IF </a:t>
            </a:r>
            <a:r>
              <a:rPr lang="en-IN" sz="2000" dirty="0"/>
              <a:t>... THEN ... ELSE </a:t>
            </a:r>
            <a:endParaRPr lang="en-IN" sz="2000" dirty="0" smtClean="0"/>
          </a:p>
          <a:p>
            <a:pPr marL="0" indent="0">
              <a:buNone/>
            </a:pPr>
            <a:r>
              <a:rPr lang="en-IN" sz="2000" dirty="0"/>
              <a:t>	</a:t>
            </a:r>
            <a:r>
              <a:rPr lang="en-IN" sz="2000" dirty="0" smtClean="0"/>
              <a:t>		IF </a:t>
            </a:r>
            <a:r>
              <a:rPr lang="en-IN" sz="2000" dirty="0"/>
              <a:t>... THEN ... ELSE </a:t>
            </a:r>
            <a:endParaRPr lang="en-IN" sz="2000" dirty="0" smtClean="0"/>
          </a:p>
          <a:p>
            <a:pPr marL="0" indent="0">
              <a:buNone/>
            </a:pPr>
            <a:r>
              <a:rPr lang="en-IN" sz="2000" dirty="0"/>
              <a:t>	</a:t>
            </a:r>
            <a:r>
              <a:rPr lang="en-IN" sz="2000" dirty="0" smtClean="0"/>
              <a:t>		END </a:t>
            </a:r>
            <a:r>
              <a:rPr lang="en-IN" sz="2000" dirty="0"/>
              <a:t>IF </a:t>
            </a:r>
            <a:endParaRPr lang="en-IN" sz="2000" dirty="0" smtClean="0"/>
          </a:p>
          <a:p>
            <a:pPr marL="0" indent="0">
              <a:buNone/>
            </a:pPr>
            <a:r>
              <a:rPr lang="en-IN" sz="2000" dirty="0"/>
              <a:t>	</a:t>
            </a:r>
            <a:r>
              <a:rPr lang="en-IN" sz="2000" dirty="0" smtClean="0"/>
              <a:t>	END </a:t>
            </a:r>
            <a:r>
              <a:rPr lang="en-IN" sz="2000" dirty="0"/>
              <a:t>IF </a:t>
            </a:r>
            <a:endParaRPr lang="en-IN" sz="2000" dirty="0" smtClean="0"/>
          </a:p>
          <a:p>
            <a:pPr marL="0" indent="0">
              <a:buNone/>
            </a:pPr>
            <a:r>
              <a:rPr lang="en-IN" sz="2000" dirty="0"/>
              <a:t>	</a:t>
            </a:r>
            <a:r>
              <a:rPr lang="en-IN" sz="2000" dirty="0" smtClean="0"/>
              <a:t>END </a:t>
            </a:r>
            <a:r>
              <a:rPr lang="en-IN" sz="2000" dirty="0"/>
              <a:t>IF</a:t>
            </a:r>
            <a:r>
              <a:rPr lang="en-IN" sz="2000" dirty="0" smtClean="0"/>
              <a:t>;</a:t>
            </a:r>
          </a:p>
          <a:p>
            <a:pPr marL="0" indent="0">
              <a:buNone/>
            </a:pPr>
            <a:endParaRPr lang="en-IN" dirty="0" smtClean="0"/>
          </a:p>
          <a:p>
            <a:r>
              <a:rPr lang="en-IN" b="1" dirty="0" smtClean="0"/>
              <a:t>Example </a:t>
            </a:r>
            <a:r>
              <a:rPr lang="en-IN" b="1" dirty="0"/>
              <a:t>of Good </a:t>
            </a:r>
            <a:r>
              <a:rPr lang="en-IN" b="1" dirty="0" smtClean="0"/>
              <a:t>Style:</a:t>
            </a:r>
            <a:endParaRPr lang="en-IN" dirty="0"/>
          </a:p>
          <a:p>
            <a:pPr marL="0" indent="0">
              <a:buNone/>
            </a:pPr>
            <a:r>
              <a:rPr lang="en-IN" dirty="0" smtClean="0"/>
              <a:t>	</a:t>
            </a:r>
            <a:r>
              <a:rPr lang="en-IN" sz="2000" dirty="0" smtClean="0"/>
              <a:t>IF </a:t>
            </a:r>
            <a:r>
              <a:rPr lang="en-IN" sz="2000" dirty="0"/>
              <a:t>... THEN ... </a:t>
            </a:r>
            <a:endParaRPr lang="en-IN" sz="2000" dirty="0" smtClean="0"/>
          </a:p>
          <a:p>
            <a:pPr marL="0" indent="0">
              <a:buNone/>
            </a:pPr>
            <a:r>
              <a:rPr lang="en-IN" sz="2000" dirty="0"/>
              <a:t>	</a:t>
            </a:r>
            <a:r>
              <a:rPr lang="en-IN" sz="2000" dirty="0" smtClean="0"/>
              <a:t>ELSIF </a:t>
            </a:r>
            <a:r>
              <a:rPr lang="en-IN" sz="2000" dirty="0"/>
              <a:t>... THEN ... </a:t>
            </a:r>
            <a:endParaRPr lang="en-IN" sz="2000" dirty="0" smtClean="0"/>
          </a:p>
          <a:p>
            <a:pPr marL="0" indent="0">
              <a:buNone/>
            </a:pPr>
            <a:r>
              <a:rPr lang="en-IN" sz="2000" dirty="0"/>
              <a:t>	</a:t>
            </a:r>
            <a:r>
              <a:rPr lang="en-IN" sz="2000" dirty="0" smtClean="0"/>
              <a:t>ELSIF </a:t>
            </a:r>
            <a:r>
              <a:rPr lang="en-IN" sz="2000" dirty="0"/>
              <a:t>... THEN ... </a:t>
            </a:r>
            <a:endParaRPr lang="en-IN" sz="2000" dirty="0" smtClean="0"/>
          </a:p>
          <a:p>
            <a:pPr marL="0" indent="0">
              <a:buNone/>
            </a:pPr>
            <a:r>
              <a:rPr lang="en-IN" sz="2000" dirty="0"/>
              <a:t>	</a:t>
            </a:r>
            <a:r>
              <a:rPr lang="en-IN" sz="2000" dirty="0" smtClean="0"/>
              <a:t>ELSE </a:t>
            </a:r>
            <a:r>
              <a:rPr lang="en-IN" sz="2000" dirty="0"/>
              <a:t>... </a:t>
            </a:r>
            <a:endParaRPr lang="en-IN" sz="2000" dirty="0" smtClean="0"/>
          </a:p>
          <a:p>
            <a:pPr marL="0" indent="0">
              <a:buNone/>
            </a:pPr>
            <a:r>
              <a:rPr lang="en-IN" sz="2000" dirty="0"/>
              <a:t>	</a:t>
            </a:r>
            <a:r>
              <a:rPr lang="en-IN" sz="2000" dirty="0" smtClean="0"/>
              <a:t>END </a:t>
            </a:r>
            <a:r>
              <a:rPr lang="en-IN" sz="2000" dirty="0"/>
              <a:t>IF;</a:t>
            </a:r>
          </a:p>
        </p:txBody>
      </p:sp>
    </p:spTree>
    <p:extLst>
      <p:ext uri="{BB962C8B-B14F-4D97-AF65-F5344CB8AC3E}">
        <p14:creationId xmlns:p14="http://schemas.microsoft.com/office/powerpoint/2010/main" val="2777263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Coding with </a:t>
            </a:r>
            <a:r>
              <a:rPr lang="en-US" b="1" dirty="0" smtClean="0"/>
              <a:t>PLSQL </a:t>
            </a:r>
            <a:r>
              <a:rPr lang="en-US" b="1" dirty="0"/>
              <a:t>(Contd.)</a:t>
            </a:r>
            <a:endParaRPr lang="en-IN" b="1" dirty="0"/>
          </a:p>
        </p:txBody>
      </p:sp>
      <p:sp>
        <p:nvSpPr>
          <p:cNvPr id="3" name="Content Placeholder 2"/>
          <p:cNvSpPr>
            <a:spLocks noGrp="1"/>
          </p:cNvSpPr>
          <p:nvPr>
            <p:ph idx="1"/>
          </p:nvPr>
        </p:nvSpPr>
        <p:spPr/>
        <p:txBody>
          <a:bodyPr/>
          <a:lstStyle/>
          <a:p>
            <a:pPr marL="698500" lvl="3" indent="-342900">
              <a:buClr>
                <a:srgbClr val="C00000"/>
              </a:buClr>
              <a:buFont typeface="Wingdings" panose="05000000000000000000" pitchFamily="2" charset="2"/>
              <a:buChar char="§"/>
            </a:pPr>
            <a:r>
              <a:rPr lang="en-US" sz="1800" dirty="0" smtClean="0"/>
              <a:t>The constant names must begin with a C_ and it should be in Uppercase.</a:t>
            </a:r>
          </a:p>
          <a:p>
            <a:pPr marL="641350" lvl="3" indent="-285750">
              <a:buClr>
                <a:srgbClr val="C00000"/>
              </a:buClr>
              <a:buFont typeface="Wingdings" panose="05000000000000000000" pitchFamily="2" charset="2"/>
              <a:buChar char="§"/>
            </a:pPr>
            <a:r>
              <a:rPr lang="en-US" sz="1800" dirty="0" smtClean="0"/>
              <a:t> The cursor names must begin with a cur_ and it should be in lowercase.</a:t>
            </a:r>
          </a:p>
          <a:p>
            <a:pPr marL="698500" lvl="3" indent="-342900">
              <a:buClr>
                <a:srgbClr val="C00000"/>
              </a:buClr>
              <a:buFont typeface="Wingdings" panose="05000000000000000000" pitchFamily="2" charset="2"/>
              <a:buChar char="§"/>
            </a:pPr>
            <a:r>
              <a:rPr lang="en-US" sz="1800" dirty="0" smtClean="0"/>
              <a:t>Function names must start with FN_ and it should be in Uppercase.</a:t>
            </a:r>
          </a:p>
          <a:p>
            <a:pPr marL="698500" lvl="3" indent="-342900">
              <a:buClr>
                <a:srgbClr val="C00000"/>
              </a:buClr>
              <a:buFont typeface="Wingdings" panose="05000000000000000000" pitchFamily="2" charset="2"/>
              <a:buChar char="§"/>
            </a:pPr>
            <a:r>
              <a:rPr lang="en-US" sz="1800" dirty="0" smtClean="0"/>
              <a:t>Package names must start with PKG_ and it should be in Uppercase.</a:t>
            </a:r>
          </a:p>
          <a:p>
            <a:pPr marL="698500" lvl="3" indent="-342900">
              <a:buClr>
                <a:srgbClr val="C00000"/>
              </a:buClr>
              <a:buFont typeface="Wingdings" panose="05000000000000000000" pitchFamily="2" charset="2"/>
              <a:buChar char="§"/>
            </a:pPr>
            <a:r>
              <a:rPr lang="en-US" sz="1800" dirty="0" smtClean="0"/>
              <a:t>Parameter names must begin p_ and it should be in lowercase.</a:t>
            </a:r>
          </a:p>
          <a:p>
            <a:pPr marL="698500" lvl="3" indent="-342900">
              <a:buClr>
                <a:srgbClr val="C00000"/>
              </a:buClr>
              <a:buFont typeface="Wingdings" panose="05000000000000000000" pitchFamily="2" charset="2"/>
              <a:buChar char="§"/>
            </a:pPr>
            <a:r>
              <a:rPr lang="en-US" sz="1800" dirty="0" smtClean="0"/>
              <a:t>Variable names must start with v_ and it should be lowercase.</a:t>
            </a:r>
          </a:p>
          <a:p>
            <a:pPr marL="342900" lvl="1" indent="-342900">
              <a:buClr>
                <a:schemeClr val="accent5"/>
              </a:buClr>
            </a:pPr>
            <a:endParaRPr lang="en-IN" sz="2200" dirty="0"/>
          </a:p>
        </p:txBody>
      </p:sp>
    </p:spTree>
    <p:extLst>
      <p:ext uri="{BB962C8B-B14F-4D97-AF65-F5344CB8AC3E}">
        <p14:creationId xmlns:p14="http://schemas.microsoft.com/office/powerpoint/2010/main" val="860422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3" name="Content Placeholder 2"/>
          <p:cNvSpPr>
            <a:spLocks noGrp="1"/>
          </p:cNvSpPr>
          <p:nvPr>
            <p:ph idx="1"/>
          </p:nvPr>
        </p:nvSpPr>
        <p:spPr/>
        <p:txBody>
          <a:bodyPr/>
          <a:lstStyle/>
          <a:p>
            <a:r>
              <a:rPr lang="en-US" dirty="0"/>
              <a:t>At the end of this session, you will be able </a:t>
            </a:r>
            <a:r>
              <a:rPr lang="en-US" dirty="0" smtClean="0"/>
              <a:t>to understand:</a:t>
            </a:r>
          </a:p>
          <a:p>
            <a:pPr lvl="1"/>
            <a:r>
              <a:rPr lang="en-US" dirty="0" smtClean="0"/>
              <a:t>Basic of Coding Standards</a:t>
            </a:r>
          </a:p>
          <a:p>
            <a:pPr lvl="1"/>
            <a:r>
              <a:rPr lang="en-IN" dirty="0"/>
              <a:t>Coding Principles</a:t>
            </a:r>
            <a:endParaRPr lang="en-US" dirty="0"/>
          </a:p>
          <a:p>
            <a:pPr lvl="1"/>
            <a:r>
              <a:rPr lang="en-IN" dirty="0"/>
              <a:t>Coding with </a:t>
            </a:r>
            <a:r>
              <a:rPr lang="en-US" dirty="0" smtClean="0"/>
              <a:t>Handlers</a:t>
            </a:r>
          </a:p>
          <a:p>
            <a:pPr lvl="1"/>
            <a:r>
              <a:rPr lang="en-IN" dirty="0"/>
              <a:t>Coding with </a:t>
            </a:r>
            <a:r>
              <a:rPr lang="en-US" dirty="0" smtClean="0"/>
              <a:t>Triggers</a:t>
            </a:r>
          </a:p>
          <a:p>
            <a:pPr lvl="1"/>
            <a:r>
              <a:rPr lang="en-IN" dirty="0"/>
              <a:t>Coding with </a:t>
            </a:r>
            <a:r>
              <a:rPr lang="en-US" dirty="0" smtClean="0"/>
              <a:t>SQL</a:t>
            </a:r>
          </a:p>
          <a:p>
            <a:pPr lvl="1"/>
            <a:r>
              <a:rPr lang="en-IN" dirty="0"/>
              <a:t>Coding with </a:t>
            </a:r>
            <a:r>
              <a:rPr lang="en-US" dirty="0" smtClean="0"/>
              <a:t>PLSQL</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Coding with </a:t>
            </a:r>
            <a:r>
              <a:rPr lang="en-US" b="1" dirty="0" smtClean="0"/>
              <a:t>PLSQL </a:t>
            </a:r>
            <a:r>
              <a:rPr lang="en-US" b="1" dirty="0"/>
              <a:t>(Contd.)</a:t>
            </a:r>
            <a:endParaRPr lang="en-IN" b="1" dirty="0"/>
          </a:p>
        </p:txBody>
      </p:sp>
      <p:sp>
        <p:nvSpPr>
          <p:cNvPr id="3" name="Content Placeholder 2"/>
          <p:cNvSpPr>
            <a:spLocks noGrp="1"/>
          </p:cNvSpPr>
          <p:nvPr>
            <p:ph idx="1"/>
          </p:nvPr>
        </p:nvSpPr>
        <p:spPr>
          <a:xfrm>
            <a:off x="298516" y="1494766"/>
            <a:ext cx="8845484" cy="4867397"/>
          </a:xfrm>
        </p:spPr>
        <p:txBody>
          <a:bodyPr/>
          <a:lstStyle/>
          <a:p>
            <a:r>
              <a:rPr lang="en-IN" sz="2000" dirty="0"/>
              <a:t>Do not add redundant </a:t>
            </a:r>
            <a:r>
              <a:rPr lang="en-IN" sz="2000" dirty="0" smtClean="0"/>
              <a:t>bracketing. </a:t>
            </a:r>
            <a:r>
              <a:rPr lang="en-IN" sz="2000" dirty="0"/>
              <a:t>Notice that PL/SQL provides the THEN keyword to terminate conditional expressions. For example</a:t>
            </a:r>
            <a:r>
              <a:rPr lang="en-IN" sz="2000" dirty="0" smtClean="0"/>
              <a:t>:</a:t>
            </a:r>
          </a:p>
          <a:p>
            <a:pPr lvl="1"/>
            <a:r>
              <a:rPr lang="en-IN" b="1" dirty="0"/>
              <a:t>if</a:t>
            </a:r>
            <a:r>
              <a:rPr lang="en-IN" dirty="0"/>
              <a:t> </a:t>
            </a:r>
            <a:r>
              <a:rPr lang="en-IN" b="1" dirty="0"/>
              <a:t>(</a:t>
            </a:r>
            <a:r>
              <a:rPr lang="en-IN" dirty="0"/>
              <a:t>x </a:t>
            </a:r>
            <a:r>
              <a:rPr lang="en-IN" b="1" dirty="0"/>
              <a:t>=</a:t>
            </a:r>
            <a:r>
              <a:rPr lang="en-IN" dirty="0"/>
              <a:t> </a:t>
            </a:r>
            <a:r>
              <a:rPr lang="en-IN" cap="all" dirty="0"/>
              <a:t>1</a:t>
            </a:r>
            <a:r>
              <a:rPr lang="en-IN" b="1" dirty="0" smtClean="0"/>
              <a:t>)     </a:t>
            </a:r>
            <a:r>
              <a:rPr lang="en-IN" b="1" dirty="0" smtClean="0">
                <a:solidFill>
                  <a:srgbClr val="FF0000"/>
                </a:solidFill>
              </a:rPr>
              <a:t>X</a:t>
            </a:r>
          </a:p>
          <a:p>
            <a:pPr lvl="1"/>
            <a:r>
              <a:rPr lang="en-IN" b="1" dirty="0"/>
              <a:t>if</a:t>
            </a:r>
            <a:r>
              <a:rPr lang="en-IN" dirty="0"/>
              <a:t> </a:t>
            </a:r>
            <a:r>
              <a:rPr lang="en-IN" b="1" dirty="0"/>
              <a:t>((</a:t>
            </a:r>
            <a:r>
              <a:rPr lang="en-IN" dirty="0"/>
              <a:t>x </a:t>
            </a:r>
            <a:r>
              <a:rPr lang="en-IN" b="1" dirty="0"/>
              <a:t>=</a:t>
            </a:r>
            <a:r>
              <a:rPr lang="en-IN" dirty="0"/>
              <a:t> </a:t>
            </a:r>
            <a:r>
              <a:rPr lang="en-IN" cap="all" dirty="0"/>
              <a:t>1</a:t>
            </a:r>
            <a:r>
              <a:rPr lang="en-IN" b="1" dirty="0"/>
              <a:t>)</a:t>
            </a:r>
            <a:r>
              <a:rPr lang="en-IN" dirty="0"/>
              <a:t> </a:t>
            </a:r>
            <a:r>
              <a:rPr lang="en-IN" b="1" dirty="0"/>
              <a:t>and</a:t>
            </a:r>
            <a:r>
              <a:rPr lang="en-IN" dirty="0"/>
              <a:t> </a:t>
            </a:r>
            <a:r>
              <a:rPr lang="en-IN" b="1" dirty="0"/>
              <a:t>(</a:t>
            </a:r>
            <a:r>
              <a:rPr lang="en-IN" dirty="0"/>
              <a:t>y </a:t>
            </a:r>
            <a:r>
              <a:rPr lang="en-IN" b="1" dirty="0"/>
              <a:t>=</a:t>
            </a:r>
            <a:r>
              <a:rPr lang="en-IN" dirty="0"/>
              <a:t> </a:t>
            </a:r>
            <a:r>
              <a:rPr lang="en-IN" cap="all" dirty="0"/>
              <a:t>2</a:t>
            </a:r>
            <a:r>
              <a:rPr lang="en-IN" b="1" dirty="0" smtClean="0"/>
              <a:t>))     </a:t>
            </a:r>
            <a:r>
              <a:rPr lang="en-IN" b="1" dirty="0" smtClean="0">
                <a:solidFill>
                  <a:srgbClr val="FF0000"/>
                </a:solidFill>
              </a:rPr>
              <a:t>X</a:t>
            </a:r>
          </a:p>
          <a:p>
            <a:pPr lvl="1"/>
            <a:r>
              <a:rPr lang="en-IN" b="1" dirty="0"/>
              <a:t>if</a:t>
            </a:r>
            <a:r>
              <a:rPr lang="en-IN" dirty="0"/>
              <a:t> x </a:t>
            </a:r>
            <a:r>
              <a:rPr lang="en-IN" b="1" dirty="0"/>
              <a:t>=</a:t>
            </a:r>
            <a:r>
              <a:rPr lang="en-IN" dirty="0"/>
              <a:t> </a:t>
            </a:r>
            <a:r>
              <a:rPr lang="en-IN" cap="all" dirty="0"/>
              <a:t>1</a:t>
            </a:r>
            <a:r>
              <a:rPr lang="en-IN" dirty="0"/>
              <a:t> </a:t>
            </a:r>
            <a:r>
              <a:rPr lang="en-IN" b="1" dirty="0"/>
              <a:t>and</a:t>
            </a:r>
            <a:r>
              <a:rPr lang="en-IN" dirty="0"/>
              <a:t> y </a:t>
            </a:r>
            <a:r>
              <a:rPr lang="en-IN" b="1" dirty="0"/>
              <a:t>=</a:t>
            </a:r>
            <a:r>
              <a:rPr lang="en-IN" dirty="0"/>
              <a:t> </a:t>
            </a:r>
            <a:r>
              <a:rPr lang="en-IN" cap="all" dirty="0" smtClean="0"/>
              <a:t>2   </a:t>
            </a:r>
          </a:p>
          <a:p>
            <a:pPr marL="174625" lvl="1" indent="0">
              <a:buNone/>
            </a:pPr>
            <a:endParaRPr lang="en-US" b="1" cap="all" dirty="0">
              <a:solidFill>
                <a:srgbClr val="FF0000"/>
              </a:solidFill>
            </a:endParaRPr>
          </a:p>
          <a:p>
            <a:r>
              <a:rPr lang="en-IN" sz="2000" dirty="0"/>
              <a:t>The THEN keyword can follow on the same line when the condition is short and simple, or (more formally) it can start a new line directly below the if.</a:t>
            </a:r>
          </a:p>
          <a:p>
            <a:r>
              <a:rPr lang="en-IN" sz="2000" dirty="0"/>
              <a:t>Similarly, where you have more than one condition to test, if there are only two or three and they are very simple you can place them all on one line. If there are more or they require more space, write one per line, aligned vertically</a:t>
            </a:r>
            <a:r>
              <a:rPr lang="en-IN" sz="2000" dirty="0" smtClean="0"/>
              <a:t>:</a:t>
            </a:r>
          </a:p>
          <a:p>
            <a:pPr lvl="1"/>
            <a:r>
              <a:rPr lang="en-IN" b="1" dirty="0"/>
              <a:t>if</a:t>
            </a:r>
            <a:r>
              <a:rPr lang="en-IN" dirty="0"/>
              <a:t> </a:t>
            </a:r>
            <a:r>
              <a:rPr lang="en-IN" dirty="0" err="1"/>
              <a:t>to_char</a:t>
            </a:r>
            <a:r>
              <a:rPr lang="en-IN" b="1" dirty="0"/>
              <a:t>(</a:t>
            </a:r>
            <a:r>
              <a:rPr lang="en-IN" dirty="0" err="1"/>
              <a:t>sysdate</a:t>
            </a:r>
            <a:r>
              <a:rPr lang="en-IN" b="1" dirty="0"/>
              <a:t>,</a:t>
            </a:r>
            <a:r>
              <a:rPr lang="en-IN" dirty="0"/>
              <a:t>'D'</a:t>
            </a:r>
            <a:r>
              <a:rPr lang="en-IN" b="1" dirty="0"/>
              <a:t>)</a:t>
            </a:r>
            <a:r>
              <a:rPr lang="en-IN" dirty="0"/>
              <a:t> </a:t>
            </a:r>
            <a:r>
              <a:rPr lang="en-IN" b="1" dirty="0"/>
              <a:t>&gt;</a:t>
            </a:r>
            <a:r>
              <a:rPr lang="en-IN" dirty="0"/>
              <a:t> </a:t>
            </a:r>
            <a:r>
              <a:rPr lang="en-IN" cap="all" dirty="0"/>
              <a:t>1</a:t>
            </a:r>
            <a:r>
              <a:rPr lang="en-IN" dirty="0"/>
              <a:t> </a:t>
            </a:r>
            <a:r>
              <a:rPr lang="en-IN" b="1" dirty="0"/>
              <a:t>and</a:t>
            </a:r>
            <a:r>
              <a:rPr lang="en-IN" dirty="0"/>
              <a:t> </a:t>
            </a:r>
            <a:r>
              <a:rPr lang="en-IN" dirty="0" err="1"/>
              <a:t>mypackage</a:t>
            </a:r>
            <a:r>
              <a:rPr lang="en-IN" b="1" dirty="0" err="1"/>
              <a:t>.</a:t>
            </a:r>
            <a:r>
              <a:rPr lang="en-IN" dirty="0" err="1"/>
              <a:t>myprocedure</a:t>
            </a:r>
            <a:r>
              <a:rPr lang="en-IN" b="1" dirty="0"/>
              <a:t>(</a:t>
            </a:r>
            <a:r>
              <a:rPr lang="en-IN" cap="all" dirty="0"/>
              <a:t>1</a:t>
            </a:r>
            <a:r>
              <a:rPr lang="en-IN" b="1" dirty="0"/>
              <a:t>,</a:t>
            </a:r>
            <a:r>
              <a:rPr lang="en-IN" cap="all" dirty="0"/>
              <a:t>2</a:t>
            </a:r>
            <a:r>
              <a:rPr lang="en-IN" b="1" dirty="0"/>
              <a:t>,</a:t>
            </a:r>
            <a:r>
              <a:rPr lang="en-IN" cap="all" dirty="0"/>
              <a:t>3</a:t>
            </a:r>
            <a:r>
              <a:rPr lang="en-IN" b="1" dirty="0"/>
              <a:t>,</a:t>
            </a:r>
            <a:r>
              <a:rPr lang="en-IN" cap="all" dirty="0"/>
              <a:t>4</a:t>
            </a:r>
            <a:r>
              <a:rPr lang="en-IN" b="1" dirty="0"/>
              <a:t>)</a:t>
            </a:r>
            <a:r>
              <a:rPr lang="en-IN" dirty="0"/>
              <a:t> </a:t>
            </a:r>
            <a:r>
              <a:rPr lang="en-IN" b="1" dirty="0"/>
              <a:t>not</a:t>
            </a:r>
            <a:r>
              <a:rPr lang="en-IN" dirty="0"/>
              <a:t> </a:t>
            </a:r>
            <a:r>
              <a:rPr lang="en-IN" b="1" dirty="0"/>
              <a:t>between</a:t>
            </a:r>
            <a:r>
              <a:rPr lang="en-IN" dirty="0"/>
              <a:t> </a:t>
            </a:r>
            <a:r>
              <a:rPr lang="en-IN" cap="all" dirty="0"/>
              <a:t>1</a:t>
            </a:r>
            <a:r>
              <a:rPr lang="en-IN" dirty="0"/>
              <a:t> </a:t>
            </a:r>
            <a:r>
              <a:rPr lang="en-IN" b="1" dirty="0"/>
              <a:t>and</a:t>
            </a:r>
            <a:r>
              <a:rPr lang="en-IN" dirty="0"/>
              <a:t> </a:t>
            </a:r>
            <a:r>
              <a:rPr lang="en-IN" cap="all" dirty="0"/>
              <a:t>99</a:t>
            </a:r>
            <a:r>
              <a:rPr lang="en-IN" dirty="0"/>
              <a:t> </a:t>
            </a:r>
            <a:r>
              <a:rPr lang="en-IN" b="1" dirty="0" smtClean="0"/>
              <a:t>then   </a:t>
            </a:r>
            <a:r>
              <a:rPr lang="en-IN" b="1" dirty="0"/>
              <a:t> </a:t>
            </a:r>
            <a:r>
              <a:rPr lang="en-IN" b="1" dirty="0" smtClean="0"/>
              <a:t> </a:t>
            </a:r>
            <a:r>
              <a:rPr lang="en-IN" b="1" dirty="0" smtClean="0">
                <a:solidFill>
                  <a:srgbClr val="FF0000"/>
                </a:solidFill>
              </a:rPr>
              <a:t>X</a:t>
            </a:r>
            <a:r>
              <a:rPr lang="en-US" b="1" dirty="0" smtClean="0">
                <a:solidFill>
                  <a:srgbClr val="FF0000"/>
                </a:solidFill>
              </a:rPr>
              <a:t>  </a:t>
            </a:r>
            <a:endParaRPr lang="en-IN" b="1" dirty="0">
              <a:solidFill>
                <a:srgbClr val="FF000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8958" y="2781833"/>
            <a:ext cx="399246" cy="382350"/>
          </a:xfrm>
          <a:prstGeom prst="rect">
            <a:avLst/>
          </a:prstGeom>
        </p:spPr>
      </p:pic>
    </p:spTree>
    <p:extLst>
      <p:ext uri="{BB962C8B-B14F-4D97-AF65-F5344CB8AC3E}">
        <p14:creationId xmlns:p14="http://schemas.microsoft.com/office/powerpoint/2010/main" val="3527520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Coding with </a:t>
            </a:r>
            <a:r>
              <a:rPr lang="en-US" b="1" dirty="0" smtClean="0"/>
              <a:t>PLSQL </a:t>
            </a:r>
            <a:r>
              <a:rPr lang="en-US" b="1" dirty="0"/>
              <a:t>(Contd.)</a:t>
            </a:r>
            <a:endParaRPr lang="en-IN" b="1" dirty="0"/>
          </a:p>
        </p:txBody>
      </p:sp>
      <p:sp>
        <p:nvSpPr>
          <p:cNvPr id="3" name="Content Placeholder 2"/>
          <p:cNvSpPr>
            <a:spLocks noGrp="1"/>
          </p:cNvSpPr>
          <p:nvPr>
            <p:ph idx="1"/>
          </p:nvPr>
        </p:nvSpPr>
        <p:spPr>
          <a:xfrm>
            <a:off x="298516" y="1494766"/>
            <a:ext cx="8845484" cy="4841640"/>
          </a:xfrm>
        </p:spPr>
        <p:txBody>
          <a:bodyPr/>
          <a:lstStyle/>
          <a:p>
            <a:pPr lvl="1"/>
            <a:r>
              <a:rPr lang="en-IN" b="1" dirty="0"/>
              <a:t>if</a:t>
            </a:r>
            <a:r>
              <a:rPr lang="en-IN" dirty="0"/>
              <a:t> </a:t>
            </a:r>
            <a:r>
              <a:rPr lang="en-IN" dirty="0" err="1"/>
              <a:t>to_char</a:t>
            </a:r>
            <a:r>
              <a:rPr lang="en-IN" b="1" dirty="0"/>
              <a:t>(</a:t>
            </a:r>
            <a:r>
              <a:rPr lang="en-IN" dirty="0" err="1"/>
              <a:t>sysdate</a:t>
            </a:r>
            <a:r>
              <a:rPr lang="en-IN" b="1" dirty="0"/>
              <a:t>,</a:t>
            </a:r>
            <a:r>
              <a:rPr lang="en-IN" dirty="0"/>
              <a:t>'D'</a:t>
            </a:r>
            <a:r>
              <a:rPr lang="en-IN" b="1" dirty="0"/>
              <a:t>)</a:t>
            </a:r>
            <a:r>
              <a:rPr lang="en-IN" dirty="0"/>
              <a:t> </a:t>
            </a:r>
            <a:r>
              <a:rPr lang="en-IN" b="1" dirty="0"/>
              <a:t>&gt;</a:t>
            </a:r>
            <a:r>
              <a:rPr lang="en-IN" dirty="0"/>
              <a:t> </a:t>
            </a:r>
            <a:r>
              <a:rPr lang="en-IN" cap="all" dirty="0"/>
              <a:t>1</a:t>
            </a:r>
            <a:r>
              <a:rPr lang="en-IN" dirty="0"/>
              <a:t/>
            </a:r>
            <a:br>
              <a:rPr lang="en-IN" dirty="0"/>
            </a:br>
            <a:r>
              <a:rPr lang="en-IN" dirty="0"/>
              <a:t>	</a:t>
            </a:r>
            <a:r>
              <a:rPr lang="en-IN" b="1" dirty="0"/>
              <a:t>and</a:t>
            </a:r>
            <a:r>
              <a:rPr lang="en-IN" dirty="0"/>
              <a:t> </a:t>
            </a:r>
            <a:r>
              <a:rPr lang="en-IN" dirty="0" err="1"/>
              <a:t>mypackage</a:t>
            </a:r>
            <a:r>
              <a:rPr lang="en-IN" b="1" dirty="0" err="1"/>
              <a:t>.</a:t>
            </a:r>
            <a:r>
              <a:rPr lang="en-IN" dirty="0" err="1"/>
              <a:t>myprocedure</a:t>
            </a:r>
            <a:r>
              <a:rPr lang="en-IN" b="1" dirty="0"/>
              <a:t>(</a:t>
            </a:r>
            <a:r>
              <a:rPr lang="en-IN" cap="all" dirty="0"/>
              <a:t>1</a:t>
            </a:r>
            <a:r>
              <a:rPr lang="en-IN" b="1" dirty="0"/>
              <a:t>,</a:t>
            </a:r>
            <a:r>
              <a:rPr lang="en-IN" cap="all" dirty="0"/>
              <a:t>2</a:t>
            </a:r>
            <a:r>
              <a:rPr lang="en-IN" b="1" dirty="0"/>
              <a:t>,</a:t>
            </a:r>
            <a:r>
              <a:rPr lang="en-IN" cap="all" dirty="0"/>
              <a:t>3</a:t>
            </a:r>
            <a:r>
              <a:rPr lang="en-IN" b="1" dirty="0"/>
              <a:t>,</a:t>
            </a:r>
            <a:r>
              <a:rPr lang="en-IN" cap="all" dirty="0"/>
              <a:t>4</a:t>
            </a:r>
            <a:r>
              <a:rPr lang="en-IN" b="1" dirty="0"/>
              <a:t>)</a:t>
            </a:r>
            <a:r>
              <a:rPr lang="en-IN" dirty="0"/>
              <a:t> </a:t>
            </a:r>
            <a:r>
              <a:rPr lang="en-IN" b="1" dirty="0"/>
              <a:t>not</a:t>
            </a:r>
            <a:r>
              <a:rPr lang="en-IN" dirty="0"/>
              <a:t> </a:t>
            </a:r>
            <a:r>
              <a:rPr lang="en-IN" b="1" dirty="0"/>
              <a:t>between</a:t>
            </a:r>
            <a:r>
              <a:rPr lang="en-IN" dirty="0"/>
              <a:t> </a:t>
            </a:r>
            <a:r>
              <a:rPr lang="en-IN" cap="all" dirty="0"/>
              <a:t>1</a:t>
            </a:r>
            <a:r>
              <a:rPr lang="en-IN" dirty="0"/>
              <a:t> </a:t>
            </a:r>
            <a:r>
              <a:rPr lang="en-IN" b="1" dirty="0"/>
              <a:t>and</a:t>
            </a:r>
            <a:r>
              <a:rPr lang="en-IN" dirty="0"/>
              <a:t> </a:t>
            </a:r>
            <a:r>
              <a:rPr lang="en-IN" cap="all" dirty="0" smtClean="0"/>
              <a:t>99     </a:t>
            </a:r>
            <a:r>
              <a:rPr lang="en-IN" sz="3200" b="1" dirty="0" smtClean="0">
                <a:solidFill>
                  <a:srgbClr val="FF0000"/>
                </a:solidFill>
              </a:rPr>
              <a:t>X</a:t>
            </a:r>
            <a:r>
              <a:rPr lang="en-IN" dirty="0"/>
              <a:t/>
            </a:r>
            <a:br>
              <a:rPr lang="en-IN" dirty="0"/>
            </a:br>
            <a:r>
              <a:rPr lang="en-IN" b="1" dirty="0"/>
              <a:t>then                </a:t>
            </a:r>
            <a:r>
              <a:rPr lang="en-IN" b="1" dirty="0" smtClean="0"/>
              <a:t>                                                                                           </a:t>
            </a:r>
          </a:p>
          <a:p>
            <a:pPr lvl="1"/>
            <a:r>
              <a:rPr lang="en-IN" b="1" dirty="0" smtClean="0"/>
              <a:t>if</a:t>
            </a:r>
            <a:r>
              <a:rPr lang="en-IN" dirty="0" smtClean="0"/>
              <a:t> </a:t>
            </a:r>
            <a:r>
              <a:rPr lang="en-IN" dirty="0" err="1"/>
              <a:t>to_char</a:t>
            </a:r>
            <a:r>
              <a:rPr lang="en-IN" b="1" dirty="0"/>
              <a:t>(</a:t>
            </a:r>
            <a:r>
              <a:rPr lang="en-IN" dirty="0" err="1"/>
              <a:t>sysdate</a:t>
            </a:r>
            <a:r>
              <a:rPr lang="en-IN" b="1" dirty="0"/>
              <a:t>,</a:t>
            </a:r>
            <a:r>
              <a:rPr lang="en-IN" dirty="0"/>
              <a:t>'D'</a:t>
            </a:r>
            <a:r>
              <a:rPr lang="en-IN" b="1" dirty="0"/>
              <a:t>)</a:t>
            </a:r>
            <a:r>
              <a:rPr lang="en-IN" dirty="0"/>
              <a:t> </a:t>
            </a:r>
            <a:r>
              <a:rPr lang="en-IN" b="1" dirty="0"/>
              <a:t>&gt;</a:t>
            </a:r>
            <a:r>
              <a:rPr lang="en-IN" dirty="0"/>
              <a:t> </a:t>
            </a:r>
            <a:r>
              <a:rPr lang="en-IN" cap="all" dirty="0"/>
              <a:t>1</a:t>
            </a:r>
            <a:r>
              <a:rPr lang="en-IN" dirty="0"/>
              <a:t/>
            </a:r>
            <a:br>
              <a:rPr lang="en-IN" dirty="0"/>
            </a:br>
            <a:r>
              <a:rPr lang="en-IN" b="1" dirty="0"/>
              <a:t>and</a:t>
            </a:r>
            <a:r>
              <a:rPr lang="en-IN" dirty="0"/>
              <a:t> </a:t>
            </a:r>
            <a:r>
              <a:rPr lang="en-IN" dirty="0" err="1"/>
              <a:t>mypackage</a:t>
            </a:r>
            <a:r>
              <a:rPr lang="en-IN" b="1" dirty="0" err="1"/>
              <a:t>.</a:t>
            </a:r>
            <a:r>
              <a:rPr lang="en-IN" dirty="0" err="1"/>
              <a:t>myprocedure</a:t>
            </a:r>
            <a:r>
              <a:rPr lang="en-IN" b="1" dirty="0"/>
              <a:t>(</a:t>
            </a:r>
            <a:r>
              <a:rPr lang="en-IN" cap="all" dirty="0"/>
              <a:t>1</a:t>
            </a:r>
            <a:r>
              <a:rPr lang="en-IN" b="1" dirty="0"/>
              <a:t>,</a:t>
            </a:r>
            <a:r>
              <a:rPr lang="en-IN" cap="all" dirty="0"/>
              <a:t>2</a:t>
            </a:r>
            <a:r>
              <a:rPr lang="en-IN" b="1" dirty="0"/>
              <a:t>,</a:t>
            </a:r>
            <a:r>
              <a:rPr lang="en-IN" cap="all" dirty="0"/>
              <a:t>3</a:t>
            </a:r>
            <a:r>
              <a:rPr lang="en-IN" b="1" dirty="0"/>
              <a:t>,</a:t>
            </a:r>
            <a:r>
              <a:rPr lang="en-IN" cap="all" dirty="0"/>
              <a:t>4</a:t>
            </a:r>
            <a:r>
              <a:rPr lang="en-IN" b="1" dirty="0"/>
              <a:t>)</a:t>
            </a:r>
            <a:r>
              <a:rPr lang="en-IN" dirty="0"/>
              <a:t> </a:t>
            </a:r>
            <a:r>
              <a:rPr lang="en-IN" b="1" dirty="0"/>
              <a:t>not</a:t>
            </a:r>
            <a:r>
              <a:rPr lang="en-IN" dirty="0"/>
              <a:t> </a:t>
            </a:r>
            <a:r>
              <a:rPr lang="en-IN" b="1" dirty="0"/>
              <a:t>between</a:t>
            </a:r>
            <a:r>
              <a:rPr lang="en-IN" dirty="0"/>
              <a:t> </a:t>
            </a:r>
            <a:r>
              <a:rPr lang="en-IN" cap="all" dirty="0"/>
              <a:t>1</a:t>
            </a:r>
            <a:r>
              <a:rPr lang="en-IN" dirty="0"/>
              <a:t> </a:t>
            </a:r>
            <a:r>
              <a:rPr lang="en-IN" b="1" dirty="0"/>
              <a:t>and</a:t>
            </a:r>
            <a:r>
              <a:rPr lang="en-IN" dirty="0"/>
              <a:t> </a:t>
            </a:r>
            <a:r>
              <a:rPr lang="en-IN" cap="all" dirty="0"/>
              <a:t>99</a:t>
            </a:r>
            <a:r>
              <a:rPr lang="en-IN" dirty="0"/>
              <a:t/>
            </a:r>
            <a:br>
              <a:rPr lang="en-IN" dirty="0"/>
            </a:br>
            <a:r>
              <a:rPr lang="en-IN" b="1" dirty="0" smtClean="0"/>
              <a:t>then</a:t>
            </a:r>
          </a:p>
          <a:p>
            <a:pPr marL="174625" lvl="1" indent="0">
              <a:buNone/>
            </a:pPr>
            <a:endParaRPr lang="en-IN" b="1" dirty="0" smtClean="0"/>
          </a:p>
          <a:p>
            <a:r>
              <a:rPr lang="en-IN" sz="2000" dirty="0"/>
              <a:t>Comma separated lists will be ‘stacked’ and aligned as shown below: </a:t>
            </a:r>
            <a:endParaRPr lang="en-IN" sz="2000" dirty="0" smtClean="0"/>
          </a:p>
          <a:p>
            <a:pPr marL="546100" lvl="3" indent="0">
              <a:buNone/>
            </a:pPr>
            <a:r>
              <a:rPr lang="en-IN" sz="1800" dirty="0" smtClean="0"/>
              <a:t>SELECT </a:t>
            </a:r>
            <a:r>
              <a:rPr lang="en-IN" sz="1800" dirty="0"/>
              <a:t>SUM(A) </a:t>
            </a:r>
            <a:endParaRPr lang="en-IN" sz="1800" dirty="0" smtClean="0"/>
          </a:p>
          <a:p>
            <a:pPr marL="546100" lvl="3" indent="0">
              <a:buNone/>
            </a:pPr>
            <a:r>
              <a:rPr lang="en-IN" sz="1800" dirty="0"/>
              <a:t>	</a:t>
            </a:r>
            <a:r>
              <a:rPr lang="en-IN" sz="1800" dirty="0" smtClean="0"/>
              <a:t>, </a:t>
            </a:r>
            <a:r>
              <a:rPr lang="en-IN" sz="1800" dirty="0"/>
              <a:t>B </a:t>
            </a:r>
            <a:endParaRPr lang="en-IN" sz="1800" dirty="0" smtClean="0"/>
          </a:p>
          <a:p>
            <a:pPr marL="546100" lvl="3" indent="0">
              <a:buNone/>
            </a:pPr>
            <a:r>
              <a:rPr lang="en-IN" sz="1800" dirty="0"/>
              <a:t>	</a:t>
            </a:r>
            <a:r>
              <a:rPr lang="en-IN" sz="1800" dirty="0" smtClean="0"/>
              <a:t>, </a:t>
            </a:r>
            <a:r>
              <a:rPr lang="en-IN" sz="1800" dirty="0"/>
              <a:t>C </a:t>
            </a:r>
            <a:endParaRPr lang="en-IN" sz="1800" dirty="0" smtClean="0"/>
          </a:p>
          <a:p>
            <a:pPr marL="546100" lvl="3" indent="0">
              <a:buNone/>
            </a:pPr>
            <a:r>
              <a:rPr lang="en-IN" sz="1800" dirty="0" smtClean="0"/>
              <a:t>FROM </a:t>
            </a:r>
            <a:r>
              <a:rPr lang="en-IN" sz="1800" dirty="0"/>
              <a:t>TABLE1 </a:t>
            </a:r>
            <a:endParaRPr lang="en-IN" sz="1800" dirty="0" smtClean="0"/>
          </a:p>
          <a:p>
            <a:pPr marL="546100" lvl="3" indent="0">
              <a:buNone/>
            </a:pPr>
            <a:r>
              <a:rPr lang="en-IN" sz="1800" dirty="0" smtClean="0"/>
              <a:t>WHERE </a:t>
            </a:r>
            <a:r>
              <a:rPr lang="en-IN" sz="1800" dirty="0"/>
              <a:t>B = 5 </a:t>
            </a:r>
            <a:endParaRPr lang="en-IN" sz="1800" dirty="0" smtClean="0"/>
          </a:p>
          <a:p>
            <a:pPr marL="546100" lvl="3" indent="0">
              <a:buNone/>
            </a:pPr>
            <a:r>
              <a:rPr lang="en-IN" sz="1800" dirty="0" smtClean="0"/>
              <a:t>GROUP </a:t>
            </a:r>
            <a:r>
              <a:rPr lang="en-IN" sz="1800" dirty="0"/>
              <a:t>BY B </a:t>
            </a:r>
            <a:endParaRPr lang="en-IN" sz="1800" dirty="0" smtClean="0"/>
          </a:p>
          <a:p>
            <a:pPr marL="546100" lvl="3" indent="0">
              <a:buNone/>
            </a:pPr>
            <a:r>
              <a:rPr lang="en-IN" sz="1800" dirty="0"/>
              <a:t>	</a:t>
            </a:r>
            <a:r>
              <a:rPr lang="en-IN" sz="1800" dirty="0" smtClean="0"/>
              <a:t>, </a:t>
            </a:r>
            <a:r>
              <a:rPr lang="en-IN" sz="1800" dirty="0"/>
              <a:t>C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5658" y="2627300"/>
            <a:ext cx="609856" cy="584047"/>
          </a:xfrm>
          <a:prstGeom prst="rect">
            <a:avLst/>
          </a:prstGeom>
        </p:spPr>
      </p:pic>
    </p:spTree>
    <p:extLst>
      <p:ext uri="{BB962C8B-B14F-4D97-AF65-F5344CB8AC3E}">
        <p14:creationId xmlns:p14="http://schemas.microsoft.com/office/powerpoint/2010/main" val="3478917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Coding with </a:t>
            </a:r>
            <a:r>
              <a:rPr lang="en-US" b="1" dirty="0" smtClean="0"/>
              <a:t>PLSQL </a:t>
            </a:r>
            <a:r>
              <a:rPr lang="en-US" b="1" dirty="0"/>
              <a:t>(Contd.)</a:t>
            </a:r>
            <a:endParaRPr lang="en-IN" b="1" dirty="0"/>
          </a:p>
        </p:txBody>
      </p:sp>
      <p:sp>
        <p:nvSpPr>
          <p:cNvPr id="3" name="Content Placeholder 2"/>
          <p:cNvSpPr>
            <a:spLocks noGrp="1"/>
          </p:cNvSpPr>
          <p:nvPr>
            <p:ph idx="1"/>
          </p:nvPr>
        </p:nvSpPr>
        <p:spPr/>
        <p:txBody>
          <a:bodyPr/>
          <a:lstStyle/>
          <a:p>
            <a:r>
              <a:rPr lang="en-IN" dirty="0"/>
              <a:t>Variable names will be all lower case, with individual words separated by an underscore. </a:t>
            </a:r>
          </a:p>
          <a:p>
            <a:r>
              <a:rPr lang="en-IN" dirty="0"/>
              <a:t>The following standard prefixes will be used: </a:t>
            </a:r>
            <a:endParaRPr lang="en-IN" dirty="0" smtClean="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090812474"/>
              </p:ext>
            </p:extLst>
          </p:nvPr>
        </p:nvGraphicFramePr>
        <p:xfrm>
          <a:off x="1128695" y="2824979"/>
          <a:ext cx="7209453" cy="2494280"/>
        </p:xfrm>
        <a:graphic>
          <a:graphicData uri="http://schemas.openxmlformats.org/drawingml/2006/table">
            <a:tbl>
              <a:tblPr firstRow="1" bandRow="1">
                <a:tableStyleId>{073A0DAA-6AF3-43AB-8588-CEC1D06C72B9}</a:tableStyleId>
              </a:tblPr>
              <a:tblGrid>
                <a:gridCol w="3048000"/>
                <a:gridCol w="4161453"/>
              </a:tblGrid>
              <a:tr h="370840">
                <a:tc>
                  <a:txBody>
                    <a:bodyPr/>
                    <a:lstStyle/>
                    <a:p>
                      <a:pPr algn="ctr"/>
                      <a:r>
                        <a:rPr lang="en-US" dirty="0" smtClean="0"/>
                        <a:t>PREFIX</a:t>
                      </a:r>
                      <a:endParaRPr lang="en-IN" dirty="0"/>
                    </a:p>
                  </a:txBody>
                  <a:tcPr/>
                </a:tc>
                <a:tc>
                  <a:txBody>
                    <a:bodyPr/>
                    <a:lstStyle/>
                    <a:p>
                      <a:pPr algn="ctr"/>
                      <a:r>
                        <a:rPr lang="en-US" dirty="0" smtClean="0"/>
                        <a:t>USAGE</a:t>
                      </a:r>
                      <a:r>
                        <a:rPr lang="en-US" baseline="0" dirty="0" smtClean="0"/>
                        <a:t> CONTEXT</a:t>
                      </a:r>
                      <a:endParaRPr lang="en-IN" dirty="0"/>
                    </a:p>
                  </a:txBody>
                  <a:tcPr/>
                </a:tc>
              </a:tr>
              <a:tr h="370840">
                <a:tc>
                  <a:txBody>
                    <a:bodyPr/>
                    <a:lstStyle/>
                    <a:p>
                      <a:r>
                        <a:rPr lang="en-US" dirty="0" smtClean="0"/>
                        <a:t>p_</a:t>
                      </a:r>
                      <a:endParaRPr lang="en-IN" dirty="0"/>
                    </a:p>
                  </a:txBody>
                  <a:tcPr/>
                </a:tc>
                <a:tc>
                  <a:txBody>
                    <a:bodyPr/>
                    <a:lstStyle/>
                    <a:p>
                      <a:r>
                        <a:rPr lang="en-IN" dirty="0" smtClean="0"/>
                        <a:t>Function and procedure parameters </a:t>
                      </a:r>
                      <a:endParaRPr lang="en-IN" dirty="0"/>
                    </a:p>
                  </a:txBody>
                  <a:tcPr/>
                </a:tc>
              </a:tr>
              <a:tr h="370840">
                <a:tc>
                  <a:txBody>
                    <a:bodyPr/>
                    <a:lstStyle/>
                    <a:p>
                      <a:r>
                        <a:rPr lang="en-US" dirty="0" smtClean="0"/>
                        <a:t>l_</a:t>
                      </a:r>
                      <a:endParaRPr lang="en-IN" dirty="0"/>
                    </a:p>
                  </a:txBody>
                  <a:tcPr/>
                </a:tc>
                <a:tc>
                  <a:txBody>
                    <a:bodyPr/>
                    <a:lstStyle/>
                    <a:p>
                      <a:r>
                        <a:rPr lang="en-IN" dirty="0" smtClean="0"/>
                        <a:t>Function and procedure local variables </a:t>
                      </a:r>
                      <a:endParaRPr lang="en-IN" dirty="0"/>
                    </a:p>
                  </a:txBody>
                  <a:tcPr/>
                </a:tc>
              </a:tr>
              <a:tr h="370840">
                <a:tc>
                  <a:txBody>
                    <a:bodyPr/>
                    <a:lstStyle/>
                    <a:p>
                      <a:r>
                        <a:rPr lang="en-US" dirty="0" smtClean="0"/>
                        <a:t>g_</a:t>
                      </a:r>
                      <a:endParaRPr lang="en-IN" dirty="0"/>
                    </a:p>
                  </a:txBody>
                  <a:tcPr/>
                </a:tc>
                <a:tc>
                  <a:txBody>
                    <a:bodyPr/>
                    <a:lstStyle/>
                    <a:p>
                      <a:r>
                        <a:rPr lang="en-IN" dirty="0" smtClean="0"/>
                        <a:t>Package global variables </a:t>
                      </a:r>
                      <a:endParaRPr lang="en-IN" dirty="0"/>
                    </a:p>
                  </a:txBody>
                  <a:tcPr/>
                </a:tc>
              </a:tr>
              <a:tr h="370840">
                <a:tc>
                  <a:txBody>
                    <a:bodyPr/>
                    <a:lstStyle/>
                    <a:p>
                      <a:r>
                        <a:rPr lang="en-US" dirty="0" err="1" smtClean="0"/>
                        <a:t>lc</a:t>
                      </a:r>
                      <a:r>
                        <a:rPr lang="en-US" dirty="0" smtClean="0"/>
                        <a:t>_</a:t>
                      </a:r>
                      <a:endParaRPr lang="en-IN" dirty="0"/>
                    </a:p>
                  </a:txBody>
                  <a:tcPr/>
                </a:tc>
                <a:tc>
                  <a:txBody>
                    <a:bodyPr/>
                    <a:lstStyle/>
                    <a:p>
                      <a:r>
                        <a:rPr lang="en-IN" dirty="0" smtClean="0"/>
                        <a:t>Function and procedure local constants</a:t>
                      </a:r>
                      <a:endParaRPr lang="en-IN" dirty="0"/>
                    </a:p>
                  </a:txBody>
                  <a:tcPr/>
                </a:tc>
              </a:tr>
              <a:tr h="370840">
                <a:tc>
                  <a:txBody>
                    <a:bodyPr/>
                    <a:lstStyle/>
                    <a:p>
                      <a:r>
                        <a:rPr lang="en-US" dirty="0" err="1" smtClean="0"/>
                        <a:t>gc</a:t>
                      </a:r>
                      <a:r>
                        <a:rPr lang="en-US" dirty="0" smtClean="0"/>
                        <a:t>_</a:t>
                      </a:r>
                      <a:endParaRPr lang="en-IN" dirty="0"/>
                    </a:p>
                  </a:txBody>
                  <a:tcPr/>
                </a:tc>
                <a:tc>
                  <a:txBody>
                    <a:bodyPr/>
                    <a:lstStyle/>
                    <a:p>
                      <a:r>
                        <a:rPr lang="en-IN" dirty="0" smtClean="0"/>
                        <a:t>Package global constants </a:t>
                      </a:r>
                      <a:endParaRPr lang="en-IN" dirty="0"/>
                    </a:p>
                  </a:txBody>
                  <a:tcPr/>
                </a:tc>
              </a:tr>
            </a:tbl>
          </a:graphicData>
        </a:graphic>
      </p:graphicFrame>
    </p:spTree>
    <p:extLst>
      <p:ext uri="{BB962C8B-B14F-4D97-AF65-F5344CB8AC3E}">
        <p14:creationId xmlns:p14="http://schemas.microsoft.com/office/powerpoint/2010/main" val="2748836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b="1" dirty="0" smtClean="0"/>
              <a:t>Summary</a:t>
            </a:r>
            <a:endParaRPr lang="en-US" sz="2400" b="1" dirty="0"/>
          </a:p>
        </p:txBody>
      </p:sp>
      <p:sp>
        <p:nvSpPr>
          <p:cNvPr id="2" name="Content Placeholder 1"/>
          <p:cNvSpPr>
            <a:spLocks noGrp="1"/>
          </p:cNvSpPr>
          <p:nvPr>
            <p:ph idx="1"/>
          </p:nvPr>
        </p:nvSpPr>
        <p:spPr/>
        <p:txBody>
          <a:bodyPr/>
          <a:lstStyle/>
          <a:p>
            <a:r>
              <a:rPr lang="en-US" dirty="0"/>
              <a:t>In this </a:t>
            </a:r>
            <a:r>
              <a:rPr lang="en-US" dirty="0" smtClean="0"/>
              <a:t>session, </a:t>
            </a:r>
            <a:r>
              <a:rPr lang="en-US" dirty="0"/>
              <a:t>we have </a:t>
            </a:r>
            <a:r>
              <a:rPr lang="en-US" dirty="0" smtClean="0"/>
              <a:t>covered:</a:t>
            </a:r>
          </a:p>
          <a:p>
            <a:pPr lvl="1"/>
            <a:r>
              <a:rPr lang="en-US" dirty="0"/>
              <a:t>Basic of Coding Standards</a:t>
            </a:r>
          </a:p>
          <a:p>
            <a:pPr lvl="1"/>
            <a:r>
              <a:rPr lang="en-IN" dirty="0"/>
              <a:t>Coding Principles</a:t>
            </a:r>
            <a:endParaRPr lang="en-US" dirty="0"/>
          </a:p>
          <a:p>
            <a:pPr lvl="1"/>
            <a:r>
              <a:rPr lang="en-US" dirty="0" smtClean="0"/>
              <a:t>Handlers</a:t>
            </a:r>
            <a:endParaRPr lang="en-US" dirty="0"/>
          </a:p>
          <a:p>
            <a:pPr lvl="1"/>
            <a:r>
              <a:rPr lang="en-US" dirty="0" smtClean="0"/>
              <a:t>Triggers</a:t>
            </a:r>
            <a:endParaRPr lang="en-US" dirty="0"/>
          </a:p>
          <a:p>
            <a:pPr lvl="1"/>
            <a:r>
              <a:rPr lang="en-US" dirty="0" smtClean="0"/>
              <a:t>SQL</a:t>
            </a:r>
            <a:endParaRPr lang="en-US" dirty="0"/>
          </a:p>
          <a:p>
            <a:pPr lvl="1"/>
            <a:r>
              <a:rPr lang="en-US" dirty="0" smtClean="0"/>
              <a:t>PLSQL</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Grp="1" noChangeArrowheads="1"/>
          </p:cNvSpPr>
          <p:nvPr>
            <p:ph type="ctrTitle"/>
          </p:nvPr>
        </p:nvSpPr>
        <p:spPr>
          <a:xfrm>
            <a:off x="177421" y="4829669"/>
            <a:ext cx="5035137" cy="1098157"/>
          </a:xfrm>
        </p:spPr>
        <p:txBody>
          <a:bodyPr/>
          <a:lstStyle/>
          <a:p>
            <a:pPr eaLnBrk="1" hangingPunct="1"/>
            <a:r>
              <a:rPr lang="en-US" dirty="0" smtClean="0">
                <a:solidFill>
                  <a:srgbClr val="FF0000"/>
                </a:solidFill>
              </a:rPr>
              <a:t>Thank You</a:t>
            </a:r>
          </a:p>
        </p:txBody>
      </p:sp>
    </p:spTree>
    <p:extLst>
      <p:ext uri="{BB962C8B-B14F-4D97-AF65-F5344CB8AC3E}">
        <p14:creationId xmlns:p14="http://schemas.microsoft.com/office/powerpoint/2010/main" val="375426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 y="38637"/>
            <a:ext cx="9143999" cy="1002135"/>
          </a:xfrm>
        </p:spPr>
        <p:txBody>
          <a:bodyPr>
            <a:normAutofit/>
          </a:bodyPr>
          <a:lstStyle/>
          <a:p>
            <a:r>
              <a:rPr lang="en-IN" b="1" dirty="0"/>
              <a:t>Basic of Coding Standards</a:t>
            </a:r>
            <a:endParaRPr lang="en-US" sz="2400" b="1" dirty="0"/>
          </a:p>
        </p:txBody>
      </p:sp>
      <p:sp>
        <p:nvSpPr>
          <p:cNvPr id="2" name="Content Placeholder 1"/>
          <p:cNvSpPr>
            <a:spLocks noGrp="1"/>
          </p:cNvSpPr>
          <p:nvPr>
            <p:ph idx="1"/>
          </p:nvPr>
        </p:nvSpPr>
        <p:spPr/>
        <p:txBody>
          <a:bodyPr/>
          <a:lstStyle/>
          <a:p>
            <a:r>
              <a:rPr lang="en-IN" dirty="0"/>
              <a:t>Whether you are amending an existing program or writing something new, clearly structured code that tells you what kind of object you are dealing with and how it fits into the structure can do some of the thinking for you.</a:t>
            </a:r>
            <a:endParaRPr lang="en-IN" dirty="0" smtClean="0"/>
          </a:p>
          <a:p>
            <a:r>
              <a:rPr lang="en-IN" dirty="0" smtClean="0"/>
              <a:t>Naming </a:t>
            </a:r>
            <a:r>
              <a:rPr lang="en-IN" dirty="0"/>
              <a:t>conventions in coding are important for maintainability and quality.</a:t>
            </a:r>
          </a:p>
          <a:p>
            <a:r>
              <a:rPr lang="en-IN" dirty="0"/>
              <a:t>Without a standard to follow, each developer (and sometimes each file) will take on a standard of its </a:t>
            </a:r>
            <a:r>
              <a:rPr lang="en-IN" dirty="0" smtClean="0"/>
              <a:t>own.</a:t>
            </a:r>
          </a:p>
          <a:p>
            <a:r>
              <a:rPr lang="en-IN" dirty="0"/>
              <a:t>Standard rules for indentation, code formatting, comments, and white space is important</a:t>
            </a:r>
            <a:r>
              <a:rPr lang="en-IN" dirty="0" smtClean="0"/>
              <a:t>.</a:t>
            </a:r>
            <a:endParaRPr lang="en-IN" dirty="0"/>
          </a:p>
          <a:p>
            <a:r>
              <a:rPr lang="en-IN" dirty="0"/>
              <a:t>Bugs that were hidden in a cryptic jumble can just leap out at you when the code is laid out logically. </a:t>
            </a:r>
            <a:endParaRPr lang="en-I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b="1" dirty="0" smtClean="0"/>
              <a:t>Coding Standards (Contd.)</a:t>
            </a:r>
            <a:endParaRPr lang="en-US" dirty="0"/>
          </a:p>
        </p:txBody>
      </p:sp>
      <p:sp>
        <p:nvSpPr>
          <p:cNvPr id="2" name="Content Placeholder 1"/>
          <p:cNvSpPr>
            <a:spLocks noGrp="1"/>
          </p:cNvSpPr>
          <p:nvPr>
            <p:ph idx="1"/>
          </p:nvPr>
        </p:nvSpPr>
        <p:spPr/>
        <p:txBody>
          <a:bodyPr/>
          <a:lstStyle/>
          <a:p>
            <a:r>
              <a:rPr lang="en-IN" dirty="0"/>
              <a:t>Often when facing a debugging problem in poorly maintained code, the first step is to straighten out the layout, allowing you to see how it can be rationalised</a:t>
            </a:r>
            <a:r>
              <a:rPr lang="en-IN" dirty="0" smtClean="0"/>
              <a:t>.</a:t>
            </a:r>
          </a:p>
          <a:p>
            <a:r>
              <a:rPr lang="en-IN" dirty="0"/>
              <a:t>Simply using clear names for objects, and laying out code so that the structure is easy to follow, should reduce </a:t>
            </a:r>
            <a:r>
              <a:rPr lang="en-IN" dirty="0" smtClean="0"/>
              <a:t>confusion</a:t>
            </a:r>
            <a:r>
              <a:rPr lang="en-IN" dirty="0"/>
              <a:t> and result in better-structured modules. </a:t>
            </a:r>
            <a:endParaRPr lang="en-IN" dirty="0" smtClean="0"/>
          </a:p>
          <a:p>
            <a:r>
              <a:rPr lang="en-IN" dirty="0" smtClean="0"/>
              <a:t>It </a:t>
            </a:r>
            <a:r>
              <a:rPr lang="en-IN" dirty="0"/>
              <a:t>will be easier for others to see how the code </a:t>
            </a:r>
            <a:r>
              <a:rPr lang="en-IN" dirty="0" smtClean="0"/>
              <a:t>works.</a:t>
            </a:r>
          </a:p>
          <a:p>
            <a:r>
              <a:rPr lang="en-IN" dirty="0"/>
              <a:t>If you do not follow these standards exactly as they are presented, you may not achieve an acceptable result.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b="1" dirty="0"/>
              <a:t>Coding Principles</a:t>
            </a:r>
          </a:p>
        </p:txBody>
      </p:sp>
      <p:sp>
        <p:nvSpPr>
          <p:cNvPr id="2" name="Content Placeholder 1"/>
          <p:cNvSpPr>
            <a:spLocks noGrp="1"/>
          </p:cNvSpPr>
          <p:nvPr>
            <p:ph idx="1"/>
          </p:nvPr>
        </p:nvSpPr>
        <p:spPr/>
        <p:txBody>
          <a:bodyPr/>
          <a:lstStyle/>
          <a:p>
            <a:r>
              <a:rPr lang="en-IN" dirty="0"/>
              <a:t>Oracle E-Business Suite coding standards are guided by the following principles:</a:t>
            </a:r>
          </a:p>
          <a:p>
            <a:pPr lvl="1"/>
            <a:r>
              <a:rPr lang="en-IN" dirty="0"/>
              <a:t>Code must be readable to be maintained</a:t>
            </a:r>
          </a:p>
          <a:p>
            <a:pPr lvl="1"/>
            <a:r>
              <a:rPr lang="en-IN" dirty="0"/>
              <a:t>Tools such as Oracle Forms and PL/SQL are used whenever possible (avoid complex user exits using other coding languages)</a:t>
            </a:r>
          </a:p>
          <a:p>
            <a:pPr lvl="1"/>
            <a:r>
              <a:rPr lang="en-IN" dirty="0"/>
              <a:t>Fast performance over the World Wide Web (the web) is critical</a:t>
            </a:r>
          </a:p>
          <a:p>
            <a:pPr lvl="1"/>
            <a:r>
              <a:rPr lang="en-IN" dirty="0"/>
              <a:t>Platform-specific code should be avoided except where absolutely necessary</a:t>
            </a:r>
          </a:p>
          <a:p>
            <a:pPr lvl="1"/>
            <a:r>
              <a:rPr lang="en-IN" dirty="0"/>
              <a:t>Reusable objects should be employed wherever possible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 y="38637"/>
            <a:ext cx="9143999" cy="1002135"/>
          </a:xfrm>
        </p:spPr>
        <p:txBody>
          <a:bodyPr/>
          <a:lstStyle/>
          <a:p>
            <a:r>
              <a:rPr lang="en-IN" b="1" dirty="0"/>
              <a:t>Coding </a:t>
            </a:r>
            <a:r>
              <a:rPr lang="en-IN" b="1" dirty="0" smtClean="0"/>
              <a:t>with </a:t>
            </a:r>
            <a:r>
              <a:rPr lang="en-US" b="1" dirty="0" smtClean="0"/>
              <a:t>Handlers</a:t>
            </a:r>
            <a:endParaRPr lang="en-US" b="1" dirty="0"/>
          </a:p>
        </p:txBody>
      </p:sp>
      <p:sp>
        <p:nvSpPr>
          <p:cNvPr id="6" name="Content Placeholder 5"/>
          <p:cNvSpPr>
            <a:spLocks noGrp="1"/>
          </p:cNvSpPr>
          <p:nvPr>
            <p:ph idx="1"/>
          </p:nvPr>
        </p:nvSpPr>
        <p:spPr/>
        <p:txBody>
          <a:bodyPr/>
          <a:lstStyle/>
          <a:p>
            <a:r>
              <a:rPr lang="en-IN" dirty="0"/>
              <a:t>Oracle E-Business Suite uses groups of packaged procedures, called handlers, to organize PL/SQL code in forms so that it is easier to develop, maintain, and debug.</a:t>
            </a:r>
          </a:p>
          <a:p>
            <a:r>
              <a:rPr lang="en-IN" dirty="0"/>
              <a:t>In Oracle Forms, code is placed in triggers, which execute the code when that trigger event occurs. </a:t>
            </a:r>
            <a:endParaRPr lang="en-IN" dirty="0" smtClean="0"/>
          </a:p>
          <a:p>
            <a:r>
              <a:rPr lang="en-IN" dirty="0" smtClean="0"/>
              <a:t>Implementing </a:t>
            </a:r>
            <a:r>
              <a:rPr lang="en-IN" dirty="0"/>
              <a:t>complex logic may require scattering its code across multiple triggers. </a:t>
            </a:r>
            <a:endParaRPr lang="en-IN" dirty="0" smtClean="0"/>
          </a:p>
          <a:p>
            <a:r>
              <a:rPr lang="en-IN" dirty="0" smtClean="0"/>
              <a:t>Because </a:t>
            </a:r>
            <a:r>
              <a:rPr lang="en-IN" dirty="0"/>
              <a:t>code in triggers is not located in one place, it cannot be written or reviewed comprehensively, making development, maintenance, and debugging more difficult. </a:t>
            </a:r>
            <a:endParaRPr lang="en-IN" dirty="0" smtClean="0"/>
          </a:p>
          <a:p>
            <a:r>
              <a:rPr lang="en-IN" dirty="0" smtClean="0"/>
              <a:t>To </a:t>
            </a:r>
            <a:r>
              <a:rPr lang="en-IN" dirty="0"/>
              <a:t>determine what code and events affect a particular item, a developer must scan many triggers throughout the form. </a:t>
            </a:r>
            <a:endParaRPr lang="en-IN" dirty="0" smtClean="0"/>
          </a:p>
          <a:p>
            <a:r>
              <a:rPr lang="en-IN" dirty="0" smtClean="0"/>
              <a:t>Code </a:t>
            </a:r>
            <a:r>
              <a:rPr lang="en-IN" dirty="0"/>
              <a:t>that affects multiple items can be extremely difficult to trace</a:t>
            </a:r>
            <a:r>
              <a:rPr lang="en-IN" dirty="0" smtClean="0"/>
              <a:t>.</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Coding with </a:t>
            </a:r>
            <a:r>
              <a:rPr lang="en-US" b="1" dirty="0" smtClean="0"/>
              <a:t>Handlers (Contd.)</a:t>
            </a:r>
            <a:endParaRPr lang="en-IN" dirty="0"/>
          </a:p>
        </p:txBody>
      </p:sp>
      <p:sp>
        <p:nvSpPr>
          <p:cNvPr id="3" name="Content Placeholder 2"/>
          <p:cNvSpPr>
            <a:spLocks noGrp="1"/>
          </p:cNvSpPr>
          <p:nvPr>
            <p:ph idx="1"/>
          </p:nvPr>
        </p:nvSpPr>
        <p:spPr/>
        <p:txBody>
          <a:bodyPr/>
          <a:lstStyle/>
          <a:p>
            <a:r>
              <a:rPr lang="en-IN" dirty="0"/>
              <a:t>There are different kinds of procedures for the different kinds of code you write: item handlers, event handlers, table handlers, and business rules. </a:t>
            </a:r>
            <a:endParaRPr lang="en-IN" dirty="0" smtClean="0"/>
          </a:p>
          <a:p>
            <a:r>
              <a:rPr lang="en-IN" dirty="0" smtClean="0"/>
              <a:t>Code </a:t>
            </a:r>
            <a:r>
              <a:rPr lang="en-IN" dirty="0"/>
              <a:t>resides in these procedures; do not put any code in the triggers other </a:t>
            </a:r>
            <a:r>
              <a:rPr lang="en-IN" dirty="0" smtClean="0"/>
              <a:t>than </a:t>
            </a:r>
            <a:r>
              <a:rPr lang="en-IN" dirty="0"/>
              <a:t>calls to the procedures</a:t>
            </a:r>
            <a:r>
              <a:rPr lang="en-IN" dirty="0" smtClean="0"/>
              <a:t>.</a:t>
            </a:r>
          </a:p>
          <a:p>
            <a:endParaRPr lang="en-US" dirty="0"/>
          </a:p>
          <a:p>
            <a:r>
              <a:rPr lang="en-US" dirty="0" smtClean="0"/>
              <a:t>ITEM HANDLERS:</a:t>
            </a:r>
            <a:endParaRPr lang="en-US" dirty="0"/>
          </a:p>
          <a:p>
            <a:pPr lvl="1"/>
            <a:r>
              <a:rPr lang="en-IN" dirty="0" smtClean="0"/>
              <a:t>An </a:t>
            </a:r>
            <a:r>
              <a:rPr lang="en-IN" dirty="0"/>
              <a:t>item handler is a PL/SQL procedure that encapsulates all of the code that acts upon an item. Most of the validation, defaulting, and </a:t>
            </a:r>
            <a:r>
              <a:rPr lang="en-IN" dirty="0" smtClean="0"/>
              <a:t>behaviour </a:t>
            </a:r>
            <a:r>
              <a:rPr lang="en-IN" dirty="0"/>
              <a:t>logic for an item is typically in an item </a:t>
            </a:r>
            <a:r>
              <a:rPr lang="en-IN" dirty="0" smtClean="0"/>
              <a:t>handler.</a:t>
            </a:r>
            <a:endParaRPr lang="en-IN" sz="1800" dirty="0" smtClean="0"/>
          </a:p>
        </p:txBody>
      </p:sp>
    </p:spTree>
    <p:extLst>
      <p:ext uri="{BB962C8B-B14F-4D97-AF65-F5344CB8AC3E}">
        <p14:creationId xmlns:p14="http://schemas.microsoft.com/office/powerpoint/2010/main" val="2131664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Coding with </a:t>
            </a:r>
            <a:r>
              <a:rPr lang="en-US" b="1" dirty="0"/>
              <a:t>Handlers (Contd.)</a:t>
            </a:r>
            <a:endParaRPr lang="en-IN" dirty="0"/>
          </a:p>
        </p:txBody>
      </p:sp>
      <p:sp>
        <p:nvSpPr>
          <p:cNvPr id="3" name="Content Placeholder 2"/>
          <p:cNvSpPr>
            <a:spLocks noGrp="1"/>
          </p:cNvSpPr>
          <p:nvPr>
            <p:ph idx="1"/>
          </p:nvPr>
        </p:nvSpPr>
        <p:spPr/>
        <p:txBody>
          <a:bodyPr/>
          <a:lstStyle/>
          <a:p>
            <a:r>
              <a:rPr lang="en-IN" dirty="0"/>
              <a:t>A typical item handler looks like this:</a:t>
            </a:r>
          </a:p>
          <a:p>
            <a:pPr marL="0" indent="0">
              <a:buNone/>
            </a:pPr>
            <a:r>
              <a:rPr lang="en-IN" dirty="0" smtClean="0"/>
              <a:t>	</a:t>
            </a:r>
            <a:r>
              <a:rPr lang="en-IN" sz="1800" dirty="0" smtClean="0"/>
              <a:t>procedure </a:t>
            </a:r>
            <a:r>
              <a:rPr lang="en-IN" sz="1800" dirty="0"/>
              <a:t>ITEM_NAME(event VARCHAR2) IS </a:t>
            </a:r>
            <a:endParaRPr lang="en-IN" sz="1800" dirty="0" smtClean="0"/>
          </a:p>
          <a:p>
            <a:pPr marL="0" indent="0">
              <a:buNone/>
            </a:pPr>
            <a:r>
              <a:rPr lang="en-IN" sz="1800" dirty="0" smtClean="0"/>
              <a:t>	IF </a:t>
            </a:r>
            <a:r>
              <a:rPr lang="en-IN" sz="1800" dirty="0"/>
              <a:t>(event = 'WHEN-VALIDATE-ITEM') THEN </a:t>
            </a:r>
            <a:endParaRPr lang="en-IN" sz="1800" dirty="0" smtClean="0"/>
          </a:p>
          <a:p>
            <a:pPr marL="0" indent="0">
              <a:buNone/>
            </a:pPr>
            <a:r>
              <a:rPr lang="en-IN" sz="1800" dirty="0"/>
              <a:t>	</a:t>
            </a:r>
            <a:r>
              <a:rPr lang="en-IN" sz="1800" dirty="0" smtClean="0"/>
              <a:t>-- </a:t>
            </a:r>
            <a:r>
              <a:rPr lang="en-IN" sz="1800" dirty="0"/>
              <a:t>validate the item </a:t>
            </a:r>
            <a:endParaRPr lang="en-IN" sz="1800" dirty="0" smtClean="0"/>
          </a:p>
          <a:p>
            <a:pPr marL="0" indent="0">
              <a:buNone/>
            </a:pPr>
            <a:r>
              <a:rPr lang="en-IN" sz="1800" dirty="0"/>
              <a:t>	</a:t>
            </a:r>
            <a:r>
              <a:rPr lang="en-IN" sz="1800" dirty="0" smtClean="0"/>
              <a:t>ELSIF </a:t>
            </a:r>
            <a:r>
              <a:rPr lang="en-IN" sz="1800" dirty="0"/>
              <a:t>(event = 'INIT') THEN </a:t>
            </a:r>
            <a:endParaRPr lang="en-IN" sz="1800" dirty="0" smtClean="0"/>
          </a:p>
          <a:p>
            <a:pPr marL="0" indent="0">
              <a:buNone/>
            </a:pPr>
            <a:r>
              <a:rPr lang="en-IN" sz="1800" dirty="0"/>
              <a:t>	</a:t>
            </a:r>
            <a:r>
              <a:rPr lang="en-IN" sz="1800" dirty="0" smtClean="0"/>
              <a:t>-- </a:t>
            </a:r>
            <a:r>
              <a:rPr lang="en-IN" sz="1800" dirty="0"/>
              <a:t>initialize this dependent item </a:t>
            </a:r>
            <a:endParaRPr lang="en-IN" sz="1800" dirty="0" smtClean="0"/>
          </a:p>
          <a:p>
            <a:pPr marL="0" indent="0">
              <a:buNone/>
            </a:pPr>
            <a:r>
              <a:rPr lang="en-IN" sz="1800" dirty="0"/>
              <a:t>	</a:t>
            </a:r>
            <a:r>
              <a:rPr lang="en-IN" sz="1800" dirty="0" smtClean="0"/>
              <a:t>ELSIF </a:t>
            </a:r>
            <a:r>
              <a:rPr lang="en-IN" sz="1800" dirty="0"/>
              <a:t>(event in ('PRE-RECORD', 'POST-QUERY')) THEN </a:t>
            </a:r>
            <a:endParaRPr lang="en-IN" sz="1800" dirty="0" smtClean="0"/>
          </a:p>
          <a:p>
            <a:pPr marL="0" indent="0">
              <a:buNone/>
            </a:pPr>
            <a:r>
              <a:rPr lang="en-IN" sz="1800" dirty="0"/>
              <a:t>	</a:t>
            </a:r>
            <a:r>
              <a:rPr lang="en-IN" sz="1800" dirty="0" smtClean="0"/>
              <a:t>-- </a:t>
            </a:r>
            <a:r>
              <a:rPr lang="en-IN" sz="1800" dirty="0"/>
              <a:t>etc. </a:t>
            </a:r>
            <a:endParaRPr lang="en-IN" sz="1800" dirty="0" smtClean="0"/>
          </a:p>
          <a:p>
            <a:pPr marL="0" indent="0">
              <a:buNone/>
            </a:pPr>
            <a:r>
              <a:rPr lang="en-IN" sz="1800" dirty="0"/>
              <a:t>	</a:t>
            </a:r>
            <a:r>
              <a:rPr lang="en-IN" sz="1800" dirty="0" smtClean="0"/>
              <a:t>ELSE </a:t>
            </a:r>
            <a:r>
              <a:rPr lang="en-IN" sz="1800" dirty="0" err="1"/>
              <a:t>fnd_message.debug</a:t>
            </a:r>
            <a:r>
              <a:rPr lang="en-IN" sz="1800" dirty="0"/>
              <a:t>('Invalid event passed to </a:t>
            </a:r>
            <a:r>
              <a:rPr lang="en-IN" sz="1800" dirty="0" err="1" smtClean="0"/>
              <a:t>item_name</a:t>
            </a:r>
            <a:r>
              <a:rPr lang="en-IN" sz="1800" dirty="0"/>
              <a:t>: ' || </a:t>
            </a:r>
            <a:r>
              <a:rPr lang="en-IN" sz="1800" dirty="0" smtClean="0"/>
              <a:t>								EVENT</a:t>
            </a:r>
            <a:r>
              <a:rPr lang="en-IN" sz="1800" dirty="0"/>
              <a:t>); </a:t>
            </a:r>
            <a:endParaRPr lang="en-IN" sz="1800" dirty="0" smtClean="0"/>
          </a:p>
          <a:p>
            <a:pPr marL="0" indent="0">
              <a:buNone/>
            </a:pPr>
            <a:r>
              <a:rPr lang="en-IN" sz="1800" dirty="0"/>
              <a:t>	</a:t>
            </a:r>
            <a:r>
              <a:rPr lang="en-IN" sz="1800" dirty="0" smtClean="0"/>
              <a:t>END </a:t>
            </a:r>
            <a:r>
              <a:rPr lang="en-IN" sz="1800" dirty="0"/>
              <a:t>IF; </a:t>
            </a:r>
            <a:endParaRPr lang="en-IN" sz="1800" dirty="0" smtClean="0"/>
          </a:p>
          <a:p>
            <a:pPr marL="0" indent="0">
              <a:buNone/>
            </a:pPr>
            <a:r>
              <a:rPr lang="en-IN" sz="1800" dirty="0"/>
              <a:t>	</a:t>
            </a:r>
            <a:r>
              <a:rPr lang="en-IN" sz="1800" dirty="0" smtClean="0"/>
              <a:t>END </a:t>
            </a:r>
            <a:r>
              <a:rPr lang="en-IN" sz="1800" dirty="0"/>
              <a:t>ITEM_NAME;</a:t>
            </a:r>
          </a:p>
        </p:txBody>
      </p:sp>
    </p:spTree>
    <p:extLst>
      <p:ext uri="{BB962C8B-B14F-4D97-AF65-F5344CB8AC3E}">
        <p14:creationId xmlns:p14="http://schemas.microsoft.com/office/powerpoint/2010/main" val="754257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Coding with </a:t>
            </a:r>
            <a:r>
              <a:rPr lang="en-US" b="1" dirty="0"/>
              <a:t>Handlers (Contd.)</a:t>
            </a:r>
            <a:endParaRPr lang="en-IN" dirty="0"/>
          </a:p>
        </p:txBody>
      </p:sp>
      <p:sp>
        <p:nvSpPr>
          <p:cNvPr id="3" name="Content Placeholder 2"/>
          <p:cNvSpPr>
            <a:spLocks noGrp="1"/>
          </p:cNvSpPr>
          <p:nvPr>
            <p:ph idx="1"/>
          </p:nvPr>
        </p:nvSpPr>
        <p:spPr/>
        <p:txBody>
          <a:bodyPr/>
          <a:lstStyle/>
          <a:p>
            <a:r>
              <a:rPr lang="en-US" dirty="0"/>
              <a:t>EVENT HANDLERS: </a:t>
            </a:r>
          </a:p>
          <a:p>
            <a:pPr lvl="1"/>
            <a:r>
              <a:rPr lang="en-IN" dirty="0"/>
              <a:t>An event handler is a PL/SQL procedure that encapsulates all of the code that acts upon an event. Usually event handlers exist to satisfy requirements of either Oracle Forms or the Oracle E-Business Suite User Interface Standards for Forms-Based </a:t>
            </a:r>
            <a:r>
              <a:rPr lang="en-IN" dirty="0" smtClean="0"/>
              <a:t>Products</a:t>
            </a:r>
          </a:p>
          <a:p>
            <a:pPr marL="174625" lvl="1" indent="0">
              <a:buNone/>
            </a:pPr>
            <a:endParaRPr lang="en-US" dirty="0" smtClean="0"/>
          </a:p>
          <a:p>
            <a:r>
              <a:rPr lang="en-US" dirty="0" smtClean="0"/>
              <a:t>TABLE </a:t>
            </a:r>
            <a:r>
              <a:rPr lang="en-US" dirty="0"/>
              <a:t>HANDLERS</a:t>
            </a:r>
            <a:r>
              <a:rPr lang="en-US" sz="2400" dirty="0"/>
              <a:t>: </a:t>
            </a:r>
            <a:endParaRPr lang="en-US" sz="2400" dirty="0" smtClean="0"/>
          </a:p>
          <a:p>
            <a:pPr lvl="1"/>
            <a:r>
              <a:rPr lang="en-IN" dirty="0" smtClean="0"/>
              <a:t>A </a:t>
            </a:r>
            <a:r>
              <a:rPr lang="en-IN" dirty="0"/>
              <a:t>table handler encapsulates all of the code that manages interactions between a block and its base table. Table handlers may reside on either the forms server or the database, depending on their size and the amount of interaction with the database, but they typically reside in the database.</a:t>
            </a:r>
          </a:p>
          <a:p>
            <a:endParaRPr lang="en-IN" dirty="0"/>
          </a:p>
        </p:txBody>
      </p:sp>
    </p:spTree>
    <p:extLst>
      <p:ext uri="{BB962C8B-B14F-4D97-AF65-F5344CB8AC3E}">
        <p14:creationId xmlns:p14="http://schemas.microsoft.com/office/powerpoint/2010/main" val="11953546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70D5D865803742AEBFDF100895B2B2" ma:contentTypeVersion="3" ma:contentTypeDescription="Create a new document." ma:contentTypeScope="" ma:versionID="7640482fc4e2607c5c073780d66d6844">
  <xsd:schema xmlns:xsd="http://www.w3.org/2001/XMLSchema" xmlns:xs="http://www.w3.org/2001/XMLSchema" xmlns:p="http://schemas.microsoft.com/office/2006/metadata/properties" xmlns:ns2="952a6df7-b138-4f89-9bc4-e7a874ea3254" xmlns:ns3="14b6d540-9833-45be-9583-ec81eee29b00" targetNamespace="http://schemas.microsoft.com/office/2006/metadata/properties" ma:root="true" ma:fieldsID="04eaddd90c44b1e48e4aea6b280be6a9" ns2:_="" ns3:_="">
    <xsd:import namespace="952a6df7-b138-4f89-9bc4-e7a874ea3254"/>
    <xsd:import namespace="14b6d540-9833-45be-9583-ec81eee29b00"/>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4b6d540-9833-45be-9583-ec81eee29b00"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14b6d540-9833-45be-9583-ec81eee29b00">Template</Material_x0020_Type>
    <Levels xmlns="14b6d540-9833-45be-9583-ec81eee29b00">L1</Levels>
    <Category xmlns="14b6d540-9833-45be-9583-ec81eee29b00">Module Artifact</Category>
  </documentManagement>
</p:properties>
</file>

<file path=customXml/itemProps1.xml><?xml version="1.0" encoding="utf-8"?>
<ds:datastoreItem xmlns:ds="http://schemas.openxmlformats.org/officeDocument/2006/customXml" ds:itemID="{EB039CF3-DD96-43BF-8F07-4D3C0CBF27DE}"/>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
  <TotalTime>3128</TotalTime>
  <Words>1790</Words>
  <Application>Microsoft Office PowerPoint</Application>
  <PresentationFormat>On-screen Show (4:3)</PresentationFormat>
  <Paragraphs>545</Paragraphs>
  <Slides>24</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2_Corporate Presentation Template (4x3 - Normal)</vt:lpstr>
      <vt:lpstr>think-cell Slide</vt:lpstr>
      <vt:lpstr>PowerPoint Presentation</vt:lpstr>
      <vt:lpstr>Objectives</vt:lpstr>
      <vt:lpstr>Basic of Coding Standards</vt:lpstr>
      <vt:lpstr>Coding Standards (Contd.)</vt:lpstr>
      <vt:lpstr>Coding Principles</vt:lpstr>
      <vt:lpstr>Coding with Handlers</vt:lpstr>
      <vt:lpstr>Coding with Handlers (Contd.)</vt:lpstr>
      <vt:lpstr>Coding with Handlers (Contd.)</vt:lpstr>
      <vt:lpstr>Coding with Handlers (Contd.)</vt:lpstr>
      <vt:lpstr>Coding with Triggers</vt:lpstr>
      <vt:lpstr>Coding with Triggers (Contd.)</vt:lpstr>
      <vt:lpstr>Coding with Triggers (Contd.)</vt:lpstr>
      <vt:lpstr>Coding with Triggers (Contd.)</vt:lpstr>
      <vt:lpstr>Coding with SQL</vt:lpstr>
      <vt:lpstr>Coding with SQL (Contd.)</vt:lpstr>
      <vt:lpstr>Coding with SQL (Contd.)</vt:lpstr>
      <vt:lpstr>Coding with PLSQL</vt:lpstr>
      <vt:lpstr>Coding with PLSQL (Contd.)</vt:lpstr>
      <vt:lpstr>Coding with PLSQL (Contd.)</vt:lpstr>
      <vt:lpstr>Coding with PLSQL (Contd.)</vt:lpstr>
      <vt:lpstr>Coding with PLSQL (Contd.)</vt:lpstr>
      <vt:lpstr>Coding with PLSQL (Contd.)</vt:lpstr>
      <vt:lpstr>Summary</vt:lpstr>
      <vt:lpstr>Thank You</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Shilpi, Sagar</cp:lastModifiedBy>
  <cp:revision>168</cp:revision>
  <dcterms:created xsi:type="dcterms:W3CDTF">2012-05-18T02:59:15Z</dcterms:created>
  <dcterms:modified xsi:type="dcterms:W3CDTF">2016-06-21T06:51:52Z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0x010100F370D5D865803742AEBFDF100895B2B2</vt:lpwstr>
  </property>
</Properties>
</file>