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5.xml" ContentType="application/vnd.openxmlformats-officedocument.presentationml.tags+xml"/>
  <Override PartName="/ppt/tags/tag206.xml" ContentType="application/vnd.openxmlformats-officedocument.presentationml.tags+xml"/>
  <Override PartName="/ppt/notesSlides/notesSlide1.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25"/>
  </p:notesMasterIdLst>
  <p:handoutMasterIdLst>
    <p:handoutMasterId r:id="rId26"/>
  </p:handoutMasterIdLst>
  <p:sldIdLst>
    <p:sldId id="311" r:id="rId5"/>
    <p:sldId id="332" r:id="rId6"/>
    <p:sldId id="330" r:id="rId7"/>
    <p:sldId id="331" r:id="rId8"/>
    <p:sldId id="351" r:id="rId9"/>
    <p:sldId id="333" r:id="rId10"/>
    <p:sldId id="334" r:id="rId11"/>
    <p:sldId id="335" r:id="rId12"/>
    <p:sldId id="336" r:id="rId13"/>
    <p:sldId id="337" r:id="rId14"/>
    <p:sldId id="338" r:id="rId15"/>
    <p:sldId id="339" r:id="rId16"/>
    <p:sldId id="341" r:id="rId17"/>
    <p:sldId id="349" r:id="rId18"/>
    <p:sldId id="350" r:id="rId19"/>
    <p:sldId id="347" r:id="rId20"/>
    <p:sldId id="348" r:id="rId21"/>
    <p:sldId id="346" r:id="rId22"/>
    <p:sldId id="352" r:id="rId23"/>
    <p:sldId id="329" r:id="rId24"/>
  </p:sldIdLst>
  <p:sldSz cx="9906000" cy="6858000" type="A4"/>
  <p:notesSz cx="6797675" cy="9874250"/>
  <p:custDataLst>
    <p:tags r:id="rId2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621" autoAdjust="0"/>
  </p:normalViewPr>
  <p:slideViewPr>
    <p:cSldViewPr snapToGrid="0">
      <p:cViewPr varScale="1">
        <p:scale>
          <a:sx n="89" d="100"/>
          <a:sy n="89" d="100"/>
        </p:scale>
        <p:origin x="955" y="77"/>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5/17/2017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547688" y="617538"/>
            <a:ext cx="5702300" cy="3949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Onsite teams aligned to Client IT and Business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Offshore team – part dedicated to Domains and technology pool of similar technologies who work across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testing and Quality</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Innovation council and COE’s</a:t>
            </a:r>
          </a:p>
          <a:p>
            <a:pPr defTabSz="914342" eaLnBrk="1" fontAlgn="auto" hangingPunct="1">
              <a:spcBef>
                <a:spcPts val="0"/>
              </a:spcBef>
              <a:spcAft>
                <a:spcPts val="0"/>
              </a:spcAft>
              <a:defRPr/>
            </a:pPr>
            <a:endParaRPr lang="sv-SE" dirty="0" smtClean="0"/>
          </a:p>
          <a:p>
            <a:pPr defTabSz="914342" eaLnBrk="1" fontAlgn="auto" hangingPunct="1">
              <a:spcBef>
                <a:spcPts val="0"/>
              </a:spcBef>
              <a:spcAft>
                <a:spcPts val="0"/>
              </a:spcAft>
              <a:defRPr/>
            </a:pPr>
            <a:endParaRPr lang="en-US" dirty="0"/>
          </a:p>
        </p:txBody>
      </p:sp>
      <p:sp>
        <p:nvSpPr>
          <p:cNvPr id="737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r>
              <a:rPr lang="en-US" dirty="0" smtClean="0"/>
              <a:t>© 2010 Capgemini. All rights reserved.</a:t>
            </a:r>
          </a:p>
        </p:txBody>
      </p:sp>
      <p:sp>
        <p:nvSpPr>
          <p:cNvPr id="73733" name="Slide Number Placeholder 4"/>
          <p:cNvSpPr>
            <a:spLocks noGrp="1"/>
          </p:cNvSpPr>
          <p:nvPr>
            <p:ph type="sldNum" sz="quarter" idx="5"/>
          </p:nvPr>
        </p:nvSpPr>
        <p:spPr bwMode="auto">
          <a:ln>
            <a:miter lim="800000"/>
            <a:headEnd/>
            <a:tailEnd/>
          </a:ln>
        </p:spPr>
        <p:txBody>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eaLnBrk="1" hangingPunct="1"/>
            <a:fld id="{4E19066D-C059-4D21-974D-A1563FD2D6FA}" type="slidenum">
              <a:rPr lang="en-US" altLang="en-US" sz="1300">
                <a:latin typeface="Calibri" panose="020F0502020204030204" pitchFamily="34" charset="0"/>
              </a:rPr>
              <a:pPr eaLnBrk="1" hangingPunct="1"/>
              <a:t>17</a:t>
            </a:fld>
            <a:endParaRPr lang="en-US" altLang="en-US" sz="1300">
              <a:latin typeface="Calibri" panose="020F0502020204030204" pitchFamily="34" charset="0"/>
            </a:endParaRPr>
          </a:p>
        </p:txBody>
      </p:sp>
    </p:spTree>
    <p:extLst>
      <p:ext uri="{BB962C8B-B14F-4D97-AF65-F5344CB8AC3E}">
        <p14:creationId xmlns:p14="http://schemas.microsoft.com/office/powerpoint/2010/main" val="2617729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89.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96.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05.xml"/><Relationship Id="rId21" Type="http://schemas.openxmlformats.org/officeDocument/2006/relationships/image" Target="../media/image10.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04.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hyperlink" Target="http://www.twitter.com/capgemini" TargetMode="External"/><Relationship Id="rId5" Type="http://schemas.openxmlformats.org/officeDocument/2006/relationships/tags" Target="../tags/tag107.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12.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18.xml"/><Relationship Id="rId21" Type="http://schemas.openxmlformats.org/officeDocument/2006/relationships/hyperlink" Target="http://www.linkedin.com/company/capgemini" TargetMode="Externa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17.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image" Target="../media/image12.png"/><Relationship Id="rId5" Type="http://schemas.openxmlformats.org/officeDocument/2006/relationships/tags" Target="../tags/tag120.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25.xml"/><Relationship Id="rId19" Type="http://schemas.openxmlformats.org/officeDocument/2006/relationships/hyperlink" Target="http://www.facebook.com/Capgemini" TargetMode="Externa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1.xml"/><Relationship Id="rId7" Type="http://schemas.openxmlformats.org/officeDocument/2006/relationships/image" Target="../media/image1.emf"/><Relationship Id="rId2" Type="http://schemas.openxmlformats.org/officeDocument/2006/relationships/tags" Target="../tags/tag130.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32.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34.xml"/><Relationship Id="rId7" Type="http://schemas.openxmlformats.org/officeDocument/2006/relationships/image" Target="../media/image1.emf"/><Relationship Id="rId2" Type="http://schemas.openxmlformats.org/officeDocument/2006/relationships/tags" Target="../tags/tag133.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35.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46.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45.xml"/><Relationship Id="rId1" Type="http://schemas.openxmlformats.org/officeDocument/2006/relationships/vmlDrawing" Target="../drawings/vmlDrawing20.vml"/><Relationship Id="rId6" Type="http://schemas.openxmlformats.org/officeDocument/2006/relationships/tags" Target="../tags/tag149.xml"/><Relationship Id="rId11" Type="http://schemas.openxmlformats.org/officeDocument/2006/relationships/image" Target="../media/image4.emf"/><Relationship Id="rId5" Type="http://schemas.openxmlformats.org/officeDocument/2006/relationships/tags" Target="../tags/tag148.xml"/><Relationship Id="rId10" Type="http://schemas.openxmlformats.org/officeDocument/2006/relationships/image" Target="../media/image1.emf"/><Relationship Id="rId4" Type="http://schemas.openxmlformats.org/officeDocument/2006/relationships/tags" Target="../tags/tag147.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1.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0.xml"/><Relationship Id="rId1" Type="http://schemas.openxmlformats.org/officeDocument/2006/relationships/vmlDrawing" Target="../drawings/vmlDrawing21.vml"/><Relationship Id="rId6" Type="http://schemas.openxmlformats.org/officeDocument/2006/relationships/tags" Target="../tags/tag154.xml"/><Relationship Id="rId11" Type="http://schemas.openxmlformats.org/officeDocument/2006/relationships/image" Target="../media/image5.png"/><Relationship Id="rId5" Type="http://schemas.openxmlformats.org/officeDocument/2006/relationships/tags" Target="../tags/tag153.xml"/><Relationship Id="rId10" Type="http://schemas.openxmlformats.org/officeDocument/2006/relationships/image" Target="../media/image1.emf"/><Relationship Id="rId4" Type="http://schemas.openxmlformats.org/officeDocument/2006/relationships/tags" Target="../tags/tag152.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1.emf"/><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oleObject" Target="../embeddings/oleObject34.bin"/><Relationship Id="rId2" Type="http://schemas.openxmlformats.org/officeDocument/2006/relationships/tags" Target="../tags/tag155.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59.xml"/><Relationship Id="rId11" Type="http://schemas.openxmlformats.org/officeDocument/2006/relationships/slideMaster" Target="../slideMasters/slideMaster4.xml"/><Relationship Id="rId5" Type="http://schemas.openxmlformats.org/officeDocument/2006/relationships/tags" Target="../tags/tag158.xml"/><Relationship Id="rId15" Type="http://schemas.openxmlformats.org/officeDocument/2006/relationships/image" Target="../media/image8.jpe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image" Target="../media/image2.png"/><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23.vml"/><Relationship Id="rId6" Type="http://schemas.openxmlformats.org/officeDocument/2006/relationships/tags" Target="../tags/tag168.xml"/><Relationship Id="rId11" Type="http://schemas.openxmlformats.org/officeDocument/2006/relationships/oleObject" Target="../embeddings/oleObject36.bin"/><Relationship Id="rId5" Type="http://schemas.openxmlformats.org/officeDocument/2006/relationships/tags" Target="../tags/tag167.xml"/><Relationship Id="rId10" Type="http://schemas.openxmlformats.org/officeDocument/2006/relationships/slideMaster" Target="../slideMasters/slideMaster4.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4.vml"/><Relationship Id="rId6" Type="http://schemas.openxmlformats.org/officeDocument/2006/relationships/tags" Target="../tags/tag176.xml"/><Relationship Id="rId11" Type="http://schemas.openxmlformats.org/officeDocument/2006/relationships/oleObject" Target="../embeddings/oleObject38.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5.vml"/><Relationship Id="rId6" Type="http://schemas.openxmlformats.org/officeDocument/2006/relationships/tags" Target="../tags/tag184.xml"/><Relationship Id="rId11" Type="http://schemas.openxmlformats.org/officeDocument/2006/relationships/oleObject" Target="../embeddings/oleObject40.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6.vml"/><Relationship Id="rId6" Type="http://schemas.openxmlformats.org/officeDocument/2006/relationships/tags" Target="../tags/tag192.xml"/><Relationship Id="rId11" Type="http://schemas.openxmlformats.org/officeDocument/2006/relationships/oleObject" Target="../embeddings/oleObject42.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7.vml"/><Relationship Id="rId6" Type="http://schemas.openxmlformats.org/officeDocument/2006/relationships/tags" Target="../tags/tag200.xml"/><Relationship Id="rId11" Type="http://schemas.openxmlformats.org/officeDocument/2006/relationships/oleObject" Target="../embeddings/oleObject44.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4.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5"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197"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486"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487"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40"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41"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64"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65"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88"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89"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12"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13"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6"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37"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77"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1"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44"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45"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29"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36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36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3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3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1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1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4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4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6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6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6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2"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73"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96"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097"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2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2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4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4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6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6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9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19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87.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86.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1.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29.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36.xml"/><Relationship Id="rId18" Type="http://schemas.openxmlformats.org/officeDocument/2006/relationships/tags" Target="../tags/tag141.xml"/><Relationship Id="rId3" Type="http://schemas.openxmlformats.org/officeDocument/2006/relationships/slideLayout" Target="../slideLayouts/slideLayout19.xml"/><Relationship Id="rId21" Type="http://schemas.openxmlformats.org/officeDocument/2006/relationships/tags" Target="../tags/tag144.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0.xml"/><Relationship Id="rId2" Type="http://schemas.openxmlformats.org/officeDocument/2006/relationships/slideLayout" Target="../slideLayouts/slideLayout18.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38.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4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37.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5"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8"/>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9"/>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85"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0"/>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81"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53"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emf"/><Relationship Id="rId2" Type="http://schemas.openxmlformats.org/officeDocument/2006/relationships/tags" Target="../tags/tag205.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9"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emf"/><Relationship Id="rId3" Type="http://schemas.openxmlformats.org/officeDocument/2006/relationships/image" Target="../media/image21.emf"/><Relationship Id="rId7" Type="http://schemas.openxmlformats.org/officeDocument/2006/relationships/image" Target="../media/image25.png"/><Relationship Id="rId12" Type="http://schemas.openxmlformats.org/officeDocument/2006/relationships/image" Target="../media/image30.emf"/><Relationship Id="rId17" Type="http://schemas.openxmlformats.org/officeDocument/2006/relationships/image" Target="../media/image35.emf"/><Relationship Id="rId2" Type="http://schemas.openxmlformats.org/officeDocument/2006/relationships/image" Target="../media/image20.emf"/><Relationship Id="rId16" Type="http://schemas.openxmlformats.org/officeDocument/2006/relationships/image" Target="../media/image34.emf"/><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emf"/><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emf"/><Relationship Id="rId19" Type="http://schemas.openxmlformats.org/officeDocument/2006/relationships/image" Target="../media/image37.emf"/><Relationship Id="rId4" Type="http://schemas.openxmlformats.org/officeDocument/2006/relationships/image" Target="../media/image22.png"/><Relationship Id="rId9" Type="http://schemas.openxmlformats.org/officeDocument/2006/relationships/image" Target="../media/image27.emf"/><Relationship Id="rId14" Type="http://schemas.openxmlformats.org/officeDocument/2006/relationships/image" Target="../media/image3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18" Type="http://schemas.openxmlformats.org/officeDocument/2006/relationships/tags" Target="../tags/tag241.xml"/><Relationship Id="rId26" Type="http://schemas.openxmlformats.org/officeDocument/2006/relationships/tags" Target="../tags/tag249.xml"/><Relationship Id="rId3" Type="http://schemas.openxmlformats.org/officeDocument/2006/relationships/tags" Target="../tags/tag226.xml"/><Relationship Id="rId21" Type="http://schemas.openxmlformats.org/officeDocument/2006/relationships/tags" Target="../tags/tag244.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tags" Target="../tags/tag240.xml"/><Relationship Id="rId25" Type="http://schemas.openxmlformats.org/officeDocument/2006/relationships/tags" Target="../tags/tag248.xml"/><Relationship Id="rId2" Type="http://schemas.openxmlformats.org/officeDocument/2006/relationships/tags" Target="../tags/tag225.xml"/><Relationship Id="rId16" Type="http://schemas.openxmlformats.org/officeDocument/2006/relationships/tags" Target="../tags/tag239.xml"/><Relationship Id="rId20" Type="http://schemas.openxmlformats.org/officeDocument/2006/relationships/tags" Target="../tags/tag243.xml"/><Relationship Id="rId29" Type="http://schemas.openxmlformats.org/officeDocument/2006/relationships/tags" Target="../tags/tag252.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24" Type="http://schemas.openxmlformats.org/officeDocument/2006/relationships/tags" Target="../tags/tag247.xml"/><Relationship Id="rId5" Type="http://schemas.openxmlformats.org/officeDocument/2006/relationships/tags" Target="../tags/tag228.xml"/><Relationship Id="rId15" Type="http://schemas.openxmlformats.org/officeDocument/2006/relationships/tags" Target="../tags/tag238.xml"/><Relationship Id="rId23" Type="http://schemas.openxmlformats.org/officeDocument/2006/relationships/tags" Target="../tags/tag246.xml"/><Relationship Id="rId28" Type="http://schemas.openxmlformats.org/officeDocument/2006/relationships/tags" Target="../tags/tag251.xml"/><Relationship Id="rId10" Type="http://schemas.openxmlformats.org/officeDocument/2006/relationships/tags" Target="../tags/tag233.xml"/><Relationship Id="rId19" Type="http://schemas.openxmlformats.org/officeDocument/2006/relationships/tags" Target="../tags/tag242.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 Id="rId22" Type="http://schemas.openxmlformats.org/officeDocument/2006/relationships/tags" Target="../tags/tag245.xml"/><Relationship Id="rId27" Type="http://schemas.openxmlformats.org/officeDocument/2006/relationships/tags" Target="../tags/tag250.xml"/><Relationship Id="rId30"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jpeg"/><Relationship Id="rId3" Type="http://schemas.openxmlformats.org/officeDocument/2006/relationships/tags" Target="../tags/tag255.xml"/><Relationship Id="rId7" Type="http://schemas.openxmlformats.org/officeDocument/2006/relationships/slideLayout" Target="../slideLayouts/slideLayout4.xml"/><Relationship Id="rId12" Type="http://schemas.openxmlformats.org/officeDocument/2006/relationships/image" Target="../media/image43.emf"/><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image" Target="../media/image42.png"/><Relationship Id="rId5" Type="http://schemas.openxmlformats.org/officeDocument/2006/relationships/tags" Target="../tags/tag257.xml"/><Relationship Id="rId10" Type="http://schemas.openxmlformats.org/officeDocument/2006/relationships/image" Target="../media/image41.png"/><Relationship Id="rId4" Type="http://schemas.openxmlformats.org/officeDocument/2006/relationships/tags" Target="../tags/tag256.xml"/><Relationship Id="rId9" Type="http://schemas.openxmlformats.org/officeDocument/2006/relationships/image" Target="../media/image40.png"/><Relationship Id="rId1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9.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image" Target="../media/image17.emf"/><Relationship Id="rId5" Type="http://schemas.openxmlformats.org/officeDocument/2006/relationships/tags" Target="../tags/tag211.xml"/><Relationship Id="rId10" Type="http://schemas.openxmlformats.org/officeDocument/2006/relationships/slideLayout" Target="../slideLayouts/slideLayout4.xml"/><Relationship Id="rId4" Type="http://schemas.openxmlformats.org/officeDocument/2006/relationships/tags" Target="../tags/tag210.xml"/><Relationship Id="rId9" Type="http://schemas.openxmlformats.org/officeDocument/2006/relationships/tags" Target="../tags/tag2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53"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Apps Project Methodologies, Tool and Delivery Model</a:t>
            </a:r>
            <a:endParaRPr lang="en-US" b="1" dirty="0" smtClean="0">
              <a:solidFill>
                <a:srgbClr val="0085B3"/>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with Quality gates right through design and deployment phases</a:t>
            </a:r>
            <a:endParaRPr lang="en-US" dirty="0"/>
          </a:p>
        </p:txBody>
      </p:sp>
      <p:sp>
        <p:nvSpPr>
          <p:cNvPr id="51" name="Cloud Callout 50"/>
          <p:cNvSpPr/>
          <p:nvPr/>
        </p:nvSpPr>
        <p:spPr>
          <a:xfrm>
            <a:off x="567987" y="1371600"/>
            <a:ext cx="3148318" cy="2362200"/>
          </a:xfrm>
          <a:prstGeom prst="cloudCallout">
            <a:avLst>
              <a:gd name="adj1" fmla="val 72260"/>
              <a:gd name="adj2" fmla="val 54734"/>
            </a:avLst>
          </a:prstGeom>
          <a:solidFill>
            <a:srgbClr val="4BACC6">
              <a:lumMod val="20000"/>
              <a:lumOff val="80000"/>
            </a:srgbClr>
          </a:solidFill>
          <a:ln w="19050" cap="flat" cmpd="sng" algn="ctr">
            <a:solidFill>
              <a:srgbClr val="0078A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2" name="Rounded Rectangle 51"/>
          <p:cNvSpPr>
            <a:spLocks/>
          </p:cNvSpPr>
          <p:nvPr/>
        </p:nvSpPr>
        <p:spPr>
          <a:xfrm>
            <a:off x="1732469" y="2485827"/>
            <a:ext cx="1328123" cy="320874"/>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sp>
        <p:nvSpPr>
          <p:cNvPr id="53" name="Rounded Rectangle 52"/>
          <p:cNvSpPr>
            <a:spLocks/>
          </p:cNvSpPr>
          <p:nvPr/>
        </p:nvSpPr>
        <p:spPr>
          <a:xfrm>
            <a:off x="1625454" y="2325066"/>
            <a:ext cx="1328123" cy="340380"/>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grpSp>
        <p:nvGrpSpPr>
          <p:cNvPr id="3" name="Group 54"/>
          <p:cNvGrpSpPr/>
          <p:nvPr/>
        </p:nvGrpSpPr>
        <p:grpSpPr>
          <a:xfrm>
            <a:off x="4481513" y="1461553"/>
            <a:ext cx="4703430" cy="2196048"/>
            <a:chOff x="4481513" y="1461553"/>
            <a:chExt cx="4205286" cy="2196048"/>
          </a:xfrm>
        </p:grpSpPr>
        <p:sp>
          <p:nvSpPr>
            <p:cNvPr id="56" name="Rounded Rectangle 55"/>
            <p:cNvSpPr/>
            <p:nvPr/>
          </p:nvSpPr>
          <p:spPr>
            <a:xfrm>
              <a:off x="4481513" y="1487365"/>
              <a:ext cx="4205286" cy="2170236"/>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Dedicated Test Manager for Test Management and reporting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System Testing critical scenarios of a legal entity and cover representative SBUs in Pilot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System Testing for each cluster with focus on the changed business process / solution component pertaining to a legal entity of the cluster</a:t>
              </a:r>
            </a:p>
            <a:p>
              <a:pPr marL="177800" indent="-177800" defTabSz="914400">
                <a:spcBef>
                  <a:spcPts val="200"/>
                </a:spcBef>
                <a:spcAft>
                  <a:spcPts val="200"/>
                </a:spcAft>
                <a:buClr>
                  <a:srgbClr val="0078A9"/>
                </a:buClr>
                <a:buFont typeface="Arial" pitchFamily="34" charset="0"/>
                <a:buChar char="•"/>
                <a:defRPr/>
              </a:pPr>
              <a:r>
                <a:rPr lang="en-US" sz="1100" dirty="0" smtClean="0">
                  <a:solidFill>
                    <a:srgbClr val="FF0000"/>
                  </a:solidFill>
                  <a:latin typeface="Arial" pitchFamily="34" charset="0"/>
                  <a:cs typeface="Arial" pitchFamily="34" charset="0"/>
                </a:rPr>
                <a:t>Customer</a:t>
              </a:r>
              <a:r>
                <a:rPr lang="en-US" sz="1100" dirty="0" smtClean="0">
                  <a:latin typeface="Arial" pitchFamily="34" charset="0"/>
                  <a:cs typeface="Arial" pitchFamily="34" charset="0"/>
                </a:rPr>
                <a:t> to execute System Integration comprising testing of integration testing  and User Acceptance Test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Regression Testing during each cluster rollout</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Relevant Performance Testing scenarios for testing in Pilot phase</a:t>
              </a:r>
            </a:p>
          </p:txBody>
        </p:sp>
        <p:sp>
          <p:nvSpPr>
            <p:cNvPr id="57" name="Rounded Rectangle 56"/>
            <p:cNvSpPr/>
            <p:nvPr/>
          </p:nvSpPr>
          <p:spPr>
            <a:xfrm>
              <a:off x="4481513" y="1461553"/>
              <a:ext cx="4205286"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Approach Highlights</a:t>
              </a:r>
              <a:endParaRPr lang="en-US" sz="800" b="1" kern="0" dirty="0">
                <a:solidFill>
                  <a:sysClr val="window" lastClr="FFFFFF"/>
                </a:solidFill>
                <a:latin typeface="Arial" pitchFamily="34" charset="0"/>
                <a:cs typeface="Arial" pitchFamily="34" charset="0"/>
              </a:endParaRPr>
            </a:p>
          </p:txBody>
        </p:sp>
      </p:grpSp>
      <p:sp>
        <p:nvSpPr>
          <p:cNvPr id="58" name="Rounded Rectangle 57"/>
          <p:cNvSpPr>
            <a:spLocks/>
          </p:cNvSpPr>
          <p:nvPr/>
        </p:nvSpPr>
        <p:spPr>
          <a:xfrm>
            <a:off x="2072179" y="1771015"/>
            <a:ext cx="1328123" cy="22725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Master Test Plans</a:t>
            </a:r>
          </a:p>
        </p:txBody>
      </p:sp>
      <p:grpSp>
        <p:nvGrpSpPr>
          <p:cNvPr id="4" name="Group 27"/>
          <p:cNvGrpSpPr/>
          <p:nvPr/>
        </p:nvGrpSpPr>
        <p:grpSpPr>
          <a:xfrm>
            <a:off x="1814498" y="3027632"/>
            <a:ext cx="1311800" cy="264739"/>
            <a:chOff x="3002504" y="2804285"/>
            <a:chExt cx="1279478" cy="289203"/>
          </a:xfrm>
          <a:solidFill>
            <a:sysClr val="window" lastClr="FFFFFF">
              <a:lumMod val="85000"/>
            </a:sysClr>
          </a:solidFill>
        </p:grpSpPr>
        <p:sp>
          <p:nvSpPr>
            <p:cNvPr id="60" name="Rounded Rectangle 59"/>
            <p:cNvSpPr>
              <a:spLocks/>
            </p:cNvSpPr>
            <p:nvPr/>
          </p:nvSpPr>
          <p:spPr>
            <a:xfrm>
              <a:off x="3148084" y="2922569"/>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sp>
          <p:nvSpPr>
            <p:cNvPr id="61" name="Rounded Rectangle 60"/>
            <p:cNvSpPr>
              <a:spLocks/>
            </p:cNvSpPr>
            <p:nvPr/>
          </p:nvSpPr>
          <p:spPr>
            <a:xfrm>
              <a:off x="3082120" y="2856605"/>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sp>
          <p:nvSpPr>
            <p:cNvPr id="62" name="Rounded Rectangle 61"/>
            <p:cNvSpPr>
              <a:spLocks/>
            </p:cNvSpPr>
            <p:nvPr/>
          </p:nvSpPr>
          <p:spPr>
            <a:xfrm>
              <a:off x="3002504" y="2804285"/>
              <a:ext cx="1133898" cy="170919"/>
            </a:xfrm>
            <a:prstGeom prst="roundRect">
              <a:avLst/>
            </a:prstGeom>
            <a:grp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Activities</a:t>
              </a:r>
            </a:p>
          </p:txBody>
        </p:sp>
      </p:grpSp>
      <p:cxnSp>
        <p:nvCxnSpPr>
          <p:cNvPr id="63" name="Straight Arrow Connector 13"/>
          <p:cNvCxnSpPr>
            <a:stCxn id="58" idx="2"/>
            <a:endCxn id="96" idx="0"/>
          </p:cNvCxnSpPr>
          <p:nvPr/>
        </p:nvCxnSpPr>
        <p:spPr>
          <a:xfrm rot="5400000">
            <a:off x="2351628" y="1825515"/>
            <a:ext cx="211859" cy="557368"/>
          </a:xfrm>
          <a:prstGeom prst="bentConnector3">
            <a:avLst>
              <a:gd name="adj1" fmla="val 50000"/>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cxnSp>
        <p:nvCxnSpPr>
          <p:cNvPr id="64" name="Straight Arrow Connector 63"/>
          <p:cNvCxnSpPr>
            <a:stCxn id="52" idx="2"/>
            <a:endCxn id="62" idx="0"/>
          </p:cNvCxnSpPr>
          <p:nvPr/>
        </p:nvCxnSpPr>
        <p:spPr>
          <a:xfrm flipH="1">
            <a:off x="2395769" y="2806701"/>
            <a:ext cx="762" cy="220931"/>
          </a:xfrm>
          <a:prstGeom prst="straightConnector1">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cxnSp>
        <p:nvCxnSpPr>
          <p:cNvPr id="65" name="Curved Connector 64"/>
          <p:cNvCxnSpPr>
            <a:stCxn id="62" idx="1"/>
            <a:endCxn id="96" idx="1"/>
          </p:cNvCxnSpPr>
          <p:nvPr/>
        </p:nvCxnSpPr>
        <p:spPr>
          <a:xfrm rot="10800000">
            <a:off x="1514812" y="2360813"/>
            <a:ext cx="299687" cy="745051"/>
          </a:xfrm>
          <a:prstGeom prst="curvedConnector3">
            <a:avLst>
              <a:gd name="adj1" fmla="val 176280"/>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
        <p:nvSpPr>
          <p:cNvPr id="66" name="TextBox 65"/>
          <p:cNvSpPr txBox="1"/>
          <p:nvPr/>
        </p:nvSpPr>
        <p:spPr>
          <a:xfrm>
            <a:off x="650761" y="2237574"/>
            <a:ext cx="739889" cy="461665"/>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solidFill>
                <a:effectLst/>
                <a:uLnTx/>
                <a:uFillTx/>
                <a:latin typeface="Arial" pitchFamily="34" charset="0"/>
                <a:cs typeface="Arial" pitchFamily="34" charset="0"/>
              </a:rPr>
              <a:t>Monitoring, Reporting &amp; Adjusting</a:t>
            </a:r>
          </a:p>
        </p:txBody>
      </p:sp>
      <p:cxnSp>
        <p:nvCxnSpPr>
          <p:cNvPr id="67" name="Curved Connector 66"/>
          <p:cNvCxnSpPr>
            <a:stCxn id="96" idx="1"/>
            <a:endCxn id="58" idx="1"/>
          </p:cNvCxnSpPr>
          <p:nvPr/>
        </p:nvCxnSpPr>
        <p:spPr>
          <a:xfrm rot="10800000" flipH="1">
            <a:off x="1514811" y="1884644"/>
            <a:ext cx="557368" cy="476169"/>
          </a:xfrm>
          <a:prstGeom prst="curvedConnector3">
            <a:avLst>
              <a:gd name="adj1" fmla="val -41014"/>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
        <p:nvSpPr>
          <p:cNvPr id="68" name="Notched Right Arrow 67"/>
          <p:cNvSpPr/>
          <p:nvPr/>
        </p:nvSpPr>
        <p:spPr>
          <a:xfrm rot="7929273">
            <a:off x="1728185" y="3755591"/>
            <a:ext cx="406296" cy="319942"/>
          </a:xfrm>
          <a:prstGeom prst="notchedRightArrow">
            <a:avLst>
              <a:gd name="adj1" fmla="val 47253"/>
              <a:gd name="adj2"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smtClean="0">
              <a:ln>
                <a:noFill/>
              </a:ln>
              <a:solidFill>
                <a:srgbClr val="00468C"/>
              </a:solidFill>
              <a:effectLst/>
              <a:uLnTx/>
              <a:uFillTx/>
              <a:latin typeface="Arial" pitchFamily="34" charset="0"/>
              <a:cs typeface="Arial" pitchFamily="34" charset="0"/>
            </a:endParaRPr>
          </a:p>
        </p:txBody>
      </p:sp>
      <p:sp>
        <p:nvSpPr>
          <p:cNvPr id="69" name="Rounded Rectangle 68"/>
          <p:cNvSpPr>
            <a:spLocks/>
          </p:cNvSpPr>
          <p:nvPr/>
        </p:nvSpPr>
        <p:spPr>
          <a:xfrm>
            <a:off x="429709" y="402481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Requirements</a:t>
            </a:r>
          </a:p>
        </p:txBody>
      </p:sp>
      <p:sp>
        <p:nvSpPr>
          <p:cNvPr id="70" name="Rounded Rectangle 69"/>
          <p:cNvSpPr>
            <a:spLocks/>
          </p:cNvSpPr>
          <p:nvPr/>
        </p:nvSpPr>
        <p:spPr>
          <a:xfrm>
            <a:off x="3077438" y="402481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User Acceptance Test</a:t>
            </a:r>
          </a:p>
        </p:txBody>
      </p:sp>
      <p:sp>
        <p:nvSpPr>
          <p:cNvPr id="71" name="Rounded Rectangle 70"/>
          <p:cNvSpPr>
            <a:spLocks/>
          </p:cNvSpPr>
          <p:nvPr/>
        </p:nvSpPr>
        <p:spPr>
          <a:xfrm>
            <a:off x="934239" y="451524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Specs and Design</a:t>
            </a:r>
          </a:p>
        </p:txBody>
      </p:sp>
      <p:sp>
        <p:nvSpPr>
          <p:cNvPr id="72" name="Rounded Rectangle 71"/>
          <p:cNvSpPr>
            <a:spLocks/>
          </p:cNvSpPr>
          <p:nvPr/>
        </p:nvSpPr>
        <p:spPr>
          <a:xfrm>
            <a:off x="1192652" y="500567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Design Specification</a:t>
            </a:r>
          </a:p>
        </p:txBody>
      </p:sp>
      <p:sp>
        <p:nvSpPr>
          <p:cNvPr id="73" name="Rounded Rectangle 72"/>
          <p:cNvSpPr>
            <a:spLocks/>
          </p:cNvSpPr>
          <p:nvPr/>
        </p:nvSpPr>
        <p:spPr>
          <a:xfrm>
            <a:off x="1844841" y="5496107"/>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Build and Unit Test</a:t>
            </a:r>
          </a:p>
        </p:txBody>
      </p:sp>
      <p:sp>
        <p:nvSpPr>
          <p:cNvPr id="74" name="Rounded Rectangle 73"/>
          <p:cNvSpPr>
            <a:spLocks/>
          </p:cNvSpPr>
          <p:nvPr/>
        </p:nvSpPr>
        <p:spPr>
          <a:xfrm>
            <a:off x="2622131" y="500567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Testing</a:t>
            </a:r>
          </a:p>
        </p:txBody>
      </p:sp>
      <p:sp>
        <p:nvSpPr>
          <p:cNvPr id="75" name="Rounded Rectangle 74"/>
          <p:cNvSpPr>
            <a:spLocks/>
          </p:cNvSpPr>
          <p:nvPr/>
        </p:nvSpPr>
        <p:spPr>
          <a:xfrm>
            <a:off x="2796457" y="4515246"/>
            <a:ext cx="1167989" cy="274320"/>
          </a:xfrm>
          <a:prstGeom prst="roundRect">
            <a:avLst/>
          </a:prstGeom>
          <a:solidFill>
            <a:sysClr val="window" lastClr="FFFFFF">
              <a:lumMod val="85000"/>
            </a:sysClr>
          </a:solidFill>
          <a:ln w="9525"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System Integration Testing</a:t>
            </a:r>
          </a:p>
        </p:txBody>
      </p:sp>
      <p:sp>
        <p:nvSpPr>
          <p:cNvPr id="76" name="Isosceles Triangle 58"/>
          <p:cNvSpPr>
            <a:spLocks noChangeArrowheads="1"/>
          </p:cNvSpPr>
          <p:nvPr>
            <p:custDataLst>
              <p:tags r:id="rId1"/>
            </p:custDataLst>
          </p:nvPr>
        </p:nvSpPr>
        <p:spPr bwMode="auto">
          <a:xfrm rot="10800000">
            <a:off x="882710" y="436670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7" name="Isosceles Triangle 58"/>
          <p:cNvSpPr>
            <a:spLocks noChangeArrowheads="1"/>
          </p:cNvSpPr>
          <p:nvPr>
            <p:custDataLst>
              <p:tags r:id="rId2"/>
            </p:custDataLst>
          </p:nvPr>
        </p:nvSpPr>
        <p:spPr bwMode="auto">
          <a:xfrm rot="10800000">
            <a:off x="1573865" y="485492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8" name="Isosceles Triangle 58"/>
          <p:cNvSpPr>
            <a:spLocks noChangeArrowheads="1"/>
          </p:cNvSpPr>
          <p:nvPr>
            <p:custDataLst>
              <p:tags r:id="rId3"/>
            </p:custDataLst>
          </p:nvPr>
        </p:nvSpPr>
        <p:spPr bwMode="auto">
          <a:xfrm rot="10800000">
            <a:off x="1979944" y="5343143"/>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79" name="Isosceles Triangle 58"/>
          <p:cNvSpPr>
            <a:spLocks noChangeArrowheads="1"/>
          </p:cNvSpPr>
          <p:nvPr>
            <p:custDataLst>
              <p:tags r:id="rId4"/>
            </p:custDataLst>
          </p:nvPr>
        </p:nvSpPr>
        <p:spPr bwMode="auto">
          <a:xfrm>
            <a:off x="2584961" y="5345194"/>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80" name="Isosceles Triangle 58"/>
          <p:cNvSpPr>
            <a:spLocks noChangeArrowheads="1"/>
          </p:cNvSpPr>
          <p:nvPr>
            <p:custDataLst>
              <p:tags r:id="rId5"/>
            </p:custDataLst>
          </p:nvPr>
        </p:nvSpPr>
        <p:spPr bwMode="auto">
          <a:xfrm>
            <a:off x="2919259" y="4861076"/>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81" name="Isosceles Triangle 58"/>
          <p:cNvSpPr>
            <a:spLocks noChangeArrowheads="1"/>
          </p:cNvSpPr>
          <p:nvPr>
            <p:custDataLst>
              <p:tags r:id="rId6"/>
            </p:custDataLst>
          </p:nvPr>
        </p:nvSpPr>
        <p:spPr bwMode="auto">
          <a:xfrm>
            <a:off x="3304830" y="4351462"/>
            <a:ext cx="366201" cy="107260"/>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cxnSp>
        <p:nvCxnSpPr>
          <p:cNvPr id="82" name="Straight Arrow Connector 81"/>
          <p:cNvCxnSpPr>
            <a:stCxn id="70" idx="1"/>
            <a:endCxn id="69" idx="3"/>
          </p:cNvCxnSpPr>
          <p:nvPr/>
        </p:nvCxnSpPr>
        <p:spPr>
          <a:xfrm flipH="1">
            <a:off x="1597698" y="4161976"/>
            <a:ext cx="1479740" cy="0"/>
          </a:xfrm>
          <a:prstGeom prst="straightConnector1">
            <a:avLst/>
          </a:prstGeom>
          <a:noFill/>
          <a:ln w="9525" cap="flat" cmpd="sng" algn="ctr">
            <a:solidFill>
              <a:sysClr val="window" lastClr="FFFFFF">
                <a:lumMod val="50000"/>
              </a:sysClr>
            </a:solidFill>
            <a:prstDash val="dash"/>
            <a:tailEnd type="none"/>
          </a:ln>
          <a:effectLst/>
        </p:spPr>
      </p:cxnSp>
      <p:cxnSp>
        <p:nvCxnSpPr>
          <p:cNvPr id="83" name="Straight Arrow Connector 82"/>
          <p:cNvCxnSpPr>
            <a:stCxn id="71" idx="3"/>
            <a:endCxn id="75" idx="1"/>
          </p:cNvCxnSpPr>
          <p:nvPr/>
        </p:nvCxnSpPr>
        <p:spPr>
          <a:xfrm>
            <a:off x="2102228" y="4652406"/>
            <a:ext cx="694229" cy="0"/>
          </a:xfrm>
          <a:prstGeom prst="straightConnector1">
            <a:avLst/>
          </a:prstGeom>
          <a:noFill/>
          <a:ln w="9525" cap="flat" cmpd="sng" algn="ctr">
            <a:solidFill>
              <a:sysClr val="window" lastClr="FFFFFF">
                <a:lumMod val="50000"/>
              </a:sysClr>
            </a:solidFill>
            <a:prstDash val="dash"/>
            <a:tailEnd type="none"/>
          </a:ln>
          <a:effectLst/>
        </p:spPr>
      </p:cxnSp>
      <p:cxnSp>
        <p:nvCxnSpPr>
          <p:cNvPr id="84" name="Straight Arrow Connector 83"/>
          <p:cNvCxnSpPr>
            <a:stCxn id="74" idx="1"/>
            <a:endCxn id="72" idx="3"/>
          </p:cNvCxnSpPr>
          <p:nvPr/>
        </p:nvCxnSpPr>
        <p:spPr>
          <a:xfrm flipH="1">
            <a:off x="2360641" y="5142836"/>
            <a:ext cx="261490" cy="0"/>
          </a:xfrm>
          <a:prstGeom prst="straightConnector1">
            <a:avLst/>
          </a:prstGeom>
          <a:noFill/>
          <a:ln w="9525" cap="flat" cmpd="sng" algn="ctr">
            <a:solidFill>
              <a:sysClr val="window" lastClr="FFFFFF">
                <a:lumMod val="50000"/>
              </a:sysClr>
            </a:solidFill>
            <a:prstDash val="dash"/>
            <a:tailEnd type="none"/>
          </a:ln>
          <a:effectLst/>
        </p:spPr>
      </p:cxnSp>
      <p:grpSp>
        <p:nvGrpSpPr>
          <p:cNvPr id="5" name="Group 84"/>
          <p:cNvGrpSpPr/>
          <p:nvPr/>
        </p:nvGrpSpPr>
        <p:grpSpPr>
          <a:xfrm>
            <a:off x="6096000" y="4038600"/>
            <a:ext cx="2581276" cy="1581150"/>
            <a:chOff x="6096000" y="4038600"/>
            <a:chExt cx="2581276" cy="1581150"/>
          </a:xfrm>
        </p:grpSpPr>
        <p:sp>
          <p:nvSpPr>
            <p:cNvPr id="86" name="Rounded Rectangle 85"/>
            <p:cNvSpPr/>
            <p:nvPr/>
          </p:nvSpPr>
          <p:spPr>
            <a:xfrm>
              <a:off x="6096000" y="4064411"/>
              <a:ext cx="2581276" cy="1555339"/>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Conference Room Pilot: Design Validation</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Performance Testing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Regression Testing</a:t>
              </a:r>
            </a:p>
            <a:p>
              <a:pPr marL="177800" indent="-177800" defTabSz="914400">
                <a:spcBef>
                  <a:spcPts val="200"/>
                </a:spcBef>
                <a:spcAft>
                  <a:spcPts val="200"/>
                </a:spcAft>
                <a:buClr>
                  <a:srgbClr val="0078A9"/>
                </a:buClr>
                <a:buFont typeface="Arial" pitchFamily="34" charset="0"/>
                <a:buChar char="•"/>
                <a:defRPr/>
              </a:pPr>
              <a:r>
                <a:rPr lang="en-US" sz="1100" dirty="0" smtClean="0">
                  <a:latin typeface="Arial" pitchFamily="34" charset="0"/>
                  <a:cs typeface="Arial" pitchFamily="34" charset="0"/>
                </a:rPr>
                <a:t>Smoke Testing</a:t>
              </a:r>
            </a:p>
          </p:txBody>
        </p:sp>
        <p:sp>
          <p:nvSpPr>
            <p:cNvPr id="87" name="Rounded Rectangle 86"/>
            <p:cNvSpPr/>
            <p:nvPr/>
          </p:nvSpPr>
          <p:spPr>
            <a:xfrm>
              <a:off x="6096000" y="4038600"/>
              <a:ext cx="2581276"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Other Test Activities</a:t>
              </a:r>
              <a:endParaRPr lang="en-US" sz="800" b="1" kern="0" dirty="0">
                <a:solidFill>
                  <a:sysClr val="window" lastClr="FFFFFF"/>
                </a:solidFill>
                <a:latin typeface="Arial" pitchFamily="34" charset="0"/>
                <a:cs typeface="Arial" pitchFamily="34" charset="0"/>
              </a:endParaRPr>
            </a:p>
          </p:txBody>
        </p:sp>
      </p:grpSp>
      <p:grpSp>
        <p:nvGrpSpPr>
          <p:cNvPr id="6" name="Group 87"/>
          <p:cNvGrpSpPr/>
          <p:nvPr/>
        </p:nvGrpSpPr>
        <p:grpSpPr>
          <a:xfrm>
            <a:off x="4481513" y="4420744"/>
            <a:ext cx="1362075" cy="724786"/>
            <a:chOff x="4481513" y="4038600"/>
            <a:chExt cx="1362075" cy="533400"/>
          </a:xfrm>
        </p:grpSpPr>
        <p:sp>
          <p:nvSpPr>
            <p:cNvPr id="89" name="Rounded Rectangle 88"/>
            <p:cNvSpPr/>
            <p:nvPr/>
          </p:nvSpPr>
          <p:spPr>
            <a:xfrm>
              <a:off x="4481513" y="4064412"/>
              <a:ext cx="1362075" cy="507588"/>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228600" rIns="45720" rtlCol="0" anchor="t" anchorCtr="0"/>
            <a:lstStyle/>
            <a:p>
              <a:pPr marL="177800" indent="-177800" algn="just" defTabSz="914400">
                <a:spcBef>
                  <a:spcPts val="300"/>
                </a:spcBef>
                <a:spcAft>
                  <a:spcPts val="300"/>
                </a:spcAft>
                <a:buClr>
                  <a:srgbClr val="0078A9"/>
                </a:buClr>
                <a:buFont typeface="Arial" pitchFamily="34" charset="0"/>
                <a:buChar char="•"/>
                <a:defRPr/>
              </a:pPr>
              <a:r>
                <a:rPr lang="en-US" sz="800" dirty="0" smtClean="0">
                  <a:latin typeface="Arial" pitchFamily="34" charset="0"/>
                  <a:cs typeface="Arial" pitchFamily="34" charset="0"/>
                </a:rPr>
                <a:t>Re-</a:t>
              </a:r>
              <a:r>
                <a:rPr lang="en-US" sz="800" dirty="0" err="1" smtClean="0">
                  <a:latin typeface="Arial" pitchFamily="34" charset="0"/>
                  <a:cs typeface="Arial" pitchFamily="34" charset="0"/>
                </a:rPr>
                <a:t>usables</a:t>
              </a:r>
              <a:r>
                <a:rPr lang="en-US" sz="800" dirty="0" smtClean="0">
                  <a:latin typeface="Arial" pitchFamily="34" charset="0"/>
                  <a:cs typeface="Arial" pitchFamily="34" charset="0"/>
                </a:rPr>
                <a:t> from </a:t>
              </a:r>
              <a:r>
                <a:rPr lang="en-US" sz="800" dirty="0" smtClean="0">
                  <a:solidFill>
                    <a:srgbClr val="FF0000"/>
                  </a:solidFill>
                  <a:latin typeface="Arial" pitchFamily="34" charset="0"/>
                  <a:cs typeface="Arial" pitchFamily="34" charset="0"/>
                </a:rPr>
                <a:t>customer</a:t>
              </a:r>
            </a:p>
            <a:p>
              <a:pPr marL="177800" indent="-177800" algn="just" defTabSz="914400">
                <a:spcBef>
                  <a:spcPts val="300"/>
                </a:spcBef>
                <a:spcAft>
                  <a:spcPts val="300"/>
                </a:spcAft>
                <a:buClr>
                  <a:srgbClr val="0078A9"/>
                </a:buClr>
                <a:buFont typeface="Arial" pitchFamily="34" charset="0"/>
                <a:buChar char="•"/>
                <a:defRPr/>
              </a:pPr>
              <a:r>
                <a:rPr lang="en-US" sz="800" dirty="0" smtClean="0">
                  <a:latin typeface="Arial" pitchFamily="34" charset="0"/>
                  <a:cs typeface="Arial" pitchFamily="34" charset="0"/>
                </a:rPr>
                <a:t>Testing Toolkit</a:t>
              </a:r>
              <a:endParaRPr lang="en-US" sz="800" kern="0" dirty="0" smtClean="0">
                <a:latin typeface="Arial" pitchFamily="34" charset="0"/>
                <a:cs typeface="Arial" pitchFamily="34" charset="0"/>
              </a:endParaRPr>
            </a:p>
          </p:txBody>
        </p:sp>
        <p:sp>
          <p:nvSpPr>
            <p:cNvPr id="90" name="Rounded Rectangle 89"/>
            <p:cNvSpPr/>
            <p:nvPr/>
          </p:nvSpPr>
          <p:spPr>
            <a:xfrm>
              <a:off x="4481513" y="4038600"/>
              <a:ext cx="1362075" cy="199856"/>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800" b="1" kern="0" dirty="0" smtClean="0">
                  <a:solidFill>
                    <a:sysClr val="window" lastClr="FFFFFF"/>
                  </a:solidFill>
                  <a:latin typeface="Arial" pitchFamily="34" charset="0"/>
                  <a:cs typeface="Arial" pitchFamily="34" charset="0"/>
                </a:rPr>
                <a:t>Accelerators</a:t>
              </a:r>
              <a:endParaRPr lang="en-US" sz="800" b="1" kern="0" dirty="0">
                <a:solidFill>
                  <a:sysClr val="window" lastClr="FFFFFF"/>
                </a:solidFill>
                <a:latin typeface="Arial" pitchFamily="34" charset="0"/>
                <a:cs typeface="Arial" pitchFamily="34" charset="0"/>
              </a:endParaRPr>
            </a:p>
          </p:txBody>
        </p:sp>
      </p:grpSp>
      <p:sp>
        <p:nvSpPr>
          <p:cNvPr id="94" name="Isosceles Triangle 93"/>
          <p:cNvSpPr>
            <a:spLocks noChangeArrowheads="1"/>
          </p:cNvSpPr>
          <p:nvPr>
            <p:custDataLst>
              <p:tags r:id="rId7"/>
            </p:custDataLst>
          </p:nvPr>
        </p:nvSpPr>
        <p:spPr bwMode="auto">
          <a:xfrm rot="16200000">
            <a:off x="3742333" y="4764474"/>
            <a:ext cx="1219201" cy="129402"/>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95" name="Isosceles Triangle 94"/>
          <p:cNvSpPr>
            <a:spLocks noChangeArrowheads="1"/>
          </p:cNvSpPr>
          <p:nvPr>
            <p:custDataLst>
              <p:tags r:id="rId8"/>
            </p:custDataLst>
          </p:nvPr>
        </p:nvSpPr>
        <p:spPr bwMode="auto">
          <a:xfrm rot="5400000">
            <a:off x="5379651" y="4764474"/>
            <a:ext cx="1219201" cy="129402"/>
          </a:xfrm>
          <a:prstGeom prst="triangle">
            <a:avLst>
              <a:gd name="adj" fmla="val 50000"/>
            </a:avLst>
          </a:prstGeom>
          <a:gradFill flip="none" rotWithShape="1">
            <a:gsLst>
              <a:gs pos="0">
                <a:srgbClr val="C0504D">
                  <a:shade val="30000"/>
                  <a:satMod val="115000"/>
                </a:srgbClr>
              </a:gs>
              <a:gs pos="50000">
                <a:srgbClr val="C0504D">
                  <a:shade val="67500"/>
                  <a:satMod val="115000"/>
                </a:srgbClr>
              </a:gs>
              <a:gs pos="100000">
                <a:srgbClr val="C0504D">
                  <a:shade val="100000"/>
                  <a:satMod val="115000"/>
                </a:srgbClr>
              </a:gs>
            </a:gsLst>
            <a:lin ang="0" scaled="1"/>
            <a:tileRect/>
          </a:gradFill>
          <a:ln w="9525" algn="ctr">
            <a:noFill/>
            <a:miter lim="800000"/>
            <a:headEnd/>
            <a:tailEnd/>
          </a:ln>
          <a:effectLst>
            <a:outerShdw dist="20000" dir="5400000" rotWithShape="0">
              <a:srgbClr val="000000">
                <a:alpha val="37999"/>
              </a:srgbClr>
            </a:outerShdw>
          </a:effectLst>
        </p:spPr>
        <p:txBody>
          <a:bodyPr rot="10800000" vert="eaVert" wrap="none" lIns="90000" tIns="90000" rIns="90000" bIns="90000" anchor="ctr"/>
          <a:lstStyle/>
          <a:p>
            <a:pPr marL="0" marR="0" lvl="0" indent="0" defTabSz="914400" eaLnBrk="1" fontAlgn="auto" latinLnBrk="0" hangingPunct="1">
              <a:lnSpc>
                <a:spcPct val="100000"/>
              </a:lnSpc>
              <a:spcBef>
                <a:spcPct val="75000"/>
              </a:spcBef>
              <a:spcAft>
                <a:spcPts val="0"/>
              </a:spcAft>
              <a:buClrTx/>
              <a:buSzTx/>
              <a:buFontTx/>
              <a:buNone/>
              <a:tabLst/>
              <a:defRPr/>
            </a:pPr>
            <a:endParaRPr kumimoji="0" lang="en-US" sz="1000" b="0" i="0" u="none" strike="noStrike" kern="0" cap="none" spc="0" normalizeH="0" baseline="0" noProof="0" dirty="0">
              <a:ln>
                <a:noFill/>
              </a:ln>
              <a:solidFill>
                <a:srgbClr val="00468C"/>
              </a:solidFill>
              <a:effectLst/>
              <a:uLnTx/>
              <a:uFillTx/>
              <a:latin typeface="Arial" pitchFamily="34" charset="0"/>
              <a:cs typeface="Arial" pitchFamily="34" charset="0"/>
            </a:endParaRPr>
          </a:p>
        </p:txBody>
      </p:sp>
      <p:sp>
        <p:nvSpPr>
          <p:cNvPr id="96" name="Rounded Rectangle 95"/>
          <p:cNvSpPr>
            <a:spLocks/>
          </p:cNvSpPr>
          <p:nvPr/>
        </p:nvSpPr>
        <p:spPr>
          <a:xfrm>
            <a:off x="1514811" y="2210129"/>
            <a:ext cx="1328123" cy="30136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Plan per Cluster</a:t>
            </a:r>
          </a:p>
        </p:txBody>
      </p:sp>
      <p:sp>
        <p:nvSpPr>
          <p:cNvPr id="97" name="Rounded Rectangle 96"/>
          <p:cNvSpPr>
            <a:spLocks/>
          </p:cNvSpPr>
          <p:nvPr/>
        </p:nvSpPr>
        <p:spPr>
          <a:xfrm>
            <a:off x="2338879" y="1428115"/>
            <a:ext cx="1328123" cy="227255"/>
          </a:xfrm>
          <a:prstGeom prst="roundRect">
            <a:avLst/>
          </a:prstGeom>
          <a:solidFill>
            <a:sysClr val="window" lastClr="FFFFFF">
              <a:lumMod val="85000"/>
            </a:sysClr>
          </a:solidFill>
          <a:ln w="12700" cap="flat" cmpd="sng" algn="ctr">
            <a:solidFill>
              <a:srgbClr val="0078A9"/>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rPr>
              <a:t>Test Strategy</a:t>
            </a:r>
          </a:p>
        </p:txBody>
      </p:sp>
      <p:cxnSp>
        <p:nvCxnSpPr>
          <p:cNvPr id="98" name="Straight Arrow Connector 97"/>
          <p:cNvCxnSpPr/>
          <p:nvPr/>
        </p:nvCxnSpPr>
        <p:spPr>
          <a:xfrm flipH="1">
            <a:off x="2938694" y="1587501"/>
            <a:ext cx="762" cy="220931"/>
          </a:xfrm>
          <a:prstGeom prst="straightConnector1">
            <a:avLst/>
          </a:prstGeom>
          <a:solidFill>
            <a:srgbClr val="4F81BD">
              <a:lumMod val="20000"/>
              <a:lumOff val="80000"/>
            </a:srgbClr>
          </a:solidFill>
          <a:ln w="12700" cap="flat" cmpd="sng" algn="ctr">
            <a:solidFill>
              <a:sysClr val="window" lastClr="FFFFFF">
                <a:lumMod val="50000"/>
              </a:sysClr>
            </a:solidFill>
            <a:prstDash val="solid"/>
            <a:tailEnd type="triangle"/>
          </a:ln>
          <a:effectLst/>
        </p:spPr>
      </p:cxnSp>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 Pilot implementation</a:t>
            </a:r>
            <a:endParaRPr lang="en-US" dirty="0"/>
          </a:p>
        </p:txBody>
      </p:sp>
      <p:graphicFrame>
        <p:nvGraphicFramePr>
          <p:cNvPr id="47" name="Table 46"/>
          <p:cNvGraphicFramePr>
            <a:graphicFrameLocks noGrp="1"/>
          </p:cNvGraphicFramePr>
          <p:nvPr/>
        </p:nvGraphicFramePr>
        <p:xfrm>
          <a:off x="488732" y="1401083"/>
          <a:ext cx="9338437" cy="4525108"/>
        </p:xfrm>
        <a:graphic>
          <a:graphicData uri="http://schemas.openxmlformats.org/drawingml/2006/table">
            <a:tbl>
              <a:tblPr firstRow="1" bandRow="1">
                <a:tableStyleId>{7DF18680-E054-41AD-8BC1-D1AEF772440D}</a:tableStyleId>
              </a:tblPr>
              <a:tblGrid>
                <a:gridCol w="1357124"/>
                <a:gridCol w="1202207"/>
                <a:gridCol w="3189186"/>
                <a:gridCol w="968444"/>
                <a:gridCol w="1001838"/>
                <a:gridCol w="1619638"/>
              </a:tblGrid>
              <a:tr h="443054">
                <a:tc>
                  <a:txBody>
                    <a:bodyPr/>
                    <a:lstStyle/>
                    <a:p>
                      <a:r>
                        <a:rPr lang="en-US" sz="1100" dirty="0" smtClean="0"/>
                        <a:t>Phase</a:t>
                      </a:r>
                      <a:endParaRPr lang="en-US" sz="1100" dirty="0"/>
                    </a:p>
                  </a:txBody>
                  <a:tcPr/>
                </a:tc>
                <a:tc>
                  <a:txBody>
                    <a:bodyPr/>
                    <a:lstStyle/>
                    <a:p>
                      <a:r>
                        <a:rPr lang="en-US" sz="1100" dirty="0" smtClean="0"/>
                        <a:t>Testing</a:t>
                      </a:r>
                      <a:endParaRPr lang="en-US" sz="1100" dirty="0"/>
                    </a:p>
                  </a:txBody>
                  <a:tcPr/>
                </a:tc>
                <a:tc>
                  <a:txBody>
                    <a:bodyPr/>
                    <a:lstStyle/>
                    <a:p>
                      <a:r>
                        <a:rPr lang="en-US" sz="1100" dirty="0" smtClean="0"/>
                        <a:t>Objective</a:t>
                      </a:r>
                      <a:endParaRPr lang="en-US" sz="1100" dirty="0"/>
                    </a:p>
                  </a:txBody>
                  <a:tcPr/>
                </a:tc>
                <a:tc>
                  <a:txBody>
                    <a:bodyPr/>
                    <a:lstStyle/>
                    <a:p>
                      <a:r>
                        <a:rPr lang="en-US" sz="1100" dirty="0" smtClean="0"/>
                        <a:t>Who prepares</a:t>
                      </a:r>
                      <a:endParaRPr lang="en-US" sz="1100" dirty="0"/>
                    </a:p>
                  </a:txBody>
                  <a:tcPr/>
                </a:tc>
                <a:tc>
                  <a:txBody>
                    <a:bodyPr/>
                    <a:lstStyle/>
                    <a:p>
                      <a:r>
                        <a:rPr lang="en-US" sz="1100" dirty="0" smtClean="0"/>
                        <a:t>Who Executes</a:t>
                      </a:r>
                      <a:endParaRPr lang="en-US" sz="1100" dirty="0"/>
                    </a:p>
                  </a:txBody>
                  <a:tcPr/>
                </a:tc>
                <a:tc>
                  <a:txBody>
                    <a:bodyPr/>
                    <a:lstStyle/>
                    <a:p>
                      <a:r>
                        <a:rPr lang="en-US" sz="1100" dirty="0" smtClean="0"/>
                        <a:t>Who Supports</a:t>
                      </a:r>
                      <a:endParaRPr lang="en-US" sz="1100" dirty="0"/>
                    </a:p>
                  </a:txBody>
                  <a:tcPr/>
                </a:tc>
              </a:tr>
              <a:tr h="457634">
                <a:tc>
                  <a:txBody>
                    <a:bodyPr/>
                    <a:lstStyle/>
                    <a:p>
                      <a:r>
                        <a:rPr lang="en-US" sz="1100" dirty="0" smtClean="0"/>
                        <a:t>Solution Definition</a:t>
                      </a:r>
                      <a:endParaRPr lang="en-US" sz="1100" dirty="0"/>
                    </a:p>
                  </a:txBody>
                  <a:tcPr/>
                </a:tc>
                <a:tc>
                  <a:txBody>
                    <a:bodyPr/>
                    <a:lstStyle/>
                    <a:p>
                      <a:r>
                        <a:rPr lang="en-US" sz="1100" dirty="0" smtClean="0"/>
                        <a:t>Conference Room Pilot</a:t>
                      </a:r>
                      <a:endParaRPr lang="en-US" sz="1100" dirty="0"/>
                    </a:p>
                  </a:txBody>
                  <a:tcPr/>
                </a:tc>
                <a:tc>
                  <a:txBody>
                    <a:bodyPr/>
                    <a:lstStyle/>
                    <a:p>
                      <a:r>
                        <a:rPr lang="en-US" sz="1100" dirty="0" smtClean="0"/>
                        <a:t>Validate process</a:t>
                      </a:r>
                      <a:r>
                        <a:rPr lang="en-US" sz="1100" baseline="0" dirty="0" smtClean="0"/>
                        <a:t> design based on out-of-the-box product features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solidFill>
                            <a:srgbClr val="FF0000"/>
                          </a:solidFill>
                        </a:rPr>
                        <a:t>Customer</a:t>
                      </a:r>
                      <a:r>
                        <a:rPr lang="en-US" sz="1100" dirty="0" smtClean="0"/>
                        <a:t> (validates</a:t>
                      </a:r>
                      <a:r>
                        <a:rPr lang="en-US" sz="1100" baseline="0" dirty="0" smtClean="0"/>
                        <a:t> CRP scenarios)</a:t>
                      </a:r>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Unit Testing</a:t>
                      </a:r>
                    </a:p>
                  </a:txBody>
                  <a:tcPr/>
                </a:tc>
                <a:tc>
                  <a:txBody>
                    <a:bodyPr/>
                    <a:lstStyle/>
                    <a:p>
                      <a:r>
                        <a:rPr lang="en-US" sz="1100" dirty="0" smtClean="0"/>
                        <a:t>Test the developed objects based on user process</a:t>
                      </a:r>
                      <a:r>
                        <a:rPr lang="en-US" sz="1100" baseline="0" dirty="0" smtClean="0"/>
                        <a:t> steps that can be invoked by users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a:t>
                      </a:r>
                      <a:endParaRPr lang="en-US" sz="1100" dirty="0"/>
                    </a:p>
                  </a:txBody>
                  <a:tcPr/>
                </a:tc>
              </a:tr>
              <a:tr h="656731">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Testing</a:t>
                      </a:r>
                    </a:p>
                  </a:txBody>
                  <a:tcPr/>
                </a:tc>
                <a:tc>
                  <a:txBody>
                    <a:bodyPr/>
                    <a:lstStyle/>
                    <a:p>
                      <a:r>
                        <a:rPr lang="en-US" sz="1100" dirty="0" smtClean="0"/>
                        <a:t>Test the overall solution including custom objects  by testing business flows executed in E - Business suite</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rPr>
                        <a:t>Customer</a:t>
                      </a:r>
                      <a:r>
                        <a:rPr lang="en-US" sz="1100" dirty="0" smtClean="0"/>
                        <a:t> (validates</a:t>
                      </a:r>
                      <a:r>
                        <a:rPr lang="en-US" sz="1100" baseline="0" dirty="0" smtClean="0"/>
                        <a:t> SIT scenarios)</a:t>
                      </a:r>
                      <a:endParaRPr lang="en-US" sz="1100" dirty="0" smtClean="0"/>
                    </a:p>
                    <a:p>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Integration Testing</a:t>
                      </a:r>
                    </a:p>
                  </a:txBody>
                  <a:tcPr/>
                </a:tc>
                <a:tc>
                  <a:txBody>
                    <a:bodyPr/>
                    <a:lstStyle/>
                    <a:p>
                      <a:r>
                        <a:rPr lang="en-US" sz="1100" dirty="0" smtClean="0"/>
                        <a:t>Test</a:t>
                      </a:r>
                      <a:r>
                        <a:rPr lang="en-US" sz="1100" baseline="0" dirty="0" smtClean="0"/>
                        <a:t> the integration of E - Business suite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t>Capgemini (defect fixing)</a:t>
                      </a:r>
                      <a:endParaRPr lang="en-US" sz="1100" dirty="0"/>
                    </a:p>
                  </a:txBody>
                  <a:tcPr/>
                </a:tc>
              </a:tr>
              <a:tr h="797497">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User Acceptance Testing</a:t>
                      </a:r>
                    </a:p>
                  </a:txBody>
                  <a:tcPr/>
                </a:tc>
                <a:tc>
                  <a:txBody>
                    <a:bodyPr/>
                    <a:lstStyle/>
                    <a:p>
                      <a:r>
                        <a:rPr lang="en-US" sz="1100" dirty="0" smtClean="0"/>
                        <a:t>Test the overall solution including custom objects  by testing business flows executed in E - Business suite and integration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Capgemini (defect fixing)</a:t>
                      </a:r>
                    </a:p>
                    <a:p>
                      <a:endParaRPr lang="en-US" sz="1100" dirty="0"/>
                    </a:p>
                  </a:txBody>
                  <a:tcPr/>
                </a:tc>
              </a:tr>
              <a:tr h="620276">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Performance Testing</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r>
                        <a:rPr lang="en-US" sz="1100" dirty="0" smtClean="0"/>
                        <a:t>Test the overall system</a:t>
                      </a:r>
                      <a:r>
                        <a:rPr lang="en-US" sz="1100" baseline="0" dirty="0" smtClean="0"/>
                        <a:t> performance based on critical processes involving interfaces, batch jobs and reports. </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t>Capgemini (creates test scripts on EBS side, tunes</a:t>
                      </a:r>
                      <a:r>
                        <a:rPr lang="en-US" sz="1100" baseline="0" dirty="0" smtClean="0"/>
                        <a:t> performance of custom EBS components)</a:t>
                      </a:r>
                      <a:endParaRPr lang="en-US" sz="1100" dirty="0"/>
                    </a:p>
                  </a:txBody>
                  <a:tcPr/>
                </a:tc>
              </a:tr>
            </a:tbl>
          </a:graphicData>
        </a:graphic>
      </p:graphicFrame>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Testing Approach – Cluster Rollout</a:t>
            </a:r>
            <a:endParaRPr lang="en-US" dirty="0"/>
          </a:p>
        </p:txBody>
      </p:sp>
      <p:graphicFrame>
        <p:nvGraphicFramePr>
          <p:cNvPr id="47" name="Table 46"/>
          <p:cNvGraphicFramePr>
            <a:graphicFrameLocks noGrp="1"/>
          </p:cNvGraphicFramePr>
          <p:nvPr/>
        </p:nvGraphicFramePr>
        <p:xfrm>
          <a:off x="488732" y="1401083"/>
          <a:ext cx="9338437" cy="3279558"/>
        </p:xfrm>
        <a:graphic>
          <a:graphicData uri="http://schemas.openxmlformats.org/drawingml/2006/table">
            <a:tbl>
              <a:tblPr firstRow="1" bandRow="1">
                <a:tableStyleId>{7DF18680-E054-41AD-8BC1-D1AEF772440D}</a:tableStyleId>
              </a:tblPr>
              <a:tblGrid>
                <a:gridCol w="1357124"/>
                <a:gridCol w="1202207"/>
                <a:gridCol w="3189186"/>
                <a:gridCol w="968444"/>
                <a:gridCol w="1001838"/>
                <a:gridCol w="1619638"/>
              </a:tblGrid>
              <a:tr h="443054">
                <a:tc>
                  <a:txBody>
                    <a:bodyPr/>
                    <a:lstStyle/>
                    <a:p>
                      <a:r>
                        <a:rPr lang="en-US" sz="1100" dirty="0" smtClean="0"/>
                        <a:t>Phase</a:t>
                      </a:r>
                      <a:endParaRPr lang="en-US" sz="1100" dirty="0"/>
                    </a:p>
                  </a:txBody>
                  <a:tcPr/>
                </a:tc>
                <a:tc>
                  <a:txBody>
                    <a:bodyPr/>
                    <a:lstStyle/>
                    <a:p>
                      <a:r>
                        <a:rPr lang="en-US" sz="1100" dirty="0" smtClean="0"/>
                        <a:t>Testing</a:t>
                      </a:r>
                      <a:endParaRPr lang="en-US" sz="1100" dirty="0"/>
                    </a:p>
                  </a:txBody>
                  <a:tcPr/>
                </a:tc>
                <a:tc>
                  <a:txBody>
                    <a:bodyPr/>
                    <a:lstStyle/>
                    <a:p>
                      <a:r>
                        <a:rPr lang="en-US" sz="1100" dirty="0" smtClean="0"/>
                        <a:t>Objective</a:t>
                      </a:r>
                      <a:endParaRPr lang="en-US" sz="1100" dirty="0"/>
                    </a:p>
                  </a:txBody>
                  <a:tcPr/>
                </a:tc>
                <a:tc>
                  <a:txBody>
                    <a:bodyPr/>
                    <a:lstStyle/>
                    <a:p>
                      <a:r>
                        <a:rPr lang="en-US" sz="1100" dirty="0" smtClean="0"/>
                        <a:t>Who prepares</a:t>
                      </a:r>
                      <a:endParaRPr lang="en-US" sz="1100" dirty="0"/>
                    </a:p>
                  </a:txBody>
                  <a:tcPr/>
                </a:tc>
                <a:tc>
                  <a:txBody>
                    <a:bodyPr/>
                    <a:lstStyle/>
                    <a:p>
                      <a:r>
                        <a:rPr lang="en-US" sz="1100" dirty="0" smtClean="0"/>
                        <a:t>Who Executes</a:t>
                      </a:r>
                      <a:endParaRPr lang="en-US" sz="1100" dirty="0"/>
                    </a:p>
                  </a:txBody>
                  <a:tcPr/>
                </a:tc>
                <a:tc>
                  <a:txBody>
                    <a:bodyPr/>
                    <a:lstStyle/>
                    <a:p>
                      <a:r>
                        <a:rPr lang="en-US" sz="1100" dirty="0" smtClean="0"/>
                        <a:t>Who Supports</a:t>
                      </a:r>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Unit Testing</a:t>
                      </a:r>
                    </a:p>
                  </a:txBody>
                  <a:tcPr/>
                </a:tc>
                <a:tc>
                  <a:txBody>
                    <a:bodyPr/>
                    <a:lstStyle/>
                    <a:p>
                      <a:r>
                        <a:rPr lang="en-US" sz="1100" dirty="0" smtClean="0"/>
                        <a:t>Test the objects developed</a:t>
                      </a:r>
                      <a:r>
                        <a:rPr lang="en-US" sz="1100" baseline="0" dirty="0" smtClean="0"/>
                        <a:t> in cluster</a:t>
                      </a:r>
                      <a:r>
                        <a:rPr lang="en-US" sz="1100" dirty="0" smtClean="0"/>
                        <a:t> based on user process</a:t>
                      </a:r>
                      <a:r>
                        <a:rPr lang="en-US" sz="1100" baseline="0" dirty="0" smtClean="0"/>
                        <a:t> steps that can be invoked by users</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a:t>
                      </a:r>
                      <a:endParaRPr lang="en-US" sz="1100" dirty="0"/>
                    </a:p>
                  </a:txBody>
                  <a:tcPr/>
                </a:tc>
              </a:tr>
              <a:tr h="656731">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System Testing</a:t>
                      </a:r>
                    </a:p>
                  </a:txBody>
                  <a:tcPr/>
                </a:tc>
                <a:tc>
                  <a:txBody>
                    <a:bodyPr/>
                    <a:lstStyle/>
                    <a:p>
                      <a:r>
                        <a:rPr lang="en-US" sz="1100" dirty="0" smtClean="0"/>
                        <a:t>Test the solution for changed custom components by testing business flows executed in E - Business suite</a:t>
                      </a:r>
                      <a:endParaRPr lang="en-US" sz="1100" dirty="0"/>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endParaRPr lang="en-US" sz="1100" dirty="0"/>
                    </a:p>
                  </a:txBody>
                  <a:tcPr/>
                </a:tc>
              </a:tr>
              <a:tr h="620276">
                <a:tc>
                  <a:txBody>
                    <a:bodyPr/>
                    <a:lstStyle/>
                    <a:p>
                      <a:r>
                        <a:rPr lang="en-US" sz="1100" dirty="0" smtClean="0"/>
                        <a:t>Solution Development</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Regression Testing</a:t>
                      </a:r>
                    </a:p>
                  </a:txBody>
                  <a:tcPr/>
                </a:tc>
                <a:tc>
                  <a:txBody>
                    <a:bodyPr/>
                    <a:lstStyle/>
                    <a:p>
                      <a:pPr marL="0" algn="l" defTabSz="914342" rtl="0" eaLnBrk="1" latinLnBrk="0" hangingPunct="1"/>
                      <a:r>
                        <a:rPr lang="en-GB" sz="1100" kern="1200" dirty="0" smtClean="0">
                          <a:solidFill>
                            <a:schemeClr val="dk1"/>
                          </a:solidFill>
                          <a:latin typeface="+mn-lt"/>
                          <a:ea typeface="+mn-ea"/>
                          <a:cs typeface="+mn-cs"/>
                        </a:rPr>
                        <a:t>Test</a:t>
                      </a:r>
                      <a:r>
                        <a:rPr lang="en-GB" sz="1100" kern="1200" baseline="0" dirty="0" smtClean="0">
                          <a:solidFill>
                            <a:schemeClr val="dk1"/>
                          </a:solidFill>
                          <a:latin typeface="+mn-lt"/>
                          <a:ea typeface="+mn-ea"/>
                          <a:cs typeface="+mn-cs"/>
                        </a:rPr>
                        <a:t> the solution based on identified scenarios</a:t>
                      </a:r>
                      <a:r>
                        <a:rPr lang="en-GB" sz="1100" kern="1200" dirty="0" smtClean="0">
                          <a:solidFill>
                            <a:schemeClr val="dk1"/>
                          </a:solidFill>
                          <a:latin typeface="+mn-lt"/>
                          <a:ea typeface="+mn-ea"/>
                          <a:cs typeface="+mn-cs"/>
                        </a:rPr>
                        <a:t> to ensure that there is no negative impact post pilot go-live on the solution with addition of new countries during cluster rollouts. </a:t>
                      </a:r>
                      <a:endParaRPr lang="en-US" sz="1100" kern="1200" dirty="0" smtClean="0">
                        <a:solidFill>
                          <a:schemeClr val="dk1"/>
                        </a:solidFill>
                        <a:latin typeface="+mn-lt"/>
                        <a:ea typeface="+mn-ea"/>
                        <a:cs typeface="+mn-cs"/>
                      </a:endParaRPr>
                    </a:p>
                  </a:txBody>
                  <a:tcPr/>
                </a:tc>
                <a:tc>
                  <a:txBody>
                    <a:bodyPr/>
                    <a:lstStyle/>
                    <a:p>
                      <a:r>
                        <a:rPr lang="en-US" sz="1100" dirty="0" smtClean="0"/>
                        <a:t>Capgemini</a:t>
                      </a:r>
                      <a:endParaRPr lang="en-US" sz="1100" dirty="0"/>
                    </a:p>
                  </a:txBody>
                  <a:tcPr/>
                </a:tc>
                <a:tc>
                  <a:txBody>
                    <a:bodyPr/>
                    <a:lstStyle/>
                    <a:p>
                      <a:r>
                        <a:rPr lang="en-US" sz="1100" dirty="0" smtClean="0"/>
                        <a:t>Capgemini</a:t>
                      </a:r>
                      <a:endParaRPr lang="en-US" sz="1100" dirty="0"/>
                    </a:p>
                  </a:txBody>
                  <a:tcPr/>
                </a:tc>
                <a:tc>
                  <a:txBody>
                    <a:bodyPr/>
                    <a:lstStyle/>
                    <a:p>
                      <a:endParaRPr lang="en-US" sz="1100" dirty="0"/>
                    </a:p>
                  </a:txBody>
                  <a:tcPr/>
                </a:tc>
              </a:tr>
              <a:tr h="797497">
                <a:tc>
                  <a:txBody>
                    <a:bodyPr/>
                    <a:lstStyle/>
                    <a:p>
                      <a:r>
                        <a:rPr lang="en-US" sz="1100" dirty="0" smtClean="0"/>
                        <a:t>Implementation</a:t>
                      </a:r>
                      <a:endParaRPr lang="en-US" sz="11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User Acceptance Testing</a:t>
                      </a:r>
                    </a:p>
                  </a:txBody>
                  <a:tcPr/>
                </a:tc>
                <a:tc>
                  <a:txBody>
                    <a:bodyPr/>
                    <a:lstStyle/>
                    <a:p>
                      <a:r>
                        <a:rPr lang="en-US" sz="1100" dirty="0" smtClean="0"/>
                        <a:t>Test the solution for the changed solution components</a:t>
                      </a:r>
                      <a:r>
                        <a:rPr lang="en-US" sz="1100" baseline="0" dirty="0" smtClean="0"/>
                        <a:t> </a:t>
                      </a:r>
                      <a:r>
                        <a:rPr lang="en-US" sz="1100" dirty="0" smtClean="0"/>
                        <a:t>by testing business flows executed in E - Business suite and integration with other systems</a:t>
                      </a:r>
                      <a:endParaRPr lang="en-US" sz="1100" dirty="0"/>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r>
                        <a:rPr lang="en-US" sz="1100" dirty="0" smtClean="0">
                          <a:solidFill>
                            <a:srgbClr val="FF0000"/>
                          </a:solidFill>
                        </a:rPr>
                        <a:t>Customer</a:t>
                      </a:r>
                      <a:endParaRPr lang="en-US" sz="1100" dirty="0">
                        <a:solidFill>
                          <a:srgbClr val="FF0000"/>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100" dirty="0" smtClean="0"/>
                        <a:t>Capgemini (defect fixing)</a:t>
                      </a:r>
                    </a:p>
                    <a:p>
                      <a:endParaRPr lang="en-US" sz="1100" dirty="0"/>
                    </a:p>
                  </a:txBody>
                  <a:tcPr/>
                </a:tc>
              </a:tr>
            </a:tbl>
          </a:graphicData>
        </a:graphic>
      </p:graphicFrame>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Go Live Support Approach</a:t>
            </a:r>
            <a:endParaRPr lang="en-US" dirty="0"/>
          </a:p>
        </p:txBody>
      </p:sp>
      <p:grpSp>
        <p:nvGrpSpPr>
          <p:cNvPr id="68" name="Group 54"/>
          <p:cNvGrpSpPr/>
          <p:nvPr/>
        </p:nvGrpSpPr>
        <p:grpSpPr>
          <a:xfrm>
            <a:off x="271727" y="1133482"/>
            <a:ext cx="6483334" cy="5084765"/>
            <a:chOff x="271727" y="1133475"/>
            <a:chExt cx="8659152" cy="5084765"/>
          </a:xfrm>
        </p:grpSpPr>
        <p:sp>
          <p:nvSpPr>
            <p:cNvPr id="69" name="Rectangle 2"/>
            <p:cNvSpPr>
              <a:spLocks noChangeArrowheads="1"/>
            </p:cNvSpPr>
            <p:nvPr/>
          </p:nvSpPr>
          <p:spPr bwMode="auto">
            <a:xfrm flipV="1">
              <a:off x="271727" y="1420813"/>
              <a:ext cx="8659152" cy="1223962"/>
            </a:xfrm>
            <a:prstGeom prst="rect">
              <a:avLst/>
            </a:prstGeom>
            <a:solidFill>
              <a:srgbClr val="CCFFCC">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Infrastructure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0" name="Rectangle 3"/>
            <p:cNvSpPr>
              <a:spLocks noChangeArrowheads="1"/>
            </p:cNvSpPr>
            <p:nvPr/>
          </p:nvSpPr>
          <p:spPr bwMode="auto">
            <a:xfrm flipV="1">
              <a:off x="271727" y="2862263"/>
              <a:ext cx="8659152" cy="1223962"/>
            </a:xfrm>
            <a:prstGeom prst="rect">
              <a:avLst/>
            </a:prstGeom>
            <a:solidFill>
              <a:srgbClr val="CCFFFF">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Functional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1" name="Rectangle 4"/>
            <p:cNvSpPr>
              <a:spLocks noChangeArrowheads="1"/>
            </p:cNvSpPr>
            <p:nvPr/>
          </p:nvSpPr>
          <p:spPr bwMode="auto">
            <a:xfrm flipV="1">
              <a:off x="271727" y="4300538"/>
              <a:ext cx="8659152" cy="1801812"/>
            </a:xfrm>
            <a:prstGeom prst="rect">
              <a:avLst/>
            </a:prstGeom>
            <a:solidFill>
              <a:srgbClr val="EAEAEA">
                <a:alpha val="50195"/>
              </a:srgbClr>
            </a:solidFill>
            <a:ln w="6350">
              <a:solidFill>
                <a:srgbClr val="C0C0C0"/>
              </a:solidFill>
              <a:prstDash val="sysDot"/>
              <a:miter lim="800000"/>
              <a:headEnd/>
              <a:tailEnd/>
            </a:ln>
          </p:spPr>
          <p:txBody>
            <a:bodyPr vert="eaVert"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200" b="0" i="0" u="none" strike="noStrike" kern="0" cap="none" spc="0" normalizeH="0" baseline="0" noProof="0" dirty="0" smtClean="0">
                  <a:ln>
                    <a:noFill/>
                  </a:ln>
                  <a:solidFill>
                    <a:srgbClr val="003399"/>
                  </a:solidFill>
                  <a:effectLst/>
                  <a:uLnTx/>
                  <a:uFillTx/>
                  <a:latin typeface="Times New Roman" pitchFamily="18" charset="0"/>
                  <a:cs typeface="Arial" pitchFamily="34" charset="0"/>
                </a:rPr>
                <a:t>Technical Support</a:t>
              </a:r>
              <a:endParaRPr kumimoji="0" lang="en-US" sz="1200" b="0" i="0"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72" name="AutoShape 5"/>
            <p:cNvSpPr>
              <a:spLocks noChangeArrowheads="1"/>
            </p:cNvSpPr>
            <p:nvPr/>
          </p:nvSpPr>
          <p:spPr bwMode="auto">
            <a:xfrm>
              <a:off x="7137137" y="3078163"/>
              <a:ext cx="1559852" cy="1943100"/>
            </a:xfrm>
            <a:prstGeom prst="roundRect">
              <a:avLst>
                <a:gd name="adj" fmla="val 16667"/>
              </a:avLst>
            </a:prstGeom>
            <a:solidFill>
              <a:srgbClr val="FFFFFF">
                <a:alpha val="59999"/>
              </a:srgbClr>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endParaRPr>
            </a:p>
          </p:txBody>
        </p:sp>
        <p:sp>
          <p:nvSpPr>
            <p:cNvPr id="73" name="AutoShape 6"/>
            <p:cNvSpPr>
              <a:spLocks noChangeArrowheads="1"/>
            </p:cNvSpPr>
            <p:nvPr/>
          </p:nvSpPr>
          <p:spPr bwMode="auto">
            <a:xfrm>
              <a:off x="3236649" y="1565275"/>
              <a:ext cx="1248569" cy="2160588"/>
            </a:xfrm>
            <a:prstGeom prst="roundRect">
              <a:avLst>
                <a:gd name="adj" fmla="val 16667"/>
              </a:avLst>
            </a:prstGeom>
            <a:solidFill>
              <a:srgbClr val="FFFFFF">
                <a:alpha val="59999"/>
              </a:srgbClr>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endPar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endParaRPr>
            </a:p>
          </p:txBody>
        </p:sp>
        <p:sp>
          <p:nvSpPr>
            <p:cNvPr id="74" name="AutoShape 9"/>
            <p:cNvSpPr>
              <a:spLocks noChangeArrowheads="1"/>
            </p:cNvSpPr>
            <p:nvPr/>
          </p:nvSpPr>
          <p:spPr bwMode="auto">
            <a:xfrm>
              <a:off x="2846257" y="1133475"/>
              <a:ext cx="1795463"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1</a:t>
              </a:r>
            </a:p>
          </p:txBody>
        </p:sp>
        <p:sp>
          <p:nvSpPr>
            <p:cNvPr id="75" name="AutoShape 10"/>
            <p:cNvSpPr>
              <a:spLocks noChangeArrowheads="1"/>
            </p:cNvSpPr>
            <p:nvPr/>
          </p:nvSpPr>
          <p:spPr bwMode="auto">
            <a:xfrm>
              <a:off x="4796500" y="1133475"/>
              <a:ext cx="2106744"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2</a:t>
              </a:r>
            </a:p>
          </p:txBody>
        </p:sp>
        <p:sp>
          <p:nvSpPr>
            <p:cNvPr id="76" name="AutoShape 11"/>
            <p:cNvSpPr>
              <a:spLocks noChangeArrowheads="1"/>
            </p:cNvSpPr>
            <p:nvPr/>
          </p:nvSpPr>
          <p:spPr bwMode="auto">
            <a:xfrm>
              <a:off x="7059745" y="1133475"/>
              <a:ext cx="1793742"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LEVEL 3</a:t>
              </a:r>
            </a:p>
          </p:txBody>
        </p:sp>
        <p:sp>
          <p:nvSpPr>
            <p:cNvPr id="77" name="AutoShape 12"/>
            <p:cNvSpPr>
              <a:spLocks noChangeArrowheads="1"/>
            </p:cNvSpPr>
            <p:nvPr/>
          </p:nvSpPr>
          <p:spPr bwMode="auto">
            <a:xfrm>
              <a:off x="896013" y="1133475"/>
              <a:ext cx="1795463" cy="215900"/>
            </a:xfrm>
            <a:prstGeom prst="roundRect">
              <a:avLst>
                <a:gd name="adj" fmla="val 16667"/>
              </a:avLst>
            </a:prstGeom>
            <a:solidFill>
              <a:srgbClr val="CCCCFF"/>
            </a:solidFill>
            <a:ln w="9525">
              <a:solidFill>
                <a:srgbClr val="00264A"/>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itchFamily="18" charset="0"/>
                  <a:cs typeface="Arial" pitchFamily="34" charset="0"/>
                </a:rPr>
                <a:t>User Level</a:t>
              </a:r>
            </a:p>
          </p:txBody>
        </p:sp>
        <p:sp>
          <p:nvSpPr>
            <p:cNvPr id="78" name="AutoShape 13"/>
            <p:cNvSpPr>
              <a:spLocks noChangeArrowheads="1"/>
            </p:cNvSpPr>
            <p:nvPr/>
          </p:nvSpPr>
          <p:spPr bwMode="auto">
            <a:xfrm>
              <a:off x="1209014" y="2357438"/>
              <a:ext cx="701675" cy="792162"/>
            </a:xfrm>
            <a:prstGeom prst="roundRect">
              <a:avLst>
                <a:gd name="adj" fmla="val 16667"/>
              </a:avLst>
            </a:prstGeom>
            <a:solidFill>
              <a:srgbClr val="FFFFFF"/>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3200" b="0" i="0" u="none" strike="noStrike" kern="0" cap="none" spc="0" normalizeH="0" baseline="0" noProof="0">
                  <a:ln>
                    <a:noFill/>
                  </a:ln>
                  <a:solidFill>
                    <a:srgbClr val="003399"/>
                  </a:solidFill>
                  <a:effectLst/>
                  <a:uLnTx/>
                  <a:uFillTx/>
                  <a:latin typeface="Times New Roman" pitchFamily="18" charset="0"/>
                  <a:cs typeface="Arial" pitchFamily="34" charset="0"/>
                  <a:sym typeface="Webdings" pitchFamily="18" charset="2"/>
                </a:rPr>
                <a:t></a:t>
              </a:r>
              <a:br>
                <a:rPr kumimoji="0" lang="en-US" sz="3200" b="0" i="0" u="none" strike="noStrike" kern="0" cap="none" spc="0" normalizeH="0" baseline="0" noProof="0">
                  <a:ln>
                    <a:noFill/>
                  </a:ln>
                  <a:solidFill>
                    <a:srgbClr val="003399"/>
                  </a:solidFill>
                  <a:effectLst/>
                  <a:uLnTx/>
                  <a:uFillTx/>
                  <a:latin typeface="Times New Roman" pitchFamily="18" charset="0"/>
                  <a:cs typeface="Arial" pitchFamily="34" charset="0"/>
                  <a:sym typeface="Webdings" pitchFamily="18" charset="2"/>
                </a:rPr>
              </a:br>
              <a:r>
                <a:rPr kumimoji="0" lang="en-US" sz="1200" b="0" i="0" u="none" strike="noStrike" kern="0" cap="none" spc="0" normalizeH="0" baseline="0" noProof="0">
                  <a:ln>
                    <a:noFill/>
                  </a:ln>
                  <a:solidFill>
                    <a:srgbClr val="003399"/>
                  </a:solidFill>
                  <a:effectLst/>
                  <a:uLnTx/>
                  <a:uFillTx/>
                  <a:latin typeface="Times New Roman" pitchFamily="18" charset="0"/>
                  <a:cs typeface="Arial" pitchFamily="34" charset="0"/>
                </a:rPr>
                <a:t>User</a:t>
              </a:r>
            </a:p>
          </p:txBody>
        </p:sp>
        <p:sp>
          <p:nvSpPr>
            <p:cNvPr id="79" name="AutoShape 14"/>
            <p:cNvSpPr>
              <a:spLocks noChangeArrowheads="1"/>
            </p:cNvSpPr>
            <p:nvPr/>
          </p:nvSpPr>
          <p:spPr bwMode="auto">
            <a:xfrm>
              <a:off x="1209014" y="3436938"/>
              <a:ext cx="701675" cy="1008062"/>
            </a:xfrm>
            <a:prstGeom prst="roundRect">
              <a:avLst>
                <a:gd name="adj" fmla="val 16667"/>
              </a:avLst>
            </a:prstGeom>
            <a:solidFill>
              <a:srgbClr val="FFFFFF"/>
            </a:solidFill>
            <a:ln w="12700">
              <a:solidFill>
                <a:srgbClr val="C0C0C0"/>
              </a:solidFill>
              <a:round/>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3200" b="0" i="0" u="none" strike="noStrike" kern="0" cap="none" spc="0" normalizeH="0" baseline="0" noProof="0">
                  <a:ln>
                    <a:noFill/>
                  </a:ln>
                  <a:solidFill>
                    <a:srgbClr val="000000"/>
                  </a:solidFill>
                  <a:effectLst/>
                  <a:uLnTx/>
                  <a:uFillTx/>
                  <a:latin typeface="Times New Roman" pitchFamily="18" charset="0"/>
                  <a:cs typeface="Arial" pitchFamily="34" charset="0"/>
                  <a:sym typeface="Webdings" pitchFamily="18" charset="2"/>
                </a:rPr>
                <a:t></a:t>
              </a:r>
              <a:br>
                <a:rPr kumimoji="0" lang="en-US" sz="3200" b="0" i="0" u="none" strike="noStrike" kern="0" cap="none" spc="0" normalizeH="0" baseline="0" noProof="0">
                  <a:ln>
                    <a:noFill/>
                  </a:ln>
                  <a:solidFill>
                    <a:srgbClr val="000000"/>
                  </a:solidFill>
                  <a:effectLst/>
                  <a:uLnTx/>
                  <a:uFillTx/>
                  <a:latin typeface="Times New Roman" pitchFamily="18" charset="0"/>
                  <a:cs typeface="Arial" pitchFamily="34" charset="0"/>
                  <a:sym typeface="Webdings" pitchFamily="18" charset="2"/>
                </a:rPr>
              </a:br>
              <a:r>
                <a:rPr kumimoji="0" lang="en-US" sz="1200" b="0" i="0" u="none" strike="noStrike" kern="0" cap="none" spc="0" normalizeH="0" baseline="0" noProof="0">
                  <a:ln>
                    <a:noFill/>
                  </a:ln>
                  <a:solidFill>
                    <a:srgbClr val="000000"/>
                  </a:solidFill>
                  <a:effectLst/>
                  <a:uLnTx/>
                  <a:uFillTx/>
                  <a:latin typeface="Times New Roman" pitchFamily="18" charset="0"/>
                  <a:cs typeface="Arial" pitchFamily="34" charset="0"/>
                </a:rPr>
                <a:t>Key user</a:t>
              </a:r>
            </a:p>
          </p:txBody>
        </p:sp>
        <p:sp>
          <p:nvSpPr>
            <p:cNvPr id="80" name="AutoShape 15"/>
            <p:cNvSpPr>
              <a:spLocks noChangeArrowheads="1"/>
            </p:cNvSpPr>
            <p:nvPr/>
          </p:nvSpPr>
          <p:spPr bwMode="auto">
            <a:xfrm>
              <a:off x="3393149" y="1711328"/>
              <a:ext cx="935567"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Service Desk</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cxnSp>
          <p:nvCxnSpPr>
            <p:cNvPr id="81" name="AutoShape 16"/>
            <p:cNvCxnSpPr>
              <a:cxnSpLocks noChangeShapeType="1"/>
              <a:stCxn id="78" idx="3"/>
              <a:endCxn id="82" idx="1"/>
            </p:cNvCxnSpPr>
            <p:nvPr/>
          </p:nvCxnSpPr>
          <p:spPr bwMode="auto">
            <a:xfrm>
              <a:off x="1910689" y="2754313"/>
              <a:ext cx="233892" cy="0"/>
            </a:xfrm>
            <a:prstGeom prst="straightConnector1">
              <a:avLst/>
            </a:prstGeom>
            <a:noFill/>
            <a:ln w="9525">
              <a:solidFill>
                <a:srgbClr val="00264A"/>
              </a:solidFill>
              <a:round/>
              <a:headEnd/>
              <a:tailEnd/>
            </a:ln>
          </p:spPr>
        </p:cxnSp>
        <p:sp>
          <p:nvSpPr>
            <p:cNvPr id="82" name="Rectangle 17"/>
            <p:cNvSpPr>
              <a:spLocks noChangeArrowheads="1"/>
            </p:cNvSpPr>
            <p:nvPr/>
          </p:nvSpPr>
          <p:spPr bwMode="auto">
            <a:xfrm>
              <a:off x="2144583" y="2717800"/>
              <a:ext cx="79110" cy="71438"/>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83" name="AutoShape 18"/>
            <p:cNvCxnSpPr>
              <a:cxnSpLocks noChangeShapeType="1"/>
              <a:stCxn id="82" idx="0"/>
              <a:endCxn id="80" idx="1"/>
            </p:cNvCxnSpPr>
            <p:nvPr/>
          </p:nvCxnSpPr>
          <p:spPr bwMode="auto">
            <a:xfrm rot="-5400000">
              <a:off x="2375101" y="1699751"/>
              <a:ext cx="827087" cy="1209014"/>
            </a:xfrm>
            <a:prstGeom prst="bentConnector2">
              <a:avLst/>
            </a:prstGeom>
            <a:noFill/>
            <a:ln w="9525">
              <a:solidFill>
                <a:srgbClr val="00264A"/>
              </a:solidFill>
              <a:miter lim="800000"/>
              <a:headEnd/>
              <a:tailEnd type="stealth" w="med" len="med"/>
            </a:ln>
          </p:spPr>
        </p:cxnSp>
        <p:cxnSp>
          <p:nvCxnSpPr>
            <p:cNvPr id="84" name="AutoShape 19"/>
            <p:cNvCxnSpPr>
              <a:cxnSpLocks noChangeShapeType="1"/>
              <a:stCxn id="82" idx="2"/>
              <a:endCxn id="85" idx="1"/>
            </p:cNvCxnSpPr>
            <p:nvPr/>
          </p:nvCxnSpPr>
          <p:spPr bwMode="auto">
            <a:xfrm rot="16200000" flipH="1">
              <a:off x="2483051" y="2490326"/>
              <a:ext cx="611187" cy="1209014"/>
            </a:xfrm>
            <a:prstGeom prst="bentConnector2">
              <a:avLst/>
            </a:prstGeom>
            <a:noFill/>
            <a:ln w="9525">
              <a:solidFill>
                <a:srgbClr val="00264A"/>
              </a:solidFill>
              <a:miter lim="800000"/>
              <a:headEnd/>
              <a:tailEnd type="stealth" w="med" len="med"/>
            </a:ln>
          </p:spPr>
        </p:cxnSp>
        <p:sp>
          <p:nvSpPr>
            <p:cNvPr id="85" name="AutoShape 20"/>
            <p:cNvSpPr>
              <a:spLocks noChangeArrowheads="1"/>
            </p:cNvSpPr>
            <p:nvPr/>
          </p:nvSpPr>
          <p:spPr bwMode="auto">
            <a:xfrm>
              <a:off x="3393149" y="3221041"/>
              <a:ext cx="935567"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Service Desk</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86" name="Rectangle 21"/>
            <p:cNvSpPr>
              <a:spLocks noChangeArrowheads="1"/>
            </p:cNvSpPr>
            <p:nvPr/>
          </p:nvSpPr>
          <p:spPr bwMode="auto">
            <a:xfrm>
              <a:off x="2378474" y="1709738"/>
              <a:ext cx="780785" cy="360362"/>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Infra issue</a:t>
              </a:r>
              <a:b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b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or request</a:t>
              </a:r>
            </a:p>
          </p:txBody>
        </p:sp>
        <p:sp>
          <p:nvSpPr>
            <p:cNvPr id="87" name="Rectangle 22"/>
            <p:cNvSpPr>
              <a:spLocks noChangeArrowheads="1"/>
            </p:cNvSpPr>
            <p:nvPr/>
          </p:nvSpPr>
          <p:spPr bwMode="auto">
            <a:xfrm>
              <a:off x="2301081" y="3206753"/>
              <a:ext cx="935567" cy="504825"/>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a:ln>
                    <a:noFill/>
                  </a:ln>
                  <a:solidFill>
                    <a:srgbClr val="003399"/>
                  </a:solidFill>
                  <a:effectLst/>
                  <a:uLnTx/>
                  <a:uFillTx/>
                  <a:latin typeface="Times New Roman" pitchFamily="18" charset="0"/>
                  <a:cs typeface="Arial" pitchFamily="34" charset="0"/>
                </a:rPr>
                <a:t>Application  issue or request</a:t>
              </a:r>
            </a:p>
          </p:txBody>
        </p:sp>
        <p:sp>
          <p:nvSpPr>
            <p:cNvPr id="88" name="AutoShape 23"/>
            <p:cNvSpPr>
              <a:spLocks noChangeArrowheads="1"/>
            </p:cNvSpPr>
            <p:nvPr/>
          </p:nvSpPr>
          <p:spPr bwMode="auto">
            <a:xfrm>
              <a:off x="4953002" y="3221041"/>
              <a:ext cx="1090348"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L2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89" name="AutoShape 24"/>
            <p:cNvSpPr>
              <a:spLocks noChangeArrowheads="1"/>
            </p:cNvSpPr>
            <p:nvPr/>
          </p:nvSpPr>
          <p:spPr bwMode="auto">
            <a:xfrm>
              <a:off x="7293639" y="3149603"/>
              <a:ext cx="1248569" cy="50482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L3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90" name="AutoShape 25"/>
            <p:cNvSpPr>
              <a:spLocks noChangeArrowheads="1"/>
            </p:cNvSpPr>
            <p:nvPr/>
          </p:nvSpPr>
          <p:spPr bwMode="auto">
            <a:xfrm>
              <a:off x="7293639" y="4445003"/>
              <a:ext cx="1248569" cy="50482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rPr>
                <a:t>L3 </a:t>
              </a: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Support</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sp>
          <p:nvSpPr>
            <p:cNvPr id="91" name="AutoShape 26"/>
            <p:cNvSpPr>
              <a:spLocks noChangeArrowheads="1"/>
            </p:cNvSpPr>
            <p:nvPr/>
          </p:nvSpPr>
          <p:spPr bwMode="auto">
            <a:xfrm>
              <a:off x="7685751" y="5094288"/>
              <a:ext cx="1090348" cy="360362"/>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dirty="0" smtClean="0">
                  <a:ln>
                    <a:noFill/>
                  </a:ln>
                  <a:solidFill>
                    <a:srgbClr val="000000"/>
                  </a:solidFill>
                  <a:effectLst/>
                  <a:uLnTx/>
                  <a:uFillTx/>
                  <a:latin typeface="Times New Roman" pitchFamily="18" charset="0"/>
                  <a:cs typeface="Arial" pitchFamily="34" charset="0"/>
                </a:rPr>
                <a:t>Contributors</a:t>
              </a:r>
              <a: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t/>
              </a:r>
              <a:b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br>
              <a:r>
                <a:rPr kumimoji="0" lang="en-US" sz="1000" b="0" i="1" u="none" strike="noStrike" kern="0" cap="none" spc="0" normalizeH="0" baseline="0" noProof="0" dirty="0">
                  <a:ln>
                    <a:noFill/>
                  </a:ln>
                  <a:solidFill>
                    <a:srgbClr val="000000"/>
                  </a:solidFill>
                  <a:effectLst/>
                  <a:uLnTx/>
                  <a:uFillTx/>
                  <a:latin typeface="Times New Roman" pitchFamily="18" charset="0"/>
                  <a:cs typeface="Arial" pitchFamily="34" charset="0"/>
                </a:rPr>
                <a:t>Editors, …</a:t>
              </a:r>
            </a:p>
          </p:txBody>
        </p:sp>
        <p:cxnSp>
          <p:nvCxnSpPr>
            <p:cNvPr id="92" name="AutoShape 30"/>
            <p:cNvCxnSpPr>
              <a:cxnSpLocks noChangeShapeType="1"/>
              <a:stCxn id="85" idx="3"/>
              <a:endCxn id="88" idx="1"/>
            </p:cNvCxnSpPr>
            <p:nvPr/>
          </p:nvCxnSpPr>
          <p:spPr bwMode="auto">
            <a:xfrm>
              <a:off x="4328716" y="3400425"/>
              <a:ext cx="624284" cy="0"/>
            </a:xfrm>
            <a:prstGeom prst="straightConnector1">
              <a:avLst/>
            </a:prstGeom>
            <a:noFill/>
            <a:ln w="9525">
              <a:solidFill>
                <a:srgbClr val="00264A"/>
              </a:solidFill>
              <a:round/>
              <a:headEnd/>
              <a:tailEnd type="stealth" w="med" len="med"/>
            </a:ln>
          </p:spPr>
        </p:cxnSp>
        <p:cxnSp>
          <p:nvCxnSpPr>
            <p:cNvPr id="93" name="AutoShape 31"/>
            <p:cNvCxnSpPr>
              <a:cxnSpLocks noChangeShapeType="1"/>
              <a:stCxn id="88" idx="3"/>
              <a:endCxn id="89" idx="1"/>
            </p:cNvCxnSpPr>
            <p:nvPr/>
          </p:nvCxnSpPr>
          <p:spPr bwMode="auto">
            <a:xfrm>
              <a:off x="6043350" y="3400425"/>
              <a:ext cx="1250289" cy="1588"/>
            </a:xfrm>
            <a:prstGeom prst="bentConnector3">
              <a:avLst>
                <a:gd name="adj1" fmla="val 49931"/>
              </a:avLst>
            </a:prstGeom>
            <a:noFill/>
            <a:ln w="9525">
              <a:solidFill>
                <a:srgbClr val="00264A"/>
              </a:solidFill>
              <a:miter lim="800000"/>
              <a:headEnd type="stealth" w="med" len="med"/>
              <a:tailEnd type="stealth" w="med" len="med"/>
            </a:ln>
          </p:spPr>
        </p:cxnSp>
        <p:cxnSp>
          <p:nvCxnSpPr>
            <p:cNvPr id="94" name="AutoShape 32"/>
            <p:cNvCxnSpPr>
              <a:cxnSpLocks noChangeShapeType="1"/>
              <a:stCxn id="80" idx="3"/>
            </p:cNvCxnSpPr>
            <p:nvPr/>
          </p:nvCxnSpPr>
          <p:spPr bwMode="auto">
            <a:xfrm>
              <a:off x="4328716" y="1890713"/>
              <a:ext cx="624284" cy="0"/>
            </a:xfrm>
            <a:prstGeom prst="straightConnector1">
              <a:avLst/>
            </a:prstGeom>
            <a:noFill/>
            <a:ln w="9525">
              <a:solidFill>
                <a:srgbClr val="00264A"/>
              </a:solidFill>
              <a:round/>
              <a:headEnd/>
              <a:tailEnd type="stealth" w="med" len="med"/>
            </a:ln>
          </p:spPr>
        </p:cxnSp>
        <p:sp>
          <p:nvSpPr>
            <p:cNvPr id="95" name="Rectangle 35"/>
            <p:cNvSpPr>
              <a:spLocks noChangeArrowheads="1"/>
            </p:cNvSpPr>
            <p:nvPr/>
          </p:nvSpPr>
          <p:spPr bwMode="auto">
            <a:xfrm>
              <a:off x="5030391" y="1854200"/>
              <a:ext cx="233892" cy="215900"/>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96" name="AutoShape 36"/>
            <p:cNvCxnSpPr>
              <a:cxnSpLocks noChangeShapeType="1"/>
              <a:stCxn id="88" idx="2"/>
              <a:endCxn id="90" idx="1"/>
            </p:cNvCxnSpPr>
            <p:nvPr/>
          </p:nvCxnSpPr>
          <p:spPr bwMode="auto">
            <a:xfrm rot="16200000" flipH="1">
              <a:off x="5837106" y="3240881"/>
              <a:ext cx="1117600" cy="1795463"/>
            </a:xfrm>
            <a:prstGeom prst="curvedConnector2">
              <a:avLst/>
            </a:prstGeom>
            <a:noFill/>
            <a:ln w="9525">
              <a:solidFill>
                <a:srgbClr val="00264A"/>
              </a:solidFill>
              <a:round/>
              <a:headEnd/>
              <a:tailEnd type="stealth" w="med" len="med"/>
            </a:ln>
          </p:spPr>
        </p:cxnSp>
        <p:sp>
          <p:nvSpPr>
            <p:cNvPr id="97" name="Rectangle 37"/>
            <p:cNvSpPr>
              <a:spLocks noChangeArrowheads="1"/>
            </p:cNvSpPr>
            <p:nvPr/>
          </p:nvSpPr>
          <p:spPr bwMode="auto">
            <a:xfrm>
              <a:off x="5617223" y="4288478"/>
              <a:ext cx="1248569" cy="504825"/>
            </a:xfrm>
            <a:prstGeom prst="rect">
              <a:avLst/>
            </a:prstGeom>
            <a:noFill/>
            <a:ln w="12700">
              <a:noFill/>
              <a:miter lim="800000"/>
              <a:headEnd/>
              <a:tailEnd/>
            </a:ln>
          </p:spPr>
          <p:txBody>
            <a:bodyPr lIns="54000" tIns="25200" rIns="54000" bIns="25200"/>
            <a:lstStyle/>
            <a:p>
              <a:pPr marL="0" marR="0" lvl="0" indent="0" defTabSz="914400" eaLnBrk="1" fontAlgn="auto" latinLnBrk="0" hangingPunct="1">
                <a:lnSpc>
                  <a:spcPct val="100000"/>
                </a:lnSpc>
                <a:spcBef>
                  <a:spcPct val="50000"/>
                </a:spcBef>
                <a:spcAft>
                  <a:spcPct val="0"/>
                </a:spcAft>
                <a:buClrTx/>
                <a:buSzTx/>
                <a:buFontTx/>
                <a:buNone/>
                <a:tabLst/>
                <a:defRPr/>
              </a:pPr>
              <a:r>
                <a:rPr kumimoji="0" lang="en-US" sz="1000" b="0" i="1" u="none" strike="noStrike" kern="0" cap="none" spc="0" normalizeH="0" baseline="0" noProof="0" dirty="0" smtClean="0">
                  <a:ln>
                    <a:noFill/>
                  </a:ln>
                  <a:solidFill>
                    <a:srgbClr val="003399"/>
                  </a:solidFill>
                  <a:effectLst/>
                  <a:uLnTx/>
                  <a:uFillTx/>
                  <a:latin typeface="Times New Roman" pitchFamily="18" charset="0"/>
                  <a:cs typeface="Arial" pitchFamily="34" charset="0"/>
                </a:rPr>
                <a:t>Custom Code fix required</a:t>
              </a:r>
              <a:endParaRPr kumimoji="0" lang="en-US" sz="1000" b="0" i="1" u="none" strike="noStrike" kern="0" cap="none" spc="0" normalizeH="0" baseline="0" noProof="0" dirty="0">
                <a:ln>
                  <a:noFill/>
                </a:ln>
                <a:solidFill>
                  <a:srgbClr val="003399"/>
                </a:solidFill>
                <a:effectLst/>
                <a:uLnTx/>
                <a:uFillTx/>
                <a:latin typeface="Times New Roman" pitchFamily="18" charset="0"/>
                <a:cs typeface="Arial" pitchFamily="34" charset="0"/>
              </a:endParaRPr>
            </a:p>
          </p:txBody>
        </p:sp>
        <p:sp>
          <p:nvSpPr>
            <p:cNvPr id="98" name="Rectangle 38"/>
            <p:cNvSpPr>
              <a:spLocks noChangeArrowheads="1"/>
            </p:cNvSpPr>
            <p:nvPr/>
          </p:nvSpPr>
          <p:spPr bwMode="auto">
            <a:xfrm>
              <a:off x="6278961" y="3206753"/>
              <a:ext cx="639763" cy="360363"/>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800" b="0" i="1" u="none" strike="noStrike" kern="0" cap="none" spc="0" normalizeH="0" baseline="0" noProof="0" dirty="0">
                  <a:ln>
                    <a:noFill/>
                  </a:ln>
                  <a:solidFill>
                    <a:srgbClr val="003399"/>
                  </a:solidFill>
                  <a:effectLst/>
                  <a:uLnTx/>
                  <a:uFillTx/>
                  <a:latin typeface="Times New Roman" pitchFamily="18" charset="0"/>
                  <a:cs typeface="Arial" pitchFamily="34" charset="0"/>
                </a:rPr>
                <a:t>Support request</a:t>
              </a:r>
            </a:p>
          </p:txBody>
        </p:sp>
        <p:cxnSp>
          <p:nvCxnSpPr>
            <p:cNvPr id="99" name="AutoShape 42"/>
            <p:cNvCxnSpPr>
              <a:cxnSpLocks noChangeShapeType="1"/>
              <a:stCxn id="100" idx="2"/>
              <a:endCxn id="91" idx="1"/>
            </p:cNvCxnSpPr>
            <p:nvPr/>
          </p:nvCxnSpPr>
          <p:spPr bwMode="auto">
            <a:xfrm rot="16200000" flipH="1">
              <a:off x="7424143" y="5013658"/>
              <a:ext cx="325438" cy="197777"/>
            </a:xfrm>
            <a:prstGeom prst="curvedConnector2">
              <a:avLst/>
            </a:prstGeom>
            <a:noFill/>
            <a:ln w="9525">
              <a:solidFill>
                <a:srgbClr val="00264A"/>
              </a:solidFill>
              <a:round/>
              <a:headEnd type="stealth" w="med" len="med"/>
              <a:tailEnd type="stealth" w="med" len="med"/>
            </a:ln>
          </p:spPr>
        </p:cxnSp>
        <p:sp>
          <p:nvSpPr>
            <p:cNvPr id="100" name="Rectangle 43"/>
            <p:cNvSpPr>
              <a:spLocks noChangeArrowheads="1"/>
            </p:cNvSpPr>
            <p:nvPr/>
          </p:nvSpPr>
          <p:spPr bwMode="auto">
            <a:xfrm>
              <a:off x="7371027" y="4733925"/>
              <a:ext cx="233892" cy="215900"/>
            </a:xfrm>
            <a:prstGeom prst="rect">
              <a:avLst/>
            </a:prstGeom>
            <a:noFill/>
            <a:ln w="12700">
              <a:noFill/>
              <a:miter lim="800000"/>
              <a:headEnd/>
              <a:tailEnd/>
            </a:ln>
          </p:spPr>
          <p:txBody>
            <a:bodyPr lIns="54000" tIns="25200" rIns="54000" bIns="25200"/>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a:ln>
                    <a:noFill/>
                  </a:ln>
                  <a:solidFill>
                    <a:srgbClr val="003399"/>
                  </a:solidFill>
                  <a:effectLst/>
                  <a:uLnTx/>
                  <a:uFillTx/>
                  <a:latin typeface="Times New Roman" pitchFamily="18" charset="0"/>
                  <a:cs typeface="Arial" pitchFamily="34" charset="0"/>
                </a:rPr>
                <a:t>.</a:t>
              </a:r>
            </a:p>
          </p:txBody>
        </p:sp>
        <p:cxnSp>
          <p:nvCxnSpPr>
            <p:cNvPr id="101" name="AutoShape 44"/>
            <p:cNvCxnSpPr>
              <a:cxnSpLocks noChangeShapeType="1"/>
              <a:stCxn id="78" idx="2"/>
              <a:endCxn id="79" idx="0"/>
            </p:cNvCxnSpPr>
            <p:nvPr/>
          </p:nvCxnSpPr>
          <p:spPr bwMode="auto">
            <a:xfrm rot="5400000">
              <a:off x="1416183" y="3293269"/>
              <a:ext cx="287338" cy="0"/>
            </a:xfrm>
            <a:prstGeom prst="straightConnector1">
              <a:avLst/>
            </a:prstGeom>
            <a:noFill/>
            <a:ln w="19050">
              <a:solidFill>
                <a:srgbClr val="00264A"/>
              </a:solidFill>
              <a:prstDash val="dash"/>
              <a:round/>
              <a:headEnd type="stealth" w="med" len="med"/>
              <a:tailEnd type="stealth" w="med" len="med"/>
            </a:ln>
          </p:spPr>
        </p:cxnSp>
        <p:sp>
          <p:nvSpPr>
            <p:cNvPr id="102" name="Line 45"/>
            <p:cNvSpPr>
              <a:spLocks noChangeShapeType="1"/>
            </p:cNvSpPr>
            <p:nvPr/>
          </p:nvSpPr>
          <p:spPr bwMode="auto">
            <a:xfrm>
              <a:off x="4719108"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3" name="Line 46"/>
            <p:cNvSpPr>
              <a:spLocks noChangeShapeType="1"/>
            </p:cNvSpPr>
            <p:nvPr/>
          </p:nvSpPr>
          <p:spPr bwMode="auto">
            <a:xfrm>
              <a:off x="6980635"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4" name="Line 47"/>
            <p:cNvSpPr>
              <a:spLocks noChangeShapeType="1"/>
            </p:cNvSpPr>
            <p:nvPr/>
          </p:nvSpPr>
          <p:spPr bwMode="auto">
            <a:xfrm>
              <a:off x="2768865" y="1133475"/>
              <a:ext cx="0" cy="4464050"/>
            </a:xfrm>
            <a:prstGeom prst="line">
              <a:avLst/>
            </a:prstGeom>
            <a:noFill/>
            <a:ln w="19050">
              <a:solidFill>
                <a:srgbClr val="00264A"/>
              </a:solidFill>
              <a:prstDash val="dash"/>
              <a:round/>
              <a:headEnd/>
              <a:tailEnd/>
            </a:ln>
          </p:spPr>
          <p:txBody>
            <a:bodyP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5" name="AutoShape 53"/>
            <p:cNvSpPr>
              <a:spLocks noChangeArrowheads="1"/>
            </p:cNvSpPr>
            <p:nvPr/>
          </p:nvSpPr>
          <p:spPr bwMode="auto">
            <a:xfrm>
              <a:off x="2768865" y="5526089"/>
              <a:ext cx="1480742" cy="539752"/>
            </a:xfrm>
            <a:prstGeom prst="wedgeRoundRectCallout">
              <a:avLst>
                <a:gd name="adj1" fmla="val 79847"/>
                <a:gd name="adj2" fmla="val -400083"/>
                <a:gd name="adj3" fmla="val 16667"/>
              </a:avLst>
            </a:prstGeom>
            <a:solidFill>
              <a:srgbClr val="00A0D6"/>
            </a:solidFill>
            <a:ln w="6350" algn="ctr">
              <a:noFill/>
              <a:miter lim="800000"/>
              <a:headEnd/>
              <a:tailEnd/>
            </a:ln>
            <a:effectLst/>
            <a:extLst/>
          </p:spPr>
          <p:txBody>
            <a:bodyPr lIns="18000" tIns="10800" rIns="18000" bIns="10800" anchor="ctr"/>
            <a:lstStyle/>
            <a:p>
              <a:pPr marL="0" marR="0" lvl="0" indent="0" algn="ctr" defTabSz="914400" eaLnBrk="1" fontAlgn="auto"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rPr>
                <a:t>Scope of the </a:t>
              </a:r>
              <a:r>
                <a:rPr kumimoji="0" lang="en-US" sz="1050" b="0" i="0" u="none" strike="noStrike" kern="0" cap="none" spc="0" normalizeH="0" baseline="0" noProof="0" dirty="0" smtClean="0">
                  <a:ln>
                    <a:noFill/>
                  </a:ln>
                  <a:solidFill>
                    <a:srgbClr val="FFFFFF"/>
                  </a:solidFill>
                  <a:effectLst/>
                  <a:uLnTx/>
                  <a:uFillTx/>
                  <a:latin typeface="Times New Roman" pitchFamily="18" charset="0"/>
                  <a:cs typeface="Arial" charset="0"/>
                </a:rPr>
                <a:t>Post Production Support</a:t>
              </a:r>
              <a:endPar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endParaRPr>
            </a:p>
          </p:txBody>
        </p:sp>
        <p:sp>
          <p:nvSpPr>
            <p:cNvPr id="106" name="Rectangle 55"/>
            <p:cNvSpPr>
              <a:spLocks noChangeArrowheads="1"/>
            </p:cNvSpPr>
            <p:nvPr/>
          </p:nvSpPr>
          <p:spPr bwMode="auto">
            <a:xfrm>
              <a:off x="4719108" y="3005138"/>
              <a:ext cx="4056989" cy="2520950"/>
            </a:xfrm>
            <a:prstGeom prst="rect">
              <a:avLst/>
            </a:prstGeom>
            <a:noFill/>
            <a:ln w="28575" algn="ctr">
              <a:solidFill>
                <a:srgbClr val="00A0D6"/>
              </a:solidFill>
              <a:miter lim="800000"/>
              <a:headEnd/>
              <a:tailEnd/>
            </a:ln>
          </p:spPr>
          <p:txBody>
            <a:bodyPr wrap="none" lIns="18000" tIns="10800" rIns="18000" bIns="10800" anchor="ct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7" name="Freeform 56"/>
            <p:cNvSpPr>
              <a:spLocks/>
            </p:cNvSpPr>
            <p:nvPr/>
          </p:nvSpPr>
          <p:spPr bwMode="auto">
            <a:xfrm>
              <a:off x="4017435" y="2117725"/>
              <a:ext cx="988881" cy="1117600"/>
            </a:xfrm>
            <a:custGeom>
              <a:avLst/>
              <a:gdLst>
                <a:gd name="T0" fmla="*/ 2147483647 w 575"/>
                <a:gd name="T1" fmla="*/ 2147483647 h 704"/>
                <a:gd name="T2" fmla="*/ 2147483647 w 575"/>
                <a:gd name="T3" fmla="*/ 2147483647 h 704"/>
                <a:gd name="T4" fmla="*/ 0 w 575"/>
                <a:gd name="T5" fmla="*/ 0 h 704"/>
                <a:gd name="T6" fmla="*/ 0 60000 65536"/>
                <a:gd name="T7" fmla="*/ 0 60000 65536"/>
                <a:gd name="T8" fmla="*/ 0 60000 65536"/>
                <a:gd name="T9" fmla="*/ 0 w 575"/>
                <a:gd name="T10" fmla="*/ 0 h 704"/>
                <a:gd name="T11" fmla="*/ 575 w 575"/>
                <a:gd name="T12" fmla="*/ 704 h 704"/>
              </a:gdLst>
              <a:ahLst/>
              <a:cxnLst>
                <a:cxn ang="T6">
                  <a:pos x="T0" y="T1"/>
                </a:cxn>
                <a:cxn ang="T7">
                  <a:pos x="T2" y="T3"/>
                </a:cxn>
                <a:cxn ang="T8">
                  <a:pos x="T4" y="T5"/>
                </a:cxn>
              </a:cxnLst>
              <a:rect l="T9" t="T10" r="T11" b="T12"/>
              <a:pathLst>
                <a:path w="575" h="704">
                  <a:moveTo>
                    <a:pt x="575" y="704"/>
                  </a:moveTo>
                  <a:cubicBezTo>
                    <a:pt x="498" y="648"/>
                    <a:pt x="211" y="482"/>
                    <a:pt x="115" y="365"/>
                  </a:cubicBezTo>
                  <a:cubicBezTo>
                    <a:pt x="19" y="248"/>
                    <a:pt x="24" y="76"/>
                    <a:pt x="0" y="0"/>
                  </a:cubicBezTo>
                </a:path>
              </a:pathLst>
            </a:custGeom>
            <a:noFill/>
            <a:ln w="28575" cap="flat" cmpd="sng">
              <a:solidFill>
                <a:srgbClr val="9F958F"/>
              </a:solidFill>
              <a:prstDash val="solid"/>
              <a:round/>
              <a:headEnd type="none" w="med" len="med"/>
              <a:tailEnd type="triangle" w="med" len="med"/>
            </a:ln>
          </p:spPr>
          <p:txBody>
            <a:bodyPr lIns="18000" tIns="10800" rIns="18000" bIns="10800" anchor="ctr"/>
            <a:lstStyle/>
            <a:p>
              <a:pPr marL="0" marR="0" lvl="0" indent="0" defTabSz="914400" eaLnBrk="1" fontAlgn="auto"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108" name="AutoShape 27"/>
            <p:cNvSpPr>
              <a:spLocks noChangeArrowheads="1"/>
            </p:cNvSpPr>
            <p:nvPr/>
          </p:nvSpPr>
          <p:spPr bwMode="auto">
            <a:xfrm>
              <a:off x="4953002" y="1711328"/>
              <a:ext cx="3589206" cy="358775"/>
            </a:xfrm>
            <a:prstGeom prst="roundRect">
              <a:avLst>
                <a:gd name="adj" fmla="val 16667"/>
              </a:avLst>
            </a:prstGeom>
            <a:solidFill>
              <a:srgbClr val="FFFFCC"/>
            </a:solidFill>
            <a:ln w="9525">
              <a:solidFill>
                <a:srgbClr val="00264A"/>
              </a:solidFill>
              <a:round/>
              <a:headEnd/>
              <a:tailEnd/>
            </a:ln>
          </p:spPr>
          <p:txBody>
            <a:bodyPr lIns="54000" tIns="25200" rIns="54000" bIns="25200" anchor="ctr"/>
            <a:lstStyle/>
            <a:p>
              <a:pPr marL="0" marR="0" lvl="0" indent="0" algn="ctr" defTabSz="914400" eaLnBrk="1" fontAlgn="auto" latinLnBrk="0" hangingPunct="1">
                <a:lnSpc>
                  <a:spcPct val="100000"/>
                </a:lnSpc>
                <a:spcBef>
                  <a:spcPct val="50000"/>
                </a:spcBef>
                <a:spcAft>
                  <a:spcPct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Times New Roman" pitchFamily="18" charset="0"/>
                  <a:cs typeface="Arial" pitchFamily="34" charset="0"/>
                </a:rPr>
                <a:t>Infrastructure L2 &amp; L3 Team</a:t>
              </a:r>
              <a:endParaRPr kumimoji="0" lang="en-US" sz="1000" b="0" i="0" u="none" strike="noStrike" kern="0" cap="none" spc="0" normalizeH="0" baseline="0" noProof="0" dirty="0">
                <a:ln>
                  <a:noFill/>
                </a:ln>
                <a:solidFill>
                  <a:srgbClr val="000000"/>
                </a:solidFill>
                <a:effectLst/>
                <a:uLnTx/>
                <a:uFillTx/>
                <a:latin typeface="Times New Roman" pitchFamily="18" charset="0"/>
                <a:cs typeface="Arial" pitchFamily="34" charset="0"/>
              </a:endParaRPr>
            </a:p>
          </p:txBody>
        </p:sp>
        <p:cxnSp>
          <p:nvCxnSpPr>
            <p:cNvPr id="109" name="AutoShape 32"/>
            <p:cNvCxnSpPr>
              <a:cxnSpLocks noChangeShapeType="1"/>
              <a:endCxn id="108" idx="1"/>
            </p:cNvCxnSpPr>
            <p:nvPr/>
          </p:nvCxnSpPr>
          <p:spPr bwMode="auto">
            <a:xfrm>
              <a:off x="4328716" y="1890713"/>
              <a:ext cx="624286" cy="3"/>
            </a:xfrm>
            <a:prstGeom prst="straightConnector1">
              <a:avLst/>
            </a:prstGeom>
            <a:noFill/>
            <a:ln w="9525">
              <a:solidFill>
                <a:srgbClr val="00264A"/>
              </a:solidFill>
              <a:round/>
              <a:headEnd/>
              <a:tailEnd type="stealth" w="med" len="med"/>
            </a:ln>
          </p:spPr>
        </p:cxnSp>
        <p:sp>
          <p:nvSpPr>
            <p:cNvPr id="110" name="Rectangle 109"/>
            <p:cNvSpPr/>
            <p:nvPr/>
          </p:nvSpPr>
          <p:spPr>
            <a:xfrm>
              <a:off x="4764779" y="4240275"/>
              <a:ext cx="3957639" cy="830263"/>
            </a:xfrm>
            <a:prstGeom prst="rect">
              <a:avLst/>
            </a:prstGeom>
            <a:no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err="1" smtClean="0">
                <a:ln>
                  <a:noFill/>
                </a:ln>
                <a:solidFill>
                  <a:srgbClr val="575F6D">
                    <a:lumMod val="50000"/>
                  </a:srgbClr>
                </a:solidFill>
                <a:effectLst/>
                <a:uLnTx/>
                <a:uFillTx/>
                <a:latin typeface="Arial"/>
                <a:ea typeface="+mn-ea"/>
                <a:cs typeface="+mn-cs"/>
              </a:endParaRPr>
            </a:p>
          </p:txBody>
        </p:sp>
        <p:sp>
          <p:nvSpPr>
            <p:cNvPr id="111" name="AutoShape 53"/>
            <p:cNvSpPr>
              <a:spLocks noChangeArrowheads="1"/>
            </p:cNvSpPr>
            <p:nvPr/>
          </p:nvSpPr>
          <p:spPr bwMode="auto">
            <a:xfrm>
              <a:off x="4523912" y="5859465"/>
              <a:ext cx="1480742" cy="358775"/>
            </a:xfrm>
            <a:prstGeom prst="wedgeRoundRectCallout">
              <a:avLst>
                <a:gd name="adj1" fmla="val 90992"/>
                <a:gd name="adj2" fmla="val -266750"/>
                <a:gd name="adj3" fmla="val 16667"/>
              </a:avLst>
            </a:prstGeom>
            <a:solidFill>
              <a:srgbClr val="7030A0"/>
            </a:solidFill>
            <a:ln w="6350" algn="ctr">
              <a:noFill/>
              <a:miter lim="800000"/>
              <a:headEnd/>
              <a:tailEnd/>
            </a:ln>
            <a:effectLst/>
            <a:extLst/>
          </p:spPr>
          <p:txBody>
            <a:bodyPr lIns="18000" tIns="10800" rIns="18000" bIns="10800" anchor="ctr"/>
            <a:lstStyle/>
            <a:p>
              <a:pPr marL="0" marR="0" lvl="0" indent="0" algn="ctr" defTabSz="914400" eaLnBrk="1" fontAlgn="auto"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rPr>
                <a:t>Scope of the </a:t>
              </a:r>
              <a:r>
                <a:rPr kumimoji="0" lang="en-US" sz="1050" b="0" i="0" u="none" strike="noStrike" kern="0" cap="none" spc="0" normalizeH="0" baseline="0" noProof="0" dirty="0" smtClean="0">
                  <a:ln>
                    <a:noFill/>
                  </a:ln>
                  <a:solidFill>
                    <a:srgbClr val="FFFFFF"/>
                  </a:solidFill>
                  <a:effectLst/>
                  <a:uLnTx/>
                  <a:uFillTx/>
                  <a:latin typeface="Times New Roman" pitchFamily="18" charset="0"/>
                  <a:cs typeface="Arial" charset="0"/>
                </a:rPr>
                <a:t>Warranty </a:t>
              </a:r>
              <a:endParaRPr kumimoji="0" lang="en-US" sz="1050" b="0" i="0" u="none" strike="noStrike" kern="0" cap="none" spc="0" normalizeH="0" baseline="0" noProof="0" dirty="0">
                <a:ln>
                  <a:noFill/>
                </a:ln>
                <a:solidFill>
                  <a:srgbClr val="FFFFFF"/>
                </a:solidFill>
                <a:effectLst/>
                <a:uLnTx/>
                <a:uFillTx/>
                <a:latin typeface="Times New Roman" pitchFamily="18" charset="0"/>
                <a:cs typeface="Arial" charset="0"/>
              </a:endParaRPr>
            </a:p>
          </p:txBody>
        </p:sp>
      </p:grpSp>
      <p:graphicFrame>
        <p:nvGraphicFramePr>
          <p:cNvPr id="112" name="Table 111"/>
          <p:cNvGraphicFramePr>
            <a:graphicFrameLocks noGrp="1"/>
          </p:cNvGraphicFramePr>
          <p:nvPr/>
        </p:nvGraphicFramePr>
        <p:xfrm>
          <a:off x="6814455" y="1316545"/>
          <a:ext cx="3055941" cy="4815840"/>
        </p:xfrm>
        <a:graphic>
          <a:graphicData uri="http://schemas.openxmlformats.org/drawingml/2006/table">
            <a:tbl>
              <a:tblPr firstRow="1" bandRow="1"/>
              <a:tblGrid>
                <a:gridCol w="743914"/>
                <a:gridCol w="1248748"/>
                <a:gridCol w="1063279"/>
              </a:tblGrid>
              <a:tr h="370840">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t>Streams</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t>Capgemini</a:t>
                      </a:r>
                      <a:r>
                        <a:rPr lang="en-US" sz="900" baseline="0" dirty="0" smtClean="0"/>
                        <a:t> Scope</a:t>
                      </a:r>
                    </a:p>
                    <a:p>
                      <a:pPr marL="0" marR="0" indent="0" algn="l" defTabSz="914342" rtl="0" eaLnBrk="1" fontAlgn="auto" latinLnBrk="0" hangingPunct="1">
                        <a:lnSpc>
                          <a:spcPct val="100000"/>
                        </a:lnSpc>
                        <a:spcBef>
                          <a:spcPts val="0"/>
                        </a:spcBef>
                        <a:spcAft>
                          <a:spcPts val="0"/>
                        </a:spcAft>
                        <a:buClrTx/>
                        <a:buSzTx/>
                        <a:buFontTx/>
                        <a:buNone/>
                        <a:tabLst/>
                        <a:defRPr/>
                      </a:pPr>
                      <a:r>
                        <a:rPr lang="en-US" sz="900" dirty="0" smtClean="0"/>
                        <a:t>(Support Window:</a:t>
                      </a:r>
                    </a:p>
                    <a:p>
                      <a:pPr marL="0" marR="0" indent="0" algn="l" defTabSz="914342" rtl="0" eaLnBrk="1" fontAlgn="auto" latinLnBrk="0" hangingPunct="1">
                        <a:lnSpc>
                          <a:spcPct val="100000"/>
                        </a:lnSpc>
                        <a:spcBef>
                          <a:spcPts val="0"/>
                        </a:spcBef>
                        <a:spcAft>
                          <a:spcPts val="0"/>
                        </a:spcAft>
                        <a:buClrTx/>
                        <a:buSzTx/>
                        <a:buFontTx/>
                        <a:buNone/>
                        <a:tabLst/>
                        <a:defRPr/>
                      </a:pPr>
                      <a:r>
                        <a:rPr lang="en-US" sz="900" dirty="0" smtClean="0"/>
                        <a:t>8 hours, 5 days a week)</a:t>
                      </a:r>
                      <a:endParaRPr lang="en-US" sz="9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c>
                  <a:txBody>
                    <a:bodyPr/>
                    <a:lstStyle>
                      <a:defPPr>
                        <a:defRPr lang="fr-FR"/>
                      </a:defPPr>
                      <a:lvl1pPr marL="0" algn="l" defTabSz="914342" rtl="0" eaLnBrk="1" latinLnBrk="0" hangingPunct="1">
                        <a:defRPr sz="1800" b="1" kern="1200">
                          <a:solidFill>
                            <a:schemeClr val="bg1"/>
                          </a:solidFill>
                          <a:latin typeface="Arial"/>
                        </a:defRPr>
                      </a:lvl1pPr>
                      <a:lvl2pPr marL="457171" algn="l" defTabSz="914342" rtl="0" eaLnBrk="1" latinLnBrk="0" hangingPunct="1">
                        <a:defRPr sz="1800" b="1" kern="1200">
                          <a:solidFill>
                            <a:schemeClr val="bg1"/>
                          </a:solidFill>
                          <a:latin typeface="Arial"/>
                        </a:defRPr>
                      </a:lvl2pPr>
                      <a:lvl3pPr marL="914342" algn="l" defTabSz="914342" rtl="0" eaLnBrk="1" latinLnBrk="0" hangingPunct="1">
                        <a:defRPr sz="1800" b="1" kern="1200">
                          <a:solidFill>
                            <a:schemeClr val="bg1"/>
                          </a:solidFill>
                          <a:latin typeface="Arial"/>
                        </a:defRPr>
                      </a:lvl3pPr>
                      <a:lvl4pPr marL="1371513" algn="l" defTabSz="914342" rtl="0" eaLnBrk="1" latinLnBrk="0" hangingPunct="1">
                        <a:defRPr sz="1800" b="1" kern="1200">
                          <a:solidFill>
                            <a:schemeClr val="bg1"/>
                          </a:solidFill>
                          <a:latin typeface="Arial"/>
                        </a:defRPr>
                      </a:lvl4pPr>
                      <a:lvl5pPr marL="1828684" algn="l" defTabSz="914342" rtl="0" eaLnBrk="1" latinLnBrk="0" hangingPunct="1">
                        <a:defRPr sz="1800" b="1" kern="1200">
                          <a:solidFill>
                            <a:schemeClr val="bg1"/>
                          </a:solidFill>
                          <a:latin typeface="Arial"/>
                        </a:defRPr>
                      </a:lvl5pPr>
                      <a:lvl6pPr marL="2285855" algn="l" defTabSz="914342" rtl="0" eaLnBrk="1" latinLnBrk="0" hangingPunct="1">
                        <a:defRPr sz="1800" b="1" kern="1200">
                          <a:solidFill>
                            <a:schemeClr val="bg1"/>
                          </a:solidFill>
                          <a:latin typeface="Arial"/>
                        </a:defRPr>
                      </a:lvl6pPr>
                      <a:lvl7pPr marL="2743026" algn="l" defTabSz="914342" rtl="0" eaLnBrk="1" latinLnBrk="0" hangingPunct="1">
                        <a:defRPr sz="1800" b="1" kern="1200">
                          <a:solidFill>
                            <a:schemeClr val="bg1"/>
                          </a:solidFill>
                          <a:latin typeface="Arial"/>
                        </a:defRPr>
                      </a:lvl7pPr>
                      <a:lvl8pPr marL="3200198" algn="l" defTabSz="914342" rtl="0" eaLnBrk="1" latinLnBrk="0" hangingPunct="1">
                        <a:defRPr sz="1800" b="1" kern="1200">
                          <a:solidFill>
                            <a:schemeClr val="bg1"/>
                          </a:solidFill>
                          <a:latin typeface="Arial"/>
                        </a:defRPr>
                      </a:lvl8pPr>
                      <a:lvl9pPr marL="3657369" algn="l" defTabSz="914342" rtl="0" eaLnBrk="1" latinLnBrk="0" hangingPunct="1">
                        <a:defRPr sz="1800" b="1" kern="1200">
                          <a:solidFill>
                            <a:schemeClr val="bg1"/>
                          </a:solidFill>
                          <a:latin typeface="Arial"/>
                        </a:defRPr>
                      </a:lvl9pPr>
                    </a:lstStyle>
                    <a:p>
                      <a:r>
                        <a:rPr lang="en-US" sz="900" dirty="0" smtClean="0">
                          <a:solidFill>
                            <a:srgbClr val="FF0000"/>
                          </a:solidFill>
                        </a:rPr>
                        <a:t>Customer</a:t>
                      </a:r>
                      <a:r>
                        <a:rPr lang="en-US" sz="900" dirty="0" smtClean="0"/>
                        <a:t> Scope</a:t>
                      </a:r>
                      <a:endParaRPr lang="en-US" sz="900" dirty="0"/>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solidFill>
                      <a:srgbClr val="0098CC"/>
                    </a:solidFill>
                  </a:tcPr>
                </a:tc>
              </a:tr>
              <a:tr h="370840">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Service desk</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a:buFont typeface="Wingdings" pitchFamily="2" charset="2"/>
                        <a:buChar char="§"/>
                      </a:pPr>
                      <a:endParaRPr lang="en-US" sz="8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Publish known</a:t>
                      </a:r>
                      <a:r>
                        <a:rPr lang="en-US" sz="800" kern="1200" baseline="0" dirty="0" smtClean="0"/>
                        <a:t> System downtime</a:t>
                      </a:r>
                      <a:endParaRPr lang="en-US" sz="800" kern="1200" dirty="0" smtClean="0"/>
                    </a:p>
                    <a:p>
                      <a:pPr marL="166688" indent="-166688" algn="l" defTabSz="914342" rtl="0" eaLnBrk="1" latinLnBrk="0" hangingPunct="1">
                        <a:buFont typeface="Wingdings" pitchFamily="2" charset="2"/>
                        <a:buChar char="ü"/>
                      </a:pPr>
                      <a:r>
                        <a:rPr lang="en-US" sz="800" kern="1200" dirty="0" smtClean="0"/>
                        <a:t>User Creation and Rights Management</a:t>
                      </a:r>
                    </a:p>
                    <a:p>
                      <a:pPr marL="166688" indent="-166688" algn="l" defTabSz="914342" rtl="0" eaLnBrk="1" latinLnBrk="0" hangingPunct="1">
                        <a:buFont typeface="Wingdings" pitchFamily="2" charset="2"/>
                        <a:buChar char="ü"/>
                      </a:pPr>
                      <a:r>
                        <a:rPr lang="en-US" sz="800" kern="1200" dirty="0" smtClean="0"/>
                        <a:t>Management</a:t>
                      </a:r>
                      <a:r>
                        <a:rPr lang="en-US" sz="800" kern="1200" baseline="0" dirty="0" smtClean="0"/>
                        <a:t> and Reporting</a:t>
                      </a:r>
                      <a:endParaRPr lang="en-US" sz="800" kern="1200" dirty="0" smtClean="0"/>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r h="719743">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Functional</a:t>
                      </a:r>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buFont typeface="Wingdings" pitchFamily="2" charset="2"/>
                        <a:buChar char="ü"/>
                      </a:pPr>
                      <a:r>
                        <a:rPr lang="en-US" sz="800" dirty="0" smtClean="0"/>
                        <a:t>Support Business Service Request </a:t>
                      </a:r>
                      <a:r>
                        <a:rPr lang="en-US" sz="800" baseline="0" dirty="0" smtClean="0"/>
                        <a:t> including First Month end closing</a:t>
                      </a:r>
                      <a:endParaRPr lang="en-US" sz="800" dirty="0" smtClean="0"/>
                    </a:p>
                    <a:p>
                      <a:pPr marL="166688" indent="-166688">
                        <a:buFont typeface="Wingdings" pitchFamily="2" charset="2"/>
                        <a:buChar char="ü"/>
                      </a:pPr>
                      <a:r>
                        <a:rPr lang="en-US" sz="800" dirty="0" smtClean="0"/>
                        <a:t>Analyze &amp; solve  Support Requests</a:t>
                      </a:r>
                      <a:r>
                        <a:rPr lang="en-US" sz="800" baseline="0" dirty="0" smtClean="0"/>
                        <a:t> </a:t>
                      </a:r>
                      <a:r>
                        <a:rPr lang="en-US" sz="800" dirty="0" smtClean="0"/>
                        <a:t> raised</a:t>
                      </a:r>
                    </a:p>
                    <a:p>
                      <a:pPr marL="166688" indent="-166688">
                        <a:buFont typeface="Wingdings" pitchFamily="2" charset="2"/>
                        <a:buChar char="ü"/>
                      </a:pPr>
                      <a:r>
                        <a:rPr lang="en-US" sz="800" dirty="0" smtClean="0"/>
                        <a:t>Maintain Application Setup</a:t>
                      </a:r>
                    </a:p>
                    <a:p>
                      <a:pPr marL="166688" indent="-166688">
                        <a:buFont typeface="Wingdings" pitchFamily="2" charset="2"/>
                        <a:buChar char="ü"/>
                      </a:pPr>
                      <a:r>
                        <a:rPr lang="en-US" sz="800" dirty="0" smtClean="0"/>
                        <a:t>Apply Data Fix</a:t>
                      </a:r>
                    </a:p>
                    <a:p>
                      <a:pPr marL="166688" indent="-166688">
                        <a:buFont typeface="Wingdings" pitchFamily="2" charset="2"/>
                        <a:buChar char="ü"/>
                      </a:pPr>
                      <a:r>
                        <a:rPr lang="en-US" sz="800" dirty="0" smtClean="0"/>
                        <a:t>Manage Knowledge Repository</a:t>
                      </a:r>
                      <a:endParaRPr lang="en-US" sz="800" dirty="0"/>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Key Users to handle User queries before raising support request</a:t>
                      </a:r>
                    </a:p>
                    <a:p>
                      <a:pPr marL="166688" indent="-166688" algn="l" defTabSz="914342" rtl="0" eaLnBrk="1" latinLnBrk="0" hangingPunct="1">
                        <a:buFont typeface="Wingdings" pitchFamily="2" charset="2"/>
                        <a:buChar char="ü"/>
                      </a:pPr>
                      <a:r>
                        <a:rPr lang="en-US" sz="800" dirty="0" smtClean="0"/>
                        <a:t>Answer “How to” questions</a:t>
                      </a:r>
                      <a:endParaRPr lang="en-US" sz="800" kern="1200" dirty="0" smtClean="0"/>
                    </a:p>
                    <a:p>
                      <a:pPr marL="166688" indent="-166688" algn="l" defTabSz="914342" rtl="0" eaLnBrk="1" latinLnBrk="0" hangingPunct="1">
                        <a:buFont typeface="Wingdings" pitchFamily="2" charset="2"/>
                        <a:buChar char="ü"/>
                      </a:pPr>
                      <a:r>
                        <a:rPr lang="en-US" sz="800" kern="1200" dirty="0" smtClean="0"/>
                        <a:t>Translate</a:t>
                      </a:r>
                      <a:r>
                        <a:rPr lang="en-US" sz="800" kern="1200" baseline="0" dirty="0" smtClean="0"/>
                        <a:t> Support Request in English</a:t>
                      </a:r>
                    </a:p>
                    <a:p>
                      <a:pPr marL="166688" marR="0" indent="-166688" algn="l" defTabSz="914342" rtl="0" eaLnBrk="1" fontAlgn="auto" latinLnBrk="0" hangingPunct="1">
                        <a:lnSpc>
                          <a:spcPct val="100000"/>
                        </a:lnSpc>
                        <a:spcBef>
                          <a:spcPts val="0"/>
                        </a:spcBef>
                        <a:spcAft>
                          <a:spcPts val="0"/>
                        </a:spcAft>
                        <a:buClrTx/>
                        <a:buSzTx/>
                        <a:buFont typeface="Wingdings" pitchFamily="2" charset="2"/>
                        <a:buChar char="ü"/>
                        <a:tabLst/>
                        <a:defRPr/>
                      </a:pPr>
                      <a:r>
                        <a:rPr lang="en-US" sz="800" dirty="0" smtClean="0"/>
                        <a:t>Liaise with Oracle Support for Product issues</a:t>
                      </a:r>
                    </a:p>
                    <a:p>
                      <a:pPr marL="166688" indent="-166688" algn="l" defTabSz="914342" rtl="0" eaLnBrk="1" latinLnBrk="0" hangingPunct="1">
                        <a:buFont typeface="Wingdings" pitchFamily="2" charset="2"/>
                        <a:buChar char="ü"/>
                      </a:pPr>
                      <a:endParaRPr lang="en-US" sz="800" kern="1200" dirty="0" smtClean="0">
                        <a:solidFill>
                          <a:schemeClr val="tx1"/>
                        </a:solidFill>
                        <a:latin typeface="+mn-lt"/>
                        <a:ea typeface="+mn-ea"/>
                        <a:cs typeface="+mn-cs"/>
                      </a:endParaRPr>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r h="370840">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r>
                        <a:rPr lang="en-US" sz="900" dirty="0" smtClean="0"/>
                        <a:t>Technical &amp; Infra</a:t>
                      </a:r>
                      <a:endParaRPr lang="en-US" sz="900" dirty="0"/>
                    </a:p>
                  </a:txBody>
                  <a:tcPr>
                    <a:lnL w="9525" cap="flat" cmpd="sng" algn="ctr">
                      <a:solidFill>
                        <a:srgbClr val="0098CC">
                          <a:shade val="95000"/>
                          <a:satMod val="105000"/>
                        </a:srgbClr>
                      </a:solidFill>
                      <a:prstDash val="solid"/>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indent="-166688" algn="l" defTabSz="914342" rtl="0" eaLnBrk="1" latinLnBrk="0" hangingPunct="1">
                        <a:buFont typeface="Wingdings" pitchFamily="2" charset="2"/>
                        <a:buChar char="ü"/>
                      </a:pPr>
                      <a:r>
                        <a:rPr lang="en-US" sz="800" kern="1200" dirty="0" smtClean="0"/>
                        <a:t>Custom Code fix</a:t>
                      </a:r>
                    </a:p>
                    <a:p>
                      <a:pPr marL="166688" indent="-166688" algn="l" defTabSz="914342" rtl="0" eaLnBrk="1" latinLnBrk="0" hangingPunct="1">
                        <a:buFont typeface="Wingdings" pitchFamily="2" charset="2"/>
                        <a:buChar char="ü"/>
                      </a:pPr>
                      <a:r>
                        <a:rPr lang="en-US" sz="800" kern="1200" dirty="0" smtClean="0"/>
                        <a:t> Custom Code Deployment assistance</a:t>
                      </a:r>
                      <a:endParaRPr lang="en-US" sz="800" kern="1200" dirty="0" smtClean="0">
                        <a:solidFill>
                          <a:schemeClr val="tx1"/>
                        </a:solidFill>
                        <a:latin typeface="+mn-lt"/>
                        <a:ea typeface="+mn-ea"/>
                        <a:cs typeface="+mn-cs"/>
                      </a:endParaRPr>
                    </a:p>
                  </a:txBody>
                  <a:tcPr>
                    <a:lnL>
                      <a:noFill/>
                    </a:lnL>
                    <a:lnR>
                      <a:noFill/>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tx1"/>
                          </a:solidFill>
                          <a:latin typeface="Arial"/>
                        </a:defRPr>
                      </a:lvl1pPr>
                      <a:lvl2pPr marL="457171" algn="l" defTabSz="914342" rtl="0" eaLnBrk="1" latinLnBrk="0" hangingPunct="1">
                        <a:defRPr sz="1800" kern="1200">
                          <a:solidFill>
                            <a:schemeClr val="tx1"/>
                          </a:solidFill>
                          <a:latin typeface="Arial"/>
                        </a:defRPr>
                      </a:lvl2pPr>
                      <a:lvl3pPr marL="914342" algn="l" defTabSz="914342" rtl="0" eaLnBrk="1" latinLnBrk="0" hangingPunct="1">
                        <a:defRPr sz="1800" kern="1200">
                          <a:solidFill>
                            <a:schemeClr val="tx1"/>
                          </a:solidFill>
                          <a:latin typeface="Arial"/>
                        </a:defRPr>
                      </a:lvl3pPr>
                      <a:lvl4pPr marL="1371513" algn="l" defTabSz="914342" rtl="0" eaLnBrk="1" latinLnBrk="0" hangingPunct="1">
                        <a:defRPr sz="1800" kern="1200">
                          <a:solidFill>
                            <a:schemeClr val="tx1"/>
                          </a:solidFill>
                          <a:latin typeface="Arial"/>
                        </a:defRPr>
                      </a:lvl4pPr>
                      <a:lvl5pPr marL="1828684" algn="l" defTabSz="914342" rtl="0" eaLnBrk="1" latinLnBrk="0" hangingPunct="1">
                        <a:defRPr sz="1800" kern="1200">
                          <a:solidFill>
                            <a:schemeClr val="tx1"/>
                          </a:solidFill>
                          <a:latin typeface="Arial"/>
                        </a:defRPr>
                      </a:lvl5pPr>
                      <a:lvl6pPr marL="2285855" algn="l" defTabSz="914342" rtl="0" eaLnBrk="1" latinLnBrk="0" hangingPunct="1">
                        <a:defRPr sz="1800" kern="1200">
                          <a:solidFill>
                            <a:schemeClr val="tx1"/>
                          </a:solidFill>
                          <a:latin typeface="Arial"/>
                        </a:defRPr>
                      </a:lvl6pPr>
                      <a:lvl7pPr marL="2743026" algn="l" defTabSz="914342" rtl="0" eaLnBrk="1" latinLnBrk="0" hangingPunct="1">
                        <a:defRPr sz="1800" kern="1200">
                          <a:solidFill>
                            <a:schemeClr val="tx1"/>
                          </a:solidFill>
                          <a:latin typeface="Arial"/>
                        </a:defRPr>
                      </a:lvl7pPr>
                      <a:lvl8pPr marL="3200198" algn="l" defTabSz="914342" rtl="0" eaLnBrk="1" latinLnBrk="0" hangingPunct="1">
                        <a:defRPr sz="1800" kern="1200">
                          <a:solidFill>
                            <a:schemeClr val="tx1"/>
                          </a:solidFill>
                          <a:latin typeface="Arial"/>
                        </a:defRPr>
                      </a:lvl8pPr>
                      <a:lvl9pPr marL="3657369" algn="l" defTabSz="914342" rtl="0" eaLnBrk="1" latinLnBrk="0" hangingPunct="1">
                        <a:defRPr sz="1800" kern="1200">
                          <a:solidFill>
                            <a:schemeClr val="tx1"/>
                          </a:solidFill>
                          <a:latin typeface="Arial"/>
                        </a:defRPr>
                      </a:lvl9pPr>
                    </a:lstStyle>
                    <a:p>
                      <a:pPr marL="166688" marR="0" indent="-166688" algn="l" defTabSz="914342" rtl="0" eaLnBrk="1" fontAlgn="auto" latinLnBrk="0" hangingPunct="1">
                        <a:lnSpc>
                          <a:spcPct val="100000"/>
                        </a:lnSpc>
                        <a:spcBef>
                          <a:spcPts val="0"/>
                        </a:spcBef>
                        <a:spcAft>
                          <a:spcPts val="0"/>
                        </a:spcAft>
                        <a:buClrTx/>
                        <a:buSzTx/>
                        <a:buFont typeface="Wingdings" pitchFamily="2" charset="2"/>
                        <a:buChar char="ü"/>
                        <a:tabLst/>
                        <a:defRPr/>
                      </a:pPr>
                      <a:r>
                        <a:rPr lang="en-US" sz="800" kern="1200" dirty="0" smtClean="0"/>
                        <a:t>Apps DBA , db Admin &amp; Sys Admin activities</a:t>
                      </a:r>
                      <a:endParaRPr lang="en-US" sz="800" kern="1200" dirty="0" smtClean="0">
                        <a:solidFill>
                          <a:schemeClr val="tx1"/>
                        </a:solidFill>
                        <a:latin typeface="+mn-lt"/>
                        <a:ea typeface="+mn-ea"/>
                        <a:cs typeface="+mn-cs"/>
                      </a:endParaRPr>
                    </a:p>
                    <a:p>
                      <a:pPr marL="166688" indent="-166688" algn="l" defTabSz="914342" rtl="0" eaLnBrk="1" latinLnBrk="0" hangingPunct="1">
                        <a:buFont typeface="Wingdings" pitchFamily="2" charset="2"/>
                        <a:buChar char="ü"/>
                      </a:pPr>
                      <a:r>
                        <a:rPr lang="en-US" sz="800" kern="1200" dirty="0" smtClean="0"/>
                        <a:t>Monitor batches</a:t>
                      </a:r>
                    </a:p>
                    <a:p>
                      <a:pPr marL="166688" indent="-166688" algn="l" defTabSz="914342" rtl="0" eaLnBrk="1" latinLnBrk="0" hangingPunct="1">
                        <a:buFont typeface="Wingdings" pitchFamily="2" charset="2"/>
                        <a:buChar char="ü"/>
                      </a:pPr>
                      <a:r>
                        <a:rPr lang="en-US" sz="800" kern="1200" dirty="0" smtClean="0"/>
                        <a:t>Monitor integration</a:t>
                      </a:r>
                    </a:p>
                    <a:p>
                      <a:pPr marL="166688" indent="-166688" algn="l" defTabSz="914342" rtl="0" eaLnBrk="1" latinLnBrk="0" hangingPunct="1">
                        <a:buFont typeface="Wingdings" pitchFamily="2" charset="2"/>
                        <a:buChar char="ü"/>
                      </a:pPr>
                      <a:r>
                        <a:rPr lang="en-US" sz="800" kern="1200" dirty="0" smtClean="0"/>
                        <a:t>Industrialization</a:t>
                      </a:r>
                      <a:endParaRPr lang="en-US" sz="800" kern="1200" dirty="0" smtClean="0">
                        <a:solidFill>
                          <a:schemeClr val="tx1"/>
                        </a:solidFill>
                        <a:latin typeface="+mn-lt"/>
                        <a:ea typeface="+mn-ea"/>
                        <a:cs typeface="+mn-cs"/>
                      </a:endParaRPr>
                    </a:p>
                  </a:txBody>
                  <a:tcPr>
                    <a:lnL>
                      <a:noFill/>
                    </a:lnL>
                    <a:lnR w="9525" cap="flat" cmpd="sng" algn="ctr">
                      <a:solidFill>
                        <a:srgbClr val="0098CC">
                          <a:shade val="95000"/>
                          <a:satMod val="105000"/>
                        </a:srgbClr>
                      </a:solidFill>
                      <a:prstDash val="solid"/>
                    </a:lnR>
                    <a:lnT w="9525" cap="flat" cmpd="sng" algn="ctr">
                      <a:solidFill>
                        <a:srgbClr val="0098CC">
                          <a:shade val="95000"/>
                          <a:satMod val="105000"/>
                        </a:srgbClr>
                      </a:solidFill>
                      <a:prstDash val="solid"/>
                    </a:lnT>
                    <a:lnB w="9525" cap="flat" cmpd="sng" algn="ctr">
                      <a:solidFill>
                        <a:srgbClr val="0098CC">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 Structure</a:t>
            </a:r>
            <a:endParaRPr lang="en-US" dirty="0"/>
          </a:p>
        </p:txBody>
      </p:sp>
      <p:cxnSp>
        <p:nvCxnSpPr>
          <p:cNvPr id="49" name="Straight Arrow Connector 48"/>
          <p:cNvCxnSpPr/>
          <p:nvPr/>
        </p:nvCxnSpPr>
        <p:spPr>
          <a:xfrm>
            <a:off x="1257300" y="3035300"/>
            <a:ext cx="190500" cy="0"/>
          </a:xfrm>
          <a:prstGeom prst="straightConnector1">
            <a:avLst/>
          </a:prstGeom>
          <a:noFill/>
          <a:ln w="9525" cap="flat" cmpd="sng" algn="ctr">
            <a:solidFill>
              <a:srgbClr val="C0504D"/>
            </a:solidFill>
            <a:prstDash val="solid"/>
            <a:headEnd type="none" w="med" len="med"/>
            <a:tailEnd type="triangle" w="med" len="med"/>
          </a:ln>
          <a:effectLst/>
        </p:spPr>
      </p:cxnSp>
      <p:sp>
        <p:nvSpPr>
          <p:cNvPr id="94213" name="Rectangle 5"/>
          <p:cNvSpPr>
            <a:spLocks noChangeArrowheads="1"/>
          </p:cNvSpPr>
          <p:nvPr/>
        </p:nvSpPr>
        <p:spPr bwMode="auto">
          <a:xfrm>
            <a:off x="4738688" y="2679700"/>
            <a:ext cx="728663"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4" name="Rectangle 6"/>
          <p:cNvSpPr>
            <a:spLocks noChangeArrowheads="1"/>
          </p:cNvSpPr>
          <p:nvPr/>
        </p:nvSpPr>
        <p:spPr bwMode="auto">
          <a:xfrm>
            <a:off x="3960813" y="2671762"/>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5" name="Rectangle 7"/>
          <p:cNvSpPr>
            <a:spLocks noChangeArrowheads="1"/>
          </p:cNvSpPr>
          <p:nvPr/>
        </p:nvSpPr>
        <p:spPr bwMode="auto">
          <a:xfrm>
            <a:off x="2433638" y="2679700"/>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6" name="Rectangle 8"/>
          <p:cNvSpPr>
            <a:spLocks noChangeArrowheads="1"/>
          </p:cNvSpPr>
          <p:nvPr/>
        </p:nvSpPr>
        <p:spPr bwMode="auto">
          <a:xfrm>
            <a:off x="2433638" y="2749550"/>
            <a:ext cx="730250" cy="5064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17" name="Rectangle 9"/>
          <p:cNvSpPr>
            <a:spLocks noChangeArrowheads="1"/>
          </p:cNvSpPr>
          <p:nvPr/>
        </p:nvSpPr>
        <p:spPr bwMode="auto">
          <a:xfrm>
            <a:off x="2576513" y="2794000"/>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8" name="Rectangle 10"/>
          <p:cNvSpPr>
            <a:spLocks noChangeArrowheads="1"/>
          </p:cNvSpPr>
          <p:nvPr/>
        </p:nvSpPr>
        <p:spPr bwMode="auto">
          <a:xfrm>
            <a:off x="2595563" y="2933700"/>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19" name="Rectangle 11"/>
          <p:cNvSpPr>
            <a:spLocks noChangeArrowheads="1"/>
          </p:cNvSpPr>
          <p:nvPr/>
        </p:nvSpPr>
        <p:spPr bwMode="auto">
          <a:xfrm>
            <a:off x="2660651" y="307340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20" name="Picture 12"/>
          <p:cNvPicPr>
            <a:picLocks noChangeAspect="1" noChangeArrowheads="1"/>
          </p:cNvPicPr>
          <p:nvPr/>
        </p:nvPicPr>
        <p:blipFill>
          <a:blip r:embed="rId2" cstate="print"/>
          <a:srcRect/>
          <a:stretch>
            <a:fillRect/>
          </a:stretch>
        </p:blipFill>
        <p:spPr bwMode="auto">
          <a:xfrm>
            <a:off x="2605088" y="3098800"/>
            <a:ext cx="274638" cy="366712"/>
          </a:xfrm>
          <a:prstGeom prst="rect">
            <a:avLst/>
          </a:prstGeom>
          <a:noFill/>
          <a:ln w="9525">
            <a:noFill/>
            <a:miter lim="800000"/>
            <a:headEnd/>
            <a:tailEnd/>
          </a:ln>
        </p:spPr>
      </p:pic>
      <p:pic>
        <p:nvPicPr>
          <p:cNvPr id="94221" name="Picture 13"/>
          <p:cNvPicPr>
            <a:picLocks noChangeAspect="1" noChangeArrowheads="1"/>
          </p:cNvPicPr>
          <p:nvPr/>
        </p:nvPicPr>
        <p:blipFill>
          <a:blip r:embed="rId3" cstate="print"/>
          <a:srcRect/>
          <a:stretch>
            <a:fillRect/>
          </a:stretch>
        </p:blipFill>
        <p:spPr bwMode="auto">
          <a:xfrm>
            <a:off x="2605088" y="3098800"/>
            <a:ext cx="274638" cy="366712"/>
          </a:xfrm>
          <a:prstGeom prst="rect">
            <a:avLst/>
          </a:prstGeom>
          <a:noFill/>
          <a:ln w="9525">
            <a:noFill/>
            <a:miter lim="800000"/>
            <a:headEnd/>
            <a:tailEnd/>
          </a:ln>
        </p:spPr>
      </p:pic>
      <p:sp>
        <p:nvSpPr>
          <p:cNvPr id="94222" name="Freeform 14"/>
          <p:cNvSpPr>
            <a:spLocks noEditPoints="1"/>
          </p:cNvSpPr>
          <p:nvPr/>
        </p:nvSpPr>
        <p:spPr bwMode="auto">
          <a:xfrm>
            <a:off x="2698751" y="3124200"/>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3" name="Rectangle 15"/>
          <p:cNvSpPr>
            <a:spLocks noChangeArrowheads="1"/>
          </p:cNvSpPr>
          <p:nvPr/>
        </p:nvSpPr>
        <p:spPr bwMode="auto">
          <a:xfrm>
            <a:off x="1514476" y="2679700"/>
            <a:ext cx="890588"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4" name="Rectangle 16"/>
          <p:cNvSpPr>
            <a:spLocks noChangeArrowheads="1"/>
          </p:cNvSpPr>
          <p:nvPr/>
        </p:nvSpPr>
        <p:spPr bwMode="auto">
          <a:xfrm>
            <a:off x="1524001" y="2749550"/>
            <a:ext cx="881063" cy="496887"/>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25" name="Rectangle 17"/>
          <p:cNvSpPr>
            <a:spLocks noChangeArrowheads="1"/>
          </p:cNvSpPr>
          <p:nvPr/>
        </p:nvSpPr>
        <p:spPr bwMode="auto">
          <a:xfrm>
            <a:off x="1636713" y="2863850"/>
            <a:ext cx="6826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Technology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26" name="Rectangle 18"/>
          <p:cNvSpPr>
            <a:spLocks noChangeArrowheads="1"/>
          </p:cNvSpPr>
          <p:nvPr/>
        </p:nvSpPr>
        <p:spPr bwMode="auto">
          <a:xfrm>
            <a:off x="1608138" y="3003550"/>
            <a:ext cx="448841"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Architect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227" name="Picture 19"/>
          <p:cNvPicPr>
            <a:picLocks noChangeAspect="1" noChangeArrowheads="1"/>
          </p:cNvPicPr>
          <p:nvPr/>
        </p:nvPicPr>
        <p:blipFill>
          <a:blip r:embed="rId4" cstate="print"/>
          <a:srcRect/>
          <a:stretch>
            <a:fillRect/>
          </a:stretch>
        </p:blipFill>
        <p:spPr bwMode="auto">
          <a:xfrm>
            <a:off x="1524001" y="1457325"/>
            <a:ext cx="4711700" cy="288925"/>
          </a:xfrm>
          <a:prstGeom prst="rect">
            <a:avLst/>
          </a:prstGeom>
          <a:noFill/>
          <a:ln w="9525">
            <a:noFill/>
            <a:miter lim="800000"/>
            <a:headEnd/>
            <a:tailEnd/>
          </a:ln>
        </p:spPr>
      </p:pic>
      <p:sp>
        <p:nvSpPr>
          <p:cNvPr id="94228" name="Freeform 20"/>
          <p:cNvSpPr>
            <a:spLocks noEditPoints="1"/>
          </p:cNvSpPr>
          <p:nvPr/>
        </p:nvSpPr>
        <p:spPr bwMode="auto">
          <a:xfrm>
            <a:off x="1524001" y="1457325"/>
            <a:ext cx="4721225" cy="296862"/>
          </a:xfrm>
          <a:custGeom>
            <a:avLst/>
            <a:gdLst/>
            <a:ahLst/>
            <a:cxnLst>
              <a:cxn ang="0">
                <a:pos x="0" y="0"/>
              </a:cxn>
              <a:cxn ang="0">
                <a:pos x="0" y="0"/>
              </a:cxn>
              <a:cxn ang="0">
                <a:pos x="2968" y="0"/>
              </a:cxn>
              <a:cxn ang="0">
                <a:pos x="2974" y="0"/>
              </a:cxn>
              <a:cxn ang="0">
                <a:pos x="2974" y="182"/>
              </a:cxn>
              <a:cxn ang="0">
                <a:pos x="2968" y="187"/>
              </a:cxn>
              <a:cxn ang="0">
                <a:pos x="0" y="187"/>
              </a:cxn>
              <a:cxn ang="0">
                <a:pos x="0" y="182"/>
              </a:cxn>
              <a:cxn ang="0">
                <a:pos x="0" y="0"/>
              </a:cxn>
              <a:cxn ang="0">
                <a:pos x="6" y="182"/>
              </a:cxn>
              <a:cxn ang="0">
                <a:pos x="0" y="182"/>
              </a:cxn>
              <a:cxn ang="0">
                <a:pos x="2968" y="182"/>
              </a:cxn>
              <a:cxn ang="0">
                <a:pos x="2968" y="182"/>
              </a:cxn>
              <a:cxn ang="0">
                <a:pos x="2968" y="0"/>
              </a:cxn>
              <a:cxn ang="0">
                <a:pos x="2968" y="6"/>
              </a:cxn>
              <a:cxn ang="0">
                <a:pos x="0" y="6"/>
              </a:cxn>
              <a:cxn ang="0">
                <a:pos x="6" y="0"/>
              </a:cxn>
              <a:cxn ang="0">
                <a:pos x="6" y="182"/>
              </a:cxn>
            </a:cxnLst>
            <a:rect l="0" t="0" r="r" b="b"/>
            <a:pathLst>
              <a:path w="2974" h="187">
                <a:moveTo>
                  <a:pt x="0" y="0"/>
                </a:moveTo>
                <a:lnTo>
                  <a:pt x="0" y="0"/>
                </a:lnTo>
                <a:lnTo>
                  <a:pt x="2968" y="0"/>
                </a:lnTo>
                <a:lnTo>
                  <a:pt x="2974" y="0"/>
                </a:lnTo>
                <a:lnTo>
                  <a:pt x="2974" y="182"/>
                </a:lnTo>
                <a:lnTo>
                  <a:pt x="2968" y="187"/>
                </a:lnTo>
                <a:lnTo>
                  <a:pt x="0" y="187"/>
                </a:lnTo>
                <a:lnTo>
                  <a:pt x="0" y="182"/>
                </a:lnTo>
                <a:lnTo>
                  <a:pt x="0" y="0"/>
                </a:lnTo>
                <a:close/>
                <a:moveTo>
                  <a:pt x="6" y="182"/>
                </a:moveTo>
                <a:lnTo>
                  <a:pt x="0" y="182"/>
                </a:lnTo>
                <a:lnTo>
                  <a:pt x="2968" y="182"/>
                </a:lnTo>
                <a:lnTo>
                  <a:pt x="2968" y="182"/>
                </a:lnTo>
                <a:lnTo>
                  <a:pt x="2968" y="0"/>
                </a:lnTo>
                <a:lnTo>
                  <a:pt x="2968" y="6"/>
                </a:lnTo>
                <a:lnTo>
                  <a:pt x="0" y="6"/>
                </a:lnTo>
                <a:lnTo>
                  <a:pt x="6" y="0"/>
                </a:lnTo>
                <a:lnTo>
                  <a:pt x="6" y="182"/>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29" name="Rectangle 21"/>
          <p:cNvSpPr>
            <a:spLocks noChangeArrowheads="1"/>
          </p:cNvSpPr>
          <p:nvPr/>
        </p:nvSpPr>
        <p:spPr bwMode="auto">
          <a:xfrm>
            <a:off x="3030538" y="1536700"/>
            <a:ext cx="16970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Capgemini Executive Sponsor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30" name="Rectangle 22"/>
          <p:cNvSpPr>
            <a:spLocks noChangeArrowheads="1"/>
          </p:cNvSpPr>
          <p:nvPr/>
        </p:nvSpPr>
        <p:spPr bwMode="auto">
          <a:xfrm>
            <a:off x="2347913" y="2374900"/>
            <a:ext cx="3092450" cy="287337"/>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31" name="Rectangle 23"/>
          <p:cNvSpPr>
            <a:spLocks noChangeArrowheads="1"/>
          </p:cNvSpPr>
          <p:nvPr/>
        </p:nvSpPr>
        <p:spPr bwMode="auto">
          <a:xfrm>
            <a:off x="3390901" y="2454275"/>
            <a:ext cx="10334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Solution Architect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2" name="Rectangle 24"/>
          <p:cNvSpPr>
            <a:spLocks noChangeArrowheads="1"/>
          </p:cNvSpPr>
          <p:nvPr/>
        </p:nvSpPr>
        <p:spPr bwMode="auto">
          <a:xfrm>
            <a:off x="1504951" y="5576887"/>
            <a:ext cx="814388" cy="30387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94236" name="Picture 28"/>
          <p:cNvPicPr>
            <a:picLocks noChangeAspect="1" noChangeArrowheads="1"/>
          </p:cNvPicPr>
          <p:nvPr/>
        </p:nvPicPr>
        <p:blipFill>
          <a:blip r:embed="rId5" cstate="print"/>
          <a:srcRect/>
          <a:stretch>
            <a:fillRect/>
          </a:stretch>
        </p:blipFill>
        <p:spPr bwMode="auto">
          <a:xfrm>
            <a:off x="1524001" y="1763712"/>
            <a:ext cx="3687763" cy="287337"/>
          </a:xfrm>
          <a:prstGeom prst="rect">
            <a:avLst/>
          </a:prstGeom>
          <a:noFill/>
          <a:ln w="9525">
            <a:noFill/>
            <a:miter lim="800000"/>
            <a:headEnd/>
            <a:tailEnd/>
          </a:ln>
        </p:spPr>
      </p:pic>
      <p:sp>
        <p:nvSpPr>
          <p:cNvPr id="94237" name="Freeform 29"/>
          <p:cNvSpPr>
            <a:spLocks noEditPoints="1"/>
          </p:cNvSpPr>
          <p:nvPr/>
        </p:nvSpPr>
        <p:spPr bwMode="auto">
          <a:xfrm>
            <a:off x="1524001" y="1763712"/>
            <a:ext cx="3697288" cy="296862"/>
          </a:xfrm>
          <a:custGeom>
            <a:avLst/>
            <a:gdLst/>
            <a:ahLst/>
            <a:cxnLst>
              <a:cxn ang="0">
                <a:pos x="0" y="0"/>
              </a:cxn>
              <a:cxn ang="0">
                <a:pos x="0" y="0"/>
              </a:cxn>
              <a:cxn ang="0">
                <a:pos x="2323" y="0"/>
              </a:cxn>
              <a:cxn ang="0">
                <a:pos x="2329" y="0"/>
              </a:cxn>
              <a:cxn ang="0">
                <a:pos x="2329" y="181"/>
              </a:cxn>
              <a:cxn ang="0">
                <a:pos x="2323" y="187"/>
              </a:cxn>
              <a:cxn ang="0">
                <a:pos x="0" y="187"/>
              </a:cxn>
              <a:cxn ang="0">
                <a:pos x="0" y="181"/>
              </a:cxn>
              <a:cxn ang="0">
                <a:pos x="0" y="0"/>
              </a:cxn>
              <a:cxn ang="0">
                <a:pos x="6" y="181"/>
              </a:cxn>
              <a:cxn ang="0">
                <a:pos x="0" y="181"/>
              </a:cxn>
              <a:cxn ang="0">
                <a:pos x="2323" y="181"/>
              </a:cxn>
              <a:cxn ang="0">
                <a:pos x="2323" y="181"/>
              </a:cxn>
              <a:cxn ang="0">
                <a:pos x="2323" y="0"/>
              </a:cxn>
              <a:cxn ang="0">
                <a:pos x="2323" y="5"/>
              </a:cxn>
              <a:cxn ang="0">
                <a:pos x="0" y="5"/>
              </a:cxn>
              <a:cxn ang="0">
                <a:pos x="6" y="0"/>
              </a:cxn>
              <a:cxn ang="0">
                <a:pos x="6" y="181"/>
              </a:cxn>
            </a:cxnLst>
            <a:rect l="0" t="0" r="r" b="b"/>
            <a:pathLst>
              <a:path w="2329" h="187">
                <a:moveTo>
                  <a:pt x="0" y="0"/>
                </a:moveTo>
                <a:lnTo>
                  <a:pt x="0" y="0"/>
                </a:lnTo>
                <a:lnTo>
                  <a:pt x="2323" y="0"/>
                </a:lnTo>
                <a:lnTo>
                  <a:pt x="2329" y="0"/>
                </a:lnTo>
                <a:lnTo>
                  <a:pt x="2329" y="181"/>
                </a:lnTo>
                <a:lnTo>
                  <a:pt x="2323" y="187"/>
                </a:lnTo>
                <a:lnTo>
                  <a:pt x="0" y="187"/>
                </a:lnTo>
                <a:lnTo>
                  <a:pt x="0" y="181"/>
                </a:lnTo>
                <a:lnTo>
                  <a:pt x="0" y="0"/>
                </a:lnTo>
                <a:close/>
                <a:moveTo>
                  <a:pt x="6" y="181"/>
                </a:moveTo>
                <a:lnTo>
                  <a:pt x="0" y="181"/>
                </a:lnTo>
                <a:lnTo>
                  <a:pt x="2323" y="181"/>
                </a:lnTo>
                <a:lnTo>
                  <a:pt x="2323" y="181"/>
                </a:lnTo>
                <a:lnTo>
                  <a:pt x="2323" y="0"/>
                </a:lnTo>
                <a:lnTo>
                  <a:pt x="2323"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38" name="Rectangle 30"/>
          <p:cNvSpPr>
            <a:spLocks noChangeArrowheads="1"/>
          </p:cNvSpPr>
          <p:nvPr/>
        </p:nvSpPr>
        <p:spPr bwMode="auto">
          <a:xfrm>
            <a:off x="2841626" y="1843087"/>
            <a:ext cx="10525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Delivery Executive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39" name="Rectangle 31"/>
          <p:cNvSpPr>
            <a:spLocks noChangeArrowheads="1"/>
          </p:cNvSpPr>
          <p:nvPr/>
        </p:nvSpPr>
        <p:spPr bwMode="auto">
          <a:xfrm>
            <a:off x="2016126" y="2068512"/>
            <a:ext cx="4191000" cy="2889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40" name="Rectangle 32"/>
          <p:cNvSpPr>
            <a:spLocks noChangeArrowheads="1"/>
          </p:cNvSpPr>
          <p:nvPr/>
        </p:nvSpPr>
        <p:spPr bwMode="auto">
          <a:xfrm>
            <a:off x="3657601" y="2147887"/>
            <a:ext cx="957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Project 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1" name="Rectangle 33"/>
          <p:cNvSpPr>
            <a:spLocks noChangeArrowheads="1"/>
          </p:cNvSpPr>
          <p:nvPr/>
        </p:nvSpPr>
        <p:spPr bwMode="auto">
          <a:xfrm>
            <a:off x="452438" y="2436812"/>
            <a:ext cx="103346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Stream Approach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2" name="Rectangle 34"/>
          <p:cNvSpPr>
            <a:spLocks noChangeArrowheads="1"/>
          </p:cNvSpPr>
          <p:nvPr/>
        </p:nvSpPr>
        <p:spPr bwMode="auto">
          <a:xfrm>
            <a:off x="452438" y="2549525"/>
            <a:ext cx="87312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Scope split into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3" name="Rectangle 35"/>
          <p:cNvSpPr>
            <a:spLocks noChangeArrowheads="1"/>
          </p:cNvSpPr>
          <p:nvPr/>
        </p:nvSpPr>
        <p:spPr bwMode="auto">
          <a:xfrm>
            <a:off x="452438" y="2663825"/>
            <a:ext cx="10620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streams to simplify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4" name="Rectangle 36"/>
          <p:cNvSpPr>
            <a:spLocks noChangeArrowheads="1"/>
          </p:cNvSpPr>
          <p:nvPr/>
        </p:nvSpPr>
        <p:spPr bwMode="auto">
          <a:xfrm>
            <a:off x="452438" y="2776537"/>
            <a:ext cx="3413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Work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5" name="Rectangle 37"/>
          <p:cNvSpPr>
            <a:spLocks noChangeArrowheads="1"/>
          </p:cNvSpPr>
          <p:nvPr/>
        </p:nvSpPr>
        <p:spPr bwMode="auto">
          <a:xfrm>
            <a:off x="452438" y="2889250"/>
            <a:ext cx="9858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Management and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6" name="Rectangle 38"/>
          <p:cNvSpPr>
            <a:spLocks noChangeArrowheads="1"/>
          </p:cNvSpPr>
          <p:nvPr/>
        </p:nvSpPr>
        <p:spPr bwMode="auto">
          <a:xfrm>
            <a:off x="452438" y="2994025"/>
            <a:ext cx="4175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have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7" name="Rectangle 39"/>
          <p:cNvSpPr>
            <a:spLocks noChangeArrowheads="1"/>
          </p:cNvSpPr>
          <p:nvPr/>
        </p:nvSpPr>
        <p:spPr bwMode="auto">
          <a:xfrm>
            <a:off x="803276" y="2994025"/>
            <a:ext cx="8572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8" name="Rectangle 40"/>
          <p:cNvSpPr>
            <a:spLocks noChangeArrowheads="1"/>
          </p:cNvSpPr>
          <p:nvPr/>
        </p:nvSpPr>
        <p:spPr bwMode="auto">
          <a:xfrm>
            <a:off x="841376" y="2994025"/>
            <a:ext cx="3698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depth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49" name="Rectangle 41"/>
          <p:cNvSpPr>
            <a:spLocks noChangeArrowheads="1"/>
          </p:cNvSpPr>
          <p:nvPr/>
        </p:nvSpPr>
        <p:spPr bwMode="auto">
          <a:xfrm>
            <a:off x="452438" y="3108325"/>
            <a:ext cx="76835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focus at each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0" name="Rectangle 42"/>
          <p:cNvSpPr>
            <a:spLocks noChangeArrowheads="1"/>
          </p:cNvSpPr>
          <p:nvPr/>
        </p:nvSpPr>
        <p:spPr bwMode="auto">
          <a:xfrm>
            <a:off x="452438" y="3221037"/>
            <a:ext cx="4175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stream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1" name="Rectangle 43"/>
          <p:cNvSpPr>
            <a:spLocks noChangeArrowheads="1"/>
          </p:cNvSpPr>
          <p:nvPr/>
        </p:nvSpPr>
        <p:spPr bwMode="auto">
          <a:xfrm>
            <a:off x="6805613" y="4808007"/>
            <a:ext cx="1716817"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Teaming with </a:t>
            </a:r>
            <a:r>
              <a:rPr kumimoji="0" lang="en-US" sz="800" b="1" i="0" u="none" strike="noStrike" cap="none" normalizeH="0" baseline="0" dirty="0" smtClean="0">
                <a:ln>
                  <a:noFill/>
                </a:ln>
                <a:solidFill>
                  <a:srgbClr val="FF0000"/>
                </a:solidFill>
                <a:effectLst/>
                <a:latin typeface="Arial" pitchFamily="34" charset="0"/>
                <a:cs typeface="Arial" pitchFamily="34" charset="0"/>
              </a:rPr>
              <a:t>Customer</a:t>
            </a:r>
            <a:r>
              <a:rPr kumimoji="0" lang="en-US" sz="800" b="1" i="0" u="none" strike="noStrike" cap="none" normalizeH="0" baseline="0" dirty="0" smtClean="0">
                <a:ln>
                  <a:noFill/>
                </a:ln>
                <a:solidFill>
                  <a:srgbClr val="000000"/>
                </a:solidFill>
                <a:effectLst/>
                <a:latin typeface="Arial" pitchFamily="34" charset="0"/>
                <a:cs typeface="Arial" pitchFamily="34" charset="0"/>
              </a:rPr>
              <a:t> resources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52" name="Rectangle 44"/>
          <p:cNvSpPr>
            <a:spLocks noChangeArrowheads="1"/>
          </p:cNvSpPr>
          <p:nvPr/>
        </p:nvSpPr>
        <p:spPr bwMode="auto">
          <a:xfrm>
            <a:off x="6445251" y="5045075"/>
            <a:ext cx="2151230" cy="12311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Arial" pitchFamily="34" charset="0"/>
                <a:cs typeface="Arial" pitchFamily="34" charset="0"/>
              </a:rPr>
              <a:t>To leverage </a:t>
            </a:r>
            <a:r>
              <a:rPr kumimoji="0" lang="en-US" sz="800" b="0" i="0" u="none" strike="noStrike" cap="none" normalizeH="0" baseline="0" dirty="0" smtClean="0">
                <a:ln>
                  <a:noFill/>
                </a:ln>
                <a:solidFill>
                  <a:srgbClr val="FF0000"/>
                </a:solidFill>
                <a:effectLst/>
                <a:latin typeface="Arial" pitchFamily="34" charset="0"/>
                <a:cs typeface="Arial" pitchFamily="34" charset="0"/>
              </a:rPr>
              <a:t>Customer</a:t>
            </a:r>
            <a:r>
              <a:rPr kumimoji="0" lang="en-US" sz="800" b="0" i="0" u="none" strike="noStrike" cap="none" normalizeH="0" baseline="0" dirty="0" smtClean="0">
                <a:ln>
                  <a:noFill/>
                </a:ln>
                <a:solidFill>
                  <a:srgbClr val="000000"/>
                </a:solidFill>
                <a:effectLst/>
                <a:latin typeface="Arial" pitchFamily="34" charset="0"/>
                <a:cs typeface="Arial" pitchFamily="34" charset="0"/>
              </a:rPr>
              <a:t> knowledge on business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53" name="Rectangle 45"/>
          <p:cNvSpPr>
            <a:spLocks noChangeArrowheads="1"/>
          </p:cNvSpPr>
          <p:nvPr/>
        </p:nvSpPr>
        <p:spPr bwMode="auto">
          <a:xfrm>
            <a:off x="6388101" y="5159375"/>
            <a:ext cx="26177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Arial" pitchFamily="34" charset="0"/>
                <a:cs typeface="Arial" pitchFamily="34" charset="0"/>
              </a:rPr>
              <a:t>processes and setup of current R11i environment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54" name="Rectangle 46"/>
          <p:cNvSpPr>
            <a:spLocks noChangeArrowheads="1"/>
          </p:cNvSpPr>
          <p:nvPr/>
        </p:nvSpPr>
        <p:spPr bwMode="auto">
          <a:xfrm>
            <a:off x="1314451" y="2312987"/>
            <a:ext cx="9525" cy="1195387"/>
          </a:xfrm>
          <a:prstGeom prst="rect">
            <a:avLst/>
          </a:prstGeom>
          <a:solidFill>
            <a:srgbClr val="C00000"/>
          </a:solidFill>
          <a:ln w="0">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5" name="Freeform 47"/>
          <p:cNvSpPr>
            <a:spLocks noEditPoints="1"/>
          </p:cNvSpPr>
          <p:nvPr/>
        </p:nvSpPr>
        <p:spPr bwMode="auto">
          <a:xfrm>
            <a:off x="1314451" y="2871787"/>
            <a:ext cx="161925" cy="69850"/>
          </a:xfrm>
          <a:custGeom>
            <a:avLst/>
            <a:gdLst/>
            <a:ahLst/>
            <a:cxnLst>
              <a:cxn ang="0">
                <a:pos x="0" y="22"/>
              </a:cxn>
              <a:cxn ang="0">
                <a:pos x="66" y="22"/>
              </a:cxn>
              <a:cxn ang="0">
                <a:pos x="66" y="27"/>
              </a:cxn>
              <a:cxn ang="0">
                <a:pos x="0" y="27"/>
              </a:cxn>
              <a:cxn ang="0">
                <a:pos x="0" y="22"/>
              </a:cxn>
              <a:cxn ang="0">
                <a:pos x="54" y="0"/>
              </a:cxn>
              <a:cxn ang="0">
                <a:pos x="102" y="22"/>
              </a:cxn>
              <a:cxn ang="0">
                <a:pos x="54" y="44"/>
              </a:cxn>
              <a:cxn ang="0">
                <a:pos x="54" y="0"/>
              </a:cxn>
            </a:cxnLst>
            <a:rect l="0" t="0" r="r" b="b"/>
            <a:pathLst>
              <a:path w="102" h="44">
                <a:moveTo>
                  <a:pt x="0" y="22"/>
                </a:moveTo>
                <a:lnTo>
                  <a:pt x="66" y="22"/>
                </a:lnTo>
                <a:lnTo>
                  <a:pt x="66" y="27"/>
                </a:lnTo>
                <a:lnTo>
                  <a:pt x="0" y="27"/>
                </a:lnTo>
                <a:lnTo>
                  <a:pt x="0" y="22"/>
                </a:lnTo>
                <a:close/>
                <a:moveTo>
                  <a:pt x="54" y="0"/>
                </a:moveTo>
                <a:lnTo>
                  <a:pt x="102" y="22"/>
                </a:lnTo>
                <a:lnTo>
                  <a:pt x="54" y="44"/>
                </a:lnTo>
                <a:lnTo>
                  <a:pt x="5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6" name="Rectangle 48"/>
          <p:cNvSpPr>
            <a:spLocks noChangeArrowheads="1"/>
          </p:cNvSpPr>
          <p:nvPr/>
        </p:nvSpPr>
        <p:spPr bwMode="auto">
          <a:xfrm>
            <a:off x="6624638" y="4754032"/>
            <a:ext cx="1782763" cy="9525"/>
          </a:xfrm>
          <a:prstGeom prst="rect">
            <a:avLst/>
          </a:prstGeom>
          <a:solidFill>
            <a:srgbClr val="C00000"/>
          </a:solidFill>
          <a:ln w="0">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7" name="Freeform 49"/>
          <p:cNvSpPr>
            <a:spLocks noEditPoints="1"/>
          </p:cNvSpPr>
          <p:nvPr/>
        </p:nvSpPr>
        <p:spPr bwMode="auto">
          <a:xfrm>
            <a:off x="7497763" y="4606395"/>
            <a:ext cx="74613" cy="147637"/>
          </a:xfrm>
          <a:custGeom>
            <a:avLst/>
            <a:gdLst/>
            <a:ahLst/>
            <a:cxnLst>
              <a:cxn ang="0">
                <a:pos x="24" y="93"/>
              </a:cxn>
              <a:cxn ang="0">
                <a:pos x="24" y="38"/>
              </a:cxn>
              <a:cxn ang="0">
                <a:pos x="30" y="38"/>
              </a:cxn>
              <a:cxn ang="0">
                <a:pos x="30" y="93"/>
              </a:cxn>
              <a:cxn ang="0">
                <a:pos x="24" y="93"/>
              </a:cxn>
              <a:cxn ang="0">
                <a:pos x="0" y="44"/>
              </a:cxn>
              <a:cxn ang="0">
                <a:pos x="24" y="0"/>
              </a:cxn>
              <a:cxn ang="0">
                <a:pos x="47" y="44"/>
              </a:cxn>
              <a:cxn ang="0">
                <a:pos x="0" y="44"/>
              </a:cxn>
            </a:cxnLst>
            <a:rect l="0" t="0" r="r" b="b"/>
            <a:pathLst>
              <a:path w="47" h="93">
                <a:moveTo>
                  <a:pt x="24" y="93"/>
                </a:moveTo>
                <a:lnTo>
                  <a:pt x="24" y="38"/>
                </a:lnTo>
                <a:lnTo>
                  <a:pt x="30" y="38"/>
                </a:lnTo>
                <a:lnTo>
                  <a:pt x="30" y="93"/>
                </a:lnTo>
                <a:lnTo>
                  <a:pt x="24" y="93"/>
                </a:lnTo>
                <a:close/>
                <a:moveTo>
                  <a:pt x="0" y="44"/>
                </a:moveTo>
                <a:lnTo>
                  <a:pt x="24" y="0"/>
                </a:lnTo>
                <a:lnTo>
                  <a:pt x="47" y="44"/>
                </a:lnTo>
                <a:lnTo>
                  <a:pt x="0" y="44"/>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58" name="Rectangle 50"/>
          <p:cNvSpPr>
            <a:spLocks noChangeArrowheads="1"/>
          </p:cNvSpPr>
          <p:nvPr/>
        </p:nvSpPr>
        <p:spPr bwMode="auto">
          <a:xfrm>
            <a:off x="3192463" y="2689225"/>
            <a:ext cx="730250" cy="2513012"/>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59" name="Rectangle 51"/>
          <p:cNvSpPr>
            <a:spLocks noChangeArrowheads="1"/>
          </p:cNvSpPr>
          <p:nvPr/>
        </p:nvSpPr>
        <p:spPr bwMode="auto">
          <a:xfrm>
            <a:off x="3192463" y="2759075"/>
            <a:ext cx="730250" cy="5048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0" name="Rectangle 52"/>
          <p:cNvSpPr>
            <a:spLocks noChangeArrowheads="1"/>
          </p:cNvSpPr>
          <p:nvPr/>
        </p:nvSpPr>
        <p:spPr bwMode="auto">
          <a:xfrm>
            <a:off x="3429001" y="2801937"/>
            <a:ext cx="3032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O2C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1" name="Rectangle 53"/>
          <p:cNvSpPr>
            <a:spLocks noChangeArrowheads="1"/>
          </p:cNvSpPr>
          <p:nvPr/>
        </p:nvSpPr>
        <p:spPr bwMode="auto">
          <a:xfrm>
            <a:off x="3352801" y="2941637"/>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2" name="Rectangle 54"/>
          <p:cNvSpPr>
            <a:spLocks noChangeArrowheads="1"/>
          </p:cNvSpPr>
          <p:nvPr/>
        </p:nvSpPr>
        <p:spPr bwMode="auto">
          <a:xfrm>
            <a:off x="3419476" y="3081337"/>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63" name="Picture 55"/>
          <p:cNvPicPr>
            <a:picLocks noChangeAspect="1" noChangeArrowheads="1"/>
          </p:cNvPicPr>
          <p:nvPr/>
        </p:nvPicPr>
        <p:blipFill>
          <a:blip r:embed="rId6" cstate="print"/>
          <a:srcRect/>
          <a:stretch>
            <a:fillRect/>
          </a:stretch>
        </p:blipFill>
        <p:spPr bwMode="auto">
          <a:xfrm>
            <a:off x="2433638" y="3325812"/>
            <a:ext cx="3802063" cy="200025"/>
          </a:xfrm>
          <a:prstGeom prst="rect">
            <a:avLst/>
          </a:prstGeom>
          <a:noFill/>
          <a:ln w="9525">
            <a:noFill/>
            <a:miter lim="800000"/>
            <a:headEnd/>
            <a:tailEnd/>
          </a:ln>
        </p:spPr>
      </p:pic>
      <p:sp>
        <p:nvSpPr>
          <p:cNvPr id="94264" name="Freeform 56"/>
          <p:cNvSpPr>
            <a:spLocks noEditPoints="1"/>
          </p:cNvSpPr>
          <p:nvPr/>
        </p:nvSpPr>
        <p:spPr bwMode="auto">
          <a:xfrm>
            <a:off x="2433638" y="3325812"/>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65" name="Rectangle 57"/>
          <p:cNvSpPr>
            <a:spLocks noChangeArrowheads="1"/>
          </p:cNvSpPr>
          <p:nvPr/>
        </p:nvSpPr>
        <p:spPr bwMode="auto">
          <a:xfrm>
            <a:off x="2605088" y="3352800"/>
            <a:ext cx="12604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R12 Functional Team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6" name="Rectangle 58"/>
          <p:cNvSpPr>
            <a:spLocks noChangeArrowheads="1"/>
          </p:cNvSpPr>
          <p:nvPr/>
        </p:nvSpPr>
        <p:spPr bwMode="auto">
          <a:xfrm>
            <a:off x="3827463" y="3370262"/>
            <a:ext cx="11430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7" name="Rectangle 59"/>
          <p:cNvSpPr>
            <a:spLocks noChangeArrowheads="1"/>
          </p:cNvSpPr>
          <p:nvPr/>
        </p:nvSpPr>
        <p:spPr bwMode="auto">
          <a:xfrm>
            <a:off x="3913188" y="3370262"/>
            <a:ext cx="246538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Analysis, Design &amp; Configuration, and Training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68" name="Rectangle 60"/>
          <p:cNvSpPr>
            <a:spLocks noChangeArrowheads="1"/>
          </p:cNvSpPr>
          <p:nvPr/>
        </p:nvSpPr>
        <p:spPr bwMode="auto">
          <a:xfrm>
            <a:off x="2433638" y="3535362"/>
            <a:ext cx="3802063"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69" name="Freeform 61"/>
          <p:cNvSpPr>
            <a:spLocks noEditPoints="1"/>
          </p:cNvSpPr>
          <p:nvPr/>
        </p:nvSpPr>
        <p:spPr bwMode="auto">
          <a:xfrm>
            <a:off x="2433638" y="3535362"/>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70" name="Rectangle 62"/>
          <p:cNvSpPr>
            <a:spLocks noChangeArrowheads="1"/>
          </p:cNvSpPr>
          <p:nvPr/>
        </p:nvSpPr>
        <p:spPr bwMode="auto">
          <a:xfrm>
            <a:off x="3049588" y="3562350"/>
            <a:ext cx="57785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Technical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1" name="Rectangle 63"/>
          <p:cNvSpPr>
            <a:spLocks noChangeArrowheads="1"/>
          </p:cNvSpPr>
          <p:nvPr/>
        </p:nvSpPr>
        <p:spPr bwMode="auto">
          <a:xfrm>
            <a:off x="3609976" y="3562350"/>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2" name="Rectangle 64"/>
          <p:cNvSpPr>
            <a:spLocks noChangeArrowheads="1"/>
          </p:cNvSpPr>
          <p:nvPr/>
        </p:nvSpPr>
        <p:spPr bwMode="auto">
          <a:xfrm>
            <a:off x="3970338" y="3579812"/>
            <a:ext cx="114300"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3" name="Rectangle 65"/>
          <p:cNvSpPr>
            <a:spLocks noChangeArrowheads="1"/>
          </p:cNvSpPr>
          <p:nvPr/>
        </p:nvSpPr>
        <p:spPr bwMode="auto">
          <a:xfrm>
            <a:off x="4083051" y="3579812"/>
            <a:ext cx="1725613"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CEMLI Uplift, Build and Unit Test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79" name="Rectangle 71"/>
          <p:cNvSpPr>
            <a:spLocks noChangeArrowheads="1"/>
          </p:cNvSpPr>
          <p:nvPr/>
        </p:nvSpPr>
        <p:spPr bwMode="auto">
          <a:xfrm>
            <a:off x="2433638" y="3882495"/>
            <a:ext cx="3802063"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280" name="Freeform 72"/>
          <p:cNvSpPr>
            <a:spLocks noEditPoints="1"/>
          </p:cNvSpPr>
          <p:nvPr/>
        </p:nvSpPr>
        <p:spPr bwMode="auto">
          <a:xfrm>
            <a:off x="2433638" y="3882495"/>
            <a:ext cx="3811588" cy="209550"/>
          </a:xfrm>
          <a:custGeom>
            <a:avLst/>
            <a:gdLst/>
            <a:ahLst/>
            <a:cxnLst>
              <a:cxn ang="0">
                <a:pos x="0" y="0"/>
              </a:cxn>
              <a:cxn ang="0">
                <a:pos x="0" y="0"/>
              </a:cxn>
              <a:cxn ang="0">
                <a:pos x="2395" y="0"/>
              </a:cxn>
              <a:cxn ang="0">
                <a:pos x="2401" y="0"/>
              </a:cxn>
              <a:cxn ang="0">
                <a:pos x="2401" y="126"/>
              </a:cxn>
              <a:cxn ang="0">
                <a:pos x="2395" y="132"/>
              </a:cxn>
              <a:cxn ang="0">
                <a:pos x="0" y="132"/>
              </a:cxn>
              <a:cxn ang="0">
                <a:pos x="0" y="126"/>
              </a:cxn>
              <a:cxn ang="0">
                <a:pos x="0" y="0"/>
              </a:cxn>
              <a:cxn ang="0">
                <a:pos x="6" y="126"/>
              </a:cxn>
              <a:cxn ang="0">
                <a:pos x="0" y="126"/>
              </a:cxn>
              <a:cxn ang="0">
                <a:pos x="2395" y="126"/>
              </a:cxn>
              <a:cxn ang="0">
                <a:pos x="2395" y="126"/>
              </a:cxn>
              <a:cxn ang="0">
                <a:pos x="2395" y="0"/>
              </a:cxn>
              <a:cxn ang="0">
                <a:pos x="2395" y="5"/>
              </a:cxn>
              <a:cxn ang="0">
                <a:pos x="0" y="5"/>
              </a:cxn>
              <a:cxn ang="0">
                <a:pos x="6" y="0"/>
              </a:cxn>
              <a:cxn ang="0">
                <a:pos x="6" y="126"/>
              </a:cxn>
            </a:cxnLst>
            <a:rect l="0" t="0" r="r" b="b"/>
            <a:pathLst>
              <a:path w="2401" h="132">
                <a:moveTo>
                  <a:pt x="0" y="0"/>
                </a:moveTo>
                <a:lnTo>
                  <a:pt x="0" y="0"/>
                </a:lnTo>
                <a:lnTo>
                  <a:pt x="2395" y="0"/>
                </a:lnTo>
                <a:lnTo>
                  <a:pt x="2401" y="0"/>
                </a:lnTo>
                <a:lnTo>
                  <a:pt x="2401" y="126"/>
                </a:lnTo>
                <a:lnTo>
                  <a:pt x="2395" y="132"/>
                </a:lnTo>
                <a:lnTo>
                  <a:pt x="0" y="132"/>
                </a:lnTo>
                <a:lnTo>
                  <a:pt x="0" y="126"/>
                </a:lnTo>
                <a:lnTo>
                  <a:pt x="0" y="0"/>
                </a:lnTo>
                <a:close/>
                <a:moveTo>
                  <a:pt x="6" y="126"/>
                </a:moveTo>
                <a:lnTo>
                  <a:pt x="0" y="126"/>
                </a:lnTo>
                <a:lnTo>
                  <a:pt x="2395" y="126"/>
                </a:lnTo>
                <a:lnTo>
                  <a:pt x="2395" y="126"/>
                </a:lnTo>
                <a:lnTo>
                  <a:pt x="2395" y="0"/>
                </a:lnTo>
                <a:lnTo>
                  <a:pt x="2395"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81" name="Rectangle 73"/>
          <p:cNvSpPr>
            <a:spLocks noChangeArrowheads="1"/>
          </p:cNvSpPr>
          <p:nvPr/>
        </p:nvSpPr>
        <p:spPr bwMode="auto">
          <a:xfrm>
            <a:off x="2670176" y="3909482"/>
            <a:ext cx="3508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Data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2" name="Rectangle 74"/>
          <p:cNvSpPr>
            <a:spLocks noChangeArrowheads="1"/>
          </p:cNvSpPr>
          <p:nvPr/>
        </p:nvSpPr>
        <p:spPr bwMode="auto">
          <a:xfrm>
            <a:off x="2965451" y="3909482"/>
            <a:ext cx="55880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Migration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283" name="Rectangle 75"/>
          <p:cNvSpPr>
            <a:spLocks noChangeArrowheads="1"/>
          </p:cNvSpPr>
          <p:nvPr/>
        </p:nvSpPr>
        <p:spPr bwMode="auto">
          <a:xfrm>
            <a:off x="3514726" y="3909482"/>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4" name="Rectangle 76"/>
          <p:cNvSpPr>
            <a:spLocks noChangeArrowheads="1"/>
          </p:cNvSpPr>
          <p:nvPr/>
        </p:nvSpPr>
        <p:spPr bwMode="auto">
          <a:xfrm>
            <a:off x="3875088" y="3909482"/>
            <a:ext cx="1238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85" name="Rectangle 77"/>
          <p:cNvSpPr>
            <a:spLocks noChangeArrowheads="1"/>
          </p:cNvSpPr>
          <p:nvPr/>
        </p:nvSpPr>
        <p:spPr bwMode="auto">
          <a:xfrm>
            <a:off x="4008438" y="3926945"/>
            <a:ext cx="2276475"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Data extraction, transformation and loading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289" name="Picture 81"/>
          <p:cNvPicPr>
            <a:picLocks noChangeAspect="1" noChangeArrowheads="1"/>
          </p:cNvPicPr>
          <p:nvPr/>
        </p:nvPicPr>
        <p:blipFill>
          <a:blip r:embed="rId7" cstate="print"/>
          <a:srcRect/>
          <a:stretch>
            <a:fillRect/>
          </a:stretch>
        </p:blipFill>
        <p:spPr bwMode="auto">
          <a:xfrm>
            <a:off x="1514476" y="3882495"/>
            <a:ext cx="900113" cy="200025"/>
          </a:xfrm>
          <a:prstGeom prst="rect">
            <a:avLst/>
          </a:prstGeom>
          <a:noFill/>
          <a:ln w="9525">
            <a:noFill/>
            <a:miter lim="800000"/>
            <a:headEnd/>
            <a:tailEnd/>
          </a:ln>
        </p:spPr>
      </p:pic>
      <p:sp>
        <p:nvSpPr>
          <p:cNvPr id="94290" name="Freeform 82"/>
          <p:cNvSpPr>
            <a:spLocks noEditPoints="1"/>
          </p:cNvSpPr>
          <p:nvPr/>
        </p:nvSpPr>
        <p:spPr bwMode="auto">
          <a:xfrm>
            <a:off x="1514476" y="3882495"/>
            <a:ext cx="909638" cy="209550"/>
          </a:xfrm>
          <a:custGeom>
            <a:avLst/>
            <a:gdLst/>
            <a:ahLst/>
            <a:cxnLst>
              <a:cxn ang="0">
                <a:pos x="0" y="0"/>
              </a:cxn>
              <a:cxn ang="0">
                <a:pos x="0" y="0"/>
              </a:cxn>
              <a:cxn ang="0">
                <a:pos x="567" y="0"/>
              </a:cxn>
              <a:cxn ang="0">
                <a:pos x="573" y="0"/>
              </a:cxn>
              <a:cxn ang="0">
                <a:pos x="573" y="126"/>
              </a:cxn>
              <a:cxn ang="0">
                <a:pos x="567" y="132"/>
              </a:cxn>
              <a:cxn ang="0">
                <a:pos x="0" y="132"/>
              </a:cxn>
              <a:cxn ang="0">
                <a:pos x="0" y="126"/>
              </a:cxn>
              <a:cxn ang="0">
                <a:pos x="0" y="0"/>
              </a:cxn>
              <a:cxn ang="0">
                <a:pos x="6" y="126"/>
              </a:cxn>
              <a:cxn ang="0">
                <a:pos x="0" y="126"/>
              </a:cxn>
              <a:cxn ang="0">
                <a:pos x="567" y="126"/>
              </a:cxn>
              <a:cxn ang="0">
                <a:pos x="567" y="126"/>
              </a:cxn>
              <a:cxn ang="0">
                <a:pos x="567" y="0"/>
              </a:cxn>
              <a:cxn ang="0">
                <a:pos x="567" y="5"/>
              </a:cxn>
              <a:cxn ang="0">
                <a:pos x="0" y="5"/>
              </a:cxn>
              <a:cxn ang="0">
                <a:pos x="6" y="0"/>
              </a:cxn>
              <a:cxn ang="0">
                <a:pos x="6" y="126"/>
              </a:cxn>
            </a:cxnLst>
            <a:rect l="0" t="0" r="r" b="b"/>
            <a:pathLst>
              <a:path w="573" h="132">
                <a:moveTo>
                  <a:pt x="0" y="0"/>
                </a:moveTo>
                <a:lnTo>
                  <a:pt x="0" y="0"/>
                </a:lnTo>
                <a:lnTo>
                  <a:pt x="567" y="0"/>
                </a:lnTo>
                <a:lnTo>
                  <a:pt x="573" y="0"/>
                </a:lnTo>
                <a:lnTo>
                  <a:pt x="573" y="126"/>
                </a:lnTo>
                <a:lnTo>
                  <a:pt x="567" y="132"/>
                </a:lnTo>
                <a:lnTo>
                  <a:pt x="0" y="132"/>
                </a:lnTo>
                <a:lnTo>
                  <a:pt x="0" y="126"/>
                </a:lnTo>
                <a:lnTo>
                  <a:pt x="0" y="0"/>
                </a:lnTo>
                <a:close/>
                <a:moveTo>
                  <a:pt x="6" y="126"/>
                </a:moveTo>
                <a:lnTo>
                  <a:pt x="0" y="126"/>
                </a:lnTo>
                <a:lnTo>
                  <a:pt x="567" y="126"/>
                </a:lnTo>
                <a:lnTo>
                  <a:pt x="567" y="126"/>
                </a:lnTo>
                <a:lnTo>
                  <a:pt x="567" y="0"/>
                </a:lnTo>
                <a:lnTo>
                  <a:pt x="56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91" name="Rectangle 83"/>
          <p:cNvSpPr>
            <a:spLocks noChangeArrowheads="1"/>
          </p:cNvSpPr>
          <p:nvPr/>
        </p:nvSpPr>
        <p:spPr bwMode="auto">
          <a:xfrm>
            <a:off x="1712913" y="3909482"/>
            <a:ext cx="5492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DM Lead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295" name="Picture 87"/>
          <p:cNvPicPr>
            <a:picLocks noChangeAspect="1" noChangeArrowheads="1"/>
          </p:cNvPicPr>
          <p:nvPr/>
        </p:nvPicPr>
        <p:blipFill>
          <a:blip r:embed="rId7" cstate="print"/>
          <a:srcRect/>
          <a:stretch>
            <a:fillRect/>
          </a:stretch>
        </p:blipFill>
        <p:spPr bwMode="auto">
          <a:xfrm>
            <a:off x="1514476" y="3535362"/>
            <a:ext cx="900113" cy="200025"/>
          </a:xfrm>
          <a:prstGeom prst="rect">
            <a:avLst/>
          </a:prstGeom>
          <a:noFill/>
          <a:ln w="9525">
            <a:noFill/>
            <a:miter lim="800000"/>
            <a:headEnd/>
            <a:tailEnd/>
          </a:ln>
        </p:spPr>
      </p:pic>
      <p:sp>
        <p:nvSpPr>
          <p:cNvPr id="94296" name="Freeform 88"/>
          <p:cNvSpPr>
            <a:spLocks noEditPoints="1"/>
          </p:cNvSpPr>
          <p:nvPr/>
        </p:nvSpPr>
        <p:spPr bwMode="auto">
          <a:xfrm>
            <a:off x="1514476" y="3535362"/>
            <a:ext cx="909638" cy="209550"/>
          </a:xfrm>
          <a:custGeom>
            <a:avLst/>
            <a:gdLst/>
            <a:ahLst/>
            <a:cxnLst>
              <a:cxn ang="0">
                <a:pos x="0" y="0"/>
              </a:cxn>
              <a:cxn ang="0">
                <a:pos x="0" y="0"/>
              </a:cxn>
              <a:cxn ang="0">
                <a:pos x="567" y="0"/>
              </a:cxn>
              <a:cxn ang="0">
                <a:pos x="573" y="0"/>
              </a:cxn>
              <a:cxn ang="0">
                <a:pos x="573" y="126"/>
              </a:cxn>
              <a:cxn ang="0">
                <a:pos x="567" y="132"/>
              </a:cxn>
              <a:cxn ang="0">
                <a:pos x="0" y="132"/>
              </a:cxn>
              <a:cxn ang="0">
                <a:pos x="0" y="126"/>
              </a:cxn>
              <a:cxn ang="0">
                <a:pos x="0" y="0"/>
              </a:cxn>
              <a:cxn ang="0">
                <a:pos x="6" y="126"/>
              </a:cxn>
              <a:cxn ang="0">
                <a:pos x="0" y="126"/>
              </a:cxn>
              <a:cxn ang="0">
                <a:pos x="567" y="126"/>
              </a:cxn>
              <a:cxn ang="0">
                <a:pos x="567" y="126"/>
              </a:cxn>
              <a:cxn ang="0">
                <a:pos x="567" y="0"/>
              </a:cxn>
              <a:cxn ang="0">
                <a:pos x="567" y="5"/>
              </a:cxn>
              <a:cxn ang="0">
                <a:pos x="0" y="5"/>
              </a:cxn>
              <a:cxn ang="0">
                <a:pos x="6" y="0"/>
              </a:cxn>
              <a:cxn ang="0">
                <a:pos x="6" y="126"/>
              </a:cxn>
            </a:cxnLst>
            <a:rect l="0" t="0" r="r" b="b"/>
            <a:pathLst>
              <a:path w="573" h="132">
                <a:moveTo>
                  <a:pt x="0" y="0"/>
                </a:moveTo>
                <a:lnTo>
                  <a:pt x="0" y="0"/>
                </a:lnTo>
                <a:lnTo>
                  <a:pt x="567" y="0"/>
                </a:lnTo>
                <a:lnTo>
                  <a:pt x="573" y="0"/>
                </a:lnTo>
                <a:lnTo>
                  <a:pt x="573" y="126"/>
                </a:lnTo>
                <a:lnTo>
                  <a:pt x="567" y="132"/>
                </a:lnTo>
                <a:lnTo>
                  <a:pt x="0" y="132"/>
                </a:lnTo>
                <a:lnTo>
                  <a:pt x="0" y="126"/>
                </a:lnTo>
                <a:lnTo>
                  <a:pt x="0" y="0"/>
                </a:lnTo>
                <a:close/>
                <a:moveTo>
                  <a:pt x="6" y="126"/>
                </a:moveTo>
                <a:lnTo>
                  <a:pt x="0" y="126"/>
                </a:lnTo>
                <a:lnTo>
                  <a:pt x="567" y="126"/>
                </a:lnTo>
                <a:lnTo>
                  <a:pt x="567" y="126"/>
                </a:lnTo>
                <a:lnTo>
                  <a:pt x="567" y="0"/>
                </a:lnTo>
                <a:lnTo>
                  <a:pt x="56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297" name="Rectangle 89"/>
          <p:cNvSpPr>
            <a:spLocks noChangeArrowheads="1"/>
          </p:cNvSpPr>
          <p:nvPr/>
        </p:nvSpPr>
        <p:spPr bwMode="auto">
          <a:xfrm>
            <a:off x="1674813" y="3562350"/>
            <a:ext cx="3603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Tech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98" name="Rectangle 90"/>
          <p:cNvSpPr>
            <a:spLocks noChangeArrowheads="1"/>
          </p:cNvSpPr>
          <p:nvPr/>
        </p:nvSpPr>
        <p:spPr bwMode="auto">
          <a:xfrm>
            <a:off x="1978026" y="356235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299" name="Rectangle 91"/>
          <p:cNvSpPr>
            <a:spLocks noChangeArrowheads="1"/>
          </p:cNvSpPr>
          <p:nvPr/>
        </p:nvSpPr>
        <p:spPr bwMode="auto">
          <a:xfrm>
            <a:off x="1514476" y="4676245"/>
            <a:ext cx="4721225" cy="200025"/>
          </a:xfrm>
          <a:prstGeom prst="rect">
            <a:avLst/>
          </a:prstGeom>
          <a:solidFill>
            <a:srgbClr val="7F7F7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00" name="Freeform 92"/>
          <p:cNvSpPr>
            <a:spLocks noEditPoints="1"/>
          </p:cNvSpPr>
          <p:nvPr/>
        </p:nvSpPr>
        <p:spPr bwMode="auto">
          <a:xfrm>
            <a:off x="1514476" y="4676245"/>
            <a:ext cx="4730750" cy="209550"/>
          </a:xfrm>
          <a:custGeom>
            <a:avLst/>
            <a:gdLst/>
            <a:ahLst/>
            <a:cxnLst>
              <a:cxn ang="0">
                <a:pos x="0" y="0"/>
              </a:cxn>
              <a:cxn ang="0">
                <a:pos x="0" y="0"/>
              </a:cxn>
              <a:cxn ang="0">
                <a:pos x="2974" y="0"/>
              </a:cxn>
              <a:cxn ang="0">
                <a:pos x="2980" y="0"/>
              </a:cxn>
              <a:cxn ang="0">
                <a:pos x="2980" y="126"/>
              </a:cxn>
              <a:cxn ang="0">
                <a:pos x="2974" y="132"/>
              </a:cxn>
              <a:cxn ang="0">
                <a:pos x="0" y="132"/>
              </a:cxn>
              <a:cxn ang="0">
                <a:pos x="0" y="126"/>
              </a:cxn>
              <a:cxn ang="0">
                <a:pos x="0" y="0"/>
              </a:cxn>
              <a:cxn ang="0">
                <a:pos x="6" y="126"/>
              </a:cxn>
              <a:cxn ang="0">
                <a:pos x="0" y="126"/>
              </a:cxn>
              <a:cxn ang="0">
                <a:pos x="2974" y="126"/>
              </a:cxn>
              <a:cxn ang="0">
                <a:pos x="2974" y="126"/>
              </a:cxn>
              <a:cxn ang="0">
                <a:pos x="2974" y="0"/>
              </a:cxn>
              <a:cxn ang="0">
                <a:pos x="2974" y="5"/>
              </a:cxn>
              <a:cxn ang="0">
                <a:pos x="0" y="5"/>
              </a:cxn>
              <a:cxn ang="0">
                <a:pos x="6" y="0"/>
              </a:cxn>
              <a:cxn ang="0">
                <a:pos x="6" y="126"/>
              </a:cxn>
            </a:cxnLst>
            <a:rect l="0" t="0" r="r" b="b"/>
            <a:pathLst>
              <a:path w="2980" h="132">
                <a:moveTo>
                  <a:pt x="0" y="0"/>
                </a:moveTo>
                <a:lnTo>
                  <a:pt x="0" y="0"/>
                </a:lnTo>
                <a:lnTo>
                  <a:pt x="2974" y="0"/>
                </a:lnTo>
                <a:lnTo>
                  <a:pt x="2980" y="0"/>
                </a:lnTo>
                <a:lnTo>
                  <a:pt x="2980" y="126"/>
                </a:lnTo>
                <a:lnTo>
                  <a:pt x="2974" y="132"/>
                </a:lnTo>
                <a:lnTo>
                  <a:pt x="0" y="132"/>
                </a:lnTo>
                <a:lnTo>
                  <a:pt x="0" y="126"/>
                </a:lnTo>
                <a:lnTo>
                  <a:pt x="0" y="0"/>
                </a:lnTo>
                <a:close/>
                <a:moveTo>
                  <a:pt x="6" y="126"/>
                </a:moveTo>
                <a:lnTo>
                  <a:pt x="0" y="126"/>
                </a:lnTo>
                <a:lnTo>
                  <a:pt x="2974" y="126"/>
                </a:lnTo>
                <a:lnTo>
                  <a:pt x="2974" y="126"/>
                </a:lnTo>
                <a:lnTo>
                  <a:pt x="2974" y="0"/>
                </a:lnTo>
                <a:lnTo>
                  <a:pt x="2974"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01" name="Rectangle 93"/>
          <p:cNvSpPr>
            <a:spLocks noChangeArrowheads="1"/>
          </p:cNvSpPr>
          <p:nvPr/>
        </p:nvSpPr>
        <p:spPr bwMode="auto">
          <a:xfrm>
            <a:off x="3125788" y="4711170"/>
            <a:ext cx="14890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Offshore Delivery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302" name="Picture 94"/>
          <p:cNvPicPr>
            <a:picLocks noChangeAspect="1" noChangeArrowheads="1"/>
          </p:cNvPicPr>
          <p:nvPr/>
        </p:nvPicPr>
        <p:blipFill>
          <a:blip r:embed="rId8" cstate="print"/>
          <a:srcRect/>
          <a:stretch>
            <a:fillRect/>
          </a:stretch>
        </p:blipFill>
        <p:spPr bwMode="auto">
          <a:xfrm>
            <a:off x="1514476" y="4404782"/>
            <a:ext cx="4711700" cy="201612"/>
          </a:xfrm>
          <a:prstGeom prst="rect">
            <a:avLst/>
          </a:prstGeom>
          <a:noFill/>
          <a:ln w="9525">
            <a:noFill/>
            <a:miter lim="800000"/>
            <a:headEnd/>
            <a:tailEnd/>
          </a:ln>
        </p:spPr>
      </p:pic>
      <p:sp>
        <p:nvSpPr>
          <p:cNvPr id="94303" name="Freeform 95"/>
          <p:cNvSpPr>
            <a:spLocks noEditPoints="1"/>
          </p:cNvSpPr>
          <p:nvPr/>
        </p:nvSpPr>
        <p:spPr bwMode="auto">
          <a:xfrm>
            <a:off x="1514476" y="4404782"/>
            <a:ext cx="4721225" cy="209550"/>
          </a:xfrm>
          <a:custGeom>
            <a:avLst/>
            <a:gdLst/>
            <a:ahLst/>
            <a:cxnLst>
              <a:cxn ang="0">
                <a:pos x="0" y="0"/>
              </a:cxn>
              <a:cxn ang="0">
                <a:pos x="0" y="0"/>
              </a:cxn>
              <a:cxn ang="0">
                <a:pos x="2968" y="0"/>
              </a:cxn>
              <a:cxn ang="0">
                <a:pos x="2974" y="0"/>
              </a:cxn>
              <a:cxn ang="0">
                <a:pos x="2974" y="127"/>
              </a:cxn>
              <a:cxn ang="0">
                <a:pos x="2968" y="132"/>
              </a:cxn>
              <a:cxn ang="0">
                <a:pos x="0" y="132"/>
              </a:cxn>
              <a:cxn ang="0">
                <a:pos x="0" y="127"/>
              </a:cxn>
              <a:cxn ang="0">
                <a:pos x="0" y="0"/>
              </a:cxn>
              <a:cxn ang="0">
                <a:pos x="6" y="127"/>
              </a:cxn>
              <a:cxn ang="0">
                <a:pos x="0" y="127"/>
              </a:cxn>
              <a:cxn ang="0">
                <a:pos x="2968" y="127"/>
              </a:cxn>
              <a:cxn ang="0">
                <a:pos x="2968" y="127"/>
              </a:cxn>
              <a:cxn ang="0">
                <a:pos x="2968" y="0"/>
              </a:cxn>
              <a:cxn ang="0">
                <a:pos x="2968" y="6"/>
              </a:cxn>
              <a:cxn ang="0">
                <a:pos x="0" y="6"/>
              </a:cxn>
              <a:cxn ang="0">
                <a:pos x="6" y="0"/>
              </a:cxn>
              <a:cxn ang="0">
                <a:pos x="6" y="127"/>
              </a:cxn>
            </a:cxnLst>
            <a:rect l="0" t="0" r="r" b="b"/>
            <a:pathLst>
              <a:path w="2974" h="132">
                <a:moveTo>
                  <a:pt x="0" y="0"/>
                </a:moveTo>
                <a:lnTo>
                  <a:pt x="0" y="0"/>
                </a:lnTo>
                <a:lnTo>
                  <a:pt x="2968" y="0"/>
                </a:lnTo>
                <a:lnTo>
                  <a:pt x="2974" y="0"/>
                </a:lnTo>
                <a:lnTo>
                  <a:pt x="2974" y="127"/>
                </a:lnTo>
                <a:lnTo>
                  <a:pt x="2968" y="132"/>
                </a:lnTo>
                <a:lnTo>
                  <a:pt x="0" y="132"/>
                </a:lnTo>
                <a:lnTo>
                  <a:pt x="0" y="127"/>
                </a:lnTo>
                <a:lnTo>
                  <a:pt x="0" y="0"/>
                </a:lnTo>
                <a:close/>
                <a:moveTo>
                  <a:pt x="6" y="127"/>
                </a:moveTo>
                <a:lnTo>
                  <a:pt x="0" y="127"/>
                </a:lnTo>
                <a:lnTo>
                  <a:pt x="2968" y="127"/>
                </a:lnTo>
                <a:lnTo>
                  <a:pt x="2968" y="127"/>
                </a:lnTo>
                <a:lnTo>
                  <a:pt x="2968" y="0"/>
                </a:lnTo>
                <a:lnTo>
                  <a:pt x="2968" y="6"/>
                </a:lnTo>
                <a:lnTo>
                  <a:pt x="0" y="6"/>
                </a:lnTo>
                <a:lnTo>
                  <a:pt x="6" y="0"/>
                </a:lnTo>
                <a:lnTo>
                  <a:pt x="6" y="127"/>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04" name="Rectangle 96"/>
          <p:cNvSpPr>
            <a:spLocks noChangeArrowheads="1"/>
          </p:cNvSpPr>
          <p:nvPr/>
        </p:nvSpPr>
        <p:spPr bwMode="auto">
          <a:xfrm>
            <a:off x="2689226" y="4441295"/>
            <a:ext cx="3317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Test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5" name="Rectangle 97"/>
          <p:cNvSpPr>
            <a:spLocks noChangeArrowheads="1"/>
          </p:cNvSpPr>
          <p:nvPr/>
        </p:nvSpPr>
        <p:spPr bwMode="auto">
          <a:xfrm>
            <a:off x="2955926" y="4441295"/>
            <a:ext cx="10334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 &amp; Team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6" name="Rectangle 98"/>
          <p:cNvSpPr>
            <a:spLocks noChangeArrowheads="1"/>
          </p:cNvSpPr>
          <p:nvPr/>
        </p:nvSpPr>
        <p:spPr bwMode="auto">
          <a:xfrm>
            <a:off x="3970338" y="4441295"/>
            <a:ext cx="9525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07" name="Rectangle 99"/>
          <p:cNvSpPr>
            <a:spLocks noChangeArrowheads="1"/>
          </p:cNvSpPr>
          <p:nvPr/>
        </p:nvSpPr>
        <p:spPr bwMode="auto">
          <a:xfrm>
            <a:off x="4044951" y="4441295"/>
            <a:ext cx="10810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Test Management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308" name="Picture 100"/>
          <p:cNvPicPr>
            <a:picLocks noChangeAspect="1" noChangeArrowheads="1"/>
          </p:cNvPicPr>
          <p:nvPr/>
        </p:nvPicPr>
        <p:blipFill>
          <a:blip r:embed="rId9" cstate="print"/>
          <a:srcRect/>
          <a:stretch>
            <a:fillRect/>
          </a:stretch>
        </p:blipFill>
        <p:spPr bwMode="auto">
          <a:xfrm>
            <a:off x="2290763" y="3517900"/>
            <a:ext cx="436563" cy="244475"/>
          </a:xfrm>
          <a:prstGeom prst="rect">
            <a:avLst/>
          </a:prstGeom>
          <a:noFill/>
          <a:ln w="9525">
            <a:noFill/>
            <a:miter lim="800000"/>
            <a:headEnd/>
            <a:tailEnd/>
          </a:ln>
        </p:spPr>
      </p:pic>
      <p:pic>
        <p:nvPicPr>
          <p:cNvPr id="94309" name="Picture 101"/>
          <p:cNvPicPr>
            <a:picLocks noChangeAspect="1" noChangeArrowheads="1"/>
          </p:cNvPicPr>
          <p:nvPr/>
        </p:nvPicPr>
        <p:blipFill>
          <a:blip r:embed="rId10" cstate="print"/>
          <a:srcRect/>
          <a:stretch>
            <a:fillRect/>
          </a:stretch>
        </p:blipFill>
        <p:spPr bwMode="auto">
          <a:xfrm>
            <a:off x="2290763" y="3517900"/>
            <a:ext cx="436563" cy="244475"/>
          </a:xfrm>
          <a:prstGeom prst="rect">
            <a:avLst/>
          </a:prstGeom>
          <a:noFill/>
          <a:ln w="9525">
            <a:noFill/>
            <a:miter lim="800000"/>
            <a:headEnd/>
            <a:tailEnd/>
          </a:ln>
        </p:spPr>
      </p:pic>
      <p:sp>
        <p:nvSpPr>
          <p:cNvPr id="94310" name="Freeform 102"/>
          <p:cNvSpPr>
            <a:spLocks noEditPoints="1"/>
          </p:cNvSpPr>
          <p:nvPr/>
        </p:nvSpPr>
        <p:spPr bwMode="auto">
          <a:xfrm>
            <a:off x="2338388" y="3578225"/>
            <a:ext cx="257175" cy="69850"/>
          </a:xfrm>
          <a:custGeom>
            <a:avLst/>
            <a:gdLst/>
            <a:ahLst/>
            <a:cxnLst>
              <a:cxn ang="0">
                <a:pos x="0" y="22"/>
              </a:cxn>
              <a:cxn ang="0">
                <a:pos x="120" y="22"/>
              </a:cxn>
              <a:cxn ang="0">
                <a:pos x="120" y="28"/>
              </a:cxn>
              <a:cxn ang="0">
                <a:pos x="0" y="28"/>
              </a:cxn>
              <a:cxn ang="0">
                <a:pos x="0" y="22"/>
              </a:cxn>
              <a:cxn ang="0">
                <a:pos x="114" y="0"/>
              </a:cxn>
              <a:cxn ang="0">
                <a:pos x="162" y="22"/>
              </a:cxn>
              <a:cxn ang="0">
                <a:pos x="114" y="44"/>
              </a:cxn>
              <a:cxn ang="0">
                <a:pos x="114" y="0"/>
              </a:cxn>
            </a:cxnLst>
            <a:rect l="0" t="0" r="r" b="b"/>
            <a:pathLst>
              <a:path w="162" h="44">
                <a:moveTo>
                  <a:pt x="0" y="22"/>
                </a:moveTo>
                <a:lnTo>
                  <a:pt x="120" y="22"/>
                </a:lnTo>
                <a:lnTo>
                  <a:pt x="120" y="28"/>
                </a:lnTo>
                <a:lnTo>
                  <a:pt x="0" y="28"/>
                </a:lnTo>
                <a:lnTo>
                  <a:pt x="0" y="22"/>
                </a:lnTo>
                <a:close/>
                <a:moveTo>
                  <a:pt x="114" y="0"/>
                </a:moveTo>
                <a:lnTo>
                  <a:pt x="162"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14" name="Picture 106"/>
          <p:cNvPicPr>
            <a:picLocks noChangeAspect="1" noChangeArrowheads="1"/>
          </p:cNvPicPr>
          <p:nvPr/>
        </p:nvPicPr>
        <p:blipFill>
          <a:blip r:embed="rId9" cstate="print"/>
          <a:srcRect/>
          <a:stretch>
            <a:fillRect/>
          </a:stretch>
        </p:blipFill>
        <p:spPr bwMode="auto">
          <a:xfrm>
            <a:off x="2282826" y="3962400"/>
            <a:ext cx="434975" cy="244475"/>
          </a:xfrm>
          <a:prstGeom prst="rect">
            <a:avLst/>
          </a:prstGeom>
          <a:noFill/>
          <a:ln w="9525">
            <a:noFill/>
            <a:miter lim="800000"/>
            <a:headEnd/>
            <a:tailEnd/>
          </a:ln>
        </p:spPr>
      </p:pic>
      <p:pic>
        <p:nvPicPr>
          <p:cNvPr id="94315" name="Picture 107"/>
          <p:cNvPicPr>
            <a:picLocks noChangeAspect="1" noChangeArrowheads="1"/>
          </p:cNvPicPr>
          <p:nvPr/>
        </p:nvPicPr>
        <p:blipFill>
          <a:blip r:embed="rId10" cstate="print"/>
          <a:srcRect/>
          <a:stretch>
            <a:fillRect/>
          </a:stretch>
        </p:blipFill>
        <p:spPr bwMode="auto">
          <a:xfrm>
            <a:off x="2282826" y="3962400"/>
            <a:ext cx="434975" cy="244475"/>
          </a:xfrm>
          <a:prstGeom prst="rect">
            <a:avLst/>
          </a:prstGeom>
          <a:noFill/>
          <a:ln w="9525">
            <a:noFill/>
            <a:miter lim="800000"/>
            <a:headEnd/>
            <a:tailEnd/>
          </a:ln>
        </p:spPr>
      </p:pic>
      <p:sp>
        <p:nvSpPr>
          <p:cNvPr id="94316" name="Freeform 108"/>
          <p:cNvSpPr>
            <a:spLocks noEditPoints="1"/>
          </p:cNvSpPr>
          <p:nvPr/>
        </p:nvSpPr>
        <p:spPr bwMode="auto">
          <a:xfrm>
            <a:off x="2328863" y="3899957"/>
            <a:ext cx="257175" cy="69850"/>
          </a:xfrm>
          <a:custGeom>
            <a:avLst/>
            <a:gdLst/>
            <a:ahLst/>
            <a:cxnLst>
              <a:cxn ang="0">
                <a:pos x="0" y="22"/>
              </a:cxn>
              <a:cxn ang="0">
                <a:pos x="120" y="22"/>
              </a:cxn>
              <a:cxn ang="0">
                <a:pos x="120" y="27"/>
              </a:cxn>
              <a:cxn ang="0">
                <a:pos x="0" y="27"/>
              </a:cxn>
              <a:cxn ang="0">
                <a:pos x="0" y="22"/>
              </a:cxn>
              <a:cxn ang="0">
                <a:pos x="114" y="0"/>
              </a:cxn>
              <a:cxn ang="0">
                <a:pos x="162" y="22"/>
              </a:cxn>
              <a:cxn ang="0">
                <a:pos x="114" y="44"/>
              </a:cxn>
              <a:cxn ang="0">
                <a:pos x="114" y="0"/>
              </a:cxn>
            </a:cxnLst>
            <a:rect l="0" t="0" r="r" b="b"/>
            <a:pathLst>
              <a:path w="162" h="44">
                <a:moveTo>
                  <a:pt x="0" y="22"/>
                </a:moveTo>
                <a:lnTo>
                  <a:pt x="120" y="22"/>
                </a:lnTo>
                <a:lnTo>
                  <a:pt x="120" y="27"/>
                </a:lnTo>
                <a:lnTo>
                  <a:pt x="0" y="27"/>
                </a:lnTo>
                <a:lnTo>
                  <a:pt x="0" y="22"/>
                </a:lnTo>
                <a:close/>
                <a:moveTo>
                  <a:pt x="114" y="0"/>
                </a:moveTo>
                <a:lnTo>
                  <a:pt x="162"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17" name="Picture 109"/>
          <p:cNvPicPr>
            <a:picLocks noChangeAspect="1" noChangeArrowheads="1"/>
          </p:cNvPicPr>
          <p:nvPr/>
        </p:nvPicPr>
        <p:blipFill>
          <a:blip r:embed="rId2" cstate="print"/>
          <a:srcRect/>
          <a:stretch>
            <a:fillRect/>
          </a:stretch>
        </p:blipFill>
        <p:spPr bwMode="auto">
          <a:xfrm>
            <a:off x="1846263" y="3116262"/>
            <a:ext cx="274638" cy="366712"/>
          </a:xfrm>
          <a:prstGeom prst="rect">
            <a:avLst/>
          </a:prstGeom>
          <a:noFill/>
          <a:ln w="9525">
            <a:noFill/>
            <a:miter lim="800000"/>
            <a:headEnd/>
            <a:tailEnd/>
          </a:ln>
        </p:spPr>
      </p:pic>
      <p:pic>
        <p:nvPicPr>
          <p:cNvPr id="94318" name="Picture 110"/>
          <p:cNvPicPr>
            <a:picLocks noChangeAspect="1" noChangeArrowheads="1"/>
          </p:cNvPicPr>
          <p:nvPr/>
        </p:nvPicPr>
        <p:blipFill>
          <a:blip r:embed="rId3" cstate="print"/>
          <a:srcRect/>
          <a:stretch>
            <a:fillRect/>
          </a:stretch>
        </p:blipFill>
        <p:spPr bwMode="auto">
          <a:xfrm>
            <a:off x="1846263" y="3116262"/>
            <a:ext cx="274638" cy="366712"/>
          </a:xfrm>
          <a:prstGeom prst="rect">
            <a:avLst/>
          </a:prstGeom>
          <a:noFill/>
          <a:ln w="9525">
            <a:noFill/>
            <a:miter lim="800000"/>
            <a:headEnd/>
            <a:tailEnd/>
          </a:ln>
        </p:spPr>
      </p:pic>
      <p:sp>
        <p:nvSpPr>
          <p:cNvPr id="94319" name="Freeform 111"/>
          <p:cNvSpPr>
            <a:spLocks noEditPoints="1"/>
          </p:cNvSpPr>
          <p:nvPr/>
        </p:nvSpPr>
        <p:spPr bwMode="auto">
          <a:xfrm>
            <a:off x="1939926" y="3141662"/>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0" name="Picture 112"/>
          <p:cNvPicPr>
            <a:picLocks noChangeAspect="1" noChangeArrowheads="1"/>
          </p:cNvPicPr>
          <p:nvPr/>
        </p:nvPicPr>
        <p:blipFill>
          <a:blip r:embed="rId2" cstate="print"/>
          <a:srcRect/>
          <a:stretch>
            <a:fillRect/>
          </a:stretch>
        </p:blipFill>
        <p:spPr bwMode="auto">
          <a:xfrm>
            <a:off x="3448051" y="3106737"/>
            <a:ext cx="274638" cy="366712"/>
          </a:xfrm>
          <a:prstGeom prst="rect">
            <a:avLst/>
          </a:prstGeom>
          <a:noFill/>
          <a:ln w="9525">
            <a:noFill/>
            <a:miter lim="800000"/>
            <a:headEnd/>
            <a:tailEnd/>
          </a:ln>
        </p:spPr>
      </p:pic>
      <p:pic>
        <p:nvPicPr>
          <p:cNvPr id="94321" name="Picture 113"/>
          <p:cNvPicPr>
            <a:picLocks noChangeAspect="1" noChangeArrowheads="1"/>
          </p:cNvPicPr>
          <p:nvPr/>
        </p:nvPicPr>
        <p:blipFill>
          <a:blip r:embed="rId3" cstate="print"/>
          <a:srcRect/>
          <a:stretch>
            <a:fillRect/>
          </a:stretch>
        </p:blipFill>
        <p:spPr bwMode="auto">
          <a:xfrm>
            <a:off x="3448051" y="3106737"/>
            <a:ext cx="274638" cy="366712"/>
          </a:xfrm>
          <a:prstGeom prst="rect">
            <a:avLst/>
          </a:prstGeom>
          <a:noFill/>
          <a:ln w="9525">
            <a:noFill/>
            <a:miter lim="800000"/>
            <a:headEnd/>
            <a:tailEnd/>
          </a:ln>
        </p:spPr>
      </p:pic>
      <p:sp>
        <p:nvSpPr>
          <p:cNvPr id="94322" name="Freeform 114"/>
          <p:cNvSpPr>
            <a:spLocks noEditPoints="1"/>
          </p:cNvSpPr>
          <p:nvPr/>
        </p:nvSpPr>
        <p:spPr bwMode="auto">
          <a:xfrm>
            <a:off x="3543301" y="3133725"/>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3" name="Picture 115"/>
          <p:cNvPicPr>
            <a:picLocks noChangeAspect="1" noChangeArrowheads="1"/>
          </p:cNvPicPr>
          <p:nvPr/>
        </p:nvPicPr>
        <p:blipFill>
          <a:blip r:embed="rId11" cstate="print"/>
          <a:srcRect/>
          <a:stretch>
            <a:fillRect/>
          </a:stretch>
        </p:blipFill>
        <p:spPr bwMode="auto">
          <a:xfrm>
            <a:off x="5715001" y="2619375"/>
            <a:ext cx="274638" cy="836612"/>
          </a:xfrm>
          <a:prstGeom prst="rect">
            <a:avLst/>
          </a:prstGeom>
          <a:noFill/>
          <a:ln w="9525">
            <a:noFill/>
            <a:miter lim="800000"/>
            <a:headEnd/>
            <a:tailEnd/>
          </a:ln>
        </p:spPr>
      </p:pic>
      <p:pic>
        <p:nvPicPr>
          <p:cNvPr id="94324" name="Picture 116"/>
          <p:cNvPicPr>
            <a:picLocks noChangeAspect="1" noChangeArrowheads="1"/>
          </p:cNvPicPr>
          <p:nvPr/>
        </p:nvPicPr>
        <p:blipFill>
          <a:blip r:embed="rId12" cstate="print"/>
          <a:srcRect/>
          <a:stretch>
            <a:fillRect/>
          </a:stretch>
        </p:blipFill>
        <p:spPr bwMode="auto">
          <a:xfrm>
            <a:off x="5715001" y="2619375"/>
            <a:ext cx="274638" cy="836612"/>
          </a:xfrm>
          <a:prstGeom prst="rect">
            <a:avLst/>
          </a:prstGeom>
          <a:noFill/>
          <a:ln w="9525">
            <a:noFill/>
            <a:miter lim="800000"/>
            <a:headEnd/>
            <a:tailEnd/>
          </a:ln>
        </p:spPr>
      </p:pic>
      <p:sp>
        <p:nvSpPr>
          <p:cNvPr id="94325" name="Freeform 117"/>
          <p:cNvSpPr>
            <a:spLocks noEditPoints="1"/>
          </p:cNvSpPr>
          <p:nvPr/>
        </p:nvSpPr>
        <p:spPr bwMode="auto">
          <a:xfrm>
            <a:off x="5808663" y="2644775"/>
            <a:ext cx="76200" cy="671512"/>
          </a:xfrm>
          <a:custGeom>
            <a:avLst/>
            <a:gdLst/>
            <a:ahLst/>
            <a:cxnLst>
              <a:cxn ang="0">
                <a:pos x="30" y="0"/>
              </a:cxn>
              <a:cxn ang="0">
                <a:pos x="30" y="385"/>
              </a:cxn>
              <a:cxn ang="0">
                <a:pos x="24" y="385"/>
              </a:cxn>
              <a:cxn ang="0">
                <a:pos x="24" y="0"/>
              </a:cxn>
              <a:cxn ang="0">
                <a:pos x="30" y="0"/>
              </a:cxn>
              <a:cxn ang="0">
                <a:pos x="48" y="379"/>
              </a:cxn>
              <a:cxn ang="0">
                <a:pos x="24" y="423"/>
              </a:cxn>
              <a:cxn ang="0">
                <a:pos x="0" y="379"/>
              </a:cxn>
              <a:cxn ang="0">
                <a:pos x="48" y="379"/>
              </a:cxn>
            </a:cxnLst>
            <a:rect l="0" t="0" r="r" b="b"/>
            <a:pathLst>
              <a:path w="48" h="423">
                <a:moveTo>
                  <a:pt x="30" y="0"/>
                </a:moveTo>
                <a:lnTo>
                  <a:pt x="30" y="385"/>
                </a:lnTo>
                <a:lnTo>
                  <a:pt x="24" y="385"/>
                </a:lnTo>
                <a:lnTo>
                  <a:pt x="24" y="0"/>
                </a:lnTo>
                <a:lnTo>
                  <a:pt x="30" y="0"/>
                </a:lnTo>
                <a:close/>
                <a:moveTo>
                  <a:pt x="48" y="379"/>
                </a:moveTo>
                <a:lnTo>
                  <a:pt x="24" y="423"/>
                </a:lnTo>
                <a:lnTo>
                  <a:pt x="0" y="379"/>
                </a:lnTo>
                <a:lnTo>
                  <a:pt x="48" y="379"/>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26" name="Picture 118"/>
          <p:cNvPicPr>
            <a:picLocks noChangeAspect="1" noChangeArrowheads="1"/>
          </p:cNvPicPr>
          <p:nvPr/>
        </p:nvPicPr>
        <p:blipFill>
          <a:blip r:embed="rId13" cstate="print"/>
          <a:srcRect/>
          <a:stretch>
            <a:fillRect/>
          </a:stretch>
        </p:blipFill>
        <p:spPr bwMode="auto">
          <a:xfrm>
            <a:off x="5259388" y="1763712"/>
            <a:ext cx="976313" cy="287337"/>
          </a:xfrm>
          <a:prstGeom prst="rect">
            <a:avLst/>
          </a:prstGeom>
          <a:noFill/>
          <a:ln w="9525">
            <a:noFill/>
            <a:miter lim="800000"/>
            <a:headEnd/>
            <a:tailEnd/>
          </a:ln>
        </p:spPr>
      </p:pic>
      <p:sp>
        <p:nvSpPr>
          <p:cNvPr id="94327" name="Freeform 119"/>
          <p:cNvSpPr>
            <a:spLocks noEditPoints="1"/>
          </p:cNvSpPr>
          <p:nvPr/>
        </p:nvSpPr>
        <p:spPr bwMode="auto">
          <a:xfrm>
            <a:off x="5259388" y="1763712"/>
            <a:ext cx="985838" cy="296862"/>
          </a:xfrm>
          <a:custGeom>
            <a:avLst/>
            <a:gdLst/>
            <a:ahLst/>
            <a:cxnLst>
              <a:cxn ang="0">
                <a:pos x="0" y="0"/>
              </a:cxn>
              <a:cxn ang="0">
                <a:pos x="0" y="0"/>
              </a:cxn>
              <a:cxn ang="0">
                <a:pos x="615" y="0"/>
              </a:cxn>
              <a:cxn ang="0">
                <a:pos x="621" y="0"/>
              </a:cxn>
              <a:cxn ang="0">
                <a:pos x="621" y="181"/>
              </a:cxn>
              <a:cxn ang="0">
                <a:pos x="615" y="187"/>
              </a:cxn>
              <a:cxn ang="0">
                <a:pos x="0" y="187"/>
              </a:cxn>
              <a:cxn ang="0">
                <a:pos x="0" y="181"/>
              </a:cxn>
              <a:cxn ang="0">
                <a:pos x="0" y="0"/>
              </a:cxn>
              <a:cxn ang="0">
                <a:pos x="6" y="181"/>
              </a:cxn>
              <a:cxn ang="0">
                <a:pos x="0" y="181"/>
              </a:cxn>
              <a:cxn ang="0">
                <a:pos x="615" y="181"/>
              </a:cxn>
              <a:cxn ang="0">
                <a:pos x="615" y="181"/>
              </a:cxn>
              <a:cxn ang="0">
                <a:pos x="615" y="0"/>
              </a:cxn>
              <a:cxn ang="0">
                <a:pos x="615" y="5"/>
              </a:cxn>
              <a:cxn ang="0">
                <a:pos x="0" y="5"/>
              </a:cxn>
              <a:cxn ang="0">
                <a:pos x="6" y="0"/>
              </a:cxn>
              <a:cxn ang="0">
                <a:pos x="6" y="181"/>
              </a:cxn>
            </a:cxnLst>
            <a:rect l="0" t="0" r="r" b="b"/>
            <a:pathLst>
              <a:path w="621" h="187">
                <a:moveTo>
                  <a:pt x="0" y="0"/>
                </a:moveTo>
                <a:lnTo>
                  <a:pt x="0" y="0"/>
                </a:lnTo>
                <a:lnTo>
                  <a:pt x="615" y="0"/>
                </a:lnTo>
                <a:lnTo>
                  <a:pt x="621" y="0"/>
                </a:lnTo>
                <a:lnTo>
                  <a:pt x="621" y="181"/>
                </a:lnTo>
                <a:lnTo>
                  <a:pt x="615" y="187"/>
                </a:lnTo>
                <a:lnTo>
                  <a:pt x="0" y="187"/>
                </a:lnTo>
                <a:lnTo>
                  <a:pt x="0" y="181"/>
                </a:lnTo>
                <a:lnTo>
                  <a:pt x="0" y="0"/>
                </a:lnTo>
                <a:close/>
                <a:moveTo>
                  <a:pt x="6" y="181"/>
                </a:moveTo>
                <a:lnTo>
                  <a:pt x="0" y="181"/>
                </a:lnTo>
                <a:lnTo>
                  <a:pt x="615" y="181"/>
                </a:lnTo>
                <a:lnTo>
                  <a:pt x="615" y="181"/>
                </a:lnTo>
                <a:lnTo>
                  <a:pt x="615" y="0"/>
                </a:lnTo>
                <a:lnTo>
                  <a:pt x="61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28" name="Rectangle 120"/>
          <p:cNvSpPr>
            <a:spLocks noChangeArrowheads="1"/>
          </p:cNvSpPr>
          <p:nvPr/>
        </p:nvSpPr>
        <p:spPr bwMode="auto">
          <a:xfrm>
            <a:off x="5514976" y="1773237"/>
            <a:ext cx="5492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Account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29" name="Rectangle 121"/>
          <p:cNvSpPr>
            <a:spLocks noChangeArrowheads="1"/>
          </p:cNvSpPr>
          <p:nvPr/>
        </p:nvSpPr>
        <p:spPr bwMode="auto">
          <a:xfrm>
            <a:off x="5476876" y="1912937"/>
            <a:ext cx="5873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Executive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30" name="Rectangle 122"/>
          <p:cNvSpPr>
            <a:spLocks noChangeArrowheads="1"/>
          </p:cNvSpPr>
          <p:nvPr/>
        </p:nvSpPr>
        <p:spPr bwMode="auto">
          <a:xfrm>
            <a:off x="7354888" y="2392362"/>
            <a:ext cx="825500" cy="2794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1" name="Freeform 123"/>
          <p:cNvSpPr>
            <a:spLocks noEditPoints="1"/>
          </p:cNvSpPr>
          <p:nvPr/>
        </p:nvSpPr>
        <p:spPr bwMode="auto">
          <a:xfrm>
            <a:off x="7354888" y="2392362"/>
            <a:ext cx="835025" cy="287337"/>
          </a:xfrm>
          <a:custGeom>
            <a:avLst/>
            <a:gdLst/>
            <a:ahLst/>
            <a:cxnLst>
              <a:cxn ang="0">
                <a:pos x="0" y="0"/>
              </a:cxn>
              <a:cxn ang="0">
                <a:pos x="0" y="0"/>
              </a:cxn>
              <a:cxn ang="0">
                <a:pos x="520" y="0"/>
              </a:cxn>
              <a:cxn ang="0">
                <a:pos x="526" y="0"/>
              </a:cxn>
              <a:cxn ang="0">
                <a:pos x="526" y="176"/>
              </a:cxn>
              <a:cxn ang="0">
                <a:pos x="520" y="181"/>
              </a:cxn>
              <a:cxn ang="0">
                <a:pos x="0" y="181"/>
              </a:cxn>
              <a:cxn ang="0">
                <a:pos x="0" y="176"/>
              </a:cxn>
              <a:cxn ang="0">
                <a:pos x="0" y="0"/>
              </a:cxn>
              <a:cxn ang="0">
                <a:pos x="6" y="176"/>
              </a:cxn>
              <a:cxn ang="0">
                <a:pos x="0" y="176"/>
              </a:cxn>
              <a:cxn ang="0">
                <a:pos x="520" y="176"/>
              </a:cxn>
              <a:cxn ang="0">
                <a:pos x="520" y="176"/>
              </a:cxn>
              <a:cxn ang="0">
                <a:pos x="520" y="0"/>
              </a:cxn>
              <a:cxn ang="0">
                <a:pos x="520" y="5"/>
              </a:cxn>
              <a:cxn ang="0">
                <a:pos x="0" y="5"/>
              </a:cxn>
              <a:cxn ang="0">
                <a:pos x="6" y="0"/>
              </a:cxn>
              <a:cxn ang="0">
                <a:pos x="6" y="176"/>
              </a:cxn>
            </a:cxnLst>
            <a:rect l="0" t="0" r="r" b="b"/>
            <a:pathLst>
              <a:path w="526" h="181">
                <a:moveTo>
                  <a:pt x="0" y="0"/>
                </a:moveTo>
                <a:lnTo>
                  <a:pt x="0" y="0"/>
                </a:lnTo>
                <a:lnTo>
                  <a:pt x="520" y="0"/>
                </a:lnTo>
                <a:lnTo>
                  <a:pt x="526" y="0"/>
                </a:lnTo>
                <a:lnTo>
                  <a:pt x="526" y="176"/>
                </a:lnTo>
                <a:lnTo>
                  <a:pt x="520" y="181"/>
                </a:lnTo>
                <a:lnTo>
                  <a:pt x="0" y="181"/>
                </a:lnTo>
                <a:lnTo>
                  <a:pt x="0" y="176"/>
                </a:lnTo>
                <a:lnTo>
                  <a:pt x="0" y="0"/>
                </a:lnTo>
                <a:close/>
                <a:moveTo>
                  <a:pt x="6" y="176"/>
                </a:moveTo>
                <a:lnTo>
                  <a:pt x="0" y="176"/>
                </a:lnTo>
                <a:lnTo>
                  <a:pt x="520" y="176"/>
                </a:lnTo>
                <a:lnTo>
                  <a:pt x="520" y="176"/>
                </a:lnTo>
                <a:lnTo>
                  <a:pt x="520" y="0"/>
                </a:lnTo>
                <a:lnTo>
                  <a:pt x="520" y="5"/>
                </a:lnTo>
                <a:lnTo>
                  <a:pt x="0" y="5"/>
                </a:lnTo>
                <a:lnTo>
                  <a:pt x="6" y="0"/>
                </a:lnTo>
                <a:lnTo>
                  <a:pt x="6" y="17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33" name="Rectangle 125"/>
          <p:cNvSpPr>
            <a:spLocks noChangeArrowheads="1"/>
          </p:cNvSpPr>
          <p:nvPr/>
        </p:nvSpPr>
        <p:spPr bwMode="auto">
          <a:xfrm>
            <a:off x="7354888" y="2474912"/>
            <a:ext cx="8731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Business Lead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34" name="Rectangle 126"/>
          <p:cNvSpPr>
            <a:spLocks noChangeArrowheads="1"/>
          </p:cNvSpPr>
          <p:nvPr/>
        </p:nvSpPr>
        <p:spPr bwMode="auto">
          <a:xfrm>
            <a:off x="6416676" y="2078037"/>
            <a:ext cx="1090613"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5" name="Freeform 127"/>
          <p:cNvSpPr>
            <a:spLocks noEditPoints="1"/>
          </p:cNvSpPr>
          <p:nvPr/>
        </p:nvSpPr>
        <p:spPr bwMode="auto">
          <a:xfrm>
            <a:off x="6416676" y="2078037"/>
            <a:ext cx="1100138" cy="296862"/>
          </a:xfrm>
          <a:custGeom>
            <a:avLst/>
            <a:gdLst/>
            <a:ahLst/>
            <a:cxnLst>
              <a:cxn ang="0">
                <a:pos x="0" y="0"/>
              </a:cxn>
              <a:cxn ang="0">
                <a:pos x="0" y="0"/>
              </a:cxn>
              <a:cxn ang="0">
                <a:pos x="687" y="0"/>
              </a:cxn>
              <a:cxn ang="0">
                <a:pos x="693" y="0"/>
              </a:cxn>
              <a:cxn ang="0">
                <a:pos x="693" y="181"/>
              </a:cxn>
              <a:cxn ang="0">
                <a:pos x="687" y="187"/>
              </a:cxn>
              <a:cxn ang="0">
                <a:pos x="0" y="187"/>
              </a:cxn>
              <a:cxn ang="0">
                <a:pos x="0" y="181"/>
              </a:cxn>
              <a:cxn ang="0">
                <a:pos x="0" y="0"/>
              </a:cxn>
              <a:cxn ang="0">
                <a:pos x="6" y="181"/>
              </a:cxn>
              <a:cxn ang="0">
                <a:pos x="0" y="181"/>
              </a:cxn>
              <a:cxn ang="0">
                <a:pos x="687" y="181"/>
              </a:cxn>
              <a:cxn ang="0">
                <a:pos x="687" y="181"/>
              </a:cxn>
              <a:cxn ang="0">
                <a:pos x="687" y="0"/>
              </a:cxn>
              <a:cxn ang="0">
                <a:pos x="687" y="5"/>
              </a:cxn>
              <a:cxn ang="0">
                <a:pos x="0" y="5"/>
              </a:cxn>
              <a:cxn ang="0">
                <a:pos x="6" y="0"/>
              </a:cxn>
              <a:cxn ang="0">
                <a:pos x="6" y="181"/>
              </a:cxn>
            </a:cxnLst>
            <a:rect l="0" t="0" r="r" b="b"/>
            <a:pathLst>
              <a:path w="693" h="187">
                <a:moveTo>
                  <a:pt x="0" y="0"/>
                </a:moveTo>
                <a:lnTo>
                  <a:pt x="0" y="0"/>
                </a:lnTo>
                <a:lnTo>
                  <a:pt x="687" y="0"/>
                </a:lnTo>
                <a:lnTo>
                  <a:pt x="693" y="0"/>
                </a:lnTo>
                <a:lnTo>
                  <a:pt x="693" y="181"/>
                </a:lnTo>
                <a:lnTo>
                  <a:pt x="687" y="187"/>
                </a:lnTo>
                <a:lnTo>
                  <a:pt x="0" y="187"/>
                </a:lnTo>
                <a:lnTo>
                  <a:pt x="0" y="181"/>
                </a:lnTo>
                <a:lnTo>
                  <a:pt x="0" y="0"/>
                </a:lnTo>
                <a:close/>
                <a:moveTo>
                  <a:pt x="6" y="181"/>
                </a:moveTo>
                <a:lnTo>
                  <a:pt x="0" y="181"/>
                </a:lnTo>
                <a:lnTo>
                  <a:pt x="687" y="181"/>
                </a:lnTo>
                <a:lnTo>
                  <a:pt x="687" y="181"/>
                </a:lnTo>
                <a:lnTo>
                  <a:pt x="687" y="0"/>
                </a:lnTo>
                <a:lnTo>
                  <a:pt x="687"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36" name="Rectangle 128"/>
          <p:cNvSpPr>
            <a:spLocks noChangeArrowheads="1"/>
          </p:cNvSpPr>
          <p:nvPr/>
        </p:nvSpPr>
        <p:spPr bwMode="auto">
          <a:xfrm>
            <a:off x="6615113" y="2078037"/>
            <a:ext cx="39113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Project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37" name="Rectangle 129"/>
          <p:cNvSpPr>
            <a:spLocks noChangeArrowheads="1"/>
          </p:cNvSpPr>
          <p:nvPr/>
        </p:nvSpPr>
        <p:spPr bwMode="auto">
          <a:xfrm>
            <a:off x="6719888" y="2217737"/>
            <a:ext cx="5302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38" name="Rectangle 130"/>
          <p:cNvSpPr>
            <a:spLocks noChangeArrowheads="1"/>
          </p:cNvSpPr>
          <p:nvPr/>
        </p:nvSpPr>
        <p:spPr bwMode="auto">
          <a:xfrm>
            <a:off x="6416676" y="1781175"/>
            <a:ext cx="1754188"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39" name="Freeform 131"/>
          <p:cNvSpPr>
            <a:spLocks noEditPoints="1"/>
          </p:cNvSpPr>
          <p:nvPr/>
        </p:nvSpPr>
        <p:spPr bwMode="auto">
          <a:xfrm>
            <a:off x="6416676" y="1781175"/>
            <a:ext cx="1763713" cy="296862"/>
          </a:xfrm>
          <a:custGeom>
            <a:avLst/>
            <a:gdLst/>
            <a:ahLst/>
            <a:cxnLst>
              <a:cxn ang="0">
                <a:pos x="0" y="0"/>
              </a:cxn>
              <a:cxn ang="0">
                <a:pos x="0" y="0"/>
              </a:cxn>
              <a:cxn ang="0">
                <a:pos x="1105" y="0"/>
              </a:cxn>
              <a:cxn ang="0">
                <a:pos x="1111" y="0"/>
              </a:cxn>
              <a:cxn ang="0">
                <a:pos x="1111" y="181"/>
              </a:cxn>
              <a:cxn ang="0">
                <a:pos x="1105" y="187"/>
              </a:cxn>
              <a:cxn ang="0">
                <a:pos x="0" y="187"/>
              </a:cxn>
              <a:cxn ang="0">
                <a:pos x="0" y="181"/>
              </a:cxn>
              <a:cxn ang="0">
                <a:pos x="0" y="0"/>
              </a:cxn>
              <a:cxn ang="0">
                <a:pos x="6" y="181"/>
              </a:cxn>
              <a:cxn ang="0">
                <a:pos x="0" y="181"/>
              </a:cxn>
              <a:cxn ang="0">
                <a:pos x="1105" y="181"/>
              </a:cxn>
              <a:cxn ang="0">
                <a:pos x="1105" y="181"/>
              </a:cxn>
              <a:cxn ang="0">
                <a:pos x="1105" y="0"/>
              </a:cxn>
              <a:cxn ang="0">
                <a:pos x="1105" y="5"/>
              </a:cxn>
              <a:cxn ang="0">
                <a:pos x="0" y="5"/>
              </a:cxn>
              <a:cxn ang="0">
                <a:pos x="6" y="0"/>
              </a:cxn>
              <a:cxn ang="0">
                <a:pos x="6" y="181"/>
              </a:cxn>
            </a:cxnLst>
            <a:rect l="0" t="0" r="r" b="b"/>
            <a:pathLst>
              <a:path w="1111" h="187">
                <a:moveTo>
                  <a:pt x="0" y="0"/>
                </a:moveTo>
                <a:lnTo>
                  <a:pt x="0" y="0"/>
                </a:lnTo>
                <a:lnTo>
                  <a:pt x="1105" y="0"/>
                </a:lnTo>
                <a:lnTo>
                  <a:pt x="1111" y="0"/>
                </a:lnTo>
                <a:lnTo>
                  <a:pt x="1111" y="181"/>
                </a:lnTo>
                <a:lnTo>
                  <a:pt x="1105" y="187"/>
                </a:lnTo>
                <a:lnTo>
                  <a:pt x="0" y="187"/>
                </a:lnTo>
                <a:lnTo>
                  <a:pt x="0" y="181"/>
                </a:lnTo>
                <a:lnTo>
                  <a:pt x="0" y="0"/>
                </a:lnTo>
                <a:close/>
                <a:moveTo>
                  <a:pt x="6" y="181"/>
                </a:moveTo>
                <a:lnTo>
                  <a:pt x="0" y="181"/>
                </a:lnTo>
                <a:lnTo>
                  <a:pt x="1105" y="181"/>
                </a:lnTo>
                <a:lnTo>
                  <a:pt x="1105" y="181"/>
                </a:lnTo>
                <a:lnTo>
                  <a:pt x="1105" y="0"/>
                </a:lnTo>
                <a:lnTo>
                  <a:pt x="110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0" name="Rectangle 132"/>
          <p:cNvSpPr>
            <a:spLocks noChangeArrowheads="1"/>
          </p:cNvSpPr>
          <p:nvPr/>
        </p:nvSpPr>
        <p:spPr bwMode="auto">
          <a:xfrm>
            <a:off x="6853238" y="1851025"/>
            <a:ext cx="538609"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IT Director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1" name="Rectangle 133"/>
          <p:cNvSpPr>
            <a:spLocks noChangeArrowheads="1"/>
          </p:cNvSpPr>
          <p:nvPr/>
        </p:nvSpPr>
        <p:spPr bwMode="auto">
          <a:xfrm>
            <a:off x="6416676" y="1466850"/>
            <a:ext cx="1754188" cy="287337"/>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2" name="Freeform 134"/>
          <p:cNvSpPr>
            <a:spLocks noEditPoints="1"/>
          </p:cNvSpPr>
          <p:nvPr/>
        </p:nvSpPr>
        <p:spPr bwMode="auto">
          <a:xfrm>
            <a:off x="6416676" y="1466850"/>
            <a:ext cx="1763713" cy="296862"/>
          </a:xfrm>
          <a:custGeom>
            <a:avLst/>
            <a:gdLst/>
            <a:ahLst/>
            <a:cxnLst>
              <a:cxn ang="0">
                <a:pos x="0" y="0"/>
              </a:cxn>
              <a:cxn ang="0">
                <a:pos x="0" y="0"/>
              </a:cxn>
              <a:cxn ang="0">
                <a:pos x="1105" y="0"/>
              </a:cxn>
              <a:cxn ang="0">
                <a:pos x="1111" y="0"/>
              </a:cxn>
              <a:cxn ang="0">
                <a:pos x="1111" y="181"/>
              </a:cxn>
              <a:cxn ang="0">
                <a:pos x="1105" y="187"/>
              </a:cxn>
              <a:cxn ang="0">
                <a:pos x="0" y="187"/>
              </a:cxn>
              <a:cxn ang="0">
                <a:pos x="0" y="181"/>
              </a:cxn>
              <a:cxn ang="0">
                <a:pos x="0" y="0"/>
              </a:cxn>
              <a:cxn ang="0">
                <a:pos x="6" y="181"/>
              </a:cxn>
              <a:cxn ang="0">
                <a:pos x="0" y="181"/>
              </a:cxn>
              <a:cxn ang="0">
                <a:pos x="1105" y="181"/>
              </a:cxn>
              <a:cxn ang="0">
                <a:pos x="1105" y="181"/>
              </a:cxn>
              <a:cxn ang="0">
                <a:pos x="1105" y="0"/>
              </a:cxn>
              <a:cxn ang="0">
                <a:pos x="1105" y="5"/>
              </a:cxn>
              <a:cxn ang="0">
                <a:pos x="0" y="5"/>
              </a:cxn>
              <a:cxn ang="0">
                <a:pos x="6" y="0"/>
              </a:cxn>
              <a:cxn ang="0">
                <a:pos x="6" y="181"/>
              </a:cxn>
            </a:cxnLst>
            <a:rect l="0" t="0" r="r" b="b"/>
            <a:pathLst>
              <a:path w="1111" h="187">
                <a:moveTo>
                  <a:pt x="0" y="0"/>
                </a:moveTo>
                <a:lnTo>
                  <a:pt x="0" y="0"/>
                </a:lnTo>
                <a:lnTo>
                  <a:pt x="1105" y="0"/>
                </a:lnTo>
                <a:lnTo>
                  <a:pt x="1111" y="0"/>
                </a:lnTo>
                <a:lnTo>
                  <a:pt x="1111" y="181"/>
                </a:lnTo>
                <a:lnTo>
                  <a:pt x="1105" y="187"/>
                </a:lnTo>
                <a:lnTo>
                  <a:pt x="0" y="187"/>
                </a:lnTo>
                <a:lnTo>
                  <a:pt x="0" y="181"/>
                </a:lnTo>
                <a:lnTo>
                  <a:pt x="0" y="0"/>
                </a:lnTo>
                <a:close/>
                <a:moveTo>
                  <a:pt x="6" y="181"/>
                </a:moveTo>
                <a:lnTo>
                  <a:pt x="0" y="181"/>
                </a:lnTo>
                <a:lnTo>
                  <a:pt x="1105" y="181"/>
                </a:lnTo>
                <a:lnTo>
                  <a:pt x="1105" y="181"/>
                </a:lnTo>
                <a:lnTo>
                  <a:pt x="1105" y="0"/>
                </a:lnTo>
                <a:lnTo>
                  <a:pt x="1105" y="5"/>
                </a:lnTo>
                <a:lnTo>
                  <a:pt x="0" y="5"/>
                </a:lnTo>
                <a:lnTo>
                  <a:pt x="6" y="0"/>
                </a:lnTo>
                <a:lnTo>
                  <a:pt x="6" y="18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3" name="Rectangle 135"/>
          <p:cNvSpPr>
            <a:spLocks noChangeArrowheads="1"/>
          </p:cNvSpPr>
          <p:nvPr/>
        </p:nvSpPr>
        <p:spPr bwMode="auto">
          <a:xfrm>
            <a:off x="6586538" y="1536700"/>
            <a:ext cx="155170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0000"/>
                </a:solidFill>
                <a:effectLst/>
                <a:latin typeface="Arial" pitchFamily="34" charset="0"/>
                <a:cs typeface="Arial" pitchFamily="34" charset="0"/>
              </a:rPr>
              <a:t>Customer</a:t>
            </a:r>
            <a:r>
              <a:rPr kumimoji="0" lang="en-US" sz="900" b="0" i="0" u="none" strike="noStrike" cap="none" normalizeH="0" baseline="0" dirty="0" smtClean="0">
                <a:ln>
                  <a:noFill/>
                </a:ln>
                <a:solidFill>
                  <a:srgbClr val="FFFFFF"/>
                </a:solidFill>
                <a:effectLst/>
                <a:latin typeface="Arial" pitchFamily="34" charset="0"/>
                <a:cs typeface="Arial" pitchFamily="34" charset="0"/>
              </a:rPr>
              <a:t> Steering Committee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4" name="Rectangle 136"/>
          <p:cNvSpPr>
            <a:spLocks noChangeArrowheads="1"/>
          </p:cNvSpPr>
          <p:nvPr/>
        </p:nvSpPr>
        <p:spPr bwMode="auto">
          <a:xfrm>
            <a:off x="7364413" y="2689225"/>
            <a:ext cx="825500" cy="3302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5" name="Freeform 137"/>
          <p:cNvSpPr>
            <a:spLocks noEditPoints="1"/>
          </p:cNvSpPr>
          <p:nvPr/>
        </p:nvSpPr>
        <p:spPr bwMode="auto">
          <a:xfrm>
            <a:off x="7364413" y="2689225"/>
            <a:ext cx="835025" cy="339725"/>
          </a:xfrm>
          <a:custGeom>
            <a:avLst/>
            <a:gdLst/>
            <a:ahLst/>
            <a:cxnLst>
              <a:cxn ang="0">
                <a:pos x="0" y="0"/>
              </a:cxn>
              <a:cxn ang="0">
                <a:pos x="0" y="0"/>
              </a:cxn>
              <a:cxn ang="0">
                <a:pos x="520" y="0"/>
              </a:cxn>
              <a:cxn ang="0">
                <a:pos x="526" y="0"/>
              </a:cxn>
              <a:cxn ang="0">
                <a:pos x="526" y="208"/>
              </a:cxn>
              <a:cxn ang="0">
                <a:pos x="520" y="214"/>
              </a:cxn>
              <a:cxn ang="0">
                <a:pos x="0" y="214"/>
              </a:cxn>
              <a:cxn ang="0">
                <a:pos x="0" y="208"/>
              </a:cxn>
              <a:cxn ang="0">
                <a:pos x="0" y="0"/>
              </a:cxn>
              <a:cxn ang="0">
                <a:pos x="6" y="208"/>
              </a:cxn>
              <a:cxn ang="0">
                <a:pos x="0" y="208"/>
              </a:cxn>
              <a:cxn ang="0">
                <a:pos x="520" y="208"/>
              </a:cxn>
              <a:cxn ang="0">
                <a:pos x="520" y="208"/>
              </a:cxn>
              <a:cxn ang="0">
                <a:pos x="520" y="0"/>
              </a:cxn>
              <a:cxn ang="0">
                <a:pos x="520" y="5"/>
              </a:cxn>
              <a:cxn ang="0">
                <a:pos x="0" y="5"/>
              </a:cxn>
              <a:cxn ang="0">
                <a:pos x="6" y="0"/>
              </a:cxn>
              <a:cxn ang="0">
                <a:pos x="6" y="208"/>
              </a:cxn>
            </a:cxnLst>
            <a:rect l="0" t="0" r="r" b="b"/>
            <a:pathLst>
              <a:path w="526" h="214">
                <a:moveTo>
                  <a:pt x="0" y="0"/>
                </a:moveTo>
                <a:lnTo>
                  <a:pt x="0" y="0"/>
                </a:lnTo>
                <a:lnTo>
                  <a:pt x="520" y="0"/>
                </a:lnTo>
                <a:lnTo>
                  <a:pt x="526" y="0"/>
                </a:lnTo>
                <a:lnTo>
                  <a:pt x="526" y="208"/>
                </a:lnTo>
                <a:lnTo>
                  <a:pt x="520" y="214"/>
                </a:lnTo>
                <a:lnTo>
                  <a:pt x="0" y="214"/>
                </a:lnTo>
                <a:lnTo>
                  <a:pt x="0" y="208"/>
                </a:lnTo>
                <a:lnTo>
                  <a:pt x="0" y="0"/>
                </a:lnTo>
                <a:close/>
                <a:moveTo>
                  <a:pt x="6" y="208"/>
                </a:moveTo>
                <a:lnTo>
                  <a:pt x="0" y="208"/>
                </a:lnTo>
                <a:lnTo>
                  <a:pt x="520" y="208"/>
                </a:lnTo>
                <a:lnTo>
                  <a:pt x="520" y="208"/>
                </a:lnTo>
                <a:lnTo>
                  <a:pt x="520" y="0"/>
                </a:lnTo>
                <a:lnTo>
                  <a:pt x="520" y="5"/>
                </a:lnTo>
                <a:lnTo>
                  <a:pt x="0" y="5"/>
                </a:lnTo>
                <a:lnTo>
                  <a:pt x="6" y="0"/>
                </a:lnTo>
                <a:lnTo>
                  <a:pt x="6" y="208"/>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47" name="Rectangle 139"/>
          <p:cNvSpPr>
            <a:spLocks noChangeArrowheads="1"/>
          </p:cNvSpPr>
          <p:nvPr/>
        </p:nvSpPr>
        <p:spPr bwMode="auto">
          <a:xfrm>
            <a:off x="7431088" y="2740025"/>
            <a:ext cx="7397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Super Users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48" name="Rectangle 140"/>
          <p:cNvSpPr>
            <a:spLocks noChangeArrowheads="1"/>
          </p:cNvSpPr>
          <p:nvPr/>
        </p:nvSpPr>
        <p:spPr bwMode="auto">
          <a:xfrm>
            <a:off x="6416676" y="2689225"/>
            <a:ext cx="823913" cy="81121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49" name="Freeform 141"/>
          <p:cNvSpPr>
            <a:spLocks noEditPoints="1"/>
          </p:cNvSpPr>
          <p:nvPr/>
        </p:nvSpPr>
        <p:spPr bwMode="auto">
          <a:xfrm>
            <a:off x="6416676" y="2689225"/>
            <a:ext cx="833438" cy="819150"/>
          </a:xfrm>
          <a:custGeom>
            <a:avLst/>
            <a:gdLst/>
            <a:ahLst/>
            <a:cxnLst>
              <a:cxn ang="0">
                <a:pos x="0" y="0"/>
              </a:cxn>
              <a:cxn ang="0">
                <a:pos x="0" y="0"/>
              </a:cxn>
              <a:cxn ang="0">
                <a:pos x="519" y="0"/>
              </a:cxn>
              <a:cxn ang="0">
                <a:pos x="525" y="0"/>
              </a:cxn>
              <a:cxn ang="0">
                <a:pos x="525" y="511"/>
              </a:cxn>
              <a:cxn ang="0">
                <a:pos x="519" y="516"/>
              </a:cxn>
              <a:cxn ang="0">
                <a:pos x="0" y="516"/>
              </a:cxn>
              <a:cxn ang="0">
                <a:pos x="0" y="511"/>
              </a:cxn>
              <a:cxn ang="0">
                <a:pos x="0" y="0"/>
              </a:cxn>
              <a:cxn ang="0">
                <a:pos x="6" y="511"/>
              </a:cxn>
              <a:cxn ang="0">
                <a:pos x="0" y="511"/>
              </a:cxn>
              <a:cxn ang="0">
                <a:pos x="519" y="511"/>
              </a:cxn>
              <a:cxn ang="0">
                <a:pos x="519" y="511"/>
              </a:cxn>
              <a:cxn ang="0">
                <a:pos x="519" y="0"/>
              </a:cxn>
              <a:cxn ang="0">
                <a:pos x="519" y="5"/>
              </a:cxn>
              <a:cxn ang="0">
                <a:pos x="0" y="5"/>
              </a:cxn>
              <a:cxn ang="0">
                <a:pos x="6" y="0"/>
              </a:cxn>
              <a:cxn ang="0">
                <a:pos x="6" y="511"/>
              </a:cxn>
            </a:cxnLst>
            <a:rect l="0" t="0" r="r" b="b"/>
            <a:pathLst>
              <a:path w="525" h="516">
                <a:moveTo>
                  <a:pt x="0" y="0"/>
                </a:moveTo>
                <a:lnTo>
                  <a:pt x="0" y="0"/>
                </a:lnTo>
                <a:lnTo>
                  <a:pt x="519" y="0"/>
                </a:lnTo>
                <a:lnTo>
                  <a:pt x="525" y="0"/>
                </a:lnTo>
                <a:lnTo>
                  <a:pt x="525" y="511"/>
                </a:lnTo>
                <a:lnTo>
                  <a:pt x="519" y="516"/>
                </a:lnTo>
                <a:lnTo>
                  <a:pt x="0" y="516"/>
                </a:lnTo>
                <a:lnTo>
                  <a:pt x="0" y="511"/>
                </a:lnTo>
                <a:lnTo>
                  <a:pt x="0" y="0"/>
                </a:lnTo>
                <a:close/>
                <a:moveTo>
                  <a:pt x="6" y="511"/>
                </a:moveTo>
                <a:lnTo>
                  <a:pt x="0" y="511"/>
                </a:lnTo>
                <a:lnTo>
                  <a:pt x="519" y="511"/>
                </a:lnTo>
                <a:lnTo>
                  <a:pt x="519" y="511"/>
                </a:lnTo>
                <a:lnTo>
                  <a:pt x="519" y="0"/>
                </a:lnTo>
                <a:lnTo>
                  <a:pt x="519" y="5"/>
                </a:lnTo>
                <a:lnTo>
                  <a:pt x="0" y="5"/>
                </a:lnTo>
                <a:lnTo>
                  <a:pt x="6" y="0"/>
                </a:lnTo>
                <a:lnTo>
                  <a:pt x="6" y="511"/>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51" name="Rectangle 143"/>
          <p:cNvSpPr>
            <a:spLocks noChangeArrowheads="1"/>
          </p:cNvSpPr>
          <p:nvPr/>
        </p:nvSpPr>
        <p:spPr bwMode="auto">
          <a:xfrm>
            <a:off x="6538913" y="2754312"/>
            <a:ext cx="6635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Functional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52" name="Rectangle 144"/>
          <p:cNvSpPr>
            <a:spLocks noChangeArrowheads="1"/>
          </p:cNvSpPr>
          <p:nvPr/>
        </p:nvSpPr>
        <p:spPr bwMode="auto">
          <a:xfrm>
            <a:off x="6445251" y="2894012"/>
            <a:ext cx="863600"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Stream Leads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53" name="Rectangle 145"/>
          <p:cNvSpPr>
            <a:spLocks noChangeArrowheads="1"/>
          </p:cNvSpPr>
          <p:nvPr/>
        </p:nvSpPr>
        <p:spPr bwMode="auto">
          <a:xfrm>
            <a:off x="6786563" y="3033712"/>
            <a:ext cx="1428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4" name="Rectangle 146"/>
          <p:cNvSpPr>
            <a:spLocks noChangeArrowheads="1"/>
          </p:cNvSpPr>
          <p:nvPr/>
        </p:nvSpPr>
        <p:spPr bwMode="auto">
          <a:xfrm>
            <a:off x="6454776" y="3173412"/>
            <a:ext cx="7969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Development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5" name="Rectangle 147"/>
          <p:cNvSpPr>
            <a:spLocks noChangeArrowheads="1"/>
          </p:cNvSpPr>
          <p:nvPr/>
        </p:nvSpPr>
        <p:spPr bwMode="auto">
          <a:xfrm>
            <a:off x="6586538" y="3313112"/>
            <a:ext cx="53022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56" name="Rectangle 148"/>
          <p:cNvSpPr>
            <a:spLocks noChangeArrowheads="1"/>
          </p:cNvSpPr>
          <p:nvPr/>
        </p:nvSpPr>
        <p:spPr bwMode="auto">
          <a:xfrm>
            <a:off x="6416676" y="4292070"/>
            <a:ext cx="1763713" cy="3222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57" name="Freeform 149"/>
          <p:cNvSpPr>
            <a:spLocks noEditPoints="1"/>
          </p:cNvSpPr>
          <p:nvPr/>
        </p:nvSpPr>
        <p:spPr bwMode="auto">
          <a:xfrm>
            <a:off x="6416676" y="4292070"/>
            <a:ext cx="1773238" cy="331787"/>
          </a:xfrm>
          <a:custGeom>
            <a:avLst/>
            <a:gdLst/>
            <a:ahLst/>
            <a:cxnLst>
              <a:cxn ang="0">
                <a:pos x="0" y="0"/>
              </a:cxn>
              <a:cxn ang="0">
                <a:pos x="0" y="0"/>
              </a:cxn>
              <a:cxn ang="0">
                <a:pos x="1111" y="0"/>
              </a:cxn>
              <a:cxn ang="0">
                <a:pos x="1117" y="0"/>
              </a:cxn>
              <a:cxn ang="0">
                <a:pos x="1117" y="203"/>
              </a:cxn>
              <a:cxn ang="0">
                <a:pos x="1111" y="209"/>
              </a:cxn>
              <a:cxn ang="0">
                <a:pos x="0" y="209"/>
              </a:cxn>
              <a:cxn ang="0">
                <a:pos x="0" y="203"/>
              </a:cxn>
              <a:cxn ang="0">
                <a:pos x="0" y="0"/>
              </a:cxn>
              <a:cxn ang="0">
                <a:pos x="6" y="203"/>
              </a:cxn>
              <a:cxn ang="0">
                <a:pos x="0" y="203"/>
              </a:cxn>
              <a:cxn ang="0">
                <a:pos x="1111" y="203"/>
              </a:cxn>
              <a:cxn ang="0">
                <a:pos x="1111" y="203"/>
              </a:cxn>
              <a:cxn ang="0">
                <a:pos x="1111" y="0"/>
              </a:cxn>
              <a:cxn ang="0">
                <a:pos x="1111" y="5"/>
              </a:cxn>
              <a:cxn ang="0">
                <a:pos x="0" y="5"/>
              </a:cxn>
              <a:cxn ang="0">
                <a:pos x="6" y="0"/>
              </a:cxn>
              <a:cxn ang="0">
                <a:pos x="6" y="203"/>
              </a:cxn>
            </a:cxnLst>
            <a:rect l="0" t="0" r="r" b="b"/>
            <a:pathLst>
              <a:path w="1117" h="209">
                <a:moveTo>
                  <a:pt x="0" y="0"/>
                </a:moveTo>
                <a:lnTo>
                  <a:pt x="0" y="0"/>
                </a:lnTo>
                <a:lnTo>
                  <a:pt x="1111" y="0"/>
                </a:lnTo>
                <a:lnTo>
                  <a:pt x="1117" y="0"/>
                </a:lnTo>
                <a:lnTo>
                  <a:pt x="1117" y="203"/>
                </a:lnTo>
                <a:lnTo>
                  <a:pt x="1111" y="209"/>
                </a:lnTo>
                <a:lnTo>
                  <a:pt x="0" y="209"/>
                </a:lnTo>
                <a:lnTo>
                  <a:pt x="0" y="203"/>
                </a:lnTo>
                <a:lnTo>
                  <a:pt x="0" y="0"/>
                </a:lnTo>
                <a:close/>
                <a:moveTo>
                  <a:pt x="6" y="203"/>
                </a:moveTo>
                <a:lnTo>
                  <a:pt x="0" y="203"/>
                </a:lnTo>
                <a:lnTo>
                  <a:pt x="1111" y="203"/>
                </a:lnTo>
                <a:lnTo>
                  <a:pt x="1111" y="203"/>
                </a:lnTo>
                <a:lnTo>
                  <a:pt x="1111" y="0"/>
                </a:lnTo>
                <a:lnTo>
                  <a:pt x="1111" y="5"/>
                </a:lnTo>
                <a:lnTo>
                  <a:pt x="0" y="5"/>
                </a:lnTo>
                <a:lnTo>
                  <a:pt x="6" y="0"/>
                </a:lnTo>
                <a:lnTo>
                  <a:pt x="6" y="20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58" name="Rectangle 150"/>
          <p:cNvSpPr>
            <a:spLocks noChangeArrowheads="1"/>
          </p:cNvSpPr>
          <p:nvPr/>
        </p:nvSpPr>
        <p:spPr bwMode="auto">
          <a:xfrm>
            <a:off x="6767513" y="4379382"/>
            <a:ext cx="711733"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Test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0" name="Freeform 152"/>
          <p:cNvSpPr>
            <a:spLocks noEditPoints="1"/>
          </p:cNvSpPr>
          <p:nvPr/>
        </p:nvSpPr>
        <p:spPr bwMode="auto">
          <a:xfrm>
            <a:off x="6416676" y="4030132"/>
            <a:ext cx="1773238" cy="166687"/>
          </a:xfrm>
          <a:custGeom>
            <a:avLst/>
            <a:gdLst/>
            <a:ahLst/>
            <a:cxnLst>
              <a:cxn ang="0">
                <a:pos x="0" y="0"/>
              </a:cxn>
              <a:cxn ang="0">
                <a:pos x="0" y="0"/>
              </a:cxn>
              <a:cxn ang="0">
                <a:pos x="1111" y="0"/>
              </a:cxn>
              <a:cxn ang="0">
                <a:pos x="1117" y="0"/>
              </a:cxn>
              <a:cxn ang="0">
                <a:pos x="1117" y="99"/>
              </a:cxn>
              <a:cxn ang="0">
                <a:pos x="1111" y="105"/>
              </a:cxn>
              <a:cxn ang="0">
                <a:pos x="0" y="105"/>
              </a:cxn>
              <a:cxn ang="0">
                <a:pos x="0" y="99"/>
              </a:cxn>
              <a:cxn ang="0">
                <a:pos x="0" y="0"/>
              </a:cxn>
              <a:cxn ang="0">
                <a:pos x="6" y="99"/>
              </a:cxn>
              <a:cxn ang="0">
                <a:pos x="0" y="99"/>
              </a:cxn>
              <a:cxn ang="0">
                <a:pos x="1111" y="99"/>
              </a:cxn>
              <a:cxn ang="0">
                <a:pos x="1111" y="99"/>
              </a:cxn>
              <a:cxn ang="0">
                <a:pos x="1111" y="0"/>
              </a:cxn>
              <a:cxn ang="0">
                <a:pos x="1111" y="6"/>
              </a:cxn>
              <a:cxn ang="0">
                <a:pos x="0" y="6"/>
              </a:cxn>
              <a:cxn ang="0">
                <a:pos x="6" y="0"/>
              </a:cxn>
              <a:cxn ang="0">
                <a:pos x="6" y="99"/>
              </a:cxn>
            </a:cxnLst>
            <a:rect l="0" t="0" r="r" b="b"/>
            <a:pathLst>
              <a:path w="1117" h="105">
                <a:moveTo>
                  <a:pt x="0" y="0"/>
                </a:moveTo>
                <a:lnTo>
                  <a:pt x="0" y="0"/>
                </a:lnTo>
                <a:lnTo>
                  <a:pt x="1111" y="0"/>
                </a:lnTo>
                <a:lnTo>
                  <a:pt x="1117" y="0"/>
                </a:lnTo>
                <a:lnTo>
                  <a:pt x="1117" y="99"/>
                </a:lnTo>
                <a:lnTo>
                  <a:pt x="1111" y="105"/>
                </a:lnTo>
                <a:lnTo>
                  <a:pt x="0" y="105"/>
                </a:lnTo>
                <a:lnTo>
                  <a:pt x="0" y="99"/>
                </a:lnTo>
                <a:lnTo>
                  <a:pt x="0" y="0"/>
                </a:lnTo>
                <a:close/>
                <a:moveTo>
                  <a:pt x="6" y="99"/>
                </a:moveTo>
                <a:lnTo>
                  <a:pt x="0" y="99"/>
                </a:lnTo>
                <a:lnTo>
                  <a:pt x="1111" y="99"/>
                </a:lnTo>
                <a:lnTo>
                  <a:pt x="1111" y="99"/>
                </a:lnTo>
                <a:lnTo>
                  <a:pt x="1111" y="0"/>
                </a:lnTo>
                <a:lnTo>
                  <a:pt x="1111" y="6"/>
                </a:lnTo>
                <a:lnTo>
                  <a:pt x="0" y="6"/>
                </a:lnTo>
                <a:lnTo>
                  <a:pt x="6" y="0"/>
                </a:lnTo>
                <a:lnTo>
                  <a:pt x="6" y="99"/>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63" name="Freeform 155"/>
          <p:cNvSpPr>
            <a:spLocks noEditPoints="1"/>
          </p:cNvSpPr>
          <p:nvPr/>
        </p:nvSpPr>
        <p:spPr bwMode="auto">
          <a:xfrm>
            <a:off x="6416676" y="3937000"/>
            <a:ext cx="1782763" cy="209550"/>
          </a:xfrm>
          <a:custGeom>
            <a:avLst/>
            <a:gdLst/>
            <a:ahLst/>
            <a:cxnLst>
              <a:cxn ang="0">
                <a:pos x="0" y="0"/>
              </a:cxn>
              <a:cxn ang="0">
                <a:pos x="0" y="0"/>
              </a:cxn>
              <a:cxn ang="0">
                <a:pos x="1117" y="0"/>
              </a:cxn>
              <a:cxn ang="0">
                <a:pos x="1123" y="0"/>
              </a:cxn>
              <a:cxn ang="0">
                <a:pos x="1123" y="126"/>
              </a:cxn>
              <a:cxn ang="0">
                <a:pos x="1117" y="132"/>
              </a:cxn>
              <a:cxn ang="0">
                <a:pos x="0" y="132"/>
              </a:cxn>
              <a:cxn ang="0">
                <a:pos x="0" y="126"/>
              </a:cxn>
              <a:cxn ang="0">
                <a:pos x="0" y="0"/>
              </a:cxn>
              <a:cxn ang="0">
                <a:pos x="6" y="126"/>
              </a:cxn>
              <a:cxn ang="0">
                <a:pos x="0" y="126"/>
              </a:cxn>
              <a:cxn ang="0">
                <a:pos x="1117" y="126"/>
              </a:cxn>
              <a:cxn ang="0">
                <a:pos x="1117" y="126"/>
              </a:cxn>
              <a:cxn ang="0">
                <a:pos x="1117" y="0"/>
              </a:cxn>
              <a:cxn ang="0">
                <a:pos x="1117" y="5"/>
              </a:cxn>
              <a:cxn ang="0">
                <a:pos x="0" y="5"/>
              </a:cxn>
              <a:cxn ang="0">
                <a:pos x="6" y="0"/>
              </a:cxn>
              <a:cxn ang="0">
                <a:pos x="6" y="126"/>
              </a:cxn>
            </a:cxnLst>
            <a:rect l="0" t="0" r="r" b="b"/>
            <a:pathLst>
              <a:path w="1123" h="132">
                <a:moveTo>
                  <a:pt x="0" y="0"/>
                </a:moveTo>
                <a:lnTo>
                  <a:pt x="0" y="0"/>
                </a:lnTo>
                <a:lnTo>
                  <a:pt x="1117" y="0"/>
                </a:lnTo>
                <a:lnTo>
                  <a:pt x="1123" y="0"/>
                </a:lnTo>
                <a:lnTo>
                  <a:pt x="1123" y="126"/>
                </a:lnTo>
                <a:lnTo>
                  <a:pt x="1117" y="132"/>
                </a:lnTo>
                <a:lnTo>
                  <a:pt x="0" y="132"/>
                </a:lnTo>
                <a:lnTo>
                  <a:pt x="0" y="126"/>
                </a:lnTo>
                <a:lnTo>
                  <a:pt x="0" y="0"/>
                </a:lnTo>
                <a:close/>
                <a:moveTo>
                  <a:pt x="6" y="126"/>
                </a:moveTo>
                <a:lnTo>
                  <a:pt x="0" y="126"/>
                </a:lnTo>
                <a:lnTo>
                  <a:pt x="1117" y="126"/>
                </a:lnTo>
                <a:lnTo>
                  <a:pt x="1117" y="126"/>
                </a:lnTo>
                <a:lnTo>
                  <a:pt x="1117" y="0"/>
                </a:lnTo>
                <a:lnTo>
                  <a:pt x="1117" y="5"/>
                </a:lnTo>
                <a:lnTo>
                  <a:pt x="0" y="5"/>
                </a:lnTo>
                <a:lnTo>
                  <a:pt x="6" y="0"/>
                </a:lnTo>
                <a:lnTo>
                  <a:pt x="6" y="12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64" name="Rectangle 156"/>
          <p:cNvSpPr>
            <a:spLocks noChangeArrowheads="1"/>
          </p:cNvSpPr>
          <p:nvPr/>
        </p:nvSpPr>
        <p:spPr bwMode="auto">
          <a:xfrm>
            <a:off x="6629651" y="4059114"/>
            <a:ext cx="461665"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900" dirty="0" smtClean="0">
                <a:solidFill>
                  <a:srgbClr val="FFFFFF"/>
                </a:solidFill>
              </a:rPr>
              <a:t> IT Team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5" name="Rectangle 157"/>
          <p:cNvSpPr>
            <a:spLocks noChangeArrowheads="1"/>
          </p:cNvSpPr>
          <p:nvPr/>
        </p:nvSpPr>
        <p:spPr bwMode="auto">
          <a:xfrm>
            <a:off x="6416676" y="3832101"/>
            <a:ext cx="1773238" cy="257096"/>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67" name="Rectangle 159"/>
          <p:cNvSpPr>
            <a:spLocks noChangeArrowheads="1"/>
          </p:cNvSpPr>
          <p:nvPr/>
        </p:nvSpPr>
        <p:spPr bwMode="auto">
          <a:xfrm>
            <a:off x="6613306" y="3841626"/>
            <a:ext cx="1275990"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Data Migration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68" name="Rectangle 160"/>
          <p:cNvSpPr>
            <a:spLocks noChangeArrowheads="1"/>
          </p:cNvSpPr>
          <p:nvPr/>
        </p:nvSpPr>
        <p:spPr bwMode="auto">
          <a:xfrm>
            <a:off x="6416676" y="3535362"/>
            <a:ext cx="1773238" cy="1571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69" name="Freeform 161"/>
          <p:cNvSpPr>
            <a:spLocks noEditPoints="1"/>
          </p:cNvSpPr>
          <p:nvPr/>
        </p:nvSpPr>
        <p:spPr bwMode="auto">
          <a:xfrm>
            <a:off x="6416676" y="3535362"/>
            <a:ext cx="1782763" cy="165100"/>
          </a:xfrm>
          <a:custGeom>
            <a:avLst/>
            <a:gdLst/>
            <a:ahLst/>
            <a:cxnLst>
              <a:cxn ang="0">
                <a:pos x="0" y="0"/>
              </a:cxn>
              <a:cxn ang="0">
                <a:pos x="0" y="0"/>
              </a:cxn>
              <a:cxn ang="0">
                <a:pos x="1117" y="0"/>
              </a:cxn>
              <a:cxn ang="0">
                <a:pos x="1123" y="0"/>
              </a:cxn>
              <a:cxn ang="0">
                <a:pos x="1123" y="99"/>
              </a:cxn>
              <a:cxn ang="0">
                <a:pos x="1117" y="104"/>
              </a:cxn>
              <a:cxn ang="0">
                <a:pos x="0" y="104"/>
              </a:cxn>
              <a:cxn ang="0">
                <a:pos x="0" y="99"/>
              </a:cxn>
              <a:cxn ang="0">
                <a:pos x="0" y="0"/>
              </a:cxn>
              <a:cxn ang="0">
                <a:pos x="6" y="99"/>
              </a:cxn>
              <a:cxn ang="0">
                <a:pos x="0" y="99"/>
              </a:cxn>
              <a:cxn ang="0">
                <a:pos x="1117" y="99"/>
              </a:cxn>
              <a:cxn ang="0">
                <a:pos x="1117" y="99"/>
              </a:cxn>
              <a:cxn ang="0">
                <a:pos x="1117" y="0"/>
              </a:cxn>
              <a:cxn ang="0">
                <a:pos x="1117" y="5"/>
              </a:cxn>
              <a:cxn ang="0">
                <a:pos x="0" y="5"/>
              </a:cxn>
              <a:cxn ang="0">
                <a:pos x="6" y="0"/>
              </a:cxn>
              <a:cxn ang="0">
                <a:pos x="6" y="99"/>
              </a:cxn>
            </a:cxnLst>
            <a:rect l="0" t="0" r="r" b="b"/>
            <a:pathLst>
              <a:path w="1123" h="104">
                <a:moveTo>
                  <a:pt x="0" y="0"/>
                </a:moveTo>
                <a:lnTo>
                  <a:pt x="0" y="0"/>
                </a:lnTo>
                <a:lnTo>
                  <a:pt x="1117" y="0"/>
                </a:lnTo>
                <a:lnTo>
                  <a:pt x="1123" y="0"/>
                </a:lnTo>
                <a:lnTo>
                  <a:pt x="1123" y="99"/>
                </a:lnTo>
                <a:lnTo>
                  <a:pt x="1117" y="104"/>
                </a:lnTo>
                <a:lnTo>
                  <a:pt x="0" y="104"/>
                </a:lnTo>
                <a:lnTo>
                  <a:pt x="0" y="99"/>
                </a:lnTo>
                <a:lnTo>
                  <a:pt x="0" y="0"/>
                </a:lnTo>
                <a:close/>
                <a:moveTo>
                  <a:pt x="6" y="99"/>
                </a:moveTo>
                <a:lnTo>
                  <a:pt x="0" y="99"/>
                </a:lnTo>
                <a:lnTo>
                  <a:pt x="1117" y="99"/>
                </a:lnTo>
                <a:lnTo>
                  <a:pt x="1117" y="99"/>
                </a:lnTo>
                <a:lnTo>
                  <a:pt x="1117" y="0"/>
                </a:lnTo>
                <a:lnTo>
                  <a:pt x="1117" y="5"/>
                </a:lnTo>
                <a:lnTo>
                  <a:pt x="0" y="5"/>
                </a:lnTo>
                <a:lnTo>
                  <a:pt x="6" y="0"/>
                </a:lnTo>
                <a:lnTo>
                  <a:pt x="6" y="99"/>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70" name="Rectangle 162"/>
          <p:cNvSpPr>
            <a:spLocks noChangeArrowheads="1"/>
          </p:cNvSpPr>
          <p:nvPr/>
        </p:nvSpPr>
        <p:spPr bwMode="auto">
          <a:xfrm>
            <a:off x="6615113" y="3544887"/>
            <a:ext cx="1006686"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Development Team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4371" name="Picture 163"/>
          <p:cNvPicPr>
            <a:picLocks noChangeAspect="1" noChangeArrowheads="1"/>
          </p:cNvPicPr>
          <p:nvPr/>
        </p:nvPicPr>
        <p:blipFill>
          <a:blip r:embed="rId14" cstate="print"/>
          <a:srcRect/>
          <a:stretch>
            <a:fillRect/>
          </a:stretch>
        </p:blipFill>
        <p:spPr bwMode="auto">
          <a:xfrm>
            <a:off x="5894388" y="3517900"/>
            <a:ext cx="739775" cy="244475"/>
          </a:xfrm>
          <a:prstGeom prst="rect">
            <a:avLst/>
          </a:prstGeom>
          <a:noFill/>
          <a:ln w="9525">
            <a:noFill/>
            <a:miter lim="800000"/>
            <a:headEnd/>
            <a:tailEnd/>
          </a:ln>
        </p:spPr>
      </p:pic>
      <p:sp>
        <p:nvSpPr>
          <p:cNvPr id="94373" name="Freeform 165"/>
          <p:cNvSpPr>
            <a:spLocks noEditPoints="1"/>
          </p:cNvSpPr>
          <p:nvPr/>
        </p:nvSpPr>
        <p:spPr bwMode="auto">
          <a:xfrm>
            <a:off x="6027738" y="3578225"/>
            <a:ext cx="465138" cy="69850"/>
          </a:xfrm>
          <a:custGeom>
            <a:avLst/>
            <a:gdLst/>
            <a:ahLst/>
            <a:cxnLst>
              <a:cxn ang="0">
                <a:pos x="42" y="22"/>
              </a:cxn>
              <a:cxn ang="0">
                <a:pos x="257" y="22"/>
              </a:cxn>
              <a:cxn ang="0">
                <a:pos x="257" y="28"/>
              </a:cxn>
              <a:cxn ang="0">
                <a:pos x="42" y="28"/>
              </a:cxn>
              <a:cxn ang="0">
                <a:pos x="42" y="22"/>
              </a:cxn>
              <a:cxn ang="0">
                <a:pos x="48" y="44"/>
              </a:cxn>
              <a:cxn ang="0">
                <a:pos x="0" y="22"/>
              </a:cxn>
              <a:cxn ang="0">
                <a:pos x="48" y="0"/>
              </a:cxn>
              <a:cxn ang="0">
                <a:pos x="48" y="44"/>
              </a:cxn>
              <a:cxn ang="0">
                <a:pos x="245" y="0"/>
              </a:cxn>
              <a:cxn ang="0">
                <a:pos x="293" y="22"/>
              </a:cxn>
              <a:cxn ang="0">
                <a:pos x="245" y="44"/>
              </a:cxn>
              <a:cxn ang="0">
                <a:pos x="245" y="0"/>
              </a:cxn>
            </a:cxnLst>
            <a:rect l="0" t="0" r="r" b="b"/>
            <a:pathLst>
              <a:path w="293" h="44">
                <a:moveTo>
                  <a:pt x="42" y="22"/>
                </a:moveTo>
                <a:lnTo>
                  <a:pt x="257" y="22"/>
                </a:lnTo>
                <a:lnTo>
                  <a:pt x="257" y="28"/>
                </a:lnTo>
                <a:lnTo>
                  <a:pt x="42" y="28"/>
                </a:lnTo>
                <a:lnTo>
                  <a:pt x="42" y="22"/>
                </a:lnTo>
                <a:close/>
                <a:moveTo>
                  <a:pt x="48" y="44"/>
                </a:moveTo>
                <a:lnTo>
                  <a:pt x="0" y="22"/>
                </a:lnTo>
                <a:lnTo>
                  <a:pt x="48" y="0"/>
                </a:lnTo>
                <a:lnTo>
                  <a:pt x="48" y="44"/>
                </a:lnTo>
                <a:close/>
                <a:moveTo>
                  <a:pt x="245" y="0"/>
                </a:moveTo>
                <a:lnTo>
                  <a:pt x="293"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77" name="Picture 169"/>
          <p:cNvPicPr>
            <a:picLocks noChangeAspect="1" noChangeArrowheads="1"/>
          </p:cNvPicPr>
          <p:nvPr/>
        </p:nvPicPr>
        <p:blipFill>
          <a:blip r:embed="rId14" cstate="print"/>
          <a:srcRect/>
          <a:stretch>
            <a:fillRect/>
          </a:stretch>
        </p:blipFill>
        <p:spPr bwMode="auto">
          <a:xfrm>
            <a:off x="5894388" y="3944937"/>
            <a:ext cx="739775" cy="244475"/>
          </a:xfrm>
          <a:prstGeom prst="rect">
            <a:avLst/>
          </a:prstGeom>
          <a:noFill/>
          <a:ln w="9525">
            <a:noFill/>
            <a:miter lim="800000"/>
            <a:headEnd/>
            <a:tailEnd/>
          </a:ln>
        </p:spPr>
      </p:pic>
      <p:sp>
        <p:nvSpPr>
          <p:cNvPr id="94379" name="Freeform 171"/>
          <p:cNvSpPr>
            <a:spLocks noEditPoints="1"/>
          </p:cNvSpPr>
          <p:nvPr/>
        </p:nvSpPr>
        <p:spPr bwMode="auto">
          <a:xfrm>
            <a:off x="6027738" y="3882495"/>
            <a:ext cx="465138" cy="69850"/>
          </a:xfrm>
          <a:custGeom>
            <a:avLst/>
            <a:gdLst/>
            <a:ahLst/>
            <a:cxnLst>
              <a:cxn ang="0">
                <a:pos x="42" y="22"/>
              </a:cxn>
              <a:cxn ang="0">
                <a:pos x="257" y="22"/>
              </a:cxn>
              <a:cxn ang="0">
                <a:pos x="257" y="27"/>
              </a:cxn>
              <a:cxn ang="0">
                <a:pos x="42" y="27"/>
              </a:cxn>
              <a:cxn ang="0">
                <a:pos x="42" y="22"/>
              </a:cxn>
              <a:cxn ang="0">
                <a:pos x="48" y="44"/>
              </a:cxn>
              <a:cxn ang="0">
                <a:pos x="0" y="22"/>
              </a:cxn>
              <a:cxn ang="0">
                <a:pos x="48" y="0"/>
              </a:cxn>
              <a:cxn ang="0">
                <a:pos x="48" y="44"/>
              </a:cxn>
              <a:cxn ang="0">
                <a:pos x="245" y="0"/>
              </a:cxn>
              <a:cxn ang="0">
                <a:pos x="293" y="22"/>
              </a:cxn>
              <a:cxn ang="0">
                <a:pos x="245" y="44"/>
              </a:cxn>
              <a:cxn ang="0">
                <a:pos x="245" y="0"/>
              </a:cxn>
            </a:cxnLst>
            <a:rect l="0" t="0" r="r" b="b"/>
            <a:pathLst>
              <a:path w="293" h="44">
                <a:moveTo>
                  <a:pt x="42" y="22"/>
                </a:moveTo>
                <a:lnTo>
                  <a:pt x="257" y="22"/>
                </a:lnTo>
                <a:lnTo>
                  <a:pt x="257" y="27"/>
                </a:lnTo>
                <a:lnTo>
                  <a:pt x="42" y="27"/>
                </a:lnTo>
                <a:lnTo>
                  <a:pt x="42" y="22"/>
                </a:lnTo>
                <a:close/>
                <a:moveTo>
                  <a:pt x="48" y="44"/>
                </a:moveTo>
                <a:lnTo>
                  <a:pt x="0" y="22"/>
                </a:lnTo>
                <a:lnTo>
                  <a:pt x="48" y="0"/>
                </a:lnTo>
                <a:lnTo>
                  <a:pt x="48" y="44"/>
                </a:lnTo>
                <a:close/>
                <a:moveTo>
                  <a:pt x="245" y="0"/>
                </a:moveTo>
                <a:lnTo>
                  <a:pt x="293"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380" name="Picture 172"/>
          <p:cNvPicPr>
            <a:picLocks noChangeAspect="1" noChangeArrowheads="1"/>
          </p:cNvPicPr>
          <p:nvPr/>
        </p:nvPicPr>
        <p:blipFill>
          <a:blip r:embed="rId14" cstate="print"/>
          <a:srcRect/>
          <a:stretch>
            <a:fillRect/>
          </a:stretch>
        </p:blipFill>
        <p:spPr bwMode="auto">
          <a:xfrm>
            <a:off x="5942013" y="4396845"/>
            <a:ext cx="739775" cy="244475"/>
          </a:xfrm>
          <a:prstGeom prst="rect">
            <a:avLst/>
          </a:prstGeom>
          <a:noFill/>
          <a:ln w="9525">
            <a:noFill/>
            <a:miter lim="800000"/>
            <a:headEnd/>
            <a:tailEnd/>
          </a:ln>
        </p:spPr>
      </p:pic>
      <p:sp>
        <p:nvSpPr>
          <p:cNvPr id="94382" name="Freeform 174"/>
          <p:cNvSpPr>
            <a:spLocks noEditPoints="1"/>
          </p:cNvSpPr>
          <p:nvPr/>
        </p:nvSpPr>
        <p:spPr bwMode="auto">
          <a:xfrm>
            <a:off x="6075363" y="4457170"/>
            <a:ext cx="463550" cy="69850"/>
          </a:xfrm>
          <a:custGeom>
            <a:avLst/>
            <a:gdLst/>
            <a:ahLst/>
            <a:cxnLst>
              <a:cxn ang="0">
                <a:pos x="42" y="22"/>
              </a:cxn>
              <a:cxn ang="0">
                <a:pos x="257" y="22"/>
              </a:cxn>
              <a:cxn ang="0">
                <a:pos x="257" y="28"/>
              </a:cxn>
              <a:cxn ang="0">
                <a:pos x="42" y="28"/>
              </a:cxn>
              <a:cxn ang="0">
                <a:pos x="42" y="22"/>
              </a:cxn>
              <a:cxn ang="0">
                <a:pos x="48" y="44"/>
              </a:cxn>
              <a:cxn ang="0">
                <a:pos x="0" y="22"/>
              </a:cxn>
              <a:cxn ang="0">
                <a:pos x="48" y="0"/>
              </a:cxn>
              <a:cxn ang="0">
                <a:pos x="48" y="44"/>
              </a:cxn>
              <a:cxn ang="0">
                <a:pos x="245" y="0"/>
              </a:cxn>
              <a:cxn ang="0">
                <a:pos x="292" y="22"/>
              </a:cxn>
              <a:cxn ang="0">
                <a:pos x="245" y="44"/>
              </a:cxn>
              <a:cxn ang="0">
                <a:pos x="245" y="0"/>
              </a:cxn>
            </a:cxnLst>
            <a:rect l="0" t="0" r="r" b="b"/>
            <a:pathLst>
              <a:path w="292" h="44">
                <a:moveTo>
                  <a:pt x="42" y="22"/>
                </a:moveTo>
                <a:lnTo>
                  <a:pt x="257" y="22"/>
                </a:lnTo>
                <a:lnTo>
                  <a:pt x="257" y="28"/>
                </a:lnTo>
                <a:lnTo>
                  <a:pt x="42" y="28"/>
                </a:lnTo>
                <a:lnTo>
                  <a:pt x="42" y="22"/>
                </a:lnTo>
                <a:close/>
                <a:moveTo>
                  <a:pt x="48" y="44"/>
                </a:moveTo>
                <a:lnTo>
                  <a:pt x="0" y="22"/>
                </a:lnTo>
                <a:lnTo>
                  <a:pt x="48" y="0"/>
                </a:lnTo>
                <a:lnTo>
                  <a:pt x="48" y="44"/>
                </a:lnTo>
                <a:close/>
                <a:moveTo>
                  <a:pt x="245" y="0"/>
                </a:moveTo>
                <a:lnTo>
                  <a:pt x="292"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4" name="Freeform 176"/>
          <p:cNvSpPr>
            <a:spLocks noEditPoints="1"/>
          </p:cNvSpPr>
          <p:nvPr/>
        </p:nvSpPr>
        <p:spPr bwMode="auto">
          <a:xfrm>
            <a:off x="2357438" y="5576887"/>
            <a:ext cx="825500" cy="227012"/>
          </a:xfrm>
          <a:custGeom>
            <a:avLst/>
            <a:gdLst/>
            <a:ahLst/>
            <a:cxnLst>
              <a:cxn ang="0">
                <a:pos x="0" y="0"/>
              </a:cxn>
              <a:cxn ang="0">
                <a:pos x="0" y="0"/>
              </a:cxn>
              <a:cxn ang="0">
                <a:pos x="514" y="0"/>
              </a:cxn>
              <a:cxn ang="0">
                <a:pos x="520" y="0"/>
              </a:cxn>
              <a:cxn ang="0">
                <a:pos x="520" y="138"/>
              </a:cxn>
              <a:cxn ang="0">
                <a:pos x="514" y="143"/>
              </a:cxn>
              <a:cxn ang="0">
                <a:pos x="0" y="143"/>
              </a:cxn>
              <a:cxn ang="0">
                <a:pos x="0" y="138"/>
              </a:cxn>
              <a:cxn ang="0">
                <a:pos x="0" y="0"/>
              </a:cxn>
              <a:cxn ang="0">
                <a:pos x="6" y="138"/>
              </a:cxn>
              <a:cxn ang="0">
                <a:pos x="0" y="138"/>
              </a:cxn>
              <a:cxn ang="0">
                <a:pos x="514" y="138"/>
              </a:cxn>
              <a:cxn ang="0">
                <a:pos x="514" y="138"/>
              </a:cxn>
              <a:cxn ang="0">
                <a:pos x="514" y="0"/>
              </a:cxn>
              <a:cxn ang="0">
                <a:pos x="514" y="6"/>
              </a:cxn>
              <a:cxn ang="0">
                <a:pos x="0" y="6"/>
              </a:cxn>
              <a:cxn ang="0">
                <a:pos x="6" y="0"/>
              </a:cxn>
              <a:cxn ang="0">
                <a:pos x="6" y="138"/>
              </a:cxn>
            </a:cxnLst>
            <a:rect l="0" t="0" r="r" b="b"/>
            <a:pathLst>
              <a:path w="520" h="143">
                <a:moveTo>
                  <a:pt x="0" y="0"/>
                </a:moveTo>
                <a:lnTo>
                  <a:pt x="0" y="0"/>
                </a:lnTo>
                <a:lnTo>
                  <a:pt x="514" y="0"/>
                </a:lnTo>
                <a:lnTo>
                  <a:pt x="520" y="0"/>
                </a:lnTo>
                <a:lnTo>
                  <a:pt x="520" y="138"/>
                </a:lnTo>
                <a:lnTo>
                  <a:pt x="514" y="143"/>
                </a:lnTo>
                <a:lnTo>
                  <a:pt x="0" y="143"/>
                </a:lnTo>
                <a:lnTo>
                  <a:pt x="0" y="138"/>
                </a:lnTo>
                <a:lnTo>
                  <a:pt x="0" y="0"/>
                </a:lnTo>
                <a:close/>
                <a:moveTo>
                  <a:pt x="6" y="138"/>
                </a:moveTo>
                <a:lnTo>
                  <a:pt x="0" y="138"/>
                </a:lnTo>
                <a:lnTo>
                  <a:pt x="514" y="138"/>
                </a:lnTo>
                <a:lnTo>
                  <a:pt x="514" y="138"/>
                </a:lnTo>
                <a:lnTo>
                  <a:pt x="514" y="0"/>
                </a:lnTo>
                <a:lnTo>
                  <a:pt x="514" y="6"/>
                </a:lnTo>
                <a:lnTo>
                  <a:pt x="0" y="6"/>
                </a:lnTo>
                <a:lnTo>
                  <a:pt x="6" y="0"/>
                </a:lnTo>
                <a:lnTo>
                  <a:pt x="6" y="138"/>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5" name="Rectangle 177"/>
          <p:cNvSpPr>
            <a:spLocks noChangeArrowheads="1"/>
          </p:cNvSpPr>
          <p:nvPr/>
        </p:nvSpPr>
        <p:spPr bwMode="auto">
          <a:xfrm>
            <a:off x="2586038" y="5568950"/>
            <a:ext cx="465138" cy="15716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Mumbai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387" name="Picture 179"/>
          <p:cNvPicPr>
            <a:picLocks noChangeAspect="1" noChangeArrowheads="1"/>
          </p:cNvPicPr>
          <p:nvPr/>
        </p:nvPicPr>
        <p:blipFill>
          <a:blip r:embed="rId15" cstate="print"/>
          <a:srcRect/>
          <a:stretch>
            <a:fillRect/>
          </a:stretch>
        </p:blipFill>
        <p:spPr bwMode="auto">
          <a:xfrm>
            <a:off x="3211513" y="5568950"/>
            <a:ext cx="815975" cy="304800"/>
          </a:xfrm>
          <a:prstGeom prst="rect">
            <a:avLst/>
          </a:prstGeom>
          <a:noFill/>
          <a:ln w="9525">
            <a:noFill/>
            <a:miter lim="800000"/>
            <a:headEnd/>
            <a:tailEnd/>
          </a:ln>
        </p:spPr>
      </p:pic>
      <p:sp>
        <p:nvSpPr>
          <p:cNvPr id="94388" name="Freeform 180"/>
          <p:cNvSpPr>
            <a:spLocks noEditPoints="1"/>
          </p:cNvSpPr>
          <p:nvPr/>
        </p:nvSpPr>
        <p:spPr bwMode="auto">
          <a:xfrm>
            <a:off x="3211513" y="5568950"/>
            <a:ext cx="825500" cy="361950"/>
          </a:xfrm>
          <a:custGeom>
            <a:avLst/>
            <a:gdLst/>
            <a:ahLst/>
            <a:cxnLst>
              <a:cxn ang="0">
                <a:pos x="0" y="0"/>
              </a:cxn>
              <a:cxn ang="0">
                <a:pos x="0" y="0"/>
              </a:cxn>
              <a:cxn ang="0">
                <a:pos x="514" y="0"/>
              </a:cxn>
              <a:cxn ang="0">
                <a:pos x="520" y="0"/>
              </a:cxn>
              <a:cxn ang="0">
                <a:pos x="520" y="143"/>
              </a:cxn>
              <a:cxn ang="0">
                <a:pos x="514" y="148"/>
              </a:cxn>
              <a:cxn ang="0">
                <a:pos x="0" y="148"/>
              </a:cxn>
              <a:cxn ang="0">
                <a:pos x="0" y="143"/>
              </a:cxn>
              <a:cxn ang="0">
                <a:pos x="0" y="0"/>
              </a:cxn>
              <a:cxn ang="0">
                <a:pos x="6" y="143"/>
              </a:cxn>
              <a:cxn ang="0">
                <a:pos x="0" y="143"/>
              </a:cxn>
              <a:cxn ang="0">
                <a:pos x="514" y="143"/>
              </a:cxn>
              <a:cxn ang="0">
                <a:pos x="514" y="143"/>
              </a:cxn>
              <a:cxn ang="0">
                <a:pos x="514" y="0"/>
              </a:cxn>
              <a:cxn ang="0">
                <a:pos x="514" y="5"/>
              </a:cxn>
              <a:cxn ang="0">
                <a:pos x="0" y="5"/>
              </a:cxn>
              <a:cxn ang="0">
                <a:pos x="6" y="0"/>
              </a:cxn>
              <a:cxn ang="0">
                <a:pos x="6" y="143"/>
              </a:cxn>
            </a:cxnLst>
            <a:rect l="0" t="0" r="r" b="b"/>
            <a:pathLst>
              <a:path w="520" h="148">
                <a:moveTo>
                  <a:pt x="0" y="0"/>
                </a:moveTo>
                <a:lnTo>
                  <a:pt x="0" y="0"/>
                </a:lnTo>
                <a:lnTo>
                  <a:pt x="514" y="0"/>
                </a:lnTo>
                <a:lnTo>
                  <a:pt x="520" y="0"/>
                </a:lnTo>
                <a:lnTo>
                  <a:pt x="520" y="143"/>
                </a:lnTo>
                <a:lnTo>
                  <a:pt x="514" y="148"/>
                </a:lnTo>
                <a:lnTo>
                  <a:pt x="0" y="148"/>
                </a:lnTo>
                <a:lnTo>
                  <a:pt x="0" y="143"/>
                </a:lnTo>
                <a:lnTo>
                  <a:pt x="0" y="0"/>
                </a:lnTo>
                <a:close/>
                <a:moveTo>
                  <a:pt x="6" y="143"/>
                </a:moveTo>
                <a:lnTo>
                  <a:pt x="0" y="143"/>
                </a:lnTo>
                <a:lnTo>
                  <a:pt x="514" y="143"/>
                </a:lnTo>
                <a:lnTo>
                  <a:pt x="514" y="143"/>
                </a:lnTo>
                <a:lnTo>
                  <a:pt x="514" y="0"/>
                </a:lnTo>
                <a:lnTo>
                  <a:pt x="514" y="5"/>
                </a:lnTo>
                <a:lnTo>
                  <a:pt x="0" y="5"/>
                </a:lnTo>
                <a:lnTo>
                  <a:pt x="6" y="0"/>
                </a:lnTo>
                <a:lnTo>
                  <a:pt x="6" y="14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89" name="Rectangle 181"/>
          <p:cNvSpPr>
            <a:spLocks noChangeArrowheads="1"/>
          </p:cNvSpPr>
          <p:nvPr/>
        </p:nvSpPr>
        <p:spPr bwMode="auto">
          <a:xfrm>
            <a:off x="3211506" y="5608487"/>
            <a:ext cx="820738"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Project Office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Onsite &amp; Offshore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391" name="Freeform 183"/>
          <p:cNvSpPr>
            <a:spLocks noEditPoints="1"/>
          </p:cNvSpPr>
          <p:nvPr/>
        </p:nvSpPr>
        <p:spPr bwMode="auto">
          <a:xfrm>
            <a:off x="4054476" y="5568950"/>
            <a:ext cx="825500" cy="234950"/>
          </a:xfrm>
          <a:custGeom>
            <a:avLst/>
            <a:gdLst/>
            <a:ahLst/>
            <a:cxnLst>
              <a:cxn ang="0">
                <a:pos x="0" y="0"/>
              </a:cxn>
              <a:cxn ang="0">
                <a:pos x="0" y="0"/>
              </a:cxn>
              <a:cxn ang="0">
                <a:pos x="514" y="0"/>
              </a:cxn>
              <a:cxn ang="0">
                <a:pos x="520" y="0"/>
              </a:cxn>
              <a:cxn ang="0">
                <a:pos x="520" y="143"/>
              </a:cxn>
              <a:cxn ang="0">
                <a:pos x="514" y="148"/>
              </a:cxn>
              <a:cxn ang="0">
                <a:pos x="0" y="148"/>
              </a:cxn>
              <a:cxn ang="0">
                <a:pos x="0" y="143"/>
              </a:cxn>
              <a:cxn ang="0">
                <a:pos x="0" y="0"/>
              </a:cxn>
              <a:cxn ang="0">
                <a:pos x="6" y="143"/>
              </a:cxn>
              <a:cxn ang="0">
                <a:pos x="0" y="143"/>
              </a:cxn>
              <a:cxn ang="0">
                <a:pos x="514" y="143"/>
              </a:cxn>
              <a:cxn ang="0">
                <a:pos x="514" y="143"/>
              </a:cxn>
              <a:cxn ang="0">
                <a:pos x="514" y="0"/>
              </a:cxn>
              <a:cxn ang="0">
                <a:pos x="514" y="5"/>
              </a:cxn>
              <a:cxn ang="0">
                <a:pos x="0" y="5"/>
              </a:cxn>
              <a:cxn ang="0">
                <a:pos x="6" y="0"/>
              </a:cxn>
              <a:cxn ang="0">
                <a:pos x="6" y="143"/>
              </a:cxn>
            </a:cxnLst>
            <a:rect l="0" t="0" r="r" b="b"/>
            <a:pathLst>
              <a:path w="520" h="148">
                <a:moveTo>
                  <a:pt x="0" y="0"/>
                </a:moveTo>
                <a:lnTo>
                  <a:pt x="0" y="0"/>
                </a:lnTo>
                <a:lnTo>
                  <a:pt x="514" y="0"/>
                </a:lnTo>
                <a:lnTo>
                  <a:pt x="520" y="0"/>
                </a:lnTo>
                <a:lnTo>
                  <a:pt x="520" y="143"/>
                </a:lnTo>
                <a:lnTo>
                  <a:pt x="514" y="148"/>
                </a:lnTo>
                <a:lnTo>
                  <a:pt x="0" y="148"/>
                </a:lnTo>
                <a:lnTo>
                  <a:pt x="0" y="143"/>
                </a:lnTo>
                <a:lnTo>
                  <a:pt x="0" y="0"/>
                </a:lnTo>
                <a:close/>
                <a:moveTo>
                  <a:pt x="6" y="143"/>
                </a:moveTo>
                <a:lnTo>
                  <a:pt x="0" y="143"/>
                </a:lnTo>
                <a:lnTo>
                  <a:pt x="514" y="143"/>
                </a:lnTo>
                <a:lnTo>
                  <a:pt x="514" y="143"/>
                </a:lnTo>
                <a:lnTo>
                  <a:pt x="514" y="0"/>
                </a:lnTo>
                <a:lnTo>
                  <a:pt x="514" y="5"/>
                </a:lnTo>
                <a:lnTo>
                  <a:pt x="0" y="5"/>
                </a:lnTo>
                <a:lnTo>
                  <a:pt x="6" y="0"/>
                </a:lnTo>
                <a:lnTo>
                  <a:pt x="6" y="143"/>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93" name="Rectangle 185"/>
          <p:cNvSpPr>
            <a:spLocks noChangeArrowheads="1"/>
          </p:cNvSpPr>
          <p:nvPr/>
        </p:nvSpPr>
        <p:spPr bwMode="auto">
          <a:xfrm>
            <a:off x="1543051" y="2078037"/>
            <a:ext cx="454025" cy="279400"/>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4" name="Rectangle 186"/>
          <p:cNvSpPr>
            <a:spLocks noChangeArrowheads="1"/>
          </p:cNvSpPr>
          <p:nvPr/>
        </p:nvSpPr>
        <p:spPr bwMode="auto">
          <a:xfrm>
            <a:off x="1646238" y="2155825"/>
            <a:ext cx="3413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FFFFFF"/>
                </a:solidFill>
                <a:effectLst/>
                <a:latin typeface="Arial" pitchFamily="34" charset="0"/>
                <a:cs typeface="Arial" pitchFamily="34" charset="0"/>
              </a:rPr>
              <a:t>PMO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95" name="Rectangle 187"/>
          <p:cNvSpPr>
            <a:spLocks noChangeArrowheads="1"/>
          </p:cNvSpPr>
          <p:nvPr/>
        </p:nvSpPr>
        <p:spPr bwMode="auto">
          <a:xfrm>
            <a:off x="7535863" y="2085975"/>
            <a:ext cx="635000" cy="279400"/>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6" name="Freeform 188"/>
          <p:cNvSpPr>
            <a:spLocks noEditPoints="1"/>
          </p:cNvSpPr>
          <p:nvPr/>
        </p:nvSpPr>
        <p:spPr bwMode="auto">
          <a:xfrm>
            <a:off x="7535863" y="2085975"/>
            <a:ext cx="644525" cy="288925"/>
          </a:xfrm>
          <a:custGeom>
            <a:avLst/>
            <a:gdLst/>
            <a:ahLst/>
            <a:cxnLst>
              <a:cxn ang="0">
                <a:pos x="0" y="0"/>
              </a:cxn>
              <a:cxn ang="0">
                <a:pos x="0" y="0"/>
              </a:cxn>
              <a:cxn ang="0">
                <a:pos x="400" y="0"/>
              </a:cxn>
              <a:cxn ang="0">
                <a:pos x="406" y="0"/>
              </a:cxn>
              <a:cxn ang="0">
                <a:pos x="406" y="176"/>
              </a:cxn>
              <a:cxn ang="0">
                <a:pos x="400" y="182"/>
              </a:cxn>
              <a:cxn ang="0">
                <a:pos x="0" y="182"/>
              </a:cxn>
              <a:cxn ang="0">
                <a:pos x="0" y="176"/>
              </a:cxn>
              <a:cxn ang="0">
                <a:pos x="0" y="0"/>
              </a:cxn>
              <a:cxn ang="0">
                <a:pos x="6" y="176"/>
              </a:cxn>
              <a:cxn ang="0">
                <a:pos x="0" y="176"/>
              </a:cxn>
              <a:cxn ang="0">
                <a:pos x="400" y="176"/>
              </a:cxn>
              <a:cxn ang="0">
                <a:pos x="400" y="176"/>
              </a:cxn>
              <a:cxn ang="0">
                <a:pos x="400" y="0"/>
              </a:cxn>
              <a:cxn ang="0">
                <a:pos x="400" y="6"/>
              </a:cxn>
              <a:cxn ang="0">
                <a:pos x="0" y="6"/>
              </a:cxn>
              <a:cxn ang="0">
                <a:pos x="6" y="0"/>
              </a:cxn>
              <a:cxn ang="0">
                <a:pos x="6" y="176"/>
              </a:cxn>
            </a:cxnLst>
            <a:rect l="0" t="0" r="r" b="b"/>
            <a:pathLst>
              <a:path w="406" h="182">
                <a:moveTo>
                  <a:pt x="0" y="0"/>
                </a:moveTo>
                <a:lnTo>
                  <a:pt x="0" y="0"/>
                </a:lnTo>
                <a:lnTo>
                  <a:pt x="400" y="0"/>
                </a:lnTo>
                <a:lnTo>
                  <a:pt x="406" y="0"/>
                </a:lnTo>
                <a:lnTo>
                  <a:pt x="406" y="176"/>
                </a:lnTo>
                <a:lnTo>
                  <a:pt x="400" y="182"/>
                </a:lnTo>
                <a:lnTo>
                  <a:pt x="0" y="182"/>
                </a:lnTo>
                <a:lnTo>
                  <a:pt x="0" y="176"/>
                </a:lnTo>
                <a:lnTo>
                  <a:pt x="0" y="0"/>
                </a:lnTo>
                <a:close/>
                <a:moveTo>
                  <a:pt x="6" y="176"/>
                </a:moveTo>
                <a:lnTo>
                  <a:pt x="0" y="176"/>
                </a:lnTo>
                <a:lnTo>
                  <a:pt x="400" y="176"/>
                </a:lnTo>
                <a:lnTo>
                  <a:pt x="400" y="176"/>
                </a:lnTo>
                <a:lnTo>
                  <a:pt x="400" y="0"/>
                </a:lnTo>
                <a:lnTo>
                  <a:pt x="400" y="6"/>
                </a:lnTo>
                <a:lnTo>
                  <a:pt x="0" y="6"/>
                </a:lnTo>
                <a:lnTo>
                  <a:pt x="6" y="0"/>
                </a:lnTo>
                <a:lnTo>
                  <a:pt x="6" y="176"/>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397" name="Rectangle 189"/>
          <p:cNvSpPr>
            <a:spLocks noChangeArrowheads="1"/>
          </p:cNvSpPr>
          <p:nvPr/>
        </p:nvSpPr>
        <p:spPr bwMode="auto">
          <a:xfrm>
            <a:off x="7705726" y="2157412"/>
            <a:ext cx="3413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PMO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398" name="Rectangle 190"/>
          <p:cNvSpPr>
            <a:spLocks noChangeArrowheads="1"/>
          </p:cNvSpPr>
          <p:nvPr/>
        </p:nvSpPr>
        <p:spPr bwMode="auto">
          <a:xfrm>
            <a:off x="5476876" y="2382837"/>
            <a:ext cx="730250" cy="7858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399" name="Rectangle 191"/>
          <p:cNvSpPr>
            <a:spLocks noChangeArrowheads="1"/>
          </p:cNvSpPr>
          <p:nvPr/>
        </p:nvSpPr>
        <p:spPr bwMode="auto">
          <a:xfrm>
            <a:off x="5648326" y="2409825"/>
            <a:ext cx="4841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Cluster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0" name="Rectangle 192"/>
          <p:cNvSpPr>
            <a:spLocks noChangeArrowheads="1"/>
          </p:cNvSpPr>
          <p:nvPr/>
        </p:nvSpPr>
        <p:spPr bwMode="auto">
          <a:xfrm>
            <a:off x="5657851" y="2549525"/>
            <a:ext cx="3889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Leads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03" name="Rectangle 195"/>
          <p:cNvSpPr>
            <a:spLocks noChangeArrowheads="1"/>
          </p:cNvSpPr>
          <p:nvPr/>
        </p:nvSpPr>
        <p:spPr bwMode="auto">
          <a:xfrm>
            <a:off x="5695951" y="2794000"/>
            <a:ext cx="65"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06" name="Rectangle 198"/>
          <p:cNvSpPr>
            <a:spLocks noChangeArrowheads="1"/>
          </p:cNvSpPr>
          <p:nvPr/>
        </p:nvSpPr>
        <p:spPr bwMode="auto">
          <a:xfrm>
            <a:off x="3960813" y="2741612"/>
            <a:ext cx="730250" cy="504825"/>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07" name="Rectangle 199"/>
          <p:cNvSpPr>
            <a:spLocks noChangeArrowheads="1"/>
          </p:cNvSpPr>
          <p:nvPr/>
        </p:nvSpPr>
        <p:spPr bwMode="auto">
          <a:xfrm>
            <a:off x="4206876" y="2786062"/>
            <a:ext cx="2936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P2P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8" name="Rectangle 200"/>
          <p:cNvSpPr>
            <a:spLocks noChangeArrowheads="1"/>
          </p:cNvSpPr>
          <p:nvPr/>
        </p:nvSpPr>
        <p:spPr bwMode="auto">
          <a:xfrm>
            <a:off x="4121151" y="2924175"/>
            <a:ext cx="4937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09" name="Rectangle 201"/>
          <p:cNvSpPr>
            <a:spLocks noChangeArrowheads="1"/>
          </p:cNvSpPr>
          <p:nvPr/>
        </p:nvSpPr>
        <p:spPr bwMode="auto">
          <a:xfrm>
            <a:off x="4187826" y="3063875"/>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0" name="Rectangle 202"/>
          <p:cNvSpPr>
            <a:spLocks noChangeArrowheads="1"/>
          </p:cNvSpPr>
          <p:nvPr/>
        </p:nvSpPr>
        <p:spPr bwMode="auto">
          <a:xfrm>
            <a:off x="4738688" y="2749550"/>
            <a:ext cx="728663" cy="506412"/>
          </a:xfrm>
          <a:prstGeom prst="rect">
            <a:avLst/>
          </a:prstGeom>
          <a:solidFill>
            <a:srgbClr val="00729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11" name="Rectangle 203"/>
          <p:cNvSpPr>
            <a:spLocks noChangeArrowheads="1"/>
          </p:cNvSpPr>
          <p:nvPr/>
        </p:nvSpPr>
        <p:spPr bwMode="auto">
          <a:xfrm>
            <a:off x="4984751" y="2794000"/>
            <a:ext cx="2936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D2R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2" name="Rectangle 204"/>
          <p:cNvSpPr>
            <a:spLocks noChangeArrowheads="1"/>
          </p:cNvSpPr>
          <p:nvPr/>
        </p:nvSpPr>
        <p:spPr bwMode="auto">
          <a:xfrm>
            <a:off x="4908551" y="2933700"/>
            <a:ext cx="45561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Stream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414" name="Rectangle 206"/>
          <p:cNvSpPr>
            <a:spLocks noChangeArrowheads="1"/>
          </p:cNvSpPr>
          <p:nvPr/>
        </p:nvSpPr>
        <p:spPr bwMode="auto">
          <a:xfrm>
            <a:off x="4984751" y="3073400"/>
            <a:ext cx="322263"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415" name="Picture 207"/>
          <p:cNvPicPr>
            <a:picLocks noChangeAspect="1" noChangeArrowheads="1"/>
          </p:cNvPicPr>
          <p:nvPr/>
        </p:nvPicPr>
        <p:blipFill>
          <a:blip r:embed="rId16" cstate="print"/>
          <a:srcRect/>
          <a:stretch>
            <a:fillRect/>
          </a:stretch>
        </p:blipFill>
        <p:spPr bwMode="auto">
          <a:xfrm>
            <a:off x="3817938" y="3508375"/>
            <a:ext cx="436563" cy="244475"/>
          </a:xfrm>
          <a:prstGeom prst="rect">
            <a:avLst/>
          </a:prstGeom>
          <a:noFill/>
          <a:ln w="9525">
            <a:noFill/>
            <a:miter lim="800000"/>
            <a:headEnd/>
            <a:tailEnd/>
          </a:ln>
        </p:spPr>
      </p:pic>
      <p:pic>
        <p:nvPicPr>
          <p:cNvPr id="94416" name="Picture 208"/>
          <p:cNvPicPr>
            <a:picLocks noChangeAspect="1" noChangeArrowheads="1"/>
          </p:cNvPicPr>
          <p:nvPr/>
        </p:nvPicPr>
        <p:blipFill>
          <a:blip r:embed="rId10" cstate="print"/>
          <a:srcRect/>
          <a:stretch>
            <a:fillRect/>
          </a:stretch>
        </p:blipFill>
        <p:spPr bwMode="auto">
          <a:xfrm>
            <a:off x="3817938" y="3508375"/>
            <a:ext cx="436563" cy="244475"/>
          </a:xfrm>
          <a:prstGeom prst="rect">
            <a:avLst/>
          </a:prstGeom>
          <a:noFill/>
          <a:ln w="9525">
            <a:noFill/>
            <a:miter lim="800000"/>
            <a:headEnd/>
            <a:tailEnd/>
          </a:ln>
        </p:spPr>
      </p:pic>
      <p:sp>
        <p:nvSpPr>
          <p:cNvPr id="94417" name="Freeform 209"/>
          <p:cNvSpPr>
            <a:spLocks noEditPoints="1"/>
          </p:cNvSpPr>
          <p:nvPr/>
        </p:nvSpPr>
        <p:spPr bwMode="auto">
          <a:xfrm>
            <a:off x="3865563" y="3570288"/>
            <a:ext cx="255588" cy="69850"/>
          </a:xfrm>
          <a:custGeom>
            <a:avLst/>
            <a:gdLst/>
            <a:ahLst/>
            <a:cxnLst>
              <a:cxn ang="0">
                <a:pos x="0" y="22"/>
              </a:cxn>
              <a:cxn ang="0">
                <a:pos x="119" y="22"/>
              </a:cxn>
              <a:cxn ang="0">
                <a:pos x="119" y="27"/>
              </a:cxn>
              <a:cxn ang="0">
                <a:pos x="0" y="27"/>
              </a:cxn>
              <a:cxn ang="0">
                <a:pos x="0" y="22"/>
              </a:cxn>
              <a:cxn ang="0">
                <a:pos x="113" y="0"/>
              </a:cxn>
              <a:cxn ang="0">
                <a:pos x="161" y="22"/>
              </a:cxn>
              <a:cxn ang="0">
                <a:pos x="113" y="44"/>
              </a:cxn>
              <a:cxn ang="0">
                <a:pos x="113" y="0"/>
              </a:cxn>
            </a:cxnLst>
            <a:rect l="0" t="0" r="r" b="b"/>
            <a:pathLst>
              <a:path w="161" h="44">
                <a:moveTo>
                  <a:pt x="0" y="22"/>
                </a:moveTo>
                <a:lnTo>
                  <a:pt x="119" y="22"/>
                </a:lnTo>
                <a:lnTo>
                  <a:pt x="119" y="27"/>
                </a:lnTo>
                <a:lnTo>
                  <a:pt x="0" y="27"/>
                </a:lnTo>
                <a:lnTo>
                  <a:pt x="0" y="22"/>
                </a:lnTo>
                <a:close/>
                <a:moveTo>
                  <a:pt x="113" y="0"/>
                </a:moveTo>
                <a:lnTo>
                  <a:pt x="161" y="22"/>
                </a:lnTo>
                <a:lnTo>
                  <a:pt x="113" y="44"/>
                </a:lnTo>
                <a:lnTo>
                  <a:pt x="113"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18" name="Picture 210"/>
          <p:cNvPicPr>
            <a:picLocks noChangeAspect="1" noChangeArrowheads="1"/>
          </p:cNvPicPr>
          <p:nvPr/>
        </p:nvPicPr>
        <p:blipFill>
          <a:blip r:embed="rId16" cstate="print"/>
          <a:srcRect/>
          <a:stretch>
            <a:fillRect/>
          </a:stretch>
        </p:blipFill>
        <p:spPr bwMode="auto">
          <a:xfrm>
            <a:off x="3817938" y="3727450"/>
            <a:ext cx="436563" cy="244475"/>
          </a:xfrm>
          <a:prstGeom prst="rect">
            <a:avLst/>
          </a:prstGeom>
          <a:noFill/>
          <a:ln w="9525">
            <a:noFill/>
            <a:miter lim="800000"/>
            <a:headEnd/>
            <a:tailEnd/>
          </a:ln>
        </p:spPr>
      </p:pic>
      <p:pic>
        <p:nvPicPr>
          <p:cNvPr id="94419" name="Picture 211"/>
          <p:cNvPicPr>
            <a:picLocks noChangeAspect="1" noChangeArrowheads="1"/>
          </p:cNvPicPr>
          <p:nvPr/>
        </p:nvPicPr>
        <p:blipFill>
          <a:blip r:embed="rId10" cstate="print"/>
          <a:srcRect/>
          <a:stretch>
            <a:fillRect/>
          </a:stretch>
        </p:blipFill>
        <p:spPr bwMode="auto">
          <a:xfrm>
            <a:off x="3817938" y="3727450"/>
            <a:ext cx="436563" cy="244475"/>
          </a:xfrm>
          <a:prstGeom prst="rect">
            <a:avLst/>
          </a:prstGeom>
          <a:noFill/>
          <a:ln w="9525">
            <a:noFill/>
            <a:miter lim="800000"/>
            <a:headEnd/>
            <a:tailEnd/>
          </a:ln>
        </p:spPr>
      </p:pic>
      <p:sp>
        <p:nvSpPr>
          <p:cNvPr id="94420" name="Freeform 212"/>
          <p:cNvSpPr>
            <a:spLocks noEditPoints="1"/>
          </p:cNvSpPr>
          <p:nvPr/>
        </p:nvSpPr>
        <p:spPr bwMode="auto">
          <a:xfrm>
            <a:off x="3865563" y="3787775"/>
            <a:ext cx="255588" cy="69850"/>
          </a:xfrm>
          <a:custGeom>
            <a:avLst/>
            <a:gdLst/>
            <a:ahLst/>
            <a:cxnLst>
              <a:cxn ang="0">
                <a:pos x="0" y="22"/>
              </a:cxn>
              <a:cxn ang="0">
                <a:pos x="119" y="22"/>
              </a:cxn>
              <a:cxn ang="0">
                <a:pos x="119" y="28"/>
              </a:cxn>
              <a:cxn ang="0">
                <a:pos x="0" y="28"/>
              </a:cxn>
              <a:cxn ang="0">
                <a:pos x="0" y="22"/>
              </a:cxn>
              <a:cxn ang="0">
                <a:pos x="113" y="0"/>
              </a:cxn>
              <a:cxn ang="0">
                <a:pos x="161" y="22"/>
              </a:cxn>
              <a:cxn ang="0">
                <a:pos x="113" y="44"/>
              </a:cxn>
              <a:cxn ang="0">
                <a:pos x="113" y="0"/>
              </a:cxn>
            </a:cxnLst>
            <a:rect l="0" t="0" r="r" b="b"/>
            <a:pathLst>
              <a:path w="161" h="44">
                <a:moveTo>
                  <a:pt x="0" y="22"/>
                </a:moveTo>
                <a:lnTo>
                  <a:pt x="119" y="22"/>
                </a:lnTo>
                <a:lnTo>
                  <a:pt x="119" y="28"/>
                </a:lnTo>
                <a:lnTo>
                  <a:pt x="0" y="28"/>
                </a:lnTo>
                <a:lnTo>
                  <a:pt x="0" y="22"/>
                </a:lnTo>
                <a:close/>
                <a:moveTo>
                  <a:pt x="113" y="0"/>
                </a:moveTo>
                <a:lnTo>
                  <a:pt x="161" y="22"/>
                </a:lnTo>
                <a:lnTo>
                  <a:pt x="113" y="44"/>
                </a:lnTo>
                <a:lnTo>
                  <a:pt x="113"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1" name="Picture 213"/>
          <p:cNvPicPr>
            <a:picLocks noChangeAspect="1" noChangeArrowheads="1"/>
          </p:cNvPicPr>
          <p:nvPr/>
        </p:nvPicPr>
        <p:blipFill>
          <a:blip r:embed="rId16" cstate="print"/>
          <a:srcRect/>
          <a:stretch>
            <a:fillRect/>
          </a:stretch>
        </p:blipFill>
        <p:spPr bwMode="auto">
          <a:xfrm>
            <a:off x="3808413" y="3954463"/>
            <a:ext cx="436563" cy="244475"/>
          </a:xfrm>
          <a:prstGeom prst="rect">
            <a:avLst/>
          </a:prstGeom>
          <a:noFill/>
          <a:ln w="9525">
            <a:noFill/>
            <a:miter lim="800000"/>
            <a:headEnd/>
            <a:tailEnd/>
          </a:ln>
        </p:spPr>
      </p:pic>
      <p:pic>
        <p:nvPicPr>
          <p:cNvPr id="94422" name="Picture 214"/>
          <p:cNvPicPr>
            <a:picLocks noChangeAspect="1" noChangeArrowheads="1"/>
          </p:cNvPicPr>
          <p:nvPr/>
        </p:nvPicPr>
        <p:blipFill>
          <a:blip r:embed="rId10" cstate="print"/>
          <a:srcRect/>
          <a:stretch>
            <a:fillRect/>
          </a:stretch>
        </p:blipFill>
        <p:spPr bwMode="auto">
          <a:xfrm>
            <a:off x="3808413" y="3954463"/>
            <a:ext cx="436563" cy="244475"/>
          </a:xfrm>
          <a:prstGeom prst="rect">
            <a:avLst/>
          </a:prstGeom>
          <a:noFill/>
          <a:ln w="9525">
            <a:noFill/>
            <a:miter lim="800000"/>
            <a:headEnd/>
            <a:tailEnd/>
          </a:ln>
        </p:spPr>
      </p:pic>
      <p:sp>
        <p:nvSpPr>
          <p:cNvPr id="94423" name="Freeform 215"/>
          <p:cNvSpPr>
            <a:spLocks noEditPoints="1"/>
          </p:cNvSpPr>
          <p:nvPr/>
        </p:nvSpPr>
        <p:spPr bwMode="auto">
          <a:xfrm>
            <a:off x="3856038" y="3890433"/>
            <a:ext cx="255588" cy="69850"/>
          </a:xfrm>
          <a:custGeom>
            <a:avLst/>
            <a:gdLst/>
            <a:ahLst/>
            <a:cxnLst>
              <a:cxn ang="0">
                <a:pos x="0" y="22"/>
              </a:cxn>
              <a:cxn ang="0">
                <a:pos x="119" y="22"/>
              </a:cxn>
              <a:cxn ang="0">
                <a:pos x="119" y="28"/>
              </a:cxn>
              <a:cxn ang="0">
                <a:pos x="0" y="28"/>
              </a:cxn>
              <a:cxn ang="0">
                <a:pos x="0" y="22"/>
              </a:cxn>
              <a:cxn ang="0">
                <a:pos x="114" y="0"/>
              </a:cxn>
              <a:cxn ang="0">
                <a:pos x="161" y="22"/>
              </a:cxn>
              <a:cxn ang="0">
                <a:pos x="114" y="44"/>
              </a:cxn>
              <a:cxn ang="0">
                <a:pos x="114" y="0"/>
              </a:cxn>
            </a:cxnLst>
            <a:rect l="0" t="0" r="r" b="b"/>
            <a:pathLst>
              <a:path w="161" h="44">
                <a:moveTo>
                  <a:pt x="0" y="22"/>
                </a:moveTo>
                <a:lnTo>
                  <a:pt x="119" y="22"/>
                </a:lnTo>
                <a:lnTo>
                  <a:pt x="119" y="28"/>
                </a:lnTo>
                <a:lnTo>
                  <a:pt x="0" y="28"/>
                </a:lnTo>
                <a:lnTo>
                  <a:pt x="0" y="22"/>
                </a:lnTo>
                <a:close/>
                <a:moveTo>
                  <a:pt x="114" y="0"/>
                </a:moveTo>
                <a:lnTo>
                  <a:pt x="161" y="22"/>
                </a:lnTo>
                <a:lnTo>
                  <a:pt x="114" y="44"/>
                </a:lnTo>
                <a:lnTo>
                  <a:pt x="114"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4" name="Picture 216"/>
          <p:cNvPicPr>
            <a:picLocks noChangeAspect="1" noChangeArrowheads="1"/>
          </p:cNvPicPr>
          <p:nvPr/>
        </p:nvPicPr>
        <p:blipFill>
          <a:blip r:embed="rId2" cstate="print"/>
          <a:srcRect/>
          <a:stretch>
            <a:fillRect/>
          </a:stretch>
        </p:blipFill>
        <p:spPr bwMode="auto">
          <a:xfrm>
            <a:off x="4206876" y="3098800"/>
            <a:ext cx="274638" cy="366712"/>
          </a:xfrm>
          <a:prstGeom prst="rect">
            <a:avLst/>
          </a:prstGeom>
          <a:noFill/>
          <a:ln w="9525">
            <a:noFill/>
            <a:miter lim="800000"/>
            <a:headEnd/>
            <a:tailEnd/>
          </a:ln>
        </p:spPr>
      </p:pic>
      <p:pic>
        <p:nvPicPr>
          <p:cNvPr id="94425" name="Picture 217"/>
          <p:cNvPicPr>
            <a:picLocks noChangeAspect="1" noChangeArrowheads="1"/>
          </p:cNvPicPr>
          <p:nvPr/>
        </p:nvPicPr>
        <p:blipFill>
          <a:blip r:embed="rId3" cstate="print"/>
          <a:srcRect/>
          <a:stretch>
            <a:fillRect/>
          </a:stretch>
        </p:blipFill>
        <p:spPr bwMode="auto">
          <a:xfrm>
            <a:off x="4206876" y="3098800"/>
            <a:ext cx="274638" cy="366712"/>
          </a:xfrm>
          <a:prstGeom prst="rect">
            <a:avLst/>
          </a:prstGeom>
          <a:noFill/>
          <a:ln w="9525">
            <a:noFill/>
            <a:miter lim="800000"/>
            <a:headEnd/>
            <a:tailEnd/>
          </a:ln>
        </p:spPr>
      </p:pic>
      <p:sp>
        <p:nvSpPr>
          <p:cNvPr id="94426" name="Freeform 218"/>
          <p:cNvSpPr>
            <a:spLocks noEditPoints="1"/>
          </p:cNvSpPr>
          <p:nvPr/>
        </p:nvSpPr>
        <p:spPr bwMode="auto">
          <a:xfrm>
            <a:off x="4302126" y="3124200"/>
            <a:ext cx="76200" cy="192087"/>
          </a:xfrm>
          <a:custGeom>
            <a:avLst/>
            <a:gdLst/>
            <a:ahLst/>
            <a:cxnLst>
              <a:cxn ang="0">
                <a:pos x="30" y="0"/>
              </a:cxn>
              <a:cxn ang="0">
                <a:pos x="30" y="88"/>
              </a:cxn>
              <a:cxn ang="0">
                <a:pos x="24" y="88"/>
              </a:cxn>
              <a:cxn ang="0">
                <a:pos x="24" y="0"/>
              </a:cxn>
              <a:cxn ang="0">
                <a:pos x="30" y="0"/>
              </a:cxn>
              <a:cxn ang="0">
                <a:pos x="48" y="77"/>
              </a:cxn>
              <a:cxn ang="0">
                <a:pos x="24" y="121"/>
              </a:cxn>
              <a:cxn ang="0">
                <a:pos x="0" y="77"/>
              </a:cxn>
              <a:cxn ang="0">
                <a:pos x="48" y="77"/>
              </a:cxn>
            </a:cxnLst>
            <a:rect l="0" t="0" r="r" b="b"/>
            <a:pathLst>
              <a:path w="48" h="121">
                <a:moveTo>
                  <a:pt x="30" y="0"/>
                </a:moveTo>
                <a:lnTo>
                  <a:pt x="30" y="88"/>
                </a:lnTo>
                <a:lnTo>
                  <a:pt x="24" y="88"/>
                </a:lnTo>
                <a:lnTo>
                  <a:pt x="24" y="0"/>
                </a:lnTo>
                <a:lnTo>
                  <a:pt x="30" y="0"/>
                </a:lnTo>
                <a:close/>
                <a:moveTo>
                  <a:pt x="48" y="77"/>
                </a:moveTo>
                <a:lnTo>
                  <a:pt x="24" y="121"/>
                </a:lnTo>
                <a:lnTo>
                  <a:pt x="0" y="77"/>
                </a:lnTo>
                <a:lnTo>
                  <a:pt x="48"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27" name="Picture 219"/>
          <p:cNvPicPr>
            <a:picLocks noChangeAspect="1" noChangeArrowheads="1"/>
          </p:cNvPicPr>
          <p:nvPr/>
        </p:nvPicPr>
        <p:blipFill>
          <a:blip r:embed="rId2" cstate="print"/>
          <a:srcRect/>
          <a:stretch>
            <a:fillRect/>
          </a:stretch>
        </p:blipFill>
        <p:spPr bwMode="auto">
          <a:xfrm>
            <a:off x="4975226" y="3098800"/>
            <a:ext cx="274638" cy="366712"/>
          </a:xfrm>
          <a:prstGeom prst="rect">
            <a:avLst/>
          </a:prstGeom>
          <a:noFill/>
          <a:ln w="9525">
            <a:noFill/>
            <a:miter lim="800000"/>
            <a:headEnd/>
            <a:tailEnd/>
          </a:ln>
        </p:spPr>
      </p:pic>
      <p:pic>
        <p:nvPicPr>
          <p:cNvPr id="94428" name="Picture 220"/>
          <p:cNvPicPr>
            <a:picLocks noChangeAspect="1" noChangeArrowheads="1"/>
          </p:cNvPicPr>
          <p:nvPr/>
        </p:nvPicPr>
        <p:blipFill>
          <a:blip r:embed="rId3" cstate="print"/>
          <a:srcRect/>
          <a:stretch>
            <a:fillRect/>
          </a:stretch>
        </p:blipFill>
        <p:spPr bwMode="auto">
          <a:xfrm>
            <a:off x="4975226" y="3098800"/>
            <a:ext cx="274638" cy="366712"/>
          </a:xfrm>
          <a:prstGeom prst="rect">
            <a:avLst/>
          </a:prstGeom>
          <a:noFill/>
          <a:ln w="9525">
            <a:noFill/>
            <a:miter lim="800000"/>
            <a:headEnd/>
            <a:tailEnd/>
          </a:ln>
        </p:spPr>
      </p:pic>
      <p:sp>
        <p:nvSpPr>
          <p:cNvPr id="94429" name="Freeform 221"/>
          <p:cNvSpPr>
            <a:spLocks noEditPoints="1"/>
          </p:cNvSpPr>
          <p:nvPr/>
        </p:nvSpPr>
        <p:spPr bwMode="auto">
          <a:xfrm>
            <a:off x="5070476" y="3124200"/>
            <a:ext cx="74613" cy="192087"/>
          </a:xfrm>
          <a:custGeom>
            <a:avLst/>
            <a:gdLst/>
            <a:ahLst/>
            <a:cxnLst>
              <a:cxn ang="0">
                <a:pos x="29" y="0"/>
              </a:cxn>
              <a:cxn ang="0">
                <a:pos x="29" y="88"/>
              </a:cxn>
              <a:cxn ang="0">
                <a:pos x="23" y="88"/>
              </a:cxn>
              <a:cxn ang="0">
                <a:pos x="23" y="0"/>
              </a:cxn>
              <a:cxn ang="0">
                <a:pos x="29" y="0"/>
              </a:cxn>
              <a:cxn ang="0">
                <a:pos x="47" y="77"/>
              </a:cxn>
              <a:cxn ang="0">
                <a:pos x="23" y="121"/>
              </a:cxn>
              <a:cxn ang="0">
                <a:pos x="0" y="77"/>
              </a:cxn>
              <a:cxn ang="0">
                <a:pos x="47" y="77"/>
              </a:cxn>
            </a:cxnLst>
            <a:rect l="0" t="0" r="r" b="b"/>
            <a:pathLst>
              <a:path w="47" h="121">
                <a:moveTo>
                  <a:pt x="29" y="0"/>
                </a:moveTo>
                <a:lnTo>
                  <a:pt x="29" y="88"/>
                </a:lnTo>
                <a:lnTo>
                  <a:pt x="23" y="88"/>
                </a:lnTo>
                <a:lnTo>
                  <a:pt x="23" y="0"/>
                </a:lnTo>
                <a:lnTo>
                  <a:pt x="29" y="0"/>
                </a:lnTo>
                <a:close/>
                <a:moveTo>
                  <a:pt x="47" y="77"/>
                </a:moveTo>
                <a:lnTo>
                  <a:pt x="23" y="121"/>
                </a:lnTo>
                <a:lnTo>
                  <a:pt x="0" y="77"/>
                </a:lnTo>
                <a:lnTo>
                  <a:pt x="47" y="77"/>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0" name="Picture 222"/>
          <p:cNvPicPr>
            <a:picLocks noChangeAspect="1" noChangeArrowheads="1"/>
          </p:cNvPicPr>
          <p:nvPr/>
        </p:nvPicPr>
        <p:blipFill>
          <a:blip r:embed="rId17" cstate="print"/>
          <a:srcRect/>
          <a:stretch>
            <a:fillRect/>
          </a:stretch>
        </p:blipFill>
        <p:spPr bwMode="auto">
          <a:xfrm>
            <a:off x="1997076" y="2322513"/>
            <a:ext cx="276225" cy="506412"/>
          </a:xfrm>
          <a:prstGeom prst="rect">
            <a:avLst/>
          </a:prstGeom>
          <a:noFill/>
          <a:ln w="9525">
            <a:noFill/>
            <a:miter lim="800000"/>
            <a:headEnd/>
            <a:tailEnd/>
          </a:ln>
        </p:spPr>
      </p:pic>
      <p:pic>
        <p:nvPicPr>
          <p:cNvPr id="94433" name="Picture 225"/>
          <p:cNvPicPr>
            <a:picLocks noChangeAspect="1" noChangeArrowheads="1"/>
          </p:cNvPicPr>
          <p:nvPr/>
        </p:nvPicPr>
        <p:blipFill>
          <a:blip r:embed="rId18" cstate="print"/>
          <a:srcRect/>
          <a:stretch>
            <a:fillRect/>
          </a:stretch>
        </p:blipFill>
        <p:spPr bwMode="auto">
          <a:xfrm>
            <a:off x="2624138" y="2609850"/>
            <a:ext cx="274638" cy="339725"/>
          </a:xfrm>
          <a:prstGeom prst="rect">
            <a:avLst/>
          </a:prstGeom>
          <a:noFill/>
          <a:ln w="9525">
            <a:noFill/>
            <a:miter lim="800000"/>
            <a:headEnd/>
            <a:tailEnd/>
          </a:ln>
        </p:spPr>
      </p:pic>
      <p:pic>
        <p:nvPicPr>
          <p:cNvPr id="94434" name="Picture 226"/>
          <p:cNvPicPr>
            <a:picLocks noChangeAspect="1" noChangeArrowheads="1"/>
          </p:cNvPicPr>
          <p:nvPr/>
        </p:nvPicPr>
        <p:blipFill>
          <a:blip r:embed="rId19" cstate="print"/>
          <a:srcRect/>
          <a:stretch>
            <a:fillRect/>
          </a:stretch>
        </p:blipFill>
        <p:spPr bwMode="auto">
          <a:xfrm>
            <a:off x="2624138" y="2609850"/>
            <a:ext cx="274638" cy="339725"/>
          </a:xfrm>
          <a:prstGeom prst="rect">
            <a:avLst/>
          </a:prstGeom>
          <a:noFill/>
          <a:ln w="9525">
            <a:noFill/>
            <a:miter lim="800000"/>
            <a:headEnd/>
            <a:tailEnd/>
          </a:ln>
        </p:spPr>
      </p:pic>
      <p:sp>
        <p:nvSpPr>
          <p:cNvPr id="94435" name="Freeform 227"/>
          <p:cNvSpPr>
            <a:spLocks noEditPoints="1"/>
          </p:cNvSpPr>
          <p:nvPr/>
        </p:nvSpPr>
        <p:spPr bwMode="auto">
          <a:xfrm>
            <a:off x="2717801" y="2636838"/>
            <a:ext cx="76200" cy="165100"/>
          </a:xfrm>
          <a:custGeom>
            <a:avLst/>
            <a:gdLst/>
            <a:ahLst/>
            <a:cxnLst>
              <a:cxn ang="0">
                <a:pos x="30" y="0"/>
              </a:cxn>
              <a:cxn ang="0">
                <a:pos x="30" y="71"/>
              </a:cxn>
              <a:cxn ang="0">
                <a:pos x="24" y="71"/>
              </a:cxn>
              <a:cxn ang="0">
                <a:pos x="24" y="0"/>
              </a:cxn>
              <a:cxn ang="0">
                <a:pos x="30" y="0"/>
              </a:cxn>
              <a:cxn ang="0">
                <a:pos x="48" y="60"/>
              </a:cxn>
              <a:cxn ang="0">
                <a:pos x="24" y="104"/>
              </a:cxn>
              <a:cxn ang="0">
                <a:pos x="0" y="60"/>
              </a:cxn>
              <a:cxn ang="0">
                <a:pos x="48" y="60"/>
              </a:cxn>
            </a:cxnLst>
            <a:rect l="0" t="0" r="r" b="b"/>
            <a:pathLst>
              <a:path w="48" h="104">
                <a:moveTo>
                  <a:pt x="30" y="0"/>
                </a:moveTo>
                <a:lnTo>
                  <a:pt x="30" y="71"/>
                </a:lnTo>
                <a:lnTo>
                  <a:pt x="24" y="71"/>
                </a:lnTo>
                <a:lnTo>
                  <a:pt x="24" y="0"/>
                </a:lnTo>
                <a:lnTo>
                  <a:pt x="30" y="0"/>
                </a:lnTo>
                <a:close/>
                <a:moveTo>
                  <a:pt x="48" y="60"/>
                </a:moveTo>
                <a:lnTo>
                  <a:pt x="24" y="104"/>
                </a:lnTo>
                <a:lnTo>
                  <a:pt x="0" y="60"/>
                </a:lnTo>
                <a:lnTo>
                  <a:pt x="48"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6" name="Picture 228"/>
          <p:cNvPicPr>
            <a:picLocks noChangeAspect="1" noChangeArrowheads="1"/>
          </p:cNvPicPr>
          <p:nvPr/>
        </p:nvPicPr>
        <p:blipFill>
          <a:blip r:embed="rId18" cstate="print"/>
          <a:srcRect/>
          <a:stretch>
            <a:fillRect/>
          </a:stretch>
        </p:blipFill>
        <p:spPr bwMode="auto">
          <a:xfrm>
            <a:off x="3467101" y="2601913"/>
            <a:ext cx="274638" cy="339725"/>
          </a:xfrm>
          <a:prstGeom prst="rect">
            <a:avLst/>
          </a:prstGeom>
          <a:noFill/>
          <a:ln w="9525">
            <a:noFill/>
            <a:miter lim="800000"/>
            <a:headEnd/>
            <a:tailEnd/>
          </a:ln>
        </p:spPr>
      </p:pic>
      <p:pic>
        <p:nvPicPr>
          <p:cNvPr id="94437" name="Picture 229"/>
          <p:cNvPicPr>
            <a:picLocks noChangeAspect="1" noChangeArrowheads="1"/>
          </p:cNvPicPr>
          <p:nvPr/>
        </p:nvPicPr>
        <p:blipFill>
          <a:blip r:embed="rId19" cstate="print"/>
          <a:srcRect/>
          <a:stretch>
            <a:fillRect/>
          </a:stretch>
        </p:blipFill>
        <p:spPr bwMode="auto">
          <a:xfrm>
            <a:off x="3467101" y="2601913"/>
            <a:ext cx="274638" cy="339725"/>
          </a:xfrm>
          <a:prstGeom prst="rect">
            <a:avLst/>
          </a:prstGeom>
          <a:noFill/>
          <a:ln w="9525">
            <a:noFill/>
            <a:miter lim="800000"/>
            <a:headEnd/>
            <a:tailEnd/>
          </a:ln>
        </p:spPr>
      </p:pic>
      <p:sp>
        <p:nvSpPr>
          <p:cNvPr id="94438" name="Freeform 230"/>
          <p:cNvSpPr>
            <a:spLocks noEditPoints="1"/>
          </p:cNvSpPr>
          <p:nvPr/>
        </p:nvSpPr>
        <p:spPr bwMode="auto">
          <a:xfrm>
            <a:off x="3562351" y="2627313"/>
            <a:ext cx="76200" cy="166687"/>
          </a:xfrm>
          <a:custGeom>
            <a:avLst/>
            <a:gdLst/>
            <a:ahLst/>
            <a:cxnLst>
              <a:cxn ang="0">
                <a:pos x="30" y="0"/>
              </a:cxn>
              <a:cxn ang="0">
                <a:pos x="30" y="72"/>
              </a:cxn>
              <a:cxn ang="0">
                <a:pos x="24" y="72"/>
              </a:cxn>
              <a:cxn ang="0">
                <a:pos x="24" y="0"/>
              </a:cxn>
              <a:cxn ang="0">
                <a:pos x="30" y="0"/>
              </a:cxn>
              <a:cxn ang="0">
                <a:pos x="48" y="61"/>
              </a:cxn>
              <a:cxn ang="0">
                <a:pos x="24" y="105"/>
              </a:cxn>
              <a:cxn ang="0">
                <a:pos x="0" y="61"/>
              </a:cxn>
              <a:cxn ang="0">
                <a:pos x="48" y="61"/>
              </a:cxn>
            </a:cxnLst>
            <a:rect l="0" t="0" r="r" b="b"/>
            <a:pathLst>
              <a:path w="48" h="105">
                <a:moveTo>
                  <a:pt x="30" y="0"/>
                </a:moveTo>
                <a:lnTo>
                  <a:pt x="30" y="72"/>
                </a:lnTo>
                <a:lnTo>
                  <a:pt x="24" y="72"/>
                </a:lnTo>
                <a:lnTo>
                  <a:pt x="24" y="0"/>
                </a:lnTo>
                <a:lnTo>
                  <a:pt x="30" y="0"/>
                </a:lnTo>
                <a:close/>
                <a:moveTo>
                  <a:pt x="48" y="61"/>
                </a:moveTo>
                <a:lnTo>
                  <a:pt x="24" y="105"/>
                </a:lnTo>
                <a:lnTo>
                  <a:pt x="0" y="61"/>
                </a:lnTo>
                <a:lnTo>
                  <a:pt x="48" y="61"/>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39" name="Picture 231"/>
          <p:cNvPicPr>
            <a:picLocks noChangeAspect="1" noChangeArrowheads="1"/>
          </p:cNvPicPr>
          <p:nvPr/>
        </p:nvPicPr>
        <p:blipFill>
          <a:blip r:embed="rId18" cstate="print"/>
          <a:srcRect/>
          <a:stretch>
            <a:fillRect/>
          </a:stretch>
        </p:blipFill>
        <p:spPr bwMode="auto">
          <a:xfrm>
            <a:off x="4225926" y="2574925"/>
            <a:ext cx="274638" cy="339725"/>
          </a:xfrm>
          <a:prstGeom prst="rect">
            <a:avLst/>
          </a:prstGeom>
          <a:noFill/>
          <a:ln w="9525">
            <a:noFill/>
            <a:miter lim="800000"/>
            <a:headEnd/>
            <a:tailEnd/>
          </a:ln>
        </p:spPr>
      </p:pic>
      <p:pic>
        <p:nvPicPr>
          <p:cNvPr id="94440" name="Picture 232"/>
          <p:cNvPicPr>
            <a:picLocks noChangeAspect="1" noChangeArrowheads="1"/>
          </p:cNvPicPr>
          <p:nvPr/>
        </p:nvPicPr>
        <p:blipFill>
          <a:blip r:embed="rId19" cstate="print"/>
          <a:srcRect/>
          <a:stretch>
            <a:fillRect/>
          </a:stretch>
        </p:blipFill>
        <p:spPr bwMode="auto">
          <a:xfrm>
            <a:off x="4225926" y="2574925"/>
            <a:ext cx="274638" cy="339725"/>
          </a:xfrm>
          <a:prstGeom prst="rect">
            <a:avLst/>
          </a:prstGeom>
          <a:noFill/>
          <a:ln w="9525">
            <a:noFill/>
            <a:miter lim="800000"/>
            <a:headEnd/>
            <a:tailEnd/>
          </a:ln>
        </p:spPr>
      </p:pic>
      <p:sp>
        <p:nvSpPr>
          <p:cNvPr id="94441" name="Freeform 233"/>
          <p:cNvSpPr>
            <a:spLocks noEditPoints="1"/>
          </p:cNvSpPr>
          <p:nvPr/>
        </p:nvSpPr>
        <p:spPr bwMode="auto">
          <a:xfrm>
            <a:off x="4321176" y="2601913"/>
            <a:ext cx="74613" cy="165100"/>
          </a:xfrm>
          <a:custGeom>
            <a:avLst/>
            <a:gdLst/>
            <a:ahLst/>
            <a:cxnLst>
              <a:cxn ang="0">
                <a:pos x="30" y="0"/>
              </a:cxn>
              <a:cxn ang="0">
                <a:pos x="30" y="71"/>
              </a:cxn>
              <a:cxn ang="0">
                <a:pos x="24" y="71"/>
              </a:cxn>
              <a:cxn ang="0">
                <a:pos x="24" y="0"/>
              </a:cxn>
              <a:cxn ang="0">
                <a:pos x="30" y="0"/>
              </a:cxn>
              <a:cxn ang="0">
                <a:pos x="47" y="60"/>
              </a:cxn>
              <a:cxn ang="0">
                <a:pos x="24" y="104"/>
              </a:cxn>
              <a:cxn ang="0">
                <a:pos x="0" y="60"/>
              </a:cxn>
              <a:cxn ang="0">
                <a:pos x="47" y="60"/>
              </a:cxn>
            </a:cxnLst>
            <a:rect l="0" t="0" r="r" b="b"/>
            <a:pathLst>
              <a:path w="47" h="104">
                <a:moveTo>
                  <a:pt x="30" y="0"/>
                </a:moveTo>
                <a:lnTo>
                  <a:pt x="30" y="71"/>
                </a:lnTo>
                <a:lnTo>
                  <a:pt x="24" y="71"/>
                </a:lnTo>
                <a:lnTo>
                  <a:pt x="24" y="0"/>
                </a:lnTo>
                <a:lnTo>
                  <a:pt x="30" y="0"/>
                </a:lnTo>
                <a:close/>
                <a:moveTo>
                  <a:pt x="47" y="60"/>
                </a:moveTo>
                <a:lnTo>
                  <a:pt x="24" y="104"/>
                </a:lnTo>
                <a:lnTo>
                  <a:pt x="0" y="60"/>
                </a:lnTo>
                <a:lnTo>
                  <a:pt x="47"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4442" name="Picture 234"/>
          <p:cNvPicPr>
            <a:picLocks noChangeAspect="1" noChangeArrowheads="1"/>
          </p:cNvPicPr>
          <p:nvPr/>
        </p:nvPicPr>
        <p:blipFill>
          <a:blip r:embed="rId18" cstate="print"/>
          <a:srcRect/>
          <a:stretch>
            <a:fillRect/>
          </a:stretch>
        </p:blipFill>
        <p:spPr bwMode="auto">
          <a:xfrm>
            <a:off x="4994276" y="2574925"/>
            <a:ext cx="274638" cy="339725"/>
          </a:xfrm>
          <a:prstGeom prst="rect">
            <a:avLst/>
          </a:prstGeom>
          <a:noFill/>
          <a:ln w="9525">
            <a:noFill/>
            <a:miter lim="800000"/>
            <a:headEnd/>
            <a:tailEnd/>
          </a:ln>
        </p:spPr>
      </p:pic>
      <p:pic>
        <p:nvPicPr>
          <p:cNvPr id="94443" name="Picture 235"/>
          <p:cNvPicPr>
            <a:picLocks noChangeAspect="1" noChangeArrowheads="1"/>
          </p:cNvPicPr>
          <p:nvPr/>
        </p:nvPicPr>
        <p:blipFill>
          <a:blip r:embed="rId19" cstate="print"/>
          <a:srcRect/>
          <a:stretch>
            <a:fillRect/>
          </a:stretch>
        </p:blipFill>
        <p:spPr bwMode="auto">
          <a:xfrm>
            <a:off x="4994276" y="2574925"/>
            <a:ext cx="274638" cy="339725"/>
          </a:xfrm>
          <a:prstGeom prst="rect">
            <a:avLst/>
          </a:prstGeom>
          <a:noFill/>
          <a:ln w="9525">
            <a:noFill/>
            <a:miter lim="800000"/>
            <a:headEnd/>
            <a:tailEnd/>
          </a:ln>
        </p:spPr>
      </p:pic>
      <p:sp>
        <p:nvSpPr>
          <p:cNvPr id="94444" name="Freeform 236"/>
          <p:cNvSpPr>
            <a:spLocks noEditPoints="1"/>
          </p:cNvSpPr>
          <p:nvPr/>
        </p:nvSpPr>
        <p:spPr bwMode="auto">
          <a:xfrm>
            <a:off x="5089526" y="2601913"/>
            <a:ext cx="74613" cy="165100"/>
          </a:xfrm>
          <a:custGeom>
            <a:avLst/>
            <a:gdLst/>
            <a:ahLst/>
            <a:cxnLst>
              <a:cxn ang="0">
                <a:pos x="29" y="0"/>
              </a:cxn>
              <a:cxn ang="0">
                <a:pos x="29" y="71"/>
              </a:cxn>
              <a:cxn ang="0">
                <a:pos x="23" y="71"/>
              </a:cxn>
              <a:cxn ang="0">
                <a:pos x="23" y="0"/>
              </a:cxn>
              <a:cxn ang="0">
                <a:pos x="29" y="0"/>
              </a:cxn>
              <a:cxn ang="0">
                <a:pos x="47" y="60"/>
              </a:cxn>
              <a:cxn ang="0">
                <a:pos x="23" y="104"/>
              </a:cxn>
              <a:cxn ang="0">
                <a:pos x="0" y="60"/>
              </a:cxn>
              <a:cxn ang="0">
                <a:pos x="47" y="60"/>
              </a:cxn>
            </a:cxnLst>
            <a:rect l="0" t="0" r="r" b="b"/>
            <a:pathLst>
              <a:path w="47" h="104">
                <a:moveTo>
                  <a:pt x="29" y="0"/>
                </a:moveTo>
                <a:lnTo>
                  <a:pt x="29" y="71"/>
                </a:lnTo>
                <a:lnTo>
                  <a:pt x="23" y="71"/>
                </a:lnTo>
                <a:lnTo>
                  <a:pt x="23" y="0"/>
                </a:lnTo>
                <a:lnTo>
                  <a:pt x="29" y="0"/>
                </a:lnTo>
                <a:close/>
                <a:moveTo>
                  <a:pt x="47" y="60"/>
                </a:moveTo>
                <a:lnTo>
                  <a:pt x="23" y="104"/>
                </a:lnTo>
                <a:lnTo>
                  <a:pt x="0" y="60"/>
                </a:lnTo>
                <a:lnTo>
                  <a:pt x="47" y="6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45" name="Rectangle 237"/>
          <p:cNvSpPr>
            <a:spLocks noChangeArrowheads="1"/>
          </p:cNvSpPr>
          <p:nvPr/>
        </p:nvSpPr>
        <p:spPr bwMode="auto">
          <a:xfrm>
            <a:off x="7364413" y="3036888"/>
            <a:ext cx="825500" cy="384175"/>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46" name="Freeform 238"/>
          <p:cNvSpPr>
            <a:spLocks noEditPoints="1"/>
          </p:cNvSpPr>
          <p:nvPr/>
        </p:nvSpPr>
        <p:spPr bwMode="auto">
          <a:xfrm>
            <a:off x="7364413" y="3036888"/>
            <a:ext cx="835025" cy="393700"/>
          </a:xfrm>
          <a:custGeom>
            <a:avLst/>
            <a:gdLst/>
            <a:ahLst/>
            <a:cxnLst>
              <a:cxn ang="0">
                <a:pos x="0" y="0"/>
              </a:cxn>
              <a:cxn ang="0">
                <a:pos x="0" y="0"/>
              </a:cxn>
              <a:cxn ang="0">
                <a:pos x="520" y="0"/>
              </a:cxn>
              <a:cxn ang="0">
                <a:pos x="526" y="0"/>
              </a:cxn>
              <a:cxn ang="0">
                <a:pos x="526" y="242"/>
              </a:cxn>
              <a:cxn ang="0">
                <a:pos x="520" y="248"/>
              </a:cxn>
              <a:cxn ang="0">
                <a:pos x="0" y="248"/>
              </a:cxn>
              <a:cxn ang="0">
                <a:pos x="0" y="242"/>
              </a:cxn>
              <a:cxn ang="0">
                <a:pos x="0" y="0"/>
              </a:cxn>
              <a:cxn ang="0">
                <a:pos x="6" y="242"/>
              </a:cxn>
              <a:cxn ang="0">
                <a:pos x="0" y="242"/>
              </a:cxn>
              <a:cxn ang="0">
                <a:pos x="520" y="242"/>
              </a:cxn>
              <a:cxn ang="0">
                <a:pos x="520" y="242"/>
              </a:cxn>
              <a:cxn ang="0">
                <a:pos x="520" y="0"/>
              </a:cxn>
              <a:cxn ang="0">
                <a:pos x="520" y="6"/>
              </a:cxn>
              <a:cxn ang="0">
                <a:pos x="0" y="6"/>
              </a:cxn>
              <a:cxn ang="0">
                <a:pos x="6" y="0"/>
              </a:cxn>
              <a:cxn ang="0">
                <a:pos x="6" y="242"/>
              </a:cxn>
            </a:cxnLst>
            <a:rect l="0" t="0" r="r" b="b"/>
            <a:pathLst>
              <a:path w="526" h="248">
                <a:moveTo>
                  <a:pt x="0" y="0"/>
                </a:moveTo>
                <a:lnTo>
                  <a:pt x="0" y="0"/>
                </a:lnTo>
                <a:lnTo>
                  <a:pt x="520" y="0"/>
                </a:lnTo>
                <a:lnTo>
                  <a:pt x="526" y="0"/>
                </a:lnTo>
                <a:lnTo>
                  <a:pt x="526" y="242"/>
                </a:lnTo>
                <a:lnTo>
                  <a:pt x="520" y="248"/>
                </a:lnTo>
                <a:lnTo>
                  <a:pt x="0" y="248"/>
                </a:lnTo>
                <a:lnTo>
                  <a:pt x="0" y="242"/>
                </a:lnTo>
                <a:lnTo>
                  <a:pt x="0" y="0"/>
                </a:lnTo>
                <a:close/>
                <a:moveTo>
                  <a:pt x="6" y="242"/>
                </a:moveTo>
                <a:lnTo>
                  <a:pt x="0" y="242"/>
                </a:lnTo>
                <a:lnTo>
                  <a:pt x="520" y="242"/>
                </a:lnTo>
                <a:lnTo>
                  <a:pt x="520" y="242"/>
                </a:lnTo>
                <a:lnTo>
                  <a:pt x="520" y="0"/>
                </a:lnTo>
                <a:lnTo>
                  <a:pt x="520" y="6"/>
                </a:lnTo>
                <a:lnTo>
                  <a:pt x="0" y="6"/>
                </a:lnTo>
                <a:lnTo>
                  <a:pt x="6" y="0"/>
                </a:lnTo>
                <a:lnTo>
                  <a:pt x="6" y="242"/>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48" name="Rectangle 240"/>
          <p:cNvSpPr>
            <a:spLocks noChangeArrowheads="1"/>
          </p:cNvSpPr>
          <p:nvPr/>
        </p:nvSpPr>
        <p:spPr bwMode="auto">
          <a:xfrm>
            <a:off x="7392988" y="3113523"/>
            <a:ext cx="815975"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Cluster Leads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49" name="Rectangle 241"/>
          <p:cNvSpPr>
            <a:spLocks noChangeArrowheads="1"/>
          </p:cNvSpPr>
          <p:nvPr/>
        </p:nvSpPr>
        <p:spPr bwMode="auto">
          <a:xfrm>
            <a:off x="6416676" y="2382838"/>
            <a:ext cx="909638" cy="296862"/>
          </a:xfrm>
          <a:prstGeom prst="rect">
            <a:avLst/>
          </a:prstGeom>
          <a:solidFill>
            <a:srgbClr val="4F82C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450" name="Freeform 242"/>
          <p:cNvSpPr>
            <a:spLocks noEditPoints="1"/>
          </p:cNvSpPr>
          <p:nvPr/>
        </p:nvSpPr>
        <p:spPr bwMode="auto">
          <a:xfrm>
            <a:off x="6416676" y="2382838"/>
            <a:ext cx="919163" cy="306387"/>
          </a:xfrm>
          <a:custGeom>
            <a:avLst/>
            <a:gdLst/>
            <a:ahLst/>
            <a:cxnLst>
              <a:cxn ang="0">
                <a:pos x="0" y="0"/>
              </a:cxn>
              <a:cxn ang="0">
                <a:pos x="0" y="0"/>
              </a:cxn>
              <a:cxn ang="0">
                <a:pos x="573" y="0"/>
              </a:cxn>
              <a:cxn ang="0">
                <a:pos x="579" y="0"/>
              </a:cxn>
              <a:cxn ang="0">
                <a:pos x="579" y="187"/>
              </a:cxn>
              <a:cxn ang="0">
                <a:pos x="573" y="193"/>
              </a:cxn>
              <a:cxn ang="0">
                <a:pos x="0" y="193"/>
              </a:cxn>
              <a:cxn ang="0">
                <a:pos x="0" y="187"/>
              </a:cxn>
              <a:cxn ang="0">
                <a:pos x="0" y="0"/>
              </a:cxn>
              <a:cxn ang="0">
                <a:pos x="6" y="187"/>
              </a:cxn>
              <a:cxn ang="0">
                <a:pos x="0" y="187"/>
              </a:cxn>
              <a:cxn ang="0">
                <a:pos x="573" y="187"/>
              </a:cxn>
              <a:cxn ang="0">
                <a:pos x="573" y="187"/>
              </a:cxn>
              <a:cxn ang="0">
                <a:pos x="573" y="0"/>
              </a:cxn>
              <a:cxn ang="0">
                <a:pos x="573" y="6"/>
              </a:cxn>
              <a:cxn ang="0">
                <a:pos x="0" y="6"/>
              </a:cxn>
              <a:cxn ang="0">
                <a:pos x="6" y="0"/>
              </a:cxn>
              <a:cxn ang="0">
                <a:pos x="6" y="187"/>
              </a:cxn>
            </a:cxnLst>
            <a:rect l="0" t="0" r="r" b="b"/>
            <a:pathLst>
              <a:path w="579" h="193">
                <a:moveTo>
                  <a:pt x="0" y="0"/>
                </a:moveTo>
                <a:lnTo>
                  <a:pt x="0" y="0"/>
                </a:lnTo>
                <a:lnTo>
                  <a:pt x="573" y="0"/>
                </a:lnTo>
                <a:lnTo>
                  <a:pt x="579" y="0"/>
                </a:lnTo>
                <a:lnTo>
                  <a:pt x="579" y="187"/>
                </a:lnTo>
                <a:lnTo>
                  <a:pt x="573" y="193"/>
                </a:lnTo>
                <a:lnTo>
                  <a:pt x="0" y="193"/>
                </a:lnTo>
                <a:lnTo>
                  <a:pt x="0" y="187"/>
                </a:lnTo>
                <a:lnTo>
                  <a:pt x="0" y="0"/>
                </a:lnTo>
                <a:close/>
                <a:moveTo>
                  <a:pt x="6" y="187"/>
                </a:moveTo>
                <a:lnTo>
                  <a:pt x="0" y="187"/>
                </a:lnTo>
                <a:lnTo>
                  <a:pt x="573" y="187"/>
                </a:lnTo>
                <a:lnTo>
                  <a:pt x="573" y="187"/>
                </a:lnTo>
                <a:lnTo>
                  <a:pt x="573" y="0"/>
                </a:lnTo>
                <a:lnTo>
                  <a:pt x="573" y="6"/>
                </a:lnTo>
                <a:lnTo>
                  <a:pt x="0" y="6"/>
                </a:lnTo>
                <a:lnTo>
                  <a:pt x="6" y="0"/>
                </a:lnTo>
                <a:lnTo>
                  <a:pt x="6" y="187"/>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452" name="Rectangle 244"/>
          <p:cNvSpPr>
            <a:spLocks noChangeArrowheads="1"/>
          </p:cNvSpPr>
          <p:nvPr/>
        </p:nvSpPr>
        <p:spPr bwMode="auto">
          <a:xfrm>
            <a:off x="6691313" y="2392363"/>
            <a:ext cx="48418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Cluster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453" name="Rectangle 245"/>
          <p:cNvSpPr>
            <a:spLocks noChangeArrowheads="1"/>
          </p:cNvSpPr>
          <p:nvPr/>
        </p:nvSpPr>
        <p:spPr bwMode="auto">
          <a:xfrm>
            <a:off x="6691313" y="2522538"/>
            <a:ext cx="388938" cy="1651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FFFFFF"/>
                </a:solidFill>
                <a:effectLst/>
                <a:latin typeface="Arial" pitchFamily="34" charset="0"/>
                <a:cs typeface="Arial" pitchFamily="34" charset="0"/>
              </a:rPr>
              <a:t>Leads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4454" name="Picture 246"/>
          <p:cNvPicPr>
            <a:picLocks noChangeAspect="1" noChangeArrowheads="1"/>
          </p:cNvPicPr>
          <p:nvPr/>
        </p:nvPicPr>
        <p:blipFill>
          <a:blip r:embed="rId14" cstate="print"/>
          <a:srcRect/>
          <a:stretch>
            <a:fillRect/>
          </a:stretch>
        </p:blipFill>
        <p:spPr bwMode="auto">
          <a:xfrm>
            <a:off x="5942013" y="2382838"/>
            <a:ext cx="739775" cy="244475"/>
          </a:xfrm>
          <a:prstGeom prst="rect">
            <a:avLst/>
          </a:prstGeom>
          <a:noFill/>
          <a:ln w="9525">
            <a:noFill/>
            <a:miter lim="800000"/>
            <a:headEnd/>
            <a:tailEnd/>
          </a:ln>
        </p:spPr>
      </p:pic>
      <p:sp>
        <p:nvSpPr>
          <p:cNvPr id="94456" name="Freeform 248"/>
          <p:cNvSpPr>
            <a:spLocks noEditPoints="1"/>
          </p:cNvSpPr>
          <p:nvPr/>
        </p:nvSpPr>
        <p:spPr bwMode="auto">
          <a:xfrm>
            <a:off x="6075363" y="2516111"/>
            <a:ext cx="463550" cy="69850"/>
          </a:xfrm>
          <a:custGeom>
            <a:avLst/>
            <a:gdLst/>
            <a:ahLst/>
            <a:cxnLst>
              <a:cxn ang="0">
                <a:pos x="42" y="22"/>
              </a:cxn>
              <a:cxn ang="0">
                <a:pos x="257" y="22"/>
              </a:cxn>
              <a:cxn ang="0">
                <a:pos x="257" y="27"/>
              </a:cxn>
              <a:cxn ang="0">
                <a:pos x="42" y="27"/>
              </a:cxn>
              <a:cxn ang="0">
                <a:pos x="42" y="22"/>
              </a:cxn>
              <a:cxn ang="0">
                <a:pos x="48" y="44"/>
              </a:cxn>
              <a:cxn ang="0">
                <a:pos x="0" y="22"/>
              </a:cxn>
              <a:cxn ang="0">
                <a:pos x="48" y="0"/>
              </a:cxn>
              <a:cxn ang="0">
                <a:pos x="48" y="44"/>
              </a:cxn>
              <a:cxn ang="0">
                <a:pos x="245" y="0"/>
              </a:cxn>
              <a:cxn ang="0">
                <a:pos x="292" y="22"/>
              </a:cxn>
              <a:cxn ang="0">
                <a:pos x="245" y="44"/>
              </a:cxn>
              <a:cxn ang="0">
                <a:pos x="245" y="0"/>
              </a:cxn>
            </a:cxnLst>
            <a:rect l="0" t="0" r="r" b="b"/>
            <a:pathLst>
              <a:path w="292" h="44">
                <a:moveTo>
                  <a:pt x="42" y="22"/>
                </a:moveTo>
                <a:lnTo>
                  <a:pt x="257" y="22"/>
                </a:lnTo>
                <a:lnTo>
                  <a:pt x="257" y="27"/>
                </a:lnTo>
                <a:lnTo>
                  <a:pt x="42" y="27"/>
                </a:lnTo>
                <a:lnTo>
                  <a:pt x="42" y="22"/>
                </a:lnTo>
                <a:close/>
                <a:moveTo>
                  <a:pt x="48" y="44"/>
                </a:moveTo>
                <a:lnTo>
                  <a:pt x="0" y="22"/>
                </a:lnTo>
                <a:lnTo>
                  <a:pt x="48" y="0"/>
                </a:lnTo>
                <a:lnTo>
                  <a:pt x="48" y="44"/>
                </a:lnTo>
                <a:close/>
                <a:moveTo>
                  <a:pt x="245" y="0"/>
                </a:moveTo>
                <a:lnTo>
                  <a:pt x="292" y="22"/>
                </a:lnTo>
                <a:lnTo>
                  <a:pt x="245" y="44"/>
                </a:lnTo>
                <a:lnTo>
                  <a:pt x="245" y="0"/>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75"/>
          <p:cNvSpPr>
            <a:spLocks noChangeArrowheads="1"/>
          </p:cNvSpPr>
          <p:nvPr/>
        </p:nvSpPr>
        <p:spPr bwMode="auto">
          <a:xfrm>
            <a:off x="4104750" y="5586265"/>
            <a:ext cx="815975" cy="294497"/>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1" name="Rectangle 177"/>
          <p:cNvSpPr>
            <a:spLocks noChangeArrowheads="1"/>
          </p:cNvSpPr>
          <p:nvPr/>
        </p:nvSpPr>
        <p:spPr bwMode="auto">
          <a:xfrm>
            <a:off x="4285676" y="5599998"/>
            <a:ext cx="445635"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0000"/>
                </a:solidFill>
                <a:effectLst/>
                <a:latin typeface="Arial" pitchFamily="34" charset="0"/>
                <a:cs typeface="Arial" pitchFamily="34" charset="0"/>
              </a:rPr>
              <a:t>Customer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 Location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3" name="Rectangle 175"/>
          <p:cNvSpPr>
            <a:spLocks noChangeArrowheads="1"/>
          </p:cNvSpPr>
          <p:nvPr/>
        </p:nvSpPr>
        <p:spPr bwMode="auto">
          <a:xfrm>
            <a:off x="2376194" y="5586975"/>
            <a:ext cx="815975" cy="294497"/>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4" name="Rectangle 177"/>
          <p:cNvSpPr>
            <a:spLocks noChangeArrowheads="1"/>
          </p:cNvSpPr>
          <p:nvPr/>
        </p:nvSpPr>
        <p:spPr bwMode="auto">
          <a:xfrm>
            <a:off x="2552786" y="5618044"/>
            <a:ext cx="424796"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Offshore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Location</a:t>
            </a:r>
          </a:p>
        </p:txBody>
      </p:sp>
      <p:sp>
        <p:nvSpPr>
          <p:cNvPr id="285" name="Rectangle 177"/>
          <p:cNvSpPr>
            <a:spLocks noChangeArrowheads="1"/>
          </p:cNvSpPr>
          <p:nvPr/>
        </p:nvSpPr>
        <p:spPr bwMode="auto">
          <a:xfrm>
            <a:off x="1673055" y="5600710"/>
            <a:ext cx="620363" cy="24622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FFFFFF"/>
                </a:solidFill>
                <a:effectLst/>
                <a:latin typeface="Arial" pitchFamily="34" charset="0"/>
                <a:cs typeface="Arial" pitchFamily="34" charset="0"/>
              </a:rPr>
              <a:t>Project</a:t>
            </a:r>
            <a:r>
              <a:rPr kumimoji="0" lang="en-US" sz="800" b="0" i="0" u="none" strike="noStrike" cap="none" normalizeH="0" dirty="0" smtClean="0">
                <a:ln>
                  <a:noFill/>
                </a:ln>
                <a:solidFill>
                  <a:srgbClr val="FFFFFF"/>
                </a:solidFill>
                <a:effectLst/>
                <a:latin typeface="Arial" pitchFamily="34" charset="0"/>
                <a:cs typeface="Arial" pitchFamily="34" charset="0"/>
              </a:rPr>
              <a:t> Office</a:t>
            </a:r>
          </a:p>
          <a:p>
            <a:pPr marL="0" marR="0" lvl="0" indent="0" algn="l" defTabSz="914400" rtl="0" eaLnBrk="1" fontAlgn="base" latinLnBrk="0" hangingPunct="1">
              <a:lnSpc>
                <a:spcPct val="100000"/>
              </a:lnSpc>
              <a:spcBef>
                <a:spcPct val="0"/>
              </a:spcBef>
              <a:spcAft>
                <a:spcPct val="0"/>
              </a:spcAft>
              <a:buClrTx/>
              <a:buSzTx/>
              <a:buFontTx/>
              <a:buNone/>
              <a:tabLst/>
            </a:pPr>
            <a:r>
              <a:rPr lang="en-US" sz="800" baseline="0" dirty="0" smtClean="0">
                <a:solidFill>
                  <a:srgbClr val="FFFFFF"/>
                </a:solidFill>
              </a:rPr>
              <a:t>Onshore</a:t>
            </a:r>
            <a:endParaRPr kumimoji="0" lang="en-US" sz="800" b="0" i="0" u="none" strike="noStrike" cap="none" normalizeH="0" baseline="0" dirty="0" smtClean="0">
              <a:ln>
                <a:noFill/>
              </a:ln>
              <a:solidFill>
                <a:srgbClr val="FFFFFF"/>
              </a:solidFill>
              <a:effectLst/>
              <a:latin typeface="Arial" pitchFamily="34" charset="0"/>
              <a:cs typeface="Arial" pitchFamily="34" charset="0"/>
            </a:endParaRPr>
          </a:p>
        </p:txBody>
      </p:sp>
      <p:sp>
        <p:nvSpPr>
          <p:cNvPr id="286" name="Freeform 224"/>
          <p:cNvSpPr>
            <a:spLocks noEditPoints="1"/>
          </p:cNvSpPr>
          <p:nvPr/>
        </p:nvSpPr>
        <p:spPr bwMode="auto">
          <a:xfrm>
            <a:off x="2092326" y="2347913"/>
            <a:ext cx="76200" cy="331787"/>
          </a:xfrm>
          <a:custGeom>
            <a:avLst/>
            <a:gdLst/>
            <a:ahLst/>
            <a:cxnLst>
              <a:cxn ang="0">
                <a:pos x="30" y="0"/>
              </a:cxn>
              <a:cxn ang="0">
                <a:pos x="30" y="176"/>
              </a:cxn>
              <a:cxn ang="0">
                <a:pos x="24" y="176"/>
              </a:cxn>
              <a:cxn ang="0">
                <a:pos x="24" y="0"/>
              </a:cxn>
              <a:cxn ang="0">
                <a:pos x="30" y="0"/>
              </a:cxn>
              <a:cxn ang="0">
                <a:pos x="48" y="165"/>
              </a:cxn>
              <a:cxn ang="0">
                <a:pos x="24" y="209"/>
              </a:cxn>
              <a:cxn ang="0">
                <a:pos x="0" y="165"/>
              </a:cxn>
              <a:cxn ang="0">
                <a:pos x="48" y="165"/>
              </a:cxn>
            </a:cxnLst>
            <a:rect l="0" t="0" r="r" b="b"/>
            <a:pathLst>
              <a:path w="48" h="209">
                <a:moveTo>
                  <a:pt x="30" y="0"/>
                </a:moveTo>
                <a:lnTo>
                  <a:pt x="30" y="176"/>
                </a:lnTo>
                <a:lnTo>
                  <a:pt x="24" y="176"/>
                </a:lnTo>
                <a:lnTo>
                  <a:pt x="24" y="0"/>
                </a:lnTo>
                <a:lnTo>
                  <a:pt x="30" y="0"/>
                </a:lnTo>
                <a:close/>
                <a:moveTo>
                  <a:pt x="48" y="165"/>
                </a:moveTo>
                <a:lnTo>
                  <a:pt x="24" y="209"/>
                </a:lnTo>
                <a:lnTo>
                  <a:pt x="0" y="165"/>
                </a:lnTo>
                <a:lnTo>
                  <a:pt x="48" y="165"/>
                </a:lnTo>
                <a:close/>
              </a:path>
            </a:pathLst>
          </a:custGeom>
          <a:solidFill>
            <a:srgbClr val="C00000"/>
          </a:solidFill>
          <a:ln w="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Rectangle 16"/>
          <p:cNvSpPr>
            <a:spLocks noChangeArrowheads="1"/>
          </p:cNvSpPr>
          <p:nvPr/>
        </p:nvSpPr>
        <p:spPr bwMode="auto">
          <a:xfrm>
            <a:off x="1506273" y="4954119"/>
            <a:ext cx="881063" cy="202679"/>
          </a:xfrm>
          <a:prstGeom prst="rect">
            <a:avLst/>
          </a:prstGeom>
          <a:solidFill>
            <a:schemeClr val="tx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 name="Rectangle 17"/>
          <p:cNvSpPr>
            <a:spLocks noChangeArrowheads="1"/>
          </p:cNvSpPr>
          <p:nvPr/>
        </p:nvSpPr>
        <p:spPr bwMode="auto">
          <a:xfrm>
            <a:off x="1640251" y="4993988"/>
            <a:ext cx="532197" cy="1384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FFFFFF"/>
                </a:solidFill>
                <a:effectLst/>
                <a:latin typeface="Arial" pitchFamily="34" charset="0"/>
                <a:cs typeface="Arial" pitchFamily="34" charset="0"/>
              </a:rPr>
              <a:t>Apps DBA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graphicFrame>
        <p:nvGraphicFramePr>
          <p:cNvPr id="4" name="Table 3"/>
          <p:cNvGraphicFramePr>
            <a:graphicFrameLocks noGrp="1"/>
          </p:cNvGraphicFramePr>
          <p:nvPr/>
        </p:nvGraphicFramePr>
        <p:xfrm>
          <a:off x="455612" y="1330837"/>
          <a:ext cx="9138763" cy="4169664"/>
        </p:xfrm>
        <a:graphic>
          <a:graphicData uri="http://schemas.openxmlformats.org/drawingml/2006/table">
            <a:tbl>
              <a:tblPr firstRow="1" bandRow="1"/>
              <a:tblGrid>
                <a:gridCol w="1360249"/>
                <a:gridCol w="3460052"/>
                <a:gridCol w="1545138"/>
                <a:gridCol w="2773324"/>
              </a:tblGrid>
              <a:tr h="0">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latin typeface="Arial" pitchFamily="34" charset="0"/>
                          <a:cs typeface="Arial" pitchFamily="34" charset="0"/>
                        </a:rPr>
                        <a:t>Capgemini Roles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latin typeface="Arial" pitchFamily="34" charset="0"/>
                          <a:cs typeface="Arial" pitchFamily="34" charset="0"/>
                        </a:rPr>
                        <a:t>Capgemini Team Responsibilities</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Counterpart</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c>
                  <a:txBody>
                    <a:bodyPr/>
                    <a:lstStyle>
                      <a:defPPr>
                        <a:defRPr lang="fr-FR"/>
                      </a:defPPr>
                      <a:lvl1pPr marL="0" algn="l" defTabSz="914342" rtl="0" eaLnBrk="1" latinLnBrk="0" hangingPunct="1">
                        <a:defRPr sz="1800" b="1" kern="1200">
                          <a:solidFill>
                            <a:schemeClr val="lt1"/>
                          </a:solidFill>
                          <a:latin typeface="Calibri"/>
                        </a:defRPr>
                      </a:lvl1pPr>
                      <a:lvl2pPr marL="457171" algn="l" defTabSz="914342" rtl="0" eaLnBrk="1" latinLnBrk="0" hangingPunct="1">
                        <a:defRPr sz="1800" b="1" kern="1200">
                          <a:solidFill>
                            <a:schemeClr val="lt1"/>
                          </a:solidFill>
                          <a:latin typeface="Calibri"/>
                        </a:defRPr>
                      </a:lvl2pPr>
                      <a:lvl3pPr marL="914342" algn="l" defTabSz="914342" rtl="0" eaLnBrk="1" latinLnBrk="0" hangingPunct="1">
                        <a:defRPr sz="1800" b="1" kern="1200">
                          <a:solidFill>
                            <a:schemeClr val="lt1"/>
                          </a:solidFill>
                          <a:latin typeface="Calibri"/>
                        </a:defRPr>
                      </a:lvl3pPr>
                      <a:lvl4pPr marL="1371513" algn="l" defTabSz="914342" rtl="0" eaLnBrk="1" latinLnBrk="0" hangingPunct="1">
                        <a:defRPr sz="1800" b="1" kern="1200">
                          <a:solidFill>
                            <a:schemeClr val="lt1"/>
                          </a:solidFill>
                          <a:latin typeface="Calibri"/>
                        </a:defRPr>
                      </a:lvl4pPr>
                      <a:lvl5pPr marL="1828684" algn="l" defTabSz="914342" rtl="0" eaLnBrk="1" latinLnBrk="0" hangingPunct="1">
                        <a:defRPr sz="1800" b="1" kern="1200">
                          <a:solidFill>
                            <a:schemeClr val="lt1"/>
                          </a:solidFill>
                          <a:latin typeface="Calibri"/>
                        </a:defRPr>
                      </a:lvl5pPr>
                      <a:lvl6pPr marL="2285855" algn="l" defTabSz="914342" rtl="0" eaLnBrk="1" latinLnBrk="0" hangingPunct="1">
                        <a:defRPr sz="1800" b="1" kern="1200">
                          <a:solidFill>
                            <a:schemeClr val="lt1"/>
                          </a:solidFill>
                          <a:latin typeface="Calibri"/>
                        </a:defRPr>
                      </a:lvl6pPr>
                      <a:lvl7pPr marL="2743026" algn="l" defTabSz="914342" rtl="0" eaLnBrk="1" latinLnBrk="0" hangingPunct="1">
                        <a:defRPr sz="1800" b="1" kern="1200">
                          <a:solidFill>
                            <a:schemeClr val="lt1"/>
                          </a:solidFill>
                          <a:latin typeface="Calibri"/>
                        </a:defRPr>
                      </a:lvl7pPr>
                      <a:lvl8pPr marL="3200198" algn="l" defTabSz="914342" rtl="0" eaLnBrk="1" latinLnBrk="0" hangingPunct="1">
                        <a:defRPr sz="1800" b="1" kern="1200">
                          <a:solidFill>
                            <a:schemeClr val="lt1"/>
                          </a:solidFill>
                          <a:latin typeface="Calibri"/>
                        </a:defRPr>
                      </a:lvl8pPr>
                      <a:lvl9pPr marL="3657369" algn="l" defTabSz="914342" rtl="0" eaLnBrk="1" latinLnBrk="0" hangingPunct="1">
                        <a:defRPr sz="1800" b="1" kern="1200">
                          <a:solidFill>
                            <a:schemeClr val="lt1"/>
                          </a:solidFill>
                          <a:latin typeface="Calibri"/>
                        </a:defRPr>
                      </a:lvl9pPr>
                    </a:lstStyle>
                    <a:p>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Team Responsibilities</a:t>
                      </a:r>
                      <a:endParaRPr lang="en-US" sz="800" dirty="0">
                        <a:latin typeface="Arial" pitchFamily="34" charset="0"/>
                        <a:cs typeface="Arial" pitchFamily="34" charset="0"/>
                      </a:endParaRPr>
                    </a:p>
                  </a:txBody>
                  <a:tcPr marL="45720" marR="45720" marT="18288" marB="18288">
                    <a:lnL w="6350" cap="flat" cmpd="sng" algn="ctr">
                      <a:solidFill>
                        <a:sysClr val="window" lastClr="FFFFFF"/>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rgbClr val="0078A9"/>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Capgemini Executive Sponsor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None/>
                        <a:tabLst/>
                        <a:defRPr/>
                      </a:pPr>
                      <a:r>
                        <a:rPr lang="en-US" sz="800" dirty="0" smtClean="0">
                          <a:latin typeface="Arial" pitchFamily="34" charset="0"/>
                          <a:cs typeface="Arial" pitchFamily="34" charset="0"/>
                        </a:rPr>
                        <a:t>Overall leadership accountability for the engagement for Capgemini &amp; Provide Quality oversights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Project Governance</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None/>
                        <a:tabLst/>
                        <a:defRPr/>
                      </a:pPr>
                      <a:r>
                        <a:rPr lang="en-US" sz="800" kern="1200" dirty="0" smtClean="0">
                          <a:solidFill>
                            <a:schemeClr val="dk1"/>
                          </a:solidFill>
                          <a:latin typeface="Arial" pitchFamily="34" charset="0"/>
                          <a:ea typeface="+mn-ea"/>
                          <a:cs typeface="Arial" pitchFamily="34" charset="0"/>
                        </a:rPr>
                        <a:t>A Steering Committee with representatives from business, functional and technical IT on Director level.</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Account Executive</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a:buFont typeface="Arial" pitchFamily="34" charset="0"/>
                        <a:buNone/>
                      </a:pPr>
                      <a:r>
                        <a:rPr lang="en-US" sz="800" dirty="0" smtClean="0">
                          <a:latin typeface="Arial" pitchFamily="34" charset="0"/>
                          <a:cs typeface="Arial" pitchFamily="34" charset="0"/>
                        </a:rPr>
                        <a:t>Be the sole SPOC for </a:t>
                      </a:r>
                      <a:r>
                        <a:rPr lang="en-US" sz="800" dirty="0" smtClean="0">
                          <a:solidFill>
                            <a:srgbClr val="FF0000"/>
                          </a:solidFill>
                          <a:latin typeface="Arial" pitchFamily="34" charset="0"/>
                          <a:cs typeface="Arial" pitchFamily="34" charset="0"/>
                        </a:rPr>
                        <a:t>customer</a:t>
                      </a:r>
                      <a:r>
                        <a:rPr lang="en-US" sz="800" dirty="0" smtClean="0">
                          <a:latin typeface="Arial" pitchFamily="34" charset="0"/>
                          <a:cs typeface="Arial" pitchFamily="34" charset="0"/>
                        </a:rPr>
                        <a:t> regarding all account related issues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vMerge="1">
                  <a:txBody>
                    <a:bodyPr/>
                    <a:lstStyle/>
                    <a:p>
                      <a:pPr>
                        <a:buFont typeface="Arial" pitchFamily="34" charset="0"/>
                        <a:buChar char="•"/>
                      </a:pPr>
                      <a:endParaRPr lang="en-US" sz="700" dirty="0" smtClean="0"/>
                    </a:p>
                  </a:txBody>
                  <a:tcPr/>
                </a:tc>
                <a:tc vMerge="1">
                  <a:txBody>
                    <a:bodyPr/>
                    <a:lstStyle/>
                    <a:p>
                      <a:endParaRPr lang="en-US"/>
                    </a:p>
                  </a:txBody>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Delivery Executive</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a:buFont typeface="Arial" pitchFamily="34" charset="0"/>
                        <a:buNone/>
                      </a:pPr>
                      <a:r>
                        <a:rPr lang="en-US" sz="800" dirty="0" smtClean="0">
                          <a:latin typeface="Arial" pitchFamily="34" charset="0"/>
                          <a:cs typeface="Arial" pitchFamily="34" charset="0"/>
                        </a:rPr>
                        <a:t>Sets the overall direction for all of the components of the project, holds overall responsibility to manage the scope change process, stakeholders,</a:t>
                      </a:r>
                      <a:r>
                        <a:rPr lang="en-US" sz="800" baseline="0" dirty="0" smtClean="0">
                          <a:latin typeface="Arial" pitchFamily="34" charset="0"/>
                          <a:cs typeface="Arial" pitchFamily="34" charset="0"/>
                        </a:rPr>
                        <a:t> contracts</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buFont typeface="Arial" pitchFamily="34" charset="0"/>
                        <a:buChar char="•"/>
                      </a:pPr>
                      <a:endParaRPr lang="en-US" sz="700" dirty="0" smtClean="0"/>
                    </a:p>
                  </a:txBody>
                  <a:tcPr/>
                </a:tc>
                <a:tc vMerge="1">
                  <a:txBody>
                    <a:bodyPr/>
                    <a:lstStyle/>
                    <a:p>
                      <a:endParaRPr lang="en-US"/>
                    </a:p>
                  </a:txBody>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b="1" dirty="0" smtClean="0">
                          <a:latin typeface="Arial" pitchFamily="34" charset="0"/>
                          <a:cs typeface="Arial" pitchFamily="34" charset="0"/>
                        </a:rPr>
                        <a:t>Project</a:t>
                      </a:r>
                      <a:r>
                        <a:rPr lang="en-US" sz="800" b="1" baseline="0" dirty="0" smtClean="0">
                          <a:latin typeface="Arial" pitchFamily="34" charset="0"/>
                          <a:cs typeface="Arial" pitchFamily="34" charset="0"/>
                        </a:rPr>
                        <a:t> Manager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Overall responsibility for the project execution, quality, schedule and deliverables from Capgemini</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Project Management</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kern="1200" dirty="0" smtClean="0">
                          <a:solidFill>
                            <a:schemeClr val="dk1"/>
                          </a:solidFill>
                          <a:latin typeface="Arial" pitchFamily="34" charset="0"/>
                          <a:ea typeface="+mn-ea"/>
                          <a:cs typeface="Arial" pitchFamily="34" charset="0"/>
                        </a:rPr>
                        <a:t>Jointly manage the project with Capgemini’s Project Manager to co-ordinate and facilitate sign offs</a:t>
                      </a:r>
                    </a:p>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PMO</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Assists the project manager in defining and implementing project standards of processes and procedures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700" b="1" dirty="0" smtClean="0"/>
                    </a:p>
                  </a:txBody>
                  <a:tcPr/>
                </a:tc>
                <a:tc vMerge="1">
                  <a:txBody>
                    <a:bodyPr/>
                    <a:lstStyle/>
                    <a:p>
                      <a:endParaRPr lang="en-US"/>
                    </a:p>
                  </a:txBody>
                  <a:tcPr/>
                </a:tc>
              </a:tr>
              <a:tr h="0">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Solution Architect</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Overall responsible for the functional solution</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Business Team and Process Excellence Team</a:t>
                      </a:r>
                    </a:p>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(including key users on a need basis)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Capgemini an understanding of current business processes in their respective stream</a:t>
                      </a:r>
                      <a:endParaRPr lang="en-US" sz="800" kern="1200" baseline="0" dirty="0" smtClean="0">
                        <a:solidFill>
                          <a:schemeClr val="dk1"/>
                        </a:solidFill>
                        <a:latin typeface="Arial" pitchFamily="34" charset="0"/>
                        <a:ea typeface="+mn-ea"/>
                        <a:cs typeface="Arial" pitchFamily="34" charset="0"/>
                      </a:endParaRP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Work with Capgemini on various R12 activities</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Functional Stream Leads (Finance, P2P, O2C, D2R)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Responsible for all functional aspects of their respective streams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700" dirty="0"/>
                    </a:p>
                  </a:txBody>
                  <a:tcPr/>
                </a:tc>
                <a:tc vMerge="1">
                  <a:txBody>
                    <a:bodyPr/>
                    <a:lstStyle/>
                    <a:p>
                      <a:endParaRPr lang="en-US"/>
                    </a:p>
                  </a:txBody>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Functional </a:t>
                      </a:r>
                      <a:r>
                        <a:rPr lang="en-US" sz="800" b="1" baseline="0" dirty="0" smtClean="0">
                          <a:latin typeface="Arial" pitchFamily="34" charset="0"/>
                          <a:cs typeface="Arial" pitchFamily="34" charset="0"/>
                        </a:rPr>
                        <a:t> </a:t>
                      </a:r>
                      <a:r>
                        <a:rPr lang="en-US" sz="800" b="1" dirty="0" smtClean="0">
                          <a:latin typeface="Arial" pitchFamily="34" charset="0"/>
                          <a:cs typeface="Arial" pitchFamily="34" charset="0"/>
                        </a:rPr>
                        <a:t>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Requirement Gathering, Solution design of the modules,</a:t>
                      </a:r>
                      <a:r>
                        <a:rPr lang="en-US" sz="800" baseline="0" dirty="0" smtClean="0">
                          <a:latin typeface="Arial" pitchFamily="34" charset="0"/>
                          <a:cs typeface="Arial" pitchFamily="34" charset="0"/>
                        </a:rPr>
                        <a:t> Configurations, Testing, Func. &amp; Tech. Specs.</a:t>
                      </a:r>
                      <a:endParaRPr lang="en-US" sz="800"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Technical Architect</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Ownership of the technology solution implementation across multiple work streams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b="1" kern="1200" dirty="0" smtClean="0">
                          <a:solidFill>
                            <a:schemeClr val="dk1"/>
                          </a:solidFill>
                          <a:latin typeface="Arial" pitchFamily="34" charset="0"/>
                          <a:ea typeface="+mn-ea"/>
                          <a:cs typeface="Arial" pitchFamily="34" charset="0"/>
                        </a:rPr>
                        <a:t>IT Team, Data Migration Lead</a:t>
                      </a: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b="1" kern="1200" dirty="0" smtClean="0">
                          <a:solidFill>
                            <a:schemeClr val="dk1"/>
                          </a:solidFill>
                          <a:latin typeface="Arial" pitchFamily="34" charset="0"/>
                          <a:ea typeface="+mn-ea"/>
                          <a:cs typeface="Arial" pitchFamily="34" charset="0"/>
                        </a:rPr>
                        <a:t>IT DBA Team,</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explanation about existing 11i customizations and Bespoke systems, ensure that </a:t>
                      </a:r>
                      <a:r>
                        <a:rPr lang="en-US" sz="800" kern="1200" dirty="0" smtClean="0">
                          <a:solidFill>
                            <a:srgbClr val="FF0000"/>
                          </a:solidFill>
                          <a:latin typeface="Arial" pitchFamily="34" charset="0"/>
                          <a:ea typeface="+mn-ea"/>
                          <a:cs typeface="Arial" pitchFamily="34" charset="0"/>
                        </a:rPr>
                        <a:t>Customer</a:t>
                      </a:r>
                      <a:r>
                        <a:rPr lang="en-US" sz="800" kern="1200" dirty="0" smtClean="0">
                          <a:solidFill>
                            <a:schemeClr val="dk1"/>
                          </a:solidFill>
                          <a:latin typeface="Arial" pitchFamily="34" charset="0"/>
                          <a:ea typeface="+mn-ea"/>
                          <a:cs typeface="Arial" pitchFamily="34" charset="0"/>
                        </a:rPr>
                        <a:t> quality standards are followed, </a:t>
                      </a:r>
                    </a:p>
                    <a:p>
                      <a:pPr marL="0" marR="0" indent="0" algn="l" defTabSz="914342" rtl="0" eaLnBrk="1" fontAlgn="auto" latinLnBrk="0" hangingPunct="1">
                        <a:lnSpc>
                          <a:spcPct val="100000"/>
                        </a:lnSpc>
                        <a:spcBef>
                          <a:spcPts val="0"/>
                        </a:spcBef>
                        <a:spcAft>
                          <a:spcPts val="0"/>
                        </a:spcAft>
                        <a:buClrTx/>
                        <a:buSzTx/>
                        <a:buFont typeface="Arial" pitchFamily="34" charset="0"/>
                        <a:buChar char="•"/>
                        <a:tabLst/>
                        <a:defRPr/>
                      </a:pPr>
                      <a:r>
                        <a:rPr lang="en-US" sz="800" kern="1200" dirty="0" smtClean="0">
                          <a:solidFill>
                            <a:schemeClr val="dk1"/>
                          </a:solidFill>
                          <a:latin typeface="Arial" pitchFamily="34" charset="0"/>
                          <a:ea typeface="+mn-ea"/>
                          <a:cs typeface="Arial" pitchFamily="34" charset="0"/>
                        </a:rPr>
                        <a:t>Provide DBA &amp; infrastructure</a:t>
                      </a:r>
                      <a:r>
                        <a:rPr lang="en-US" sz="800" kern="1200" baseline="0" dirty="0" smtClean="0">
                          <a:solidFill>
                            <a:schemeClr val="dk1"/>
                          </a:solidFill>
                          <a:latin typeface="Arial" pitchFamily="34" charset="0"/>
                          <a:ea typeface="+mn-ea"/>
                          <a:cs typeface="Arial" pitchFamily="34" charset="0"/>
                        </a:rPr>
                        <a:t> support</a:t>
                      </a: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6737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Technical Lead</a:t>
                      </a:r>
                      <a:r>
                        <a:rPr lang="en-US" sz="800" b="1" baseline="0" dirty="0" smtClean="0">
                          <a:latin typeface="Arial" pitchFamily="34" charset="0"/>
                          <a:cs typeface="Arial" pitchFamily="34" charset="0"/>
                        </a:rPr>
                        <a:t> / Data Migration Lead</a:t>
                      </a:r>
                      <a:endParaRPr lang="en-US" sz="800" b="1"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Owns the technical scope of all activities under their respective streams</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vMerge="1">
                  <a:txBody>
                    <a:bodyPr/>
                    <a:lstStyle/>
                    <a:p>
                      <a:endParaRPr lang="en-US" sz="700" dirty="0" smtClean="0"/>
                    </a:p>
                  </a:txBody>
                  <a:tcPr/>
                </a:tc>
                <a:tc vMerge="1">
                  <a:txBody>
                    <a:bodyPr/>
                    <a:lstStyle/>
                    <a:p>
                      <a:endParaRPr lang="en-US"/>
                    </a:p>
                  </a:txBody>
                  <a:tcPr/>
                </a:tc>
              </a:tr>
              <a:tr h="21519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Development Factory: Technical Team </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Manage and document</a:t>
                      </a:r>
                      <a:r>
                        <a:rPr lang="en-US" sz="800" baseline="0" dirty="0" smtClean="0">
                          <a:latin typeface="Arial" pitchFamily="34" charset="0"/>
                          <a:cs typeface="Arial" pitchFamily="34" charset="0"/>
                        </a:rPr>
                        <a:t> </a:t>
                      </a:r>
                      <a:r>
                        <a:rPr lang="en-US" sz="800" dirty="0" smtClean="0">
                          <a:latin typeface="Arial" pitchFamily="34" charset="0"/>
                          <a:cs typeface="Arial" pitchFamily="34" charset="0"/>
                        </a:rPr>
                        <a:t>technical components based on gap and impact analysis, </a:t>
                      </a:r>
                      <a:r>
                        <a:rPr lang="en-US" sz="800" baseline="0" dirty="0" smtClean="0">
                          <a:latin typeface="Arial" pitchFamily="34" charset="0"/>
                          <a:cs typeface="Arial" pitchFamily="34" charset="0"/>
                        </a:rPr>
                        <a:t>development &amp; deployment of customizations, unit testing, defect fixing</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Data Migration Factory: Technical 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Design, Build and test Data migration routines covering extraction, transformation and loading,</a:t>
                      </a:r>
                      <a:r>
                        <a:rPr lang="en-US" sz="800" baseline="0" dirty="0" smtClean="0">
                          <a:latin typeface="Arial" pitchFamily="34" charset="0"/>
                          <a:cs typeface="Arial" pitchFamily="34" charset="0"/>
                        </a:rPr>
                        <a:t> Dry Runs and Data migration reconciliations</a:t>
                      </a:r>
                      <a:endParaRPr lang="en-US" sz="800" dirty="0" smtClean="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Test Manager</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Responsible for planning, monitoring and reporting of all test activities during the project</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kern="1200" dirty="0" smtClean="0">
                          <a:solidFill>
                            <a:schemeClr val="dk1"/>
                          </a:solidFill>
                          <a:latin typeface="Arial" pitchFamily="34" charset="0"/>
                          <a:ea typeface="+mn-ea"/>
                          <a:cs typeface="Arial" pitchFamily="34" charset="0"/>
                        </a:rPr>
                        <a:t>IT Team</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Support for planning, monitoring and reporting of all test activities during the project</a:t>
                      </a:r>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noFill/>
                  </a:tcPr>
                </a:tc>
              </a:tr>
              <a:tr h="159402">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800" b="1" dirty="0" smtClean="0">
                          <a:latin typeface="Arial" pitchFamily="34" charset="0"/>
                          <a:cs typeface="Arial" pitchFamily="34" charset="0"/>
                        </a:rPr>
                        <a:t>Testing Factory: Testing Team</a:t>
                      </a:r>
                      <a:endParaRPr lang="en-US" sz="800" b="1" dirty="0">
                        <a:latin typeface="Arial" pitchFamily="34" charset="0"/>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r>
                        <a:rPr lang="en-US" sz="800" dirty="0" smtClean="0">
                          <a:latin typeface="Arial" pitchFamily="34" charset="0"/>
                          <a:cs typeface="Arial" pitchFamily="34" charset="0"/>
                        </a:rPr>
                        <a:t>Identifies &amp; Executes test scenarios for System Test,</a:t>
                      </a:r>
                      <a:r>
                        <a:rPr lang="en-US" sz="800" baseline="0" dirty="0" smtClean="0">
                          <a:latin typeface="Arial" pitchFamily="34" charset="0"/>
                          <a:cs typeface="Arial" pitchFamily="34" charset="0"/>
                        </a:rPr>
                        <a:t>  </a:t>
                      </a:r>
                      <a:r>
                        <a:rPr lang="en-US" sz="800" dirty="0" smtClean="0">
                          <a:latin typeface="Arial" pitchFamily="34" charset="0"/>
                          <a:cs typeface="Arial" pitchFamily="34" charset="0"/>
                        </a:rPr>
                        <a:t>Performance Testing and Regression Testing</a:t>
                      </a: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Calibri"/>
                        </a:defRPr>
                      </a:lvl1pPr>
                      <a:lvl2pPr marL="457171" algn="l" defTabSz="914342" rtl="0" eaLnBrk="1" latinLnBrk="0" hangingPunct="1">
                        <a:defRPr sz="1800" kern="1200">
                          <a:solidFill>
                            <a:schemeClr val="dk1"/>
                          </a:solidFill>
                          <a:latin typeface="Calibri"/>
                        </a:defRPr>
                      </a:lvl2pPr>
                      <a:lvl3pPr marL="914342" algn="l" defTabSz="914342" rtl="0" eaLnBrk="1" latinLnBrk="0" hangingPunct="1">
                        <a:defRPr sz="1800" kern="1200">
                          <a:solidFill>
                            <a:schemeClr val="dk1"/>
                          </a:solidFill>
                          <a:latin typeface="Calibri"/>
                        </a:defRPr>
                      </a:lvl3pPr>
                      <a:lvl4pPr marL="1371513" algn="l" defTabSz="914342" rtl="0" eaLnBrk="1" latinLnBrk="0" hangingPunct="1">
                        <a:defRPr sz="1800" kern="1200">
                          <a:solidFill>
                            <a:schemeClr val="dk1"/>
                          </a:solidFill>
                          <a:latin typeface="Calibri"/>
                        </a:defRPr>
                      </a:lvl4pPr>
                      <a:lvl5pPr marL="1828684" algn="l" defTabSz="914342" rtl="0" eaLnBrk="1" latinLnBrk="0" hangingPunct="1">
                        <a:defRPr sz="1800" kern="1200">
                          <a:solidFill>
                            <a:schemeClr val="dk1"/>
                          </a:solidFill>
                          <a:latin typeface="Calibri"/>
                        </a:defRPr>
                      </a:lvl5pPr>
                      <a:lvl6pPr marL="2285855" algn="l" defTabSz="914342" rtl="0" eaLnBrk="1" latinLnBrk="0" hangingPunct="1">
                        <a:defRPr sz="1800" kern="1200">
                          <a:solidFill>
                            <a:schemeClr val="dk1"/>
                          </a:solidFill>
                          <a:latin typeface="Calibri"/>
                        </a:defRPr>
                      </a:lvl6pPr>
                      <a:lvl7pPr marL="2743026" algn="l" defTabSz="914342" rtl="0" eaLnBrk="1" latinLnBrk="0" hangingPunct="1">
                        <a:defRPr sz="1800" kern="1200">
                          <a:solidFill>
                            <a:schemeClr val="dk1"/>
                          </a:solidFill>
                          <a:latin typeface="Calibri"/>
                        </a:defRPr>
                      </a:lvl7pPr>
                      <a:lvl8pPr marL="3200198" algn="l" defTabSz="914342" rtl="0" eaLnBrk="1" latinLnBrk="0" hangingPunct="1">
                        <a:defRPr sz="1800" kern="1200">
                          <a:solidFill>
                            <a:schemeClr val="dk1"/>
                          </a:solidFill>
                          <a:latin typeface="Calibri"/>
                        </a:defRPr>
                      </a:lvl8pPr>
                      <a:lvl9pPr marL="3657369" algn="l" defTabSz="914342" rtl="0" eaLnBrk="1" latinLnBrk="0" hangingPunct="1">
                        <a:defRPr sz="1800" kern="1200">
                          <a:solidFill>
                            <a:schemeClr val="dk1"/>
                          </a:solidFill>
                          <a:latin typeface="Calibri"/>
                        </a:defRPr>
                      </a:lvl9pPr>
                    </a:lstStyle>
                    <a:p>
                      <a:endParaRPr lang="en-US" sz="800" kern="1200" dirty="0" smtClean="0">
                        <a:solidFill>
                          <a:schemeClr val="dk1"/>
                        </a:solidFill>
                        <a:latin typeface="Arial" pitchFamily="34" charset="0"/>
                        <a:ea typeface="+mn-ea"/>
                        <a:cs typeface="Arial" pitchFamily="34" charset="0"/>
                      </a:endParaRPr>
                    </a:p>
                  </a:txBody>
                  <a:tcPr marL="45720" marR="45720" marT="18288" marB="18288">
                    <a:lnL w="6350" cap="flat" cmpd="sng" algn="ctr">
                      <a:solidFill>
                        <a:srgbClr val="0078A9"/>
                      </a:solidFill>
                      <a:prstDash val="solid"/>
                      <a:round/>
                      <a:headEnd type="none" w="med" len="med"/>
                      <a:tailEnd type="none" w="med" len="med"/>
                    </a:lnL>
                    <a:lnR w="6350" cap="flat" cmpd="sng" algn="ctr">
                      <a:solidFill>
                        <a:srgbClr val="0078A9"/>
                      </a:solidFill>
                      <a:prstDash val="solid"/>
                      <a:round/>
                      <a:headEnd type="none" w="med" len="med"/>
                      <a:tailEnd type="none" w="med" len="med"/>
                    </a:lnR>
                    <a:lnT w="6350" cap="flat" cmpd="sng" algn="ctr">
                      <a:solidFill>
                        <a:srgbClr val="0078A9"/>
                      </a:solidFill>
                      <a:prstDash val="solid"/>
                      <a:round/>
                      <a:headEnd type="none" w="med" len="med"/>
                      <a:tailEnd type="none" w="med" len="med"/>
                    </a:lnT>
                    <a:lnB w="6350" cap="flat" cmpd="sng" algn="ctr">
                      <a:solidFill>
                        <a:srgbClr val="0078A9"/>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bl>
          </a:graphicData>
        </a:graphic>
      </p:graphicFrame>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8947150" y="2376488"/>
            <a:ext cx="704850" cy="0"/>
          </a:xfrm>
          <a:prstGeom prst="line">
            <a:avLst/>
          </a:prstGeom>
          <a:ln>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771" name="Title 1"/>
          <p:cNvSpPr>
            <a:spLocks noGrp="1"/>
          </p:cNvSpPr>
          <p:nvPr>
            <p:ph type="title"/>
          </p:nvPr>
        </p:nvSpPr>
        <p:spPr/>
        <p:txBody>
          <a:bodyPr/>
          <a:lstStyle/>
          <a:p>
            <a:pPr eaLnBrk="1" hangingPunct="1"/>
            <a:r>
              <a:rPr lang="en-US" altLang="en-US" sz="2800" dirty="0" smtClean="0">
                <a:latin typeface="Arial" panose="020B0604020202020204" pitchFamily="34" charset="0"/>
              </a:rPr>
              <a:t>Our ADM Service Model is Adjusted to Client Needs, </a:t>
            </a:r>
            <a:br>
              <a:rPr lang="en-US" altLang="en-US" sz="2800" dirty="0" smtClean="0">
                <a:latin typeface="Arial" panose="020B0604020202020204" pitchFamily="34" charset="0"/>
              </a:rPr>
            </a:br>
            <a:r>
              <a:rPr lang="en-US" altLang="en-US" sz="2800" dirty="0" smtClean="0">
                <a:latin typeface="Arial" panose="020B0604020202020204" pitchFamily="34" charset="0"/>
              </a:rPr>
              <a:t>(Baseline + On-demand Services) based on </a:t>
            </a:r>
            <a:r>
              <a:rPr lang="en-US" altLang="en-US" sz="2800" dirty="0" err="1" smtClean="0">
                <a:latin typeface="Arial" panose="020B0604020202020204" pitchFamily="34" charset="0"/>
              </a:rPr>
              <a:t>Rightshore</a:t>
            </a:r>
            <a:r>
              <a:rPr lang="en-US" altLang="en-US" sz="2800" baseline="30000" dirty="0" smtClean="0">
                <a:latin typeface="Arial" panose="020B0604020202020204" pitchFamily="34" charset="0"/>
              </a:rPr>
              <a:t>®</a:t>
            </a:r>
          </a:p>
        </p:txBody>
      </p:sp>
      <p:sp>
        <p:nvSpPr>
          <p:cNvPr id="48" name="Rectangle 13"/>
          <p:cNvSpPr>
            <a:spLocks noChangeArrowheads="1"/>
          </p:cNvSpPr>
          <p:nvPr>
            <p:custDataLst>
              <p:tags r:id="rId1"/>
            </p:custDataLst>
          </p:nvPr>
        </p:nvSpPr>
        <p:spPr bwMode="auto">
          <a:xfrm>
            <a:off x="7932738" y="2132013"/>
            <a:ext cx="1268412" cy="319087"/>
          </a:xfrm>
          <a:prstGeom prst="round2DiagRect">
            <a:avLst>
              <a:gd name="adj1" fmla="val 0"/>
              <a:gd name="adj2" fmla="val 50000"/>
            </a:avLst>
          </a:prstGeom>
          <a:solidFill>
            <a:schemeClr val="accent5">
              <a:lumMod val="75000"/>
            </a:schemeClr>
          </a:solidFill>
          <a:ln w="9525">
            <a:noFill/>
            <a:miter lim="800000"/>
            <a:headEnd/>
            <a:tailEnd/>
          </a:ln>
        </p:spPr>
        <p:txBody>
          <a:bodyPr lIns="102632" tIns="52138" rIns="104274" bIns="52138" anchor="ctr"/>
          <a:lstStyle/>
          <a:p>
            <a:pPr defTabSz="814040" fontAlgn="auto">
              <a:spcBef>
                <a:spcPts val="0"/>
              </a:spcBef>
              <a:spcAft>
                <a:spcPts val="0"/>
              </a:spcAft>
              <a:defRPr/>
            </a:pPr>
            <a:r>
              <a:rPr lang="en-GB" sz="1000" b="1" dirty="0">
                <a:solidFill>
                  <a:schemeClr val="bg1"/>
                </a:solidFill>
                <a:latin typeface="Arial"/>
              </a:rPr>
              <a:t>Rightshore</a:t>
            </a:r>
            <a:r>
              <a:rPr lang="en-GB" sz="1000" b="1" baseline="30000" dirty="0">
                <a:solidFill>
                  <a:schemeClr val="bg1"/>
                </a:solidFill>
                <a:latin typeface="Arial"/>
              </a:rPr>
              <a:t>®</a:t>
            </a:r>
            <a:r>
              <a:rPr lang="en-GB" sz="1000" b="1" dirty="0">
                <a:solidFill>
                  <a:schemeClr val="bg1"/>
                </a:solidFill>
                <a:latin typeface="Arial"/>
              </a:rPr>
              <a:t> </a:t>
            </a:r>
          </a:p>
        </p:txBody>
      </p:sp>
      <p:sp>
        <p:nvSpPr>
          <p:cNvPr id="9" name="Text Box 38"/>
          <p:cNvSpPr txBox="1">
            <a:spLocks noChangeArrowheads="1"/>
          </p:cNvSpPr>
          <p:nvPr>
            <p:custDataLst>
              <p:tags r:id="rId2"/>
            </p:custDataLst>
          </p:nvPr>
        </p:nvSpPr>
        <p:spPr bwMode="auto">
          <a:xfrm>
            <a:off x="7932738" y="2452688"/>
            <a:ext cx="1720850" cy="2641600"/>
          </a:xfrm>
          <a:prstGeom prst="rect">
            <a:avLst/>
          </a:prstGeom>
          <a:noFill/>
          <a:ln w="12700">
            <a:noFill/>
            <a:miter lim="800000"/>
            <a:headEnd/>
            <a:tailEnd/>
          </a:ln>
        </p:spPr>
        <p:txBody>
          <a:bodyPr lIns="103100" tIns="50644" rIns="103100" bIns="50644">
            <a:spAutoFit/>
          </a:bodyPr>
          <a:lstStyle/>
          <a:p>
            <a:pPr marL="141084" indent="-141084" defTabSz="957756" fontAlgn="auto">
              <a:spcBef>
                <a:spcPts val="1200"/>
              </a:spcBef>
              <a:spcAft>
                <a:spcPts val="0"/>
              </a:spcAft>
              <a:defRPr/>
            </a:pPr>
            <a:r>
              <a:rPr lang="en-GB" sz="1000" b="1" dirty="0">
                <a:solidFill>
                  <a:schemeClr val="tx2">
                    <a:lumMod val="50000"/>
                  </a:schemeClr>
                </a:solidFill>
                <a:latin typeface="Arial"/>
              </a:rPr>
              <a:t>Onsite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Client Knowledge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Cultural/local language fit</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Multilevel relationship</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Understand client’s business challenges</a:t>
            </a:r>
          </a:p>
          <a:p>
            <a:pPr marL="141084" indent="-141084" defTabSz="957756" fontAlgn="auto">
              <a:spcBef>
                <a:spcPts val="1200"/>
              </a:spcBef>
              <a:spcAft>
                <a:spcPts val="0"/>
              </a:spcAft>
              <a:defRPr/>
            </a:pPr>
            <a:r>
              <a:rPr lang="en-GB" sz="1000" b="1" dirty="0">
                <a:solidFill>
                  <a:schemeClr val="tx2">
                    <a:lumMod val="50000"/>
                  </a:schemeClr>
                </a:solidFill>
                <a:latin typeface="Arial"/>
              </a:rPr>
              <a:t>Offshore</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Industrialised delivery (Factory) located in GDC</a:t>
            </a:r>
          </a:p>
          <a:p>
            <a:pPr marL="164592" indent="-164592" defTabSz="957756" fontAlgn="auto">
              <a:spcBef>
                <a:spcPts val="300"/>
              </a:spcBef>
              <a:spcAft>
                <a:spcPts val="0"/>
              </a:spcAft>
              <a:buClr>
                <a:srgbClr val="009BCC"/>
              </a:buClr>
              <a:buFont typeface="Wingdings" pitchFamily="2" charset="2"/>
              <a:buChar char="§"/>
              <a:defRPr/>
            </a:pPr>
            <a:r>
              <a:rPr lang="en-GB" sz="1000" dirty="0">
                <a:solidFill>
                  <a:schemeClr val="tx2">
                    <a:lumMod val="50000"/>
                  </a:schemeClr>
                </a:solidFill>
                <a:latin typeface="Arial"/>
              </a:rPr>
              <a:t>Basic understanding of clients systems &amp; processes </a:t>
            </a:r>
          </a:p>
        </p:txBody>
      </p:sp>
      <p:sp>
        <p:nvSpPr>
          <p:cNvPr id="10" name="Rectangle 1030"/>
          <p:cNvSpPr>
            <a:spLocks noChangeArrowheads="1"/>
          </p:cNvSpPr>
          <p:nvPr>
            <p:custDataLst>
              <p:tags r:id="rId3"/>
            </p:custDataLst>
          </p:nvPr>
        </p:nvSpPr>
        <p:spPr bwMode="auto">
          <a:xfrm>
            <a:off x="273050" y="1420813"/>
            <a:ext cx="7505700" cy="419100"/>
          </a:xfrm>
          <a:prstGeom prst="roundRect">
            <a:avLst/>
          </a:prstGeom>
          <a:solidFill>
            <a:schemeClr val="bg1">
              <a:lumMod val="95000"/>
            </a:schemeClr>
          </a:solidFill>
          <a:ln w="12700">
            <a:noFill/>
            <a:miter lim="800000"/>
            <a:headEnd/>
            <a:tailEnd/>
          </a:ln>
          <a:effectLst/>
        </p:spPr>
        <p:txBody>
          <a:bodyPr lIns="104185" tIns="52091" rIns="104185" bIns="52091"/>
          <a:lstStyle/>
          <a:p>
            <a:pPr algn="ctr" defTabSz="957756" fontAlgn="auto">
              <a:spcBef>
                <a:spcPts val="0"/>
              </a:spcBef>
              <a:spcAft>
                <a:spcPts val="0"/>
              </a:spcAft>
              <a:defRPr/>
            </a:pPr>
            <a:endParaRPr lang="en-GB" sz="1000" dirty="0">
              <a:solidFill>
                <a:schemeClr val="tx2">
                  <a:lumMod val="50000"/>
                </a:schemeClr>
              </a:solidFill>
              <a:latin typeface="+mn-lt"/>
            </a:endParaRPr>
          </a:p>
        </p:txBody>
      </p:sp>
      <p:sp>
        <p:nvSpPr>
          <p:cNvPr id="12" name="Rectangle 1032"/>
          <p:cNvSpPr>
            <a:spLocks noChangeArrowheads="1"/>
          </p:cNvSpPr>
          <p:nvPr>
            <p:custDataLst>
              <p:tags r:id="rId4"/>
            </p:custDataLst>
          </p:nvPr>
        </p:nvSpPr>
        <p:spPr bwMode="auto">
          <a:xfrm>
            <a:off x="4676775" y="1508125"/>
            <a:ext cx="3036888" cy="247650"/>
          </a:xfrm>
          <a:prstGeom prst="roundRect">
            <a:avLst/>
          </a:prstGeom>
          <a:solidFill>
            <a:schemeClr val="accent5">
              <a:lumMod val="75000"/>
            </a:schemeClr>
          </a:solidFill>
          <a:ln w="12700">
            <a:noFill/>
            <a:miter lim="800000"/>
            <a:headEnd/>
            <a:tailEnd/>
          </a:ln>
          <a:effectLst/>
        </p:spPr>
        <p:txBody>
          <a:bodyPr lIns="0" tIns="0" rIns="0" bIns="0" anchor="ctr"/>
          <a:lstStyle/>
          <a:p>
            <a:pPr algn="ctr" defTabSz="957756" fontAlgn="auto">
              <a:spcBef>
                <a:spcPts val="0"/>
              </a:spcBef>
              <a:spcAft>
                <a:spcPts val="0"/>
              </a:spcAft>
              <a:defRPr/>
            </a:pPr>
            <a:r>
              <a:rPr lang="en-GB" sz="1000" b="1" dirty="0">
                <a:solidFill>
                  <a:schemeClr val="bg1"/>
                </a:solidFill>
                <a:latin typeface="Arial"/>
              </a:rPr>
              <a:t>IT Competence Centre</a:t>
            </a:r>
          </a:p>
        </p:txBody>
      </p:sp>
      <p:sp>
        <p:nvSpPr>
          <p:cNvPr id="13" name="Rectangle 1033"/>
          <p:cNvSpPr>
            <a:spLocks noChangeArrowheads="1"/>
          </p:cNvSpPr>
          <p:nvPr>
            <p:custDataLst>
              <p:tags r:id="rId5"/>
            </p:custDataLst>
          </p:nvPr>
        </p:nvSpPr>
        <p:spPr bwMode="auto">
          <a:xfrm>
            <a:off x="338138" y="1508125"/>
            <a:ext cx="4211637" cy="247650"/>
          </a:xfrm>
          <a:prstGeom prst="roundRect">
            <a:avLst/>
          </a:prstGeom>
          <a:solidFill>
            <a:schemeClr val="accent5">
              <a:lumMod val="75000"/>
            </a:schemeClr>
          </a:solidFill>
          <a:ln w="12700">
            <a:noFill/>
            <a:miter lim="800000"/>
            <a:headEnd/>
            <a:tailEnd/>
          </a:ln>
          <a:effectLst/>
        </p:spPr>
        <p:txBody>
          <a:bodyPr lIns="0" tIns="0" rIns="0" bIns="0" anchor="ctr"/>
          <a:lstStyle/>
          <a:p>
            <a:pPr algn="ctr" defTabSz="957756" fontAlgn="auto">
              <a:spcBef>
                <a:spcPts val="0"/>
              </a:spcBef>
              <a:spcAft>
                <a:spcPts val="0"/>
              </a:spcAft>
              <a:defRPr/>
            </a:pPr>
            <a:r>
              <a:rPr lang="en-GB" sz="1000" b="1" dirty="0">
                <a:solidFill>
                  <a:schemeClr val="bg1"/>
                </a:solidFill>
                <a:latin typeface="Arial"/>
              </a:rPr>
              <a:t>Business Departments</a:t>
            </a:r>
          </a:p>
        </p:txBody>
      </p:sp>
      <p:sp>
        <p:nvSpPr>
          <p:cNvPr id="32777" name="Rectangle 1029"/>
          <p:cNvSpPr>
            <a:spLocks noChangeArrowheads="1"/>
          </p:cNvSpPr>
          <p:nvPr>
            <p:custDataLst>
              <p:tags r:id="rId6"/>
            </p:custDataLst>
          </p:nvPr>
        </p:nvSpPr>
        <p:spPr bwMode="auto">
          <a:xfrm>
            <a:off x="273050" y="1881188"/>
            <a:ext cx="7505700" cy="271462"/>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4185" tIns="52091" rIns="104185" bIns="52091" anchor="ct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b="1">
                <a:solidFill>
                  <a:schemeClr val="bg1"/>
                </a:solidFill>
              </a:rPr>
              <a:t>Help Desk</a:t>
            </a:r>
          </a:p>
        </p:txBody>
      </p:sp>
      <p:sp>
        <p:nvSpPr>
          <p:cNvPr id="15" name="Rectangle 1047"/>
          <p:cNvSpPr>
            <a:spLocks noChangeArrowheads="1"/>
          </p:cNvSpPr>
          <p:nvPr>
            <p:custDataLst>
              <p:tags r:id="rId7"/>
            </p:custDataLst>
          </p:nvPr>
        </p:nvSpPr>
        <p:spPr bwMode="auto">
          <a:xfrm>
            <a:off x="273050" y="2198688"/>
            <a:ext cx="7507288" cy="1536700"/>
          </a:xfrm>
          <a:prstGeom prst="rect">
            <a:avLst/>
          </a:prstGeom>
          <a:solidFill>
            <a:schemeClr val="tx2">
              <a:lumMod val="20000"/>
              <a:lumOff val="80000"/>
            </a:schemeClr>
          </a:solidFill>
          <a:ln w="12700">
            <a:noFill/>
            <a:miter lim="800000"/>
            <a:headEnd/>
            <a:tailEnd/>
          </a:ln>
          <a:effectLst/>
        </p:spPr>
        <p:txBody>
          <a:bodyPr lIns="104185" tIns="52091" rIns="104185" bIns="52091"/>
          <a:lstStyle/>
          <a:p>
            <a:pPr defTabSz="957756" eaLnBrk="0" fontAlgn="auto" hangingPunct="0">
              <a:spcBef>
                <a:spcPts val="0"/>
              </a:spcBef>
              <a:spcAft>
                <a:spcPts val="0"/>
              </a:spcAft>
              <a:defRPr/>
            </a:pPr>
            <a:endParaRPr lang="en-GB" sz="1000" dirty="0">
              <a:solidFill>
                <a:schemeClr val="tx2">
                  <a:lumMod val="50000"/>
                </a:schemeClr>
              </a:solidFill>
              <a:latin typeface="+mn-lt"/>
            </a:endParaRPr>
          </a:p>
        </p:txBody>
      </p:sp>
      <p:sp>
        <p:nvSpPr>
          <p:cNvPr id="16" name="Rectangle 1048"/>
          <p:cNvSpPr>
            <a:spLocks noChangeArrowheads="1"/>
          </p:cNvSpPr>
          <p:nvPr>
            <p:custDataLst>
              <p:tags r:id="rId8"/>
            </p:custDataLst>
          </p:nvPr>
        </p:nvSpPr>
        <p:spPr bwMode="auto">
          <a:xfrm>
            <a:off x="5922963" y="2243138"/>
            <a:ext cx="1814512" cy="1447800"/>
          </a:xfrm>
          <a:prstGeom prst="rect">
            <a:avLst/>
          </a:prstGeom>
          <a:solidFill>
            <a:schemeClr val="accent5">
              <a:lumMod val="20000"/>
              <a:lumOff val="80000"/>
            </a:schemeClr>
          </a:solidFill>
          <a:ln w="254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Service Management</a:t>
            </a:r>
          </a:p>
        </p:txBody>
      </p:sp>
      <p:sp>
        <p:nvSpPr>
          <p:cNvPr id="17" name="Rectangle 1051"/>
          <p:cNvSpPr>
            <a:spLocks noChangeArrowheads="1"/>
          </p:cNvSpPr>
          <p:nvPr>
            <p:custDataLst>
              <p:tags r:id="rId9"/>
            </p:custDataLst>
          </p:nvPr>
        </p:nvSpPr>
        <p:spPr bwMode="auto">
          <a:xfrm>
            <a:off x="5995988" y="2424113"/>
            <a:ext cx="1700212" cy="1138237"/>
          </a:xfrm>
          <a:prstGeom prst="rect">
            <a:avLst/>
          </a:prstGeom>
          <a:noFill/>
          <a:ln w="9525">
            <a:noFill/>
            <a:miter lim="800000"/>
            <a:headEnd/>
            <a:tailEnd/>
          </a:ln>
          <a:effectLst/>
        </p:spPr>
        <p:txBody>
          <a:bodyPr lIns="52091" tIns="52091" rIns="52091" bIns="52091" anchor="ctr"/>
          <a:lstStyle/>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Level Measurement &amp; Reporting</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Level Agreement Management </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Service Reporting</a:t>
            </a:r>
          </a:p>
          <a:p>
            <a:pPr marL="162786" indent="-162786" defTabSz="957756" fontAlgn="auto">
              <a:spcBef>
                <a:spcPts val="0"/>
              </a:spcBef>
              <a:spcAft>
                <a:spcPts val="0"/>
              </a:spcAft>
              <a:buClr>
                <a:schemeClr val="tx2"/>
              </a:buClr>
              <a:buFont typeface="Wingdings" pitchFamily="2" charset="2"/>
              <a:buChar char="§"/>
              <a:defRPr/>
            </a:pPr>
            <a:r>
              <a:rPr lang="en-GB" sz="1000" dirty="0">
                <a:solidFill>
                  <a:schemeClr val="tx2">
                    <a:lumMod val="50000"/>
                  </a:schemeClr>
                </a:solidFill>
                <a:latin typeface="Arial"/>
              </a:rPr>
              <a:t>Escalation Management</a:t>
            </a:r>
          </a:p>
        </p:txBody>
      </p:sp>
      <p:sp>
        <p:nvSpPr>
          <p:cNvPr id="18" name="Rectangle 1057"/>
          <p:cNvSpPr>
            <a:spLocks noChangeArrowheads="1"/>
          </p:cNvSpPr>
          <p:nvPr>
            <p:custDataLst>
              <p:tags r:id="rId10"/>
            </p:custDataLst>
          </p:nvPr>
        </p:nvSpPr>
        <p:spPr bwMode="auto">
          <a:xfrm>
            <a:off x="2689225" y="2803525"/>
            <a:ext cx="1062038" cy="319088"/>
          </a:xfrm>
          <a:prstGeom prst="rect">
            <a:avLst/>
          </a:prstGeom>
          <a:noFill/>
          <a:ln w="6350">
            <a:noFill/>
            <a:miter lim="800000"/>
            <a:headEnd/>
            <a:tailEnd/>
          </a:ln>
          <a:effectLst/>
        </p:spPr>
        <p:txBody>
          <a:bodyPr lIns="82034" tIns="82034" rIns="82034" bIns="82034">
            <a:spAutoFit/>
          </a:bodyP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19" name="Rectangle 1049"/>
          <p:cNvSpPr>
            <a:spLocks noChangeArrowheads="1"/>
          </p:cNvSpPr>
          <p:nvPr>
            <p:custDataLst>
              <p:tags r:id="rId11"/>
            </p:custDataLst>
          </p:nvPr>
        </p:nvSpPr>
        <p:spPr bwMode="auto">
          <a:xfrm>
            <a:off x="2678113" y="2243138"/>
            <a:ext cx="3117850" cy="1447800"/>
          </a:xfrm>
          <a:prstGeom prst="rect">
            <a:avLst/>
          </a:prstGeom>
          <a:solidFill>
            <a:schemeClr val="accent5">
              <a:lumMod val="20000"/>
              <a:lumOff val="80000"/>
            </a:schemeClr>
          </a:solidFill>
          <a:ln w="254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Application Management</a:t>
            </a:r>
          </a:p>
          <a:p>
            <a:pPr algn="ctr" defTabSz="957756" fontAlgn="auto">
              <a:spcBef>
                <a:spcPts val="0"/>
              </a:spcBef>
              <a:spcAft>
                <a:spcPts val="0"/>
              </a:spcAft>
              <a:defRPr/>
            </a:pPr>
            <a:r>
              <a:rPr lang="en-GB" sz="1000" b="1" dirty="0">
                <a:solidFill>
                  <a:schemeClr val="tx2">
                    <a:lumMod val="50000"/>
                  </a:schemeClr>
                </a:solidFill>
                <a:latin typeface="Arial"/>
              </a:rPr>
              <a:t>– 2</a:t>
            </a:r>
            <a:r>
              <a:rPr lang="en-GB" sz="1000" b="1" baseline="30000" dirty="0">
                <a:solidFill>
                  <a:schemeClr val="tx2">
                    <a:lumMod val="50000"/>
                  </a:schemeClr>
                </a:solidFill>
                <a:latin typeface="Arial"/>
              </a:rPr>
              <a:t>nd</a:t>
            </a:r>
            <a:r>
              <a:rPr lang="en-GB" sz="1000" b="1" dirty="0">
                <a:solidFill>
                  <a:schemeClr val="tx2">
                    <a:lumMod val="50000"/>
                  </a:schemeClr>
                </a:solidFill>
                <a:latin typeface="Arial"/>
              </a:rPr>
              <a:t> Level Support –</a:t>
            </a:r>
          </a:p>
        </p:txBody>
      </p:sp>
      <p:sp>
        <p:nvSpPr>
          <p:cNvPr id="20" name="Rectangle 1049"/>
          <p:cNvSpPr>
            <a:spLocks noChangeArrowheads="1"/>
          </p:cNvSpPr>
          <p:nvPr>
            <p:custDataLst>
              <p:tags r:id="rId12"/>
            </p:custDataLst>
          </p:nvPr>
        </p:nvSpPr>
        <p:spPr bwMode="auto">
          <a:xfrm>
            <a:off x="2687638" y="2801938"/>
            <a:ext cx="3117850" cy="420687"/>
          </a:xfrm>
          <a:prstGeom prst="rect">
            <a:avLst/>
          </a:prstGeom>
          <a:noFill/>
          <a:ln w="12700">
            <a:noFill/>
            <a:miter lim="800000"/>
            <a:headEnd/>
            <a:tailEnd/>
          </a:ln>
          <a:effectLst/>
        </p:spPr>
        <p:txBody>
          <a:bodyPr lIns="104185" tIns="52091" rIns="104185" bIns="52091"/>
          <a:lstStyle/>
          <a:p>
            <a:pPr algn="ctr" defTabSz="957756" fontAlgn="auto">
              <a:spcBef>
                <a:spcPts val="0"/>
              </a:spcBef>
              <a:spcAft>
                <a:spcPts val="0"/>
              </a:spcAft>
              <a:defRPr/>
            </a:pPr>
            <a:r>
              <a:rPr lang="en-GB" sz="1000" b="1" dirty="0">
                <a:solidFill>
                  <a:schemeClr val="tx2">
                    <a:lumMod val="50000"/>
                  </a:schemeClr>
                </a:solidFill>
                <a:latin typeface="Arial"/>
              </a:rPr>
              <a:t>Application &amp; Integration Management </a:t>
            </a:r>
          </a:p>
          <a:p>
            <a:pPr algn="ctr" defTabSz="957756" fontAlgn="auto">
              <a:spcBef>
                <a:spcPts val="0"/>
              </a:spcBef>
              <a:spcAft>
                <a:spcPts val="0"/>
              </a:spcAft>
              <a:defRPr/>
            </a:pPr>
            <a:r>
              <a:rPr lang="en-GB" sz="1000" b="1" dirty="0">
                <a:solidFill>
                  <a:schemeClr val="tx2">
                    <a:lumMod val="50000"/>
                  </a:schemeClr>
                </a:solidFill>
                <a:latin typeface="Arial"/>
              </a:rPr>
              <a:t>– 3</a:t>
            </a:r>
            <a:r>
              <a:rPr lang="en-GB" sz="1000" b="1" baseline="30000" dirty="0">
                <a:solidFill>
                  <a:schemeClr val="tx2">
                    <a:lumMod val="50000"/>
                  </a:schemeClr>
                </a:solidFill>
                <a:latin typeface="Arial"/>
              </a:rPr>
              <a:t>rd</a:t>
            </a:r>
            <a:r>
              <a:rPr lang="en-GB" sz="1000" b="1" dirty="0">
                <a:solidFill>
                  <a:schemeClr val="tx2">
                    <a:lumMod val="50000"/>
                  </a:schemeClr>
                </a:solidFill>
                <a:latin typeface="Arial"/>
              </a:rPr>
              <a:t> Level Support –</a:t>
            </a:r>
          </a:p>
        </p:txBody>
      </p:sp>
      <p:sp>
        <p:nvSpPr>
          <p:cNvPr id="21" name="Rectangle 1062"/>
          <p:cNvSpPr>
            <a:spLocks noChangeArrowheads="1"/>
          </p:cNvSpPr>
          <p:nvPr>
            <p:custDataLst>
              <p:tags r:id="rId13"/>
            </p:custDataLst>
          </p:nvPr>
        </p:nvSpPr>
        <p:spPr bwMode="auto">
          <a:xfrm>
            <a:off x="3305175" y="2657475"/>
            <a:ext cx="1747838" cy="171450"/>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Incident Management</a:t>
            </a:r>
          </a:p>
        </p:txBody>
      </p:sp>
      <p:sp>
        <p:nvSpPr>
          <p:cNvPr id="22" name="Rectangle 1062"/>
          <p:cNvSpPr>
            <a:spLocks noChangeArrowheads="1"/>
          </p:cNvSpPr>
          <p:nvPr>
            <p:custDataLst>
              <p:tags r:id="rId14"/>
            </p:custDataLst>
          </p:nvPr>
        </p:nvSpPr>
        <p:spPr bwMode="auto">
          <a:xfrm>
            <a:off x="2832100" y="3198813"/>
            <a:ext cx="1365250" cy="168275"/>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Bug fixing</a:t>
            </a:r>
          </a:p>
        </p:txBody>
      </p:sp>
      <p:sp>
        <p:nvSpPr>
          <p:cNvPr id="23" name="Rectangle 1063"/>
          <p:cNvSpPr>
            <a:spLocks noChangeArrowheads="1"/>
          </p:cNvSpPr>
          <p:nvPr>
            <p:custDataLst>
              <p:tags r:id="rId15"/>
            </p:custDataLst>
          </p:nvPr>
        </p:nvSpPr>
        <p:spPr bwMode="auto">
          <a:xfrm>
            <a:off x="4278313" y="3198813"/>
            <a:ext cx="1365250" cy="177800"/>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cs typeface="Arial"/>
              </a:rPr>
              <a:t>Problem Management</a:t>
            </a:r>
          </a:p>
        </p:txBody>
      </p:sp>
      <p:sp>
        <p:nvSpPr>
          <p:cNvPr id="24" name="Rectangle 1062"/>
          <p:cNvSpPr>
            <a:spLocks noChangeArrowheads="1"/>
          </p:cNvSpPr>
          <p:nvPr>
            <p:custDataLst>
              <p:tags r:id="rId16"/>
            </p:custDataLst>
          </p:nvPr>
        </p:nvSpPr>
        <p:spPr bwMode="auto">
          <a:xfrm>
            <a:off x="3668713" y="3460750"/>
            <a:ext cx="1179512" cy="176213"/>
          </a:xfrm>
          <a:prstGeom prst="rect">
            <a:avLst/>
          </a:prstGeom>
          <a:solidFill>
            <a:schemeClr val="tx2">
              <a:lumMod val="20000"/>
              <a:lumOff val="80000"/>
            </a:schemeClr>
          </a:solidFill>
          <a:ln w="12700">
            <a:noFill/>
            <a:prstDash val="dash"/>
            <a:miter lim="800000"/>
            <a:headEnd/>
            <a:tailEnd/>
          </a:ln>
          <a:effectLst/>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Cont. improvements</a:t>
            </a:r>
          </a:p>
        </p:txBody>
      </p:sp>
      <p:cxnSp>
        <p:nvCxnSpPr>
          <p:cNvPr id="25" name="Elbow Connector 89"/>
          <p:cNvCxnSpPr/>
          <p:nvPr>
            <p:custDataLst>
              <p:tags r:id="rId17"/>
            </p:custDataLst>
          </p:nvPr>
        </p:nvCxnSpPr>
        <p:spPr bwMode="auto">
          <a:xfrm rot="16200000" flipH="1">
            <a:off x="3505201" y="3376612"/>
            <a:ext cx="177800" cy="161925"/>
          </a:xfrm>
          <a:prstGeom prst="bentConnector2">
            <a:avLst/>
          </a:prstGeom>
          <a:ln>
            <a:solidFill>
              <a:schemeClr val="accent3"/>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Elbow Connector 92"/>
          <p:cNvCxnSpPr>
            <a:stCxn id="23" idx="2"/>
            <a:endCxn id="24" idx="3"/>
          </p:cNvCxnSpPr>
          <p:nvPr>
            <p:custDataLst>
              <p:tags r:id="rId18"/>
            </p:custDataLst>
          </p:nvPr>
        </p:nvCxnSpPr>
        <p:spPr bwMode="auto">
          <a:xfrm rot="5400000">
            <a:off x="4818857" y="3405981"/>
            <a:ext cx="171450" cy="112713"/>
          </a:xfrm>
          <a:prstGeom prst="bentConnector2">
            <a:avLst/>
          </a:prstGeom>
          <a:ln>
            <a:solidFill>
              <a:schemeClr val="accent3"/>
            </a:solidFill>
            <a:tailEnd type="triangle"/>
          </a:ln>
          <a:effectLst/>
        </p:spPr>
        <p:style>
          <a:lnRef idx="1">
            <a:schemeClr val="accent1"/>
          </a:lnRef>
          <a:fillRef idx="0">
            <a:schemeClr val="accent1"/>
          </a:fillRef>
          <a:effectRef idx="0">
            <a:schemeClr val="accent1"/>
          </a:effectRef>
          <a:fontRef idx="minor">
            <a:schemeClr val="tx1"/>
          </a:fontRef>
        </p:style>
      </p:cxnSp>
      <p:sp>
        <p:nvSpPr>
          <p:cNvPr id="27" name="Rectangle 1049"/>
          <p:cNvSpPr>
            <a:spLocks noChangeArrowheads="1"/>
          </p:cNvSpPr>
          <p:nvPr>
            <p:custDataLst>
              <p:tags r:id="rId19"/>
            </p:custDataLst>
          </p:nvPr>
        </p:nvSpPr>
        <p:spPr bwMode="auto">
          <a:xfrm>
            <a:off x="347663" y="2243138"/>
            <a:ext cx="2187575" cy="1447800"/>
          </a:xfrm>
          <a:prstGeom prst="rect">
            <a:avLst/>
          </a:prstGeom>
          <a:solidFill>
            <a:schemeClr val="accent5">
              <a:lumMod val="20000"/>
              <a:lumOff val="80000"/>
            </a:schemeClr>
          </a:solidFill>
          <a:ln w="25400">
            <a:noFill/>
            <a:miter lim="800000"/>
            <a:headEnd/>
            <a:tailEnd/>
          </a:ln>
          <a:effectLst/>
        </p:spPr>
        <p:txBody>
          <a:bodyPr lIns="0" tIns="52091" rIns="0" bIns="52091"/>
          <a:lstStyle/>
          <a:p>
            <a:pPr algn="ctr" defTabSz="957756" fontAlgn="auto">
              <a:spcBef>
                <a:spcPts val="0"/>
              </a:spcBef>
              <a:spcAft>
                <a:spcPts val="0"/>
              </a:spcAft>
              <a:defRPr/>
            </a:pPr>
            <a:r>
              <a:rPr lang="en-GB" sz="1000" b="1" dirty="0">
                <a:solidFill>
                  <a:schemeClr val="tx2">
                    <a:lumMod val="50000"/>
                  </a:schemeClr>
                </a:solidFill>
                <a:latin typeface="Arial"/>
              </a:rPr>
              <a:t>On Demand Service</a:t>
            </a:r>
          </a:p>
          <a:p>
            <a:pPr algn="ctr" defTabSz="957756" fontAlgn="auto">
              <a:spcBef>
                <a:spcPts val="0"/>
              </a:spcBef>
              <a:spcAft>
                <a:spcPts val="0"/>
              </a:spcAft>
              <a:defRPr/>
            </a:pPr>
            <a:r>
              <a:rPr lang="en-GB" sz="1000" b="1" dirty="0">
                <a:solidFill>
                  <a:schemeClr val="tx2">
                    <a:lumMod val="50000"/>
                  </a:schemeClr>
                </a:solidFill>
                <a:latin typeface="Arial"/>
              </a:rPr>
              <a:t>(Change Request &amp; Projects)</a:t>
            </a:r>
          </a:p>
        </p:txBody>
      </p:sp>
      <p:sp>
        <p:nvSpPr>
          <p:cNvPr id="29" name="Rectangle 1061"/>
          <p:cNvSpPr>
            <a:spLocks noChangeArrowheads="1"/>
          </p:cNvSpPr>
          <p:nvPr/>
        </p:nvSpPr>
        <p:spPr bwMode="auto">
          <a:xfrm>
            <a:off x="549275" y="3406775"/>
            <a:ext cx="1770063" cy="163513"/>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Project Support</a:t>
            </a:r>
          </a:p>
        </p:txBody>
      </p:sp>
      <p:sp>
        <p:nvSpPr>
          <p:cNvPr id="30" name="Rectangle 1061"/>
          <p:cNvSpPr>
            <a:spLocks noChangeArrowheads="1"/>
          </p:cNvSpPr>
          <p:nvPr/>
        </p:nvSpPr>
        <p:spPr bwMode="auto">
          <a:xfrm>
            <a:off x="549275" y="3189288"/>
            <a:ext cx="1770063" cy="163512"/>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Data Migration &amp; Testing</a:t>
            </a:r>
          </a:p>
        </p:txBody>
      </p:sp>
      <p:sp>
        <p:nvSpPr>
          <p:cNvPr id="31" name="Rectangle 1061"/>
          <p:cNvSpPr>
            <a:spLocks noChangeArrowheads="1"/>
          </p:cNvSpPr>
          <p:nvPr/>
        </p:nvSpPr>
        <p:spPr bwMode="auto">
          <a:xfrm>
            <a:off x="549275" y="2973388"/>
            <a:ext cx="1770063" cy="161925"/>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Development Enhancement</a:t>
            </a:r>
          </a:p>
        </p:txBody>
      </p:sp>
      <p:sp>
        <p:nvSpPr>
          <p:cNvPr id="32" name="Rectangle 1061"/>
          <p:cNvSpPr>
            <a:spLocks noChangeArrowheads="1"/>
          </p:cNvSpPr>
          <p:nvPr/>
        </p:nvSpPr>
        <p:spPr bwMode="auto">
          <a:xfrm>
            <a:off x="549275" y="2755900"/>
            <a:ext cx="1770063" cy="163513"/>
          </a:xfrm>
          <a:prstGeom prst="rect">
            <a:avLst/>
          </a:prstGeom>
          <a:solidFill>
            <a:schemeClr val="accent1"/>
          </a:solidFill>
          <a:ln w="9525" algn="ctr">
            <a:solidFill>
              <a:schemeClr val="accent3"/>
            </a:solidFill>
            <a:prstDash val="dash"/>
            <a:miter lim="800000"/>
            <a:headEnd/>
            <a:tailEnd/>
          </a:ln>
        </p:spPr>
        <p:txBody>
          <a:bodyPr lIns="0" tIns="0" rIns="0" bIns="0" anchor="ctr"/>
          <a:lstStyle/>
          <a:p>
            <a:pPr algn="ctr" defTabSz="957756" fontAlgn="auto">
              <a:spcBef>
                <a:spcPts val="0"/>
              </a:spcBef>
              <a:spcAft>
                <a:spcPts val="0"/>
              </a:spcAft>
              <a:defRPr/>
            </a:pPr>
            <a:r>
              <a:rPr lang="en-GB" sz="1000" dirty="0">
                <a:solidFill>
                  <a:schemeClr val="tx2">
                    <a:lumMod val="50000"/>
                  </a:schemeClr>
                </a:solidFill>
                <a:latin typeface="Arial"/>
              </a:rPr>
              <a:t>Customising</a:t>
            </a:r>
          </a:p>
        </p:txBody>
      </p:sp>
      <p:sp>
        <p:nvSpPr>
          <p:cNvPr id="32795" name="Rectangle 1029"/>
          <p:cNvSpPr>
            <a:spLocks noChangeArrowheads="1"/>
          </p:cNvSpPr>
          <p:nvPr>
            <p:custDataLst>
              <p:tags r:id="rId20"/>
            </p:custDataLst>
          </p:nvPr>
        </p:nvSpPr>
        <p:spPr bwMode="auto">
          <a:xfrm>
            <a:off x="273050" y="3783013"/>
            <a:ext cx="7505700" cy="271462"/>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04185" tIns="52091" rIns="104185" bIns="52091" anchor="ct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b="1">
                <a:solidFill>
                  <a:schemeClr val="bg1"/>
                </a:solidFill>
              </a:rPr>
              <a:t>Infrastructure &amp; 3</a:t>
            </a:r>
            <a:r>
              <a:rPr lang="en-GB" altLang="en-US" sz="1000" b="1" baseline="30000">
                <a:solidFill>
                  <a:schemeClr val="bg1"/>
                </a:solidFill>
              </a:rPr>
              <a:t>rd</a:t>
            </a:r>
            <a:r>
              <a:rPr lang="en-GB" altLang="en-US" sz="1000" b="1">
                <a:solidFill>
                  <a:schemeClr val="bg1"/>
                </a:solidFill>
              </a:rPr>
              <a:t> Party Management</a:t>
            </a:r>
          </a:p>
        </p:txBody>
      </p:sp>
      <p:sp>
        <p:nvSpPr>
          <p:cNvPr id="34" name="Flowchart: Merge 72"/>
          <p:cNvSpPr>
            <a:spLocks noChangeArrowheads="1"/>
          </p:cNvSpPr>
          <p:nvPr>
            <p:custDataLst>
              <p:tags r:id="rId21"/>
            </p:custDataLst>
          </p:nvPr>
        </p:nvSpPr>
        <p:spPr bwMode="auto">
          <a:xfrm>
            <a:off x="304800" y="4111625"/>
            <a:ext cx="2147888"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5" name="Flowchart: Merge 75"/>
          <p:cNvSpPr>
            <a:spLocks noChangeArrowheads="1"/>
          </p:cNvSpPr>
          <p:nvPr>
            <p:custDataLst>
              <p:tags r:id="rId22"/>
            </p:custDataLst>
          </p:nvPr>
        </p:nvSpPr>
        <p:spPr bwMode="auto">
          <a:xfrm>
            <a:off x="3140075" y="4111625"/>
            <a:ext cx="2143125"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6" name="Flowchart: Merge 74"/>
          <p:cNvSpPr>
            <a:spLocks noChangeArrowheads="1"/>
          </p:cNvSpPr>
          <p:nvPr>
            <p:custDataLst>
              <p:tags r:id="rId23"/>
            </p:custDataLst>
          </p:nvPr>
        </p:nvSpPr>
        <p:spPr bwMode="auto">
          <a:xfrm>
            <a:off x="5905500" y="4111625"/>
            <a:ext cx="1852613" cy="201613"/>
          </a:xfrm>
          <a:prstGeom prst="flowChartMerge">
            <a:avLst/>
          </a:prstGeom>
          <a:solidFill>
            <a:schemeClr val="accent3"/>
          </a:solidFill>
          <a:ln w="9525" algn="ctr">
            <a:noFill/>
            <a:round/>
            <a:headEnd/>
            <a:tailEnd/>
          </a:ln>
          <a:effectLst/>
        </p:spPr>
        <p:txBody>
          <a:bodyPr lIns="90000" tIns="46800" rIns="90000" bIns="46800" anchor="ctr"/>
          <a:lstStyle/>
          <a:p>
            <a:pPr defTabSz="957756" fontAlgn="auto">
              <a:spcBef>
                <a:spcPts val="0"/>
              </a:spcBef>
              <a:spcAft>
                <a:spcPts val="0"/>
              </a:spcAft>
              <a:defRPr/>
            </a:pPr>
            <a:endParaRPr lang="en-GB" sz="1000" dirty="0">
              <a:solidFill>
                <a:schemeClr val="tx2">
                  <a:lumMod val="50000"/>
                </a:schemeClr>
              </a:solidFill>
              <a:latin typeface="+mn-lt"/>
            </a:endParaRPr>
          </a:p>
        </p:txBody>
      </p:sp>
      <p:sp>
        <p:nvSpPr>
          <p:cNvPr id="37" name="Rounded Rectangle 36"/>
          <p:cNvSpPr/>
          <p:nvPr>
            <p:custDataLst>
              <p:tags r:id="rId24"/>
            </p:custDataLst>
          </p:nvPr>
        </p:nvSpPr>
        <p:spPr bwMode="auto">
          <a:xfrm>
            <a:off x="273050" y="4367213"/>
            <a:ext cx="2211388"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Implementation of CRs and Projects (via Rate card) </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Design </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Implementation (Customising, Development, Testing)</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Deployment (Data Migration, Release, Training)</a:t>
            </a:r>
          </a:p>
        </p:txBody>
      </p:sp>
      <p:cxnSp>
        <p:nvCxnSpPr>
          <p:cNvPr id="38" name="Straight Connector 37"/>
          <p:cNvCxnSpPr/>
          <p:nvPr>
            <p:custDataLst>
              <p:tags r:id="rId25"/>
            </p:custDataLst>
          </p:nvPr>
        </p:nvCxnSpPr>
        <p:spPr bwMode="auto">
          <a:xfrm flipV="1">
            <a:off x="2606675" y="2232025"/>
            <a:ext cx="0" cy="4105275"/>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sp>
        <p:nvSpPr>
          <p:cNvPr id="39" name="Rounded Rectangle 38"/>
          <p:cNvSpPr/>
          <p:nvPr>
            <p:custDataLst>
              <p:tags r:id="rId26"/>
            </p:custDataLst>
          </p:nvPr>
        </p:nvSpPr>
        <p:spPr bwMode="auto">
          <a:xfrm>
            <a:off x="2684463" y="4367213"/>
            <a:ext cx="3052762"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2</a:t>
            </a:r>
            <a:r>
              <a:rPr lang="en-US" sz="1000" baseline="30000" dirty="0">
                <a:solidFill>
                  <a:schemeClr val="tx2">
                    <a:lumMod val="50000"/>
                  </a:schemeClr>
                </a:solidFill>
                <a:latin typeface="Arial"/>
              </a:rPr>
              <a:t>nd</a:t>
            </a:r>
            <a:r>
              <a:rPr lang="en-US" sz="1000" dirty="0">
                <a:solidFill>
                  <a:schemeClr val="tx2">
                    <a:lumMod val="50000"/>
                  </a:schemeClr>
                </a:solidFill>
                <a:latin typeface="Arial"/>
              </a:rPr>
              <a:t> Level incident management according to pre-defined priorities (non business critical problems)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3</a:t>
            </a:r>
            <a:r>
              <a:rPr lang="en-US" sz="1000" baseline="30000" dirty="0">
                <a:solidFill>
                  <a:schemeClr val="tx2">
                    <a:lumMod val="50000"/>
                  </a:schemeClr>
                </a:solidFill>
                <a:latin typeface="Arial"/>
              </a:rPr>
              <a:t>rd</a:t>
            </a:r>
            <a:r>
              <a:rPr lang="en-US" sz="1000" dirty="0">
                <a:solidFill>
                  <a:schemeClr val="tx2">
                    <a:lumMod val="50000"/>
                  </a:schemeClr>
                </a:solidFill>
                <a:latin typeface="Arial"/>
              </a:rPr>
              <a:t> Level problem management (business critical processes); continuous improvement program/root-cause analysis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Care taking and Integration Management – ensure integration of new applications</a:t>
            </a:r>
          </a:p>
        </p:txBody>
      </p:sp>
      <p:cxnSp>
        <p:nvCxnSpPr>
          <p:cNvPr id="40" name="Straight Connector 39"/>
          <p:cNvCxnSpPr/>
          <p:nvPr>
            <p:custDataLst>
              <p:tags r:id="rId27"/>
            </p:custDataLst>
          </p:nvPr>
        </p:nvCxnSpPr>
        <p:spPr bwMode="auto">
          <a:xfrm flipV="1">
            <a:off x="5867400" y="2232025"/>
            <a:ext cx="0" cy="4067175"/>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sp>
        <p:nvSpPr>
          <p:cNvPr id="41" name="Rounded Rectangle 40"/>
          <p:cNvSpPr/>
          <p:nvPr>
            <p:custDataLst>
              <p:tags r:id="rId28"/>
            </p:custDataLst>
          </p:nvPr>
        </p:nvSpPr>
        <p:spPr bwMode="auto">
          <a:xfrm>
            <a:off x="5954713" y="4367213"/>
            <a:ext cx="1878012" cy="1808162"/>
          </a:xfrm>
          <a:prstGeom prst="roundRect">
            <a:avLst>
              <a:gd name="adj" fmla="val 5000"/>
            </a:avLst>
          </a:prstGeom>
          <a:solidFill>
            <a:schemeClr val="bg2">
              <a:lumMod val="20000"/>
              <a:lumOff val="80000"/>
            </a:schemeClr>
          </a:solidFill>
          <a:ln w="9525" cap="flat" cmpd="sng" algn="ctr">
            <a:noFill/>
            <a:prstDash val="solid"/>
            <a:round/>
            <a:headEnd type="none" w="med" len="med"/>
            <a:tailEnd type="none" w="med" len="med"/>
          </a:ln>
          <a:effectLst/>
        </p:spPr>
        <p:txBody>
          <a:bodyPr lIns="104185" tIns="52091" rIns="104185" bIns="52091"/>
          <a:lstStyle/>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Level Management &amp; Reporting/Measurement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Escalation Management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Contract Management</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Model Adjustments</a:t>
            </a:r>
          </a:p>
          <a:p>
            <a:pPr marL="164592" indent="-164592" defTabSz="957756" eaLnBrk="0" fontAlgn="auto" hangingPunct="0">
              <a:spcBef>
                <a:spcPts val="0"/>
              </a:spcBef>
              <a:spcAft>
                <a:spcPts val="0"/>
              </a:spcAft>
              <a:buClr>
                <a:srgbClr val="009BCC"/>
              </a:buClr>
              <a:buFont typeface="Wingdings" pitchFamily="2" charset="2"/>
              <a:buChar char="§"/>
              <a:defRPr/>
            </a:pPr>
            <a:r>
              <a:rPr lang="en-US" sz="1000" dirty="0">
                <a:solidFill>
                  <a:schemeClr val="tx2">
                    <a:lumMod val="50000"/>
                  </a:schemeClr>
                </a:solidFill>
                <a:latin typeface="Arial"/>
              </a:rPr>
              <a:t>Service reviews</a:t>
            </a:r>
          </a:p>
        </p:txBody>
      </p:sp>
      <p:grpSp>
        <p:nvGrpSpPr>
          <p:cNvPr id="32804" name="Group_Sticker"/>
          <p:cNvGrpSpPr>
            <a:grpSpLocks/>
          </p:cNvGrpSpPr>
          <p:nvPr>
            <p:custDataLst>
              <p:tags r:id="rId29"/>
            </p:custDataLst>
          </p:nvPr>
        </p:nvGrpSpPr>
        <p:grpSpPr bwMode="auto">
          <a:xfrm>
            <a:off x="8510588" y="1401763"/>
            <a:ext cx="1195387" cy="249237"/>
            <a:chOff x="5038" y="624"/>
            <a:chExt cx="644" cy="144"/>
          </a:xfrm>
        </p:grpSpPr>
        <p:sp>
          <p:nvSpPr>
            <p:cNvPr id="53" name="Rectangle 109"/>
            <p:cNvSpPr>
              <a:spLocks noChangeArrowheads="1"/>
            </p:cNvSpPr>
            <p:nvPr/>
          </p:nvSpPr>
          <p:spPr bwMode="auto">
            <a:xfrm>
              <a:off x="5071" y="625"/>
              <a:ext cx="556" cy="142"/>
            </a:xfrm>
            <a:prstGeom prst="rect">
              <a:avLst/>
            </a:prstGeom>
            <a:noFill/>
            <a:ln w="9525">
              <a:noFill/>
              <a:miter lim="800000"/>
              <a:headEnd/>
              <a:tailEnd/>
            </a:ln>
          </p:spPr>
          <p:txBody>
            <a:bodyPr wrap="none" lIns="0" tIns="46038" rIns="0" bIns="46038" anchor="ctr">
              <a:spAutoFit/>
            </a:bodyPr>
            <a:lstStyle/>
            <a:p>
              <a:pPr algn="ctr" defTabSz="957756" eaLnBrk="0" fontAlgn="auto" hangingPunct="0">
                <a:spcBef>
                  <a:spcPts val="0"/>
                </a:spcBef>
                <a:spcAft>
                  <a:spcPts val="0"/>
                </a:spcAft>
                <a:tabLst>
                  <a:tab pos="7292894" algn="r"/>
                  <a:tab pos="9839620" algn="r"/>
                </a:tabLst>
                <a:defRPr/>
              </a:pPr>
              <a:r>
                <a:rPr lang="en-GB" sz="1000" b="1" dirty="0">
                  <a:solidFill>
                    <a:schemeClr val="tx2">
                      <a:lumMod val="50000"/>
                    </a:schemeClr>
                  </a:solidFill>
                  <a:latin typeface="Arial"/>
                  <a:cs typeface="+mn-cs"/>
                </a:rPr>
                <a:t>BEST PRACTICE</a:t>
              </a:r>
            </a:p>
          </p:txBody>
        </p:sp>
        <p:sp>
          <p:nvSpPr>
            <p:cNvPr id="54" name="Line 110"/>
            <p:cNvSpPr>
              <a:spLocks noChangeShapeType="1"/>
            </p:cNvSpPr>
            <p:nvPr/>
          </p:nvSpPr>
          <p:spPr bwMode="auto">
            <a:xfrm>
              <a:off x="5040" y="624"/>
              <a:ext cx="642" cy="0"/>
            </a:xfrm>
            <a:prstGeom prst="line">
              <a:avLst/>
            </a:prstGeom>
            <a:noFill/>
            <a:ln w="9525">
              <a:solidFill>
                <a:schemeClr val="accent5"/>
              </a:solidFill>
              <a:round/>
              <a:headEnd type="none" w="sm" len="sm"/>
              <a:tailEnd type="none" w="sm" len="sm"/>
            </a:ln>
          </p:spPr>
          <p:txBody>
            <a:bodyPr wrap="none" anchor="ctr"/>
            <a:lstStyle/>
            <a:p>
              <a:pPr defTabSz="957756" fontAlgn="auto">
                <a:spcBef>
                  <a:spcPts val="0"/>
                </a:spcBef>
                <a:spcAft>
                  <a:spcPts val="0"/>
                </a:spcAft>
                <a:defRPr/>
              </a:pPr>
              <a:endParaRPr lang="en-US" sz="1000" dirty="0">
                <a:solidFill>
                  <a:schemeClr val="tx2">
                    <a:lumMod val="50000"/>
                  </a:schemeClr>
                </a:solidFill>
                <a:latin typeface="+mn-lt"/>
                <a:cs typeface="+mn-cs"/>
              </a:endParaRPr>
            </a:p>
          </p:txBody>
        </p:sp>
        <p:sp>
          <p:nvSpPr>
            <p:cNvPr id="55" name="Line 111"/>
            <p:cNvSpPr>
              <a:spLocks noChangeShapeType="1"/>
            </p:cNvSpPr>
            <p:nvPr/>
          </p:nvSpPr>
          <p:spPr bwMode="auto">
            <a:xfrm>
              <a:off x="5038" y="767"/>
              <a:ext cx="644" cy="1"/>
            </a:xfrm>
            <a:prstGeom prst="line">
              <a:avLst/>
            </a:prstGeom>
            <a:noFill/>
            <a:ln w="9525">
              <a:solidFill>
                <a:schemeClr val="accent5"/>
              </a:solidFill>
              <a:round/>
              <a:headEnd type="none" w="sm" len="sm"/>
              <a:tailEnd type="none" w="sm" len="sm"/>
            </a:ln>
          </p:spPr>
          <p:txBody>
            <a:bodyPr wrap="none" anchor="ctr"/>
            <a:lstStyle/>
            <a:p>
              <a:pPr defTabSz="957756" fontAlgn="auto">
                <a:spcBef>
                  <a:spcPts val="0"/>
                </a:spcBef>
                <a:spcAft>
                  <a:spcPts val="0"/>
                </a:spcAft>
                <a:defRPr/>
              </a:pPr>
              <a:endParaRPr lang="en-US" sz="1000" dirty="0">
                <a:solidFill>
                  <a:schemeClr val="tx2">
                    <a:lumMod val="50000"/>
                  </a:schemeClr>
                </a:solidFill>
                <a:latin typeface="+mn-lt"/>
                <a:cs typeface="+mn-cs"/>
              </a:endParaRPr>
            </a:p>
          </p:txBody>
        </p:sp>
      </p:grpSp>
    </p:spTree>
    <p:extLst>
      <p:ext uri="{BB962C8B-B14F-4D97-AF65-F5344CB8AC3E}">
        <p14:creationId xmlns:p14="http://schemas.microsoft.com/office/powerpoint/2010/main" val="234722210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dirty="0" smtClean="0">
                <a:latin typeface="Arial" panose="020B0604020202020204" pitchFamily="34" charset="0"/>
              </a:rPr>
              <a:t>Typical Delivery Organization</a:t>
            </a:r>
          </a:p>
        </p:txBody>
      </p:sp>
      <p:sp>
        <p:nvSpPr>
          <p:cNvPr id="85" name="Rectangle 84"/>
          <p:cNvSpPr/>
          <p:nvPr/>
        </p:nvSpPr>
        <p:spPr>
          <a:xfrm>
            <a:off x="504825" y="2108200"/>
            <a:ext cx="7632700" cy="2097088"/>
          </a:xfrm>
          <a:prstGeom prst="rect">
            <a:avLst/>
          </a:prstGeom>
          <a:noFill/>
          <a:ln w="952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endParaRPr lang="en-US" sz="1000" dirty="0">
              <a:solidFill>
                <a:schemeClr val="tx2">
                  <a:lumMod val="50000"/>
                </a:schemeClr>
              </a:solidFill>
              <a:cs typeface="Arial" pitchFamily="34" charset="0"/>
            </a:endParaRPr>
          </a:p>
        </p:txBody>
      </p:sp>
      <p:sp>
        <p:nvSpPr>
          <p:cNvPr id="86" name="Rectangle 85"/>
          <p:cNvSpPr/>
          <p:nvPr/>
        </p:nvSpPr>
        <p:spPr>
          <a:xfrm>
            <a:off x="504825" y="4275138"/>
            <a:ext cx="7632700" cy="1935162"/>
          </a:xfrm>
          <a:prstGeom prst="rect">
            <a:avLst/>
          </a:prstGeom>
          <a:noFill/>
          <a:ln w="952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r>
              <a:rPr lang="en-US" sz="1000" dirty="0">
                <a:solidFill>
                  <a:schemeClr val="tx2">
                    <a:lumMod val="50000"/>
                  </a:schemeClr>
                </a:solidFill>
                <a:cs typeface="Arial" pitchFamily="34" charset="0"/>
              </a:rPr>
              <a:t>Sk</a:t>
            </a:r>
          </a:p>
        </p:txBody>
      </p:sp>
      <p:sp>
        <p:nvSpPr>
          <p:cNvPr id="4" name="Rectangle 12"/>
          <p:cNvSpPr/>
          <p:nvPr/>
        </p:nvSpPr>
        <p:spPr>
          <a:xfrm>
            <a:off x="8223250" y="1312863"/>
            <a:ext cx="1460500" cy="731837"/>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defTabSz="957756">
              <a:defRPr/>
            </a:pPr>
            <a:endParaRPr lang="en-US" sz="1000" dirty="0">
              <a:solidFill>
                <a:schemeClr val="tx2">
                  <a:lumMod val="50000"/>
                </a:schemeClr>
              </a:solidFill>
              <a:cs typeface="Arial" pitchFamily="34" charset="0"/>
            </a:endParaRPr>
          </a:p>
        </p:txBody>
      </p:sp>
      <p:sp>
        <p:nvSpPr>
          <p:cNvPr id="6" name="Rectangle 5"/>
          <p:cNvSpPr/>
          <p:nvPr/>
        </p:nvSpPr>
        <p:spPr bwMode="auto">
          <a:xfrm>
            <a:off x="8331200" y="1433513"/>
            <a:ext cx="1265238" cy="350837"/>
          </a:xfrm>
          <a:prstGeom prst="rect">
            <a:avLst/>
          </a:prstGeom>
          <a:solidFill>
            <a:schemeClr val="accent5"/>
          </a:solidFill>
          <a:ln w="12700" algn="ctr">
            <a:noFill/>
            <a:round/>
            <a:headEnd/>
            <a:tailEnd/>
          </a:ln>
          <a:effectLst/>
        </p:spPr>
        <p:txBody>
          <a:bodyPr anchor="ctr"/>
          <a:lstStyle/>
          <a:p>
            <a:pPr algn="ctr" defTabSz="957756">
              <a:defRPr/>
            </a:pPr>
            <a:r>
              <a:rPr lang="en-US" sz="1000" b="1" dirty="0">
                <a:solidFill>
                  <a:schemeClr val="bg1"/>
                </a:solidFill>
                <a:latin typeface="Arial"/>
                <a:cs typeface="+mn-cs"/>
              </a:rPr>
              <a:t>Service desk</a:t>
            </a:r>
          </a:p>
        </p:txBody>
      </p:sp>
      <p:sp>
        <p:nvSpPr>
          <p:cNvPr id="7" name="TextBox 6"/>
          <p:cNvSpPr txBox="1"/>
          <p:nvPr/>
        </p:nvSpPr>
        <p:spPr bwMode="auto">
          <a:xfrm flipV="1">
            <a:off x="9028210" y="2522532"/>
            <a:ext cx="276941" cy="3330171"/>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 anchor="ctr"/>
          <a:lstStyle/>
          <a:p>
            <a:pPr algn="ctr" defTabSz="957756" fontAlgn="auto">
              <a:spcBef>
                <a:spcPts val="0"/>
              </a:spcBef>
              <a:spcAft>
                <a:spcPts val="0"/>
              </a:spcAft>
              <a:defRPr/>
            </a:pPr>
            <a:r>
              <a:rPr lang="da-DK" sz="1000" dirty="0">
                <a:solidFill>
                  <a:schemeClr val="tx2">
                    <a:lumMod val="50000"/>
                  </a:schemeClr>
                </a:solidFill>
                <a:latin typeface="Arial"/>
              </a:rPr>
              <a:t>Service Desk Tool</a:t>
            </a:r>
            <a:endParaRPr lang="en-US" sz="1000" dirty="0">
              <a:solidFill>
                <a:schemeClr val="tx2">
                  <a:lumMod val="50000"/>
                </a:schemeClr>
              </a:solidFill>
              <a:latin typeface="Arial"/>
            </a:endParaRPr>
          </a:p>
        </p:txBody>
      </p:sp>
      <p:sp>
        <p:nvSpPr>
          <p:cNvPr id="8" name="Text Box 73"/>
          <p:cNvSpPr txBox="1">
            <a:spLocks noChangeArrowheads="1"/>
          </p:cNvSpPr>
          <p:nvPr/>
        </p:nvSpPr>
        <p:spPr bwMode="auto">
          <a:xfrm rot="5400000">
            <a:off x="8847138" y="2178050"/>
            <a:ext cx="501650" cy="50800"/>
          </a:xfrm>
          <a:prstGeom prst="rect">
            <a:avLst/>
          </a:prstGeom>
          <a:noFill/>
          <a:ln w="9525">
            <a:noFill/>
            <a:miter lim="800000"/>
            <a:headEnd/>
            <a:tailEnd/>
          </a:ln>
          <a:effectLst/>
        </p:spPr>
        <p:txBody>
          <a:bodyPr wrap="none" anchor="ctr"/>
          <a:lstStyle/>
          <a:p>
            <a:pPr algn="ctr" defTabSz="957756">
              <a:defRPr/>
            </a:pPr>
            <a:endParaRPr lang="en-US" sz="1000" dirty="0">
              <a:solidFill>
                <a:schemeClr val="tx2">
                  <a:lumMod val="50000"/>
                </a:schemeClr>
              </a:solidFill>
              <a:latin typeface="+mn-lt"/>
              <a:cs typeface="Arial" charset="0"/>
            </a:endParaRPr>
          </a:p>
        </p:txBody>
      </p:sp>
      <p:sp>
        <p:nvSpPr>
          <p:cNvPr id="9" name="TextBox 8"/>
          <p:cNvSpPr txBox="1"/>
          <p:nvPr/>
        </p:nvSpPr>
        <p:spPr bwMode="auto">
          <a:xfrm flipV="1">
            <a:off x="9385690" y="2522532"/>
            <a:ext cx="276941" cy="3330171"/>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 anchor="ctr"/>
          <a:lstStyle/>
          <a:p>
            <a:pPr algn="ctr" defTabSz="957756">
              <a:spcBef>
                <a:spcPct val="50000"/>
              </a:spcBef>
              <a:defRPr/>
            </a:pPr>
            <a:r>
              <a:rPr lang="en-GB" sz="1000" dirty="0">
                <a:solidFill>
                  <a:schemeClr val="tx2">
                    <a:lumMod val="50000"/>
                  </a:schemeClr>
                </a:solidFill>
                <a:latin typeface="Arial"/>
                <a:cs typeface="Arial" charset="0"/>
              </a:rPr>
              <a:t>Integrated ITIL Processes</a:t>
            </a:r>
          </a:p>
        </p:txBody>
      </p:sp>
      <p:sp>
        <p:nvSpPr>
          <p:cNvPr id="12" name="Rounded Rectangle 11"/>
          <p:cNvSpPr/>
          <p:nvPr/>
        </p:nvSpPr>
        <p:spPr bwMode="auto">
          <a:xfrm>
            <a:off x="4051300"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IT Mgmt</a:t>
            </a:r>
          </a:p>
        </p:txBody>
      </p:sp>
      <p:sp>
        <p:nvSpPr>
          <p:cNvPr id="23" name="Rounded Rectangle 22"/>
          <p:cNvSpPr/>
          <p:nvPr/>
        </p:nvSpPr>
        <p:spPr bwMode="auto">
          <a:xfrm>
            <a:off x="512763" y="1433513"/>
            <a:ext cx="1700212"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Client Business Functions</a:t>
            </a:r>
          </a:p>
        </p:txBody>
      </p:sp>
      <p:sp>
        <p:nvSpPr>
          <p:cNvPr id="24" name="Rectangle 23"/>
          <p:cNvSpPr/>
          <p:nvPr/>
        </p:nvSpPr>
        <p:spPr>
          <a:xfrm>
            <a:off x="1273175" y="2486025"/>
            <a:ext cx="2159000" cy="1093788"/>
          </a:xfrm>
          <a:prstGeom prst="rect">
            <a:avLst/>
          </a:prstGeom>
          <a:solidFill>
            <a:schemeClr val="tx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26" name="Rectangle 25"/>
          <p:cNvSpPr/>
          <p:nvPr/>
        </p:nvSpPr>
        <p:spPr>
          <a:xfrm>
            <a:off x="1323975"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1 Manager</a:t>
            </a:r>
          </a:p>
        </p:txBody>
      </p:sp>
      <p:sp>
        <p:nvSpPr>
          <p:cNvPr id="27" name="Rectangle 26"/>
          <p:cNvSpPr/>
          <p:nvPr/>
        </p:nvSpPr>
        <p:spPr>
          <a:xfrm>
            <a:off x="2057400"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2 Manager</a:t>
            </a:r>
          </a:p>
        </p:txBody>
      </p:sp>
      <p:sp>
        <p:nvSpPr>
          <p:cNvPr id="28" name="Rectangle 27"/>
          <p:cNvSpPr/>
          <p:nvPr/>
        </p:nvSpPr>
        <p:spPr>
          <a:xfrm>
            <a:off x="2771775" y="2784475"/>
            <a:ext cx="627063" cy="33813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3 Manager</a:t>
            </a:r>
          </a:p>
        </p:txBody>
      </p:sp>
      <p:sp>
        <p:nvSpPr>
          <p:cNvPr id="29" name="Rectangle 28"/>
          <p:cNvSpPr/>
          <p:nvPr/>
        </p:nvSpPr>
        <p:spPr>
          <a:xfrm>
            <a:off x="1273175" y="4418013"/>
            <a:ext cx="2159000" cy="1830387"/>
          </a:xfrm>
          <a:prstGeom prst="rect">
            <a:avLst/>
          </a:prstGeom>
          <a:solidFill>
            <a:schemeClr val="tx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0" name="Rectangle 29"/>
          <p:cNvSpPr/>
          <p:nvPr/>
        </p:nvSpPr>
        <p:spPr>
          <a:xfrm>
            <a:off x="1355725" y="4700588"/>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1" name="Rectangle 30"/>
          <p:cNvSpPr/>
          <p:nvPr/>
        </p:nvSpPr>
        <p:spPr>
          <a:xfrm>
            <a:off x="2057400" y="4700588"/>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2" name="Rectangle 31"/>
          <p:cNvSpPr/>
          <p:nvPr/>
        </p:nvSpPr>
        <p:spPr>
          <a:xfrm>
            <a:off x="2749550" y="4697413"/>
            <a:ext cx="627063" cy="1481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US" sz="1000" dirty="0">
              <a:solidFill>
                <a:schemeClr val="tx2">
                  <a:lumMod val="50000"/>
                </a:schemeClr>
              </a:solidFill>
              <a:cs typeface="Arial" pitchFamily="34" charset="0"/>
            </a:endParaRPr>
          </a:p>
        </p:txBody>
      </p:sp>
      <p:sp>
        <p:nvSpPr>
          <p:cNvPr id="33" name="TextBox 59"/>
          <p:cNvSpPr txBox="1">
            <a:spLocks noChangeArrowheads="1"/>
          </p:cNvSpPr>
          <p:nvPr/>
        </p:nvSpPr>
        <p:spPr bwMode="auto">
          <a:xfrm>
            <a:off x="1373188" y="4741863"/>
            <a:ext cx="587375"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1 Delivery</a:t>
            </a:r>
          </a:p>
        </p:txBody>
      </p:sp>
      <p:sp>
        <p:nvSpPr>
          <p:cNvPr id="34" name="TextBox 60"/>
          <p:cNvSpPr txBox="1">
            <a:spLocks noChangeArrowheads="1"/>
          </p:cNvSpPr>
          <p:nvPr/>
        </p:nvSpPr>
        <p:spPr bwMode="auto">
          <a:xfrm>
            <a:off x="2119313" y="4741863"/>
            <a:ext cx="585787"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2 Delivery</a:t>
            </a:r>
          </a:p>
        </p:txBody>
      </p:sp>
      <p:sp>
        <p:nvSpPr>
          <p:cNvPr id="35" name="TextBox 61"/>
          <p:cNvSpPr txBox="1">
            <a:spLocks noChangeArrowheads="1"/>
          </p:cNvSpPr>
          <p:nvPr/>
        </p:nvSpPr>
        <p:spPr bwMode="auto">
          <a:xfrm>
            <a:off x="2774950" y="4741863"/>
            <a:ext cx="585788" cy="344487"/>
          </a:xfrm>
          <a:prstGeom prst="rect">
            <a:avLst/>
          </a:prstGeom>
          <a:noFill/>
          <a:ln w="9525">
            <a:noFill/>
            <a:miter lim="800000"/>
            <a:headEnd/>
            <a:tailEnd/>
          </a:ln>
        </p:spPr>
        <p:txBody>
          <a:bodyPr lIns="18288" tIns="18288" rIns="18288" bIns="18288" anchor="ctr">
            <a:spAutoFit/>
          </a:bodyPr>
          <a:lstStyle/>
          <a:p>
            <a:pPr algn="ctr" defTabSz="957756">
              <a:spcAft>
                <a:spcPts val="600"/>
              </a:spcAft>
              <a:defRPr/>
            </a:pPr>
            <a:r>
              <a:rPr lang="en-GB" sz="1000" dirty="0">
                <a:solidFill>
                  <a:schemeClr val="tx2">
                    <a:lumMod val="50000"/>
                  </a:schemeClr>
                </a:solidFill>
                <a:latin typeface="Arial"/>
                <a:cs typeface="Arial" charset="0"/>
              </a:rPr>
              <a:t>Project 3 Delivery</a:t>
            </a:r>
          </a:p>
        </p:txBody>
      </p:sp>
      <p:sp>
        <p:nvSpPr>
          <p:cNvPr id="41" name="Rounded Rectangle 40"/>
          <p:cNvSpPr/>
          <p:nvPr/>
        </p:nvSpPr>
        <p:spPr bwMode="auto">
          <a:xfrm>
            <a:off x="5083175"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IT Mgmt</a:t>
            </a:r>
          </a:p>
        </p:txBody>
      </p:sp>
      <p:sp>
        <p:nvSpPr>
          <p:cNvPr id="45" name="Rounded Rectangle 44"/>
          <p:cNvSpPr/>
          <p:nvPr/>
        </p:nvSpPr>
        <p:spPr bwMode="auto">
          <a:xfrm>
            <a:off x="7145338"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 </a:t>
            </a:r>
            <a:br>
              <a:rPr lang="en-GB" sz="1000" b="1" dirty="0">
                <a:solidFill>
                  <a:schemeClr val="bg1"/>
                </a:solidFill>
                <a:latin typeface="Arial"/>
                <a:cs typeface="+mn-cs"/>
              </a:rPr>
            </a:br>
            <a:r>
              <a:rPr lang="en-GB" sz="1000" b="1" dirty="0">
                <a:solidFill>
                  <a:schemeClr val="bg1"/>
                </a:solidFill>
                <a:latin typeface="Arial"/>
                <a:cs typeface="+mn-cs"/>
              </a:rPr>
              <a:t>IT Mgmt</a:t>
            </a:r>
          </a:p>
        </p:txBody>
      </p:sp>
      <p:sp>
        <p:nvSpPr>
          <p:cNvPr id="49" name="Rectangle 48"/>
          <p:cNvSpPr/>
          <p:nvPr/>
        </p:nvSpPr>
        <p:spPr>
          <a:xfrm>
            <a:off x="539750" y="2741613"/>
            <a:ext cx="693738" cy="255428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57756">
              <a:defRPr/>
            </a:pPr>
            <a:r>
              <a:rPr lang="en-US" sz="1000" dirty="0">
                <a:solidFill>
                  <a:schemeClr val="tx2">
                    <a:lumMod val="50000"/>
                  </a:schemeClr>
                </a:solidFill>
                <a:cs typeface="Arial" pitchFamily="34" charset="0"/>
              </a:rPr>
              <a:t>Innovation council, COE’s</a:t>
            </a:r>
          </a:p>
        </p:txBody>
      </p:sp>
      <p:sp>
        <p:nvSpPr>
          <p:cNvPr id="50" name="Rectangle 49"/>
          <p:cNvSpPr/>
          <p:nvPr/>
        </p:nvSpPr>
        <p:spPr>
          <a:xfrm>
            <a:off x="1323975" y="3176588"/>
            <a:ext cx="627063"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1 Delivery</a:t>
            </a:r>
          </a:p>
        </p:txBody>
      </p:sp>
      <p:sp>
        <p:nvSpPr>
          <p:cNvPr id="51" name="Rectangle 50"/>
          <p:cNvSpPr/>
          <p:nvPr/>
        </p:nvSpPr>
        <p:spPr>
          <a:xfrm>
            <a:off x="2057400" y="3176588"/>
            <a:ext cx="627063"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2 Delivery</a:t>
            </a:r>
          </a:p>
        </p:txBody>
      </p:sp>
      <p:sp>
        <p:nvSpPr>
          <p:cNvPr id="52" name="Rectangle 51"/>
          <p:cNvSpPr/>
          <p:nvPr/>
        </p:nvSpPr>
        <p:spPr>
          <a:xfrm>
            <a:off x="2770188" y="3176588"/>
            <a:ext cx="627062" cy="33813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Project 3 Delivery</a:t>
            </a:r>
          </a:p>
        </p:txBody>
      </p:sp>
      <p:sp>
        <p:nvSpPr>
          <p:cNvPr id="53" name="Rounded Rectangle 52"/>
          <p:cNvSpPr/>
          <p:nvPr/>
        </p:nvSpPr>
        <p:spPr bwMode="auto">
          <a:xfrm>
            <a:off x="6115050" y="1433513"/>
            <a:ext cx="99377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“Domain</a:t>
            </a:r>
            <a:br>
              <a:rPr lang="en-GB" sz="1000" b="1" dirty="0">
                <a:solidFill>
                  <a:schemeClr val="bg1"/>
                </a:solidFill>
                <a:latin typeface="Arial"/>
                <a:cs typeface="+mn-cs"/>
              </a:rPr>
            </a:br>
            <a:r>
              <a:rPr lang="en-GB" sz="1000" b="1" dirty="0">
                <a:solidFill>
                  <a:schemeClr val="bg1"/>
                </a:solidFill>
                <a:latin typeface="Arial"/>
                <a:cs typeface="+mn-cs"/>
              </a:rPr>
              <a:t>IT Mgmt</a:t>
            </a:r>
          </a:p>
        </p:txBody>
      </p:sp>
      <p:cxnSp>
        <p:nvCxnSpPr>
          <p:cNvPr id="54" name="Rak pil 148"/>
          <p:cNvCxnSpPr/>
          <p:nvPr/>
        </p:nvCxnSpPr>
        <p:spPr>
          <a:xfrm rot="5400000">
            <a:off x="8879681" y="2099469"/>
            <a:ext cx="573088" cy="0"/>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133"/>
          <p:cNvSpPr txBox="1">
            <a:spLocks noChangeArrowheads="1"/>
          </p:cNvSpPr>
          <p:nvPr/>
        </p:nvSpPr>
        <p:spPr bwMode="auto">
          <a:xfrm rot="16200000">
            <a:off x="-856456" y="2974182"/>
            <a:ext cx="2400300" cy="246062"/>
          </a:xfrm>
          <a:prstGeom prst="rect">
            <a:avLst/>
          </a:prstGeom>
          <a:noFill/>
          <a:ln w="9525">
            <a:noFill/>
            <a:miter lim="800000"/>
            <a:headEnd/>
            <a:tailEnd/>
          </a:ln>
        </p:spPr>
        <p:txBody>
          <a:bodyPr wrap="none">
            <a:spAutoFit/>
          </a:bodyPr>
          <a:lstStyle/>
          <a:p>
            <a:pPr algn="r" defTabSz="957756">
              <a:spcAft>
                <a:spcPts val="600"/>
              </a:spcAft>
              <a:defRPr/>
            </a:pPr>
            <a:r>
              <a:rPr lang="en-GB" sz="1000" b="1" dirty="0">
                <a:solidFill>
                  <a:schemeClr val="tx2">
                    <a:lumMod val="50000"/>
                  </a:schemeClr>
                </a:solidFill>
                <a:latin typeface="Arial"/>
                <a:cs typeface="Arial" charset="0"/>
              </a:rPr>
              <a:t>Capgemini Onshore &amp; Onsite Teams</a:t>
            </a:r>
          </a:p>
        </p:txBody>
      </p:sp>
      <p:sp>
        <p:nvSpPr>
          <p:cNvPr id="56" name="TextBox 134"/>
          <p:cNvSpPr txBox="1">
            <a:spLocks noChangeArrowheads="1"/>
          </p:cNvSpPr>
          <p:nvPr/>
        </p:nvSpPr>
        <p:spPr bwMode="auto">
          <a:xfrm rot="16200000">
            <a:off x="-579438" y="5051426"/>
            <a:ext cx="1846263" cy="246062"/>
          </a:xfrm>
          <a:prstGeom prst="rect">
            <a:avLst/>
          </a:prstGeom>
          <a:noFill/>
          <a:ln w="9525">
            <a:noFill/>
            <a:miter lim="800000"/>
            <a:headEnd/>
            <a:tailEnd/>
          </a:ln>
        </p:spPr>
        <p:txBody>
          <a:bodyPr wrap="none">
            <a:spAutoFit/>
          </a:bodyPr>
          <a:lstStyle/>
          <a:p>
            <a:pPr algn="r" defTabSz="957756">
              <a:spcAft>
                <a:spcPts val="600"/>
              </a:spcAft>
              <a:defRPr/>
            </a:pPr>
            <a:r>
              <a:rPr lang="en-GB" sz="1000" b="1" dirty="0">
                <a:solidFill>
                  <a:schemeClr val="tx2">
                    <a:lumMod val="50000"/>
                  </a:schemeClr>
                </a:solidFill>
                <a:latin typeface="Arial"/>
                <a:cs typeface="Arial" charset="0"/>
              </a:rPr>
              <a:t>Capgemini Offshore Teams</a:t>
            </a:r>
          </a:p>
        </p:txBody>
      </p:sp>
      <p:sp>
        <p:nvSpPr>
          <p:cNvPr id="57" name="TextBox 110"/>
          <p:cNvSpPr txBox="1">
            <a:spLocks noChangeArrowheads="1"/>
          </p:cNvSpPr>
          <p:nvPr/>
        </p:nvSpPr>
        <p:spPr bwMode="auto">
          <a:xfrm>
            <a:off x="3525838" y="2779713"/>
            <a:ext cx="485775" cy="369887"/>
          </a:xfrm>
          <a:prstGeom prst="rect">
            <a:avLst/>
          </a:prstGeom>
          <a:noFill/>
          <a:ln w="9525">
            <a:noFill/>
            <a:miter lim="800000"/>
            <a:headEnd/>
            <a:tailEnd/>
          </a:ln>
        </p:spPr>
        <p:txBody>
          <a:bodyPr wrap="none">
            <a:spAutoFit/>
          </a:bodyPr>
          <a:lstStyle/>
          <a:p>
            <a:pPr algn="ctr" defTabSz="957756">
              <a:spcAft>
                <a:spcPts val="600"/>
              </a:spcAft>
              <a:defRPr/>
            </a:pPr>
            <a:r>
              <a:rPr lang="en-GB" sz="900" dirty="0">
                <a:solidFill>
                  <a:schemeClr val="tx2">
                    <a:lumMod val="50000"/>
                  </a:schemeClr>
                </a:solidFill>
                <a:latin typeface="Arial"/>
                <a:cs typeface="Arial" charset="0"/>
              </a:rPr>
              <a:t>Skills </a:t>
            </a:r>
            <a:br>
              <a:rPr lang="en-GB" sz="900" dirty="0">
                <a:solidFill>
                  <a:schemeClr val="tx2">
                    <a:lumMod val="50000"/>
                  </a:schemeClr>
                </a:solidFill>
                <a:latin typeface="Arial"/>
                <a:cs typeface="Arial" charset="0"/>
              </a:rPr>
            </a:br>
            <a:r>
              <a:rPr lang="en-GB" sz="900" dirty="0">
                <a:solidFill>
                  <a:schemeClr val="tx2">
                    <a:lumMod val="50000"/>
                  </a:schemeClr>
                </a:solidFill>
                <a:latin typeface="Arial"/>
                <a:cs typeface="Arial" charset="0"/>
              </a:rPr>
              <a:t>Flow</a:t>
            </a:r>
          </a:p>
        </p:txBody>
      </p:sp>
      <p:pic>
        <p:nvPicPr>
          <p:cNvPr id="33830" name="Bildobjekt 113" descr="PilCirklar mörkar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988" y="2698750"/>
            <a:ext cx="5603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 name="Rak pil 129"/>
          <p:cNvCxnSpPr/>
          <p:nvPr/>
        </p:nvCxnSpPr>
        <p:spPr>
          <a:xfrm rot="5400000">
            <a:off x="731043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ak pil 132"/>
          <p:cNvCxnSpPr/>
          <p:nvPr/>
        </p:nvCxnSpPr>
        <p:spPr>
          <a:xfrm rot="5400000">
            <a:off x="627856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Rak pil 133"/>
          <p:cNvCxnSpPr/>
          <p:nvPr/>
        </p:nvCxnSpPr>
        <p:spPr>
          <a:xfrm rot="5400000">
            <a:off x="524668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Rak pil 134"/>
          <p:cNvCxnSpPr/>
          <p:nvPr/>
        </p:nvCxnSpPr>
        <p:spPr>
          <a:xfrm rot="5400000">
            <a:off x="421481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Rak pil 135"/>
          <p:cNvCxnSpPr/>
          <p:nvPr/>
        </p:nvCxnSpPr>
        <p:spPr>
          <a:xfrm rot="5400000">
            <a:off x="2182812"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Rak pil 136"/>
          <p:cNvCxnSpPr/>
          <p:nvPr/>
        </p:nvCxnSpPr>
        <p:spPr>
          <a:xfrm rot="5400000">
            <a:off x="681037" y="2144713"/>
            <a:ext cx="665163"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bwMode="auto">
          <a:xfrm rot="5400000">
            <a:off x="4045198" y="-1483325"/>
            <a:ext cx="330120" cy="7227620"/>
          </a:xfrm>
          <a:prstGeom prst="rect">
            <a:avLst/>
          </a:prstGeom>
          <a:solidFill>
            <a:schemeClr val="tx2">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dirty="0">
                <a:solidFill>
                  <a:schemeClr val="tx2">
                    <a:lumMod val="50000"/>
                  </a:schemeClr>
                </a:solidFill>
                <a:latin typeface="Arial"/>
              </a:rPr>
              <a:t>Service Delivery Executive</a:t>
            </a:r>
            <a:endParaRPr lang="en-US" sz="1000" dirty="0">
              <a:solidFill>
                <a:schemeClr val="tx2">
                  <a:lumMod val="50000"/>
                </a:schemeClr>
              </a:solidFill>
              <a:latin typeface="Arial"/>
            </a:endParaRPr>
          </a:p>
        </p:txBody>
      </p:sp>
      <p:sp>
        <p:nvSpPr>
          <p:cNvPr id="67" name="TextBox 110"/>
          <p:cNvSpPr txBox="1">
            <a:spLocks noChangeArrowheads="1"/>
          </p:cNvSpPr>
          <p:nvPr/>
        </p:nvSpPr>
        <p:spPr bwMode="auto">
          <a:xfrm>
            <a:off x="3509963" y="4795838"/>
            <a:ext cx="519112" cy="400050"/>
          </a:xfrm>
          <a:prstGeom prst="rect">
            <a:avLst/>
          </a:prstGeom>
          <a:noFill/>
          <a:ln w="9525">
            <a:noFill/>
            <a:miter lim="800000"/>
            <a:headEnd/>
            <a:tailEnd/>
          </a:ln>
        </p:spPr>
        <p:txBody>
          <a:bodyPr wrap="none">
            <a:spAutoFit/>
          </a:bodyPr>
          <a:lstStyle/>
          <a:p>
            <a:pPr algn="ctr" defTabSz="957756">
              <a:spcAft>
                <a:spcPts val="600"/>
              </a:spcAft>
              <a:defRPr/>
            </a:pPr>
            <a:r>
              <a:rPr lang="en-GB" sz="1000" dirty="0">
                <a:solidFill>
                  <a:schemeClr val="tx2">
                    <a:lumMod val="50000"/>
                  </a:schemeClr>
                </a:solidFill>
                <a:latin typeface="Arial"/>
                <a:cs typeface="Arial" charset="0"/>
              </a:rPr>
              <a:t>Skills </a:t>
            </a:r>
            <a:br>
              <a:rPr lang="en-GB" sz="1000" dirty="0">
                <a:solidFill>
                  <a:schemeClr val="tx2">
                    <a:lumMod val="50000"/>
                  </a:schemeClr>
                </a:solidFill>
                <a:latin typeface="Arial"/>
                <a:cs typeface="Arial" charset="0"/>
              </a:rPr>
            </a:br>
            <a:r>
              <a:rPr lang="en-GB" sz="1000" dirty="0">
                <a:solidFill>
                  <a:schemeClr val="tx2">
                    <a:lumMod val="50000"/>
                  </a:schemeClr>
                </a:solidFill>
                <a:latin typeface="Arial"/>
                <a:cs typeface="Arial" charset="0"/>
              </a:rPr>
              <a:t>Flow</a:t>
            </a:r>
          </a:p>
        </p:txBody>
      </p:sp>
      <p:pic>
        <p:nvPicPr>
          <p:cNvPr id="33839" name="Bildobjekt 139" descr="PilCirklar mörkar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8" y="4724400"/>
            <a:ext cx="5778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4064000" y="2479675"/>
            <a:ext cx="968375"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4" name="Rectangle 13"/>
          <p:cNvSpPr/>
          <p:nvPr/>
        </p:nvSpPr>
        <p:spPr bwMode="auto">
          <a:xfrm>
            <a:off x="4133850" y="2527300"/>
            <a:ext cx="828675"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15" name="Rectangle 14"/>
          <p:cNvSpPr/>
          <p:nvPr/>
        </p:nvSpPr>
        <p:spPr bwMode="auto">
          <a:xfrm>
            <a:off x="4133850" y="2917825"/>
            <a:ext cx="828675"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16" name="Rectangle 15"/>
          <p:cNvSpPr/>
          <p:nvPr/>
        </p:nvSpPr>
        <p:spPr bwMode="auto">
          <a:xfrm>
            <a:off x="4064000" y="4418013"/>
            <a:ext cx="966788" cy="1690687"/>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7" name="Rectangle 16"/>
          <p:cNvSpPr/>
          <p:nvPr/>
        </p:nvSpPr>
        <p:spPr bwMode="auto">
          <a:xfrm>
            <a:off x="4132263" y="4487863"/>
            <a:ext cx="831850"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18" name="Rectangle 17"/>
          <p:cNvSpPr/>
          <p:nvPr/>
        </p:nvSpPr>
        <p:spPr bwMode="auto">
          <a:xfrm>
            <a:off x="6127750" y="4421188"/>
            <a:ext cx="966788" cy="170021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19" name="Rectangle 18"/>
          <p:cNvSpPr/>
          <p:nvPr/>
        </p:nvSpPr>
        <p:spPr bwMode="auto">
          <a:xfrm>
            <a:off x="6196013" y="4491038"/>
            <a:ext cx="830262"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20" name="Rectangle 19"/>
          <p:cNvSpPr/>
          <p:nvPr/>
        </p:nvSpPr>
        <p:spPr bwMode="auto">
          <a:xfrm>
            <a:off x="6127750" y="2481263"/>
            <a:ext cx="966788"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21" name="Rectangle 20"/>
          <p:cNvSpPr/>
          <p:nvPr/>
        </p:nvSpPr>
        <p:spPr bwMode="auto">
          <a:xfrm>
            <a:off x="6196013" y="2528888"/>
            <a:ext cx="830262" cy="35083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22" name="Rectangle 21"/>
          <p:cNvSpPr/>
          <p:nvPr/>
        </p:nvSpPr>
        <p:spPr bwMode="auto">
          <a:xfrm>
            <a:off x="6196013" y="2919413"/>
            <a:ext cx="830262" cy="35083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36" name="Rectangle 35"/>
          <p:cNvSpPr/>
          <p:nvPr/>
        </p:nvSpPr>
        <p:spPr bwMode="auto">
          <a:xfrm>
            <a:off x="5095875" y="4421188"/>
            <a:ext cx="966788" cy="169386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37" name="Rectangle 36"/>
          <p:cNvSpPr/>
          <p:nvPr/>
        </p:nvSpPr>
        <p:spPr bwMode="auto">
          <a:xfrm>
            <a:off x="5164138" y="4491038"/>
            <a:ext cx="831850" cy="40481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
        <p:nvSpPr>
          <p:cNvPr id="38" name="Rectangle 37"/>
          <p:cNvSpPr/>
          <p:nvPr/>
        </p:nvSpPr>
        <p:spPr bwMode="auto">
          <a:xfrm>
            <a:off x="5095875" y="2482850"/>
            <a:ext cx="966788" cy="1309688"/>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2" name="Text Box 73"/>
          <p:cNvSpPr txBox="1">
            <a:spLocks noChangeArrowheads="1"/>
          </p:cNvSpPr>
          <p:nvPr/>
        </p:nvSpPr>
        <p:spPr bwMode="auto">
          <a:xfrm rot="5400000">
            <a:off x="6486525" y="4051300"/>
            <a:ext cx="293688" cy="71438"/>
          </a:xfrm>
          <a:prstGeom prst="rect">
            <a:avLst/>
          </a:prstGeom>
          <a:noFill/>
          <a:ln w="9525">
            <a:noFill/>
            <a:miter lim="800000"/>
            <a:headEnd/>
            <a:tailEnd/>
          </a:ln>
        </p:spPr>
        <p:txBody>
          <a:bodyPr wrap="none" anchor="ctr"/>
          <a:lstStyle/>
          <a:p>
            <a:pPr algn="ctr" defTabSz="957756">
              <a:defRPr/>
            </a:pPr>
            <a:endParaRPr lang="en-US" sz="1000" dirty="0">
              <a:solidFill>
                <a:schemeClr val="tx2">
                  <a:lumMod val="50000"/>
                </a:schemeClr>
              </a:solidFill>
              <a:latin typeface="+mn-lt"/>
              <a:cs typeface="Arial" charset="0"/>
            </a:endParaRPr>
          </a:p>
        </p:txBody>
      </p:sp>
      <p:sp>
        <p:nvSpPr>
          <p:cNvPr id="43" name="Rectangle 42"/>
          <p:cNvSpPr/>
          <p:nvPr/>
        </p:nvSpPr>
        <p:spPr bwMode="auto">
          <a:xfrm>
            <a:off x="7159625" y="4421188"/>
            <a:ext cx="966788" cy="1693862"/>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anchor="ctr"/>
          <a:lstStyle/>
          <a:p>
            <a:pPr algn="ctr" defTabSz="957756">
              <a:defRPr/>
            </a:pPr>
            <a:r>
              <a:rPr lang="en-US" sz="1000" dirty="0">
                <a:solidFill>
                  <a:schemeClr val="tx2">
                    <a:lumMod val="50000"/>
                  </a:schemeClr>
                </a:solidFill>
                <a:cs typeface="Arial" pitchFamily="34" charset="0"/>
              </a:rPr>
              <a:t>Domain </a:t>
            </a:r>
            <a:br>
              <a:rPr lang="en-US" sz="1000" dirty="0">
                <a:solidFill>
                  <a:schemeClr val="tx2">
                    <a:lumMod val="50000"/>
                  </a:schemeClr>
                </a:solidFill>
                <a:cs typeface="Arial" pitchFamily="34" charset="0"/>
              </a:rPr>
            </a:b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6" name="Rectangle 45"/>
          <p:cNvSpPr/>
          <p:nvPr/>
        </p:nvSpPr>
        <p:spPr bwMode="auto">
          <a:xfrm>
            <a:off x="7159625" y="2479675"/>
            <a:ext cx="966788" cy="1311275"/>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0" anchor="ctr"/>
          <a:lstStyle/>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endParaRPr lang="en-US" sz="1000" dirty="0">
              <a:solidFill>
                <a:schemeClr val="tx2">
                  <a:lumMod val="50000"/>
                </a:schemeClr>
              </a:solidFill>
              <a:cs typeface="Arial" pitchFamily="34" charset="0"/>
            </a:endParaRPr>
          </a:p>
          <a:p>
            <a:pPr algn="ctr" defTabSz="957756">
              <a:defRPr/>
            </a:pPr>
            <a:r>
              <a:rPr lang="en-US" sz="1000" dirty="0">
                <a:solidFill>
                  <a:schemeClr val="tx2">
                    <a:lumMod val="50000"/>
                  </a:schemeClr>
                </a:solidFill>
                <a:cs typeface="Arial" pitchFamily="34" charset="0"/>
              </a:rPr>
              <a:t>Support &amp; Enhancement</a:t>
            </a:r>
          </a:p>
          <a:p>
            <a:pPr algn="ctr" defTabSz="957756">
              <a:defRPr/>
            </a:pPr>
            <a:r>
              <a:rPr lang="en-US" sz="1000" dirty="0">
                <a:solidFill>
                  <a:schemeClr val="tx2">
                    <a:lumMod val="50000"/>
                  </a:schemeClr>
                </a:solidFill>
                <a:cs typeface="Arial" pitchFamily="34" charset="0"/>
              </a:rPr>
              <a:t>Service</a:t>
            </a:r>
          </a:p>
        </p:txBody>
      </p:sp>
      <p:sp>
        <p:nvSpPr>
          <p:cNvPr id="47" name="Rectangle 46"/>
          <p:cNvSpPr/>
          <p:nvPr/>
        </p:nvSpPr>
        <p:spPr bwMode="auto">
          <a:xfrm>
            <a:off x="7229475" y="2527300"/>
            <a:ext cx="827088"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48" name="Rectangle 47"/>
          <p:cNvSpPr/>
          <p:nvPr/>
        </p:nvSpPr>
        <p:spPr bwMode="auto">
          <a:xfrm>
            <a:off x="7229475" y="2917825"/>
            <a:ext cx="827088"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cxnSp>
        <p:nvCxnSpPr>
          <p:cNvPr id="70" name="Rak pil 154"/>
          <p:cNvCxnSpPr/>
          <p:nvPr/>
        </p:nvCxnSpPr>
        <p:spPr>
          <a:xfrm rot="5400000">
            <a:off x="74683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Rak pil 158"/>
          <p:cNvCxnSpPr/>
          <p:nvPr/>
        </p:nvCxnSpPr>
        <p:spPr>
          <a:xfrm rot="5400000">
            <a:off x="6436519"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Rak pil 159"/>
          <p:cNvCxnSpPr/>
          <p:nvPr/>
        </p:nvCxnSpPr>
        <p:spPr>
          <a:xfrm rot="5400000">
            <a:off x="540464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ak pil 160"/>
          <p:cNvCxnSpPr/>
          <p:nvPr/>
        </p:nvCxnSpPr>
        <p:spPr>
          <a:xfrm rot="5400000">
            <a:off x="4383882" y="4233069"/>
            <a:ext cx="349250" cy="1587"/>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Rak pil 161"/>
          <p:cNvCxnSpPr/>
          <p:nvPr/>
        </p:nvCxnSpPr>
        <p:spPr>
          <a:xfrm rot="5400000">
            <a:off x="29344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Rak pil 162"/>
          <p:cNvCxnSpPr/>
          <p:nvPr/>
        </p:nvCxnSpPr>
        <p:spPr>
          <a:xfrm rot="5400000">
            <a:off x="2185194" y="4233069"/>
            <a:ext cx="349250" cy="1588"/>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Rak pil 163"/>
          <p:cNvCxnSpPr/>
          <p:nvPr/>
        </p:nvCxnSpPr>
        <p:spPr>
          <a:xfrm rot="5400000">
            <a:off x="1511301" y="4232275"/>
            <a:ext cx="349250" cy="3175"/>
          </a:xfrm>
          <a:prstGeom prst="straightConnector1">
            <a:avLst/>
          </a:prstGeom>
          <a:ln w="9525">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50"/>
          <p:cNvSpPr txBox="1">
            <a:spLocks noChangeArrowheads="1"/>
          </p:cNvSpPr>
          <p:nvPr/>
        </p:nvSpPr>
        <p:spPr bwMode="auto">
          <a:xfrm>
            <a:off x="1519238" y="4432300"/>
            <a:ext cx="1668462" cy="246063"/>
          </a:xfrm>
          <a:prstGeom prst="rect">
            <a:avLst/>
          </a:prstGeom>
          <a:noFill/>
          <a:ln w="9525">
            <a:noFill/>
            <a:miter lim="800000"/>
            <a:headEnd/>
            <a:tailEnd/>
          </a:ln>
        </p:spPr>
        <p:txBody>
          <a:bodyPr>
            <a:spAutoFit/>
          </a:bodyPr>
          <a:lstStyle/>
          <a:p>
            <a:pPr algn="ctr" defTabSz="957756">
              <a:spcAft>
                <a:spcPts val="600"/>
              </a:spcAft>
              <a:defRPr/>
            </a:pPr>
            <a:r>
              <a:rPr lang="en-GB" sz="1000" b="1" dirty="0">
                <a:solidFill>
                  <a:schemeClr val="tx2">
                    <a:lumMod val="50000"/>
                  </a:schemeClr>
                </a:solidFill>
                <a:latin typeface="Arial"/>
                <a:cs typeface="Arial" charset="0"/>
              </a:rPr>
              <a:t>Project Development</a:t>
            </a:r>
          </a:p>
        </p:txBody>
      </p:sp>
      <p:sp>
        <p:nvSpPr>
          <p:cNvPr id="78" name="TextBox 118"/>
          <p:cNvSpPr txBox="1"/>
          <p:nvPr/>
        </p:nvSpPr>
        <p:spPr bwMode="auto">
          <a:xfrm rot="5400000">
            <a:off x="4233495" y="2272841"/>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Testing Services</a:t>
            </a:r>
          </a:p>
        </p:txBody>
      </p:sp>
      <p:sp>
        <p:nvSpPr>
          <p:cNvPr id="79" name="TextBox 118"/>
          <p:cNvSpPr txBox="1"/>
          <p:nvPr/>
        </p:nvSpPr>
        <p:spPr bwMode="auto">
          <a:xfrm rot="5400000">
            <a:off x="4233495" y="2495899"/>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Quality Services</a:t>
            </a:r>
          </a:p>
        </p:txBody>
      </p:sp>
      <p:sp>
        <p:nvSpPr>
          <p:cNvPr id="80" name="TextBox 118"/>
          <p:cNvSpPr txBox="1"/>
          <p:nvPr/>
        </p:nvSpPr>
        <p:spPr bwMode="auto">
          <a:xfrm rot="5400000">
            <a:off x="4233495" y="2049784"/>
            <a:ext cx="175474" cy="7453090"/>
          </a:xfrm>
          <a:prstGeom prst="rect">
            <a:avLst/>
          </a:prstGeom>
          <a:solidFill>
            <a:schemeClr val="accent5">
              <a:lumMod val="20000"/>
              <a:lumOff val="80000"/>
            </a:schemeClr>
          </a:solidFill>
          <a:ln>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Cross domain Technical Pool </a:t>
            </a:r>
          </a:p>
        </p:txBody>
      </p:sp>
      <p:sp>
        <p:nvSpPr>
          <p:cNvPr id="83" name="Rounded Rectangle 82"/>
          <p:cNvSpPr/>
          <p:nvPr/>
        </p:nvSpPr>
        <p:spPr bwMode="auto">
          <a:xfrm>
            <a:off x="2251075" y="1433513"/>
            <a:ext cx="1762125" cy="350837"/>
          </a:xfrm>
          <a:prstGeom prst="roundRect">
            <a:avLst>
              <a:gd name="adj" fmla="val 0"/>
            </a:avLst>
          </a:prstGeom>
          <a:solidFill>
            <a:schemeClr val="accent5"/>
          </a:solidFill>
          <a:ln w="12700" algn="ctr">
            <a:noFill/>
            <a:round/>
            <a:headEnd/>
            <a:tailEnd/>
          </a:ln>
          <a:effectLst/>
        </p:spPr>
        <p:txBody>
          <a:bodyPr anchor="ctr"/>
          <a:lstStyle/>
          <a:p>
            <a:pPr algn="ctr" defTabSz="957756">
              <a:defRPr/>
            </a:pPr>
            <a:r>
              <a:rPr lang="en-GB" sz="1000" b="1" dirty="0">
                <a:solidFill>
                  <a:schemeClr val="bg1"/>
                </a:solidFill>
                <a:latin typeface="Arial"/>
                <a:cs typeface="+mn-cs"/>
              </a:rPr>
              <a:t>Business Users Community</a:t>
            </a:r>
          </a:p>
        </p:txBody>
      </p:sp>
      <p:sp>
        <p:nvSpPr>
          <p:cNvPr id="25" name="TextBox 50"/>
          <p:cNvSpPr txBox="1">
            <a:spLocks noChangeArrowheads="1"/>
          </p:cNvSpPr>
          <p:nvPr/>
        </p:nvSpPr>
        <p:spPr bwMode="auto">
          <a:xfrm>
            <a:off x="1592263" y="2478088"/>
            <a:ext cx="1520825" cy="246062"/>
          </a:xfrm>
          <a:prstGeom prst="rect">
            <a:avLst/>
          </a:prstGeom>
          <a:noFill/>
          <a:ln w="9525">
            <a:noFill/>
            <a:miter lim="800000"/>
            <a:headEnd/>
            <a:tailEnd/>
          </a:ln>
        </p:spPr>
        <p:txBody>
          <a:bodyPr>
            <a:spAutoFit/>
          </a:bodyPr>
          <a:lstStyle/>
          <a:p>
            <a:pPr algn="ctr" defTabSz="957756">
              <a:spcAft>
                <a:spcPts val="600"/>
              </a:spcAft>
              <a:defRPr/>
            </a:pPr>
            <a:r>
              <a:rPr lang="en-GB" sz="1000" b="1" dirty="0">
                <a:solidFill>
                  <a:schemeClr val="tx2">
                    <a:lumMod val="50000"/>
                  </a:schemeClr>
                </a:solidFill>
                <a:latin typeface="Arial"/>
                <a:cs typeface="Arial" charset="0"/>
              </a:rPr>
              <a:t>Project Development</a:t>
            </a:r>
          </a:p>
        </p:txBody>
      </p:sp>
      <p:sp>
        <p:nvSpPr>
          <p:cNvPr id="82" name="Left-Right Arrow 100"/>
          <p:cNvSpPr/>
          <p:nvPr/>
        </p:nvSpPr>
        <p:spPr>
          <a:xfrm>
            <a:off x="8118475" y="4897438"/>
            <a:ext cx="925513" cy="382587"/>
          </a:xfrm>
          <a:prstGeom prst="leftRightArrow">
            <a:avLst>
              <a:gd name="adj1" fmla="val 100000"/>
              <a:gd name="adj2" fmla="val 38762"/>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GB" sz="1000" dirty="0">
              <a:solidFill>
                <a:schemeClr val="tx2">
                  <a:lumMod val="50000"/>
                </a:schemeClr>
              </a:solidFill>
              <a:cs typeface="Arial" pitchFamily="34" charset="0"/>
            </a:endParaRPr>
          </a:p>
        </p:txBody>
      </p:sp>
      <p:sp>
        <p:nvSpPr>
          <p:cNvPr id="33872" name="Rectangle 88"/>
          <p:cNvSpPr>
            <a:spLocks noChangeArrowheads="1"/>
          </p:cNvSpPr>
          <p:nvPr/>
        </p:nvSpPr>
        <p:spPr bwMode="auto">
          <a:xfrm>
            <a:off x="8216900" y="4897438"/>
            <a:ext cx="728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a:solidFill>
                  <a:schemeClr val="bg1"/>
                </a:solidFill>
              </a:rPr>
              <a:t>Incident Flow</a:t>
            </a:r>
          </a:p>
        </p:txBody>
      </p:sp>
      <p:sp>
        <p:nvSpPr>
          <p:cNvPr id="92" name="Left-Right Arrow 100"/>
          <p:cNvSpPr/>
          <p:nvPr/>
        </p:nvSpPr>
        <p:spPr>
          <a:xfrm>
            <a:off x="8118475" y="2697163"/>
            <a:ext cx="925513" cy="382587"/>
          </a:xfrm>
          <a:prstGeom prst="leftRightArrow">
            <a:avLst>
              <a:gd name="adj1" fmla="val 100000"/>
              <a:gd name="adj2" fmla="val 38762"/>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a:defRPr/>
            </a:pPr>
            <a:endParaRPr lang="en-GB" sz="1000" dirty="0">
              <a:solidFill>
                <a:schemeClr val="tx2">
                  <a:lumMod val="50000"/>
                </a:schemeClr>
              </a:solidFill>
              <a:cs typeface="Arial" pitchFamily="34" charset="0"/>
            </a:endParaRPr>
          </a:p>
        </p:txBody>
      </p:sp>
      <p:sp>
        <p:nvSpPr>
          <p:cNvPr id="33874" name="Rectangle 92"/>
          <p:cNvSpPr>
            <a:spLocks noChangeArrowheads="1"/>
          </p:cNvSpPr>
          <p:nvPr/>
        </p:nvSpPr>
        <p:spPr bwMode="auto">
          <a:xfrm>
            <a:off x="8216900" y="2695575"/>
            <a:ext cx="7286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r>
              <a:rPr lang="en-GB" altLang="en-US" sz="1000">
                <a:solidFill>
                  <a:schemeClr val="bg1"/>
                </a:solidFill>
              </a:rPr>
              <a:t>Incident Flow</a:t>
            </a:r>
          </a:p>
        </p:txBody>
      </p:sp>
      <p:sp>
        <p:nvSpPr>
          <p:cNvPr id="69" name="TextBox 118"/>
          <p:cNvSpPr txBox="1"/>
          <p:nvPr/>
        </p:nvSpPr>
        <p:spPr bwMode="auto">
          <a:xfrm rot="5400000">
            <a:off x="5343074" y="1485030"/>
            <a:ext cx="209404" cy="4919220"/>
          </a:xfrm>
          <a:prstGeom prst="rect">
            <a:avLst/>
          </a:prstGeom>
          <a:solidFill>
            <a:schemeClr val="accent5">
              <a:lumMod val="20000"/>
              <a:lumOff val="80000"/>
            </a:schemeClr>
          </a:solidFill>
          <a:ln w="9525">
            <a:noFill/>
          </a:ln>
          <a:effectLst/>
          <a:scene3d>
            <a:camera prst="orthographicFront">
              <a:rot lat="0" lon="0" rev="0"/>
            </a:camera>
            <a:lightRig rig="balanced" dir="t">
              <a:rot lat="0" lon="0" rev="8700000"/>
            </a:lightRig>
          </a:scene3d>
          <a:sp3d/>
        </p:spPr>
        <p:txBody>
          <a:bodyPr vert="vert270" anchor="ctr"/>
          <a:lstStyle/>
          <a:p>
            <a:pPr algn="ctr" defTabSz="957756" fontAlgn="auto">
              <a:spcBef>
                <a:spcPts val="0"/>
              </a:spcBef>
              <a:spcAft>
                <a:spcPts val="0"/>
              </a:spcAft>
              <a:defRPr/>
            </a:pPr>
            <a:r>
              <a:rPr lang="da-DK" sz="1000" b="1" dirty="0">
                <a:solidFill>
                  <a:schemeClr val="tx2">
                    <a:lumMod val="50000"/>
                  </a:schemeClr>
                </a:solidFill>
                <a:latin typeface="Arial"/>
              </a:rPr>
              <a:t>Cross Functional Services</a:t>
            </a:r>
          </a:p>
        </p:txBody>
      </p:sp>
      <p:sp>
        <p:nvSpPr>
          <p:cNvPr id="95" name="Rectangle 94"/>
          <p:cNvSpPr/>
          <p:nvPr/>
        </p:nvSpPr>
        <p:spPr bwMode="auto">
          <a:xfrm>
            <a:off x="5164138" y="2527300"/>
            <a:ext cx="830262"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Delivery Manager</a:t>
            </a:r>
          </a:p>
        </p:txBody>
      </p:sp>
      <p:sp>
        <p:nvSpPr>
          <p:cNvPr id="96" name="Rectangle 95"/>
          <p:cNvSpPr/>
          <p:nvPr/>
        </p:nvSpPr>
        <p:spPr bwMode="auto">
          <a:xfrm>
            <a:off x="5164138" y="2917825"/>
            <a:ext cx="830262" cy="3508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Domain Support Lead</a:t>
            </a:r>
          </a:p>
        </p:txBody>
      </p:sp>
      <p:sp>
        <p:nvSpPr>
          <p:cNvPr id="97" name="Rectangle 96"/>
          <p:cNvSpPr/>
          <p:nvPr/>
        </p:nvSpPr>
        <p:spPr bwMode="auto">
          <a:xfrm>
            <a:off x="7227888" y="4491038"/>
            <a:ext cx="830262" cy="4064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anchor="ctr"/>
          <a:lstStyle/>
          <a:p>
            <a:pPr algn="ctr" defTabSz="957756">
              <a:defRPr/>
            </a:pPr>
            <a:r>
              <a:rPr lang="en-US" sz="1000" dirty="0">
                <a:solidFill>
                  <a:schemeClr val="tx2">
                    <a:lumMod val="50000"/>
                  </a:schemeClr>
                </a:solidFill>
                <a:cs typeface="Arial" pitchFamily="34" charset="0"/>
              </a:rPr>
              <a:t>Offshore Domain Lead</a:t>
            </a:r>
          </a:p>
        </p:txBody>
      </p:sp>
    </p:spTree>
    <p:extLst>
      <p:ext uri="{BB962C8B-B14F-4D97-AF65-F5344CB8AC3E}">
        <p14:creationId xmlns:p14="http://schemas.microsoft.com/office/powerpoint/2010/main" val="2596327551"/>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Capgemini proprietary tools &amp; accelerators to increase productivity, predictability and reduce costs</a:t>
            </a:r>
            <a:endParaRPr lang="en-US" dirty="0"/>
          </a:p>
        </p:txBody>
      </p:sp>
      <p:grpSp>
        <p:nvGrpSpPr>
          <p:cNvPr id="3" name="Group 76"/>
          <p:cNvGrpSpPr/>
          <p:nvPr/>
        </p:nvGrpSpPr>
        <p:grpSpPr>
          <a:xfrm>
            <a:off x="535278" y="1443897"/>
            <a:ext cx="8540483" cy="4124389"/>
            <a:chOff x="535278" y="1443898"/>
            <a:chExt cx="8103729" cy="2796736"/>
          </a:xfrm>
        </p:grpSpPr>
        <p:sp>
          <p:nvSpPr>
            <p:cNvPr id="40" name="Rounded Rectangle 39"/>
            <p:cNvSpPr/>
            <p:nvPr/>
          </p:nvSpPr>
          <p:spPr>
            <a:xfrm>
              <a:off x="3279649" y="1443900"/>
              <a:ext cx="2629794" cy="1317290"/>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1" name="Rounded Rectangle 40"/>
            <p:cNvSpPr/>
            <p:nvPr/>
          </p:nvSpPr>
          <p:spPr>
            <a:xfrm>
              <a:off x="3332668" y="1480191"/>
              <a:ext cx="2523755" cy="24497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Impact Matrix</a:t>
              </a:r>
            </a:p>
          </p:txBody>
        </p:sp>
        <p:pic>
          <p:nvPicPr>
            <p:cNvPr id="42" name="Picture 4"/>
            <p:cNvPicPr>
              <a:picLocks noChangeArrowheads="1"/>
            </p:cNvPicPr>
            <p:nvPr/>
          </p:nvPicPr>
          <p:blipFill>
            <a:blip r:embed="rId8" cstate="print"/>
            <a:srcRect r="21053" b="13722"/>
            <a:stretch>
              <a:fillRect/>
            </a:stretch>
          </p:blipFill>
          <p:spPr bwMode="auto">
            <a:xfrm>
              <a:off x="3854508" y="1866070"/>
              <a:ext cx="1621189" cy="818900"/>
            </a:xfrm>
            <a:prstGeom prst="rect">
              <a:avLst/>
            </a:prstGeom>
            <a:noFill/>
            <a:ln w="9525">
              <a:noFill/>
              <a:miter lim="800000"/>
              <a:headEnd/>
              <a:tailEnd/>
            </a:ln>
          </p:spPr>
        </p:pic>
        <p:sp>
          <p:nvSpPr>
            <p:cNvPr id="43" name="Rounded Rectangle 42"/>
            <p:cNvSpPr/>
            <p:nvPr/>
          </p:nvSpPr>
          <p:spPr>
            <a:xfrm>
              <a:off x="535278" y="1443899"/>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4" name="Rounded Rectangle 43"/>
            <p:cNvSpPr/>
            <p:nvPr/>
          </p:nvSpPr>
          <p:spPr>
            <a:xfrm>
              <a:off x="588297" y="1480745"/>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Custom Spotlighter</a:t>
              </a:r>
            </a:p>
          </p:txBody>
        </p:sp>
        <p:pic>
          <p:nvPicPr>
            <p:cNvPr id="45" name="Picture 3"/>
            <p:cNvPicPr>
              <a:picLocks noChangeArrowheads="1"/>
            </p:cNvPicPr>
            <p:nvPr/>
          </p:nvPicPr>
          <p:blipFill>
            <a:blip r:embed="rId9" cstate="print"/>
            <a:srcRect/>
            <a:stretch>
              <a:fillRect/>
            </a:stretch>
          </p:blipFill>
          <p:spPr bwMode="auto">
            <a:xfrm>
              <a:off x="1110137" y="1881398"/>
              <a:ext cx="1537037" cy="788245"/>
            </a:xfrm>
            <a:prstGeom prst="rect">
              <a:avLst/>
            </a:prstGeom>
            <a:noFill/>
            <a:ln w="9525">
              <a:noFill/>
              <a:miter lim="800000"/>
              <a:headEnd/>
              <a:tailEnd/>
            </a:ln>
          </p:spPr>
        </p:pic>
        <p:sp>
          <p:nvSpPr>
            <p:cNvPr id="46" name="Rounded Rectangle 45"/>
            <p:cNvSpPr/>
            <p:nvPr/>
          </p:nvSpPr>
          <p:spPr>
            <a:xfrm>
              <a:off x="6000799" y="1443898"/>
              <a:ext cx="26297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7" name="Rounded Rectangle 46"/>
            <p:cNvSpPr/>
            <p:nvPr/>
          </p:nvSpPr>
          <p:spPr>
            <a:xfrm>
              <a:off x="6053818" y="1481021"/>
              <a:ext cx="2523755"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Data Migration Toolkit</a:t>
              </a:r>
            </a:p>
          </p:txBody>
        </p:sp>
        <p:pic>
          <p:nvPicPr>
            <p:cNvPr id="48" name="Picture 4"/>
            <p:cNvPicPr>
              <a:picLocks noChangeAspect="1" noChangeArrowheads="1"/>
            </p:cNvPicPr>
            <p:nvPr/>
          </p:nvPicPr>
          <p:blipFill>
            <a:blip r:embed="rId10" cstate="print"/>
            <a:srcRect/>
            <a:stretch>
              <a:fillRect/>
            </a:stretch>
          </p:blipFill>
          <p:spPr bwMode="auto">
            <a:xfrm>
              <a:off x="6323655" y="1921596"/>
              <a:ext cx="1984083" cy="70784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Rounded Rectangle 48"/>
            <p:cNvSpPr/>
            <p:nvPr/>
          </p:nvSpPr>
          <p:spPr>
            <a:xfrm>
              <a:off x="550122" y="2873063"/>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0" name="Rounded Rectangle 49"/>
            <p:cNvSpPr/>
            <p:nvPr/>
          </p:nvSpPr>
          <p:spPr>
            <a:xfrm>
              <a:off x="603141" y="2932207"/>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Testing Toolkit</a:t>
              </a:r>
            </a:p>
          </p:txBody>
        </p:sp>
        <p:pic>
          <p:nvPicPr>
            <p:cNvPr id="51" name="Picture 50"/>
            <p:cNvPicPr>
              <a:picLocks/>
            </p:cNvPicPr>
            <p:nvPr/>
          </p:nvPicPr>
          <p:blipFill>
            <a:blip r:embed="rId11" cstate="print"/>
            <a:srcRect l="6126"/>
            <a:stretch>
              <a:fillRect/>
            </a:stretch>
          </p:blipFill>
          <p:spPr bwMode="auto">
            <a:xfrm>
              <a:off x="1035577" y="3282848"/>
              <a:ext cx="1658885" cy="850732"/>
            </a:xfrm>
            <a:prstGeom prst="rect">
              <a:avLst/>
            </a:prstGeom>
            <a:noFill/>
            <a:ln w="9525">
              <a:noFill/>
              <a:miter lim="800000"/>
              <a:headEnd/>
              <a:tailEnd/>
            </a:ln>
          </p:spPr>
        </p:pic>
        <p:sp>
          <p:nvSpPr>
            <p:cNvPr id="52" name="Rounded Rectangle 51"/>
            <p:cNvSpPr/>
            <p:nvPr/>
          </p:nvSpPr>
          <p:spPr>
            <a:xfrm>
              <a:off x="3320913" y="2873063"/>
              <a:ext cx="26535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3" name="Rounded Rectangle 52"/>
            <p:cNvSpPr/>
            <p:nvPr/>
          </p:nvSpPr>
          <p:spPr>
            <a:xfrm>
              <a:off x="3317760" y="2930337"/>
              <a:ext cx="2546596"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Country Localization Kit</a:t>
              </a:r>
            </a:p>
          </p:txBody>
        </p:sp>
        <p:pic>
          <p:nvPicPr>
            <p:cNvPr id="54" name="Picture 53"/>
            <p:cNvPicPr/>
            <p:nvPr/>
          </p:nvPicPr>
          <p:blipFill>
            <a:blip r:embed="rId12" cstate="print"/>
            <a:srcRect/>
            <a:stretch>
              <a:fillRect/>
            </a:stretch>
          </p:blipFill>
          <p:spPr bwMode="auto">
            <a:xfrm>
              <a:off x="3751929" y="3321589"/>
              <a:ext cx="1791562" cy="773250"/>
            </a:xfrm>
            <a:prstGeom prst="rect">
              <a:avLst/>
            </a:prstGeom>
            <a:noFill/>
            <a:ln w="9525">
              <a:noFill/>
              <a:miter lim="800000"/>
              <a:headEnd/>
              <a:tailEnd/>
            </a:ln>
          </p:spPr>
        </p:pic>
        <p:sp>
          <p:nvSpPr>
            <p:cNvPr id="55" name="Rounded Rectangle 54"/>
            <p:cNvSpPr/>
            <p:nvPr/>
          </p:nvSpPr>
          <p:spPr>
            <a:xfrm>
              <a:off x="6024142" y="2873063"/>
              <a:ext cx="2614865" cy="136757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6" name="Rounded Rectangle 55"/>
            <p:cNvSpPr/>
            <p:nvPr/>
          </p:nvSpPr>
          <p:spPr>
            <a:xfrm>
              <a:off x="6068812" y="2926596"/>
              <a:ext cx="2509428" cy="254322"/>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Global Rollout Kit</a:t>
              </a:r>
            </a:p>
          </p:txBody>
        </p:sp>
        <p:pic>
          <p:nvPicPr>
            <p:cNvPr id="57" name="Picture 56" descr="s2"/>
            <p:cNvPicPr/>
            <p:nvPr/>
          </p:nvPicPr>
          <p:blipFill>
            <a:blip r:embed="rId13" cstate="print"/>
            <a:srcRect l="24626" t="4950" r="60637" b="75856"/>
            <a:stretch>
              <a:fillRect/>
            </a:stretch>
          </p:blipFill>
          <p:spPr bwMode="auto">
            <a:xfrm>
              <a:off x="6465467" y="3320918"/>
              <a:ext cx="1732215" cy="774593"/>
            </a:xfrm>
            <a:prstGeom prst="roundRect">
              <a:avLst>
                <a:gd name="adj" fmla="val 5337"/>
              </a:avLst>
            </a:prstGeom>
            <a:noFill/>
            <a:ln w="9525">
              <a:solidFill>
                <a:srgbClr val="1F497D"/>
              </a:solidFill>
              <a:miter lim="800000"/>
              <a:headEnd/>
              <a:tailEnd/>
            </a:ln>
            <a:effectLst>
              <a:softEdge rad="63500"/>
            </a:effectLst>
          </p:spPr>
        </p:pic>
        <p:pic>
          <p:nvPicPr>
            <p:cNvPr id="66" name="Picture 103" descr="C:\Users\UserSim\Desktop\Capgemini\Capgemini_logo_cmyk.png"/>
            <p:cNvPicPr>
              <a:picLocks noChangeAspect="1" noChangeArrowheads="1"/>
            </p:cNvPicPr>
            <p:nvPr>
              <p:custDataLst>
                <p:tags r:id="rId1"/>
              </p:custDataLst>
            </p:nvPr>
          </p:nvPicPr>
          <p:blipFill>
            <a:blip r:embed="rId14" cstate="email"/>
            <a:srcRect r="73600" b="11077"/>
            <a:stretch>
              <a:fillRect/>
            </a:stretch>
          </p:blipFill>
          <p:spPr bwMode="auto">
            <a:xfrm>
              <a:off x="5483660" y="1504889"/>
              <a:ext cx="302808" cy="249564"/>
            </a:xfrm>
            <a:prstGeom prst="rect">
              <a:avLst/>
            </a:prstGeom>
            <a:noFill/>
          </p:spPr>
        </p:pic>
        <p:pic>
          <p:nvPicPr>
            <p:cNvPr id="67" name="Picture 103" descr="C:\Users\UserSim\Desktop\Capgemini\Capgemini_logo_cmyk.png"/>
            <p:cNvPicPr>
              <a:picLocks noChangeAspect="1" noChangeArrowheads="1"/>
            </p:cNvPicPr>
            <p:nvPr>
              <p:custDataLst>
                <p:tags r:id="rId2"/>
              </p:custDataLst>
            </p:nvPr>
          </p:nvPicPr>
          <p:blipFill>
            <a:blip r:embed="rId14" cstate="email"/>
            <a:srcRect r="73600" b="11077"/>
            <a:stretch>
              <a:fillRect/>
            </a:stretch>
          </p:blipFill>
          <p:spPr bwMode="auto">
            <a:xfrm>
              <a:off x="2611342" y="1506879"/>
              <a:ext cx="302808" cy="249564"/>
            </a:xfrm>
            <a:prstGeom prst="rect">
              <a:avLst/>
            </a:prstGeom>
            <a:noFill/>
          </p:spPr>
        </p:pic>
        <p:pic>
          <p:nvPicPr>
            <p:cNvPr id="68" name="Picture 103" descr="C:\Users\UserSim\Desktop\Capgemini\Capgemini_logo_cmyk.png"/>
            <p:cNvPicPr>
              <a:picLocks noChangeAspect="1" noChangeArrowheads="1"/>
            </p:cNvPicPr>
            <p:nvPr>
              <p:custDataLst>
                <p:tags r:id="rId3"/>
              </p:custDataLst>
            </p:nvPr>
          </p:nvPicPr>
          <p:blipFill>
            <a:blip r:embed="rId14" cstate="email"/>
            <a:srcRect r="73600" b="11077"/>
            <a:stretch>
              <a:fillRect/>
            </a:stretch>
          </p:blipFill>
          <p:spPr bwMode="auto">
            <a:xfrm>
              <a:off x="8159026" y="1518824"/>
              <a:ext cx="302808" cy="249564"/>
            </a:xfrm>
            <a:prstGeom prst="rect">
              <a:avLst/>
            </a:prstGeom>
            <a:noFill/>
          </p:spPr>
        </p:pic>
        <p:pic>
          <p:nvPicPr>
            <p:cNvPr id="69" name="Picture 103" descr="C:\Users\UserSim\Desktop\Capgemini\Capgemini_logo_cmyk.png"/>
            <p:cNvPicPr>
              <a:picLocks noChangeAspect="1" noChangeArrowheads="1"/>
            </p:cNvPicPr>
            <p:nvPr>
              <p:custDataLst>
                <p:tags r:id="rId4"/>
              </p:custDataLst>
            </p:nvPr>
          </p:nvPicPr>
          <p:blipFill>
            <a:blip r:embed="rId14" cstate="email"/>
            <a:srcRect r="73600" b="11077"/>
            <a:stretch>
              <a:fillRect/>
            </a:stretch>
          </p:blipFill>
          <p:spPr bwMode="auto">
            <a:xfrm>
              <a:off x="2647175" y="2959532"/>
              <a:ext cx="302808" cy="249564"/>
            </a:xfrm>
            <a:prstGeom prst="rect">
              <a:avLst/>
            </a:prstGeom>
            <a:noFill/>
          </p:spPr>
        </p:pic>
        <p:pic>
          <p:nvPicPr>
            <p:cNvPr id="70" name="Picture 103" descr="C:\Users\UserSim\Desktop\Capgemini\Capgemini_logo_cmyk.png"/>
            <p:cNvPicPr>
              <a:picLocks noChangeAspect="1" noChangeArrowheads="1"/>
            </p:cNvPicPr>
            <p:nvPr>
              <p:custDataLst>
                <p:tags r:id="rId5"/>
              </p:custDataLst>
            </p:nvPr>
          </p:nvPicPr>
          <p:blipFill>
            <a:blip r:embed="rId14" cstate="email"/>
            <a:srcRect r="73600" b="11077"/>
            <a:stretch>
              <a:fillRect/>
            </a:stretch>
          </p:blipFill>
          <p:spPr bwMode="auto">
            <a:xfrm>
              <a:off x="5475698" y="2925689"/>
              <a:ext cx="302808" cy="249564"/>
            </a:xfrm>
            <a:prstGeom prst="rect">
              <a:avLst/>
            </a:prstGeom>
            <a:noFill/>
          </p:spPr>
        </p:pic>
        <p:pic>
          <p:nvPicPr>
            <p:cNvPr id="71" name="Picture 103" descr="C:\Users\UserSim\Desktop\Capgemini\Capgemini_logo_cmyk.png"/>
            <p:cNvPicPr>
              <a:picLocks noChangeAspect="1" noChangeArrowheads="1"/>
            </p:cNvPicPr>
            <p:nvPr>
              <p:custDataLst>
                <p:tags r:id="rId6"/>
              </p:custDataLst>
            </p:nvPr>
          </p:nvPicPr>
          <p:blipFill>
            <a:blip r:embed="rId14" cstate="email"/>
            <a:srcRect r="73600" b="11077"/>
            <a:stretch>
              <a:fillRect/>
            </a:stretch>
          </p:blipFill>
          <p:spPr bwMode="auto">
            <a:xfrm>
              <a:off x="8161016" y="2925689"/>
              <a:ext cx="302808" cy="249564"/>
            </a:xfrm>
            <a:prstGeom prst="rect">
              <a:avLst/>
            </a:prstGeom>
            <a:noFill/>
          </p:spPr>
        </p:pic>
      </p:grpSp>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97858" y="1488141"/>
            <a:ext cx="8417859" cy="3108543"/>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Project Lifecycle</a:t>
            </a:r>
          </a:p>
          <a:p>
            <a:pPr indent="341313">
              <a:buFont typeface="Arial" pitchFamily="34" charset="0"/>
              <a:buChar char="•"/>
            </a:pPr>
            <a:r>
              <a:rPr lang="en-US" sz="2800" dirty="0" smtClean="0">
                <a:solidFill>
                  <a:schemeClr val="tx2">
                    <a:lumMod val="50000"/>
                  </a:schemeClr>
                </a:solidFill>
              </a:rPr>
              <a:t>Delivery Model</a:t>
            </a:r>
          </a:p>
          <a:p>
            <a:pPr indent="341313">
              <a:buFont typeface="Arial" pitchFamily="34" charset="0"/>
              <a:buChar char="•"/>
            </a:pPr>
            <a:r>
              <a:rPr lang="en-US" sz="2800" dirty="0" smtClean="0">
                <a:solidFill>
                  <a:schemeClr val="tx2">
                    <a:lumMod val="50000"/>
                  </a:schemeClr>
                </a:solidFill>
              </a:rPr>
              <a:t>Key Roles &amp; </a:t>
            </a:r>
          </a:p>
          <a:p>
            <a:pPr indent="341313">
              <a:buFont typeface="Arial" pitchFamily="34" charset="0"/>
              <a:buChar char="•"/>
            </a:pPr>
            <a:r>
              <a:rPr lang="en-US" sz="2800" dirty="0" smtClean="0">
                <a:solidFill>
                  <a:schemeClr val="tx2">
                    <a:lumMod val="50000"/>
                  </a:schemeClr>
                </a:solidFill>
              </a:rPr>
              <a:t>Responsibilities etc</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4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365161" y="25323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365161" y="351533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365161" y="204544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61" y="3019275"/>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Overall Project Approach</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374571" y="253235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Data Migration</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8" name="Rectangle 27"/>
          <p:cNvSpPr>
            <a:spLocks/>
          </p:cNvSpPr>
          <p:nvPr/>
        </p:nvSpPr>
        <p:spPr bwMode="gray">
          <a:xfrm>
            <a:off x="3374571" y="351533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Post Go Live </a:t>
            </a:r>
            <a:r>
              <a:rPr lang="en-US" sz="1600" dirty="0" smtClean="0"/>
              <a:t>Support</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1" y="2045443"/>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Managing Development</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30" name="Rectangle 29"/>
          <p:cNvSpPr>
            <a:spLocks/>
          </p:cNvSpPr>
          <p:nvPr/>
        </p:nvSpPr>
        <p:spPr bwMode="gray">
          <a:xfrm>
            <a:off x="3374571" y="3019275"/>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a:t>Testing</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343825" y="449983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53235" y="449983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smtClean="0"/>
              <a:t>ADM Service Model</a:t>
            </a:r>
            <a:endParaRPr lang="de-DE" sz="1600" b="1" kern="0" dirty="0">
              <a:solidFill>
                <a:sysClr val="windowText" lastClr="000000"/>
              </a:solidFill>
              <a:ea typeface="Calibri" pitchFamily="34" charset="0"/>
            </a:endParaRPr>
          </a:p>
        </p:txBody>
      </p:sp>
      <p:sp>
        <p:nvSpPr>
          <p:cNvPr id="17" name="AutoShape 8"/>
          <p:cNvSpPr>
            <a:spLocks noChangeArrowheads="1"/>
          </p:cNvSpPr>
          <p:nvPr>
            <p:custDataLst>
              <p:tags r:id="rId7"/>
            </p:custDataLst>
          </p:nvPr>
        </p:nvSpPr>
        <p:spPr bwMode="gray">
          <a:xfrm>
            <a:off x="1331633" y="550263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8" name="Rectangle 17"/>
          <p:cNvSpPr>
            <a:spLocks/>
          </p:cNvSpPr>
          <p:nvPr/>
        </p:nvSpPr>
        <p:spPr bwMode="gray">
          <a:xfrm>
            <a:off x="3341043" y="550263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Tools &amp; Accelerators</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8"/>
            </p:custDataLst>
          </p:nvPr>
        </p:nvSpPr>
        <p:spPr bwMode="gray">
          <a:xfrm>
            <a:off x="1368209" y="401215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7619" y="401215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Project Organization Structure</a:t>
            </a:r>
            <a:endParaRPr lang="de-DE" sz="1600" b="1" kern="0" dirty="0">
              <a:solidFill>
                <a:sysClr val="windowText" lastClr="000000"/>
              </a:solidFill>
              <a:ea typeface="Calibri" pitchFamily="34" charset="0"/>
            </a:endParaRPr>
          </a:p>
        </p:txBody>
      </p:sp>
      <p:sp>
        <p:nvSpPr>
          <p:cNvPr id="32" name="AutoShape 8"/>
          <p:cNvSpPr>
            <a:spLocks noChangeArrowheads="1"/>
          </p:cNvSpPr>
          <p:nvPr>
            <p:custDataLst>
              <p:tags r:id="rId9"/>
            </p:custDataLst>
          </p:nvPr>
        </p:nvSpPr>
        <p:spPr bwMode="gray">
          <a:xfrm>
            <a:off x="1349921" y="499971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33" name="Rectangle 32"/>
          <p:cNvSpPr>
            <a:spLocks/>
          </p:cNvSpPr>
          <p:nvPr/>
        </p:nvSpPr>
        <p:spPr bwMode="gray">
          <a:xfrm>
            <a:off x="3359331" y="499971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smtClean="0"/>
              <a:t>ADM Typical Delivery Organization</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11"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Project Approach – Global Template &amp; Pilot followed by clusters</a:t>
            </a:r>
            <a:endParaRPr lang="en-US" dirty="0"/>
          </a:p>
        </p:txBody>
      </p:sp>
      <p:sp>
        <p:nvSpPr>
          <p:cNvPr id="53" name="Circular Arrow 52"/>
          <p:cNvSpPr/>
          <p:nvPr/>
        </p:nvSpPr>
        <p:spPr>
          <a:xfrm rot="5945158">
            <a:off x="3976942" y="1648543"/>
            <a:ext cx="2458215" cy="5318469"/>
          </a:xfrm>
          <a:prstGeom prst="circularArrow">
            <a:avLst>
              <a:gd name="adj1" fmla="val 9373"/>
              <a:gd name="adj2" fmla="val 985607"/>
              <a:gd name="adj3" fmla="val 20449448"/>
              <a:gd name="adj4" fmla="val 2408389"/>
              <a:gd name="adj5" fmla="val 12335"/>
            </a:avLst>
          </a:prstGeom>
          <a:solidFill>
            <a:sysClr val="window" lastClr="FFFFFF">
              <a:lumMod val="50000"/>
            </a:sys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Calibri"/>
            </a:endParaRPr>
          </a:p>
        </p:txBody>
      </p:sp>
      <p:sp>
        <p:nvSpPr>
          <p:cNvPr id="56" name="Rounded Rectangle 55"/>
          <p:cNvSpPr/>
          <p:nvPr/>
        </p:nvSpPr>
        <p:spPr>
          <a:xfrm>
            <a:off x="435433" y="5568014"/>
            <a:ext cx="487648" cy="18445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57" name="Rounded Rectangle 56"/>
          <p:cNvSpPr/>
          <p:nvPr/>
        </p:nvSpPr>
        <p:spPr>
          <a:xfrm>
            <a:off x="3882932" y="5568014"/>
            <a:ext cx="487648" cy="184450"/>
          </a:xfrm>
          <a:prstGeom prst="roundRect">
            <a:avLst/>
          </a:prstGeom>
          <a:solidFill>
            <a:srgbClr val="9BBB59">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58" name="TextBox 57"/>
          <p:cNvSpPr txBox="1"/>
          <p:nvPr/>
        </p:nvSpPr>
        <p:spPr>
          <a:xfrm>
            <a:off x="920554" y="5558215"/>
            <a:ext cx="1043527"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Global level activity</a:t>
            </a:r>
            <a:endParaRPr lang="en-US" sz="800" kern="0" dirty="0">
              <a:latin typeface="Arial" pitchFamily="34" charset="0"/>
              <a:cs typeface="Arial" pitchFamily="34" charset="0"/>
            </a:endParaRPr>
          </a:p>
        </p:txBody>
      </p:sp>
      <p:sp>
        <p:nvSpPr>
          <p:cNvPr id="59" name="TextBox 58"/>
          <p:cNvSpPr txBox="1"/>
          <p:nvPr/>
        </p:nvSpPr>
        <p:spPr>
          <a:xfrm>
            <a:off x="4378937" y="5558215"/>
            <a:ext cx="997041"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Activity per cluster</a:t>
            </a:r>
            <a:endParaRPr lang="en-US" sz="800" kern="0" dirty="0">
              <a:latin typeface="Arial" pitchFamily="34" charset="0"/>
              <a:cs typeface="Arial" pitchFamily="34" charset="0"/>
            </a:endParaRPr>
          </a:p>
        </p:txBody>
      </p:sp>
      <p:sp>
        <p:nvSpPr>
          <p:cNvPr id="60" name="TextBox 59"/>
          <p:cNvSpPr txBox="1"/>
          <p:nvPr/>
        </p:nvSpPr>
        <p:spPr>
          <a:xfrm>
            <a:off x="6128672" y="1543398"/>
            <a:ext cx="154970" cy="219438"/>
          </a:xfrm>
          <a:prstGeom prst="rect">
            <a:avLst/>
          </a:prstGeom>
          <a:noFill/>
        </p:spPr>
        <p:txBody>
          <a:bodyPr wrap="square" lIns="80155" tIns="40078" rIns="80155" bIns="40078" rtlCol="0">
            <a:spAutoFit/>
          </a:bodyPr>
          <a:lstStyle/>
          <a:p>
            <a:pPr defTabSz="801555">
              <a:defRPr/>
            </a:pPr>
            <a:endParaRPr lang="en-US" sz="900" b="1" kern="0" dirty="0">
              <a:solidFill>
                <a:sysClr val="windowText" lastClr="000000"/>
              </a:solidFill>
              <a:latin typeface="Arial" pitchFamily="34" charset="0"/>
              <a:cs typeface="Arial" pitchFamily="34" charset="0"/>
            </a:endParaRPr>
          </a:p>
        </p:txBody>
      </p:sp>
      <p:sp>
        <p:nvSpPr>
          <p:cNvPr id="61" name="Rounded Rectangle 60"/>
          <p:cNvSpPr/>
          <p:nvPr/>
        </p:nvSpPr>
        <p:spPr>
          <a:xfrm>
            <a:off x="2120825"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Cluster Design</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2" name="Rounded Rectangle 61"/>
          <p:cNvSpPr/>
          <p:nvPr/>
        </p:nvSpPr>
        <p:spPr>
          <a:xfrm>
            <a:off x="2120825"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Alignment / Conference Room Pilot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3" name="Rounded Rectangle 62"/>
          <p:cNvSpPr/>
          <p:nvPr/>
        </p:nvSpPr>
        <p:spPr>
          <a:xfrm>
            <a:off x="3760374"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Configure, Build &amp; Unit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4" name="Rounded Rectangle 63"/>
          <p:cNvSpPr/>
          <p:nvPr/>
        </p:nvSpPr>
        <p:spPr>
          <a:xfrm>
            <a:off x="3760374"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DM Build &amp; Unit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5" name="Rounded Rectangle 64"/>
          <p:cNvSpPr/>
          <p:nvPr/>
        </p:nvSpPr>
        <p:spPr>
          <a:xfrm>
            <a:off x="3760374" y="4401835"/>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Test &amp; Regression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6" name="Rounded Rectangle 65"/>
          <p:cNvSpPr/>
          <p:nvPr/>
        </p:nvSpPr>
        <p:spPr>
          <a:xfrm>
            <a:off x="3760374" y="4716167"/>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Integration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7" name="Rounded Rectangle 66"/>
          <p:cNvSpPr/>
          <p:nvPr/>
        </p:nvSpPr>
        <p:spPr>
          <a:xfrm>
            <a:off x="5400492"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End User Training</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8" name="Rounded Rectangle 67"/>
          <p:cNvSpPr/>
          <p:nvPr/>
        </p:nvSpPr>
        <p:spPr>
          <a:xfrm>
            <a:off x="5400492"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User Acceptance Test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9" name="Rounded Rectangle 68"/>
          <p:cNvSpPr/>
          <p:nvPr/>
        </p:nvSpPr>
        <p:spPr>
          <a:xfrm>
            <a:off x="5400492" y="4401835"/>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Production Cutover</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0" name="AutoShape 14"/>
          <p:cNvSpPr>
            <a:spLocks noChangeArrowheads="1"/>
          </p:cNvSpPr>
          <p:nvPr/>
        </p:nvSpPr>
        <p:spPr bwMode="auto">
          <a:xfrm>
            <a:off x="451403"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Project Initiation</a:t>
            </a:r>
          </a:p>
        </p:txBody>
      </p:sp>
      <p:sp>
        <p:nvSpPr>
          <p:cNvPr id="71" name="AutoShape 14"/>
          <p:cNvSpPr>
            <a:spLocks noChangeArrowheads="1"/>
          </p:cNvSpPr>
          <p:nvPr/>
        </p:nvSpPr>
        <p:spPr bwMode="auto">
          <a:xfrm>
            <a:off x="2092652"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Definition</a:t>
            </a:r>
          </a:p>
        </p:txBody>
      </p:sp>
      <p:sp>
        <p:nvSpPr>
          <p:cNvPr id="72" name="AutoShape 14"/>
          <p:cNvSpPr>
            <a:spLocks noChangeArrowheads="1"/>
          </p:cNvSpPr>
          <p:nvPr/>
        </p:nvSpPr>
        <p:spPr bwMode="auto">
          <a:xfrm>
            <a:off x="3733901"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Development</a:t>
            </a:r>
          </a:p>
        </p:txBody>
      </p:sp>
      <p:sp>
        <p:nvSpPr>
          <p:cNvPr id="73" name="AutoShape 14"/>
          <p:cNvSpPr>
            <a:spLocks noChangeArrowheads="1"/>
          </p:cNvSpPr>
          <p:nvPr/>
        </p:nvSpPr>
        <p:spPr bwMode="auto">
          <a:xfrm>
            <a:off x="5375150"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Implementation</a:t>
            </a:r>
          </a:p>
        </p:txBody>
      </p:sp>
      <p:sp>
        <p:nvSpPr>
          <p:cNvPr id="74" name="AutoShape 14"/>
          <p:cNvSpPr>
            <a:spLocks noChangeArrowheads="1"/>
          </p:cNvSpPr>
          <p:nvPr/>
        </p:nvSpPr>
        <p:spPr bwMode="auto">
          <a:xfrm>
            <a:off x="7016399" y="1451920"/>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Post Implementation</a:t>
            </a:r>
          </a:p>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Support</a:t>
            </a:r>
          </a:p>
        </p:txBody>
      </p:sp>
      <p:sp>
        <p:nvSpPr>
          <p:cNvPr id="75" name="Rounded Rectangle 74"/>
          <p:cNvSpPr/>
          <p:nvPr/>
        </p:nvSpPr>
        <p:spPr>
          <a:xfrm>
            <a:off x="478454" y="1942583"/>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Overall Implementation Plan</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6" name="Rounded Rectangle 75"/>
          <p:cNvSpPr/>
          <p:nvPr/>
        </p:nvSpPr>
        <p:spPr>
          <a:xfrm>
            <a:off x="478454" y="2246115"/>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AS-IS Study</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7" name="Rounded Rectangle 76"/>
          <p:cNvSpPr/>
          <p:nvPr/>
        </p:nvSpPr>
        <p:spPr>
          <a:xfrm>
            <a:off x="478454" y="2549647"/>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Requirements Gathering</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8" name="Rounded Rectangle 77"/>
          <p:cNvSpPr/>
          <p:nvPr/>
        </p:nvSpPr>
        <p:spPr>
          <a:xfrm>
            <a:off x="2120825" y="1942583"/>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Global Design Template Analysis &amp; Design</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79" name="Rounded Rectangle 78"/>
          <p:cNvSpPr/>
          <p:nvPr/>
        </p:nvSpPr>
        <p:spPr>
          <a:xfrm>
            <a:off x="2120825" y="2246115"/>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Future State Solution Map</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80" name="Rounded Rectangle 79"/>
          <p:cNvSpPr/>
          <p:nvPr/>
        </p:nvSpPr>
        <p:spPr>
          <a:xfrm>
            <a:off x="2120825" y="2549647"/>
            <a:ext cx="1554480" cy="274320"/>
          </a:xfrm>
          <a:prstGeom prst="roundRect">
            <a:avLst/>
          </a:prstGeom>
          <a:solidFill>
            <a:srgbClr val="4BACC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Strategy Definitions</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81" name="Rounded Rectangle 80"/>
          <p:cNvSpPr/>
          <p:nvPr/>
        </p:nvSpPr>
        <p:spPr>
          <a:xfrm>
            <a:off x="3760374" y="1944595"/>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Configure, Build and Unit Test</a:t>
            </a:r>
          </a:p>
        </p:txBody>
      </p:sp>
      <p:sp>
        <p:nvSpPr>
          <p:cNvPr id="82" name="Rounded Rectangle 81"/>
          <p:cNvSpPr/>
          <p:nvPr/>
        </p:nvSpPr>
        <p:spPr>
          <a:xfrm>
            <a:off x="3760374" y="2247456"/>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DM Build &amp; Unit Test</a:t>
            </a:r>
          </a:p>
        </p:txBody>
      </p:sp>
      <p:sp>
        <p:nvSpPr>
          <p:cNvPr id="83" name="Rounded Rectangle 82"/>
          <p:cNvSpPr/>
          <p:nvPr/>
        </p:nvSpPr>
        <p:spPr>
          <a:xfrm>
            <a:off x="2120825" y="2853178"/>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Pilot CRP</a:t>
            </a:r>
          </a:p>
        </p:txBody>
      </p:sp>
      <p:sp>
        <p:nvSpPr>
          <p:cNvPr id="84" name="Rounded Rectangle 83"/>
          <p:cNvSpPr/>
          <p:nvPr/>
        </p:nvSpPr>
        <p:spPr>
          <a:xfrm>
            <a:off x="3760374" y="2550317"/>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Test</a:t>
            </a:r>
          </a:p>
        </p:txBody>
      </p:sp>
      <p:cxnSp>
        <p:nvCxnSpPr>
          <p:cNvPr id="85" name="Straight Connector 84"/>
          <p:cNvCxnSpPr/>
          <p:nvPr/>
        </p:nvCxnSpPr>
        <p:spPr>
          <a:xfrm flipH="1">
            <a:off x="435433" y="1869754"/>
            <a:ext cx="0" cy="2816618"/>
          </a:xfrm>
          <a:prstGeom prst="line">
            <a:avLst/>
          </a:prstGeom>
          <a:noFill/>
          <a:ln w="9525" cap="flat" cmpd="sng" algn="ctr">
            <a:solidFill>
              <a:srgbClr val="1F497D"/>
            </a:solidFill>
            <a:prstDash val="dash"/>
          </a:ln>
          <a:effectLst/>
        </p:spPr>
      </p:cxnSp>
      <p:cxnSp>
        <p:nvCxnSpPr>
          <p:cNvPr id="86" name="Straight Connector 85"/>
          <p:cNvCxnSpPr/>
          <p:nvPr/>
        </p:nvCxnSpPr>
        <p:spPr>
          <a:xfrm>
            <a:off x="2075955" y="1869754"/>
            <a:ext cx="0" cy="2816618"/>
          </a:xfrm>
          <a:prstGeom prst="line">
            <a:avLst/>
          </a:prstGeom>
          <a:noFill/>
          <a:ln w="9525" cap="flat" cmpd="sng" algn="ctr">
            <a:solidFill>
              <a:srgbClr val="1F497D"/>
            </a:solidFill>
            <a:prstDash val="dash"/>
          </a:ln>
          <a:effectLst/>
        </p:spPr>
      </p:cxnSp>
      <p:cxnSp>
        <p:nvCxnSpPr>
          <p:cNvPr id="87" name="Straight Connector 86"/>
          <p:cNvCxnSpPr/>
          <p:nvPr/>
        </p:nvCxnSpPr>
        <p:spPr>
          <a:xfrm>
            <a:off x="3720175" y="1869754"/>
            <a:ext cx="0" cy="2816618"/>
          </a:xfrm>
          <a:prstGeom prst="line">
            <a:avLst/>
          </a:prstGeom>
          <a:noFill/>
          <a:ln w="9525" cap="flat" cmpd="sng" algn="ctr">
            <a:solidFill>
              <a:srgbClr val="1F497D"/>
            </a:solidFill>
            <a:prstDash val="dash"/>
          </a:ln>
          <a:effectLst/>
        </p:spPr>
      </p:cxnSp>
      <p:cxnSp>
        <p:nvCxnSpPr>
          <p:cNvPr id="88" name="Straight Connector 87"/>
          <p:cNvCxnSpPr/>
          <p:nvPr/>
        </p:nvCxnSpPr>
        <p:spPr>
          <a:xfrm>
            <a:off x="5354919" y="1869754"/>
            <a:ext cx="0" cy="2816618"/>
          </a:xfrm>
          <a:prstGeom prst="line">
            <a:avLst/>
          </a:prstGeom>
          <a:noFill/>
          <a:ln w="9525" cap="flat" cmpd="sng" algn="ctr">
            <a:solidFill>
              <a:srgbClr val="1F497D"/>
            </a:solidFill>
            <a:prstDash val="dash"/>
          </a:ln>
          <a:effectLst/>
        </p:spPr>
      </p:cxnSp>
      <p:cxnSp>
        <p:nvCxnSpPr>
          <p:cNvPr id="89" name="Straight Connector 88"/>
          <p:cNvCxnSpPr/>
          <p:nvPr/>
        </p:nvCxnSpPr>
        <p:spPr>
          <a:xfrm>
            <a:off x="7000545" y="1869754"/>
            <a:ext cx="0" cy="2816618"/>
          </a:xfrm>
          <a:prstGeom prst="line">
            <a:avLst/>
          </a:prstGeom>
          <a:noFill/>
          <a:ln w="9525" cap="flat" cmpd="sng" algn="ctr">
            <a:solidFill>
              <a:srgbClr val="1F497D"/>
            </a:solidFill>
            <a:prstDash val="dash"/>
          </a:ln>
          <a:effectLst/>
        </p:spPr>
      </p:cxnSp>
      <p:cxnSp>
        <p:nvCxnSpPr>
          <p:cNvPr id="90" name="Straight Connector 89"/>
          <p:cNvCxnSpPr/>
          <p:nvPr/>
        </p:nvCxnSpPr>
        <p:spPr>
          <a:xfrm>
            <a:off x="8635290" y="1869754"/>
            <a:ext cx="0" cy="2816618"/>
          </a:xfrm>
          <a:prstGeom prst="line">
            <a:avLst/>
          </a:prstGeom>
          <a:noFill/>
          <a:ln w="9525" cap="flat" cmpd="sng" algn="ctr">
            <a:solidFill>
              <a:srgbClr val="1F497D"/>
            </a:solidFill>
            <a:prstDash val="dash"/>
          </a:ln>
          <a:effectLst/>
        </p:spPr>
      </p:cxnSp>
      <p:sp>
        <p:nvSpPr>
          <p:cNvPr id="91" name="Rounded Rectangle 90"/>
          <p:cNvSpPr/>
          <p:nvPr/>
        </p:nvSpPr>
        <p:spPr>
          <a:xfrm>
            <a:off x="7040678" y="4087504"/>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Hand-over to IT / Support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92" name="Rounded Rectangle 91"/>
          <p:cNvSpPr/>
          <p:nvPr/>
        </p:nvSpPr>
        <p:spPr>
          <a:xfrm>
            <a:off x="7040678" y="3773173"/>
            <a:ext cx="1554480" cy="274320"/>
          </a:xfrm>
          <a:prstGeom prst="roundRect">
            <a:avLst/>
          </a:prstGeom>
          <a:solidFill>
            <a:srgbClr val="9BBB59">
              <a:lumMod val="40000"/>
              <a:lumOff val="60000"/>
            </a:srgbClr>
          </a:solidFill>
          <a:ln w="25400" cap="flat" cmpd="sng" algn="ctr">
            <a:noFill/>
            <a:prstDash val="solid"/>
          </a:ln>
          <a:effectLst/>
        </p:spPr>
        <p:txBody>
          <a:bodyPr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Early Life Support</a:t>
            </a:r>
            <a:endParaRPr kumimoji="0" lang="en-US" sz="8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93" name="Rounded Rectangle 92"/>
          <p:cNvSpPr/>
          <p:nvPr/>
        </p:nvSpPr>
        <p:spPr>
          <a:xfrm>
            <a:off x="3760374" y="2853178"/>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System Integration Test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4" name="Rounded Rectangle 93"/>
          <p:cNvSpPr/>
          <p:nvPr/>
        </p:nvSpPr>
        <p:spPr>
          <a:xfrm>
            <a:off x="5400492" y="2235992"/>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User Acceptance Test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5" name="Rounded Rectangle 94"/>
          <p:cNvSpPr/>
          <p:nvPr/>
        </p:nvSpPr>
        <p:spPr>
          <a:xfrm>
            <a:off x="5400492" y="1933131"/>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End User Training</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6" name="Rounded Rectangle 95"/>
          <p:cNvSpPr/>
          <p:nvPr/>
        </p:nvSpPr>
        <p:spPr>
          <a:xfrm>
            <a:off x="5400492" y="2538853"/>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Production Cutover</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7" name="Rounded Rectangle 96"/>
          <p:cNvSpPr/>
          <p:nvPr/>
        </p:nvSpPr>
        <p:spPr>
          <a:xfrm>
            <a:off x="7040678" y="1944595"/>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Early Life Support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8" name="Rounded Rectangle 97"/>
          <p:cNvSpPr/>
          <p:nvPr/>
        </p:nvSpPr>
        <p:spPr>
          <a:xfrm>
            <a:off x="7040678" y="2247456"/>
            <a:ext cx="1554480" cy="27432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Handover to IT / Support</a:t>
            </a:r>
            <a:endParaRPr kumimoji="0" lang="en-US" sz="8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99" name="Rounded Rectangle 98"/>
          <p:cNvSpPr/>
          <p:nvPr/>
        </p:nvSpPr>
        <p:spPr>
          <a:xfrm>
            <a:off x="2349120" y="5568014"/>
            <a:ext cx="487648" cy="184450"/>
          </a:xfrm>
          <a:prstGeom prst="roundRect">
            <a:avLst/>
          </a:prstGeom>
          <a:solidFill>
            <a:srgbClr val="F79646">
              <a:lumMod val="40000"/>
              <a:lumOff val="60000"/>
            </a:srgbClr>
          </a:solidFill>
          <a:ln w="25400" cap="flat" cmpd="sng" algn="ctr">
            <a:noFill/>
            <a:prstDash val="solid"/>
          </a:ln>
          <a:effectLst/>
        </p:spPr>
        <p:txBody>
          <a:bodyPr lIns="80155" tIns="40078" rIns="80155" bIns="40078" rtlCol="0" anchor="ctr"/>
          <a:lstStyle/>
          <a:p>
            <a:pPr marL="0" marR="0" lvl="0" indent="0" algn="ctr" defTabSz="801555"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sp>
        <p:nvSpPr>
          <p:cNvPr id="100" name="TextBox 99"/>
          <p:cNvSpPr txBox="1"/>
          <p:nvPr/>
        </p:nvSpPr>
        <p:spPr>
          <a:xfrm>
            <a:off x="2834241" y="5558215"/>
            <a:ext cx="854373" cy="204049"/>
          </a:xfrm>
          <a:prstGeom prst="rect">
            <a:avLst/>
          </a:prstGeom>
          <a:noFill/>
        </p:spPr>
        <p:txBody>
          <a:bodyPr wrap="none" lIns="80155" tIns="40078" rIns="80155" bIns="40078" rtlCol="0">
            <a:spAutoFit/>
          </a:bodyPr>
          <a:lstStyle/>
          <a:p>
            <a:pPr defTabSz="801555">
              <a:defRPr/>
            </a:pPr>
            <a:r>
              <a:rPr lang="en-US" sz="800" kern="0" dirty="0" smtClean="0">
                <a:latin typeface="Arial" pitchFamily="34" charset="0"/>
                <a:cs typeface="Arial" pitchFamily="34" charset="0"/>
              </a:rPr>
              <a:t>Activity for pilot</a:t>
            </a:r>
            <a:endParaRPr lang="en-US" sz="800" kern="0" dirty="0">
              <a:latin typeface="Arial" pitchFamily="34" charset="0"/>
              <a:cs typeface="Arial" pitchFamily="34" charset="0"/>
            </a:endParaRPr>
          </a:p>
        </p:txBody>
      </p:sp>
      <p:sp>
        <p:nvSpPr>
          <p:cNvPr id="101" name="Rectangle 100"/>
          <p:cNvSpPr/>
          <p:nvPr/>
        </p:nvSpPr>
        <p:spPr>
          <a:xfrm rot="379284">
            <a:off x="3094350" y="3358356"/>
            <a:ext cx="3878364" cy="1329957"/>
          </a:xfrm>
          <a:prstGeom prst="rect">
            <a:avLst/>
          </a:prstGeom>
        </p:spPr>
        <p:txBody>
          <a:bodyPr wrap="none" lIns="80155" tIns="40078" rIns="80155" bIns="40078">
            <a:prstTxWarp prst="textArchUp">
              <a:avLst>
                <a:gd name="adj" fmla="val 12315130"/>
              </a:avLst>
            </a:prstTxWarp>
            <a:spAutoFit/>
          </a:bodyPr>
          <a:lstStyle/>
          <a:p>
            <a:pPr marL="0" marR="0" lvl="0" indent="0" algn="ctr" defTabSz="801555"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Repeated Activities – each cluster</a:t>
            </a:r>
            <a:endParaRPr kumimoji="0" lang="en-US" sz="1000" b="1"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pic>
        <p:nvPicPr>
          <p:cNvPr id="102" name="Picture 101"/>
          <p:cNvPicPr/>
          <p:nvPr/>
        </p:nvPicPr>
        <p:blipFill>
          <a:blip r:embed="rId2" cstate="print">
            <a:clrChange>
              <a:clrFrom>
                <a:srgbClr val="FFFFFF"/>
              </a:clrFrom>
              <a:clrTo>
                <a:srgbClr val="FFFFFF">
                  <a:alpha val="0"/>
                </a:srgbClr>
              </a:clrTo>
            </a:clrChange>
          </a:blip>
          <a:srcRect/>
          <a:stretch>
            <a:fillRect/>
          </a:stretch>
        </p:blipFill>
        <p:spPr bwMode="auto">
          <a:xfrm>
            <a:off x="6869546" y="5337227"/>
            <a:ext cx="1815667" cy="246056"/>
          </a:xfrm>
          <a:prstGeom prst="rect">
            <a:avLst/>
          </a:prstGeom>
          <a:noFill/>
          <a:ln w="9525">
            <a:noFill/>
            <a:miter lim="800000"/>
            <a:headEnd/>
            <a:tailEnd/>
          </a:ln>
        </p:spPr>
      </p:pic>
      <p:sp>
        <p:nvSpPr>
          <p:cNvPr id="103" name="Rectangle 102"/>
          <p:cNvSpPr/>
          <p:nvPr/>
        </p:nvSpPr>
        <p:spPr>
          <a:xfrm>
            <a:off x="191386" y="1371600"/>
            <a:ext cx="8793126" cy="18288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wise Key Activities				</a:t>
            </a:r>
            <a:endParaRPr lang="en-US" dirty="0"/>
          </a:p>
        </p:txBody>
      </p:sp>
      <p:sp>
        <p:nvSpPr>
          <p:cNvPr id="3" name="Content Placeholder 2"/>
          <p:cNvSpPr>
            <a:spLocks noGrp="1"/>
          </p:cNvSpPr>
          <p:nvPr>
            <p:ph idx="1"/>
          </p:nvPr>
        </p:nvSpPr>
        <p:spPr>
          <a:xfrm>
            <a:off x="-47008" y="1147515"/>
            <a:ext cx="4352788" cy="4643751"/>
          </a:xfrm>
        </p:spPr>
        <p:txBody>
          <a:bodyPr/>
          <a:lstStyle/>
          <a:p>
            <a:endParaRPr lang="en-US" sz="1600" dirty="0" smtClean="0"/>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Align, Plan and Mobilize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Kick off the project and onboard the project team</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Agree on project vision, objectives and scope </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Agree on project acceptance criteria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Identify and Mobilize key stakeholders (</a:t>
            </a:r>
            <a:r>
              <a:rPr lang="en-GB" sz="1000" dirty="0" smtClean="0">
                <a:solidFill>
                  <a:srgbClr val="FF0000"/>
                </a:solidFill>
                <a:ea typeface="Arial"/>
                <a:cs typeface="Times New Roman"/>
              </a:rPr>
              <a:t>Customer</a:t>
            </a:r>
            <a:r>
              <a:rPr lang="en-GB" sz="1000" dirty="0" smtClean="0">
                <a:ea typeface="Arial"/>
                <a:cs typeface="Times New Roman"/>
              </a:rPr>
              <a:t> Project Team and representatives for Global Core design team from required countries)</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Finalize the overall Implementation Plan</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Discuss and finalize the Cluster approach</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Finalize the Rollout strategy for the Clusters</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Refine the Project Plan (current work package)</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Conduct AS-IS Study and Gather requirements</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Understand the current </a:t>
            </a:r>
            <a:r>
              <a:rPr lang="en-GB" sz="1000" dirty="0" smtClean="0">
                <a:solidFill>
                  <a:srgbClr val="FF0000"/>
                </a:solidFill>
                <a:ea typeface="Arial"/>
                <a:cs typeface="Times New Roman"/>
              </a:rPr>
              <a:t>Customer</a:t>
            </a:r>
            <a:r>
              <a:rPr lang="en-GB" sz="1000" dirty="0" smtClean="0">
                <a:ea typeface="Arial"/>
                <a:cs typeface="Times New Roman"/>
              </a:rPr>
              <a:t> processes, Business functions performed at each of countries in scope</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As-Is System walkthrough to understand critical business process and Strategic Customizations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Conduct Inventory assessment of existing System documentation and test scripts</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Conduct requirement session to gather requirement for new modules </a:t>
            </a:r>
            <a:endParaRPr lang="en-US" sz="1000" dirty="0" smtClean="0">
              <a:ea typeface="Arial"/>
              <a:cs typeface="Times New Roman"/>
            </a:endParaRP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Identify local requirements of each country having an impact on global design template (to the extent possible)</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GB" sz="16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US" sz="1400" dirty="0" smtClean="0">
              <a:ea typeface="Arial"/>
              <a:cs typeface="Times New Roman"/>
            </a:endParaRPr>
          </a:p>
          <a:p>
            <a:endParaRPr lang="en-US" sz="1600" dirty="0" smtClean="0"/>
          </a:p>
          <a:p>
            <a:endParaRPr lang="en-US" sz="1600" dirty="0"/>
          </a:p>
        </p:txBody>
      </p:sp>
      <p:sp>
        <p:nvSpPr>
          <p:cNvPr id="4" name="Content Placeholder 2"/>
          <p:cNvSpPr txBox="1">
            <a:spLocks/>
          </p:cNvSpPr>
          <p:nvPr/>
        </p:nvSpPr>
        <p:spPr bwMode="auto">
          <a:xfrm>
            <a:off x="4839440" y="1161016"/>
            <a:ext cx="5066560" cy="5062363"/>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Analysis</a:t>
            </a:r>
            <a:r>
              <a:rPr kumimoji="0" lang="en-GB" sz="1600" b="0" i="0" u="none" strike="noStrike" kern="1200" cap="none" spc="0" normalizeH="0" noProof="0" dirty="0" smtClean="0">
                <a:ln>
                  <a:noFill/>
                </a:ln>
                <a:solidFill>
                  <a:srgbClr val="4E4641"/>
                </a:solidFill>
                <a:effectLst/>
                <a:uLnTx/>
                <a:uFillTx/>
                <a:latin typeface="+mn-lt"/>
                <a:ea typeface="Arial"/>
                <a:cs typeface="Times New Roman"/>
              </a:rPr>
              <a:t> &amp; Design</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Mapping </a:t>
            </a:r>
            <a:r>
              <a:rPr lang="en-GB" sz="1000" dirty="0" smtClean="0">
                <a:solidFill>
                  <a:srgbClr val="FF0000"/>
                </a:solidFill>
                <a:ea typeface="Arial"/>
                <a:cs typeface="Times New Roman"/>
              </a:rPr>
              <a:t>Customer</a:t>
            </a:r>
            <a:r>
              <a:rPr lang="en-GB" sz="1000" dirty="0" smtClean="0">
                <a:solidFill>
                  <a:srgbClr val="4E4641"/>
                </a:solidFill>
                <a:ea typeface="Arial"/>
                <a:cs typeface="Times New Roman"/>
              </a:rPr>
              <a:t> Processes to R12 process</a:t>
            </a: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Perform Gap-Analysis  and identify Gaps</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Propose Solutions for Gaps - Workarounds and Customizations</a:t>
            </a: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Challenge customization &amp; identify Standard functionality  to replace customization</a:t>
            </a: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Design new /changes in organization structure , key elements like CoA</a:t>
            </a:r>
            <a:endParaRPr lang="en-US" sz="1000" dirty="0" smtClean="0">
              <a:solidFill>
                <a:srgbClr val="4E4641"/>
              </a:solidFill>
              <a:ea typeface="Arial"/>
              <a:cs typeface="Times New Roman"/>
            </a:endParaRP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Future Solution</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Document Future State Process Flows and Business Rules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Document Application Configuration – BR100</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Finalize the technical Development Register – Customizations, Integrations and  Data Migrations </a:t>
            </a:r>
            <a:endParaRPr lang="en-US" sz="1000" dirty="0" smtClean="0">
              <a:solidFill>
                <a:srgbClr val="4E4641"/>
              </a:solidFill>
              <a:ea typeface="Arial"/>
              <a:cs typeface="Times New Roman"/>
            </a:endParaRP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Develop Strategy documents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Develop Release Management,  Data Migration, Testing, Training, Production Cutover Strategies  </a:t>
            </a:r>
            <a:endParaRPr lang="en-US" sz="1000" dirty="0" smtClean="0">
              <a:solidFill>
                <a:srgbClr val="4E4641"/>
              </a:solidFill>
              <a:ea typeface="Arial"/>
              <a:cs typeface="Times New Roman"/>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lang="en-GB" sz="1600" baseline="0" dirty="0" smtClean="0">
                <a:solidFill>
                  <a:srgbClr val="4E4641"/>
                </a:solidFill>
                <a:latin typeface="+mn-lt"/>
                <a:ea typeface="Arial"/>
                <a:cs typeface="Times New Roman"/>
              </a:rPr>
              <a:t>Conference Room Pilot (CRP)</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Validate the Global Design Template by conducting CRP for top 20 Business Scenarios for Pilot</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Identify top 5 Biz Scenarios per  Process streams to be covered in CRP per Cluster</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Only Standard Oracle functionalities are covered in CRP for Pilot</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Freeze the scope of the solution</a:t>
            </a: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5" name="AutoShape 14"/>
          <p:cNvSpPr>
            <a:spLocks noChangeArrowheads="1"/>
          </p:cNvSpPr>
          <p:nvPr/>
        </p:nvSpPr>
        <p:spPr bwMode="auto">
          <a:xfrm>
            <a:off x="219903" y="1093095"/>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Project Initiation</a:t>
            </a:r>
          </a:p>
        </p:txBody>
      </p:sp>
      <p:sp>
        <p:nvSpPr>
          <p:cNvPr id="6" name="AutoShape 14"/>
          <p:cNvSpPr>
            <a:spLocks noChangeArrowheads="1"/>
          </p:cNvSpPr>
          <p:nvPr/>
        </p:nvSpPr>
        <p:spPr bwMode="auto">
          <a:xfrm>
            <a:off x="5171520" y="1116253"/>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Definition</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wise Key Activities			</a:t>
            </a:r>
            <a:r>
              <a:rPr lang="en-US" smtClean="0"/>
              <a:t>	</a:t>
            </a:r>
            <a:endParaRPr lang="en-US" dirty="0"/>
          </a:p>
        </p:txBody>
      </p:sp>
      <p:sp>
        <p:nvSpPr>
          <p:cNvPr id="3" name="Content Placeholder 2"/>
          <p:cNvSpPr>
            <a:spLocks noGrp="1"/>
          </p:cNvSpPr>
          <p:nvPr>
            <p:ph idx="1"/>
          </p:nvPr>
        </p:nvSpPr>
        <p:spPr>
          <a:xfrm>
            <a:off x="-47009" y="1120219"/>
            <a:ext cx="5110328" cy="5430706"/>
          </a:xfrm>
        </p:spPr>
        <p:txBody>
          <a:bodyPr/>
          <a:lstStyle/>
          <a:p>
            <a:endParaRPr lang="en-US" sz="1600" dirty="0" smtClean="0"/>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Configure, Build and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Configure Application based on BR100 inputs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Functional Specifications for Technical Components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and Unit Test  Technical Components</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Data Migration Build &amp; Test</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Develop Functional Specifications for Data Migration</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Develop Data Migration Routines and Unit Test </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Run Data Migration Iteration#1 – System Test (60% of Data)</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System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Test scripts for Testing  - System Test</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Regression Test Scripts – Base Pack</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Create Performance Testing scenarios and Scripts</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Perform System Test by Capgemini covering critical business processes for 1 Legal Entity in Pilot Country</a:t>
            </a:r>
          </a:p>
          <a:p>
            <a:pPr marL="647700" lvl="1" indent="-228600">
              <a:lnSpc>
                <a:spcPct val="105000"/>
              </a:lnSpc>
              <a:spcBef>
                <a:spcPts val="200"/>
              </a:spcBef>
              <a:spcAft>
                <a:spcPts val="200"/>
              </a:spcAft>
              <a:buFont typeface="Wingdings" pitchFamily="2" charset="2"/>
              <a:buChar char="Ø"/>
            </a:pPr>
            <a:r>
              <a:rPr lang="en-US" sz="1000" dirty="0" smtClean="0">
                <a:ea typeface="Arial"/>
                <a:cs typeface="Times New Roman"/>
              </a:rPr>
              <a:t>Fix System Test Defects </a:t>
            </a: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System Integration Test</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Support </a:t>
            </a:r>
            <a:r>
              <a:rPr lang="en-GB" sz="1000" dirty="0" smtClean="0">
                <a:solidFill>
                  <a:srgbClr val="FF0000"/>
                </a:solidFill>
                <a:ea typeface="Arial"/>
                <a:cs typeface="Times New Roman"/>
              </a:rPr>
              <a:t>Customer</a:t>
            </a:r>
            <a:r>
              <a:rPr lang="en-GB" sz="1000" dirty="0" smtClean="0">
                <a:ea typeface="Arial"/>
                <a:cs typeface="Times New Roman"/>
              </a:rPr>
              <a:t> in executing System Integration Testing</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Fix System Integration Test Defects</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r>
              <a:rPr lang="en-GB" sz="1600" dirty="0" smtClean="0">
                <a:ea typeface="Arial"/>
                <a:cs typeface="Times New Roman"/>
              </a:rPr>
              <a:t>Prepare for Implementation Phase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Prepare Rollout Kit, develop Training Material &amp; finalize Training Schedule</a:t>
            </a:r>
          </a:p>
          <a:p>
            <a:pPr marL="647700" lvl="1" indent="-228600">
              <a:lnSpc>
                <a:spcPct val="105000"/>
              </a:lnSpc>
              <a:spcBef>
                <a:spcPts val="200"/>
              </a:spcBef>
              <a:spcAft>
                <a:spcPts val="200"/>
              </a:spcAft>
              <a:buFont typeface="Wingdings" pitchFamily="2" charset="2"/>
              <a:buChar char="Ø"/>
            </a:pPr>
            <a:r>
              <a:rPr lang="en-GB" sz="1000" dirty="0" smtClean="0">
                <a:ea typeface="Arial"/>
                <a:cs typeface="Times New Roman"/>
              </a:rPr>
              <a:t>Finalize the Cutover Plan</a:t>
            </a:r>
            <a:endParaRPr lang="en-US" sz="1000" dirty="0" smtClean="0">
              <a:ea typeface="Arial"/>
              <a:cs typeface="Times New Roman"/>
            </a:endParaRPr>
          </a:p>
          <a:p>
            <a:pPr marL="457200" indent="-228600">
              <a:lnSpc>
                <a:spcPct val="105000"/>
              </a:lnSpc>
              <a:spcBef>
                <a:spcPts val="200"/>
              </a:spcBef>
              <a:spcAft>
                <a:spcPts val="200"/>
              </a:spcAft>
              <a:buFont typeface="Wingdings" pitchFamily="2" charset="2"/>
              <a:buChar char="Ø"/>
            </a:pPr>
            <a:endParaRPr lang="en-US" sz="1400" dirty="0" smtClean="0">
              <a:ea typeface="Arial"/>
              <a:cs typeface="Times New Roman"/>
            </a:endParaRPr>
          </a:p>
          <a:p>
            <a:endParaRPr lang="en-US" sz="1600" dirty="0" smtClean="0"/>
          </a:p>
          <a:p>
            <a:endParaRPr lang="en-US" sz="1600" dirty="0"/>
          </a:p>
        </p:txBody>
      </p:sp>
      <p:sp>
        <p:nvSpPr>
          <p:cNvPr id="4" name="Content Placeholder 2"/>
          <p:cNvSpPr txBox="1">
            <a:spLocks/>
          </p:cNvSpPr>
          <p:nvPr/>
        </p:nvSpPr>
        <p:spPr bwMode="auto">
          <a:xfrm>
            <a:off x="4839440" y="1161017"/>
            <a:ext cx="5066560" cy="2739652"/>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End User Training </a:t>
            </a:r>
            <a:endParaRPr kumimoji="0" lang="en-GB" sz="1600" b="0" i="0" u="none" strike="noStrike" kern="1200" cap="none" spc="0" normalizeH="0" noProof="0" dirty="0" smtClean="0">
              <a:ln>
                <a:noFill/>
              </a:ln>
              <a:solidFill>
                <a:srgbClr val="4E4641"/>
              </a:solidFill>
              <a:effectLst/>
              <a:uLnTx/>
              <a:uFillTx/>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Conduct Trainings – Train-the-Trainer</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Performance and User Acceptance Test</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Perform Performance Tests</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Prepare UAT Instance – Configure</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Run Data Migration Iteration#2 – UAT (90% of Data)</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Fix User Acceptance Test Defects</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Production Cutover</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Run Data Migration Iteration#3 – Pre-Prod (100% of Data)  </a:t>
            </a:r>
          </a:p>
          <a:p>
            <a:pPr marL="647700" lvl="1" indent="-228600" defTabSz="912813">
              <a:lnSpc>
                <a:spcPct val="105000"/>
              </a:lnSpc>
              <a:spcBef>
                <a:spcPts val="200"/>
              </a:spcBef>
              <a:spcAft>
                <a:spcPts val="200"/>
              </a:spcAft>
              <a:buClr>
                <a:srgbClr val="AC2B37"/>
              </a:buClr>
              <a:buFont typeface="Wingdings" pitchFamily="2" charset="2"/>
              <a:buChar char="Ø"/>
            </a:pPr>
            <a:r>
              <a:rPr lang="en-GB" sz="1000" dirty="0" smtClean="0">
                <a:solidFill>
                  <a:srgbClr val="4E4641"/>
                </a:solidFill>
                <a:ea typeface="Arial"/>
                <a:cs typeface="Times New Roman"/>
              </a:rPr>
              <a:t>Production Cutover activities</a:t>
            </a:r>
            <a:endParaRPr lang="en-US" sz="1000" dirty="0" smtClean="0">
              <a:solidFill>
                <a:srgbClr val="4E4641"/>
              </a:solidFill>
              <a:ea typeface="Arial"/>
              <a:cs typeface="Times New Roman"/>
            </a:endParaRP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5" name="AutoShape 14"/>
          <p:cNvSpPr>
            <a:spLocks noChangeArrowheads="1"/>
          </p:cNvSpPr>
          <p:nvPr/>
        </p:nvSpPr>
        <p:spPr bwMode="auto">
          <a:xfrm>
            <a:off x="219903" y="1093095"/>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Solution Development</a:t>
            </a:r>
          </a:p>
        </p:txBody>
      </p:sp>
      <p:sp>
        <p:nvSpPr>
          <p:cNvPr id="6" name="AutoShape 14"/>
          <p:cNvSpPr>
            <a:spLocks noChangeArrowheads="1"/>
          </p:cNvSpPr>
          <p:nvPr/>
        </p:nvSpPr>
        <p:spPr bwMode="auto">
          <a:xfrm>
            <a:off x="5171520" y="1104678"/>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Implementation</a:t>
            </a:r>
          </a:p>
        </p:txBody>
      </p:sp>
      <p:sp>
        <p:nvSpPr>
          <p:cNvPr id="7" name="Content Placeholder 2"/>
          <p:cNvSpPr txBox="1">
            <a:spLocks/>
          </p:cNvSpPr>
          <p:nvPr/>
        </p:nvSpPr>
        <p:spPr bwMode="auto">
          <a:xfrm>
            <a:off x="4991840" y="4126142"/>
            <a:ext cx="5066560" cy="161490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457200" marR="0" lvl="0" indent="-228600" algn="l" defTabSz="912813" rtl="0" eaLnBrk="1" fontAlgn="base" latinLnBrk="0" hangingPunct="1">
              <a:lnSpc>
                <a:spcPct val="105000"/>
              </a:lnSpc>
              <a:spcBef>
                <a:spcPts val="200"/>
              </a:spcBef>
              <a:spcAft>
                <a:spcPts val="200"/>
              </a:spcAft>
              <a:buClr>
                <a:srgbClr val="0098C7"/>
              </a:buClr>
              <a:buSzTx/>
              <a:buFont typeface="Wingdings" pitchFamily="2" charset="2"/>
              <a:buChar char="Ø"/>
              <a:tabLst/>
              <a:defRPr/>
            </a:pPr>
            <a:r>
              <a:rPr lang="en-GB" sz="1600" dirty="0" smtClean="0">
                <a:solidFill>
                  <a:srgbClr val="4E4641"/>
                </a:solidFill>
                <a:latin typeface="+mn-lt"/>
                <a:ea typeface="Arial"/>
                <a:cs typeface="Times New Roman"/>
              </a:rPr>
              <a:t>Production Problem Resolution</a:t>
            </a:r>
            <a:r>
              <a:rPr kumimoji="0" lang="en-GB" sz="1600" b="0" i="0" u="none" strike="noStrike" kern="1200" cap="none" spc="0" normalizeH="0" baseline="0" noProof="0" dirty="0" smtClean="0">
                <a:ln>
                  <a:noFill/>
                </a:ln>
                <a:solidFill>
                  <a:srgbClr val="4E4641"/>
                </a:solidFill>
                <a:effectLst/>
                <a:uLnTx/>
                <a:uFillTx/>
                <a:latin typeface="+mn-lt"/>
                <a:ea typeface="Arial"/>
                <a:cs typeface="Times New Roman"/>
              </a:rPr>
              <a:t> </a:t>
            </a:r>
            <a:endParaRPr kumimoji="0" lang="en-GB" sz="1600" b="0" i="0" u="none" strike="noStrike" kern="1200" cap="none" spc="0" normalizeH="0" noProof="0" dirty="0" smtClean="0">
              <a:ln>
                <a:noFill/>
              </a:ln>
              <a:solidFill>
                <a:srgbClr val="4E4641"/>
              </a:solidFill>
              <a:effectLst/>
              <a:uLnTx/>
              <a:uFillTx/>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Provide resolutions to Production Problems</a:t>
            </a:r>
          </a:p>
          <a:p>
            <a:pPr marL="457200" indent="-228600" defTabSz="912813">
              <a:lnSpc>
                <a:spcPct val="105000"/>
              </a:lnSpc>
              <a:spcBef>
                <a:spcPts val="200"/>
              </a:spcBef>
              <a:spcAft>
                <a:spcPts val="200"/>
              </a:spcAft>
              <a:buClr>
                <a:srgbClr val="0098C7"/>
              </a:buClr>
              <a:buFont typeface="Wingdings" pitchFamily="2" charset="2"/>
              <a:buChar char="Ø"/>
            </a:pPr>
            <a:r>
              <a:rPr lang="en-GB" sz="1600" dirty="0" smtClean="0">
                <a:solidFill>
                  <a:srgbClr val="4E4641"/>
                </a:solidFill>
                <a:ea typeface="Arial"/>
                <a:cs typeface="Times New Roman"/>
              </a:rPr>
              <a:t>Handover to IT/Support Team</a:t>
            </a:r>
          </a:p>
          <a:p>
            <a:pPr marL="647700" lvl="1" indent="-228600" defTabSz="912813">
              <a:lnSpc>
                <a:spcPct val="105000"/>
              </a:lnSpc>
              <a:spcBef>
                <a:spcPts val="200"/>
              </a:spcBef>
              <a:spcAft>
                <a:spcPts val="200"/>
              </a:spcAft>
              <a:buClr>
                <a:srgbClr val="AC2B37"/>
              </a:buClr>
              <a:buFont typeface="Wingdings" pitchFamily="2" charset="2"/>
              <a:buChar char="Ø"/>
            </a:pPr>
            <a:r>
              <a:rPr lang="en-US" sz="1000" dirty="0" smtClean="0">
                <a:solidFill>
                  <a:srgbClr val="4E4641"/>
                </a:solidFill>
                <a:ea typeface="Arial"/>
                <a:cs typeface="Times New Roman"/>
              </a:rPr>
              <a:t>Handover the system and project documentation to Support Team</a:t>
            </a:r>
          </a:p>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8" name="AutoShape 14"/>
          <p:cNvSpPr>
            <a:spLocks noChangeArrowheads="1"/>
          </p:cNvSpPr>
          <p:nvPr/>
        </p:nvSpPr>
        <p:spPr bwMode="auto">
          <a:xfrm>
            <a:off x="5300770" y="4011928"/>
            <a:ext cx="1668814" cy="417834"/>
          </a:xfrm>
          <a:prstGeom prst="chevron">
            <a:avLst>
              <a:gd name="adj" fmla="val 13283"/>
            </a:avLst>
          </a:prstGeom>
          <a:solidFill>
            <a:srgbClr val="0078A9"/>
          </a:solidFill>
          <a:ln w="9525">
            <a:solidFill>
              <a:srgbClr val="0078A9"/>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tab pos="6464300" algn="r"/>
              </a:tabLst>
              <a:defRPr/>
            </a:pPr>
            <a:r>
              <a:rPr kumimoji="0" lang="en-US" sz="1000" b="1"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Post Production Support</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(Capgemini &amp; </a:t>
            </a:r>
            <a:r>
              <a:rPr lang="en-US" dirty="0" smtClean="0">
                <a:solidFill>
                  <a:srgbClr val="FF0000"/>
                </a:solidFill>
              </a:rPr>
              <a:t>Customer</a:t>
            </a:r>
            <a:r>
              <a:rPr lang="en-US" dirty="0" smtClean="0"/>
              <a:t>) and Milestones</a:t>
            </a:r>
            <a:endParaRPr lang="en-US" dirty="0"/>
          </a:p>
        </p:txBody>
      </p:sp>
      <p:graphicFrame>
        <p:nvGraphicFramePr>
          <p:cNvPr id="4" name="Table 3"/>
          <p:cNvGraphicFramePr>
            <a:graphicFrameLocks noGrp="1"/>
          </p:cNvGraphicFramePr>
          <p:nvPr/>
        </p:nvGraphicFramePr>
        <p:xfrm>
          <a:off x="127325" y="1343416"/>
          <a:ext cx="9491237" cy="5151120"/>
        </p:xfrm>
        <a:graphic>
          <a:graphicData uri="http://schemas.openxmlformats.org/drawingml/2006/table">
            <a:tbl>
              <a:tblPr/>
              <a:tblGrid>
                <a:gridCol w="1834439"/>
                <a:gridCol w="4421452"/>
                <a:gridCol w="3235346"/>
              </a:tblGrid>
              <a:tr h="0">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Phases</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0098C7"/>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Deliverable</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c>
                  <a:txBody>
                    <a:bodyPr/>
                    <a:lstStyle/>
                    <a:p>
                      <a:pPr marL="0" marR="0" algn="ctr">
                        <a:lnSpc>
                          <a:spcPct val="110000"/>
                        </a:lnSpc>
                        <a:spcBef>
                          <a:spcPts val="0"/>
                        </a:spcBef>
                        <a:spcAft>
                          <a:spcPts val="300"/>
                        </a:spcAft>
                      </a:pPr>
                      <a:r>
                        <a:rPr lang="en-US" sz="1000" b="1" i="0" dirty="0" smtClean="0">
                          <a:solidFill>
                            <a:srgbClr val="FFFFFF"/>
                          </a:solidFill>
                          <a:latin typeface="Arial"/>
                          <a:ea typeface="Times New Roman"/>
                          <a:cs typeface="Times New Roman"/>
                        </a:rPr>
                        <a:t>Milestone</a:t>
                      </a:r>
                      <a:endParaRPr lang="en-US" sz="1100" b="1" i="0" dirty="0">
                        <a:solidFill>
                          <a:srgbClr val="FFFFFF"/>
                        </a:solidFill>
                        <a:latin typeface="Arial"/>
                        <a:ea typeface="Arial"/>
                        <a:cs typeface="Times New Roman"/>
                      </a:endParaRPr>
                    </a:p>
                  </a:txBody>
                  <a:tcPr marL="45720" marR="45720" marT="27432" marB="18288"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0098C7"/>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Initiation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a:lnSpc>
                          <a:spcPct val="110000"/>
                        </a:lnSpc>
                        <a:spcBef>
                          <a:spcPts val="0"/>
                        </a:spcBef>
                        <a:spcAft>
                          <a:spcPts val="300"/>
                        </a:spcAft>
                        <a:buFont typeface="Wingdings" pitchFamily="2" charset="2"/>
                        <a:buChar char="ü"/>
                      </a:pPr>
                      <a:r>
                        <a:rPr lang="en-US" sz="1000" b="0" i="0" dirty="0" smtClean="0">
                          <a:solidFill>
                            <a:srgbClr val="4E4641"/>
                          </a:solidFill>
                          <a:latin typeface="+mn-lt"/>
                          <a:ea typeface="Times New Roman"/>
                          <a:cs typeface="Times New Roman"/>
                        </a:rPr>
                        <a:t>Updated project plan</a:t>
                      </a:r>
                    </a:p>
                    <a:p>
                      <a:pPr marL="173038" marR="0" indent="-173038" algn="l">
                        <a:lnSpc>
                          <a:spcPct val="110000"/>
                        </a:lnSpc>
                        <a:spcBef>
                          <a:spcPts val="0"/>
                        </a:spcBef>
                        <a:spcAft>
                          <a:spcPts val="300"/>
                        </a:spcAft>
                        <a:buFont typeface="Wingdings" pitchFamily="2" charset="2"/>
                        <a:buChar char="ü"/>
                      </a:pPr>
                      <a:r>
                        <a:rPr lang="en-US" sz="1000" b="0" i="0" dirty="0" smtClean="0">
                          <a:solidFill>
                            <a:srgbClr val="4E4641"/>
                          </a:solidFill>
                          <a:latin typeface="+mn-lt"/>
                          <a:ea typeface="Times New Roman"/>
                          <a:cs typeface="Times New Roman"/>
                        </a:rPr>
                        <a:t>Project Acceptance Criteria and Procedures</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Requirements Definition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Updated Clusters and Rollout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Project</a:t>
                      </a:r>
                      <a:r>
                        <a:rPr lang="en-US" sz="1000" b="0" i="0" kern="1200" baseline="0" dirty="0" smtClean="0">
                          <a:solidFill>
                            <a:srgbClr val="4E4641"/>
                          </a:solidFill>
                          <a:latin typeface="+mn-lt"/>
                          <a:ea typeface="Times New Roman"/>
                          <a:cs typeface="Times New Roman"/>
                        </a:rPr>
                        <a:t> Environment Plan – Instance </a:t>
                      </a:r>
                      <a:r>
                        <a:rPr lang="en-US" sz="1000" b="0" i="0" kern="1200" baseline="0" dirty="0" smtClean="0">
                          <a:solidFill>
                            <a:srgbClr val="FF0000"/>
                          </a:solidFill>
                          <a:latin typeface="+mn-lt"/>
                          <a:ea typeface="Times New Roman"/>
                          <a:cs typeface="Times New Roman"/>
                        </a:rPr>
                        <a:t>Planning (if required)</a:t>
                      </a:r>
                      <a:endParaRPr lang="en-US" sz="1000" b="0" i="0" kern="1200" dirty="0" smtClean="0">
                        <a:solidFill>
                          <a:srgbClr val="FF0000"/>
                        </a:solidFill>
                        <a:latin typeface="+mn-lt"/>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Project Kick-Off</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Requirements</a:t>
                      </a:r>
                      <a:r>
                        <a:rPr lang="en-US" sz="1000" b="0" i="0" kern="1200" baseline="0" dirty="0" smtClean="0">
                          <a:solidFill>
                            <a:srgbClr val="4E4641"/>
                          </a:solidFill>
                          <a:latin typeface="Arial"/>
                          <a:ea typeface="Times New Roman"/>
                          <a:cs typeface="Times New Roman"/>
                        </a:rPr>
                        <a:t> Sign-Off</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Arial"/>
                          <a:cs typeface="Times New Roman"/>
                        </a:rPr>
                        <a:t>Solution</a:t>
                      </a:r>
                      <a:r>
                        <a:rPr lang="en-US" sz="1000" b="0" i="0" baseline="0" dirty="0" smtClean="0">
                          <a:solidFill>
                            <a:srgbClr val="4E4641"/>
                          </a:solidFill>
                          <a:latin typeface="Arial"/>
                          <a:ea typeface="Arial"/>
                          <a:cs typeface="Times New Roman"/>
                        </a:rPr>
                        <a:t> Definition</a:t>
                      </a:r>
                    </a:p>
                    <a:p>
                      <a:pPr marL="0" marR="0" algn="l">
                        <a:lnSpc>
                          <a:spcPct val="110000"/>
                        </a:lnSpc>
                        <a:spcBef>
                          <a:spcPts val="0"/>
                        </a:spcBef>
                        <a:spcAft>
                          <a:spcPts val="300"/>
                        </a:spcAft>
                      </a:pPr>
                      <a:r>
                        <a:rPr lang="en-US" sz="1000" b="0" i="0" baseline="0" dirty="0" smtClean="0">
                          <a:solidFill>
                            <a:srgbClr val="4E4641"/>
                          </a:solidFill>
                          <a:latin typeface="Arial"/>
                          <a:ea typeface="Arial"/>
                          <a:cs typeface="Times New Roman"/>
                        </a:rPr>
                        <a:t> </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To-Be Business Process Flows/ To-Be Solution Map / Global Solution Document</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Gap Register </a:t>
                      </a:r>
                      <a:r>
                        <a:rPr lang="en-US" sz="1000" b="0" i="0" kern="1200" dirty="0" smtClean="0">
                          <a:solidFill>
                            <a:srgbClr val="FF0000"/>
                          </a:solidFill>
                          <a:latin typeface="+mn-lt"/>
                          <a:ea typeface="Times New Roman"/>
                          <a:cs typeface="Times New Roman"/>
                        </a:rPr>
                        <a:t>and / or </a:t>
                      </a:r>
                      <a:r>
                        <a:rPr lang="en-US" sz="1000" b="0" i="0" kern="1200" baseline="0" dirty="0" smtClean="0">
                          <a:solidFill>
                            <a:srgbClr val="FF0000"/>
                          </a:solidFill>
                          <a:latin typeface="+mn-lt"/>
                          <a:ea typeface="Times New Roman"/>
                          <a:cs typeface="Times New Roman"/>
                        </a:rPr>
                        <a:t> </a:t>
                      </a:r>
                      <a:r>
                        <a:rPr lang="en-US" sz="1000" b="0" i="0" kern="1200" dirty="0" smtClean="0">
                          <a:solidFill>
                            <a:srgbClr val="4E4641"/>
                          </a:solidFill>
                          <a:latin typeface="+mn-lt"/>
                          <a:ea typeface="Times New Roman"/>
                          <a:cs typeface="Times New Roman"/>
                        </a:rPr>
                        <a:t>Technical Development</a:t>
                      </a:r>
                      <a:r>
                        <a:rPr lang="en-US" sz="1000" b="0" i="0" kern="1200" baseline="0" dirty="0" smtClean="0">
                          <a:solidFill>
                            <a:srgbClr val="4E4641"/>
                          </a:solidFill>
                          <a:latin typeface="+mn-lt"/>
                          <a:ea typeface="Times New Roman"/>
                          <a:cs typeface="Times New Roman"/>
                        </a:rPr>
                        <a:t> Register</a:t>
                      </a:r>
                      <a:endParaRPr lang="en-US" sz="1000" b="0" i="0" kern="1200" dirty="0" smtClean="0">
                        <a:solidFill>
                          <a:srgbClr val="4E4641"/>
                        </a:solidFill>
                        <a:latin typeface="+mn-lt"/>
                        <a:ea typeface="Times New Roman"/>
                        <a:cs typeface="Times New Roman"/>
                      </a:endParaRP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Application Configuration  (BR100)</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Release Strategy</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Data Migration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Testing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Training Strategy &amp; Plan</a:t>
                      </a:r>
                    </a:p>
                    <a:p>
                      <a:pPr marL="173038" marR="0" indent="-173038"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Production Migration / Cutover Strategy &amp; Plan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Solution</a:t>
                      </a:r>
                      <a:r>
                        <a:rPr lang="en-US" sz="1000" b="0" i="0" kern="1200" baseline="0" dirty="0" smtClean="0">
                          <a:solidFill>
                            <a:srgbClr val="4E4641"/>
                          </a:solidFill>
                          <a:latin typeface="Arial"/>
                          <a:ea typeface="Times New Roman"/>
                          <a:cs typeface="Times New Roman"/>
                        </a:rPr>
                        <a:t> Design Sign-Off</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Release and Configuration documents</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Solution Development</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Functional design documents </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Technical design documents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Technical Components – Code and Installation Scripts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Training Materia</a:t>
                      </a:r>
                      <a:r>
                        <a:rPr lang="en-US" sz="1000" b="0" i="0" kern="1200" baseline="0" dirty="0" smtClean="0">
                          <a:solidFill>
                            <a:srgbClr val="4E4641"/>
                          </a:solidFill>
                          <a:latin typeface="+mn-lt"/>
                          <a:ea typeface="Times New Roman"/>
                          <a:cs typeface="Times New Roman"/>
                        </a:rPr>
                        <a:t>l</a:t>
                      </a:r>
                      <a:endParaRPr lang="en-US" sz="1000" b="0" i="0" kern="1200" dirty="0" smtClean="0">
                        <a:solidFill>
                          <a:srgbClr val="4E4641"/>
                        </a:solidFill>
                        <a:latin typeface="+mn-lt"/>
                        <a:ea typeface="Times New Roman"/>
                        <a:cs typeface="Times New Roman"/>
                      </a:endParaRP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System test plan, scripts and results</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System Integration test plan, scripts and results </a:t>
                      </a:r>
                      <a:r>
                        <a:rPr lang="en-US" sz="1000" b="0" i="0" kern="1200" dirty="0" smtClean="0">
                          <a:solidFill>
                            <a:srgbClr val="FF0000"/>
                          </a:solidFill>
                          <a:latin typeface="+mn-lt"/>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mn-lt"/>
                          <a:ea typeface="Times New Roman"/>
                          <a:cs typeface="Times New Roman"/>
                        </a:rPr>
                        <a:t>Production Cutover plan</a:t>
                      </a: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Technical</a:t>
                      </a:r>
                      <a:r>
                        <a:rPr lang="en-US" sz="1000" b="0" i="0" kern="1200" baseline="0" dirty="0" smtClean="0">
                          <a:solidFill>
                            <a:srgbClr val="4E4641"/>
                          </a:solidFill>
                          <a:latin typeface="Arial"/>
                          <a:ea typeface="Times New Roman"/>
                          <a:cs typeface="Times New Roman"/>
                        </a:rPr>
                        <a:t> Development Complete</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System Test Complete</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System Integration Test Completion </a:t>
                      </a:r>
                      <a:r>
                        <a:rPr lang="en-US" sz="1000" b="0" i="0" kern="1200" baseline="0" dirty="0" smtClean="0">
                          <a:solidFill>
                            <a:srgbClr val="FF0000"/>
                          </a:solidFill>
                          <a:latin typeface="Arial"/>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Implementation</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UAT Test Results </a:t>
                      </a:r>
                      <a:r>
                        <a:rPr lang="en-US" sz="1000" b="0" i="0" kern="1200" dirty="0" smtClean="0">
                          <a:solidFill>
                            <a:srgbClr val="FF0000"/>
                          </a:solidFill>
                          <a:latin typeface="Arial"/>
                          <a:ea typeface="Times New Roman"/>
                          <a:cs typeface="Times New Roman"/>
                        </a:rPr>
                        <a:t>(Customer)</a:t>
                      </a:r>
                      <a:endParaRPr lang="en-US" sz="1000" b="0" i="0" kern="1200" dirty="0">
                        <a:solidFill>
                          <a:srgbClr val="FF0000"/>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User</a:t>
                      </a:r>
                      <a:r>
                        <a:rPr lang="en-US" sz="1000" b="0" i="0" kern="1200" baseline="0" dirty="0" smtClean="0">
                          <a:solidFill>
                            <a:srgbClr val="4E4641"/>
                          </a:solidFill>
                          <a:latin typeface="Arial"/>
                          <a:ea typeface="Times New Roman"/>
                          <a:cs typeface="Times New Roman"/>
                        </a:rPr>
                        <a:t> Acceptance Test Sign-Off </a:t>
                      </a:r>
                      <a:r>
                        <a:rPr lang="en-US" sz="1000" b="0" i="0" kern="1200" baseline="0" dirty="0" smtClean="0">
                          <a:solidFill>
                            <a:srgbClr val="FF0000"/>
                          </a:solidFill>
                          <a:latin typeface="Arial"/>
                          <a:ea typeface="Times New Roman"/>
                          <a:cs typeface="Times New Roman"/>
                        </a:rPr>
                        <a:t>(Customer)</a:t>
                      </a:r>
                    </a:p>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baseline="0" dirty="0" smtClean="0">
                          <a:solidFill>
                            <a:srgbClr val="4E4641"/>
                          </a:solidFill>
                          <a:latin typeface="Arial"/>
                          <a:ea typeface="Times New Roman"/>
                          <a:cs typeface="Times New Roman"/>
                        </a:rPr>
                        <a:t>Production  Go-Live</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r h="0">
                <a:tc>
                  <a:txBody>
                    <a:bodyPr/>
                    <a:lstStyle/>
                    <a:p>
                      <a:pPr marL="0" marR="0" algn="l">
                        <a:lnSpc>
                          <a:spcPct val="110000"/>
                        </a:lnSpc>
                        <a:spcBef>
                          <a:spcPts val="0"/>
                        </a:spcBef>
                        <a:spcAft>
                          <a:spcPts val="300"/>
                        </a:spcAft>
                      </a:pPr>
                      <a:r>
                        <a:rPr lang="en-US" sz="1000" b="0" i="0" dirty="0" smtClean="0">
                          <a:solidFill>
                            <a:srgbClr val="4E4641"/>
                          </a:solidFill>
                          <a:latin typeface="Arial"/>
                          <a:ea typeface="Times New Roman"/>
                          <a:cs typeface="Times New Roman"/>
                        </a:rPr>
                        <a:t>Post-Production</a:t>
                      </a:r>
                      <a:r>
                        <a:rPr lang="en-US" sz="1000" b="0" i="0" baseline="0" dirty="0" smtClean="0">
                          <a:solidFill>
                            <a:srgbClr val="4E4641"/>
                          </a:solidFill>
                          <a:latin typeface="Arial"/>
                          <a:ea typeface="Times New Roman"/>
                          <a:cs typeface="Times New Roman"/>
                        </a:rPr>
                        <a:t> Support</a:t>
                      </a:r>
                      <a:endParaRPr lang="en-US" sz="1100" b="0" i="0" dirty="0">
                        <a:solidFill>
                          <a:srgbClr val="4E4641"/>
                        </a:solidFill>
                        <a:latin typeface="Arial"/>
                        <a:ea typeface="Arial"/>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Defect</a:t>
                      </a:r>
                      <a:r>
                        <a:rPr lang="en-US" sz="1000" b="0" i="0" kern="1200" baseline="0" dirty="0" smtClean="0">
                          <a:solidFill>
                            <a:srgbClr val="4E4641"/>
                          </a:solidFill>
                          <a:latin typeface="Arial"/>
                          <a:ea typeface="Times New Roman"/>
                          <a:cs typeface="Times New Roman"/>
                        </a:rPr>
                        <a:t> fixes</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c>
                  <a:txBody>
                    <a:bodyPr/>
                    <a:lstStyle/>
                    <a:p>
                      <a:pPr marL="0" marR="0" indent="171450" algn="l" defTabSz="914342" rtl="0" eaLnBrk="1" latinLnBrk="0" hangingPunct="1">
                        <a:lnSpc>
                          <a:spcPct val="110000"/>
                        </a:lnSpc>
                        <a:spcBef>
                          <a:spcPts val="0"/>
                        </a:spcBef>
                        <a:spcAft>
                          <a:spcPts val="300"/>
                        </a:spcAft>
                        <a:buFont typeface="Wingdings" pitchFamily="2" charset="2"/>
                        <a:buChar char="ü"/>
                      </a:pPr>
                      <a:r>
                        <a:rPr lang="en-US" sz="1000" b="0" i="0" kern="1200" dirty="0" smtClean="0">
                          <a:solidFill>
                            <a:srgbClr val="4E4641"/>
                          </a:solidFill>
                          <a:latin typeface="Arial"/>
                          <a:ea typeface="Times New Roman"/>
                          <a:cs typeface="Times New Roman"/>
                        </a:rPr>
                        <a:t>End of Support</a:t>
                      </a:r>
                      <a:endParaRPr lang="en-US" sz="1000" b="0" i="0" kern="1200" dirty="0">
                        <a:solidFill>
                          <a:srgbClr val="4E4641"/>
                        </a:solidFill>
                        <a:latin typeface="Arial"/>
                        <a:ea typeface="Times New Roman"/>
                        <a:cs typeface="Times New Roman"/>
                      </a:endParaRPr>
                    </a:p>
                  </a:txBody>
                  <a:tcPr marL="45720" marR="45720" marT="27432" marB="18288">
                    <a:lnL w="6350" cap="flat" cmpd="sng" algn="ctr">
                      <a:solidFill>
                        <a:srgbClr val="0098C7"/>
                      </a:solidFill>
                      <a:prstDash val="solid"/>
                      <a:round/>
                      <a:headEnd type="none" w="med" len="med"/>
                      <a:tailEnd type="none" w="med" len="med"/>
                    </a:lnL>
                    <a:lnR w="6350" cap="flat" cmpd="sng" algn="ctr">
                      <a:solidFill>
                        <a:srgbClr val="0098C7"/>
                      </a:solidFill>
                      <a:prstDash val="solid"/>
                      <a:round/>
                      <a:headEnd type="none" w="med" len="med"/>
                      <a:tailEnd type="none" w="med" len="med"/>
                    </a:lnR>
                    <a:lnT w="6350" cap="flat" cmpd="sng" algn="ctr">
                      <a:solidFill>
                        <a:srgbClr val="0098C7"/>
                      </a:solidFill>
                      <a:prstDash val="solid"/>
                      <a:round/>
                      <a:headEnd type="none" w="med" len="med"/>
                      <a:tailEnd type="none" w="med" len="med"/>
                    </a:lnT>
                    <a:lnB w="6350" cap="flat" cmpd="sng" algn="ctr">
                      <a:solidFill>
                        <a:srgbClr val="0098C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Development</a:t>
            </a:r>
            <a:endParaRPr lang="en-US" dirty="0"/>
          </a:p>
        </p:txBody>
      </p:sp>
      <p:graphicFrame>
        <p:nvGraphicFramePr>
          <p:cNvPr id="95" name="Table 94"/>
          <p:cNvGraphicFramePr>
            <a:graphicFrameLocks noGrp="1"/>
          </p:cNvGraphicFramePr>
          <p:nvPr>
            <p:extLst/>
          </p:nvPr>
        </p:nvGraphicFramePr>
        <p:xfrm>
          <a:off x="98641" y="1499262"/>
          <a:ext cx="9722295" cy="4297680"/>
        </p:xfrm>
        <a:graphic>
          <a:graphicData uri="http://schemas.openxmlformats.org/drawingml/2006/table">
            <a:tbl>
              <a:tblPr bandRow="1"/>
              <a:tblGrid>
                <a:gridCol w="1298360"/>
                <a:gridCol w="8423935"/>
              </a:tblGrid>
              <a:tr h="9144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Core Solution Design</a:t>
                      </a:r>
                      <a:endParaRPr lang="en-US" sz="1200" b="1"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r>
              <a:tr h="18288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Solution Development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r>
              <a:tr h="91440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Implement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r>
              <a:tr h="548640">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a:r>
                        <a:rPr lang="en-US" sz="1200" b="1" dirty="0" smtClean="0"/>
                        <a:t>Post Production Support</a:t>
                      </a: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8CC">
                        <a:lumMod val="20000"/>
                        <a:lumOff val="80000"/>
                      </a:srgbClr>
                    </a:solidFill>
                  </a:tcPr>
                </a:tc>
              </a:tr>
            </a:tbl>
          </a:graphicData>
        </a:graphic>
      </p:graphicFrame>
      <p:sp>
        <p:nvSpPr>
          <p:cNvPr id="96" name="Flowchart: Alternate Process 18"/>
          <p:cNvSpPr/>
          <p:nvPr/>
        </p:nvSpPr>
        <p:spPr>
          <a:xfrm>
            <a:off x="6508587" y="1731128"/>
            <a:ext cx="109728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Develop Functional Specifications</a:t>
            </a:r>
            <a:endParaRPr kumimoji="0" lang="en-US" sz="900" b="0" i="0" u="none" strike="noStrike" kern="0" cap="none" spc="0" normalizeH="0" baseline="0" noProof="0" dirty="0">
              <a:ln>
                <a:noFill/>
              </a:ln>
              <a:solidFill>
                <a:sysClr val="window" lastClr="FFFFFF"/>
              </a:solidFill>
              <a:effectLst/>
              <a:uLnTx/>
              <a:uFillTx/>
            </a:endParaRPr>
          </a:p>
        </p:txBody>
      </p:sp>
      <p:cxnSp>
        <p:nvCxnSpPr>
          <p:cNvPr id="97" name="Straight Arrow Connector 96"/>
          <p:cNvCxnSpPr>
            <a:stCxn id="96" idx="3"/>
            <a:endCxn id="98" idx="1"/>
          </p:cNvCxnSpPr>
          <p:nvPr/>
        </p:nvCxnSpPr>
        <p:spPr>
          <a:xfrm>
            <a:off x="7605867" y="1959728"/>
            <a:ext cx="508343" cy="0"/>
          </a:xfrm>
          <a:prstGeom prst="straightConnector1">
            <a:avLst/>
          </a:prstGeom>
          <a:noFill/>
          <a:ln w="9525" cap="flat" cmpd="sng" algn="ctr">
            <a:solidFill>
              <a:srgbClr val="000000"/>
            </a:solidFill>
            <a:prstDash val="solid"/>
            <a:tailEnd type="triangle"/>
          </a:ln>
          <a:effectLst/>
        </p:spPr>
      </p:cxnSp>
      <p:sp>
        <p:nvSpPr>
          <p:cNvPr id="98" name="Flowchart: Alternate Process 18"/>
          <p:cNvSpPr/>
          <p:nvPr/>
        </p:nvSpPr>
        <p:spPr>
          <a:xfrm>
            <a:off x="8114210" y="1731128"/>
            <a:ext cx="1463040" cy="457200"/>
          </a:xfrm>
          <a:prstGeom prst="flowChartAlternateProcess">
            <a:avLst/>
          </a:prstGeom>
          <a:solidFill>
            <a:srgbClr val="0098C7"/>
          </a:solidFill>
          <a:ln w="9525" cap="flat" cmpd="sng" algn="ctr">
            <a:solidFill>
              <a:srgbClr val="0098C7"/>
            </a:solidFill>
            <a:prstDash val="solid"/>
          </a:ln>
          <a:effectLst/>
        </p:spPr>
        <p:txBody>
          <a:bodyPr wrap="square" lIns="18000" tIns="0" rIns="1800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Review Functional Design Completeness &amp; Open Items</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99" name="Flowchart: Alternate Process 18"/>
          <p:cNvSpPr/>
          <p:nvPr/>
        </p:nvSpPr>
        <p:spPr>
          <a:xfrm>
            <a:off x="1494501"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Prepare Technical Design</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00" name="Straight Arrow Connector 99"/>
          <p:cNvCxnSpPr>
            <a:stCxn id="99" idx="3"/>
            <a:endCxn id="101" idx="1"/>
          </p:cNvCxnSpPr>
          <p:nvPr/>
        </p:nvCxnSpPr>
        <p:spPr>
          <a:xfrm>
            <a:off x="2650202" y="3255485"/>
            <a:ext cx="234335" cy="0"/>
          </a:xfrm>
          <a:prstGeom prst="straightConnector1">
            <a:avLst/>
          </a:prstGeom>
          <a:noFill/>
          <a:ln w="9525" cap="flat" cmpd="sng" algn="ctr">
            <a:solidFill>
              <a:srgbClr val="000000"/>
            </a:solidFill>
            <a:prstDash val="solid"/>
            <a:tailEnd type="triangle"/>
          </a:ln>
          <a:effectLst/>
        </p:spPr>
      </p:cxnSp>
      <p:sp>
        <p:nvSpPr>
          <p:cNvPr id="101" name="Flowchart: Alternate Process 18"/>
          <p:cNvSpPr/>
          <p:nvPr/>
        </p:nvSpPr>
        <p:spPr>
          <a:xfrm>
            <a:off x="2884536"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20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Develop &amp; Unit Test Customizations</a:t>
            </a:r>
          </a:p>
        </p:txBody>
      </p:sp>
      <p:sp>
        <p:nvSpPr>
          <p:cNvPr id="102" name="Flowchart: Alternate Process 18"/>
          <p:cNvSpPr/>
          <p:nvPr/>
        </p:nvSpPr>
        <p:spPr>
          <a:xfrm>
            <a:off x="5549074" y="2982558"/>
            <a:ext cx="115570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Peer Review Technical Design &amp; Code</a:t>
            </a:r>
          </a:p>
        </p:txBody>
      </p:sp>
      <p:cxnSp>
        <p:nvCxnSpPr>
          <p:cNvPr id="103" name="Shape 33"/>
          <p:cNvCxnSpPr>
            <a:stCxn id="98" idx="2"/>
            <a:endCxn id="96" idx="2"/>
          </p:cNvCxnSpPr>
          <p:nvPr/>
        </p:nvCxnSpPr>
        <p:spPr>
          <a:xfrm rot="5400000">
            <a:off x="7951479" y="1294077"/>
            <a:ext cx="12700" cy="1788503"/>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cxnSp>
        <p:nvCxnSpPr>
          <p:cNvPr id="104" name="Shape 103"/>
          <p:cNvCxnSpPr>
            <a:stCxn id="98" idx="3"/>
            <a:endCxn id="99" idx="0"/>
          </p:cNvCxnSpPr>
          <p:nvPr/>
        </p:nvCxnSpPr>
        <p:spPr>
          <a:xfrm flipH="1">
            <a:off x="2072351" y="1959728"/>
            <a:ext cx="7504899" cy="1098907"/>
          </a:xfrm>
          <a:prstGeom prst="bentConnector4">
            <a:avLst>
              <a:gd name="adj1" fmla="val -3046"/>
              <a:gd name="adj2" fmla="val 60401"/>
            </a:avLst>
          </a:prstGeom>
          <a:noFill/>
          <a:ln w="9525" cap="flat" cmpd="sng" algn="ctr">
            <a:solidFill>
              <a:srgbClr val="000000"/>
            </a:solidFill>
            <a:prstDash val="solid"/>
            <a:tailEnd type="triangle"/>
          </a:ln>
          <a:effectLst/>
        </p:spPr>
      </p:cxnSp>
      <p:sp>
        <p:nvSpPr>
          <p:cNvPr id="105" name="TextBox 104"/>
          <p:cNvSpPr txBox="1"/>
          <p:nvPr/>
        </p:nvSpPr>
        <p:spPr>
          <a:xfrm>
            <a:off x="8327112" y="1514244"/>
            <a:ext cx="1151277"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With Technical Team</a:t>
            </a:r>
          </a:p>
        </p:txBody>
      </p:sp>
      <p:sp>
        <p:nvSpPr>
          <p:cNvPr id="106" name="TextBox 105"/>
          <p:cNvSpPr txBox="1"/>
          <p:nvPr/>
        </p:nvSpPr>
        <p:spPr>
          <a:xfrm>
            <a:off x="8779210" y="2362551"/>
            <a:ext cx="912429"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Accept - Design</a:t>
            </a:r>
          </a:p>
        </p:txBody>
      </p:sp>
      <p:cxnSp>
        <p:nvCxnSpPr>
          <p:cNvPr id="107" name="Elbow Connector 106"/>
          <p:cNvCxnSpPr>
            <a:stCxn id="102" idx="2"/>
            <a:endCxn id="99" idx="2"/>
          </p:cNvCxnSpPr>
          <p:nvPr/>
        </p:nvCxnSpPr>
        <p:spPr>
          <a:xfrm rot="5400000">
            <a:off x="4093350" y="1418760"/>
            <a:ext cx="12577" cy="4054573"/>
          </a:xfrm>
          <a:prstGeom prst="bentConnector3">
            <a:avLst>
              <a:gd name="adj1" fmla="val 3900446"/>
            </a:avLst>
          </a:prstGeom>
          <a:noFill/>
          <a:ln w="9525" cap="flat" cmpd="sng" algn="ctr">
            <a:solidFill>
              <a:srgbClr val="000000"/>
            </a:solidFill>
            <a:prstDash val="lgDash"/>
            <a:headEnd type="none" w="med" len="med"/>
            <a:tailEnd type="triangle" w="med" len="med"/>
          </a:ln>
          <a:effectLst/>
        </p:spPr>
      </p:cxnSp>
      <p:cxnSp>
        <p:nvCxnSpPr>
          <p:cNvPr id="108" name="Elbow Connector 107"/>
          <p:cNvCxnSpPr>
            <a:stCxn id="102" idx="2"/>
            <a:endCxn id="101" idx="2"/>
          </p:cNvCxnSpPr>
          <p:nvPr/>
        </p:nvCxnSpPr>
        <p:spPr>
          <a:xfrm rot="5400000">
            <a:off x="4788367" y="2113777"/>
            <a:ext cx="12577" cy="2664538"/>
          </a:xfrm>
          <a:prstGeom prst="bentConnector3">
            <a:avLst>
              <a:gd name="adj1" fmla="val 3900439"/>
            </a:avLst>
          </a:prstGeom>
          <a:noFill/>
          <a:ln w="9525" cap="flat" cmpd="sng" algn="ctr">
            <a:solidFill>
              <a:srgbClr val="000000"/>
            </a:solidFill>
            <a:prstDash val="lgDash"/>
            <a:headEnd type="none" w="med" len="med"/>
            <a:tailEnd type="triangle" w="med" len="med"/>
          </a:ln>
          <a:effectLst/>
        </p:spPr>
      </p:cxnSp>
      <p:sp>
        <p:nvSpPr>
          <p:cNvPr id="109" name="Flowchart: Alternate Process 18"/>
          <p:cNvSpPr/>
          <p:nvPr/>
        </p:nvSpPr>
        <p:spPr>
          <a:xfrm>
            <a:off x="7057240" y="3016414"/>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a:t>
            </a:r>
            <a:r>
              <a:rPr kumimoji="0" lang="en-US" sz="900" b="0" i="0" u="none" strike="noStrike" kern="0" cap="none" spc="0" normalizeH="0" baseline="0" noProof="0" dirty="0" smtClean="0">
                <a:ln>
                  <a:noFill/>
                </a:ln>
                <a:solidFill>
                  <a:sysClr val="window" lastClr="FFFFFF"/>
                </a:solidFill>
                <a:effectLst/>
                <a:uLnTx/>
                <a:uFillTx/>
                <a:latin typeface="Arial"/>
              </a:rPr>
              <a:t>Functional Unit Test</a:t>
            </a:r>
            <a:endParaRPr kumimoji="0" lang="en-US" sz="900" b="0" i="0" u="none" strike="noStrike" kern="0" cap="none" spc="0" normalizeH="0" baseline="0" noProof="0" dirty="0" smtClean="0">
              <a:ln>
                <a:noFill/>
              </a:ln>
              <a:solidFill>
                <a:sysClr val="window" lastClr="FFFFFF"/>
              </a:solidFill>
              <a:effectLst/>
              <a:uLnTx/>
              <a:uFillTx/>
            </a:endParaRPr>
          </a:p>
        </p:txBody>
      </p:sp>
      <p:sp>
        <p:nvSpPr>
          <p:cNvPr id="110" name="Flowchart: Alternate Process 18"/>
          <p:cNvSpPr/>
          <p:nvPr/>
        </p:nvSpPr>
        <p:spPr>
          <a:xfrm>
            <a:off x="4249098" y="3058635"/>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20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Prepare Installation Script / Patch</a:t>
            </a:r>
          </a:p>
        </p:txBody>
      </p:sp>
      <p:cxnSp>
        <p:nvCxnSpPr>
          <p:cNvPr id="111" name="Elbow Connector 110"/>
          <p:cNvCxnSpPr>
            <a:stCxn id="102" idx="2"/>
            <a:endCxn id="110" idx="2"/>
          </p:cNvCxnSpPr>
          <p:nvPr/>
        </p:nvCxnSpPr>
        <p:spPr>
          <a:xfrm rot="5400000">
            <a:off x="5470648" y="2796058"/>
            <a:ext cx="12577" cy="1299976"/>
          </a:xfrm>
          <a:prstGeom prst="bentConnector3">
            <a:avLst>
              <a:gd name="adj1" fmla="val 3806012"/>
            </a:avLst>
          </a:prstGeom>
          <a:noFill/>
          <a:ln w="9525" cap="flat" cmpd="sng" algn="ctr">
            <a:solidFill>
              <a:srgbClr val="000000"/>
            </a:solidFill>
            <a:prstDash val="lgDash"/>
            <a:headEnd type="none" w="med" len="med"/>
            <a:tailEnd type="triangle" w="med" len="med"/>
          </a:ln>
          <a:effectLst/>
        </p:spPr>
      </p:cxnSp>
      <p:cxnSp>
        <p:nvCxnSpPr>
          <p:cNvPr id="112" name="Straight Arrow Connector 111"/>
          <p:cNvCxnSpPr>
            <a:stCxn id="101" idx="3"/>
            <a:endCxn id="110" idx="1"/>
          </p:cNvCxnSpPr>
          <p:nvPr/>
        </p:nvCxnSpPr>
        <p:spPr>
          <a:xfrm>
            <a:off x="4040236" y="3255485"/>
            <a:ext cx="208862" cy="0"/>
          </a:xfrm>
          <a:prstGeom prst="straightConnector1">
            <a:avLst/>
          </a:prstGeom>
          <a:noFill/>
          <a:ln w="9525" cap="flat" cmpd="sng" algn="ctr">
            <a:solidFill>
              <a:srgbClr val="000000"/>
            </a:solidFill>
            <a:prstDash val="solid"/>
            <a:tailEnd type="triangle"/>
          </a:ln>
          <a:effectLst/>
        </p:spPr>
      </p:cxnSp>
      <p:cxnSp>
        <p:nvCxnSpPr>
          <p:cNvPr id="113" name="Straight Arrow Connector 112"/>
          <p:cNvCxnSpPr>
            <a:stCxn id="110" idx="3"/>
          </p:cNvCxnSpPr>
          <p:nvPr/>
        </p:nvCxnSpPr>
        <p:spPr>
          <a:xfrm>
            <a:off x="5404798" y="3255485"/>
            <a:ext cx="152400" cy="0"/>
          </a:xfrm>
          <a:prstGeom prst="straightConnector1">
            <a:avLst/>
          </a:prstGeom>
          <a:noFill/>
          <a:ln w="9525" cap="flat" cmpd="sng" algn="ctr">
            <a:solidFill>
              <a:srgbClr val="000000"/>
            </a:solidFill>
            <a:prstDash val="solid"/>
            <a:tailEnd type="triangle"/>
          </a:ln>
          <a:effectLst/>
        </p:spPr>
      </p:cxnSp>
      <p:cxnSp>
        <p:nvCxnSpPr>
          <p:cNvPr id="114" name="Elbow Connector 113"/>
          <p:cNvCxnSpPr/>
          <p:nvPr/>
        </p:nvCxnSpPr>
        <p:spPr>
          <a:xfrm rot="16200000" flipH="1" flipV="1">
            <a:off x="5527627" y="903672"/>
            <a:ext cx="42221" cy="4172704"/>
          </a:xfrm>
          <a:prstGeom prst="bentConnector3">
            <a:avLst>
              <a:gd name="adj1" fmla="val -541437"/>
            </a:avLst>
          </a:prstGeom>
          <a:noFill/>
          <a:ln w="9525" cap="flat" cmpd="sng" algn="ctr">
            <a:solidFill>
              <a:srgbClr val="000000"/>
            </a:solidFill>
            <a:prstDash val="lgDash"/>
            <a:headEnd type="none" w="med" len="med"/>
            <a:tailEnd type="triangle" w="med" len="med"/>
          </a:ln>
          <a:effectLst/>
        </p:spPr>
      </p:cxnSp>
      <p:sp>
        <p:nvSpPr>
          <p:cNvPr id="115" name="TextBox 114"/>
          <p:cNvSpPr txBox="1"/>
          <p:nvPr/>
        </p:nvSpPr>
        <p:spPr>
          <a:xfrm>
            <a:off x="4249098" y="4025763"/>
            <a:ext cx="1481496"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Review Comments / Rework</a:t>
            </a:r>
          </a:p>
        </p:txBody>
      </p:sp>
      <p:sp>
        <p:nvSpPr>
          <p:cNvPr id="116" name="TextBox 115"/>
          <p:cNvSpPr txBox="1"/>
          <p:nvPr/>
        </p:nvSpPr>
        <p:spPr>
          <a:xfrm>
            <a:off x="4676459" y="2564308"/>
            <a:ext cx="854721"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Bugs / Rework</a:t>
            </a:r>
          </a:p>
        </p:txBody>
      </p:sp>
      <p:sp>
        <p:nvSpPr>
          <p:cNvPr id="117" name="Flowchart: Alternate Process 18"/>
          <p:cNvSpPr/>
          <p:nvPr/>
        </p:nvSpPr>
        <p:spPr>
          <a:xfrm>
            <a:off x="7062579" y="3687674"/>
            <a:ext cx="1155700" cy="393700"/>
          </a:xfrm>
          <a:prstGeom prst="flowChartDocument">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Reviewed and Tested Customization</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18" name="Elbow Connector 114"/>
          <p:cNvCxnSpPr>
            <a:stCxn id="117" idx="3"/>
            <a:endCxn id="145" idx="1"/>
          </p:cNvCxnSpPr>
          <p:nvPr/>
        </p:nvCxnSpPr>
        <p:spPr>
          <a:xfrm flipV="1">
            <a:off x="8218279" y="3070197"/>
            <a:ext cx="476552" cy="814327"/>
          </a:xfrm>
          <a:prstGeom prst="bentConnector3">
            <a:avLst>
              <a:gd name="adj1" fmla="val 50000"/>
            </a:avLst>
          </a:prstGeom>
          <a:noFill/>
          <a:ln w="9525" cap="flat" cmpd="sng" algn="ctr">
            <a:solidFill>
              <a:srgbClr val="000000"/>
            </a:solidFill>
            <a:prstDash val="solid"/>
            <a:tailEnd type="triangle"/>
          </a:ln>
          <a:effectLst/>
        </p:spPr>
      </p:cxnSp>
      <p:sp>
        <p:nvSpPr>
          <p:cNvPr id="119" name="Flowchart: Alternate Process 18"/>
          <p:cNvSpPr/>
          <p:nvPr/>
        </p:nvSpPr>
        <p:spPr>
          <a:xfrm>
            <a:off x="1452862" y="4561622"/>
            <a:ext cx="914401" cy="3937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Pre-UAT</a:t>
            </a:r>
            <a:endParaRPr kumimoji="0" lang="en-US" sz="900" b="0" i="0" u="none" strike="noStrike" kern="0" cap="none" spc="0" normalizeH="0" baseline="0" noProof="0" dirty="0">
              <a:ln>
                <a:noFill/>
              </a:ln>
              <a:solidFill>
                <a:sysClr val="window" lastClr="FFFFFF"/>
              </a:solidFill>
              <a:effectLst/>
              <a:uLnTx/>
              <a:uFillTx/>
            </a:endParaRPr>
          </a:p>
        </p:txBody>
      </p:sp>
      <p:sp>
        <p:nvSpPr>
          <p:cNvPr id="120" name="Flowchart: Alternate Process 18"/>
          <p:cNvSpPr/>
          <p:nvPr/>
        </p:nvSpPr>
        <p:spPr>
          <a:xfrm>
            <a:off x="3066702" y="4561622"/>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Pre-UAT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21" name="Straight Arrow Connector 120"/>
          <p:cNvCxnSpPr>
            <a:stCxn id="119" idx="3"/>
            <a:endCxn id="120" idx="1"/>
          </p:cNvCxnSpPr>
          <p:nvPr/>
        </p:nvCxnSpPr>
        <p:spPr>
          <a:xfrm>
            <a:off x="2367263" y="4758472"/>
            <a:ext cx="699439" cy="0"/>
          </a:xfrm>
          <a:prstGeom prst="straightConnector1">
            <a:avLst/>
          </a:prstGeom>
          <a:noFill/>
          <a:ln w="9525" cap="flat" cmpd="sng" algn="ctr">
            <a:solidFill>
              <a:srgbClr val="000000"/>
            </a:solidFill>
            <a:prstDash val="solid"/>
            <a:tailEnd type="triangle"/>
          </a:ln>
          <a:effectLst/>
        </p:spPr>
      </p:cxnSp>
      <p:cxnSp>
        <p:nvCxnSpPr>
          <p:cNvPr id="122" name="Elbow Connector 121"/>
          <p:cNvCxnSpPr>
            <a:stCxn id="120" idx="2"/>
            <a:endCxn id="119" idx="2"/>
          </p:cNvCxnSpPr>
          <p:nvPr/>
        </p:nvCxnSpPr>
        <p:spPr>
          <a:xfrm rot="5400000">
            <a:off x="2716983" y="4148402"/>
            <a:ext cx="12700" cy="1613840"/>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sp>
        <p:nvSpPr>
          <p:cNvPr id="123" name="Flowchart: Alternate Process 18"/>
          <p:cNvSpPr/>
          <p:nvPr/>
        </p:nvSpPr>
        <p:spPr>
          <a:xfrm>
            <a:off x="4446004" y="4563093"/>
            <a:ext cx="914401" cy="3937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UAT</a:t>
            </a:r>
            <a:endParaRPr kumimoji="0" lang="en-US" sz="900" b="0" i="0" u="none" strike="noStrike" kern="0" cap="none" spc="0" normalizeH="0" baseline="0" noProof="0" dirty="0">
              <a:ln>
                <a:noFill/>
              </a:ln>
              <a:solidFill>
                <a:sysClr val="window" lastClr="FFFFFF"/>
              </a:solidFill>
              <a:effectLst/>
              <a:uLnTx/>
              <a:uFillTx/>
            </a:endParaRPr>
          </a:p>
        </p:txBody>
      </p:sp>
      <p:sp>
        <p:nvSpPr>
          <p:cNvPr id="124" name="Flowchart: Alternate Process 18"/>
          <p:cNvSpPr/>
          <p:nvPr/>
        </p:nvSpPr>
        <p:spPr>
          <a:xfrm>
            <a:off x="5926744" y="45630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UAT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25" name="Straight Arrow Connector 124"/>
          <p:cNvCxnSpPr>
            <a:stCxn id="123" idx="3"/>
            <a:endCxn id="124" idx="1"/>
          </p:cNvCxnSpPr>
          <p:nvPr/>
        </p:nvCxnSpPr>
        <p:spPr>
          <a:xfrm>
            <a:off x="5360405" y="4759943"/>
            <a:ext cx="566339" cy="0"/>
          </a:xfrm>
          <a:prstGeom prst="straightConnector1">
            <a:avLst/>
          </a:prstGeom>
          <a:noFill/>
          <a:ln w="9525" cap="flat" cmpd="sng" algn="ctr">
            <a:solidFill>
              <a:srgbClr val="000000"/>
            </a:solidFill>
            <a:prstDash val="solid"/>
            <a:tailEnd type="triangle"/>
          </a:ln>
          <a:effectLst/>
        </p:spPr>
      </p:cxnSp>
      <p:cxnSp>
        <p:nvCxnSpPr>
          <p:cNvPr id="126" name="Elbow Connector 125"/>
          <p:cNvCxnSpPr>
            <a:stCxn id="124" idx="2"/>
            <a:endCxn id="123" idx="2"/>
          </p:cNvCxnSpPr>
          <p:nvPr/>
        </p:nvCxnSpPr>
        <p:spPr>
          <a:xfrm rot="5400000">
            <a:off x="5643575" y="4216423"/>
            <a:ext cx="12700" cy="1480740"/>
          </a:xfrm>
          <a:prstGeom prst="bentConnector3">
            <a:avLst>
              <a:gd name="adj1" fmla="val 1800000"/>
            </a:avLst>
          </a:prstGeom>
          <a:noFill/>
          <a:ln w="9525" cap="flat" cmpd="sng" algn="ctr">
            <a:solidFill>
              <a:srgbClr val="000000"/>
            </a:solidFill>
            <a:prstDash val="lgDash"/>
            <a:headEnd type="none" w="med" len="med"/>
            <a:tailEnd type="triangle" w="med" len="med"/>
          </a:ln>
          <a:effectLst/>
        </p:spPr>
      </p:cxnSp>
      <p:cxnSp>
        <p:nvCxnSpPr>
          <p:cNvPr id="127" name="Straight Arrow Connector 126"/>
          <p:cNvCxnSpPr>
            <a:stCxn id="120" idx="3"/>
            <a:endCxn id="123" idx="1"/>
          </p:cNvCxnSpPr>
          <p:nvPr/>
        </p:nvCxnSpPr>
        <p:spPr>
          <a:xfrm>
            <a:off x="3981103" y="4758472"/>
            <a:ext cx="464901" cy="1471"/>
          </a:xfrm>
          <a:prstGeom prst="straightConnector1">
            <a:avLst/>
          </a:prstGeom>
          <a:noFill/>
          <a:ln w="9525" cap="flat" cmpd="sng" algn="ctr">
            <a:solidFill>
              <a:srgbClr val="000000"/>
            </a:solidFill>
            <a:prstDash val="solid"/>
            <a:tailEnd type="triangle"/>
          </a:ln>
          <a:effectLst/>
        </p:spPr>
      </p:cxnSp>
      <p:sp>
        <p:nvSpPr>
          <p:cNvPr id="128" name="Flowchart: Alternate Process 18"/>
          <p:cNvSpPr/>
          <p:nvPr/>
        </p:nvSpPr>
        <p:spPr>
          <a:xfrm>
            <a:off x="7536712" y="45682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Production Deployment</a:t>
            </a:r>
            <a:endParaRPr kumimoji="0" lang="en-US" sz="900" b="0" i="0" u="none" strike="noStrike" kern="0" cap="none" spc="0" normalizeH="0" baseline="0" noProof="0" dirty="0">
              <a:ln>
                <a:noFill/>
              </a:ln>
              <a:solidFill>
                <a:sysClr val="window" lastClr="FFFFFF"/>
              </a:solidFill>
              <a:effectLst/>
              <a:uLnTx/>
              <a:uFillTx/>
            </a:endParaRPr>
          </a:p>
        </p:txBody>
      </p:sp>
      <p:cxnSp>
        <p:nvCxnSpPr>
          <p:cNvPr id="129" name="Straight Arrow Connector 128"/>
          <p:cNvCxnSpPr>
            <a:stCxn id="124" idx="3"/>
            <a:endCxn id="128" idx="1"/>
          </p:cNvCxnSpPr>
          <p:nvPr/>
        </p:nvCxnSpPr>
        <p:spPr>
          <a:xfrm>
            <a:off x="6841145" y="4759943"/>
            <a:ext cx="695567" cy="5200"/>
          </a:xfrm>
          <a:prstGeom prst="straightConnector1">
            <a:avLst/>
          </a:prstGeom>
          <a:noFill/>
          <a:ln w="9525" cap="flat" cmpd="sng" algn="ctr">
            <a:solidFill>
              <a:srgbClr val="000000"/>
            </a:solidFill>
            <a:prstDash val="solid"/>
            <a:tailEnd type="triangle"/>
          </a:ln>
          <a:effectLst/>
        </p:spPr>
      </p:cxnSp>
      <p:sp>
        <p:nvSpPr>
          <p:cNvPr id="130" name="Flowchart: Alternate Process 18"/>
          <p:cNvSpPr/>
          <p:nvPr/>
        </p:nvSpPr>
        <p:spPr>
          <a:xfrm>
            <a:off x="8532887" y="5191762"/>
            <a:ext cx="1155700"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Post Prod and Warranty Support</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31" name="Straight Arrow Connector 130"/>
          <p:cNvCxnSpPr>
            <a:endCxn id="130" idx="0"/>
          </p:cNvCxnSpPr>
          <p:nvPr/>
        </p:nvCxnSpPr>
        <p:spPr>
          <a:xfrm flipH="1">
            <a:off x="9110737" y="4961995"/>
            <a:ext cx="0" cy="229769"/>
          </a:xfrm>
          <a:prstGeom prst="straightConnector1">
            <a:avLst/>
          </a:prstGeom>
          <a:noFill/>
          <a:ln w="9525" cap="flat" cmpd="sng" algn="ctr">
            <a:solidFill>
              <a:srgbClr val="000000"/>
            </a:solidFill>
            <a:prstDash val="solid"/>
            <a:tailEnd type="triangle"/>
          </a:ln>
          <a:effectLst/>
        </p:spPr>
      </p:cxnSp>
      <p:sp>
        <p:nvSpPr>
          <p:cNvPr id="132" name="Oval 131"/>
          <p:cNvSpPr/>
          <p:nvPr/>
        </p:nvSpPr>
        <p:spPr>
          <a:xfrm>
            <a:off x="9436174" y="223717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1</a:t>
            </a:r>
          </a:p>
        </p:txBody>
      </p:sp>
      <p:sp>
        <p:nvSpPr>
          <p:cNvPr id="133" name="Rounded Rectangle 132"/>
          <p:cNvSpPr/>
          <p:nvPr/>
        </p:nvSpPr>
        <p:spPr>
          <a:xfrm>
            <a:off x="2778205" y="2854185"/>
            <a:ext cx="2651760" cy="792105"/>
          </a:xfrm>
          <a:prstGeom prst="roundRect">
            <a:avLst/>
          </a:prstGeom>
          <a:noFill/>
          <a:ln w="25400" cap="flat" cmpd="sng" algn="ctr">
            <a:solidFill>
              <a:srgbClr val="998C85">
                <a:lumMod val="50000"/>
              </a:srgbClr>
            </a:solidFill>
            <a:prstDash val="dash"/>
          </a:ln>
          <a:effectLst/>
        </p:spPr>
        <p:txBody>
          <a:bodyPr tIns="0" rtlCol="0" anchor="t"/>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AC2B37"/>
                </a:solidFill>
                <a:effectLst/>
                <a:uLnTx/>
                <a:uFillTx/>
                <a:latin typeface="Arial"/>
                <a:ea typeface="+mn-ea"/>
                <a:cs typeface="+mn-cs"/>
              </a:rPr>
              <a:t>Aligned to Coding Standards</a:t>
            </a:r>
          </a:p>
        </p:txBody>
      </p:sp>
      <p:sp>
        <p:nvSpPr>
          <p:cNvPr id="134" name="Flowchart: Alternate Process 18"/>
          <p:cNvSpPr/>
          <p:nvPr/>
        </p:nvSpPr>
        <p:spPr>
          <a:xfrm>
            <a:off x="8659887" y="4568293"/>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Handover to AM</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5" name="Oval 134"/>
          <p:cNvSpPr/>
          <p:nvPr/>
        </p:nvSpPr>
        <p:spPr>
          <a:xfrm>
            <a:off x="6854495" y="454315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3</a:t>
            </a:r>
          </a:p>
        </p:txBody>
      </p:sp>
      <p:cxnSp>
        <p:nvCxnSpPr>
          <p:cNvPr id="136" name="Straight Arrow Connector 135"/>
          <p:cNvCxnSpPr>
            <a:stCxn id="128" idx="3"/>
            <a:endCxn id="134" idx="1"/>
          </p:cNvCxnSpPr>
          <p:nvPr/>
        </p:nvCxnSpPr>
        <p:spPr>
          <a:xfrm>
            <a:off x="8451113" y="4765143"/>
            <a:ext cx="208775" cy="0"/>
          </a:xfrm>
          <a:prstGeom prst="straightConnector1">
            <a:avLst/>
          </a:prstGeom>
          <a:noFill/>
          <a:ln w="9525" cap="flat" cmpd="sng" algn="ctr">
            <a:solidFill>
              <a:srgbClr val="000000"/>
            </a:solidFill>
            <a:prstDash val="solid"/>
            <a:tailEnd type="triangle"/>
          </a:ln>
          <a:effectLst/>
        </p:spPr>
      </p:cxnSp>
      <p:sp>
        <p:nvSpPr>
          <p:cNvPr id="137" name="Flowchart: Alternate Process 18"/>
          <p:cNvSpPr/>
          <p:nvPr/>
        </p:nvSpPr>
        <p:spPr>
          <a:xfrm>
            <a:off x="7177257" y="1164937"/>
            <a:ext cx="1155700" cy="236350"/>
          </a:xfrm>
          <a:prstGeom prst="roundRect">
            <a:avLst>
              <a:gd name="adj" fmla="val 22712"/>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Customer</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8" name="Flowchart: Alternate Process 18"/>
          <p:cNvSpPr/>
          <p:nvPr/>
        </p:nvSpPr>
        <p:spPr>
          <a:xfrm>
            <a:off x="8560197" y="1164937"/>
            <a:ext cx="1155700" cy="236350"/>
          </a:xfrm>
          <a:prstGeom prst="roundRect">
            <a:avLst>
              <a:gd name="adj" fmla="val 24727"/>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Capgemini</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39" name="Flowchart: Alternate Process 18"/>
          <p:cNvSpPr/>
          <p:nvPr/>
        </p:nvSpPr>
        <p:spPr>
          <a:xfrm>
            <a:off x="2613108" y="1733424"/>
            <a:ext cx="100584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Gap-Analysis</a:t>
            </a:r>
          </a:p>
        </p:txBody>
      </p:sp>
      <p:sp>
        <p:nvSpPr>
          <p:cNvPr id="140" name="Flowchart: Alternate Process 18"/>
          <p:cNvSpPr/>
          <p:nvPr/>
        </p:nvSpPr>
        <p:spPr>
          <a:xfrm>
            <a:off x="3832319" y="1732691"/>
            <a:ext cx="100584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Build Development Register</a:t>
            </a:r>
            <a:endParaRPr kumimoji="0" lang="en-US" sz="900" b="0" i="0" u="none" strike="noStrike" kern="0" cap="none" spc="0" normalizeH="0" baseline="0" noProof="0" dirty="0">
              <a:ln>
                <a:noFill/>
              </a:ln>
              <a:solidFill>
                <a:sysClr val="window" lastClr="FFFFFF"/>
              </a:solidFill>
              <a:effectLst/>
              <a:uLnTx/>
              <a:uFillTx/>
            </a:endParaRPr>
          </a:p>
        </p:txBody>
      </p:sp>
      <p:sp>
        <p:nvSpPr>
          <p:cNvPr id="141" name="Flowchart: Alternate Process 18"/>
          <p:cNvSpPr/>
          <p:nvPr/>
        </p:nvSpPr>
        <p:spPr>
          <a:xfrm>
            <a:off x="5138381" y="1730716"/>
            <a:ext cx="1097280" cy="4572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Impact Assessment of Existing Objects </a:t>
            </a:r>
            <a:endParaRPr kumimoji="0" lang="en-US" sz="900" b="0" i="0" u="none" strike="noStrike" kern="0" cap="none" spc="0" normalizeH="0" baseline="0" noProof="0" dirty="0">
              <a:ln>
                <a:noFill/>
              </a:ln>
              <a:solidFill>
                <a:sysClr val="window" lastClr="FFFFFF"/>
              </a:solidFill>
              <a:effectLst/>
              <a:uLnTx/>
              <a:uFillTx/>
            </a:endParaRPr>
          </a:p>
        </p:txBody>
      </p:sp>
      <p:cxnSp>
        <p:nvCxnSpPr>
          <p:cNvPr id="142" name="Straight Arrow Connector 141"/>
          <p:cNvCxnSpPr>
            <a:stCxn id="139" idx="3"/>
            <a:endCxn id="140" idx="1"/>
          </p:cNvCxnSpPr>
          <p:nvPr/>
        </p:nvCxnSpPr>
        <p:spPr>
          <a:xfrm flipV="1">
            <a:off x="3618948" y="1961291"/>
            <a:ext cx="213371" cy="733"/>
          </a:xfrm>
          <a:prstGeom prst="straightConnector1">
            <a:avLst/>
          </a:prstGeom>
          <a:noFill/>
          <a:ln w="9525" cap="flat" cmpd="sng" algn="ctr">
            <a:solidFill>
              <a:srgbClr val="000000"/>
            </a:solidFill>
            <a:prstDash val="solid"/>
            <a:tailEnd type="triangle"/>
          </a:ln>
          <a:effectLst/>
        </p:spPr>
      </p:cxnSp>
      <p:cxnSp>
        <p:nvCxnSpPr>
          <p:cNvPr id="143" name="Straight Arrow Connector 142"/>
          <p:cNvCxnSpPr>
            <a:stCxn id="102" idx="3"/>
            <a:endCxn id="109" idx="1"/>
          </p:cNvCxnSpPr>
          <p:nvPr/>
        </p:nvCxnSpPr>
        <p:spPr>
          <a:xfrm>
            <a:off x="6704774" y="3211158"/>
            <a:ext cx="352466" cy="2106"/>
          </a:xfrm>
          <a:prstGeom prst="straightConnector1">
            <a:avLst/>
          </a:prstGeom>
          <a:noFill/>
          <a:ln w="9525" cap="flat" cmpd="sng" algn="ctr">
            <a:solidFill>
              <a:srgbClr val="000000"/>
            </a:solidFill>
            <a:prstDash val="solid"/>
            <a:tailEnd type="triangle"/>
          </a:ln>
          <a:effectLst/>
        </p:spPr>
      </p:cxnSp>
      <p:cxnSp>
        <p:nvCxnSpPr>
          <p:cNvPr id="144" name="Straight Arrow Connector 143"/>
          <p:cNvCxnSpPr>
            <a:stCxn id="109" idx="2"/>
            <a:endCxn id="117" idx="0"/>
          </p:cNvCxnSpPr>
          <p:nvPr/>
        </p:nvCxnSpPr>
        <p:spPr>
          <a:xfrm>
            <a:off x="7635090" y="3410114"/>
            <a:ext cx="5339" cy="277560"/>
          </a:xfrm>
          <a:prstGeom prst="straightConnector1">
            <a:avLst/>
          </a:prstGeom>
          <a:noFill/>
          <a:ln w="9525" cap="flat" cmpd="sng" algn="ctr">
            <a:solidFill>
              <a:srgbClr val="000000"/>
            </a:solidFill>
            <a:prstDash val="solid"/>
            <a:tailEnd type="triangle"/>
          </a:ln>
          <a:effectLst/>
        </p:spPr>
      </p:cxnSp>
      <p:sp>
        <p:nvSpPr>
          <p:cNvPr id="145" name="Flowchart: Alternate Process 18"/>
          <p:cNvSpPr/>
          <p:nvPr/>
        </p:nvSpPr>
        <p:spPr>
          <a:xfrm>
            <a:off x="8694831" y="2873347"/>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Perform SIT</a:t>
            </a:r>
            <a:endParaRPr kumimoji="0" lang="en-US" sz="900" b="0" i="0" u="none" strike="noStrike" kern="0" cap="none" spc="0" normalizeH="0" baseline="0" noProof="0" dirty="0">
              <a:ln>
                <a:noFill/>
              </a:ln>
              <a:solidFill>
                <a:sysClr val="window" lastClr="FFFFFF"/>
              </a:solidFill>
              <a:effectLst/>
              <a:uLnTx/>
              <a:uFillTx/>
            </a:endParaRPr>
          </a:p>
        </p:txBody>
      </p:sp>
      <p:sp>
        <p:nvSpPr>
          <p:cNvPr id="146" name="Flowchart: Alternate Process 18"/>
          <p:cNvSpPr/>
          <p:nvPr/>
        </p:nvSpPr>
        <p:spPr>
          <a:xfrm>
            <a:off x="8703612" y="3539836"/>
            <a:ext cx="914401" cy="393700"/>
          </a:xfrm>
          <a:prstGeom prst="flowChartAlternateProcess">
            <a:avLst/>
          </a:prstGeom>
          <a:solidFill>
            <a:srgbClr val="0098C7"/>
          </a:solidFill>
          <a:ln w="9525" cap="flat" cmpd="sng" algn="ctr">
            <a:solidFill>
              <a:srgbClr val="0098C7"/>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SIT Bug Fixing</a:t>
            </a:r>
            <a:endParaRPr kumimoji="0" lang="en-US" sz="900" b="0" i="0" u="none" strike="noStrike" kern="0" cap="none" spc="0" normalizeH="0" baseline="0" noProof="0" dirty="0">
              <a:ln>
                <a:noFill/>
              </a:ln>
              <a:solidFill>
                <a:sysClr val="window" lastClr="FFFFFF"/>
              </a:solidFill>
              <a:effectLst/>
              <a:uLnTx/>
              <a:uFillTx/>
              <a:latin typeface="Arial"/>
              <a:ea typeface="+mn-ea"/>
              <a:cs typeface="+mn-cs"/>
            </a:endParaRPr>
          </a:p>
        </p:txBody>
      </p:sp>
      <p:cxnSp>
        <p:nvCxnSpPr>
          <p:cNvPr id="147" name="Elbow Connector 146"/>
          <p:cNvCxnSpPr>
            <a:stCxn id="146" idx="3"/>
            <a:endCxn id="145" idx="3"/>
          </p:cNvCxnSpPr>
          <p:nvPr/>
        </p:nvCxnSpPr>
        <p:spPr>
          <a:xfrm flipH="1" flipV="1">
            <a:off x="9609232" y="3070197"/>
            <a:ext cx="8781" cy="666489"/>
          </a:xfrm>
          <a:prstGeom prst="bentConnector3">
            <a:avLst>
              <a:gd name="adj1" fmla="val -2603348"/>
            </a:avLst>
          </a:prstGeom>
          <a:noFill/>
          <a:ln w="9525" cap="flat" cmpd="sng" algn="ctr">
            <a:solidFill>
              <a:srgbClr val="000000"/>
            </a:solidFill>
            <a:prstDash val="lgDash"/>
            <a:headEnd type="none" w="med" len="med"/>
            <a:tailEnd type="triangle" w="med" len="med"/>
          </a:ln>
          <a:effectLst/>
        </p:spPr>
      </p:cxnSp>
      <p:cxnSp>
        <p:nvCxnSpPr>
          <p:cNvPr id="148" name="Elbow Connector 114"/>
          <p:cNvCxnSpPr>
            <a:stCxn id="146" idx="2"/>
            <a:endCxn id="119" idx="0"/>
          </p:cNvCxnSpPr>
          <p:nvPr/>
        </p:nvCxnSpPr>
        <p:spPr>
          <a:xfrm rot="5400000">
            <a:off x="5221395" y="622204"/>
            <a:ext cx="628086" cy="7250750"/>
          </a:xfrm>
          <a:prstGeom prst="bentConnector3">
            <a:avLst>
              <a:gd name="adj1" fmla="val 70798"/>
            </a:avLst>
          </a:prstGeom>
          <a:noFill/>
          <a:ln w="9525" cap="flat" cmpd="sng" algn="ctr">
            <a:solidFill>
              <a:srgbClr val="000000"/>
            </a:solidFill>
            <a:prstDash val="solid"/>
            <a:tailEnd type="triangle"/>
          </a:ln>
          <a:effectLst/>
        </p:spPr>
      </p:cxnSp>
      <p:cxnSp>
        <p:nvCxnSpPr>
          <p:cNvPr id="149" name="Straight Arrow Connector 148"/>
          <p:cNvCxnSpPr>
            <a:stCxn id="145" idx="2"/>
            <a:endCxn id="146" idx="0"/>
          </p:cNvCxnSpPr>
          <p:nvPr/>
        </p:nvCxnSpPr>
        <p:spPr>
          <a:xfrm>
            <a:off x="9152032" y="3267047"/>
            <a:ext cx="8781" cy="272789"/>
          </a:xfrm>
          <a:prstGeom prst="straightConnector1">
            <a:avLst/>
          </a:prstGeom>
          <a:noFill/>
          <a:ln w="9525" cap="flat" cmpd="sng" algn="ctr">
            <a:solidFill>
              <a:srgbClr val="000000"/>
            </a:solidFill>
            <a:prstDash val="solid"/>
            <a:tailEnd type="triangle"/>
          </a:ln>
          <a:effectLst/>
        </p:spPr>
      </p:cxnSp>
      <p:sp>
        <p:nvSpPr>
          <p:cNvPr id="150" name="Oval 149"/>
          <p:cNvSpPr/>
          <p:nvPr/>
        </p:nvSpPr>
        <p:spPr>
          <a:xfrm>
            <a:off x="8087549" y="3626776"/>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2</a:t>
            </a:r>
          </a:p>
        </p:txBody>
      </p:sp>
      <p:cxnSp>
        <p:nvCxnSpPr>
          <p:cNvPr id="151" name="Straight Arrow Connector 150"/>
          <p:cNvCxnSpPr>
            <a:stCxn id="140" idx="3"/>
            <a:endCxn id="141" idx="1"/>
          </p:cNvCxnSpPr>
          <p:nvPr/>
        </p:nvCxnSpPr>
        <p:spPr>
          <a:xfrm flipV="1">
            <a:off x="4838159" y="1959316"/>
            <a:ext cx="300222" cy="1975"/>
          </a:xfrm>
          <a:prstGeom prst="straightConnector1">
            <a:avLst/>
          </a:prstGeom>
          <a:noFill/>
          <a:ln w="9525" cap="flat" cmpd="sng" algn="ctr">
            <a:solidFill>
              <a:srgbClr val="000000"/>
            </a:solidFill>
            <a:prstDash val="solid"/>
            <a:tailEnd type="triangle"/>
          </a:ln>
          <a:effectLst/>
        </p:spPr>
      </p:cxnSp>
      <p:cxnSp>
        <p:nvCxnSpPr>
          <p:cNvPr id="152" name="Straight Arrow Connector 151"/>
          <p:cNvCxnSpPr>
            <a:stCxn id="141" idx="3"/>
            <a:endCxn id="96" idx="1"/>
          </p:cNvCxnSpPr>
          <p:nvPr/>
        </p:nvCxnSpPr>
        <p:spPr>
          <a:xfrm>
            <a:off x="6235661" y="1959316"/>
            <a:ext cx="272926" cy="412"/>
          </a:xfrm>
          <a:prstGeom prst="straightConnector1">
            <a:avLst/>
          </a:prstGeom>
          <a:noFill/>
          <a:ln w="9525" cap="flat" cmpd="sng" algn="ctr">
            <a:solidFill>
              <a:srgbClr val="000000"/>
            </a:solidFill>
            <a:prstDash val="solid"/>
            <a:tailEnd type="triangle"/>
          </a:ln>
          <a:effectLst/>
        </p:spPr>
      </p:cxnSp>
      <p:sp>
        <p:nvSpPr>
          <p:cNvPr id="153" name="Oval 152"/>
          <p:cNvSpPr/>
          <p:nvPr/>
        </p:nvSpPr>
        <p:spPr>
          <a:xfrm>
            <a:off x="551492" y="5952172"/>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1</a:t>
            </a:r>
          </a:p>
        </p:txBody>
      </p:sp>
      <p:sp>
        <p:nvSpPr>
          <p:cNvPr id="154" name="TextBox 153"/>
          <p:cNvSpPr txBox="1"/>
          <p:nvPr/>
        </p:nvSpPr>
        <p:spPr>
          <a:xfrm>
            <a:off x="880180" y="5935045"/>
            <a:ext cx="2194832"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Capgemini Technical Team Accept - Design</a:t>
            </a:r>
          </a:p>
        </p:txBody>
      </p:sp>
      <p:sp>
        <p:nvSpPr>
          <p:cNvPr id="155" name="Oval 154"/>
          <p:cNvSpPr/>
          <p:nvPr/>
        </p:nvSpPr>
        <p:spPr>
          <a:xfrm>
            <a:off x="3209517" y="5962072"/>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solidFill>
                  <a:sysClr val="window" lastClr="FFFFFF"/>
                </a:solidFill>
                <a:latin typeface="Arial"/>
              </a:rPr>
              <a:t>2</a:t>
            </a:r>
            <a:endParaRPr kumimoji="0" lang="en-US" sz="1200" b="1"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156" name="TextBox 155"/>
          <p:cNvSpPr txBox="1"/>
          <p:nvPr/>
        </p:nvSpPr>
        <p:spPr>
          <a:xfrm>
            <a:off x="3538205" y="5944945"/>
            <a:ext cx="2637260"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rPr>
              <a:t>Capgemini Functional Team Approves - Development</a:t>
            </a:r>
          </a:p>
        </p:txBody>
      </p:sp>
      <p:sp>
        <p:nvSpPr>
          <p:cNvPr id="157" name="Oval 156"/>
          <p:cNvSpPr/>
          <p:nvPr/>
        </p:nvSpPr>
        <p:spPr>
          <a:xfrm>
            <a:off x="6344662" y="5997694"/>
            <a:ext cx="182880" cy="182880"/>
          </a:xfrm>
          <a:prstGeom prst="ellipse">
            <a:avLst/>
          </a:prstGeom>
          <a:solidFill>
            <a:srgbClr val="E47E1A"/>
          </a:solidFill>
          <a:ln w="25400" cap="flat" cmpd="sng" algn="ctr">
            <a:solidFill>
              <a:srgbClr val="E47E1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Arial"/>
                <a:ea typeface="+mn-ea"/>
                <a:cs typeface="+mn-cs"/>
              </a:rPr>
              <a:t>3</a:t>
            </a:r>
          </a:p>
        </p:txBody>
      </p:sp>
      <p:sp>
        <p:nvSpPr>
          <p:cNvPr id="158" name="TextBox 157"/>
          <p:cNvSpPr txBox="1"/>
          <p:nvPr/>
        </p:nvSpPr>
        <p:spPr>
          <a:xfrm>
            <a:off x="6673350" y="5980567"/>
            <a:ext cx="1673856" cy="215444"/>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0000"/>
                </a:solidFill>
                <a:effectLst/>
                <a:uLnTx/>
                <a:uFillTx/>
              </a:rPr>
              <a:t>Customer</a:t>
            </a:r>
            <a:r>
              <a:rPr kumimoji="0" lang="en-US" sz="800" b="0" i="0" u="none" strike="noStrike" kern="0" cap="none" spc="0" normalizeH="0" baseline="0" noProof="0" dirty="0" smtClean="0">
                <a:ln>
                  <a:noFill/>
                </a:ln>
                <a:solidFill>
                  <a:sysClr val="windowText" lastClr="000000"/>
                </a:solidFill>
                <a:effectLst/>
                <a:uLnTx/>
                <a:uFillTx/>
              </a:rPr>
              <a:t> Accept - Development</a:t>
            </a:r>
          </a:p>
        </p:txBody>
      </p:sp>
      <p:sp>
        <p:nvSpPr>
          <p:cNvPr id="159" name="Flowchart: Alternate Process 18"/>
          <p:cNvSpPr/>
          <p:nvPr/>
        </p:nvSpPr>
        <p:spPr>
          <a:xfrm>
            <a:off x="1478915" y="1747595"/>
            <a:ext cx="1005840" cy="457200"/>
          </a:xfrm>
          <a:prstGeom prst="flowChartAlternateProcess">
            <a:avLst/>
          </a:prstGeom>
          <a:solidFill>
            <a:srgbClr val="C00000"/>
          </a:solidFill>
          <a:ln w="9525" cap="flat" cmpd="sng" algn="ctr">
            <a:solidFill>
              <a:srgbClr val="C00000"/>
            </a:solidFill>
            <a:prstDash val="solid"/>
          </a:ln>
          <a:effectLst/>
        </p:spPr>
        <p:txBody>
          <a:bodyPr wrap="square" lIns="18000" tIns="7200" rIns="18000" bIns="18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rPr>
              <a:t>Define Technical Architecture</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Migration Quality enhanced through multiple dress rehearsals</a:t>
            </a:r>
            <a:endParaRPr lang="en-US" dirty="0"/>
          </a:p>
        </p:txBody>
      </p:sp>
      <p:grpSp>
        <p:nvGrpSpPr>
          <p:cNvPr id="3" name="Group 10"/>
          <p:cNvGrpSpPr/>
          <p:nvPr/>
        </p:nvGrpSpPr>
        <p:grpSpPr>
          <a:xfrm>
            <a:off x="6074651" y="1387122"/>
            <a:ext cx="3137588" cy="4871008"/>
            <a:chOff x="6074651" y="1461553"/>
            <a:chExt cx="2612148" cy="4871008"/>
          </a:xfrm>
        </p:grpSpPr>
        <p:sp>
          <p:nvSpPr>
            <p:cNvPr id="12" name="Rounded Rectangle 11"/>
            <p:cNvSpPr/>
            <p:nvPr/>
          </p:nvSpPr>
          <p:spPr>
            <a:xfrm>
              <a:off x="6074651" y="1507230"/>
              <a:ext cx="2612148" cy="4825331"/>
            </a:xfrm>
            <a:prstGeom prst="roundRect">
              <a:avLst>
                <a:gd name="adj" fmla="val 3234"/>
              </a:avLst>
            </a:prstGeom>
            <a:solidFill>
              <a:sysClr val="window" lastClr="FFFFFF"/>
            </a:solidFill>
            <a:ln w="9525" cap="flat" cmpd="sng" algn="ctr">
              <a:solidFill>
                <a:srgbClr val="0078A9"/>
              </a:solidFill>
              <a:prstDash val="solid"/>
            </a:ln>
            <a:effectLst>
              <a:outerShdw blurRad="50800" dist="38100" dir="2700000" algn="tl" rotWithShape="0">
                <a:prstClr val="black">
                  <a:alpha val="40000"/>
                </a:prstClr>
              </a:outerShdw>
            </a:effectLst>
          </p:spPr>
          <p:txBody>
            <a:bodyPr lIns="45720" tIns="411480" rIns="45720" rtlCol="0" anchor="t" anchorCtr="0"/>
            <a:lstStyle/>
            <a:p>
              <a:pPr marL="177800" indent="-177800" defTabSz="914400">
                <a:spcBef>
                  <a:spcPts val="200"/>
                </a:spcBef>
                <a:spcAft>
                  <a:spcPts val="200"/>
                </a:spcAft>
                <a:buClr>
                  <a:srgbClr val="0078A9"/>
                </a:buClr>
                <a:buFont typeface="Arial" pitchFamily="34" charset="0"/>
                <a:buChar char="•"/>
                <a:defRPr/>
              </a:pPr>
              <a:r>
                <a:rPr lang="en-GB" sz="1200" dirty="0" smtClean="0"/>
                <a:t>Capgemini Scope of data migrations is limited to:</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Master data </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Open transactions</a:t>
              </a:r>
              <a:endParaRPr lang="en-US" sz="1200" dirty="0" smtClean="0"/>
            </a:p>
            <a:p>
              <a:pPr marL="655638" lvl="1" indent="-177800" defTabSz="914400">
                <a:spcBef>
                  <a:spcPts val="200"/>
                </a:spcBef>
                <a:spcAft>
                  <a:spcPts val="200"/>
                </a:spcAft>
                <a:buClr>
                  <a:srgbClr val="0078A9"/>
                </a:buClr>
                <a:buFont typeface="Arial" pitchFamily="34" charset="0"/>
                <a:buChar char="•"/>
                <a:defRPr/>
              </a:pPr>
              <a:r>
                <a:rPr lang="en-GB" sz="1200" dirty="0" smtClean="0"/>
                <a:t>Custom Tables</a:t>
              </a:r>
              <a:endParaRPr lang="en-US" sz="1200" dirty="0" smtClean="0"/>
            </a:p>
            <a:p>
              <a:pPr marL="177800" indent="-177800" defTabSz="914400">
                <a:spcBef>
                  <a:spcPts val="200"/>
                </a:spcBef>
                <a:spcAft>
                  <a:spcPts val="200"/>
                </a:spcAft>
                <a:buClr>
                  <a:srgbClr val="0078A9"/>
                </a:buClr>
                <a:buFont typeface="Arial" pitchFamily="34" charset="0"/>
                <a:buChar char="•"/>
                <a:defRPr/>
              </a:pPr>
              <a:r>
                <a:rPr lang="en-GB" sz="1200" dirty="0" smtClean="0"/>
                <a:t>Historical Data is not considered in scope.</a:t>
              </a:r>
              <a:endParaRPr lang="en-US" sz="1200" dirty="0" smtClean="0"/>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Comprehensive Migration Strategy</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Involve all relevant stakeholder </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Data Cleansing and transformation requirements finalized in Solution Definition Phase</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Use proprietary Data Migration Toolkit</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Focus on Data Quality and Cutover time</a:t>
              </a:r>
            </a:p>
            <a:p>
              <a:pPr marL="177800" indent="-177800" defTabSz="914400">
                <a:spcBef>
                  <a:spcPts val="200"/>
                </a:spcBef>
                <a:spcAft>
                  <a:spcPts val="200"/>
                </a:spcAft>
                <a:buClr>
                  <a:srgbClr val="0078A9"/>
                </a:buClr>
                <a:buFont typeface="Arial" pitchFamily="34" charset="0"/>
                <a:buChar char="•"/>
                <a:defRPr/>
              </a:pPr>
              <a:r>
                <a:rPr lang="en-US" sz="1200" dirty="0" smtClean="0">
                  <a:latin typeface="Arial" pitchFamily="34" charset="0"/>
                  <a:cs typeface="Arial" pitchFamily="34" charset="0"/>
                </a:rPr>
                <a:t>Multiple Iterations of Dress Rehearsals – System </a:t>
              </a:r>
              <a:r>
                <a:rPr lang="en-US" sz="1200" dirty="0" smtClean="0"/>
                <a:t>Testing</a:t>
              </a:r>
              <a:r>
                <a:rPr lang="en-US" sz="1200" dirty="0" smtClean="0">
                  <a:latin typeface="Arial" pitchFamily="34" charset="0"/>
                  <a:cs typeface="Arial" pitchFamily="34" charset="0"/>
                </a:rPr>
                <a:t> (60% data), UAT (90% data) and Pre- Prod (100% data)</a:t>
              </a:r>
            </a:p>
            <a:p>
              <a:pPr marL="177800" indent="-177800" defTabSz="914400">
                <a:spcBef>
                  <a:spcPts val="200"/>
                </a:spcBef>
                <a:spcAft>
                  <a:spcPts val="200"/>
                </a:spcAft>
                <a:buClr>
                  <a:srgbClr val="0078A9"/>
                </a:buClr>
                <a:buFont typeface="Arial" pitchFamily="34" charset="0"/>
                <a:buChar char="•"/>
                <a:defRPr/>
              </a:pPr>
              <a:endParaRPr lang="en-US" sz="1200" kern="0" dirty="0" smtClean="0">
                <a:latin typeface="Arial" pitchFamily="34" charset="0"/>
                <a:cs typeface="Arial" pitchFamily="34" charset="0"/>
              </a:endParaRPr>
            </a:p>
          </p:txBody>
        </p:sp>
        <p:sp>
          <p:nvSpPr>
            <p:cNvPr id="13" name="Rounded Rectangle 12"/>
            <p:cNvSpPr/>
            <p:nvPr/>
          </p:nvSpPr>
          <p:spPr>
            <a:xfrm>
              <a:off x="6074651" y="1461553"/>
              <a:ext cx="2612148" cy="353677"/>
            </a:xfrm>
            <a:prstGeom prst="roundRect">
              <a:avLst>
                <a:gd name="adj" fmla="val 14160"/>
              </a:avLst>
            </a:prstGeom>
            <a:solidFill>
              <a:srgbClr val="0078A9"/>
            </a:solidFill>
            <a:ln w="9525" cap="flat" cmpd="sng" algn="ctr">
              <a:solidFill>
                <a:srgbClr val="0098C7"/>
              </a:solid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Approach Highlights</a:t>
              </a:r>
              <a:endParaRPr lang="en-US" sz="1200" b="1" kern="0" dirty="0">
                <a:solidFill>
                  <a:sysClr val="window" lastClr="FFFFFF"/>
                </a:solidFill>
                <a:latin typeface="Arial" pitchFamily="34" charset="0"/>
                <a:cs typeface="Arial" pitchFamily="34" charset="0"/>
              </a:endParaRPr>
            </a:p>
          </p:txBody>
        </p:sp>
      </p:grpSp>
      <p:pic>
        <p:nvPicPr>
          <p:cNvPr id="14" name="Picture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13" y="1469452"/>
            <a:ext cx="5252856" cy="3690378"/>
          </a:xfrm>
          <a:prstGeom prst="rect">
            <a:avLst/>
          </a:prstGeom>
          <a:noFill/>
          <a:ln>
            <a:noFill/>
          </a:ln>
        </p:spPr>
      </p:pic>
      <p:sp>
        <p:nvSpPr>
          <p:cNvPr id="15" name="Rectangle 14"/>
          <p:cNvSpPr/>
          <p:nvPr/>
        </p:nvSpPr>
        <p:spPr>
          <a:xfrm>
            <a:off x="455613" y="5169115"/>
            <a:ext cx="4925046" cy="286603"/>
          </a:xfrm>
          <a:prstGeom prst="rect">
            <a:avLst/>
          </a:prstGeom>
          <a:solidFill>
            <a:srgbClr val="0078A9"/>
          </a:solidFill>
          <a:ln w="9525" cap="flat" cmpd="sng" algn="ctr">
            <a:no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Global Template &amp; Pilot Implementation</a:t>
            </a:r>
          </a:p>
        </p:txBody>
      </p:sp>
      <p:sp>
        <p:nvSpPr>
          <p:cNvPr id="16" name="Rectangle 15"/>
          <p:cNvSpPr/>
          <p:nvPr/>
        </p:nvSpPr>
        <p:spPr>
          <a:xfrm>
            <a:off x="1939693" y="5510308"/>
            <a:ext cx="3440966" cy="272955"/>
          </a:xfrm>
          <a:prstGeom prst="rect">
            <a:avLst/>
          </a:prstGeom>
          <a:solidFill>
            <a:srgbClr val="0078A9"/>
          </a:solidFill>
          <a:ln w="9525" cap="flat" cmpd="sng" algn="ctr">
            <a:noFill/>
            <a:prstDash val="solid"/>
          </a:ln>
          <a:effectLst/>
        </p:spPr>
        <p:txBody>
          <a:bodyPr rtlCol="0" anchor="ctr"/>
          <a:lstStyle/>
          <a:p>
            <a:pPr algn="ctr" defTabSz="914400">
              <a:defRPr/>
            </a:pPr>
            <a:r>
              <a:rPr lang="en-US" sz="1200" b="1" kern="0" dirty="0" smtClean="0">
                <a:solidFill>
                  <a:sysClr val="window" lastClr="FFFFFF"/>
                </a:solidFill>
                <a:latin typeface="Arial" pitchFamily="34" charset="0"/>
                <a:cs typeface="Arial" pitchFamily="34" charset="0"/>
              </a:rPr>
              <a:t>Repeated for each Cluster</a:t>
            </a:r>
          </a:p>
        </p:txBody>
      </p:sp>
      <p:sp>
        <p:nvSpPr>
          <p:cNvPr id="9" name="TextBox 8"/>
          <p:cNvSpPr txBox="1"/>
          <p:nvPr/>
        </p:nvSpPr>
        <p:spPr>
          <a:xfrm>
            <a:off x="3166282" y="3916907"/>
            <a:ext cx="1037225" cy="230832"/>
          </a:xfrm>
          <a:prstGeom prst="rect">
            <a:avLst/>
          </a:prstGeom>
          <a:noFill/>
        </p:spPr>
        <p:txBody>
          <a:bodyPr wrap="square" rtlCol="0">
            <a:spAutoFit/>
          </a:bodyPr>
          <a:lstStyle/>
          <a:p>
            <a:r>
              <a:rPr lang="en-US" sz="900" b="1" dirty="0" smtClean="0">
                <a:solidFill>
                  <a:schemeClr val="tx2">
                    <a:lumMod val="50000"/>
                  </a:schemeClr>
                </a:solidFill>
              </a:rPr>
              <a:t>System Testing</a:t>
            </a:r>
          </a:p>
        </p:txBody>
      </p:sp>
      <p:sp>
        <p:nvSpPr>
          <p:cNvPr id="10" name="TextBox 9"/>
          <p:cNvSpPr txBox="1"/>
          <p:nvPr/>
        </p:nvSpPr>
        <p:spPr>
          <a:xfrm>
            <a:off x="3741770" y="4110251"/>
            <a:ext cx="1037225" cy="230832"/>
          </a:xfrm>
          <a:prstGeom prst="rect">
            <a:avLst/>
          </a:prstGeom>
          <a:noFill/>
        </p:spPr>
        <p:txBody>
          <a:bodyPr wrap="square" rtlCol="0">
            <a:spAutoFit/>
          </a:bodyPr>
          <a:lstStyle/>
          <a:p>
            <a:r>
              <a:rPr lang="en-US" sz="900" b="1" dirty="0" smtClean="0">
                <a:solidFill>
                  <a:schemeClr val="tx2">
                    <a:lumMod val="50000"/>
                  </a:schemeClr>
                </a:solidFill>
              </a:rPr>
              <a:t>UAT</a:t>
            </a:r>
          </a:p>
        </p:txBody>
      </p:sp>
      <p:sp>
        <p:nvSpPr>
          <p:cNvPr id="11" name="TextBox 10"/>
          <p:cNvSpPr txBox="1"/>
          <p:nvPr/>
        </p:nvSpPr>
        <p:spPr>
          <a:xfrm>
            <a:off x="4276314" y="4371835"/>
            <a:ext cx="1037225" cy="230832"/>
          </a:xfrm>
          <a:prstGeom prst="rect">
            <a:avLst/>
          </a:prstGeom>
          <a:noFill/>
        </p:spPr>
        <p:txBody>
          <a:bodyPr wrap="square" rtlCol="0">
            <a:spAutoFit/>
          </a:bodyPr>
          <a:lstStyle/>
          <a:p>
            <a:r>
              <a:rPr lang="en-US" sz="900" b="1" dirty="0" smtClean="0">
                <a:solidFill>
                  <a:schemeClr val="tx2">
                    <a:lumMod val="50000"/>
                  </a:schemeClr>
                </a:solidFill>
              </a:rPr>
              <a:t>Pre-Prod</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0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0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lV82TwKRU.8GMhL4FMWR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JfQnsY9740GGK6IlL3KRe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tnXPjetLPUuVRTHQDw_di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0XA8igIDh0SBSjd4ukL05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s1I.PJUYkyZExpun4dgK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P6nTxDRv2km0__BvKA9XO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LxtyAWytTUKGkFdY.G6bk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iPDjaxgLKkOJJVTUz2p9e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HBxhtg4GrUi8ToM4A.sAR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kmEj1mvGrkaL7Y77qTiV5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5YJZvUijPkGr06c8OyDBL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_YFRlwwD_0eCMJcwXN45.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scBJDD2ZEK0tMw8CBoOj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_rAs591JECrRZPR4CCVt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HWNyic8e7E22Mth62grMS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O5xyU_8yY0mqeo8Uxyx79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3FNv.XhnCUuUKGYBkL.Q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F3qmeyN8B0abaRfhGyqTH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p9EPPqXG30KtMH25.crDr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fJEdsEGjXkS3Ttz4zxGR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oKTXEsk1Oki3f2M54gZGi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54JnCCS1kCqWB8dNFmDA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EuiwVvOb9EyVg0ucpPJum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AgSJe3U6xki1ImfYsmN2S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Dc0LFUSnUyQkPEqJ8LXr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ksnbpUR0n0eeTcrWoxIwM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mprT8IX2SkKKeI1FrX7tE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8KnHDbOBWEGMbovO1IXal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ah2VcxzDkEmuBXZqtftCS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9vIZAk3gLEaV5C8_u63zR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4921</TotalTime>
  <Words>2707</Words>
  <Application>Microsoft Office PowerPoint</Application>
  <PresentationFormat>A4 Paper (210x297 mm)</PresentationFormat>
  <Paragraphs>678</Paragraphs>
  <Slides>20</Slides>
  <Notes>2</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1" baseType="lpstr">
      <vt:lpstr>Arial</vt:lpstr>
      <vt:lpstr>Calibri</vt:lpstr>
      <vt:lpstr>Helvetica Light</vt:lpstr>
      <vt:lpstr>Times New Roman</vt:lpstr>
      <vt:lpstr>Webdings</vt:lpstr>
      <vt:lpstr>Wingdings</vt:lpstr>
      <vt:lpstr>Capgemini Template</vt:lpstr>
      <vt:lpstr>Closing slides</vt:lpstr>
      <vt:lpstr>Section break</vt:lpstr>
      <vt:lpstr>1_Capgemini Template</vt:lpstr>
      <vt:lpstr>think-cell Slide</vt:lpstr>
      <vt:lpstr>Oracle Apps Project Methodologies, Tool and Delivery Model</vt:lpstr>
      <vt:lpstr>What to Expect from the session</vt:lpstr>
      <vt:lpstr>Topics</vt:lpstr>
      <vt:lpstr>Overall Project Approach – Global Template &amp; Pilot followed by clusters</vt:lpstr>
      <vt:lpstr>Phase wise Key Activities    </vt:lpstr>
      <vt:lpstr>Phase wise Key Activities    </vt:lpstr>
      <vt:lpstr>Deliverables (Capgemini &amp; Customer) and Milestones</vt:lpstr>
      <vt:lpstr>Managing Development</vt:lpstr>
      <vt:lpstr>Data Migration Quality enhanced through multiple dress rehearsals</vt:lpstr>
      <vt:lpstr>Holistic Testing approach with Quality gates right through design and deployment phases</vt:lpstr>
      <vt:lpstr>Holistic Testing Approach – Pilot implementation</vt:lpstr>
      <vt:lpstr>Holistic Testing Approach – Cluster Rollout</vt:lpstr>
      <vt:lpstr>Post Go Live Support Approach</vt:lpstr>
      <vt:lpstr>Project Organization Structure</vt:lpstr>
      <vt:lpstr>Roles and Responsibilities</vt:lpstr>
      <vt:lpstr>Our ADM Service Model is Adjusted to Client Needs,  (Baseline + On-demand Services) based on Rightshore®</vt:lpstr>
      <vt:lpstr>Typical Delivery Organization</vt:lpstr>
      <vt:lpstr>Capgemini proprietary tools &amp; accelerators to increase productivity, predictability and reduce costs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Saswani, Sakshi</cp:lastModifiedBy>
  <cp:revision>666</cp:revision>
  <dcterms:created xsi:type="dcterms:W3CDTF">2016-01-20T17:31:08Z</dcterms:created>
  <dcterms:modified xsi:type="dcterms:W3CDTF">2017-05-18T06:54:29Z</dcterms:modified>
</cp:coreProperties>
</file>