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39.xml" ContentType="application/vnd.openxmlformats-officedocument.presentationml.tags+xml"/>
  <Override PartName="/ppt/tags/tag240.xml" ContentType="application/vnd.openxmlformats-officedocument.presentationml.tags+xml"/>
  <Override PartName="/ppt/notesSlides/notesSlide1.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2.xml" ContentType="application/vnd.openxmlformats-officedocument.presentationml.notesSlide+xml"/>
  <Override PartName="/ppt/tags/tag2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55"/>
  </p:notesMasterIdLst>
  <p:handoutMasterIdLst>
    <p:handoutMasterId r:id="rId56"/>
  </p:handoutMasterIdLst>
  <p:sldIdLst>
    <p:sldId id="311" r:id="rId5"/>
    <p:sldId id="332" r:id="rId6"/>
    <p:sldId id="330" r:id="rId7"/>
    <p:sldId id="383" r:id="rId8"/>
    <p:sldId id="331" r:id="rId9"/>
    <p:sldId id="353" r:id="rId10"/>
    <p:sldId id="354" r:id="rId11"/>
    <p:sldId id="350" r:id="rId12"/>
    <p:sldId id="336" r:id="rId13"/>
    <p:sldId id="337" r:id="rId14"/>
    <p:sldId id="338" r:id="rId15"/>
    <p:sldId id="339" r:id="rId16"/>
    <p:sldId id="334" r:id="rId17"/>
    <p:sldId id="335" r:id="rId18"/>
    <p:sldId id="384" r:id="rId19"/>
    <p:sldId id="341" r:id="rId20"/>
    <p:sldId id="349" r:id="rId21"/>
    <p:sldId id="351" r:id="rId22"/>
    <p:sldId id="333" r:id="rId23"/>
    <p:sldId id="347" r:id="rId24"/>
    <p:sldId id="348" r:id="rId25"/>
    <p:sldId id="346" r:id="rId26"/>
    <p:sldId id="374" r:id="rId27"/>
    <p:sldId id="376" r:id="rId28"/>
    <p:sldId id="377" r:id="rId29"/>
    <p:sldId id="378" r:id="rId30"/>
    <p:sldId id="380" r:id="rId31"/>
    <p:sldId id="369" r:id="rId32"/>
    <p:sldId id="370" r:id="rId33"/>
    <p:sldId id="371" r:id="rId34"/>
    <p:sldId id="372" r:id="rId35"/>
    <p:sldId id="373" r:id="rId36"/>
    <p:sldId id="375" r:id="rId37"/>
    <p:sldId id="355" r:id="rId38"/>
    <p:sldId id="356" r:id="rId39"/>
    <p:sldId id="357" r:id="rId40"/>
    <p:sldId id="358" r:id="rId41"/>
    <p:sldId id="381" r:id="rId42"/>
    <p:sldId id="360" r:id="rId43"/>
    <p:sldId id="361" r:id="rId44"/>
    <p:sldId id="362" r:id="rId45"/>
    <p:sldId id="363" r:id="rId46"/>
    <p:sldId id="364" r:id="rId47"/>
    <p:sldId id="365" r:id="rId48"/>
    <p:sldId id="366" r:id="rId49"/>
    <p:sldId id="367" r:id="rId50"/>
    <p:sldId id="368" r:id="rId51"/>
    <p:sldId id="379" r:id="rId52"/>
    <p:sldId id="352" r:id="rId53"/>
    <p:sldId id="329" r:id="rId54"/>
  </p:sldIdLst>
  <p:sldSz cx="9906000" cy="6858000" type="A4"/>
  <p:notesSz cx="6797675" cy="9874250"/>
  <p:custDataLst>
    <p:tags r:id="rId5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21" autoAdjust="0"/>
  </p:normalViewPr>
  <p:slideViewPr>
    <p:cSldViewPr snapToGrid="0">
      <p:cViewPr varScale="1">
        <p:scale>
          <a:sx n="89" d="100"/>
          <a:sy n="89" d="100"/>
        </p:scale>
        <p:origin x="955" y="77"/>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5/30/2017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547688" y="617538"/>
            <a:ext cx="5702300" cy="3949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Onsite teams aligned to Client IT and Business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Offshore team – part dedicated to Domains and technology pool of similar technologies who work across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testing and Quality</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Innovation council and COE’s</a:t>
            </a:r>
          </a:p>
          <a:p>
            <a:pPr defTabSz="914342" eaLnBrk="1" fontAlgn="auto" hangingPunct="1">
              <a:spcBef>
                <a:spcPts val="0"/>
              </a:spcBef>
              <a:spcAft>
                <a:spcPts val="0"/>
              </a:spcAft>
              <a:defRPr/>
            </a:pPr>
            <a:endParaRPr lang="sv-SE" dirty="0" smtClean="0"/>
          </a:p>
          <a:p>
            <a:pPr defTabSz="914342" eaLnBrk="1" fontAlgn="auto" hangingPunct="1">
              <a:spcBef>
                <a:spcPts val="0"/>
              </a:spcBef>
              <a:spcAft>
                <a:spcPts val="0"/>
              </a:spcAft>
              <a:defRPr/>
            </a:pPr>
            <a:endParaRPr lang="en-US" dirty="0"/>
          </a:p>
        </p:txBody>
      </p:sp>
      <p:sp>
        <p:nvSpPr>
          <p:cNvPr id="737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r>
              <a:rPr lang="en-US" dirty="0" smtClean="0"/>
              <a:t>© 2010 Capgemini. All rights reserved.</a:t>
            </a:r>
          </a:p>
        </p:txBody>
      </p:sp>
      <p:sp>
        <p:nvSpPr>
          <p:cNvPr id="73733" name="Slide Number Placeholder 4"/>
          <p:cNvSpPr>
            <a:spLocks noGrp="1"/>
          </p:cNvSpPr>
          <p:nvPr>
            <p:ph type="sldNum" sz="quarter" idx="5"/>
          </p:nvPr>
        </p:nvSpPr>
        <p:spPr bwMode="auto">
          <a:ln>
            <a:miter lim="800000"/>
            <a:headEnd/>
            <a:tailEnd/>
          </a:ln>
        </p:spPr>
        <p:txBody>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eaLnBrk="1" hangingPunct="1"/>
            <a:fld id="{4E19066D-C059-4D21-974D-A1563FD2D6FA}" type="slidenum">
              <a:rPr lang="en-US" altLang="en-US" sz="1300">
                <a:latin typeface="Calibri" panose="020F0502020204030204" pitchFamily="34" charset="0"/>
              </a:rPr>
              <a:pPr eaLnBrk="1" hangingPunct="1"/>
              <a:t>21</a:t>
            </a:fld>
            <a:endParaRPr lang="en-US" altLang="en-US" sz="1300">
              <a:latin typeface="Calibri" panose="020F0502020204030204" pitchFamily="34" charset="0"/>
            </a:endParaRPr>
          </a:p>
        </p:txBody>
      </p:sp>
    </p:spTree>
    <p:extLst>
      <p:ext uri="{BB962C8B-B14F-4D97-AF65-F5344CB8AC3E}">
        <p14:creationId xmlns:p14="http://schemas.microsoft.com/office/powerpoint/2010/main" val="2617729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8.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hyperlink" Target="http://www.linkedin.com/company/capgemini" TargetMode="External"/><Relationship Id="rId33" Type="http://schemas.openxmlformats.org/officeDocument/2006/relationships/oleObject" Target="../embeddings/oleObject20.bin"/><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5.xml"/><Relationship Id="rId19" Type="http://schemas.openxmlformats.org/officeDocument/2006/relationships/oleObject" Target="../embeddings/oleObject19.bin"/><Relationship Id="rId31" Type="http://schemas.openxmlformats.org/officeDocument/2006/relationships/hyperlink" Target="http://www.slideshare.net/capgemini"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5.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2.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1.xml"/><Relationship Id="rId21" Type="http://schemas.openxmlformats.org/officeDocument/2006/relationships/image" Target="../media/image10.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20.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hyperlink" Target="http://www.twitter.com/capgemini" TargetMode="External"/><Relationship Id="rId5" Type="http://schemas.openxmlformats.org/officeDocument/2006/relationships/tags" Target="../tags/tag123.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8.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4.xml"/><Relationship Id="rId21" Type="http://schemas.openxmlformats.org/officeDocument/2006/relationships/hyperlink" Target="http://www.linkedin.com/company/capgemini" TargetMode="Externa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3.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2.png"/><Relationship Id="rId5" Type="http://schemas.openxmlformats.org/officeDocument/2006/relationships/tags" Target="../tags/tag136.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1.xml"/><Relationship Id="rId19" Type="http://schemas.openxmlformats.org/officeDocument/2006/relationships/hyperlink" Target="http://www.facebook.com/Capgemini" TargetMode="Externa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7.xml"/><Relationship Id="rId7" Type="http://schemas.openxmlformats.org/officeDocument/2006/relationships/image" Target="../media/image4.emf"/><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148.xm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oleObject" Target="../embeddings/oleObject29.bin"/><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2.png"/><Relationship Id="rId2" Type="http://schemas.openxmlformats.org/officeDocument/2006/relationships/tags" Target="../tags/tag149.xml"/><Relationship Id="rId1" Type="http://schemas.openxmlformats.org/officeDocument/2006/relationships/vmlDrawing" Target="../drawings/vmlDrawing17.vml"/><Relationship Id="rId6" Type="http://schemas.openxmlformats.org/officeDocument/2006/relationships/tags" Target="../tags/tag153.xml"/><Relationship Id="rId11" Type="http://schemas.openxmlformats.org/officeDocument/2006/relationships/image" Target="../media/image1.emf"/><Relationship Id="rId5" Type="http://schemas.openxmlformats.org/officeDocument/2006/relationships/tags" Target="../tags/tag152.xml"/><Relationship Id="rId10" Type="http://schemas.openxmlformats.org/officeDocument/2006/relationships/oleObject" Target="../embeddings/oleObject28.bin"/><Relationship Id="rId4" Type="http://schemas.openxmlformats.org/officeDocument/2006/relationships/tags" Target="../tags/tag15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oleObject" Target="../embeddings/oleObject31.bin"/><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image" Target="../media/image2.png"/><Relationship Id="rId2" Type="http://schemas.openxmlformats.org/officeDocument/2006/relationships/tags" Target="../tags/tag156.xml"/><Relationship Id="rId1" Type="http://schemas.openxmlformats.org/officeDocument/2006/relationships/vmlDrawing" Target="../drawings/vmlDrawing18.vml"/><Relationship Id="rId6" Type="http://schemas.openxmlformats.org/officeDocument/2006/relationships/tags" Target="../tags/tag160.xml"/><Relationship Id="rId11" Type="http://schemas.openxmlformats.org/officeDocument/2006/relationships/image" Target="../media/image1.emf"/><Relationship Id="rId5" Type="http://schemas.openxmlformats.org/officeDocument/2006/relationships/tags" Target="../tags/tag159.xml"/><Relationship Id="rId10" Type="http://schemas.openxmlformats.org/officeDocument/2006/relationships/oleObject" Target="../embeddings/oleObject30.bin"/><Relationship Id="rId4" Type="http://schemas.openxmlformats.org/officeDocument/2006/relationships/tags" Target="../tags/tag158.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65.xml"/><Relationship Id="rId7"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slideMaster" Target="../slideMasters/slideMaster3.xml"/><Relationship Id="rId4" Type="http://schemas.openxmlformats.org/officeDocument/2006/relationships/tags" Target="../tags/tag166.xml"/><Relationship Id="rId9" Type="http://schemas.openxmlformats.org/officeDocument/2006/relationships/oleObject" Target="../embeddings/oleObject34.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8.xml"/><Relationship Id="rId7" Type="http://schemas.openxmlformats.org/officeDocument/2006/relationships/image" Target="../media/image1.emf"/><Relationship Id="rId2" Type="http://schemas.openxmlformats.org/officeDocument/2006/relationships/tags" Target="../tags/tag167.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slideMaster" Target="../slideMasters/slideMaster3.xml"/><Relationship Id="rId4" Type="http://schemas.openxmlformats.org/officeDocument/2006/relationships/tags" Target="../tags/tag169.xml"/><Relationship Id="rId9" Type="http://schemas.openxmlformats.org/officeDocument/2006/relationships/oleObject" Target="../embeddings/oleObject36.bin"/></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80.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79.xml"/><Relationship Id="rId1" Type="http://schemas.openxmlformats.org/officeDocument/2006/relationships/vmlDrawing" Target="../drawings/vmlDrawing23.vml"/><Relationship Id="rId6" Type="http://schemas.openxmlformats.org/officeDocument/2006/relationships/tags" Target="../tags/tag183.xml"/><Relationship Id="rId11" Type="http://schemas.openxmlformats.org/officeDocument/2006/relationships/image" Target="../media/image4.emf"/><Relationship Id="rId5" Type="http://schemas.openxmlformats.org/officeDocument/2006/relationships/tags" Target="../tags/tag182.xml"/><Relationship Id="rId10" Type="http://schemas.openxmlformats.org/officeDocument/2006/relationships/image" Target="../media/image1.emf"/><Relationship Id="rId4" Type="http://schemas.openxmlformats.org/officeDocument/2006/relationships/tags" Target="../tags/tag181.xml"/><Relationship Id="rId9" Type="http://schemas.openxmlformats.org/officeDocument/2006/relationships/oleObject" Target="../embeddings/oleObject38.bin"/></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85.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84.xml"/><Relationship Id="rId1" Type="http://schemas.openxmlformats.org/officeDocument/2006/relationships/vmlDrawing" Target="../drawings/vmlDrawing24.vml"/><Relationship Id="rId6" Type="http://schemas.openxmlformats.org/officeDocument/2006/relationships/tags" Target="../tags/tag188.xml"/><Relationship Id="rId11" Type="http://schemas.openxmlformats.org/officeDocument/2006/relationships/image" Target="../media/image5.png"/><Relationship Id="rId5" Type="http://schemas.openxmlformats.org/officeDocument/2006/relationships/tags" Target="../tags/tag187.xml"/><Relationship Id="rId10" Type="http://schemas.openxmlformats.org/officeDocument/2006/relationships/image" Target="../media/image1.emf"/><Relationship Id="rId4" Type="http://schemas.openxmlformats.org/officeDocument/2006/relationships/tags" Target="../tags/tag186.xml"/><Relationship Id="rId9" Type="http://schemas.openxmlformats.org/officeDocument/2006/relationships/oleObject" Target="../embeddings/oleObject39.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image" Target="../media/image1.emf"/><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oleObject" Target="../embeddings/oleObject40.bin"/><Relationship Id="rId2" Type="http://schemas.openxmlformats.org/officeDocument/2006/relationships/tags" Target="../tags/tag189.xml"/><Relationship Id="rId16" Type="http://schemas.openxmlformats.org/officeDocument/2006/relationships/oleObject" Target="../embeddings/oleObject41.bin"/><Relationship Id="rId1" Type="http://schemas.openxmlformats.org/officeDocument/2006/relationships/vmlDrawing" Target="../drawings/vmlDrawing25.vml"/><Relationship Id="rId6" Type="http://schemas.openxmlformats.org/officeDocument/2006/relationships/tags" Target="../tags/tag193.xml"/><Relationship Id="rId11" Type="http://schemas.openxmlformats.org/officeDocument/2006/relationships/slideMaster" Target="../slideMasters/slideMaster4.xml"/><Relationship Id="rId5" Type="http://schemas.openxmlformats.org/officeDocument/2006/relationships/tags" Target="../tags/tag192.xml"/><Relationship Id="rId15" Type="http://schemas.openxmlformats.org/officeDocument/2006/relationships/image" Target="../media/image8.jpeg"/><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2.png"/><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1.emf"/><Relationship Id="rId2" Type="http://schemas.openxmlformats.org/officeDocument/2006/relationships/tags" Target="../tags/tag198.xml"/><Relationship Id="rId1" Type="http://schemas.openxmlformats.org/officeDocument/2006/relationships/vmlDrawing" Target="../drawings/vmlDrawing26.vml"/><Relationship Id="rId6" Type="http://schemas.openxmlformats.org/officeDocument/2006/relationships/tags" Target="../tags/tag202.xml"/><Relationship Id="rId11" Type="http://schemas.openxmlformats.org/officeDocument/2006/relationships/oleObject" Target="../embeddings/oleObject42.bin"/><Relationship Id="rId5" Type="http://schemas.openxmlformats.org/officeDocument/2006/relationships/tags" Target="../tags/tag201.xml"/><Relationship Id="rId10" Type="http://schemas.openxmlformats.org/officeDocument/2006/relationships/slideMaster" Target="../slideMasters/slideMaster4.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image" Target="../media/image1.emf"/><Relationship Id="rId2" Type="http://schemas.openxmlformats.org/officeDocument/2006/relationships/tags" Target="../tags/tag206.xml"/><Relationship Id="rId1" Type="http://schemas.openxmlformats.org/officeDocument/2006/relationships/vmlDrawing" Target="../drawings/vmlDrawing27.vml"/><Relationship Id="rId6" Type="http://schemas.openxmlformats.org/officeDocument/2006/relationships/tags" Target="../tags/tag210.xml"/><Relationship Id="rId11" Type="http://schemas.openxmlformats.org/officeDocument/2006/relationships/oleObject" Target="../embeddings/oleObject44.bin"/><Relationship Id="rId5" Type="http://schemas.openxmlformats.org/officeDocument/2006/relationships/tags" Target="../tags/tag209.xml"/><Relationship Id="rId10" Type="http://schemas.openxmlformats.org/officeDocument/2006/relationships/slideMaster" Target="../slideMasters/slideMaster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image" Target="../media/image2.png"/><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vmlDrawing" Target="../drawings/vmlDrawing28.vml"/><Relationship Id="rId6" Type="http://schemas.openxmlformats.org/officeDocument/2006/relationships/tags" Target="../tags/tag218.xml"/><Relationship Id="rId11" Type="http://schemas.openxmlformats.org/officeDocument/2006/relationships/oleObject" Target="../embeddings/oleObject46.bin"/><Relationship Id="rId5" Type="http://schemas.openxmlformats.org/officeDocument/2006/relationships/tags" Target="../tags/tag217.xml"/><Relationship Id="rId10" Type="http://schemas.openxmlformats.org/officeDocument/2006/relationships/slideMaster" Target="../slideMasters/slideMaster4.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2.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media/image1.emf"/><Relationship Id="rId2" Type="http://schemas.openxmlformats.org/officeDocument/2006/relationships/tags" Target="../tags/tag222.xml"/><Relationship Id="rId1" Type="http://schemas.openxmlformats.org/officeDocument/2006/relationships/vmlDrawing" Target="../drawings/vmlDrawing29.vml"/><Relationship Id="rId6" Type="http://schemas.openxmlformats.org/officeDocument/2006/relationships/tags" Target="../tags/tag226.xml"/><Relationship Id="rId11" Type="http://schemas.openxmlformats.org/officeDocument/2006/relationships/oleObject" Target="../embeddings/oleObject48.bin"/><Relationship Id="rId5" Type="http://schemas.openxmlformats.org/officeDocument/2006/relationships/tags" Target="../tags/tag225.xml"/><Relationship Id="rId10" Type="http://schemas.openxmlformats.org/officeDocument/2006/relationships/slideMaster" Target="../slideMasters/slideMaster4.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oleObject" Target="../embeddings/oleObject49.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media/image2.pn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image" Target="../media/image1.emf"/><Relationship Id="rId2" Type="http://schemas.openxmlformats.org/officeDocument/2006/relationships/tags" Target="../tags/tag230.xml"/><Relationship Id="rId1" Type="http://schemas.openxmlformats.org/officeDocument/2006/relationships/vmlDrawing" Target="../drawings/vmlDrawing30.vml"/><Relationship Id="rId6" Type="http://schemas.openxmlformats.org/officeDocument/2006/relationships/tags" Target="../tags/tag234.xml"/><Relationship Id="rId11" Type="http://schemas.openxmlformats.org/officeDocument/2006/relationships/oleObject" Target="../embeddings/oleObject50.bin"/><Relationship Id="rId5" Type="http://schemas.openxmlformats.org/officeDocument/2006/relationships/tags" Target="../tags/tag233.xml"/><Relationship Id="rId10" Type="http://schemas.openxmlformats.org/officeDocument/2006/relationships/slideMaster" Target="../slideMasters/slideMaster4.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oleObject" Target="../embeddings/oleObject51.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2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1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8"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9"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32"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6533" name="think-cell Slide" r:id="rId33" imgW="360" imgH="360" progId="">
                  <p:embed/>
                </p:oleObj>
              </mc:Choice>
              <mc:Fallback>
                <p:oleObj name="think-cell Slide" r:id="rId33"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extLst>
      <p:ext uri="{BB962C8B-B14F-4D97-AF65-F5344CB8AC3E}">
        <p14:creationId xmlns:p14="http://schemas.microsoft.com/office/powerpoint/2010/main" val="353491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72"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73"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96"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97"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0"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1"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6"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1"/>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8" name="Picture 104" descr="C:\Users\UserSim\Desktop\Capgemini\moto.emf"/>
          <p:cNvPicPr>
            <a:picLocks noChangeAspect="1" noChangeArrowheads="1"/>
          </p:cNvPicPr>
          <p:nvPr userDrawn="1">
            <p:custDataLst>
              <p:tags r:id="rId3"/>
            </p:custDataLst>
          </p:nvPr>
        </p:nvPicPr>
        <p:blipFill>
          <a:blip r:embed="rId7"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4"/>
            </p:custDataLst>
          </p:nvPr>
        </p:nvPicPr>
        <p:blipFill>
          <a:blip r:embed="rId8"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a:prstGeom prst="rect">
            <a:avLst/>
          </a:prstGeo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9" cstate="print"/>
          <a:stretch>
            <a:fillRect/>
          </a:stretch>
        </p:blipFill>
        <p:spPr>
          <a:xfrm>
            <a:off x="6731416" y="213060"/>
            <a:ext cx="2767851" cy="1258764"/>
          </a:xfrm>
          <a:prstGeom prst="rect">
            <a:avLst/>
          </a:prstGeom>
        </p:spPr>
      </p:pic>
    </p:spTree>
    <p:extLst>
      <p:ext uri="{BB962C8B-B14F-4D97-AF65-F5344CB8AC3E}">
        <p14:creationId xmlns:p14="http://schemas.microsoft.com/office/powerpoint/2010/main" val="54024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55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7557"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0" y="0"/>
            <a:ext cx="9906000" cy="1001713"/>
          </a:xfrm>
          <a:prstGeom prst="rect">
            <a:avLst/>
          </a:prstGeom>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a:prstGeom prst="rect">
            <a:avLst/>
          </a:prstGeo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92218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1"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0" y="0"/>
            <a:ext cx="9906000" cy="1001713"/>
          </a:xfrm>
          <a:prstGeom prst="rect">
            <a:avLst/>
          </a:prstGeom>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73724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4"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5"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5"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8"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9"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93"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7"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40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40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2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2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4"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5"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8"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29"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5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5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3.v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hyperlink" Target="http://www.linkedin.com/company/capgemini" TargetMode="External"/><Relationship Id="rId3" Type="http://schemas.openxmlformats.org/officeDocument/2006/relationships/slideLayout" Target="../slideLayouts/slideLayout15.xml"/><Relationship Id="rId21" Type="http://schemas.openxmlformats.org/officeDocument/2006/relationships/image" Target="../media/image1.emf"/><Relationship Id="rId7" Type="http://schemas.openxmlformats.org/officeDocument/2006/relationships/theme" Target="../theme/theme2.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image" Target="../media/image10.png"/><Relationship Id="rId33" Type="http://schemas.openxmlformats.org/officeDocument/2006/relationships/image" Target="../media/image14.gif"/><Relationship Id="rId2" Type="http://schemas.openxmlformats.org/officeDocument/2006/relationships/slideLayout" Target="../slideLayouts/slideLayout14.xml"/><Relationship Id="rId16" Type="http://schemas.openxmlformats.org/officeDocument/2006/relationships/tags" Target="../tags/tag100.xml"/><Relationship Id="rId20" Type="http://schemas.openxmlformats.org/officeDocument/2006/relationships/oleObject" Target="../embeddings/oleObject21.bin"/><Relationship Id="rId29"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95.xml"/><Relationship Id="rId24" Type="http://schemas.openxmlformats.org/officeDocument/2006/relationships/hyperlink" Target="http://www.facebook.com/Capgemini" TargetMode="External"/><Relationship Id="rId32" Type="http://schemas.openxmlformats.org/officeDocument/2006/relationships/hyperlink" Target="http://www.slideshare.net/capgemini" TargetMode="External"/><Relationship Id="rId5" Type="http://schemas.openxmlformats.org/officeDocument/2006/relationships/slideLayout" Target="../slideLayouts/slideLayout17.xml"/><Relationship Id="rId15" Type="http://schemas.openxmlformats.org/officeDocument/2006/relationships/tags" Target="../tags/tag99.xml"/><Relationship Id="rId23" Type="http://schemas.openxmlformats.org/officeDocument/2006/relationships/image" Target="../media/image4.emf"/><Relationship Id="rId28" Type="http://schemas.openxmlformats.org/officeDocument/2006/relationships/hyperlink" Target="http://www.twitter.com/capgemini" TargetMode="Externa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image" Target="../media/image13.png"/><Relationship Id="rId4" Type="http://schemas.openxmlformats.org/officeDocument/2006/relationships/slideLayout" Target="../slideLayouts/slideLayout16.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9.png"/><Relationship Id="rId27" Type="http://schemas.openxmlformats.org/officeDocument/2006/relationships/image" Target="../media/image11.png"/><Relationship Id="rId30"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32.bin"/><Relationship Id="rId5" Type="http://schemas.openxmlformats.org/officeDocument/2006/relationships/tags" Target="../tags/tag163.xml"/><Relationship Id="rId4" Type="http://schemas.openxmlformats.org/officeDocument/2006/relationships/vmlDrawing" Target="../drawings/vmlDrawing1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70.xml"/><Relationship Id="rId18" Type="http://schemas.openxmlformats.org/officeDocument/2006/relationships/tags" Target="../tags/tag175.xml"/><Relationship Id="rId3" Type="http://schemas.openxmlformats.org/officeDocument/2006/relationships/slideLayout" Target="../slideLayouts/slideLayout23.xml"/><Relationship Id="rId21" Type="http://schemas.openxmlformats.org/officeDocument/2006/relationships/tags" Target="../tags/tag178.xml"/><Relationship Id="rId7" Type="http://schemas.openxmlformats.org/officeDocument/2006/relationships/slideLayout" Target="../slideLayouts/slideLayout27.xml"/><Relationship Id="rId12" Type="http://schemas.openxmlformats.org/officeDocument/2006/relationships/vmlDrawing" Target="../drawings/vmlDrawing22.vml"/><Relationship Id="rId17" Type="http://schemas.openxmlformats.org/officeDocument/2006/relationships/tags" Target="../tags/tag174.xml"/><Relationship Id="rId2" Type="http://schemas.openxmlformats.org/officeDocument/2006/relationships/slideLayout" Target="../slideLayouts/slideLayout22.xml"/><Relationship Id="rId16" Type="http://schemas.openxmlformats.org/officeDocument/2006/relationships/tags" Target="../tags/tag173.xml"/><Relationship Id="rId20" Type="http://schemas.openxmlformats.org/officeDocument/2006/relationships/tags" Target="../tags/tag177.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5.xml"/><Relationship Id="rId15" Type="http://schemas.openxmlformats.org/officeDocument/2006/relationships/tags" Target="../tags/tag172.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176.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171.xml"/><Relationship Id="rId22" Type="http://schemas.openxmlformats.org/officeDocument/2006/relationships/oleObject" Target="../embeddings/oleObject3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1" name="think-cell Slide" r:id="rId24" imgW="360" imgH="360" progId="">
                  <p:embed/>
                </p:oleObj>
              </mc:Choice>
              <mc:Fallback>
                <p:oleObj name="think-cell Slide" r:id="rId24" imgW="360" imgH="360" progId="">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 id="2147484013"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01" name="think-cell Slide" r:id="rId20" imgW="360" imgH="360" progId="">
                  <p:embed/>
                </p:oleObj>
              </mc:Choice>
              <mc:Fallback>
                <p:oleObj name="think-cell Slide" r:id="rId20" imgW="360" imgH="360" progId="">
                  <p:embed/>
                  <p:pic>
                    <p:nvPicPr>
                      <p:cNvPr id="0"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10"/>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11"/>
            </p:custDataLst>
          </p:nvPr>
        </p:nvPicPr>
        <p:blipFill>
          <a:blip r:embed="rId22"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12"/>
            </p:custDataLst>
          </p:nvPr>
        </p:nvPicPr>
        <p:blipFill>
          <a:blip r:embed="rId23"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3"/>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4"/>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4"/>
          </p:cNvPr>
          <p:cNvPicPr>
            <a:picLocks noChangeAspect="1" noChangeArrowheads="1"/>
          </p:cNvPicPr>
          <p:nvPr>
            <p:custDataLst>
              <p:tags r:id="rId15"/>
            </p:custDataLst>
          </p:nvPr>
        </p:nvPicPr>
        <p:blipFill>
          <a:blip r:embed="rId25"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6"/>
          </p:cNvPr>
          <p:cNvPicPr>
            <a:picLocks noChangeAspect="1" noChangeArrowheads="1"/>
          </p:cNvPicPr>
          <p:nvPr>
            <p:custDataLst>
              <p:tags r:id="rId16"/>
            </p:custDataLst>
          </p:nvPr>
        </p:nvPicPr>
        <p:blipFill>
          <a:blip r:embed="rId27"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8"/>
          </p:cNvPr>
          <p:cNvPicPr>
            <a:picLocks noChangeAspect="1" noChangeArrowheads="1"/>
          </p:cNvPicPr>
          <p:nvPr>
            <p:custDataLst>
              <p:tags r:id="rId17"/>
            </p:custDataLst>
          </p:nvPr>
        </p:nvPicPr>
        <p:blipFill>
          <a:blip r:embed="rId29"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30"/>
          </p:cNvPr>
          <p:cNvPicPr>
            <a:picLocks noChangeAspect="1" noChangeArrowheads="1"/>
          </p:cNvPicPr>
          <p:nvPr>
            <p:custDataLst>
              <p:tags r:id="rId18"/>
            </p:custDataLst>
          </p:nvPr>
        </p:nvPicPr>
        <p:blipFill>
          <a:blip r:embed="rId31"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32"/>
          </p:cNvPr>
          <p:cNvPicPr preferRelativeResize="0">
            <a:picLocks/>
          </p:cNvPicPr>
          <p:nvPr>
            <p:custDataLst>
              <p:tags r:id="rId19"/>
            </p:custDataLst>
          </p:nvPr>
        </p:nvPicPr>
        <p:blipFill>
          <a:blip r:embed="rId33"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4010" r:id="rId4"/>
    <p:sldLayoutId id="2147484011" r:id="rId5"/>
    <p:sldLayoutId id="2147484012" r:id="rId6"/>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7"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69"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emf"/><Relationship Id="rId2" Type="http://schemas.openxmlformats.org/officeDocument/2006/relationships/tags" Target="../tags/tag239.xml"/><Relationship Id="rId1" Type="http://schemas.openxmlformats.org/officeDocument/2006/relationships/vmlDrawing" Target="../drawings/vmlDrawing32.vml"/><Relationship Id="rId6" Type="http://schemas.openxmlformats.org/officeDocument/2006/relationships/oleObject" Target="../embeddings/oleObject5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download-uk.oracle.com/docs/cd/B25516_08/current/html/docset.html"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8.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69"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E-BS Architecture &amp; Application Object Library</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 Executable</a:t>
            </a:r>
            <a:endParaRPr lang="en-US" dirty="0"/>
          </a:p>
        </p:txBody>
      </p:sp>
      <p:pic>
        <p:nvPicPr>
          <p:cNvPr id="47" name="Picture 4"/>
          <p:cNvPicPr>
            <a:picLocks noChangeAspect="1" noChangeArrowheads="1"/>
          </p:cNvPicPr>
          <p:nvPr/>
        </p:nvPicPr>
        <p:blipFill>
          <a:blip r:embed="rId2">
            <a:extLst>
              <a:ext uri="{28A0092B-C50C-407E-A947-70E740481C1C}">
                <a14:useLocalDpi xmlns:a14="http://schemas.microsoft.com/office/drawing/2010/main" val="0"/>
              </a:ext>
            </a:extLst>
          </a:blip>
          <a:srcRect l="946" t="16072" r="20473" b="10715"/>
          <a:stretch>
            <a:fillRect/>
          </a:stretch>
        </p:blipFill>
        <p:spPr bwMode="auto">
          <a:xfrm>
            <a:off x="5376672" y="1110456"/>
            <a:ext cx="4038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3"/>
          <p:cNvSpPr>
            <a:spLocks noGrp="1" noChangeArrowheads="1"/>
          </p:cNvSpPr>
          <p:nvPr>
            <p:ph idx="4294967295"/>
          </p:nvPr>
        </p:nvSpPr>
        <p:spPr>
          <a:xfrm>
            <a:off x="329184" y="1304544"/>
            <a:ext cx="5047488" cy="3539712"/>
          </a:xfrm>
        </p:spPr>
        <p:txBody>
          <a:bodyPr/>
          <a:lstStyle/>
          <a:p>
            <a:pPr marL="381000" indent="-381000" eaLnBrk="1" hangingPunct="1"/>
            <a:r>
              <a:rPr lang="en-US" altLang="en-US" sz="1800" dirty="0" smtClean="0"/>
              <a:t>Enter a name for executable and short name. </a:t>
            </a:r>
          </a:p>
          <a:p>
            <a:pPr marL="381000" indent="-381000" eaLnBrk="1" hangingPunct="1"/>
            <a:r>
              <a:rPr lang="en-US" altLang="en-US" sz="1800" dirty="0" smtClean="0"/>
              <a:t>Choose the application to which this </a:t>
            </a:r>
          </a:p>
          <a:p>
            <a:pPr marL="381000" indent="-381000" eaLnBrk="1" hangingPunct="1">
              <a:buFont typeface="Arial" panose="020B0604020202020204" pitchFamily="34" charset="0"/>
              <a:buNone/>
            </a:pPr>
            <a:r>
              <a:rPr lang="en-US" altLang="en-US" sz="1800" dirty="0" smtClean="0"/>
              <a:t>       executable belongs such that the system will</a:t>
            </a:r>
          </a:p>
          <a:p>
            <a:pPr marL="381000" indent="-381000" eaLnBrk="1" hangingPunct="1">
              <a:buFont typeface="Arial" panose="020B0604020202020204" pitchFamily="34" charset="0"/>
              <a:buNone/>
            </a:pPr>
            <a:r>
              <a:rPr lang="en-US" altLang="en-US" sz="1800" dirty="0" smtClean="0"/>
              <a:t>       look for this file in that directory structure.</a:t>
            </a:r>
          </a:p>
          <a:p>
            <a:pPr marL="381000" indent="-381000" eaLnBrk="1" hangingPunct="1"/>
            <a:r>
              <a:rPr lang="en-US" altLang="en-US" sz="1800" dirty="0" smtClean="0"/>
              <a:t>Enter the execution method as</a:t>
            </a:r>
          </a:p>
          <a:p>
            <a:pPr marL="800100" lvl="1" indent="-342900" eaLnBrk="1" hangingPunct="1">
              <a:buFont typeface="Lucida Sans Unicode" panose="020B0602030504020204" pitchFamily="34" charset="0"/>
              <a:buAutoNum type="arabicPeriod"/>
            </a:pPr>
            <a:r>
              <a:rPr lang="en-US" altLang="en-US" sz="1400" dirty="0" smtClean="0"/>
              <a:t>SQL* Plus : </a:t>
            </a:r>
            <a:r>
              <a:rPr lang="en-US" altLang="en-US" sz="1400" dirty="0" err="1" smtClean="0"/>
              <a:t>sql</a:t>
            </a:r>
            <a:r>
              <a:rPr lang="en-US" altLang="en-US" sz="1400" dirty="0" smtClean="0"/>
              <a:t> files with anonymous </a:t>
            </a:r>
            <a:r>
              <a:rPr lang="en-US" altLang="en-US" sz="1400" dirty="0" err="1" smtClean="0"/>
              <a:t>sql</a:t>
            </a:r>
            <a:r>
              <a:rPr lang="en-US" altLang="en-US" sz="1400" dirty="0" smtClean="0"/>
              <a:t> blocks</a:t>
            </a:r>
          </a:p>
          <a:p>
            <a:pPr marL="800100" lvl="1" indent="-342900" eaLnBrk="1" hangingPunct="1">
              <a:buFont typeface="Lucida Sans Unicode" panose="020B0602030504020204" pitchFamily="34" charset="0"/>
              <a:buAutoNum type="arabicPeriod"/>
            </a:pPr>
            <a:r>
              <a:rPr lang="en-US" altLang="en-US" sz="1400" dirty="0" smtClean="0"/>
              <a:t>PL/SQL Stored Procedure</a:t>
            </a:r>
          </a:p>
          <a:p>
            <a:pPr marL="800100" lvl="1" indent="-342900" eaLnBrk="1" hangingPunct="1">
              <a:buFont typeface="Lucida Sans Unicode" panose="020B0602030504020204" pitchFamily="34" charset="0"/>
              <a:buAutoNum type="arabicPeriod"/>
            </a:pPr>
            <a:r>
              <a:rPr lang="en-US" altLang="en-US" sz="1400" dirty="0" smtClean="0"/>
              <a:t>Host</a:t>
            </a:r>
          </a:p>
          <a:p>
            <a:pPr marL="800100" lvl="1" indent="-342900" eaLnBrk="1" hangingPunct="1">
              <a:buFont typeface="Lucida Sans Unicode" panose="020B0602030504020204" pitchFamily="34" charset="0"/>
              <a:buAutoNum type="arabicPeriod"/>
            </a:pPr>
            <a:r>
              <a:rPr lang="en-US" altLang="en-US" sz="1400" dirty="0" smtClean="0"/>
              <a:t>Oracle Reports</a:t>
            </a:r>
          </a:p>
          <a:p>
            <a:pPr marL="381000" indent="-381000" eaLnBrk="1" hangingPunct="1"/>
            <a:r>
              <a:rPr lang="en-US" altLang="en-US" sz="1800" dirty="0" smtClean="0"/>
              <a:t>Enter the execution file name without the file extension.</a:t>
            </a:r>
          </a:p>
        </p:txBody>
      </p:sp>
      <p:sp>
        <p:nvSpPr>
          <p:cNvPr id="54" name="Rectangle 7"/>
          <p:cNvSpPr>
            <a:spLocks noChangeArrowheads="1"/>
          </p:cNvSpPr>
          <p:nvPr/>
        </p:nvSpPr>
        <p:spPr bwMode="auto">
          <a:xfrm>
            <a:off x="0" y="5147087"/>
            <a:ext cx="9415272"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1800" dirty="0"/>
              <a:t>For PL/SQL stored procedures enter the &lt;package&gt;.&lt;procedure name&gt; in the execution </a:t>
            </a:r>
            <a:r>
              <a:rPr lang="en-US" altLang="en-US" sz="1800" dirty="0" smtClean="0"/>
              <a:t>file </a:t>
            </a:r>
            <a:r>
              <a:rPr lang="en-US" altLang="en-US" sz="1800" dirty="0"/>
              <a:t>name. This procedure must have 2 out parameters of type varchar2 preferably with names </a:t>
            </a:r>
            <a:r>
              <a:rPr lang="en-US" altLang="en-US" sz="1800" dirty="0" err="1"/>
              <a:t>errbuf</a:t>
            </a:r>
            <a:r>
              <a:rPr lang="en-US" altLang="en-US" sz="1800" dirty="0"/>
              <a:t> and </a:t>
            </a:r>
            <a:r>
              <a:rPr lang="en-US" altLang="en-US" sz="1800" dirty="0" err="1"/>
              <a:t>errout</a:t>
            </a:r>
            <a:r>
              <a:rPr lang="en-US" altLang="en-US" sz="1800" dirty="0"/>
              <a:t>. These two parameters should be added before adding any other parameters</a:t>
            </a:r>
            <a:r>
              <a:rPr lang="en-US" altLang="en-US" dirty="0"/>
              <a:t>.</a:t>
            </a:r>
          </a:p>
        </p:txBody>
      </p:sp>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a:t>
            </a:r>
            <a:endParaRPr lang="en-US" dirty="0"/>
          </a:p>
        </p:txBody>
      </p:sp>
      <p:sp>
        <p:nvSpPr>
          <p:cNvPr id="5" name="Content Placeholder 6"/>
          <p:cNvSpPr>
            <a:spLocks noGrp="1"/>
          </p:cNvSpPr>
          <p:nvPr>
            <p:ph idx="4294967295"/>
          </p:nvPr>
        </p:nvSpPr>
        <p:spPr>
          <a:xfrm>
            <a:off x="334709" y="1344168"/>
            <a:ext cx="8662987" cy="4956175"/>
          </a:xfrm>
        </p:spPr>
        <p:txBody>
          <a:bodyPr/>
          <a:lstStyle/>
          <a:p>
            <a:pPr eaLnBrk="1" hangingPunct="1"/>
            <a:r>
              <a:rPr lang="en-US" altLang="en-US" sz="1800" dirty="0" smtClean="0"/>
              <a:t>Define a concurrent program, </a:t>
            </a:r>
          </a:p>
          <a:p>
            <a:pPr eaLnBrk="1" hangingPunct="1"/>
            <a:r>
              <a:rPr lang="en-US" altLang="en-US" sz="1800" dirty="0" smtClean="0"/>
              <a:t>Choose an executable created, which will be executed once this concurrent program is scheduled to run.</a:t>
            </a:r>
          </a:p>
          <a:p>
            <a:pPr eaLnBrk="1" hangingPunct="1"/>
            <a:endParaRPr lang="en-US" altLang="en-US" dirty="0" smtClean="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23" t="11623" r="12241" b="9927"/>
          <a:stretch>
            <a:fillRect/>
          </a:stretch>
        </p:blipFill>
        <p:spPr bwMode="auto">
          <a:xfrm>
            <a:off x="670560" y="2474976"/>
            <a:ext cx="7162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Concurrent Parameters</a:t>
            </a:r>
            <a:endParaRPr lang="en-US" dirty="0"/>
          </a:p>
        </p:txBody>
      </p:sp>
      <p:sp>
        <p:nvSpPr>
          <p:cNvPr id="4" name="Content Placeholder 6"/>
          <p:cNvSpPr>
            <a:spLocks noGrp="1"/>
          </p:cNvSpPr>
          <p:nvPr>
            <p:ph idx="4294967295"/>
          </p:nvPr>
        </p:nvSpPr>
        <p:spPr>
          <a:xfrm>
            <a:off x="320040" y="1441704"/>
            <a:ext cx="4014216" cy="4885944"/>
          </a:xfrm>
        </p:spPr>
        <p:txBody>
          <a:bodyPr/>
          <a:lstStyle/>
          <a:p>
            <a:pPr eaLnBrk="1" hangingPunct="1">
              <a:lnSpc>
                <a:spcPct val="120000"/>
              </a:lnSpc>
              <a:buSzPct val="120000"/>
            </a:pPr>
            <a:r>
              <a:rPr lang="en-US" altLang="en-US" sz="1800" dirty="0" smtClean="0"/>
              <a:t>The parameters are the placeholders for the input values to a concurrent program.</a:t>
            </a:r>
          </a:p>
          <a:p>
            <a:pPr eaLnBrk="1" hangingPunct="1">
              <a:lnSpc>
                <a:spcPct val="120000"/>
              </a:lnSpc>
              <a:buSzPct val="120000"/>
            </a:pPr>
            <a:r>
              <a:rPr lang="en-US" altLang="en-US" sz="1800" dirty="0" smtClean="0"/>
              <a:t>If the execution method of a concurrent program is Oracle Reports then each parameter is linked to the actual report parameter via the “Token” field in the parameters window</a:t>
            </a:r>
          </a:p>
          <a:p>
            <a:pPr eaLnBrk="1" hangingPunct="1">
              <a:lnSpc>
                <a:spcPct val="120000"/>
              </a:lnSpc>
              <a:buSzPct val="120000"/>
            </a:pPr>
            <a:r>
              <a:rPr lang="en-US" altLang="en-US" sz="1800" dirty="0" smtClean="0"/>
              <a:t>For PL/SQL stored procedures these parameters are passed to the </a:t>
            </a:r>
            <a:r>
              <a:rPr lang="en-US" altLang="en-US" sz="1800" dirty="0" err="1" smtClean="0"/>
              <a:t>progam</a:t>
            </a:r>
            <a:r>
              <a:rPr lang="en-US" altLang="en-US" sz="1800" dirty="0" smtClean="0"/>
              <a:t> by position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3409" t="11769" r="14772" b="5849"/>
          <a:stretch>
            <a:fillRect/>
          </a:stretch>
        </p:blipFill>
        <p:spPr bwMode="auto">
          <a:xfrm>
            <a:off x="4334256" y="1441704"/>
            <a:ext cx="5486400" cy="4492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Menus</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917" t="11359" r="33920" b="22108"/>
          <a:stretch>
            <a:fillRect/>
          </a:stretch>
        </p:blipFill>
        <p:spPr bwMode="auto">
          <a:xfrm>
            <a:off x="4258056" y="1069848"/>
            <a:ext cx="502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56" y="3660648"/>
            <a:ext cx="5029200" cy="264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47472" y="1479683"/>
            <a:ext cx="3813048"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A menu is a hierarchical arrangement of application functions, that is displayed in the navigator window.</a:t>
            </a:r>
          </a:p>
          <a:p>
            <a:pPr>
              <a:lnSpc>
                <a:spcPct val="120000"/>
              </a:lnSpc>
              <a:spcBef>
                <a:spcPct val="50000"/>
              </a:spcBef>
              <a:buSzPct val="120000"/>
              <a:buFontTx/>
              <a:buChar char="•"/>
            </a:pPr>
            <a:r>
              <a:rPr lang="en-US" altLang="en-US" sz="1600" dirty="0">
                <a:latin typeface="+mj-lt"/>
              </a:rPr>
              <a:t>A menu consists of menu entries , which could be a submenu or a function.</a:t>
            </a:r>
          </a:p>
        </p:txBody>
      </p:sp>
      <p:sp>
        <p:nvSpPr>
          <p:cNvPr id="9" name="Rectangle 7"/>
          <p:cNvSpPr>
            <a:spLocks noChangeArrowheads="1"/>
          </p:cNvSpPr>
          <p:nvPr/>
        </p:nvSpPr>
        <p:spPr bwMode="auto">
          <a:xfrm>
            <a:off x="347472" y="3929330"/>
            <a:ext cx="3813048" cy="211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Form functions are selected and navigated to using Navigator window.</a:t>
            </a:r>
          </a:p>
          <a:p>
            <a:pPr>
              <a:lnSpc>
                <a:spcPct val="120000"/>
              </a:lnSpc>
              <a:spcBef>
                <a:spcPct val="50000"/>
              </a:spcBef>
              <a:buSzPct val="120000"/>
              <a:buFontTx/>
              <a:buChar char="•"/>
            </a:pPr>
            <a:r>
              <a:rPr lang="en-US" altLang="en-US" sz="1600" dirty="0">
                <a:latin typeface="+mj-lt"/>
              </a:rPr>
              <a:t>Each responsibility has a menu associated with it.</a:t>
            </a:r>
          </a:p>
          <a:p>
            <a:pPr>
              <a:lnSpc>
                <a:spcPct val="120000"/>
              </a:lnSpc>
              <a:spcBef>
                <a:spcPct val="50000"/>
              </a:spcBef>
              <a:buSzPct val="120000"/>
              <a:buFontTx/>
              <a:buChar char="•"/>
            </a:pPr>
            <a:r>
              <a:rPr lang="en-US" altLang="en-US" sz="1600" dirty="0">
                <a:latin typeface="+mj-lt"/>
              </a:rPr>
              <a:t>Note the Menu name associated with a responsibility.</a:t>
            </a:r>
          </a:p>
        </p:txBody>
      </p:sp>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Menus </a:t>
            </a:r>
            <a:r>
              <a:rPr lang="en-US" altLang="en-US" dirty="0"/>
              <a:t>(Contd.)</a:t>
            </a:r>
            <a:endParaRPr lang="en-US" dirty="0"/>
          </a:p>
        </p:txBody>
      </p:sp>
      <p:pic>
        <p:nvPicPr>
          <p:cNvPr id="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896" y="1450848"/>
            <a:ext cx="5971032" cy="439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5"/>
          <p:cNvSpPr txBox="1">
            <a:spLocks noChangeArrowheads="1"/>
          </p:cNvSpPr>
          <p:nvPr/>
        </p:nvSpPr>
        <p:spPr bwMode="auto">
          <a:xfrm>
            <a:off x="329184" y="1450848"/>
            <a:ext cx="3310128" cy="358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Query the menu name to find the menu entries.</a:t>
            </a:r>
          </a:p>
          <a:p>
            <a:pPr>
              <a:lnSpc>
                <a:spcPct val="120000"/>
              </a:lnSpc>
              <a:spcBef>
                <a:spcPct val="50000"/>
              </a:spcBef>
              <a:buSzPct val="120000"/>
              <a:buFontTx/>
              <a:buChar char="•"/>
            </a:pPr>
            <a:r>
              <a:rPr lang="en-US" altLang="en-US" sz="1600" dirty="0">
                <a:latin typeface="+mj-lt"/>
              </a:rPr>
              <a:t>Add your functions as menu entries here or create a new menu with your functions and add that as a sub- menu here.</a:t>
            </a:r>
          </a:p>
          <a:p>
            <a:pPr>
              <a:lnSpc>
                <a:spcPct val="120000"/>
              </a:lnSpc>
              <a:spcBef>
                <a:spcPct val="50000"/>
              </a:spcBef>
              <a:buSzPct val="120000"/>
              <a:buFontTx/>
              <a:buChar char="•"/>
            </a:pPr>
            <a:r>
              <a:rPr lang="en-US" altLang="en-US" sz="1600" dirty="0">
                <a:latin typeface="+mj-lt"/>
              </a:rPr>
              <a:t>Now you switch the responsibility and check whether your menu entry is appearing in corresponding responsibility</a:t>
            </a:r>
            <a:r>
              <a:rPr lang="en-US" altLang="en-US" sz="1600" dirty="0">
                <a:latin typeface="Gill Sans MT" panose="020B0502020104020203" pitchFamily="34" charset="0"/>
              </a:rPr>
              <a:t>.</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FND_MESSAGE</a:t>
            </a:r>
            <a:endParaRPr lang="en-US" dirty="0"/>
          </a:p>
        </p:txBody>
      </p:sp>
      <p:sp>
        <p:nvSpPr>
          <p:cNvPr id="5" name="Rectangle 4"/>
          <p:cNvSpPr/>
          <p:nvPr/>
        </p:nvSpPr>
        <p:spPr>
          <a:xfrm>
            <a:off x="1010009" y="1417832"/>
            <a:ext cx="7659538" cy="4185761"/>
          </a:xfrm>
          <a:prstGeom prst="rect">
            <a:avLst/>
          </a:prstGeom>
        </p:spPr>
        <p:txBody>
          <a:bodyPr wrap="square">
            <a:spAutoFit/>
          </a:bodyPr>
          <a:lstStyle/>
          <a:p>
            <a:pPr marL="342900" indent="-342900" eaLnBrk="1" hangingPunct="1">
              <a:buFont typeface="Arial" panose="020B0604020202020204" pitchFamily="34" charset="0"/>
              <a:buChar char="•"/>
            </a:pPr>
            <a:r>
              <a:rPr lang="en-US" altLang="en-US" dirty="0"/>
              <a:t>FND_MESSAGE is used to </a:t>
            </a:r>
            <a:r>
              <a:rPr lang="en-US" altLang="en-US" dirty="0" smtClean="0"/>
              <a:t>define </a:t>
            </a:r>
            <a:r>
              <a:rPr lang="en-US" altLang="en-US" dirty="0"/>
              <a:t>messages in oracle </a:t>
            </a:r>
            <a:r>
              <a:rPr lang="en-US" altLang="en-US" dirty="0" smtClean="0"/>
              <a:t>application</a:t>
            </a:r>
          </a:p>
          <a:p>
            <a:pPr marL="342900" indent="-342900" eaLnBrk="1" hangingPunct="1">
              <a:buFont typeface="Arial" panose="020B0604020202020204" pitchFamily="34" charset="0"/>
              <a:buChar char="•"/>
            </a:pPr>
            <a:r>
              <a:rPr lang="en-US" dirty="0"/>
              <a:t>Use the FND_MESSAGE.SET_NAME, FND_MESSAGE.SET_TOKEN</a:t>
            </a:r>
            <a:r>
              <a:rPr lang="en-US" dirty="0" smtClean="0"/>
              <a:t>, and </a:t>
            </a:r>
            <a:r>
              <a:rPr lang="en-US" dirty="0"/>
              <a:t>FND_MESSAGE.GET routines to get the message into a buffer. Or, use FND_MESSAGE.GET_STRING to get a single message into a string</a:t>
            </a:r>
            <a:r>
              <a:rPr lang="en-US" b="1" dirty="0"/>
              <a:t>. </a:t>
            </a:r>
            <a:r>
              <a:rPr lang="en-US" altLang="en-US" dirty="0" smtClean="0"/>
              <a:t> </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b="1" dirty="0"/>
              <a:t>The</a:t>
            </a:r>
            <a:r>
              <a:rPr lang="en-US" dirty="0"/>
              <a:t/>
            </a:r>
            <a:br>
              <a:rPr lang="en-US" dirty="0"/>
            </a:br>
            <a:r>
              <a:rPr lang="en-US" b="1" dirty="0"/>
              <a:t>Navigation for the messages is Application Developer -&gt; Application -&gt; Messages.</a:t>
            </a:r>
            <a:r>
              <a:rPr lang="en-US" dirty="0"/>
              <a:t/>
            </a:r>
            <a:br>
              <a:rPr lang="en-US" dirty="0"/>
            </a:br>
            <a:endParaRPr lang="en-US" altLang="en-US" dirty="0" smtClean="0"/>
          </a:p>
          <a:p>
            <a:pPr eaLnBrk="1" hangingPunct="1"/>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p:txBody>
      </p:sp>
    </p:spTree>
    <p:extLst>
      <p:ext uri="{BB962C8B-B14F-4D97-AF65-F5344CB8AC3E}">
        <p14:creationId xmlns:p14="http://schemas.microsoft.com/office/powerpoint/2010/main" val="2307929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Request Group</a:t>
            </a:r>
            <a:endParaRPr lang="en-US" dirty="0"/>
          </a:p>
        </p:txBody>
      </p:sp>
      <p:sp>
        <p:nvSpPr>
          <p:cNvPr id="48" name="Content Placeholder 6"/>
          <p:cNvSpPr>
            <a:spLocks noGrp="1"/>
          </p:cNvSpPr>
          <p:nvPr>
            <p:ph idx="4294967295"/>
          </p:nvPr>
        </p:nvSpPr>
        <p:spPr>
          <a:xfrm>
            <a:off x="316421" y="1463040"/>
            <a:ext cx="8662987" cy="4956175"/>
          </a:xfrm>
        </p:spPr>
        <p:txBody>
          <a:bodyPr/>
          <a:lstStyle/>
          <a:p>
            <a:pPr eaLnBrk="1" hangingPunct="1">
              <a:lnSpc>
                <a:spcPct val="120000"/>
              </a:lnSpc>
              <a:buSzPct val="120000"/>
            </a:pPr>
            <a:r>
              <a:rPr lang="en-US" altLang="en-US" sz="1800" dirty="0" smtClean="0"/>
              <a:t>Note the Request group name for the responsibility, with which you want to attach the concurrent program.</a:t>
            </a:r>
          </a:p>
          <a:p>
            <a:pPr eaLnBrk="1" hangingPunct="1">
              <a:lnSpc>
                <a:spcPct val="120000"/>
              </a:lnSpc>
              <a:buClr>
                <a:schemeClr val="accent2"/>
              </a:buClr>
              <a:buSzPct val="120000"/>
            </a:pPr>
            <a:endParaRPr lang="en-US" altLang="en-US" dirty="0" smtClean="0"/>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68" y="2383536"/>
            <a:ext cx="67818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altLang="en-US" dirty="0" smtClean="0">
                <a:cs typeface="Arial" panose="020B0604020202020204" pitchFamily="34" charset="0"/>
              </a:rPr>
              <a:t>Define </a:t>
            </a:r>
            <a:r>
              <a:rPr lang="en-US" altLang="en-US" dirty="0">
                <a:cs typeface="Arial" panose="020B0604020202020204" pitchFamily="34" charset="0"/>
              </a:rPr>
              <a:t>Request Group (Contd.)</a:t>
            </a:r>
            <a:endParaRPr lang="en-US" dirty="0"/>
          </a:p>
        </p:txBody>
      </p:sp>
      <p:sp>
        <p:nvSpPr>
          <p:cNvPr id="212" name="Content Placeholder 6"/>
          <p:cNvSpPr>
            <a:spLocks noGrp="1"/>
          </p:cNvSpPr>
          <p:nvPr>
            <p:ph idx="4294967295"/>
          </p:nvPr>
        </p:nvSpPr>
        <p:spPr>
          <a:xfrm>
            <a:off x="325565" y="1394015"/>
            <a:ext cx="8662987" cy="4956175"/>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Query the request group and add your concurrent program to the group.</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request group is a collection of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system administrator defines request group in order to control user access to reports and concurrent programs.</a:t>
            </a:r>
          </a:p>
          <a:p>
            <a:pPr eaLnBrk="1" hangingPunct="1"/>
            <a:endParaRPr lang="en-US" altLang="en-US" sz="1800" dirty="0" smtClean="0"/>
          </a:p>
        </p:txBody>
      </p:sp>
      <p:pic>
        <p:nvPicPr>
          <p:cNvPr id="2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32" y="3355848"/>
            <a:ext cx="6858000" cy="299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
            <a:ext cx="9906000" cy="1001713"/>
          </a:xfrm>
        </p:spPr>
        <p:txBody>
          <a:bodyPr/>
          <a:lstStyle/>
          <a:p>
            <a:r>
              <a:rPr lang="en-US" altLang="en-US" dirty="0" smtClean="0"/>
              <a:t>Register </a:t>
            </a:r>
            <a:r>
              <a:rPr lang="en-US" altLang="en-US" dirty="0"/>
              <a:t>Forms</a:t>
            </a:r>
            <a:r>
              <a:rPr lang="en-US" dirty="0" smtClean="0"/>
              <a:t>				</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909" t="16107" r="10036" b="14095"/>
          <a:stretch>
            <a:fillRect/>
          </a:stretch>
        </p:blipFill>
        <p:spPr bwMode="auto">
          <a:xfrm>
            <a:off x="975360" y="1176528"/>
            <a:ext cx="7467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320040" y="4338828"/>
            <a:ext cx="9750552" cy="199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dirty="0">
                <a:latin typeface="+mj-lt"/>
                <a:cs typeface="Arial" panose="020B0604020202020204" pitchFamily="34" charset="0"/>
              </a:rPr>
              <a:t> A </a:t>
            </a:r>
            <a:r>
              <a:rPr lang="en-US" altLang="en-US" dirty="0" smtClean="0">
                <a:latin typeface="+mj-lt"/>
                <a:cs typeface="Arial" panose="020B0604020202020204" pitchFamily="34" charset="0"/>
              </a:rPr>
              <a:t>form </a:t>
            </a:r>
            <a:r>
              <a:rPr lang="en-US" altLang="en-US" dirty="0">
                <a:latin typeface="+mj-lt"/>
                <a:cs typeface="Arial" panose="020B0604020202020204" pitchFamily="34" charset="0"/>
              </a:rPr>
              <a:t>is a user interface to insert ,update and delete data into and from database. After development , a form must be registered with Oracle Application Object Library.</a:t>
            </a:r>
          </a:p>
          <a:p>
            <a:pPr>
              <a:lnSpc>
                <a:spcPct val="120000"/>
              </a:lnSpc>
              <a:spcBef>
                <a:spcPct val="50000"/>
              </a:spcBef>
              <a:buSzPct val="120000"/>
              <a:buFont typeface="Arial" panose="020B0604020202020204" pitchFamily="34" charset="0"/>
              <a:buChar char="•"/>
            </a:pPr>
            <a:r>
              <a:rPr lang="en-US" altLang="en-US" dirty="0" smtClean="0">
                <a:latin typeface="+mj-lt"/>
              </a:rPr>
              <a:t> A form executable (the </a:t>
            </a:r>
            <a:r>
              <a:rPr lang="en-US" altLang="en-US" dirty="0" err="1" smtClean="0">
                <a:latin typeface="+mj-lt"/>
              </a:rPr>
              <a:t>fmx</a:t>
            </a:r>
            <a:r>
              <a:rPr lang="en-US" altLang="en-US" dirty="0" smtClean="0">
                <a:latin typeface="+mj-lt"/>
              </a:rPr>
              <a:t> file) should be placed under the proper application top directory </a:t>
            </a:r>
            <a:r>
              <a:rPr lang="en-US" altLang="en-US" dirty="0" err="1" smtClean="0">
                <a:latin typeface="+mj-lt"/>
              </a:rPr>
              <a:t>eg</a:t>
            </a:r>
            <a:r>
              <a:rPr lang="en-US" altLang="en-US" dirty="0" smtClean="0">
                <a:latin typeface="+mj-lt"/>
              </a:rPr>
              <a:t>. XXX_TOP/forms/US where XXX is the application short name for a given application.</a:t>
            </a:r>
            <a:endParaRPr lang="en-US" altLang="en-US" dirty="0">
              <a:latin typeface="+mj-lt"/>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Functions				</a:t>
            </a:r>
            <a:endParaRPr lang="en-US" dirty="0"/>
          </a:p>
        </p:txBody>
      </p:sp>
      <p:sp>
        <p:nvSpPr>
          <p:cNvPr id="4" name="Content Placeholder 2"/>
          <p:cNvSpPr txBox="1">
            <a:spLocks/>
          </p:cNvSpPr>
          <p:nvPr/>
        </p:nvSpPr>
        <p:spPr bwMode="auto">
          <a:xfrm>
            <a:off x="4839440" y="1161017"/>
            <a:ext cx="5066560" cy="2739652"/>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7" name="Content Placeholder 2"/>
          <p:cNvSpPr txBox="1">
            <a:spLocks/>
          </p:cNvSpPr>
          <p:nvPr/>
        </p:nvSpPr>
        <p:spPr bwMode="auto">
          <a:xfrm>
            <a:off x="4991840" y="4126142"/>
            <a:ext cx="5066560" cy="161490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954" t="15326" r="12277" b="12643"/>
          <a:stretch>
            <a:fillRect/>
          </a:stretch>
        </p:blipFill>
        <p:spPr bwMode="auto">
          <a:xfrm>
            <a:off x="883920" y="1142458"/>
            <a:ext cx="7912608" cy="362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
          <p:cNvSpPr txBox="1">
            <a:spLocks noChangeArrowheads="1"/>
          </p:cNvSpPr>
          <p:nvPr/>
        </p:nvSpPr>
        <p:spPr bwMode="auto">
          <a:xfrm>
            <a:off x="355092" y="4939011"/>
            <a:ext cx="9195816"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 function is a part of an application functionality that is registered under a unique name for the purpose of assigning /excluding  it from a responsibility.</a:t>
            </a:r>
          </a:p>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Application developers register functions when they develop forms.</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44070" y="1117967"/>
            <a:ext cx="8417859" cy="5740033"/>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File </a:t>
            </a:r>
            <a:r>
              <a:rPr lang="en-US" sz="2800" dirty="0">
                <a:solidFill>
                  <a:schemeClr val="tx2">
                    <a:lumMod val="50000"/>
                  </a:schemeClr>
                </a:solidFill>
              </a:rPr>
              <a:t>S</a:t>
            </a:r>
            <a:r>
              <a:rPr lang="en-US" sz="2800" dirty="0" smtClean="0">
                <a:solidFill>
                  <a:schemeClr val="tx2">
                    <a:lumMod val="50000"/>
                  </a:schemeClr>
                </a:solidFill>
              </a:rPr>
              <a:t>erver Structure</a:t>
            </a:r>
          </a:p>
          <a:p>
            <a:pPr indent="341313">
              <a:buFont typeface="Arial" pitchFamily="34" charset="0"/>
              <a:buChar char="•"/>
            </a:pPr>
            <a:r>
              <a:rPr lang="en-US" sz="2800" dirty="0" smtClean="0">
                <a:solidFill>
                  <a:schemeClr val="tx2">
                    <a:lumMod val="50000"/>
                  </a:schemeClr>
                </a:solidFill>
              </a:rPr>
              <a:t>Database structure</a:t>
            </a:r>
            <a:endParaRPr lang="en-US" sz="2800" dirty="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Commonly Used AOL Objects:</a:t>
            </a:r>
          </a:p>
          <a:p>
            <a:pPr lvl="1" indent="341313">
              <a:buFont typeface="Arial" pitchFamily="34" charset="0"/>
              <a:buChar char="•"/>
              <a:defRPr/>
            </a:pPr>
            <a:r>
              <a:rPr lang="en-US" dirty="0" smtClean="0">
                <a:solidFill>
                  <a:schemeClr val="tx2">
                    <a:lumMod val="50000"/>
                  </a:schemeClr>
                </a:solidFill>
                <a:latin typeface="Arial" charset="0"/>
              </a:rPr>
              <a:t>User </a:t>
            </a:r>
            <a:r>
              <a:rPr lang="en-US" dirty="0">
                <a:solidFill>
                  <a:schemeClr val="tx2">
                    <a:lumMod val="50000"/>
                  </a:schemeClr>
                </a:solidFill>
                <a:latin typeface="Arial" charset="0"/>
              </a:rPr>
              <a:t>Responsibilities </a:t>
            </a:r>
          </a:p>
          <a:p>
            <a:pPr lvl="1" indent="341313">
              <a:buFont typeface="Arial" pitchFamily="34" charset="0"/>
              <a:buChar char="•"/>
              <a:defRPr/>
            </a:pPr>
            <a:r>
              <a:rPr lang="en-US" dirty="0">
                <a:solidFill>
                  <a:schemeClr val="tx2">
                    <a:lumMod val="50000"/>
                  </a:schemeClr>
                </a:solidFill>
                <a:latin typeface="Arial" charset="0"/>
              </a:rPr>
              <a:t>Concurrent Programs</a:t>
            </a:r>
          </a:p>
          <a:p>
            <a:pPr lvl="1" indent="341313">
              <a:buFont typeface="Arial" pitchFamily="34" charset="0"/>
              <a:buChar char="•"/>
              <a:defRPr/>
            </a:pPr>
            <a:r>
              <a:rPr lang="en-US" dirty="0">
                <a:solidFill>
                  <a:schemeClr val="tx2">
                    <a:lumMod val="50000"/>
                  </a:schemeClr>
                </a:solidFill>
                <a:latin typeface="Arial" charset="0"/>
              </a:rPr>
              <a:t>Menus</a:t>
            </a:r>
          </a:p>
          <a:p>
            <a:pPr lvl="1" indent="341313">
              <a:buFont typeface="Arial" pitchFamily="34" charset="0"/>
              <a:buChar char="•"/>
              <a:defRPr/>
            </a:pPr>
            <a:r>
              <a:rPr lang="en-US" dirty="0">
                <a:solidFill>
                  <a:schemeClr val="tx2">
                    <a:lumMod val="50000"/>
                  </a:schemeClr>
                </a:solidFill>
                <a:latin typeface="Arial" charset="0"/>
              </a:rPr>
              <a:t>Request Group</a:t>
            </a:r>
          </a:p>
          <a:p>
            <a:pPr lvl="1" indent="341313">
              <a:buFont typeface="Arial" pitchFamily="34" charset="0"/>
              <a:buChar char="•"/>
              <a:defRPr/>
            </a:pPr>
            <a:r>
              <a:rPr lang="en-US" dirty="0">
                <a:solidFill>
                  <a:schemeClr val="tx2">
                    <a:lumMod val="50000"/>
                  </a:schemeClr>
                </a:solidFill>
                <a:latin typeface="Arial" charset="0"/>
              </a:rPr>
              <a:t>Request Set</a:t>
            </a:r>
          </a:p>
          <a:p>
            <a:pPr lvl="1" indent="341313">
              <a:buFont typeface="Arial" pitchFamily="34" charset="0"/>
              <a:buChar char="•"/>
              <a:defRPr/>
            </a:pPr>
            <a:r>
              <a:rPr lang="en-US" dirty="0">
                <a:solidFill>
                  <a:schemeClr val="tx2">
                    <a:lumMod val="50000"/>
                  </a:schemeClr>
                </a:solidFill>
                <a:latin typeface="Arial" charset="0"/>
              </a:rPr>
              <a:t>Profile Options</a:t>
            </a:r>
          </a:p>
          <a:p>
            <a:pPr lvl="1" indent="341313">
              <a:buFont typeface="Arial" pitchFamily="34" charset="0"/>
              <a:buChar char="•"/>
              <a:defRPr/>
            </a:pPr>
            <a:r>
              <a:rPr lang="en-US" dirty="0">
                <a:solidFill>
                  <a:schemeClr val="tx2">
                    <a:lumMod val="50000"/>
                  </a:schemeClr>
                </a:solidFill>
                <a:latin typeface="Arial" charset="0"/>
              </a:rPr>
              <a:t>Value Sets</a:t>
            </a:r>
          </a:p>
          <a:p>
            <a:pPr lvl="1" indent="341313">
              <a:buFont typeface="Arial" pitchFamily="34" charset="0"/>
              <a:buChar char="•"/>
              <a:defRPr/>
            </a:pPr>
            <a:r>
              <a:rPr lang="en-US" dirty="0">
                <a:solidFill>
                  <a:schemeClr val="tx2">
                    <a:lumMod val="50000"/>
                  </a:schemeClr>
                </a:solidFill>
                <a:latin typeface="Arial" charset="0"/>
              </a:rPr>
              <a:t>FND Messages</a:t>
            </a:r>
          </a:p>
          <a:p>
            <a:pPr lvl="1" indent="341313">
              <a:buFont typeface="Arial" pitchFamily="34" charset="0"/>
              <a:buChar char="•"/>
              <a:defRPr/>
            </a:pPr>
            <a:r>
              <a:rPr lang="en-US" dirty="0">
                <a:solidFill>
                  <a:schemeClr val="tx2">
                    <a:lumMod val="50000"/>
                  </a:schemeClr>
                </a:solidFill>
                <a:latin typeface="Arial" charset="0"/>
              </a:rPr>
              <a:t>Flex Fields</a:t>
            </a:r>
          </a:p>
          <a:p>
            <a:pPr indent="341313">
              <a:buFont typeface="Arial" pitchFamily="34" charset="0"/>
              <a:buChar char="•"/>
            </a:pPr>
            <a:endParaRPr lang="en-US" sz="2800" dirty="0" smtClean="0">
              <a:solidFill>
                <a:schemeClr val="tx2">
                  <a:lumMod val="50000"/>
                </a:schemeClr>
              </a:solidFill>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altLang="en-US" sz="2800" dirty="0"/>
              <a:t>Registering Custom Application</a:t>
            </a:r>
            <a:endParaRPr lang="en-US" altLang="en-US" sz="2800" baseline="30000" dirty="0" smtClean="0">
              <a:latin typeface="Arial" panose="020B0604020202020204" pitchFamily="34" charset="0"/>
            </a:endParaRPr>
          </a:p>
        </p:txBody>
      </p:sp>
      <p:pic>
        <p:nvPicPr>
          <p:cNvPr id="42" name="Picture 2"/>
          <p:cNvPicPr>
            <a:picLocks noChangeAspect="1" noChangeArrowheads="1"/>
          </p:cNvPicPr>
          <p:nvPr/>
        </p:nvPicPr>
        <p:blipFill>
          <a:blip r:embed="rId2">
            <a:extLst>
              <a:ext uri="{28A0092B-C50C-407E-A947-70E740481C1C}">
                <a14:useLocalDpi xmlns:a14="http://schemas.microsoft.com/office/drawing/2010/main" val="0"/>
              </a:ext>
            </a:extLst>
          </a:blip>
          <a:srcRect l="827" t="11037" r="32620" b="73235"/>
          <a:stretch>
            <a:fillRect/>
          </a:stretch>
        </p:blipFill>
        <p:spPr bwMode="auto">
          <a:xfrm>
            <a:off x="4700587" y="1737360"/>
            <a:ext cx="4876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42004"/>
            <a:ext cx="43719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
          <p:cNvSpPr txBox="1">
            <a:spLocks/>
          </p:cNvSpPr>
          <p:nvPr/>
        </p:nvSpPr>
        <p:spPr>
          <a:xfrm>
            <a:off x="329184" y="1435608"/>
            <a:ext cx="3886200" cy="4812792"/>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1800" dirty="0" smtClean="0"/>
              <a:t>Register your custom application with the Application Object Library. </a:t>
            </a:r>
          </a:p>
          <a:p>
            <a:pPr>
              <a:lnSpc>
                <a:spcPct val="80000"/>
              </a:lnSpc>
            </a:pPr>
            <a:r>
              <a:rPr lang="en-US" altLang="en-US" sz="1800" dirty="0" smtClean="0"/>
              <a:t>Switch to System Administrator responsibility and open ‘Applications’ form.</a:t>
            </a:r>
          </a:p>
          <a:p>
            <a:pPr>
              <a:lnSpc>
                <a:spcPct val="80000"/>
              </a:lnSpc>
            </a:pPr>
            <a:r>
              <a:rPr lang="en-US" altLang="en-US" sz="1800" dirty="0" smtClean="0"/>
              <a:t>Register a custom application with name, short name and Base path.</a:t>
            </a:r>
          </a:p>
          <a:p>
            <a:pPr>
              <a:lnSpc>
                <a:spcPct val="80000"/>
              </a:lnSpc>
            </a:pPr>
            <a:r>
              <a:rPr lang="en-US" altLang="en-US" sz="1800" dirty="0" smtClean="0"/>
              <a:t>In Unix, create a custom directory tree for your custom schema under APPL_TOP. First create a directory XXCUS which will serve as the base path then create other subdirectories as..</a:t>
            </a:r>
          </a:p>
          <a:p>
            <a:pPr>
              <a:lnSpc>
                <a:spcPct val="80000"/>
              </a:lnSpc>
            </a:pPr>
            <a:r>
              <a:rPr lang="en-US" altLang="en-US" sz="1800" dirty="0" smtClean="0"/>
              <a:t>Modify the applications environment file to include the custom schema base path as XXCUS_TOP="/u02/oracle/</a:t>
            </a:r>
            <a:r>
              <a:rPr lang="en-US" altLang="en-US" sz="1800" dirty="0" err="1" smtClean="0"/>
              <a:t>visappl</a:t>
            </a:r>
            <a:r>
              <a:rPr lang="en-US" altLang="en-US" sz="1800" dirty="0" smtClean="0"/>
              <a:t>/XXCUS"</a:t>
            </a:r>
          </a:p>
          <a:p>
            <a:pPr>
              <a:lnSpc>
                <a:spcPct val="80000"/>
              </a:lnSpc>
            </a:pPr>
            <a:r>
              <a:rPr lang="en-US" altLang="en-US" sz="1800" dirty="0" smtClean="0"/>
              <a:t>export XXCUS_TOP</a:t>
            </a:r>
          </a:p>
        </p:txBody>
      </p:sp>
    </p:spTree>
    <p:extLst>
      <p:ext uri="{BB962C8B-B14F-4D97-AF65-F5344CB8AC3E}">
        <p14:creationId xmlns:p14="http://schemas.microsoft.com/office/powerpoint/2010/main" val="234722210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Registering Custom Schema</a:t>
            </a:r>
            <a:endParaRPr lang="en-US" altLang="en-US" dirty="0" smtClean="0">
              <a:latin typeface="Arial" panose="020B0604020202020204" pitchFamily="34" charset="0"/>
            </a:endParaRPr>
          </a:p>
        </p:txBody>
      </p:sp>
      <p:sp>
        <p:nvSpPr>
          <p:cNvPr id="84" name="Rectangle 3"/>
          <p:cNvSpPr txBox="1">
            <a:spLocks/>
          </p:cNvSpPr>
          <p:nvPr/>
        </p:nvSpPr>
        <p:spPr>
          <a:xfrm>
            <a:off x="353568" y="1496568"/>
            <a:ext cx="8763000" cy="2925763"/>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smtClean="0"/>
              <a:t>First create an user in the database using SQL*Plus under the system account. </a:t>
            </a:r>
          </a:p>
          <a:p>
            <a:pPr lvl="1"/>
            <a:r>
              <a:rPr lang="en-US" altLang="en-US" sz="1400" dirty="0" smtClean="0"/>
              <a:t>For example:</a:t>
            </a:r>
          </a:p>
          <a:p>
            <a:pPr lvl="2">
              <a:buFont typeface="Arial" pitchFamily="34" charset="0"/>
              <a:buNone/>
            </a:pPr>
            <a:r>
              <a:rPr lang="en-US" altLang="en-US" dirty="0" smtClean="0"/>
              <a:t>$ </a:t>
            </a:r>
            <a:r>
              <a:rPr lang="en-US" altLang="en-US" dirty="0" err="1" smtClean="0"/>
              <a:t>sqlplus</a:t>
            </a:r>
            <a:r>
              <a:rPr lang="en-US" altLang="en-US" dirty="0" smtClean="0"/>
              <a:t> system/</a:t>
            </a:r>
            <a:r>
              <a:rPr lang="en-US" altLang="en-US" dirty="0" err="1" smtClean="0"/>
              <a:t>systempword</a:t>
            </a:r>
            <a:endParaRPr lang="en-US" altLang="en-US" dirty="0" smtClean="0"/>
          </a:p>
          <a:p>
            <a:pPr lvl="2">
              <a:buFont typeface="Arial" pitchFamily="34" charset="0"/>
              <a:buNone/>
            </a:pPr>
            <a:r>
              <a:rPr lang="en-US" altLang="en-US" dirty="0" smtClean="0"/>
              <a:t>SQL&gt; create user XXCUS identified by CUST default tablespace USER_DATA temporary tablespace TEMP quota unlimited on USER_DATA quota unlimited on TEMP;</a:t>
            </a:r>
          </a:p>
          <a:p>
            <a:pPr lvl="2">
              <a:buFont typeface="Arial" pitchFamily="34" charset="0"/>
              <a:buNone/>
            </a:pPr>
            <a:r>
              <a:rPr lang="en-US" altLang="en-US" dirty="0" smtClean="0"/>
              <a:t>SQL&gt; grant connect to XXCUS identified by CUST;</a:t>
            </a:r>
          </a:p>
          <a:p>
            <a:r>
              <a:rPr lang="en-US" altLang="en-US" sz="1800" dirty="0" smtClean="0"/>
              <a:t>Then Register the user with the Application Object Library. </a:t>
            </a:r>
          </a:p>
        </p:txBody>
      </p:sp>
      <p:sp>
        <p:nvSpPr>
          <p:cNvPr id="87" name="Rectangle 5"/>
          <p:cNvSpPr>
            <a:spLocks noChangeArrowheads="1"/>
          </p:cNvSpPr>
          <p:nvPr/>
        </p:nvSpPr>
        <p:spPr bwMode="auto">
          <a:xfrm>
            <a:off x="234696" y="4105656"/>
            <a:ext cx="3732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altLang="en-US" sz="2000" dirty="0"/>
              <a:t>   </a:t>
            </a:r>
            <a:r>
              <a:rPr lang="en-US" altLang="en-US" sz="2000" dirty="0">
                <a:latin typeface="Gill Sans MT" panose="020B0502020104020203" pitchFamily="34" charset="0"/>
              </a:rPr>
              <a:t>Log into Oracle Apps as the System Administrator and navigate to Security -&gt; ORACLE -&gt; Register.</a:t>
            </a:r>
          </a:p>
        </p:txBody>
      </p:sp>
      <p:pic>
        <p:nvPicPr>
          <p:cNvPr id="88" name="Picture 4"/>
          <p:cNvPicPr>
            <a:picLocks noChangeAspect="1" noChangeArrowheads="1"/>
          </p:cNvPicPr>
          <p:nvPr/>
        </p:nvPicPr>
        <p:blipFill>
          <a:blip r:embed="rId3">
            <a:extLst>
              <a:ext uri="{28A0092B-C50C-407E-A947-70E740481C1C}">
                <a14:useLocalDpi xmlns:a14="http://schemas.microsoft.com/office/drawing/2010/main" val="0"/>
              </a:ext>
            </a:extLst>
          </a:blip>
          <a:srcRect l="1172" t="10255" r="42552" b="74294"/>
          <a:stretch>
            <a:fillRect/>
          </a:stretch>
        </p:blipFill>
        <p:spPr bwMode="auto">
          <a:xfrm>
            <a:off x="4588764" y="4167568"/>
            <a:ext cx="518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32755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 custom schema to data group</a:t>
            </a:r>
            <a:endParaRPr lang="en-US" dirty="0"/>
          </a:p>
        </p:txBody>
      </p:sp>
      <p:pic>
        <p:nvPicPr>
          <p:cNvPr id="28" name="Picture 4"/>
          <p:cNvPicPr>
            <a:picLocks noChangeAspect="1" noChangeArrowheads="1"/>
          </p:cNvPicPr>
          <p:nvPr/>
        </p:nvPicPr>
        <p:blipFill>
          <a:blip r:embed="rId2">
            <a:extLst>
              <a:ext uri="{28A0092B-C50C-407E-A947-70E740481C1C}">
                <a14:useLocalDpi xmlns:a14="http://schemas.microsoft.com/office/drawing/2010/main" val="0"/>
              </a:ext>
            </a:extLst>
          </a:blip>
          <a:srcRect l="345" t="10255" r="44206" b="61049"/>
          <a:stretch>
            <a:fillRect/>
          </a:stretch>
        </p:blipFill>
        <p:spPr bwMode="auto">
          <a:xfrm>
            <a:off x="4715256" y="2093976"/>
            <a:ext cx="5105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a:spLocks noGrp="1"/>
          </p:cNvSpPr>
          <p:nvPr>
            <p:ph idx="1"/>
          </p:nvPr>
        </p:nvSpPr>
        <p:spPr>
          <a:xfrm>
            <a:off x="329184" y="1609344"/>
            <a:ext cx="4386072" cy="4663440"/>
          </a:xfrm>
        </p:spPr>
        <p:txBody>
          <a:bodyPr/>
          <a:lstStyle/>
          <a:p>
            <a:pPr eaLnBrk="1" hangingPunct="1">
              <a:lnSpc>
                <a:spcPct val="90000"/>
              </a:lnSpc>
            </a:pPr>
            <a:r>
              <a:rPr lang="en-US" altLang="en-US" sz="1800" dirty="0" smtClean="0"/>
              <a:t>Log into Applications as the System Administrator and navigate to Security -&gt; ORACLE-&gt; </a:t>
            </a:r>
            <a:r>
              <a:rPr lang="en-US" altLang="en-US" sz="1800" dirty="0" err="1" smtClean="0"/>
              <a:t>DataGroup</a:t>
            </a:r>
            <a:r>
              <a:rPr lang="en-US" altLang="en-US" sz="1800" dirty="0" smtClean="0"/>
              <a:t>.</a:t>
            </a:r>
          </a:p>
          <a:p>
            <a:pPr eaLnBrk="1" hangingPunct="1">
              <a:lnSpc>
                <a:spcPct val="90000"/>
              </a:lnSpc>
            </a:pPr>
            <a:r>
              <a:rPr lang="en-US" altLang="en-US" sz="1800" dirty="0" smtClean="0"/>
              <a:t>It is recommend that you use the STANDARD </a:t>
            </a:r>
            <a:r>
              <a:rPr lang="en-US" altLang="en-US" sz="1800" dirty="0" err="1" smtClean="0"/>
              <a:t>datagroup</a:t>
            </a:r>
            <a:r>
              <a:rPr lang="en-US" altLang="en-US" sz="1800" dirty="0" smtClean="0"/>
              <a:t> and associate the custom schema with APPS.</a:t>
            </a:r>
          </a:p>
          <a:p>
            <a:pPr eaLnBrk="1" hangingPunct="1">
              <a:lnSpc>
                <a:spcPct val="90000"/>
              </a:lnSpc>
            </a:pPr>
            <a:r>
              <a:rPr lang="en-US" altLang="en-US" sz="1800" dirty="0" smtClean="0"/>
              <a:t>Now you can create your custom tables, indexes and sequences in custom schema.</a:t>
            </a:r>
          </a:p>
          <a:p>
            <a:pPr eaLnBrk="1" hangingPunct="1">
              <a:lnSpc>
                <a:spcPct val="90000"/>
              </a:lnSpc>
            </a:pPr>
            <a:r>
              <a:rPr lang="en-US" altLang="en-US" sz="1800" dirty="0" smtClean="0"/>
              <a:t>Then Grant ALL access to APPS. </a:t>
            </a:r>
          </a:p>
          <a:p>
            <a:pPr eaLnBrk="1" hangingPunct="1">
              <a:lnSpc>
                <a:spcPct val="90000"/>
              </a:lnSpc>
            </a:pPr>
            <a:r>
              <a:rPr lang="en-US" altLang="en-US" sz="1800" dirty="0" smtClean="0"/>
              <a:t>Create Synonyms, views, triggers and Packages in APPS schema.</a:t>
            </a:r>
          </a:p>
        </p:txBody>
      </p:sp>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a:t>
            </a:r>
            <a:endParaRPr lang="en-US" dirty="0"/>
          </a:p>
        </p:txBody>
      </p:sp>
      <p:sp>
        <p:nvSpPr>
          <p:cNvPr id="4" name="Content Placeholder 5"/>
          <p:cNvSpPr>
            <a:spLocks noGrp="1"/>
          </p:cNvSpPr>
          <p:nvPr>
            <p:ph idx="4294967295"/>
          </p:nvPr>
        </p:nvSpPr>
        <p:spPr>
          <a:xfrm>
            <a:off x="0" y="1389888"/>
            <a:ext cx="9747504" cy="4983479"/>
          </a:xfrm>
        </p:spPr>
        <p:txBody>
          <a:bodyPr/>
          <a:lstStyle/>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A profile is a set of changeable options that affects the way your application runs</a:t>
            </a:r>
          </a:p>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System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not change</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 in the system profile becomes effective only when the user logs on again or change responsibility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Personal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change the option values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changes become effective immediately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You need to create a profile in Application Developer responsibility and then assign its system and personal values.</a:t>
            </a:r>
            <a:endParaRPr lang="en-US" altLang="en-US" sz="1400" dirty="0" smtClean="0"/>
          </a:p>
        </p:txBody>
      </p:sp>
    </p:spTree>
    <p:extLst>
      <p:ext uri="{BB962C8B-B14F-4D97-AF65-F5344CB8AC3E}">
        <p14:creationId xmlns:p14="http://schemas.microsoft.com/office/powerpoint/2010/main" val="2206641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Profile Forms</a:t>
            </a:r>
            <a:endParaRPr lang="en-US" dirty="0"/>
          </a:p>
        </p:txBody>
      </p:sp>
      <p:sp>
        <p:nvSpPr>
          <p:cNvPr id="4" name="Rectangle 6"/>
          <p:cNvSpPr>
            <a:spLocks noChangeArrowheads="1"/>
          </p:cNvSpPr>
          <p:nvPr/>
        </p:nvSpPr>
        <p:spPr bwMode="auto">
          <a:xfrm>
            <a:off x="100584" y="1496568"/>
            <a:ext cx="8763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Define new user profile option at the time of developing a new application</a:t>
            </a:r>
          </a:p>
          <a:p>
            <a:pPr eaLnBrk="1" hangingPunct="1">
              <a:buFontTx/>
              <a:buChar char="•"/>
            </a:pPr>
            <a:r>
              <a:rPr lang="en-US" altLang="en-US" dirty="0"/>
              <a:t>Profile names must be unique</a:t>
            </a:r>
          </a:p>
          <a:p>
            <a:pPr eaLnBrk="1" hangingPunct="1">
              <a:buFontTx/>
              <a:buChar char="•"/>
            </a:pPr>
            <a:r>
              <a:rPr lang="en-US" altLang="en-US" dirty="0"/>
              <a:t>A profile option can not be deleted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8501" r="26718" b="30000"/>
          <a:stretch>
            <a:fillRect/>
          </a:stretch>
        </p:blipFill>
        <p:spPr bwMode="auto">
          <a:xfrm>
            <a:off x="673608" y="2688336"/>
            <a:ext cx="7924800" cy="336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7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Setting Profile Values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15094" r="7001" b="24529"/>
          <a:stretch>
            <a:fillRect/>
          </a:stretch>
        </p:blipFill>
        <p:spPr bwMode="auto">
          <a:xfrm>
            <a:off x="3892296" y="1110456"/>
            <a:ext cx="5715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1167" t="14221" r="28833" b="28023"/>
          <a:stretch>
            <a:fillRect/>
          </a:stretch>
        </p:blipFill>
        <p:spPr bwMode="auto">
          <a:xfrm>
            <a:off x="3892296" y="3962399"/>
            <a:ext cx="5715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8"/>
          <p:cNvSpPr>
            <a:spLocks noGrp="1"/>
          </p:cNvSpPr>
          <p:nvPr>
            <p:ph idx="4294967295"/>
          </p:nvPr>
        </p:nvSpPr>
        <p:spPr>
          <a:xfrm>
            <a:off x="0" y="1362456"/>
            <a:ext cx="3657600" cy="4453128"/>
          </a:xfrm>
        </p:spPr>
        <p:txBody>
          <a:bodyPr/>
          <a:lstStyle/>
          <a:p>
            <a:pPr eaLnBrk="1" hangingPunct="1">
              <a:lnSpc>
                <a:spcPct val="120000"/>
              </a:lnSpc>
              <a:buClr>
                <a:schemeClr val="accent2"/>
              </a:buClr>
              <a:buSzPct val="120000"/>
              <a:buFont typeface="Arial" panose="020B0604020202020204" pitchFamily="34" charset="0"/>
              <a:buNone/>
            </a:pPr>
            <a:r>
              <a:rPr lang="en-US" altLang="en-US" sz="1800" dirty="0" smtClean="0"/>
              <a:t>Setting System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pPr>
            <a:r>
              <a:rPr lang="en-US" altLang="en-US" sz="1800" dirty="0" smtClean="0"/>
              <a:t>Navigate to </a:t>
            </a:r>
          </a:p>
          <a:p>
            <a:pPr eaLnBrk="1" hangingPunct="1">
              <a:lnSpc>
                <a:spcPct val="120000"/>
              </a:lnSpc>
              <a:buClr>
                <a:schemeClr val="accent2"/>
              </a:buClr>
              <a:buSzPct val="120000"/>
              <a:buFont typeface="Arial" panose="020B0604020202020204" pitchFamily="34" charset="0"/>
              <a:buNone/>
            </a:pPr>
            <a:r>
              <a:rPr lang="en-US" altLang="en-US" sz="1800" dirty="0" smtClean="0"/>
              <a:t>      Sysadmin </a:t>
            </a:r>
            <a:r>
              <a:rPr lang="en-US" altLang="en-US" sz="1800" dirty="0" smtClean="0">
                <a:sym typeface="Wingdings" panose="05000000000000000000" pitchFamily="2" charset="2"/>
              </a:rPr>
              <a:t> </a:t>
            </a:r>
            <a:r>
              <a:rPr lang="en-US" altLang="en-US" sz="1800" dirty="0" smtClean="0"/>
              <a:t>Profiles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r>
              <a:rPr lang="en-US" altLang="en-US" sz="1800" dirty="0" smtClean="0"/>
              <a:t>Setting Personal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pPr>
            <a:r>
              <a:rPr lang="en-US" altLang="en-US" sz="1800" dirty="0" smtClean="0"/>
              <a:t>Click on Menu Edit-&gt;Preferences-&gt; Profile</a:t>
            </a:r>
          </a:p>
        </p:txBody>
      </p:sp>
    </p:spTree>
    <p:extLst>
      <p:ext uri="{BB962C8B-B14F-4D97-AF65-F5344CB8AC3E}">
        <p14:creationId xmlns:p14="http://schemas.microsoft.com/office/powerpoint/2010/main" val="27673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a:t>
            </a:r>
            <a:endParaRPr lang="en-US" dirty="0"/>
          </a:p>
        </p:txBody>
      </p:sp>
      <p:grpSp>
        <p:nvGrpSpPr>
          <p:cNvPr id="4" name="Group 4"/>
          <p:cNvGrpSpPr>
            <a:grpSpLocks/>
          </p:cNvGrpSpPr>
          <p:nvPr/>
        </p:nvGrpSpPr>
        <p:grpSpPr bwMode="auto">
          <a:xfrm>
            <a:off x="5617655" y="1928813"/>
            <a:ext cx="3843337" cy="3405187"/>
            <a:chOff x="2520" y="1573"/>
            <a:chExt cx="2909" cy="2730"/>
          </a:xfrm>
        </p:grpSpPr>
        <p:graphicFrame>
          <p:nvGraphicFramePr>
            <p:cNvPr id="5" name="Object 5"/>
            <p:cNvGraphicFramePr>
              <a:graphicFrameLocks noChangeAspect="1"/>
            </p:cNvGraphicFramePr>
            <p:nvPr/>
          </p:nvGraphicFramePr>
          <p:xfrm>
            <a:off x="2539" y="1573"/>
            <a:ext cx="2890" cy="2309"/>
          </p:xfrm>
          <a:graphic>
            <a:graphicData uri="http://schemas.openxmlformats.org/presentationml/2006/ole">
              <mc:AlternateContent xmlns:mc="http://schemas.openxmlformats.org/markup-compatibility/2006">
                <mc:Choice xmlns:v="urn:schemas-microsoft-com:vml" Requires="v">
                  <p:oleObj spid="_x0000_s109584" name="Clip" r:id="rId3" imgW="4587840" imgH="3665160" progId="MS_ClipArt_Gallery.2">
                    <p:embed/>
                  </p:oleObj>
                </mc:Choice>
                <mc:Fallback>
                  <p:oleObj name="Clip" r:id="rId3" imgW="4587840" imgH="36651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 y="1573"/>
                          <a:ext cx="2890" cy="2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3475" y="2137"/>
              <a:ext cx="65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1600" i="1">
                  <a:solidFill>
                    <a:schemeClr val="tx2"/>
                  </a:solidFill>
                </a:rPr>
                <a:t>User -1</a:t>
              </a:r>
            </a:p>
          </p:txBody>
        </p:sp>
        <p:sp>
          <p:nvSpPr>
            <p:cNvPr id="7" name="Text Box 7"/>
            <p:cNvSpPr txBox="1">
              <a:spLocks noChangeArrowheads="1"/>
            </p:cNvSpPr>
            <p:nvPr/>
          </p:nvSpPr>
          <p:spPr bwMode="auto">
            <a:xfrm>
              <a:off x="3047" y="2619"/>
              <a:ext cx="150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Responsibility - 2</a:t>
              </a:r>
            </a:p>
          </p:txBody>
        </p:sp>
        <p:sp>
          <p:nvSpPr>
            <p:cNvPr id="8" name="Text Box 8"/>
            <p:cNvSpPr txBox="1">
              <a:spLocks noChangeArrowheads="1"/>
            </p:cNvSpPr>
            <p:nvPr/>
          </p:nvSpPr>
          <p:spPr bwMode="auto">
            <a:xfrm>
              <a:off x="3147" y="3093"/>
              <a:ext cx="131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Application - 3</a:t>
              </a:r>
            </a:p>
          </p:txBody>
        </p:sp>
        <p:sp>
          <p:nvSpPr>
            <p:cNvPr id="9" name="Text Box 9"/>
            <p:cNvSpPr txBox="1">
              <a:spLocks noChangeArrowheads="1"/>
            </p:cNvSpPr>
            <p:nvPr/>
          </p:nvSpPr>
          <p:spPr bwMode="auto">
            <a:xfrm>
              <a:off x="3458" y="3547"/>
              <a:ext cx="6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Site - 4</a:t>
              </a:r>
            </a:p>
          </p:txBody>
        </p:sp>
        <p:sp>
          <p:nvSpPr>
            <p:cNvPr id="10" name="Text Box 10"/>
            <p:cNvSpPr txBox="1">
              <a:spLocks noChangeArrowheads="1"/>
            </p:cNvSpPr>
            <p:nvPr/>
          </p:nvSpPr>
          <p:spPr bwMode="auto">
            <a:xfrm>
              <a:off x="2520" y="3936"/>
              <a:ext cx="265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2000" b="1" i="1">
                  <a:latin typeface="Gill Sans MT" panose="020B0502020104020203" pitchFamily="34" charset="0"/>
                </a:rPr>
                <a:t>Level Hierarchy</a:t>
              </a:r>
            </a:p>
          </p:txBody>
        </p:sp>
      </p:grpSp>
      <p:sp>
        <p:nvSpPr>
          <p:cNvPr id="11" name="Content Placeholder 13"/>
          <p:cNvSpPr>
            <a:spLocks noGrp="1"/>
          </p:cNvSpPr>
          <p:nvPr>
            <p:ph idx="4294967295"/>
          </p:nvPr>
        </p:nvSpPr>
        <p:spPr>
          <a:xfrm>
            <a:off x="267575" y="1438529"/>
            <a:ext cx="4090988" cy="4956175"/>
          </a:xfrm>
        </p:spPr>
        <p:txBody>
          <a:bodyPr/>
          <a:lstStyle/>
          <a:p>
            <a:pPr marL="228600" indent="-228600" eaLnBrk="1" hangingPunct="1">
              <a:lnSpc>
                <a:spcPct val="140000"/>
              </a:lnSpc>
              <a:spcBef>
                <a:spcPct val="50000"/>
              </a:spcBef>
              <a:buClr>
                <a:schemeClr val="accent2"/>
              </a:buClr>
              <a:buSzPct val="120000"/>
              <a:buFont typeface="Arial" panose="020B0604020202020204" pitchFamily="34" charset="0"/>
              <a:buNone/>
            </a:pPr>
            <a:r>
              <a:rPr lang="en-US" altLang="en-US" dirty="0" smtClean="0"/>
              <a:t>User Profile Levels</a:t>
            </a:r>
          </a:p>
          <a:p>
            <a:pPr marL="228600" indent="-228600" eaLnBrk="1" hangingPunct="1">
              <a:lnSpc>
                <a:spcPct val="140000"/>
              </a:lnSpc>
              <a:spcBef>
                <a:spcPct val="50000"/>
              </a:spcBef>
              <a:buClr>
                <a:schemeClr val="accent2"/>
              </a:buClr>
              <a:buSzPct val="120000"/>
              <a:buFontTx/>
              <a:buChar char="•"/>
            </a:pPr>
            <a:r>
              <a:rPr lang="en-US" altLang="en-US" sz="1800" dirty="0" smtClean="0"/>
              <a:t>A value set at the higher level overrides the one set at the lower level. “User” is the highest level.</a:t>
            </a:r>
          </a:p>
          <a:p>
            <a:pPr marL="228600" indent="-228600" eaLnBrk="1" hangingPunct="1">
              <a:lnSpc>
                <a:spcPct val="140000"/>
              </a:lnSpc>
              <a:spcBef>
                <a:spcPct val="50000"/>
              </a:spcBef>
              <a:buClr>
                <a:schemeClr val="accent2"/>
              </a:buClr>
              <a:buSzPct val="120000"/>
              <a:buFontTx/>
              <a:buChar char="•"/>
            </a:pPr>
            <a:r>
              <a:rPr lang="en-US" altLang="en-US" sz="1800" dirty="0" smtClean="0"/>
              <a:t>After implementation System Administrator sets the default profile values at the site level</a:t>
            </a:r>
          </a:p>
          <a:p>
            <a:pPr marL="228600" indent="-228600" eaLnBrk="1" hangingPunct="1">
              <a:lnSpc>
                <a:spcPct val="140000"/>
              </a:lnSpc>
              <a:spcBef>
                <a:spcPct val="50000"/>
              </a:spcBef>
              <a:buClr>
                <a:schemeClr val="accent2"/>
              </a:buClr>
              <a:buSzPct val="120000"/>
              <a:buFontTx/>
              <a:buChar char="•"/>
            </a:pPr>
            <a:r>
              <a:rPr lang="en-US" altLang="en-US" sz="1800" dirty="0" smtClean="0"/>
              <a:t>Option values are dynamically set at the run time</a:t>
            </a:r>
          </a:p>
          <a:p>
            <a:pPr marL="228600" indent="-228600" eaLnBrk="1" hangingPunct="1"/>
            <a:endParaRPr lang="en-US" altLang="en-US" dirty="0" smtClean="0"/>
          </a:p>
        </p:txBody>
      </p:sp>
    </p:spTree>
    <p:extLst>
      <p:ext uri="{BB962C8B-B14F-4D97-AF65-F5344CB8AC3E}">
        <p14:creationId xmlns:p14="http://schemas.microsoft.com/office/powerpoint/2010/main" val="50022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 Routines</a:t>
            </a:r>
            <a:endParaRPr lang="en-US" dirty="0"/>
          </a:p>
        </p:txBody>
      </p:sp>
      <p:sp>
        <p:nvSpPr>
          <p:cNvPr id="4" name="Content Placeholder 6"/>
          <p:cNvSpPr>
            <a:spLocks noGrp="1"/>
          </p:cNvSpPr>
          <p:nvPr>
            <p:ph idx="4294967295"/>
          </p:nvPr>
        </p:nvSpPr>
        <p:spPr>
          <a:xfrm>
            <a:off x="0" y="1447673"/>
            <a:ext cx="9674352" cy="4956175"/>
          </a:xfrm>
        </p:spPr>
        <p:txBody>
          <a:bodyPr/>
          <a:lstStyle/>
          <a:p>
            <a:pPr marL="266700" indent="-381000" eaLnBrk="1" hangingPunct="1">
              <a:lnSpc>
                <a:spcPct val="140000"/>
              </a:lnSpc>
              <a:spcBef>
                <a:spcPct val="50000"/>
              </a:spcBef>
              <a:buClr>
                <a:schemeClr val="accent2"/>
              </a:buClr>
              <a:buSzPct val="120000"/>
              <a:buFont typeface="Arial" panose="020B0604020202020204" pitchFamily="34" charset="0"/>
              <a:buNone/>
            </a:pPr>
            <a:r>
              <a:rPr lang="en-US" altLang="en-US" sz="1800" dirty="0" smtClean="0">
                <a:cs typeface="Arial" panose="020B0604020202020204" pitchFamily="34" charset="0"/>
              </a:rPr>
              <a:t>User Profile routines that helps in retrieving option values are,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FND_PROFILE.GET (name IN varchar2,value OUT varchar2) is a procedure.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FND_PROFILE.VALUE (name IN varchar2) return varchar2 is a function.</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Syntax  of referring a profile option value in value sets or concurrent program parameters  is :$PROFILES$.</a:t>
            </a:r>
            <a:r>
              <a:rPr lang="en-US" altLang="en-US" sz="1800" dirty="0" err="1" smtClean="0">
                <a:cs typeface="Arial" panose="020B0604020202020204" pitchFamily="34" charset="0"/>
              </a:rPr>
              <a:t>option_name</a:t>
            </a:r>
            <a:endParaRPr lang="en-US" altLang="en-US" sz="1800" dirty="0" smtClean="0">
              <a:cs typeface="Arial" panose="020B0604020202020204" pitchFamily="34" charset="0"/>
            </a:endParaRPr>
          </a:p>
          <a:p>
            <a:pPr marL="266700" indent="-381000" eaLnBrk="1" hangingPunct="1"/>
            <a:r>
              <a:rPr lang="en-US" altLang="en-US" sz="1800" dirty="0" smtClean="0"/>
              <a:t>Seeded profiles are </a:t>
            </a:r>
          </a:p>
          <a:p>
            <a:pPr marL="838200" lvl="1" indent="-381000" eaLnBrk="1" hangingPunct="1"/>
            <a:r>
              <a:rPr lang="en-US" altLang="en-US" dirty="0" smtClean="0"/>
              <a:t>USERNAME</a:t>
            </a:r>
          </a:p>
          <a:p>
            <a:pPr marL="838200" lvl="1" indent="-381000" eaLnBrk="1" hangingPunct="1"/>
            <a:r>
              <a:rPr lang="en-US" altLang="en-US" dirty="0" smtClean="0"/>
              <a:t>USER_ID</a:t>
            </a:r>
          </a:p>
          <a:p>
            <a:pPr marL="838200" lvl="1" indent="-381000" eaLnBrk="1" hangingPunct="1"/>
            <a:r>
              <a:rPr lang="en-US" altLang="en-US" dirty="0" smtClean="0"/>
              <a:t>RESP_ID</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5367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a:t>
            </a:r>
            <a:endParaRPr lang="en-US" dirty="0"/>
          </a:p>
        </p:txBody>
      </p:sp>
      <p:sp>
        <p:nvSpPr>
          <p:cNvPr id="4" name="Content Placeholder 4"/>
          <p:cNvSpPr>
            <a:spLocks noGrp="1"/>
          </p:cNvSpPr>
          <p:nvPr>
            <p:ph idx="4294967295"/>
          </p:nvPr>
        </p:nvSpPr>
        <p:spPr>
          <a:xfrm>
            <a:off x="0" y="1325880"/>
            <a:ext cx="9906000" cy="4697095"/>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Use value set to</a:t>
            </a:r>
          </a:p>
          <a:p>
            <a:pPr marL="234950" indent="-234950" eaLnBrk="1" hangingPunct="1">
              <a:lnSpc>
                <a:spcPct val="120000"/>
              </a:lnSpc>
              <a:spcBef>
                <a:spcPct val="70000"/>
              </a:spcBef>
              <a:buSzPct val="120000"/>
              <a:buFontTx/>
              <a:buChar char="•"/>
            </a:pPr>
            <a:r>
              <a:rPr lang="en-US" altLang="en-US" sz="1800" dirty="0" smtClean="0"/>
              <a:t>Determine which values users can enter into </a:t>
            </a:r>
            <a:r>
              <a:rPr lang="en-US" altLang="en-US" sz="1800" dirty="0" err="1" smtClean="0"/>
              <a:t>flexfield</a:t>
            </a:r>
            <a:r>
              <a:rPr lang="en-US" altLang="en-US" sz="1800" dirty="0" smtClean="0"/>
              <a:t> segments and concurrent program parameters.</a:t>
            </a:r>
          </a:p>
          <a:p>
            <a:pPr marL="234950" indent="-234950" eaLnBrk="1" hangingPunct="1">
              <a:lnSpc>
                <a:spcPct val="120000"/>
              </a:lnSpc>
              <a:spcBef>
                <a:spcPct val="70000"/>
              </a:spcBef>
              <a:buSzPct val="120000"/>
              <a:buFontTx/>
              <a:buChar char="•"/>
            </a:pPr>
            <a:r>
              <a:rPr lang="en-US" altLang="en-US" sz="1800" dirty="0" smtClean="0"/>
              <a:t>Provide a list of valid values using list of values feature</a:t>
            </a:r>
          </a:p>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Validation Type for Value Set</a:t>
            </a:r>
          </a:p>
          <a:p>
            <a:pPr marL="234950" indent="-234950" eaLnBrk="1" hangingPunct="1">
              <a:lnSpc>
                <a:spcPct val="120000"/>
              </a:lnSpc>
              <a:spcBef>
                <a:spcPct val="70000"/>
              </a:spcBef>
              <a:buSzPct val="120000"/>
              <a:buFontTx/>
              <a:buChar char="•"/>
            </a:pPr>
            <a:r>
              <a:rPr lang="en-US" altLang="en-US" sz="1800" dirty="0" smtClean="0"/>
              <a:t>None (not validated at all)</a:t>
            </a:r>
          </a:p>
          <a:p>
            <a:pPr marL="234950" indent="-234950" eaLnBrk="1" hangingPunct="1">
              <a:lnSpc>
                <a:spcPct val="120000"/>
              </a:lnSpc>
              <a:spcBef>
                <a:spcPct val="70000"/>
              </a:spcBef>
              <a:buSzPct val="120000"/>
              <a:buFontTx/>
              <a:buChar char="•"/>
            </a:pPr>
            <a:r>
              <a:rPr lang="en-US" altLang="en-US" sz="1800" dirty="0" smtClean="0"/>
              <a:t>Table</a:t>
            </a:r>
          </a:p>
          <a:p>
            <a:pPr marL="234950" indent="-234950" eaLnBrk="1" hangingPunct="1">
              <a:lnSpc>
                <a:spcPct val="120000"/>
              </a:lnSpc>
              <a:spcBef>
                <a:spcPct val="70000"/>
              </a:spcBef>
              <a:buSzPct val="120000"/>
              <a:buFontTx/>
              <a:buChar char="•"/>
            </a:pPr>
            <a:r>
              <a:rPr lang="en-US" altLang="en-US" sz="1800" dirty="0" smtClean="0"/>
              <a:t>Independent</a:t>
            </a:r>
          </a:p>
          <a:p>
            <a:pPr marL="234950" indent="-234950" eaLnBrk="1" hangingPunct="1">
              <a:lnSpc>
                <a:spcPct val="120000"/>
              </a:lnSpc>
              <a:spcBef>
                <a:spcPct val="70000"/>
              </a:spcBef>
              <a:buSzPct val="120000"/>
              <a:buFontTx/>
              <a:buChar char="•"/>
            </a:pPr>
            <a:r>
              <a:rPr lang="en-US" altLang="en-US" sz="1800" dirty="0" smtClean="0"/>
              <a:t>Dependent</a:t>
            </a:r>
          </a:p>
          <a:p>
            <a:pPr marL="234950" indent="-234950" eaLnBrk="1" hangingPunct="1"/>
            <a:endParaRPr lang="en-US" altLang="en-US" sz="1800" dirty="0" smtClean="0"/>
          </a:p>
        </p:txBody>
      </p:sp>
    </p:spTree>
    <p:extLst>
      <p:ext uri="{BB962C8B-B14F-4D97-AF65-F5344CB8AC3E}">
        <p14:creationId xmlns:p14="http://schemas.microsoft.com/office/powerpoint/2010/main" val="212141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validated value sets</a:t>
            </a:r>
            <a:endParaRPr lang="en-US" dirty="0"/>
          </a:p>
        </p:txBody>
      </p:sp>
      <p:sp>
        <p:nvSpPr>
          <p:cNvPr id="4" name="Content Placeholder 5"/>
          <p:cNvSpPr>
            <a:spLocks noGrp="1"/>
          </p:cNvSpPr>
          <p:nvPr>
            <p:ph idx="4294967295"/>
          </p:nvPr>
        </p:nvSpPr>
        <p:spPr>
          <a:xfrm>
            <a:off x="481013" y="1292225"/>
            <a:ext cx="8662987" cy="4956175"/>
          </a:xfrm>
        </p:spPr>
        <p:txBody>
          <a:bodyPr/>
          <a:lstStyle/>
          <a:p>
            <a:pPr marL="234950" indent="-234950" eaLnBrk="1" hangingPunct="1">
              <a:lnSpc>
                <a:spcPct val="120000"/>
              </a:lnSpc>
              <a:spcBef>
                <a:spcPct val="70000"/>
              </a:spcBef>
              <a:buSzPct val="120000"/>
              <a:buFontTx/>
              <a:buChar char="•"/>
            </a:pPr>
            <a:r>
              <a:rPr lang="en-US" altLang="en-US" smtClean="0"/>
              <a:t>Create a validation table in your database</a:t>
            </a:r>
          </a:p>
          <a:p>
            <a:pPr marL="234950" indent="-234950" eaLnBrk="1" hangingPunct="1">
              <a:lnSpc>
                <a:spcPct val="120000"/>
              </a:lnSpc>
              <a:spcBef>
                <a:spcPct val="70000"/>
              </a:spcBef>
              <a:buSzPct val="120000"/>
              <a:buFontTx/>
              <a:buChar char="•"/>
            </a:pPr>
            <a:r>
              <a:rPr lang="en-US" altLang="en-US" smtClean="0"/>
              <a:t>Register your table with Oracle Application Object Library (as a table)</a:t>
            </a:r>
          </a:p>
          <a:p>
            <a:pPr marL="234950" indent="-234950" eaLnBrk="1" hangingPunct="1">
              <a:lnSpc>
                <a:spcPct val="120000"/>
              </a:lnSpc>
              <a:spcBef>
                <a:spcPct val="70000"/>
              </a:spcBef>
              <a:buSzPct val="120000"/>
              <a:buFontTx/>
              <a:buChar char="•"/>
            </a:pPr>
            <a:r>
              <a:rPr lang="en-US" altLang="en-US" smtClean="0"/>
              <a:t>Create the necessary grants and synonyms</a:t>
            </a:r>
          </a:p>
          <a:p>
            <a:pPr marL="234950" indent="-234950" eaLnBrk="1" hangingPunct="1">
              <a:lnSpc>
                <a:spcPct val="120000"/>
              </a:lnSpc>
              <a:spcBef>
                <a:spcPct val="70000"/>
              </a:spcBef>
              <a:buSzPct val="120000"/>
              <a:buFontTx/>
              <a:buChar char="•"/>
            </a:pPr>
            <a:r>
              <a:rPr lang="en-US" altLang="en-US" smtClean="0"/>
              <a:t>Define a value set that uses your validation table</a:t>
            </a:r>
          </a:p>
          <a:p>
            <a:pPr marL="234950" indent="-234950" eaLnBrk="1" hangingPunct="1">
              <a:lnSpc>
                <a:spcPct val="120000"/>
              </a:lnSpc>
              <a:spcBef>
                <a:spcPct val="70000"/>
              </a:spcBef>
              <a:buSzPct val="120000"/>
              <a:buFontTx/>
              <a:buChar char="•"/>
            </a:pPr>
            <a:r>
              <a:rPr lang="en-US" altLang="en-US" smtClean="0"/>
              <a:t>Define your flexfield structure to use that value set for a segment.</a:t>
            </a:r>
          </a:p>
          <a:p>
            <a:pPr marL="234950" indent="-234950" eaLnBrk="1" hangingPunct="1"/>
            <a:endParaRPr lang="en-US" altLang="en-US" smtClean="0"/>
          </a:p>
        </p:txBody>
      </p:sp>
    </p:spTree>
    <p:extLst>
      <p:ext uri="{BB962C8B-B14F-4D97-AF65-F5344CB8AC3E}">
        <p14:creationId xmlns:p14="http://schemas.microsoft.com/office/powerpoint/2010/main" val="380915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471695" y="286887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471694" y="4186230"/>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471695" y="220204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61" y="355928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GB" altLang="en-US" sz="1600" dirty="0" smtClean="0"/>
              <a:t>File server Structure And Setting </a:t>
            </a:r>
            <a:r>
              <a:rPr lang="en-GB" altLang="en-US" sz="1600" dirty="0"/>
              <a:t>Up Your Application</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374571" y="287068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noProof="0" dirty="0" smtClean="0"/>
              <a:t>Register Forms/ Register Function /</a:t>
            </a:r>
            <a:r>
              <a:rPr lang="de-DE" sz="1600" kern="0" dirty="0" smtClean="0">
                <a:solidFill>
                  <a:sysClr val="windowText" lastClr="000000"/>
                </a:solidFill>
                <a:ea typeface="Calibri" pitchFamily="34" charset="0"/>
              </a:rPr>
              <a:t> </a:t>
            </a:r>
            <a:r>
              <a:rPr lang="de-DE" sz="1600" kern="0" dirty="0" smtClean="0">
                <a:solidFill>
                  <a:sysClr val="windowText" lastClr="000000"/>
                </a:solidFill>
                <a:ea typeface="Calibri" pitchFamily="34" charset="0"/>
              </a:rPr>
              <a:t>Menus/Messages</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8" name="Rectangle 27"/>
          <p:cNvSpPr>
            <a:spLocks/>
          </p:cNvSpPr>
          <p:nvPr/>
        </p:nvSpPr>
        <p:spPr bwMode="gray">
          <a:xfrm>
            <a:off x="3374571" y="4184397"/>
            <a:ext cx="5310643" cy="461989"/>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a:t>Profiles</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1" y="2195947"/>
            <a:ext cx="5310643" cy="473726"/>
          </a:xfrm>
          <a:prstGeom prst="rect">
            <a:avLst/>
          </a:prstGeom>
          <a:solidFill>
            <a:sysClr val="window" lastClr="FFFFFF">
              <a:lumMod val="85000"/>
            </a:sysClr>
          </a:solidFill>
          <a:effectLst/>
        </p:spPr>
        <p:txBody>
          <a:bodyPr wrap="square" lIns="274320" anchor="ctr">
            <a:noAutofit/>
          </a:bodyPr>
          <a:lstStyle/>
          <a:p>
            <a:pPr defTabSz="914400" eaLnBrk="0" hangingPunct="0">
              <a:spcBef>
                <a:spcPts val="200"/>
              </a:spcBef>
              <a:spcAft>
                <a:spcPts val="200"/>
              </a:spcAft>
              <a:buClr>
                <a:srgbClr val="0078A9"/>
              </a:buClr>
              <a:defRPr/>
            </a:pPr>
            <a:endParaRPr lang="en-GB" sz="1600" dirty="0"/>
          </a:p>
          <a:p>
            <a:pPr marL="285750" indent="-285750" defTabSz="914400" eaLnBrk="0" hangingPunct="0">
              <a:spcBef>
                <a:spcPts val="200"/>
              </a:spcBef>
              <a:spcAft>
                <a:spcPts val="200"/>
              </a:spcAft>
              <a:buClr>
                <a:srgbClr val="0078A9"/>
              </a:buClr>
              <a:buFont typeface="Arial" panose="020B0604020202020204" pitchFamily="34" charset="0"/>
              <a:buChar char="•"/>
              <a:defRPr/>
            </a:pPr>
            <a:r>
              <a:rPr lang="en-GB" sz="1600" dirty="0" smtClean="0"/>
              <a:t> User Responsibilities / Concurrent Programs</a:t>
            </a:r>
            <a:endParaRPr lang="de-DE" sz="1600" b="1" kern="0" dirty="0">
              <a:solidFill>
                <a:sysClr val="windowText" lastClr="000000"/>
              </a:solidFill>
              <a:ea typeface="Calibri" pitchFamily="34" charset="0"/>
            </a:endParaRPr>
          </a:p>
          <a:p>
            <a:pPr marL="285750" lvl="0" indent="-285750" defTabSz="914400" eaLnBrk="0" hangingPunct="0">
              <a:spcBef>
                <a:spcPts val="200"/>
              </a:spcBef>
              <a:spcAft>
                <a:spcPts val="200"/>
              </a:spcAft>
              <a:buClr>
                <a:srgbClr val="0078A9"/>
              </a:buClr>
              <a:buFont typeface="Arial" pitchFamily="34" charset="0"/>
              <a:buChar char="•"/>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30" name="Rectangle 29"/>
          <p:cNvSpPr>
            <a:spLocks/>
          </p:cNvSpPr>
          <p:nvPr/>
        </p:nvSpPr>
        <p:spPr bwMode="gray">
          <a:xfrm>
            <a:off x="3374571" y="355877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de-DE" sz="1600" kern="0">
                <a:solidFill>
                  <a:sysClr val="windowText" lastClr="000000"/>
                </a:solidFill>
                <a:ea typeface="Calibri" pitchFamily="34" charset="0"/>
              </a:rPr>
              <a:t>Request Group</a:t>
            </a:r>
            <a:endParaRPr lang="de-DE" sz="1600"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1243241" y="5479468"/>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74571" y="547946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Flex Fields</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471695" y="4861562"/>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4571" y="4867660"/>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Value Set</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t>Table validated value </a:t>
            </a:r>
            <a:r>
              <a:rPr lang="en-US" dirty="0" smtClean="0"/>
              <a:t>sets (Contd.)</a:t>
            </a:r>
            <a:endParaRPr lang="en-US" dirty="0"/>
          </a:p>
        </p:txBody>
      </p:sp>
      <p:sp>
        <p:nvSpPr>
          <p:cNvPr id="4" name="Text Box 6"/>
          <p:cNvSpPr txBox="1">
            <a:spLocks noChangeArrowheads="1"/>
          </p:cNvSpPr>
          <p:nvPr/>
        </p:nvSpPr>
        <p:spPr bwMode="auto">
          <a:xfrm>
            <a:off x="192595" y="1131887"/>
            <a:ext cx="9600629"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dirty="0"/>
              <a:t>Create a value set with a name ,format type and length.</a:t>
            </a:r>
          </a:p>
          <a:p>
            <a:pPr eaLnBrk="1" hangingPunct="1">
              <a:buFont typeface="Wingdings" panose="05000000000000000000" pitchFamily="2" charset="2"/>
              <a:buChar char="Ø"/>
            </a:pPr>
            <a:r>
              <a:rPr lang="en-US" altLang="en-US" dirty="0"/>
              <a:t>Specify validation type as Table and click on details button</a:t>
            </a:r>
          </a:p>
          <a:p>
            <a:pPr eaLnBrk="1" hangingPunct="1">
              <a:buFont typeface="Wingdings" panose="05000000000000000000" pitchFamily="2" charset="2"/>
              <a:buChar char="Ø"/>
            </a:pPr>
            <a:r>
              <a:rPr lang="en-US" altLang="en-US" dirty="0"/>
              <a:t>Enter the Application name (optional), table name. </a:t>
            </a:r>
          </a:p>
          <a:p>
            <a:pPr eaLnBrk="1" hangingPunct="1">
              <a:buFont typeface="Wingdings" panose="05000000000000000000" pitchFamily="2" charset="2"/>
              <a:buChar char="Ø"/>
            </a:pPr>
            <a:r>
              <a:rPr lang="en-US" altLang="en-US" dirty="0"/>
              <a:t>Enter the column names which you want to display as value and meaning (optional)</a:t>
            </a:r>
          </a:p>
          <a:p>
            <a:pPr eaLnBrk="1" hangingPunct="1">
              <a:buFont typeface="Wingdings" panose="05000000000000000000" pitchFamily="2" charset="2"/>
              <a:buChar char="Ø"/>
            </a:pPr>
            <a:r>
              <a:rPr lang="en-US" altLang="en-US" dirty="0"/>
              <a:t>Enter the column name which need to be stored in the database in ID field</a:t>
            </a:r>
          </a:p>
          <a:p>
            <a:pPr eaLnBrk="1" hangingPunct="1">
              <a:buFont typeface="Wingdings" panose="05000000000000000000" pitchFamily="2" charset="2"/>
              <a:buChar char="Ø"/>
            </a:pPr>
            <a:r>
              <a:rPr lang="en-US" altLang="en-US" dirty="0"/>
              <a:t>Mention the data type of these columns</a:t>
            </a:r>
          </a:p>
          <a:p>
            <a:pPr eaLnBrk="1" hangingPunct="1">
              <a:buFont typeface="Wingdings" panose="05000000000000000000" pitchFamily="2" charset="2"/>
              <a:buChar char="Ø"/>
            </a:pPr>
            <a:r>
              <a:rPr lang="en-US" altLang="en-US" dirty="0"/>
              <a:t>Enter a where and order by clause as appropriate.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9723" r="3381" b="40829"/>
          <a:stretch>
            <a:fillRect/>
          </a:stretch>
        </p:blipFill>
        <p:spPr bwMode="auto">
          <a:xfrm>
            <a:off x="216408" y="3270933"/>
            <a:ext cx="8763000" cy="307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61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ndependent/Dependent Value Set</a:t>
            </a:r>
            <a:endParaRPr lang="en-US" dirty="0"/>
          </a:p>
        </p:txBody>
      </p:sp>
      <p:sp>
        <p:nvSpPr>
          <p:cNvPr id="4" name="Content Placeholder 6"/>
          <p:cNvSpPr>
            <a:spLocks noGrp="1"/>
          </p:cNvSpPr>
          <p:nvPr>
            <p:ph idx="4294967295"/>
          </p:nvPr>
        </p:nvSpPr>
        <p:spPr>
          <a:xfrm>
            <a:off x="0" y="1216152"/>
            <a:ext cx="9820656" cy="5489448"/>
          </a:xfrm>
        </p:spPr>
        <p:txBody>
          <a:bodyPr/>
          <a:lstStyle/>
          <a:p>
            <a:pPr marL="234950" indent="-234950" eaLnBrk="1" hangingPunct="1">
              <a:spcBef>
                <a:spcPct val="70000"/>
              </a:spcBef>
              <a:buSzPct val="120000"/>
              <a:buFontTx/>
              <a:buChar char="•"/>
            </a:pPr>
            <a:r>
              <a:rPr lang="en-US" altLang="en-US" sz="1800" dirty="0" smtClean="0"/>
              <a:t>Create your independent value set first </a:t>
            </a:r>
          </a:p>
          <a:p>
            <a:pPr marL="234950" indent="-234950" eaLnBrk="1" hangingPunct="1">
              <a:spcBef>
                <a:spcPct val="70000"/>
              </a:spcBef>
              <a:buSzPct val="120000"/>
              <a:buFontTx/>
              <a:buChar char="•"/>
            </a:pPr>
            <a:r>
              <a:rPr lang="en-US" altLang="en-US" sz="1800" dirty="0" smtClean="0"/>
              <a:t>Create your dependent value set, specifying a default value </a:t>
            </a:r>
          </a:p>
          <a:p>
            <a:pPr marL="234950" indent="-234950" eaLnBrk="1" hangingPunct="1">
              <a:spcBef>
                <a:spcPct val="70000"/>
              </a:spcBef>
              <a:buSzPct val="120000"/>
              <a:buFontTx/>
              <a:buChar char="•"/>
            </a:pPr>
            <a:r>
              <a:rPr lang="en-US" altLang="en-US" sz="1800" dirty="0" smtClean="0"/>
              <a:t>Define your independent values </a:t>
            </a:r>
          </a:p>
          <a:p>
            <a:pPr marL="234950" indent="-234950" eaLnBrk="1" hangingPunct="1">
              <a:spcBef>
                <a:spcPct val="70000"/>
              </a:spcBef>
              <a:buSzPct val="120000"/>
              <a:buFontTx/>
              <a:buChar char="•"/>
            </a:pPr>
            <a:r>
              <a:rPr lang="en-US" altLang="en-US" sz="1800" dirty="0" smtClean="0"/>
              <a:t>Define your dependent values </a:t>
            </a:r>
          </a:p>
          <a:p>
            <a:pPr marL="234950" indent="-234950" eaLnBrk="1" hangingPunct="1"/>
            <a:endParaRPr lang="en-US" altLang="en-US" sz="1800"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t="9515" r="13412" b="30162"/>
          <a:stretch>
            <a:fillRect/>
          </a:stretch>
        </p:blipFill>
        <p:spPr bwMode="auto">
          <a:xfrm>
            <a:off x="762000" y="3124200"/>
            <a:ext cx="7696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99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 (Contd.)</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486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481328"/>
            <a:ext cx="3529013" cy="4767072"/>
          </a:xfrm>
        </p:spPr>
        <p:txBody>
          <a:bodyPr/>
          <a:lstStyle/>
          <a:p>
            <a:pPr eaLnBrk="1" hangingPunct="1">
              <a:buFont typeface="Arial" panose="020B0604020202020204" pitchFamily="34" charset="0"/>
              <a:buNone/>
            </a:pPr>
            <a:r>
              <a:rPr lang="en-US" altLang="en-US" dirty="0" smtClean="0"/>
              <a:t>Validation Type for Value Set…</a:t>
            </a:r>
          </a:p>
          <a:p>
            <a:pPr eaLnBrk="1" hangingPunct="1">
              <a:lnSpc>
                <a:spcPct val="120000"/>
              </a:lnSpc>
              <a:spcBef>
                <a:spcPct val="70000"/>
              </a:spcBef>
              <a:buSzPct val="120000"/>
              <a:buFontTx/>
              <a:buChar char="•"/>
            </a:pPr>
            <a:r>
              <a:rPr lang="en-US" altLang="en-US" sz="1800" dirty="0" smtClean="0"/>
              <a:t>Dependent</a:t>
            </a:r>
          </a:p>
          <a:p>
            <a:pPr eaLnBrk="1" hangingPunct="1">
              <a:buFont typeface="Arial" panose="020B0604020202020204" pitchFamily="34" charset="0"/>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7051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Value Sets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17320"/>
            <a:ext cx="8428038" cy="478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85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a:t>
            </a:r>
            <a:r>
              <a:rPr lang="en-US" altLang="en-US" dirty="0" err="1"/>
              <a:t>Flexfields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696" y="1746504"/>
            <a:ext cx="3548063"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155448" y="2121408"/>
            <a:ext cx="5577840" cy="4965319"/>
          </a:xfrm>
        </p:spPr>
        <p:txBody>
          <a:bodyPr/>
          <a:lstStyle/>
          <a:p>
            <a:pPr eaLnBrk="1" hangingPunct="1"/>
            <a:r>
              <a:rPr lang="en-US" altLang="en-US" sz="1800" dirty="0" smtClean="0"/>
              <a:t>Most businesses use codes made up of meaningful segments to identify Account Number, Part number and other business entities, </a:t>
            </a:r>
            <a:r>
              <a:rPr lang="en-US" altLang="en-US" sz="1800" dirty="0" err="1" smtClean="0"/>
              <a:t>eg</a:t>
            </a:r>
            <a:r>
              <a:rPr lang="en-US" altLang="en-US" sz="1800" dirty="0" smtClean="0"/>
              <a:t>: a company might have a part number ”PAD–NR–YEL–8 1/2x14” indicating a notepad, narrow–ruled, yellow, and 14” by 8 1/2”. </a:t>
            </a:r>
          </a:p>
          <a:p>
            <a:pPr eaLnBrk="1" hangingPunct="1"/>
            <a:r>
              <a:rPr lang="en-US" altLang="en-US" sz="1800" dirty="0" smtClean="0"/>
              <a:t>A </a:t>
            </a:r>
            <a:r>
              <a:rPr lang="en-US" altLang="en-US" sz="1800" dirty="0" err="1" smtClean="0"/>
              <a:t>Flexfield</a:t>
            </a:r>
            <a:r>
              <a:rPr lang="en-US" altLang="en-US" sz="1800" dirty="0" smtClean="0"/>
              <a:t> is a field which is made up of segments.  </a:t>
            </a:r>
          </a:p>
          <a:p>
            <a:pPr eaLnBrk="1" hangingPunct="1"/>
            <a:r>
              <a:rPr lang="en-US" altLang="en-US" sz="1800" dirty="0" smtClean="0"/>
              <a:t>Each segment has a name and a set of valid values</a:t>
            </a:r>
          </a:p>
          <a:p>
            <a:pPr eaLnBrk="1" hangingPunct="1"/>
            <a:r>
              <a:rPr lang="en-US" altLang="en-US" sz="1800" dirty="0" smtClean="0"/>
              <a:t>A Key </a:t>
            </a:r>
            <a:r>
              <a:rPr lang="en-US" altLang="en-US" sz="1800" dirty="0" err="1" smtClean="0"/>
              <a:t>flexfield</a:t>
            </a:r>
            <a:r>
              <a:rPr lang="en-US" altLang="en-US" sz="1800" dirty="0" smtClean="0"/>
              <a:t> identifies an entity</a:t>
            </a:r>
          </a:p>
        </p:txBody>
      </p:sp>
    </p:spTree>
    <p:extLst>
      <p:ext uri="{BB962C8B-B14F-4D97-AF65-F5344CB8AC3E}">
        <p14:creationId xmlns:p14="http://schemas.microsoft.com/office/powerpoint/2010/main" val="3621390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Register Key </a:t>
            </a:r>
            <a:r>
              <a:rPr lang="en-US" altLang="en-US" dirty="0" err="1"/>
              <a:t>Flexfields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970" r="9709" b="27660"/>
          <a:stretch>
            <a:fillRect/>
          </a:stretch>
        </p:blipFill>
        <p:spPr bwMode="auto">
          <a:xfrm>
            <a:off x="2971800" y="1146238"/>
            <a:ext cx="6781800" cy="289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461960"/>
            <a:ext cx="2971800" cy="2579687"/>
          </a:xfrm>
        </p:spPr>
        <p:txBody>
          <a:bodyPr/>
          <a:lstStyle/>
          <a:p>
            <a:pPr marL="234950" indent="-234950" eaLnBrk="1" hangingPunct="1">
              <a:lnSpc>
                <a:spcPct val="120000"/>
              </a:lnSpc>
              <a:spcBef>
                <a:spcPct val="70000"/>
              </a:spcBef>
              <a:buSzPct val="120000"/>
              <a:buFontTx/>
              <a:buChar char="•"/>
            </a:pPr>
            <a:r>
              <a:rPr lang="en-US" altLang="en-US" sz="1800" dirty="0" smtClean="0"/>
              <a:t>Register your key </a:t>
            </a:r>
            <a:r>
              <a:rPr lang="en-US" altLang="en-US" sz="1800" dirty="0" err="1" smtClean="0"/>
              <a:t>flexfield</a:t>
            </a:r>
            <a:r>
              <a:rPr lang="en-US" altLang="en-US" sz="1800" dirty="0" smtClean="0"/>
              <a:t> with Oracle Application Object Library</a:t>
            </a:r>
          </a:p>
        </p:txBody>
      </p:sp>
      <p:sp>
        <p:nvSpPr>
          <p:cNvPr id="6" name="Rectangle 5"/>
          <p:cNvSpPr>
            <a:spLocks noChangeArrowheads="1"/>
          </p:cNvSpPr>
          <p:nvPr/>
        </p:nvSpPr>
        <p:spPr bwMode="auto">
          <a:xfrm>
            <a:off x="0" y="4111752"/>
            <a:ext cx="9144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800" dirty="0"/>
              <a:t>Each key </a:t>
            </a:r>
            <a:r>
              <a:rPr lang="en-US" altLang="en-US" sz="1800" dirty="0" err="1"/>
              <a:t>flexfield</a:t>
            </a:r>
            <a:r>
              <a:rPr lang="en-US" altLang="en-US" sz="1800" dirty="0"/>
              <a:t> has one corresponding table, known as the combinations table, where the </a:t>
            </a:r>
            <a:r>
              <a:rPr lang="en-US" altLang="en-US" sz="1800" dirty="0" err="1"/>
              <a:t>flexfield</a:t>
            </a:r>
            <a:r>
              <a:rPr lang="en-US" altLang="en-US" sz="1800" dirty="0"/>
              <a:t> stores a list of the complete codes, with one column for each segment of the code.</a:t>
            </a:r>
          </a:p>
          <a:p>
            <a:pPr eaLnBrk="1" hangingPunct="1">
              <a:buFontTx/>
              <a:buChar char="•"/>
            </a:pPr>
            <a:r>
              <a:rPr lang="en-US" altLang="en-US" sz="1800" dirty="0"/>
              <a:t>There is a corresponding unique ID number (a code combination ID number or CCID) for that code which is also stored in the combination table.</a:t>
            </a:r>
          </a:p>
          <a:p>
            <a:pPr>
              <a:spcBef>
                <a:spcPct val="20000"/>
              </a:spcBef>
              <a:buFont typeface="Arial" panose="020B0604020202020204" pitchFamily="34" charset="0"/>
              <a:buChar char="•"/>
            </a:pPr>
            <a:r>
              <a:rPr lang="en-US" altLang="en-US" sz="1800" dirty="0"/>
              <a:t>A </a:t>
            </a:r>
            <a:r>
              <a:rPr lang="en-US" altLang="en-US" sz="1800" dirty="0" err="1"/>
              <a:t>flexfield</a:t>
            </a:r>
            <a:r>
              <a:rPr lang="en-US" altLang="en-US" sz="1800" dirty="0"/>
              <a:t> structure is a specific configuration of segments. Same </a:t>
            </a:r>
            <a:r>
              <a:rPr lang="en-US" altLang="en-US" sz="1800" dirty="0" err="1"/>
              <a:t>flexfield</a:t>
            </a:r>
            <a:r>
              <a:rPr lang="en-US" altLang="en-US" sz="1800" dirty="0"/>
              <a:t> can have multiple segment structure</a:t>
            </a:r>
          </a:p>
        </p:txBody>
      </p:sp>
    </p:spTree>
    <p:extLst>
      <p:ext uri="{BB962C8B-B14F-4D97-AF65-F5344CB8AC3E}">
        <p14:creationId xmlns:p14="http://schemas.microsoft.com/office/powerpoint/2010/main" val="379223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Customize Key </a:t>
            </a:r>
            <a:r>
              <a:rPr lang="en-US" altLang="en-US" dirty="0" err="1"/>
              <a:t>Flexfield</a:t>
            </a:r>
            <a:r>
              <a:rPr lang="en-US" altLang="en-US" dirty="0"/>
              <a:t> Segments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744" y="1115568"/>
            <a:ext cx="4953000" cy="523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335024"/>
            <a:ext cx="4645152" cy="4608576"/>
          </a:xfrm>
        </p:spPr>
        <p:txBody>
          <a:bodyPr/>
          <a:lstStyle/>
          <a:p>
            <a:pPr eaLnBrk="1" hangingPunct="1"/>
            <a:r>
              <a:rPr lang="en-US" altLang="en-US" sz="1800" dirty="0" smtClean="0"/>
              <a:t>A segment is a single sub–field within a </a:t>
            </a:r>
            <a:r>
              <a:rPr lang="en-US" altLang="en-US" sz="1800" dirty="0" err="1" smtClean="0"/>
              <a:t>flexfield</a:t>
            </a:r>
            <a:r>
              <a:rPr lang="en-US" altLang="en-US" sz="1800" dirty="0" smtClean="0"/>
              <a:t>. You define the appearance and meaning of individual segments when customizing a </a:t>
            </a:r>
            <a:r>
              <a:rPr lang="en-US" altLang="en-US" sz="1800" dirty="0" err="1" smtClean="0"/>
              <a:t>flexfield</a:t>
            </a:r>
            <a:r>
              <a:rPr lang="en-US" altLang="en-US" sz="1800" dirty="0" smtClean="0"/>
              <a:t>. </a:t>
            </a:r>
          </a:p>
          <a:p>
            <a:pPr eaLnBrk="1" hangingPunct="1"/>
            <a:r>
              <a:rPr lang="en-US" altLang="en-US" sz="1800" dirty="0" smtClean="0"/>
              <a:t>A segment is represented in your database as a single table column.</a:t>
            </a:r>
          </a:p>
          <a:p>
            <a:pPr eaLnBrk="1" hangingPunct="1"/>
            <a:r>
              <a:rPr lang="en-US" altLang="en-US" sz="1800" dirty="0" err="1" smtClean="0"/>
              <a:t>Flexfield</a:t>
            </a:r>
            <a:r>
              <a:rPr lang="en-US" altLang="en-US" sz="1800" dirty="0" smtClean="0"/>
              <a:t> validates each segment against a set of valid values, which are mostly predefined</a:t>
            </a:r>
          </a:p>
          <a:p>
            <a:pPr eaLnBrk="1" hangingPunct="1"/>
            <a:r>
              <a:rPr lang="en-US" altLang="en-US" sz="1800" dirty="0" smtClean="0">
                <a:cs typeface="Arial" panose="020B0604020202020204" pitchFamily="34" charset="0"/>
              </a:rPr>
              <a:t>A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 qualifier identifies a particular segment of a key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a:t>
            </a:r>
            <a:endParaRPr lang="en-US" altLang="en-US" sz="1800" dirty="0" smtClean="0"/>
          </a:p>
        </p:txBody>
      </p:sp>
    </p:spTree>
    <p:extLst>
      <p:ext uri="{BB962C8B-B14F-4D97-AF65-F5344CB8AC3E}">
        <p14:creationId xmlns:p14="http://schemas.microsoft.com/office/powerpoint/2010/main" val="280278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4294967295"/>
          </p:nvPr>
        </p:nvSpPr>
        <p:spPr>
          <a:xfrm>
            <a:off x="137160" y="1527048"/>
            <a:ext cx="3609975" cy="4956175"/>
          </a:xfrm>
        </p:spPr>
        <p:txBody>
          <a:bodyPr/>
          <a:lstStyle/>
          <a:p>
            <a:pPr eaLnBrk="1" hangingPunct="1">
              <a:buFont typeface="Arial" panose="020B0604020202020204" pitchFamily="34" charset="0"/>
              <a:buNone/>
            </a:pPr>
            <a:r>
              <a:rPr lang="en-US" altLang="en-US" dirty="0" smtClean="0"/>
              <a:t>Dynamic Insertion</a:t>
            </a:r>
          </a:p>
          <a:p>
            <a:pPr eaLnBrk="1" hangingPunct="1">
              <a:buFont typeface="Arial" panose="020B0604020202020204" pitchFamily="34" charset="0"/>
              <a:buNone/>
            </a:pPr>
            <a:endParaRPr lang="en-US" altLang="en-US" b="1" dirty="0" smtClean="0"/>
          </a:p>
          <a:p>
            <a:pPr eaLnBrk="1" hangingPunct="1"/>
            <a:r>
              <a:rPr lang="en-US" altLang="en-US" sz="1800" dirty="0" smtClean="0"/>
              <a:t>The insertion of a new valid combination into a combinations table from a form other than the combinations form.</a:t>
            </a:r>
          </a:p>
          <a:p>
            <a:pPr eaLnBrk="1" hangingPunct="1"/>
            <a:endParaRPr lang="en-US" altLang="en-US" dirty="0" smtClean="0"/>
          </a:p>
        </p:txBody>
      </p:sp>
      <p:sp>
        <p:nvSpPr>
          <p:cNvPr id="5" name="Title 6"/>
          <p:cNvSpPr>
            <a:spLocks noGrp="1"/>
          </p:cNvSpPr>
          <p:nvPr>
            <p:ph type="title" idx="4294967295"/>
          </p:nvPr>
        </p:nvSpPr>
        <p:spPr>
          <a:xfrm>
            <a:off x="0" y="139700"/>
            <a:ext cx="7564438" cy="669925"/>
          </a:xfrm>
        </p:spPr>
        <p:txBody>
          <a:bodyPr/>
          <a:lstStyle/>
          <a:p>
            <a:pPr eaLnBrk="1" hangingPunct="1"/>
            <a:r>
              <a:rPr altLang="en-US" dirty="0" smtClean="0"/>
              <a:t>Key </a:t>
            </a:r>
            <a:r>
              <a:rPr altLang="en-US" dirty="0" err="1" smtClean="0"/>
              <a:t>Flexfield</a:t>
            </a:r>
            <a:r>
              <a:rPr altLang="en-US" dirty="0" smtClean="0"/>
              <a:t> Feature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056" y="1408176"/>
            <a:ext cx="526415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856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err="1" smtClean="0"/>
              <a:t>Flexfields</a:t>
            </a:r>
            <a:r>
              <a:rPr lang="en-US" dirty="0" smtClean="0"/>
              <a:t> Cross Validation</a:t>
            </a:r>
            <a:endParaRPr lang="en-US" dirty="0"/>
          </a:p>
        </p:txBody>
      </p:sp>
      <p:sp>
        <p:nvSpPr>
          <p:cNvPr id="4" name="Content Placeholder 6"/>
          <p:cNvSpPr>
            <a:spLocks noGrp="1"/>
          </p:cNvSpPr>
          <p:nvPr>
            <p:ph idx="4294967295"/>
          </p:nvPr>
        </p:nvSpPr>
        <p:spPr>
          <a:xfrm>
            <a:off x="356616" y="1274064"/>
            <a:ext cx="8229600" cy="5410200"/>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b="1" dirty="0" smtClean="0"/>
              <a:t>Cross–Validation</a:t>
            </a:r>
          </a:p>
          <a:p>
            <a:pPr marL="234950" indent="-234950" eaLnBrk="1" hangingPunct="1"/>
            <a:r>
              <a:rPr lang="en-US" altLang="en-US" sz="1800" dirty="0" smtClean="0"/>
              <a:t>Cross–validation rules prevent users from creating new key </a:t>
            </a:r>
            <a:r>
              <a:rPr lang="en-US" altLang="en-US" sz="1800" dirty="0" err="1" smtClean="0"/>
              <a:t>flexfield</a:t>
            </a:r>
            <a:r>
              <a:rPr lang="en-US" altLang="en-US" sz="1800" dirty="0" smtClean="0"/>
              <a:t> combinations that contain values that should not coexist in the same combination.</a:t>
            </a:r>
          </a:p>
          <a:p>
            <a:pPr marL="234950" indent="-234950" eaLnBrk="1" hangingPunct="1"/>
            <a:endParaRPr lang="en-US" altLang="en-US" dirty="0"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8688" r="26707" b="26154"/>
          <a:stretch>
            <a:fillRect/>
          </a:stretch>
        </p:blipFill>
        <p:spPr bwMode="auto">
          <a:xfrm>
            <a:off x="533400" y="2834640"/>
            <a:ext cx="7620000" cy="318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896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4294967295"/>
          </p:nvPr>
        </p:nvSpPr>
        <p:spPr>
          <a:xfrm>
            <a:off x="316421" y="1380744"/>
            <a:ext cx="8662987" cy="4956175"/>
          </a:xfrm>
        </p:spPr>
        <p:txBody>
          <a:bodyPr/>
          <a:lstStyle/>
          <a:p>
            <a:pPr eaLnBrk="1" hangingPunct="1"/>
            <a:r>
              <a:rPr lang="en-US" altLang="en-US" sz="1800" dirty="0" smtClean="0"/>
              <a:t>Descriptive </a:t>
            </a:r>
            <a:r>
              <a:rPr lang="en-US" altLang="en-US" sz="1800" dirty="0" err="1" smtClean="0"/>
              <a:t>flexfields</a:t>
            </a:r>
            <a:r>
              <a:rPr lang="en-US" altLang="en-US" sz="1800" dirty="0" smtClean="0"/>
              <a:t> provide customizable "expansion space" on your forms. You can use descriptive </a:t>
            </a:r>
            <a:r>
              <a:rPr lang="en-US" altLang="en-US" sz="1800" dirty="0" err="1" smtClean="0"/>
              <a:t>flexfields</a:t>
            </a:r>
            <a:r>
              <a:rPr lang="en-US" altLang="en-US" sz="1800" dirty="0" smtClean="0"/>
              <a:t> to have additional information, important and unique to your business, that would not otherwise be captured by the form. </a:t>
            </a:r>
          </a:p>
          <a:p>
            <a:pPr eaLnBrk="1" hangingPunct="1"/>
            <a:endParaRPr lang="en-US" altLang="en-US" sz="1800" dirty="0" smtClean="0"/>
          </a:p>
          <a:p>
            <a:pPr eaLnBrk="1" hangingPunct="1"/>
            <a:r>
              <a:rPr lang="en-US" altLang="en-US" sz="1800" dirty="0" smtClean="0"/>
              <a:t>A descriptive </a:t>
            </a:r>
            <a:r>
              <a:rPr lang="en-US" altLang="en-US" sz="1800" dirty="0" err="1" smtClean="0"/>
              <a:t>flexfield</a:t>
            </a:r>
            <a:r>
              <a:rPr lang="en-US" altLang="en-US" sz="1800" dirty="0" smtClean="0"/>
              <a:t> appears on a form as a single-character, unnamed field enclosed in brackets. </a:t>
            </a:r>
          </a:p>
          <a:p>
            <a:pPr eaLnBrk="1" hangingPunct="1"/>
            <a:endParaRPr lang="en-US" altLang="en-US" sz="1800" dirty="0" smtClean="0"/>
          </a:p>
          <a:p>
            <a:pPr eaLnBrk="1" hangingPunct="1"/>
            <a:r>
              <a:rPr lang="en-US" altLang="en-US" sz="1800" dirty="0" smtClean="0"/>
              <a:t>Descriptive </a:t>
            </a:r>
            <a:r>
              <a:rPr lang="en-US" altLang="en-US" sz="1800" dirty="0" err="1" smtClean="0"/>
              <a:t>flexfields</a:t>
            </a:r>
            <a:r>
              <a:rPr lang="en-US" altLang="en-US" sz="1800" dirty="0" smtClean="0"/>
              <a:t> have two different types of segments, global and context-sensitive.</a:t>
            </a:r>
          </a:p>
          <a:p>
            <a:pPr eaLnBrk="1" hangingPunct="1"/>
            <a:endParaRPr lang="en-US" altLang="en-US" sz="1800" dirty="0" smtClean="0"/>
          </a:p>
          <a:p>
            <a:pPr eaLnBrk="1" hangingPunct="1"/>
            <a:r>
              <a:rPr lang="en-US" altLang="en-US" sz="1800" dirty="0" smtClean="0"/>
              <a:t>A </a:t>
            </a:r>
            <a:r>
              <a:rPr lang="en-US" altLang="en-US" sz="1800" i="1" dirty="0" smtClean="0"/>
              <a:t>global segment </a:t>
            </a:r>
            <a:r>
              <a:rPr lang="en-US" altLang="en-US" sz="1800" dirty="0" smtClean="0"/>
              <a:t>is a segment that always appears in the descriptive </a:t>
            </a:r>
            <a:r>
              <a:rPr lang="en-US" altLang="en-US" sz="1800" dirty="0" err="1" smtClean="0"/>
              <a:t>flexfield</a:t>
            </a:r>
            <a:r>
              <a:rPr lang="en-US" altLang="en-US" sz="1800" dirty="0" smtClean="0"/>
              <a:t> pop-up window. </a:t>
            </a:r>
          </a:p>
          <a:p>
            <a:pPr eaLnBrk="1" hangingPunct="1"/>
            <a:endParaRPr lang="en-US" altLang="en-US" sz="1800" dirty="0" smtClean="0"/>
          </a:p>
          <a:p>
            <a:pPr eaLnBrk="1" hangingPunct="1"/>
            <a:r>
              <a:rPr lang="en-US" altLang="en-US" sz="1800" dirty="0" smtClean="0"/>
              <a:t>A </a:t>
            </a:r>
            <a:r>
              <a:rPr lang="en-US" altLang="en-US" sz="1800" i="1" dirty="0" smtClean="0"/>
              <a:t>context-sensitive segment </a:t>
            </a:r>
            <a:r>
              <a:rPr lang="en-US" altLang="en-US" sz="1800" dirty="0" smtClean="0"/>
              <a:t>is a segment that may or may not appear depending upon what other information is present in your form.</a:t>
            </a:r>
          </a:p>
        </p:txBody>
      </p:sp>
      <p:sp>
        <p:nvSpPr>
          <p:cNvPr id="5" name="Rectangle 4"/>
          <p:cNvSpPr>
            <a:spLocks noGrp="1" noChangeArrowheads="1"/>
          </p:cNvSpPr>
          <p:nvPr>
            <p:ph type="title" idx="4294967295"/>
          </p:nvPr>
        </p:nvSpPr>
        <p:spPr>
          <a:xfrm>
            <a:off x="0" y="139700"/>
            <a:ext cx="7564438" cy="669925"/>
          </a:xfrm>
          <a:noFill/>
        </p:spPr>
        <p:txBody>
          <a:bodyPr/>
          <a:lstStyle/>
          <a:p>
            <a:pPr eaLnBrk="1" hangingPunct="1"/>
            <a:r>
              <a:rPr altLang="en-US" dirty="0" smtClean="0"/>
              <a:t>Descriptive </a:t>
            </a:r>
            <a:r>
              <a:rPr altLang="en-US" dirty="0" err="1" smtClean="0"/>
              <a:t>Flexfields</a:t>
            </a:r>
            <a:endParaRPr altLang="en-US" dirty="0" smtClean="0"/>
          </a:p>
        </p:txBody>
      </p:sp>
    </p:spTree>
    <p:extLst>
      <p:ext uri="{BB962C8B-B14F-4D97-AF65-F5344CB8AC3E}">
        <p14:creationId xmlns:p14="http://schemas.microsoft.com/office/powerpoint/2010/main" val="168831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37"/>
            <a:ext cx="9906000" cy="1001713"/>
          </a:xfrm>
        </p:spPr>
        <p:txBody>
          <a:bodyPr/>
          <a:lstStyle/>
          <a:p>
            <a:r>
              <a:rPr lang="en-US" dirty="0" smtClean="0"/>
              <a:t>File server structure</a:t>
            </a:r>
            <a:endParaRPr lang="en-US" dirty="0"/>
          </a:p>
        </p:txBody>
      </p:sp>
      <p:sp>
        <p:nvSpPr>
          <p:cNvPr id="3" name="AutoShape 2" descr="Image result for file server structure in oracle apps r12"/>
          <p:cNvSpPr>
            <a:spLocks noChangeAspect="1" noChangeArrowheads="1"/>
          </p:cNvSpPr>
          <p:nvPr/>
        </p:nvSpPr>
        <p:spPr bwMode="auto">
          <a:xfrm>
            <a:off x="742171" y="2139351"/>
            <a:ext cx="5313572" cy="34246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server structure in oracle apps r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28637" y="1457864"/>
            <a:ext cx="8848725" cy="4671473"/>
          </a:xfrm>
          <a:prstGeom prst="rect">
            <a:avLst/>
          </a:prstGeom>
        </p:spPr>
      </p:pic>
    </p:spTree>
    <p:extLst>
      <p:ext uri="{BB962C8B-B14F-4D97-AF65-F5344CB8AC3E}">
        <p14:creationId xmlns:p14="http://schemas.microsoft.com/office/powerpoint/2010/main" val="140675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0" y="1273175"/>
            <a:ext cx="2806700" cy="4956175"/>
          </a:xfrm>
        </p:spPr>
        <p:txBody>
          <a:bodyPr/>
          <a:lstStyle/>
          <a:p>
            <a:pPr eaLnBrk="1" hangingPunct="1"/>
            <a:r>
              <a:rPr lang="en-US" altLang="en-US" sz="1800" dirty="0" smtClean="0"/>
              <a:t>In Order management, if you want to add some extra Order line information, then query the DFF for “Additional Line Attribute information”</a:t>
            </a:r>
          </a:p>
          <a:p>
            <a:pPr eaLnBrk="1" hangingPunct="1"/>
            <a:endParaRPr lang="en-US" altLang="en-US" sz="1800" dirty="0" smtClean="0"/>
          </a:p>
          <a:p>
            <a:pPr eaLnBrk="1" hangingPunct="1"/>
            <a:r>
              <a:rPr lang="en-US" altLang="en-US" sz="1800" dirty="0" smtClean="0"/>
              <a:t>Go to Global Data Elements context field.</a:t>
            </a:r>
          </a:p>
          <a:p>
            <a:pPr eaLnBrk="1" hangingPunct="1"/>
            <a:endParaRPr lang="en-US" altLang="en-US" sz="1800" dirty="0" smtClean="0"/>
          </a:p>
          <a:p>
            <a:pPr eaLnBrk="1" hangingPunct="1"/>
            <a:r>
              <a:rPr lang="en-US" altLang="en-US" sz="1800" dirty="0" smtClean="0"/>
              <a:t>Click segments to view the DFF segments.</a:t>
            </a:r>
          </a:p>
          <a:p>
            <a:pPr eaLnBrk="1" hangingPunct="1"/>
            <a:endParaRPr lang="en-US" altLang="en-US" sz="1800" dirty="0" smtClean="0"/>
          </a:p>
        </p:txBody>
      </p:sp>
      <p:sp>
        <p:nvSpPr>
          <p:cNvPr id="5" name="Rectangle 2"/>
          <p:cNvSpPr>
            <a:spLocks noGrp="1" noChangeArrowheads="1"/>
          </p:cNvSpPr>
          <p:nvPr>
            <p:ph type="title" idx="4294967295"/>
          </p:nvPr>
        </p:nvSpPr>
        <p:spPr>
          <a:xfrm>
            <a:off x="118872" y="185420"/>
            <a:ext cx="7564438" cy="669925"/>
          </a:xfrm>
        </p:spPr>
        <p:txBody>
          <a:bodyPr/>
          <a:lstStyle/>
          <a:p>
            <a:pPr eaLnBrk="1" hangingPunct="1"/>
            <a:r>
              <a:rPr altLang="en-US" dirty="0" smtClean="0"/>
              <a:t>Global Segments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66800"/>
            <a:ext cx="6096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12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64" y="1193355"/>
            <a:ext cx="5791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16736"/>
            <a:ext cx="2788920" cy="4782439"/>
          </a:xfrm>
        </p:spPr>
        <p:txBody>
          <a:bodyPr/>
          <a:lstStyle/>
          <a:p>
            <a:pPr eaLnBrk="1" hangingPunct="1"/>
            <a:r>
              <a:rPr lang="en-US" altLang="en-US" sz="1800" dirty="0" smtClean="0"/>
              <a:t>Already used segments for the DFF will appear here</a:t>
            </a:r>
          </a:p>
          <a:p>
            <a:pPr eaLnBrk="1" hangingPunct="1"/>
            <a:endParaRPr lang="en-US" altLang="en-US" sz="1800" dirty="0" smtClean="0"/>
          </a:p>
          <a:p>
            <a:pPr eaLnBrk="1" hangingPunct="1"/>
            <a:r>
              <a:rPr lang="en-US" altLang="en-US" sz="1800" dirty="0" smtClean="0"/>
              <a:t>You can create a new record and use a previously unused attribute and make it enabled and displayed</a:t>
            </a:r>
          </a:p>
          <a:p>
            <a:pPr eaLnBrk="1" hangingPunct="1"/>
            <a:endParaRPr lang="en-US" altLang="en-US" sz="1800" dirty="0" smtClean="0"/>
          </a:p>
          <a:p>
            <a:pPr eaLnBrk="1" hangingPunct="1"/>
            <a:r>
              <a:rPr lang="en-US" altLang="en-US" sz="1800" dirty="0" smtClean="0"/>
              <a:t>Save and compile the </a:t>
            </a:r>
            <a:r>
              <a:rPr lang="en-US" altLang="en-US" sz="1800" dirty="0" err="1" smtClean="0"/>
              <a:t>flexfield</a:t>
            </a:r>
            <a:r>
              <a:rPr lang="en-US" altLang="en-US" sz="1800" dirty="0" smtClean="0"/>
              <a:t> definition</a:t>
            </a:r>
          </a:p>
          <a:p>
            <a:pPr eaLnBrk="1" hangingPunct="1"/>
            <a:endParaRPr lang="en-US" altLang="en-US" sz="1800" dirty="0" smtClean="0"/>
          </a:p>
        </p:txBody>
      </p:sp>
    </p:spTree>
    <p:extLst>
      <p:ext uri="{BB962C8B-B14F-4D97-AF65-F5344CB8AC3E}">
        <p14:creationId xmlns:p14="http://schemas.microsoft.com/office/powerpoint/2010/main" val="4731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432" y="1252728"/>
            <a:ext cx="579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89888"/>
            <a:ext cx="3721608" cy="4709287"/>
          </a:xfrm>
        </p:spPr>
        <p:txBody>
          <a:bodyPr/>
          <a:lstStyle/>
          <a:p>
            <a:pPr eaLnBrk="1" hangingPunct="1"/>
            <a:r>
              <a:rPr lang="en-US" altLang="en-US" sz="1800" dirty="0" smtClean="0"/>
              <a:t>Navigate to Order Management, Enter orders screen.</a:t>
            </a:r>
          </a:p>
          <a:p>
            <a:pPr eaLnBrk="1" hangingPunct="1"/>
            <a:endParaRPr lang="en-US" altLang="en-US" sz="1800" dirty="0" smtClean="0"/>
          </a:p>
          <a:p>
            <a:pPr eaLnBrk="1" hangingPunct="1"/>
            <a:r>
              <a:rPr lang="en-US" altLang="en-US" sz="1800" dirty="0" smtClean="0"/>
              <a:t>Enter or query an order and go to line DFF</a:t>
            </a:r>
          </a:p>
          <a:p>
            <a:pPr eaLnBrk="1" hangingPunct="1"/>
            <a:endParaRPr lang="en-US" altLang="en-US" sz="1800" dirty="0" smtClean="0"/>
          </a:p>
          <a:p>
            <a:pPr eaLnBrk="1" hangingPunct="1"/>
            <a:r>
              <a:rPr lang="en-US" altLang="en-US" sz="1800" dirty="0" smtClean="0"/>
              <a:t>You can see the additional information you enabled now</a:t>
            </a:r>
          </a:p>
          <a:p>
            <a:pPr eaLnBrk="1" hangingPunct="1"/>
            <a:endParaRPr lang="en-US" altLang="en-US" sz="1800" dirty="0" smtClean="0"/>
          </a:p>
          <a:p>
            <a:pPr eaLnBrk="1" hangingPunct="1"/>
            <a:r>
              <a:rPr lang="en-US" altLang="en-US" sz="1800" dirty="0" smtClean="0"/>
              <a:t>The DFF data gets stored in attribute columns of the base table.</a:t>
            </a:r>
          </a:p>
          <a:p>
            <a:pPr eaLnBrk="1" hangingPunct="1"/>
            <a:endParaRPr lang="en-US" altLang="en-US" sz="1800" dirty="0" smtClean="0"/>
          </a:p>
        </p:txBody>
      </p:sp>
    </p:spTree>
    <p:extLst>
      <p:ext uri="{BB962C8B-B14F-4D97-AF65-F5344CB8AC3E}">
        <p14:creationId xmlns:p14="http://schemas.microsoft.com/office/powerpoint/2010/main" val="122626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sensitive Segments</a:t>
            </a:r>
            <a:endParaRPr lang="en-US" dirty="0"/>
          </a:p>
        </p:txBody>
      </p:sp>
      <p:grpSp>
        <p:nvGrpSpPr>
          <p:cNvPr id="4" name="Group 14"/>
          <p:cNvGrpSpPr>
            <a:grpSpLocks/>
          </p:cNvGrpSpPr>
          <p:nvPr/>
        </p:nvGrpSpPr>
        <p:grpSpPr bwMode="auto">
          <a:xfrm>
            <a:off x="4370832" y="1143000"/>
            <a:ext cx="5410200" cy="5614416"/>
            <a:chOff x="1142" y="1008"/>
            <a:chExt cx="3322" cy="285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 y="1008"/>
              <a:ext cx="3322" cy="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588" y="2392"/>
              <a:ext cx="50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Global Segments</a:t>
              </a:r>
            </a:p>
          </p:txBody>
        </p:sp>
        <p:sp>
          <p:nvSpPr>
            <p:cNvPr id="7" name="Line 5"/>
            <p:cNvSpPr>
              <a:spLocks noChangeShapeType="1"/>
            </p:cNvSpPr>
            <p:nvPr/>
          </p:nvSpPr>
          <p:spPr bwMode="auto">
            <a:xfrm>
              <a:off x="2271" y="2490"/>
              <a:ext cx="352" cy="45"/>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6"/>
            <p:cNvSpPr>
              <a:spLocks noChangeShapeType="1"/>
            </p:cNvSpPr>
            <p:nvPr/>
          </p:nvSpPr>
          <p:spPr bwMode="auto">
            <a:xfrm flipV="1">
              <a:off x="2340" y="2541"/>
              <a:ext cx="292" cy="106"/>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 name="Text Box 7"/>
            <p:cNvSpPr txBox="1">
              <a:spLocks noChangeArrowheads="1"/>
            </p:cNvSpPr>
            <p:nvPr/>
          </p:nvSpPr>
          <p:spPr bwMode="auto">
            <a:xfrm>
              <a:off x="2580" y="3064"/>
              <a:ext cx="50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Context-Sensitive Segments</a:t>
              </a:r>
            </a:p>
          </p:txBody>
        </p:sp>
        <p:sp>
          <p:nvSpPr>
            <p:cNvPr id="10" name="Line 8"/>
            <p:cNvSpPr>
              <a:spLocks noChangeShapeType="1"/>
            </p:cNvSpPr>
            <p:nvPr/>
          </p:nvSpPr>
          <p:spPr bwMode="auto">
            <a:xfrm flipV="1">
              <a:off x="2235" y="3231"/>
              <a:ext cx="384" cy="19"/>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9"/>
            <p:cNvSpPr>
              <a:spLocks noChangeShapeType="1"/>
            </p:cNvSpPr>
            <p:nvPr/>
          </p:nvSpPr>
          <p:spPr bwMode="auto">
            <a:xfrm flipV="1">
              <a:off x="2244" y="3237"/>
              <a:ext cx="384" cy="170"/>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Rectangle 10"/>
            <p:cNvSpPr>
              <a:spLocks noChangeArrowheads="1"/>
            </p:cNvSpPr>
            <p:nvPr/>
          </p:nvSpPr>
          <p:spPr bwMode="auto">
            <a:xfrm>
              <a:off x="2656" y="2654"/>
              <a:ext cx="113" cy="19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Rectangle 11"/>
            <p:cNvSpPr>
              <a:spLocks noChangeArrowheads="1"/>
            </p:cNvSpPr>
            <p:nvPr/>
          </p:nvSpPr>
          <p:spPr bwMode="auto">
            <a:xfrm>
              <a:off x="2608" y="2656"/>
              <a:ext cx="11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Text Box 12"/>
            <p:cNvSpPr txBox="1">
              <a:spLocks noChangeArrowheads="1"/>
            </p:cNvSpPr>
            <p:nvPr/>
          </p:nvSpPr>
          <p:spPr bwMode="auto">
            <a:xfrm>
              <a:off x="2620" y="2664"/>
              <a:ext cx="40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 Field</a:t>
              </a:r>
            </a:p>
          </p:txBody>
        </p:sp>
      </p:grpSp>
      <p:sp>
        <p:nvSpPr>
          <p:cNvPr id="15" name="Content Placeholder 16"/>
          <p:cNvSpPr>
            <a:spLocks noGrp="1"/>
          </p:cNvSpPr>
          <p:nvPr>
            <p:ph idx="4294967295"/>
          </p:nvPr>
        </p:nvSpPr>
        <p:spPr>
          <a:xfrm>
            <a:off x="0" y="1385623"/>
            <a:ext cx="4292660" cy="4956175"/>
          </a:xfrm>
        </p:spPr>
        <p:txBody>
          <a:bodyPr/>
          <a:lstStyle/>
          <a:p>
            <a:pPr eaLnBrk="1" hangingPunct="1">
              <a:buFontTx/>
              <a:buChar char="•"/>
            </a:pPr>
            <a:r>
              <a:rPr lang="en-US" altLang="en-US" sz="1800" dirty="0" smtClean="0"/>
              <a:t>A context-sensitive descriptive </a:t>
            </a:r>
            <a:r>
              <a:rPr lang="en-US" altLang="en-US" sz="1800" dirty="0" err="1" smtClean="0"/>
              <a:t>flexfield</a:t>
            </a:r>
            <a:r>
              <a:rPr lang="en-US" altLang="en-US" sz="1800" dirty="0" smtClean="0"/>
              <a:t> can gather context information from either a field on the form, or from a special field (a context field) inside the descriptive </a:t>
            </a:r>
            <a:r>
              <a:rPr lang="en-US" altLang="en-US" sz="1800" dirty="0" err="1" smtClean="0"/>
              <a:t>flexfield</a:t>
            </a:r>
            <a:r>
              <a:rPr lang="en-US" altLang="en-US" sz="1800" dirty="0" smtClean="0"/>
              <a:t> pop-up window. </a:t>
            </a:r>
          </a:p>
          <a:p>
            <a:pPr eaLnBrk="1" hangingPunct="1"/>
            <a:r>
              <a:rPr lang="en-US" altLang="en-US" sz="1800" dirty="0" smtClean="0"/>
              <a:t>If the descriptive </a:t>
            </a:r>
            <a:r>
              <a:rPr lang="en-US" altLang="en-US" sz="1800" dirty="0" err="1" smtClean="0"/>
              <a:t>flexfield</a:t>
            </a:r>
            <a:r>
              <a:rPr lang="en-US" altLang="en-US" sz="1800" dirty="0" smtClean="0"/>
              <a:t> derives the context information from a form field, that field is called a reference field for the descriptive </a:t>
            </a:r>
            <a:r>
              <a:rPr lang="en-US" altLang="en-US" sz="1800" dirty="0" err="1" smtClean="0"/>
              <a:t>flexfield</a:t>
            </a:r>
            <a:r>
              <a:rPr lang="en-US" altLang="en-US" sz="1800" dirty="0" smtClean="0"/>
              <a:t>.</a:t>
            </a:r>
          </a:p>
          <a:p>
            <a:pPr eaLnBrk="1" hangingPunct="1"/>
            <a:r>
              <a:rPr lang="en-US" altLang="en-US" sz="1800" dirty="0" smtClean="0"/>
              <a:t>In DFF Segments form check Displayed for the context.</a:t>
            </a:r>
          </a:p>
          <a:p>
            <a:pPr eaLnBrk="1" hangingPunct="1"/>
            <a:r>
              <a:rPr lang="en-US" altLang="en-US" sz="1800" dirty="0" smtClean="0"/>
              <a:t>Optionally change the prompt of context</a:t>
            </a:r>
          </a:p>
          <a:p>
            <a:pPr eaLnBrk="1" hangingPunct="1"/>
            <a:r>
              <a:rPr lang="en-US" altLang="en-US" sz="1800" dirty="0" smtClean="0"/>
              <a:t>Choose the reference field from LOV, which should be initially defined in Register DFF form</a:t>
            </a:r>
          </a:p>
          <a:p>
            <a:pPr eaLnBrk="1" hangingPunct="1"/>
            <a:endParaRPr lang="en-US" altLang="en-US" sz="1800" dirty="0" smtClean="0"/>
          </a:p>
        </p:txBody>
      </p:sp>
    </p:spTree>
    <p:extLst>
      <p:ext uri="{BB962C8B-B14F-4D97-AF65-F5344CB8AC3E}">
        <p14:creationId xmlns:p14="http://schemas.microsoft.com/office/powerpoint/2010/main" val="2190999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a:t>
            </a:r>
            <a:r>
              <a:rPr lang="en-US" dirty="0" smtClean="0"/>
              <a:t>Segments (Contd.)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3387" b="6250"/>
          <a:stretch>
            <a:fillRect/>
          </a:stretch>
        </p:blipFill>
        <p:spPr bwMode="auto">
          <a:xfrm>
            <a:off x="3496056" y="1167384"/>
            <a:ext cx="6248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362456"/>
            <a:ext cx="3282696" cy="5012881"/>
          </a:xfrm>
        </p:spPr>
        <p:txBody>
          <a:bodyPr/>
          <a:lstStyle/>
          <a:p>
            <a:pPr eaLnBrk="1" hangingPunct="1"/>
            <a:r>
              <a:rPr lang="en-US" altLang="en-US" sz="1800" dirty="0" smtClean="0"/>
              <a:t>The reference field is same as a normal form field.</a:t>
            </a:r>
          </a:p>
          <a:p>
            <a:pPr eaLnBrk="1" hangingPunct="1"/>
            <a:r>
              <a:rPr lang="en-US" altLang="en-US" sz="1800" dirty="0" smtClean="0"/>
              <a:t>Reference fields provide a way to map the context-sensitivity of descriptive </a:t>
            </a:r>
            <a:r>
              <a:rPr lang="en-US" altLang="en-US" sz="1800" dirty="0" err="1" smtClean="0"/>
              <a:t>flexfield</a:t>
            </a:r>
            <a:r>
              <a:rPr lang="en-US" altLang="en-US" sz="1800" dirty="0" smtClean="0"/>
              <a:t> information  that has been captured to existing conditions in your business data.</a:t>
            </a:r>
          </a:p>
          <a:p>
            <a:pPr eaLnBrk="1" hangingPunct="1"/>
            <a:endParaRPr lang="en-US" altLang="en-US" sz="1800" dirty="0" smtClean="0"/>
          </a:p>
        </p:txBody>
      </p:sp>
    </p:spTree>
    <p:extLst>
      <p:ext uri="{BB962C8B-B14F-4D97-AF65-F5344CB8AC3E}">
        <p14:creationId xmlns:p14="http://schemas.microsoft.com/office/powerpoint/2010/main" val="389350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1295400"/>
            <a:ext cx="5219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527048"/>
            <a:ext cx="3608388" cy="4956175"/>
          </a:xfrm>
        </p:spPr>
        <p:txBody>
          <a:bodyPr/>
          <a:lstStyle/>
          <a:p>
            <a:pPr eaLnBrk="1" hangingPunct="1">
              <a:buFont typeface="Arial" panose="020B0604020202020204" pitchFamily="34" charset="0"/>
              <a:buNone/>
            </a:pPr>
            <a:r>
              <a:rPr lang="en-US" altLang="en-US" smtClean="0"/>
              <a:t>Descriptive flexfield segments...</a:t>
            </a:r>
          </a:p>
          <a:p>
            <a:pPr eaLnBrk="1" hangingPunct="1">
              <a:lnSpc>
                <a:spcPct val="120000"/>
              </a:lnSpc>
              <a:spcBef>
                <a:spcPct val="50000"/>
              </a:spcBef>
              <a:buSzPct val="120000"/>
              <a:buFontTx/>
              <a:buChar char="•"/>
            </a:pPr>
            <a:r>
              <a:rPr lang="en-US" altLang="en-US" sz="1800" smtClean="0"/>
              <a:t>Multiple Structure</a:t>
            </a:r>
          </a:p>
          <a:p>
            <a:pPr eaLnBrk="1" hangingPunct="1">
              <a:lnSpc>
                <a:spcPct val="120000"/>
              </a:lnSpc>
              <a:spcBef>
                <a:spcPct val="50000"/>
              </a:spcBef>
              <a:buSzPct val="120000"/>
              <a:buFontTx/>
              <a:buChar char="•"/>
            </a:pPr>
            <a:r>
              <a:rPr lang="en-US" altLang="en-US" sz="1800" smtClean="0"/>
              <a:t>Reference field </a:t>
            </a:r>
          </a:p>
          <a:p>
            <a:pPr eaLnBrk="1" hangingPunct="1">
              <a:lnSpc>
                <a:spcPct val="120000"/>
              </a:lnSpc>
              <a:spcBef>
                <a:spcPct val="50000"/>
              </a:spcBef>
              <a:buSzPct val="120000"/>
              <a:buFontTx/>
              <a:buChar char="•"/>
            </a:pPr>
            <a:r>
              <a:rPr lang="en-US" altLang="en-US" sz="1800" smtClean="0"/>
              <a:t>Structure Column</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963143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7420" b="6250"/>
          <a:stretch>
            <a:fillRect/>
          </a:stretch>
        </p:blipFill>
        <p:spPr bwMode="auto">
          <a:xfrm>
            <a:off x="3639312" y="1185672"/>
            <a:ext cx="6096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6"/>
          <p:cNvSpPr>
            <a:spLocks noGrp="1"/>
          </p:cNvSpPr>
          <p:nvPr>
            <p:ph idx="4294967295"/>
          </p:nvPr>
        </p:nvSpPr>
        <p:spPr>
          <a:xfrm>
            <a:off x="310896" y="1374584"/>
            <a:ext cx="2808288" cy="4956175"/>
          </a:xfrm>
        </p:spPr>
        <p:txBody>
          <a:bodyPr/>
          <a:lstStyle/>
          <a:p>
            <a:pPr eaLnBrk="1" hangingPunct="1"/>
            <a:r>
              <a:rPr lang="en-US" altLang="en-US" sz="1800" dirty="0" smtClean="0"/>
              <a:t>If you use a reference field, the value of that field populates its own column. For example, if the reference field on the form is the "Country" field, it populates the "</a:t>
            </a:r>
            <a:r>
              <a:rPr lang="en-US" altLang="en-US" sz="1800" b="1" dirty="0" smtClean="0"/>
              <a:t>country</a:t>
            </a:r>
            <a:r>
              <a:rPr lang="en-US" altLang="en-US" sz="1800" dirty="0" smtClean="0"/>
              <a:t>" column in the table. </a:t>
            </a:r>
          </a:p>
          <a:p>
            <a:pPr eaLnBrk="1" hangingPunct="1"/>
            <a:r>
              <a:rPr lang="en-US" altLang="en-US" sz="1800" dirty="0" smtClean="0"/>
              <a:t>However,  the reference field value also populates the structure (context) column in the table, since that value specifies which structure the </a:t>
            </a:r>
            <a:r>
              <a:rPr lang="en-US" altLang="en-US" sz="1800" dirty="0" err="1" smtClean="0"/>
              <a:t>flexfield</a:t>
            </a:r>
            <a:r>
              <a:rPr lang="en-US" altLang="en-US" sz="1800" dirty="0" smtClean="0"/>
              <a:t> displays.</a:t>
            </a:r>
          </a:p>
          <a:p>
            <a:pPr eaLnBrk="1" hangingPunct="1"/>
            <a:endParaRPr lang="en-US" altLang="en-US" sz="1800" dirty="0" smtClean="0"/>
          </a:p>
        </p:txBody>
      </p:sp>
    </p:spTree>
    <p:extLst>
      <p:ext uri="{BB962C8B-B14F-4D97-AF65-F5344CB8AC3E}">
        <p14:creationId xmlns:p14="http://schemas.microsoft.com/office/powerpoint/2010/main" val="1305646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a:t>
            </a:r>
            <a:r>
              <a:rPr lang="en-US" altLang="en-US" dirty="0" err="1"/>
              <a:t>Flexfields</a:t>
            </a:r>
            <a:endParaRPr lang="en-US" dirty="0"/>
          </a:p>
        </p:txBody>
      </p:sp>
      <p:sp>
        <p:nvSpPr>
          <p:cNvPr id="4" name="Content Placeholder 5"/>
          <p:cNvSpPr>
            <a:spLocks noGrp="1"/>
          </p:cNvSpPr>
          <p:nvPr>
            <p:ph idx="4294967295"/>
          </p:nvPr>
        </p:nvSpPr>
        <p:spPr>
          <a:xfrm>
            <a:off x="0" y="1158240"/>
            <a:ext cx="9747504" cy="5215128"/>
          </a:xfrm>
        </p:spPr>
        <p:txBody>
          <a:bodyPr/>
          <a:lstStyle/>
          <a:p>
            <a:pPr eaLnBrk="1" hangingPunct="1">
              <a:lnSpc>
                <a:spcPct val="120000"/>
              </a:lnSpc>
              <a:spcBef>
                <a:spcPct val="50000"/>
              </a:spcBef>
              <a:buSzPct val="120000"/>
            </a:pPr>
            <a:r>
              <a:rPr lang="en-US" altLang="en-US" sz="1600" dirty="0" err="1" smtClean="0">
                <a:cs typeface="Arial" panose="020B0604020202020204" pitchFamily="34" charset="0"/>
              </a:rPr>
              <a:t>Flexfields</a:t>
            </a:r>
            <a:r>
              <a:rPr lang="en-US" altLang="en-US" sz="1600" dirty="0" smtClean="0">
                <a:cs typeface="Arial" panose="020B0604020202020204" pitchFamily="34" charset="0"/>
              </a:rPr>
              <a:t> provides features that are required to satisfy the following business needs: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conform to your current business practice for accounting codes, product codes, and other codes.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capture data that would not otherwise be tracked by your application.</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“intelligent fields” that are fields comprised of one or more segments, where each segment has both a value and a meaning.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Rely upon your application to validate the values and the combination of values that you enter in intelligent fields (Cross Validation Rules).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the structure of an intelligent field change depending on data in your form or application data.</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data fields to your meet your business needs without programming.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Query intelligent fields for very specific information.</a:t>
            </a:r>
          </a:p>
          <a:p>
            <a:pPr eaLnBrk="1" hangingPunct="1"/>
            <a:endParaRPr lang="en-US" altLang="en-US" sz="1600" dirty="0" smtClean="0"/>
          </a:p>
        </p:txBody>
      </p:sp>
    </p:spTree>
    <p:extLst>
      <p:ext uri="{BB962C8B-B14F-4D97-AF65-F5344CB8AC3E}">
        <p14:creationId xmlns:p14="http://schemas.microsoft.com/office/powerpoint/2010/main" val="3150211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References</a:t>
            </a:r>
            <a:endParaRPr lang="en-US" dirty="0"/>
          </a:p>
        </p:txBody>
      </p:sp>
      <p:sp>
        <p:nvSpPr>
          <p:cNvPr id="4" name="Rectangle 3"/>
          <p:cNvSpPr>
            <a:spLocks noGrp="1" noChangeArrowheads="1"/>
          </p:cNvSpPr>
          <p:nvPr>
            <p:ph idx="4294967295"/>
          </p:nvPr>
        </p:nvSpPr>
        <p:spPr>
          <a:xfrm>
            <a:off x="288989" y="1575689"/>
            <a:ext cx="8662987" cy="4956175"/>
          </a:xfrm>
        </p:spPr>
        <p:txBody>
          <a:bodyPr/>
          <a:lstStyle/>
          <a:p>
            <a:pPr marL="381000" indent="-381000" eaLnBrk="1" hangingPunct="1">
              <a:buFont typeface="Wingdings" panose="05000000000000000000" pitchFamily="2" charset="2"/>
              <a:buAutoNum type="arabicPeriod"/>
            </a:pPr>
            <a:r>
              <a:rPr lang="en-GB" altLang="en-US" dirty="0" smtClean="0"/>
              <a:t>Oracle Applications Documentation library - </a:t>
            </a:r>
            <a:r>
              <a:rPr lang="en-US" altLang="en-US" dirty="0" smtClean="0"/>
              <a:t>Oracle Applications Developer's Guide, </a:t>
            </a:r>
          </a:p>
          <a:p>
            <a:pPr marL="381000" indent="-381000" eaLnBrk="1" hangingPunct="1">
              <a:buFont typeface="Arial" panose="020B0604020202020204" pitchFamily="34" charset="0"/>
              <a:buNone/>
            </a:pPr>
            <a:r>
              <a:rPr lang="en-GB" altLang="en-US" dirty="0" smtClean="0">
                <a:hlinkClick r:id="rId2"/>
              </a:rPr>
              <a:t>http://download-uk.oracle.com/docs/cd/B25516_08/current/html/docset.html</a:t>
            </a:r>
            <a:endParaRPr lang="en-GB" altLang="en-US" dirty="0" smtClean="0"/>
          </a:p>
          <a:p>
            <a:pPr marL="381000" indent="-381000" eaLnBrk="1" hangingPunct="1">
              <a:buFont typeface="Wingdings" panose="05000000000000000000" pitchFamily="2" charset="2"/>
              <a:buAutoNum type="arabicPeriod"/>
            </a:pPr>
            <a:endParaRPr lang="en-GB" altLang="en-US" dirty="0" smtClean="0"/>
          </a:p>
        </p:txBody>
      </p:sp>
    </p:spTree>
    <p:extLst>
      <p:ext uri="{BB962C8B-B14F-4D97-AF65-F5344CB8AC3E}">
        <p14:creationId xmlns:p14="http://schemas.microsoft.com/office/powerpoint/2010/main" val="505300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Setting </a:t>
            </a:r>
            <a:r>
              <a:rPr lang="en-US" altLang="en-US" dirty="0"/>
              <a:t>Up Your Application</a:t>
            </a:r>
            <a:endParaRPr lang="en-US" dirty="0"/>
          </a:p>
        </p:txBody>
      </p:sp>
      <p:sp>
        <p:nvSpPr>
          <p:cNvPr id="3" name="Rectangle 2"/>
          <p:cNvSpPr/>
          <p:nvPr/>
        </p:nvSpPr>
        <p:spPr>
          <a:xfrm>
            <a:off x="327660" y="1536957"/>
            <a:ext cx="4953000" cy="3308598"/>
          </a:xfrm>
          <a:prstGeom prst="rect">
            <a:avLst/>
          </a:prstGeom>
        </p:spPr>
        <p:txBody>
          <a:bodyPr>
            <a:spAutoFit/>
          </a:bodyPr>
          <a:lstStyle/>
          <a:p>
            <a:pPr eaLnBrk="1" hangingPunct="1">
              <a:buFont typeface="Arial" panose="020B0604020202020204" pitchFamily="34" charset="0"/>
              <a:buNone/>
            </a:pPr>
            <a:r>
              <a:rPr lang="en-US" altLang="en-US" dirty="0"/>
              <a:t>Oracle Applications and custom applications that integrate with Oracle </a:t>
            </a:r>
          </a:p>
          <a:p>
            <a:pPr eaLnBrk="1" hangingPunct="1">
              <a:buFont typeface="Arial" panose="020B0604020202020204" pitchFamily="34" charset="0"/>
              <a:buNone/>
            </a:pPr>
            <a:r>
              <a:rPr lang="en-US" altLang="en-US" dirty="0"/>
              <a:t>Applications need to have a particular directory structure where its </a:t>
            </a:r>
          </a:p>
          <a:p>
            <a:pPr eaLnBrk="1" hangingPunct="1">
              <a:buFont typeface="Arial" panose="020B0604020202020204" pitchFamily="34" charset="0"/>
              <a:buNone/>
            </a:pPr>
            <a:r>
              <a:rPr lang="en-US" altLang="en-US" dirty="0"/>
              <a:t>components must be available. Those components are,</a:t>
            </a:r>
          </a:p>
          <a:p>
            <a:pPr eaLnBrk="1" hangingPunct="1"/>
            <a:endParaRPr lang="en-US" altLang="en-US" dirty="0"/>
          </a:p>
          <a:p>
            <a:pPr marL="800100" lvl="1" indent="-342900" eaLnBrk="1" hangingPunct="1">
              <a:buFontTx/>
              <a:buAutoNum type="arabicPeriod"/>
            </a:pPr>
            <a:r>
              <a:rPr lang="en-US" altLang="en-US" dirty="0"/>
              <a:t>Forms</a:t>
            </a:r>
          </a:p>
          <a:p>
            <a:pPr marL="800100" lvl="1" indent="-342900" eaLnBrk="1" hangingPunct="1">
              <a:buFontTx/>
              <a:buAutoNum type="arabicPeriod"/>
            </a:pPr>
            <a:r>
              <a:rPr lang="en-US" altLang="en-US" dirty="0"/>
              <a:t>Menus</a:t>
            </a:r>
          </a:p>
          <a:p>
            <a:pPr marL="800100" lvl="1" indent="-342900" eaLnBrk="1" hangingPunct="1">
              <a:buFontTx/>
              <a:buAutoNum type="arabicPeriod"/>
            </a:pPr>
            <a:r>
              <a:rPr lang="en-US" altLang="en-US" dirty="0"/>
              <a:t>Programs</a:t>
            </a:r>
          </a:p>
          <a:p>
            <a:pPr marL="800100" lvl="1" indent="-342900" eaLnBrk="1" hangingPunct="1">
              <a:buFontTx/>
              <a:buAutoNum type="arabicPeriod"/>
            </a:pPr>
            <a:r>
              <a:rPr lang="en-US" altLang="en-US" dirty="0"/>
              <a:t>Reports</a:t>
            </a:r>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6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Responsibility</a:t>
            </a:r>
            <a:endParaRPr lang="en-US" dirty="0"/>
          </a:p>
        </p:txBody>
      </p:sp>
      <p:sp>
        <p:nvSpPr>
          <p:cNvPr id="4" name="Content Placeholder 7"/>
          <p:cNvSpPr>
            <a:spLocks noGrp="1"/>
          </p:cNvSpPr>
          <p:nvPr>
            <p:ph idx="4294967295"/>
          </p:nvPr>
        </p:nvSpPr>
        <p:spPr>
          <a:xfrm>
            <a:off x="481013" y="1143000"/>
            <a:ext cx="8662987" cy="5230368"/>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A responsibility is a set of authority in Oracle Applications  that lets users access only those functionality of the application appropriate to their role. </a:t>
            </a:r>
          </a:p>
          <a:p>
            <a:pPr eaLnBrk="1" hangingPunct="1">
              <a:lnSpc>
                <a:spcPct val="120000"/>
              </a:lnSpc>
              <a:spcBef>
                <a:spcPct val="50000"/>
              </a:spcBef>
              <a:buSzPct val="120000"/>
              <a:buFontTx/>
              <a:buChar char="•"/>
            </a:pPr>
            <a:r>
              <a:rPr lang="en-US" altLang="en-US" sz="1800" dirty="0" smtClean="0"/>
              <a:t>How much of an application’s functionality a user can use</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What reports and concurrent program a user can access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Which application data these reports and concurrent programs can access.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935" t="11267" r="14853" b="12675"/>
          <a:stretch>
            <a:fillRect/>
          </a:stretch>
        </p:blipFill>
        <p:spPr bwMode="auto">
          <a:xfrm>
            <a:off x="1524000" y="3538728"/>
            <a:ext cx="6400800" cy="273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92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Create Users and assign Responsibilities</a:t>
            </a:r>
            <a:endParaRPr lang="en-US" dirty="0"/>
          </a:p>
        </p:txBody>
      </p:sp>
      <p:sp>
        <p:nvSpPr>
          <p:cNvPr id="4" name="Text Box 6"/>
          <p:cNvSpPr txBox="1">
            <a:spLocks noChangeArrowheads="1"/>
          </p:cNvSpPr>
          <p:nvPr/>
        </p:nvSpPr>
        <p:spPr bwMode="auto">
          <a:xfrm>
            <a:off x="381000" y="1325880"/>
            <a:ext cx="7864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Switch to System Administrator responsibility</a:t>
            </a:r>
          </a:p>
          <a:p>
            <a:pPr eaLnBrk="1" hangingPunct="1">
              <a:buFontTx/>
              <a:buChar char="•"/>
            </a:pPr>
            <a:r>
              <a:rPr lang="en-US" altLang="en-US" dirty="0"/>
              <a:t>   Navigate to Security--&gt;User--&gt;Define</a:t>
            </a:r>
          </a:p>
          <a:p>
            <a:pPr eaLnBrk="1" hangingPunct="1">
              <a:buFontTx/>
              <a:buChar char="•"/>
            </a:pPr>
            <a:r>
              <a:rPr lang="en-US" altLang="en-US" dirty="0"/>
              <a:t>   Add or query an User.</a:t>
            </a:r>
          </a:p>
          <a:p>
            <a:pPr eaLnBrk="1" hangingPunct="1">
              <a:buFontTx/>
              <a:buChar char="•"/>
            </a:pPr>
            <a:r>
              <a:rPr lang="en-US" altLang="en-US" dirty="0"/>
              <a:t>   Add responsibility to user as required.</a:t>
            </a:r>
          </a:p>
        </p:txBody>
      </p:sp>
      <p:pic>
        <p:nvPicPr>
          <p:cNvPr id="5" name="Picture 5"/>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990600" y="2698369"/>
            <a:ext cx="6786563"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SRS Form</a:t>
            </a:r>
            <a:endParaRPr lang="en-US" dirty="0"/>
          </a:p>
        </p:txBody>
      </p:sp>
      <p:sp>
        <p:nvSpPr>
          <p:cNvPr id="5" name="Content Placeholder 6"/>
          <p:cNvSpPr>
            <a:spLocks noGrp="1"/>
          </p:cNvSpPr>
          <p:nvPr>
            <p:ph idx="4294967295"/>
          </p:nvPr>
        </p:nvSpPr>
        <p:spPr>
          <a:xfrm>
            <a:off x="352997" y="1389888"/>
            <a:ext cx="8662987" cy="5184647"/>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Then use SRS (Standard Report Submission) form for running and monitoring your application’s reports/concurrent programs at specific time interval.</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This lets user specify run and print options and parameter value for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Use </a:t>
            </a:r>
            <a:r>
              <a:rPr lang="en-US" altLang="en-US" sz="1800" dirty="0" err="1" smtClean="0">
                <a:cs typeface="Arial" panose="020B0604020202020204" pitchFamily="34" charset="0"/>
              </a:rPr>
              <a:t>fnd_file.put_line</a:t>
            </a:r>
            <a:r>
              <a:rPr lang="en-US" altLang="en-US" sz="1800" dirty="0" smtClean="0">
                <a:cs typeface="Arial" panose="020B0604020202020204" pitchFamily="34" charset="0"/>
              </a:rPr>
              <a:t>(fnd_file.log, ‘any message’) to show message in </a:t>
            </a:r>
            <a:r>
              <a:rPr lang="en-US" altLang="en-US" sz="1800" dirty="0" err="1" smtClean="0">
                <a:cs typeface="Arial" panose="020B0604020202020204" pitchFamily="34" charset="0"/>
              </a:rPr>
              <a:t>conc</a:t>
            </a:r>
            <a:r>
              <a:rPr lang="en-US" altLang="en-US" sz="1800" dirty="0" smtClean="0">
                <a:cs typeface="Arial" panose="020B0604020202020204" pitchFamily="34" charset="0"/>
              </a:rPr>
              <a:t> program log file</a:t>
            </a:r>
          </a:p>
          <a:p>
            <a:pPr eaLnBrk="1" hangingPunct="1"/>
            <a:endParaRPr lang="en-US" altLang="en-US" sz="1800" dirty="0" smtClean="0">
              <a:cs typeface="Arial" panose="020B060402020202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0033" t="17488" r="22478" b="28700"/>
          <a:stretch>
            <a:fillRect/>
          </a:stretch>
        </p:blipFill>
        <p:spPr bwMode="auto">
          <a:xfrm>
            <a:off x="1066800" y="3813048"/>
            <a:ext cx="6858000" cy="254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Program</a:t>
            </a:r>
            <a:endParaRPr lang="en-US" dirty="0"/>
          </a:p>
        </p:txBody>
      </p:sp>
      <p:sp>
        <p:nvSpPr>
          <p:cNvPr id="17" name="Rectangle 2"/>
          <p:cNvSpPr>
            <a:spLocks noChangeArrowheads="1"/>
          </p:cNvSpPr>
          <p:nvPr/>
        </p:nvSpPr>
        <p:spPr bwMode="auto">
          <a:xfrm>
            <a:off x="323088" y="1372359"/>
            <a:ext cx="9582912"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A concurrent program is an executable file that runs simultaneously with online operations and with other concurrent programs. We need a concurrent program for ..</a:t>
            </a:r>
          </a:p>
          <a:p>
            <a:pPr lvl="1">
              <a:lnSpc>
                <a:spcPct val="120000"/>
              </a:lnSpc>
              <a:spcBef>
                <a:spcPct val="50000"/>
              </a:spcBef>
              <a:buSzPct val="120000"/>
              <a:buFontTx/>
              <a:buAutoNum type="arabicPeriod"/>
            </a:pPr>
            <a:r>
              <a:rPr lang="en-US" altLang="en-US" dirty="0">
                <a:latin typeface="+mj-lt"/>
              </a:rPr>
              <a:t>Any long running data intensive program </a:t>
            </a:r>
          </a:p>
          <a:p>
            <a:pPr lvl="1">
              <a:lnSpc>
                <a:spcPct val="120000"/>
              </a:lnSpc>
              <a:spcBef>
                <a:spcPct val="50000"/>
              </a:spcBef>
              <a:buSzPct val="120000"/>
              <a:buFontTx/>
              <a:buAutoNum type="arabicPeriod"/>
            </a:pPr>
            <a:r>
              <a:rPr lang="en-US" altLang="en-US" dirty="0">
                <a:latin typeface="+mj-lt"/>
              </a:rPr>
              <a:t>Operating system script</a:t>
            </a:r>
          </a:p>
          <a:p>
            <a:pPr lvl="1">
              <a:lnSpc>
                <a:spcPct val="120000"/>
              </a:lnSpc>
              <a:spcBef>
                <a:spcPct val="50000"/>
              </a:spcBef>
              <a:buSzPct val="120000"/>
              <a:buFontTx/>
              <a:buAutoNum type="arabicPeriod"/>
            </a:pPr>
            <a:r>
              <a:rPr lang="en-US" altLang="en-US" dirty="0">
                <a:latin typeface="+mj-lt"/>
              </a:rPr>
              <a:t>Oracle Reports</a:t>
            </a:r>
          </a:p>
        </p:txBody>
      </p:sp>
      <p:sp>
        <p:nvSpPr>
          <p:cNvPr id="18" name="Rectangle 6"/>
          <p:cNvSpPr>
            <a:spLocks noChangeArrowheads="1"/>
          </p:cNvSpPr>
          <p:nvPr/>
        </p:nvSpPr>
        <p:spPr bwMode="auto">
          <a:xfrm>
            <a:off x="323088" y="3657600"/>
            <a:ext cx="958291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The various steps to define and register a concurrent program are..</a:t>
            </a:r>
          </a:p>
          <a:p>
            <a:pPr lvl="1">
              <a:lnSpc>
                <a:spcPct val="120000"/>
              </a:lnSpc>
              <a:spcBef>
                <a:spcPct val="50000"/>
              </a:spcBef>
              <a:buSzPct val="120000"/>
              <a:buFontTx/>
              <a:buAutoNum type="arabicPeriod"/>
            </a:pPr>
            <a:r>
              <a:rPr lang="en-US" altLang="en-US" dirty="0">
                <a:latin typeface="+mj-lt"/>
              </a:rPr>
              <a:t>Define concurrent program executable</a:t>
            </a:r>
          </a:p>
          <a:p>
            <a:pPr lvl="1">
              <a:lnSpc>
                <a:spcPct val="120000"/>
              </a:lnSpc>
              <a:spcBef>
                <a:spcPct val="50000"/>
              </a:spcBef>
              <a:buSzPct val="120000"/>
              <a:buFontTx/>
              <a:buAutoNum type="arabicPeriod"/>
            </a:pPr>
            <a:r>
              <a:rPr lang="en-US" altLang="en-US" dirty="0">
                <a:latin typeface="+mj-lt"/>
              </a:rPr>
              <a:t>Define concurrent program</a:t>
            </a:r>
          </a:p>
          <a:p>
            <a:pPr lvl="1">
              <a:lnSpc>
                <a:spcPct val="120000"/>
              </a:lnSpc>
              <a:spcBef>
                <a:spcPct val="50000"/>
              </a:spcBef>
              <a:buSzPct val="120000"/>
              <a:buFontTx/>
              <a:buAutoNum type="arabicPeriod"/>
            </a:pPr>
            <a:r>
              <a:rPr lang="en-US" altLang="en-US" dirty="0">
                <a:latin typeface="+mj-lt"/>
              </a:rPr>
              <a:t>Include the concurrent program in a request group</a:t>
            </a:r>
          </a:p>
          <a:p>
            <a:pPr lvl="1">
              <a:lnSpc>
                <a:spcPct val="120000"/>
              </a:lnSpc>
              <a:spcBef>
                <a:spcPct val="50000"/>
              </a:spcBef>
              <a:buSzPct val="120000"/>
              <a:buFontTx/>
              <a:buAutoNum type="arabicPeriod"/>
            </a:pPr>
            <a:r>
              <a:rPr lang="en-US" altLang="en-US" dirty="0">
                <a:latin typeface="+mj-lt"/>
              </a:rPr>
              <a:t>Run concurrent program through submit request form</a:t>
            </a:r>
            <a:r>
              <a:rPr lang="en-US" altLang="en-US" dirty="0">
                <a:latin typeface="Gill Sans MT" panose="020B0502020104020203" pitchFamily="34" charset="0"/>
              </a:rPr>
              <a:t>.</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5045</TotalTime>
  <Words>2590</Words>
  <Application>Microsoft Office PowerPoint</Application>
  <PresentationFormat>A4 Paper (210x297 mm)</PresentationFormat>
  <Paragraphs>301</Paragraphs>
  <Slides>50</Slides>
  <Notes>2</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2</vt:i4>
      </vt:variant>
      <vt:variant>
        <vt:lpstr>Slide Titles</vt:lpstr>
      </vt:variant>
      <vt:variant>
        <vt:i4>50</vt:i4>
      </vt:variant>
    </vt:vector>
  </HeadingPairs>
  <TitlesOfParts>
    <vt:vector size="63" baseType="lpstr">
      <vt:lpstr>Arial</vt:lpstr>
      <vt:lpstr>Calibri</vt:lpstr>
      <vt:lpstr>Gill Sans MT</vt:lpstr>
      <vt:lpstr>Helvetica Light</vt:lpstr>
      <vt:lpstr>Lucida Sans Unicode</vt:lpstr>
      <vt:lpstr>Times New Roman</vt:lpstr>
      <vt:lpstr>Wingdings</vt:lpstr>
      <vt:lpstr>Capgemini Template</vt:lpstr>
      <vt:lpstr>Closing slides</vt:lpstr>
      <vt:lpstr>Section break</vt:lpstr>
      <vt:lpstr>1_Capgemini Template</vt:lpstr>
      <vt:lpstr>think-cell Slide</vt:lpstr>
      <vt:lpstr>Clip</vt:lpstr>
      <vt:lpstr>Oracle E-BS Architecture &amp; Application Object Library</vt:lpstr>
      <vt:lpstr>What to Expect from the session</vt:lpstr>
      <vt:lpstr>Topics</vt:lpstr>
      <vt:lpstr>File server structure</vt:lpstr>
      <vt:lpstr>Setting Up Your Application</vt:lpstr>
      <vt:lpstr>Responsibility</vt:lpstr>
      <vt:lpstr>Create Users and assign Responsibilities</vt:lpstr>
      <vt:lpstr>SRS Form</vt:lpstr>
      <vt:lpstr>Concurrent Program</vt:lpstr>
      <vt:lpstr>Concurrent Program Executable</vt:lpstr>
      <vt:lpstr>Concurrent Program</vt:lpstr>
      <vt:lpstr>Define Concurrent Parameters</vt:lpstr>
      <vt:lpstr>Menus</vt:lpstr>
      <vt:lpstr>Menus (Contd.)</vt:lpstr>
      <vt:lpstr>FND_MESSAGE</vt:lpstr>
      <vt:lpstr>Define Request Group</vt:lpstr>
      <vt:lpstr>Define Request Group (Contd.)</vt:lpstr>
      <vt:lpstr>Register Forms    </vt:lpstr>
      <vt:lpstr>Register Functions    </vt:lpstr>
      <vt:lpstr>Registering Custom Application</vt:lpstr>
      <vt:lpstr>Registering Custom Schema</vt:lpstr>
      <vt:lpstr>Add custom schema to data group</vt:lpstr>
      <vt:lpstr>User Profile</vt:lpstr>
      <vt:lpstr>User Profile Forms</vt:lpstr>
      <vt:lpstr>Setting Profile Values</vt:lpstr>
      <vt:lpstr>User Profile</vt:lpstr>
      <vt:lpstr>User Profile Routines</vt:lpstr>
      <vt:lpstr>Value Sets</vt:lpstr>
      <vt:lpstr>Table validated value sets</vt:lpstr>
      <vt:lpstr>Table validated value sets (Contd.)</vt:lpstr>
      <vt:lpstr>Independent/Dependent Value Set</vt:lpstr>
      <vt:lpstr>Value Sets (Contd.)</vt:lpstr>
      <vt:lpstr>Relationship Between Value Sets</vt:lpstr>
      <vt:lpstr>Key Flexfields</vt:lpstr>
      <vt:lpstr>Register Key Flexfields</vt:lpstr>
      <vt:lpstr>Customize Key Flexfield Segments</vt:lpstr>
      <vt:lpstr>Key Flexfield Feature</vt:lpstr>
      <vt:lpstr>Key Flexfields Cross Validation</vt:lpstr>
      <vt:lpstr>Descriptive Flexfields</vt:lpstr>
      <vt:lpstr>Global Segments</vt:lpstr>
      <vt:lpstr>Global Segments (Contd.)</vt:lpstr>
      <vt:lpstr>Global Segments (Contd.)</vt:lpstr>
      <vt:lpstr>Context sensitive Segments</vt:lpstr>
      <vt:lpstr>Context sensitive Segments (Contd.)</vt:lpstr>
      <vt:lpstr>Context sensitive Segments (Contd.)</vt:lpstr>
      <vt:lpstr>Context sensitive Segments (Contd.)</vt:lpstr>
      <vt:lpstr>Benefits of Flexfields</vt:lpstr>
      <vt:lpstr>References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Saswani, Sakshi</cp:lastModifiedBy>
  <cp:revision>693</cp:revision>
  <dcterms:created xsi:type="dcterms:W3CDTF">2016-01-20T17:31:08Z</dcterms:created>
  <dcterms:modified xsi:type="dcterms:W3CDTF">2017-05-30T11:47:37Z</dcterms:modified>
</cp:coreProperties>
</file>