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2.xml" ContentType="application/vnd.openxmlformats-officedocument.presentationml.notesSlide+xml"/>
  <Override PartName="/ppt/tags/tag22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1"/>
  </p:notesMasterIdLst>
  <p:sldIdLst>
    <p:sldId id="280" r:id="rId5"/>
    <p:sldId id="281" r:id="rId6"/>
    <p:sldId id="309" r:id="rId7"/>
    <p:sldId id="299" r:id="rId8"/>
    <p:sldId id="300" r:id="rId9"/>
    <p:sldId id="301" r:id="rId10"/>
    <p:sldId id="302" r:id="rId11"/>
    <p:sldId id="303" r:id="rId12"/>
    <p:sldId id="304" r:id="rId13"/>
    <p:sldId id="305" r:id="rId14"/>
    <p:sldId id="306" r:id="rId15"/>
    <p:sldId id="307" r:id="rId16"/>
    <p:sldId id="308" r:id="rId17"/>
    <p:sldId id="311"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3</a:t>
            </a:fld>
            <a:endParaRPr lang="en-US"/>
          </a:p>
        </p:txBody>
      </p:sp>
    </p:spTree>
    <p:extLst>
      <p:ext uri="{BB962C8B-B14F-4D97-AF65-F5344CB8AC3E}">
        <p14:creationId xmlns:p14="http://schemas.microsoft.com/office/powerpoint/2010/main" val="411458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16</a:t>
            </a:fld>
            <a:endParaRPr lang="en-US"/>
          </a:p>
        </p:txBody>
      </p:sp>
    </p:spTree>
    <p:extLst>
      <p:ext uri="{BB962C8B-B14F-4D97-AF65-F5344CB8AC3E}">
        <p14:creationId xmlns:p14="http://schemas.microsoft.com/office/powerpoint/2010/main" val="3724506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3"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53158"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581400" y="6858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19400" cy="128220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5"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10"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11"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6"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7"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40"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41"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4"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5"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2"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3"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6"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7"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1"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5"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7"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8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8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3"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8"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9"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2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9"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9"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5"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7"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0.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217.xml"/><Relationship Id="rId7" Type="http://schemas.openxmlformats.org/officeDocument/2006/relationships/notesSlide" Target="../notesSlides/notesSlide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Layout" Target="../slideLayouts/slideLayout4.xml"/><Relationship Id="rId5" Type="http://schemas.openxmlformats.org/officeDocument/2006/relationships/tags" Target="../tags/tag219.xml"/><Relationship Id="rId4" Type="http://schemas.openxmlformats.org/officeDocument/2006/relationships/tags" Target="../tags/tag2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4"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chemeClr val="tx1">
                    <a:lumMod val="60000"/>
                    <a:lumOff val="40000"/>
                  </a:schemeClr>
                </a:solidFill>
              </a:rPr>
              <a:t>Basic Functional Overview – O2C, P2P and R2R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Procure to Pay Lifecycle – Table Involved </a:t>
            </a:r>
            <a:endParaRPr lang="en-US" sz="3600" dirty="0"/>
          </a:p>
        </p:txBody>
      </p:sp>
      <p:sp>
        <p:nvSpPr>
          <p:cNvPr id="3" name="Content Placeholder 2"/>
          <p:cNvSpPr>
            <a:spLocks noGrp="1"/>
          </p:cNvSpPr>
          <p:nvPr>
            <p:ph idx="1"/>
          </p:nvPr>
        </p:nvSpPr>
        <p:spPr/>
        <p:txBody>
          <a:bodyPr/>
          <a:lstStyle/>
          <a:p>
            <a:pPr marL="342900" indent="-342900">
              <a:buNone/>
            </a:pPr>
            <a:r>
              <a:rPr lang="en-US" sz="1800" b="1" dirty="0" smtClean="0"/>
              <a:t>Create Requisition:</a:t>
            </a:r>
            <a:br>
              <a:rPr lang="en-US" sz="1800" b="1" dirty="0" smtClean="0"/>
            </a:br>
            <a:r>
              <a:rPr lang="en-US" sz="1800" dirty="0" smtClean="0"/>
              <a:t/>
            </a:r>
            <a:br>
              <a:rPr lang="en-US" sz="1800" dirty="0" smtClean="0"/>
            </a:br>
            <a:r>
              <a:rPr lang="en-US" sz="1800" dirty="0" smtClean="0"/>
              <a:t>	PO_REQUISITION_HEADERS_ALL</a:t>
            </a:r>
            <a:br>
              <a:rPr lang="en-US" sz="1800" dirty="0" smtClean="0"/>
            </a:br>
            <a:r>
              <a:rPr lang="en-US" sz="1800" dirty="0" smtClean="0"/>
              <a:t>	PO_REQUISITION_LINES_ALL</a:t>
            </a:r>
            <a:br>
              <a:rPr lang="en-US" sz="1800" dirty="0" smtClean="0"/>
            </a:br>
            <a:r>
              <a:rPr lang="en-US" sz="1800" dirty="0" smtClean="0"/>
              <a:t>	PO_REQ_DISTRIBUTIONS_ALL</a:t>
            </a:r>
          </a:p>
          <a:p>
            <a:pPr marL="342900" indent="-342900">
              <a:buNone/>
            </a:pPr>
            <a:endParaRPr lang="en-US" sz="1800" b="1" dirty="0"/>
          </a:p>
          <a:p>
            <a:pPr marL="342900" indent="-342900">
              <a:buNone/>
            </a:pPr>
            <a:r>
              <a:rPr lang="en-US" sz="1800" b="1" dirty="0" smtClean="0"/>
              <a:t>Create Purchase Order:</a:t>
            </a:r>
            <a:r>
              <a:rPr lang="en-US" sz="1800" dirty="0" smtClean="0"/>
              <a:t/>
            </a:r>
            <a:br>
              <a:rPr lang="en-US" sz="1800" dirty="0" smtClean="0"/>
            </a:br>
            <a:r>
              <a:rPr lang="en-US" sz="1800" dirty="0" smtClean="0"/>
              <a:t/>
            </a:r>
            <a:br>
              <a:rPr lang="en-US" sz="1800" dirty="0" smtClean="0"/>
            </a:br>
            <a:r>
              <a:rPr lang="en-US" sz="1800" dirty="0" smtClean="0"/>
              <a:t>	PO_HEADERS_ALLPO_LINES_ALL</a:t>
            </a:r>
            <a:br>
              <a:rPr lang="en-US" sz="1800" dirty="0" smtClean="0"/>
            </a:br>
            <a:r>
              <a:rPr lang="en-US" sz="1800" dirty="0" smtClean="0"/>
              <a:t>	PO_LINE_LOCATIONS_ALL</a:t>
            </a:r>
            <a:br>
              <a:rPr lang="en-US" sz="1800" dirty="0" smtClean="0"/>
            </a:br>
            <a:r>
              <a:rPr lang="en-US" sz="1800" dirty="0" smtClean="0"/>
              <a:t>	PO_DISTRIBUTIONS_ALL</a:t>
            </a:r>
          </a:p>
          <a:p>
            <a:pPr marL="457200" indent="-457200">
              <a:buAutoNum type="arabicParenR"/>
            </a:pPr>
            <a:endParaRPr lang="en-US" sz="1800" dirty="0" smtClean="0"/>
          </a:p>
          <a:p>
            <a:pPr marL="457200" indent="-457200">
              <a:buNone/>
            </a:pPr>
            <a:r>
              <a:rPr lang="en-US" sz="1800" b="1" dirty="0" smtClean="0"/>
              <a:t>Create PO Receipt:</a:t>
            </a:r>
            <a:br>
              <a:rPr lang="en-US" sz="1800" b="1" dirty="0" smtClean="0"/>
            </a:br>
            <a:r>
              <a:rPr lang="en-US" sz="1800" dirty="0" smtClean="0"/>
              <a:t/>
            </a:r>
            <a:br>
              <a:rPr lang="en-US" sz="1800" dirty="0" smtClean="0"/>
            </a:br>
            <a:r>
              <a:rPr lang="en-US" sz="1800" dirty="0" smtClean="0"/>
              <a:t>	RCV_SHIPMENT_HEADERS</a:t>
            </a:r>
            <a:br>
              <a:rPr lang="en-US" sz="1800" dirty="0" smtClean="0"/>
            </a:br>
            <a:r>
              <a:rPr lang="en-US" sz="1800" dirty="0" smtClean="0"/>
              <a:t>	RCV_SHIPMENT_LINES (Lines Table has PO_HEADER_ID) </a:t>
            </a:r>
            <a:br>
              <a:rPr lang="en-US" sz="1800" dirty="0" smtClean="0"/>
            </a:b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3" name="Content Placeholder 2"/>
          <p:cNvSpPr>
            <a:spLocks noGrp="1"/>
          </p:cNvSpPr>
          <p:nvPr>
            <p:ph idx="1"/>
          </p:nvPr>
        </p:nvSpPr>
        <p:spPr>
          <a:xfrm>
            <a:off x="838200" y="1494766"/>
            <a:ext cx="8305800" cy="4643751"/>
          </a:xfrm>
        </p:spPr>
        <p:txBody>
          <a:bodyPr/>
          <a:lstStyle/>
          <a:p>
            <a:pPr>
              <a:buNone/>
            </a:pPr>
            <a:r>
              <a:rPr lang="en-US" sz="1800" b="1" dirty="0" smtClean="0"/>
              <a:t>  Create Invoice in Payables:</a:t>
            </a:r>
            <a:r>
              <a:rPr lang="en-US" sz="1800" dirty="0" smtClean="0"/>
              <a:t/>
            </a:r>
            <a:br>
              <a:rPr lang="en-US" sz="1800" dirty="0" smtClean="0"/>
            </a:br>
            <a:r>
              <a:rPr lang="en-US" sz="1800" dirty="0" smtClean="0"/>
              <a:t/>
            </a:r>
            <a:br>
              <a:rPr lang="en-US" sz="1800" dirty="0" smtClean="0"/>
            </a:br>
            <a:r>
              <a:rPr lang="en-US" sz="1800" dirty="0" smtClean="0"/>
              <a:t>AP_INVOICES_ALL</a:t>
            </a:r>
            <a:br>
              <a:rPr lang="en-US" sz="1800" dirty="0" smtClean="0"/>
            </a:br>
            <a:r>
              <a:rPr lang="en-US" sz="1800" dirty="0" smtClean="0"/>
              <a:t>AP_INVOICE_LINES_ALLAP_INVOICE_DISTRIBUTIONS_ALL</a:t>
            </a:r>
            <a:br>
              <a:rPr lang="en-US" sz="1800" dirty="0" smtClean="0"/>
            </a:br>
            <a:r>
              <a:rPr lang="en-US" sz="1800" dirty="0" smtClean="0"/>
              <a:t/>
            </a:r>
            <a:br>
              <a:rPr lang="en-US" sz="1800" dirty="0" smtClean="0"/>
            </a:br>
            <a:r>
              <a:rPr lang="en-US" sz="1800" b="1" dirty="0" smtClean="0"/>
              <a:t>Accounting Entries Tables:</a:t>
            </a:r>
            <a:r>
              <a:rPr lang="en-US" sz="1800" dirty="0" smtClean="0"/>
              <a:t/>
            </a:r>
            <a:br>
              <a:rPr lang="en-US" sz="1800" dirty="0" smtClean="0"/>
            </a:br>
            <a:r>
              <a:rPr lang="en-US" sz="1800" dirty="0" smtClean="0"/>
              <a:t>AP_ACCOUNTING_EVENTS_ALL</a:t>
            </a:r>
            <a:br>
              <a:rPr lang="en-US" sz="1800" dirty="0" smtClean="0"/>
            </a:br>
            <a:r>
              <a:rPr lang="en-US" sz="1800" dirty="0" smtClean="0"/>
              <a:t>AP_AE_HEADERS_ALL</a:t>
            </a:r>
            <a:br>
              <a:rPr lang="en-US" sz="1800" dirty="0" smtClean="0"/>
            </a:br>
            <a:r>
              <a:rPr lang="en-US" sz="1800" dirty="0" smtClean="0"/>
              <a:t>AP_AE_LINES_ALL</a:t>
            </a:r>
            <a:br>
              <a:rPr lang="en-US" sz="1800" dirty="0" smtClean="0"/>
            </a:br>
            <a:endParaRPr lang="en-US" sz="1800" b="1" dirty="0" smtClean="0"/>
          </a:p>
          <a:p>
            <a:pPr>
              <a:buNone/>
            </a:pPr>
            <a:r>
              <a:rPr lang="en-US" sz="1800" b="1" dirty="0" smtClean="0"/>
              <a:t>   Making Invoice Payment:</a:t>
            </a:r>
            <a:br>
              <a:rPr lang="en-US" sz="1800" b="1" dirty="0" smtClean="0"/>
            </a:br>
            <a:r>
              <a:rPr lang="en-US" sz="1800" dirty="0" smtClean="0"/>
              <a:t/>
            </a:r>
            <a:br>
              <a:rPr lang="en-US" sz="1800" dirty="0" smtClean="0"/>
            </a:br>
            <a:r>
              <a:rPr lang="en-US" sz="1800" dirty="0" smtClean="0"/>
              <a:t>IBY_PAYMENTS_ALL or                                          AP_INVOICE_PAYMENTS_ALL   	 IBY_EXTERNAL_BANK_ACCOUNTS or                    AP_BANK_ACCOUNTS_ALL</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4" name="Content Placeholder 3"/>
          <p:cNvSpPr txBox="1">
            <a:spLocks noGrp="1"/>
          </p:cNvSpPr>
          <p:nvPr>
            <p:ph idx="1"/>
          </p:nvPr>
        </p:nvSpPr>
        <p:spPr>
          <a:xfrm>
            <a:off x="298516" y="1494766"/>
            <a:ext cx="6602490" cy="4882088"/>
          </a:xfrm>
          <a:prstGeom prst="rect">
            <a:avLst/>
          </a:prstGeom>
          <a:noFill/>
        </p:spPr>
        <p:txBody>
          <a:bodyPr wrap="none" rtlCol="0">
            <a:spAutoFit/>
          </a:bodyPr>
          <a:lstStyle/>
          <a:p>
            <a:pPr>
              <a:buNone/>
            </a:pPr>
            <a:r>
              <a:rPr lang="en-US" sz="1400" b="1" dirty="0" smtClean="0"/>
              <a:t>   </a:t>
            </a:r>
            <a:r>
              <a:rPr lang="en-US" sz="1800" b="1" dirty="0" smtClean="0"/>
              <a:t>1) Create Requisition:</a:t>
            </a:r>
            <a:br>
              <a:rPr lang="en-US" sz="1800" b="1" dirty="0" smtClean="0"/>
            </a:br>
            <a:r>
              <a:rPr lang="en-US" sz="1800" dirty="0" smtClean="0"/>
              <a:t/>
            </a:r>
            <a:br>
              <a:rPr lang="en-US" sz="1800" dirty="0" smtClean="0"/>
            </a:br>
            <a:r>
              <a:rPr lang="en-US" sz="1800" dirty="0" smtClean="0"/>
              <a:t>PO_REQUISITION_HEADERS_ALL</a:t>
            </a:r>
            <a:br>
              <a:rPr lang="en-US" sz="1800" dirty="0" smtClean="0"/>
            </a:br>
            <a:r>
              <a:rPr lang="en-US" sz="1800" dirty="0" smtClean="0"/>
              <a:t>PO_REQUISITION_LINES_ALL</a:t>
            </a:r>
            <a:br>
              <a:rPr lang="en-US" sz="1800" dirty="0" smtClean="0"/>
            </a:br>
            <a:r>
              <a:rPr lang="en-US" sz="1800" dirty="0" smtClean="0"/>
              <a:t>PO_REQ_DISTRIBUTIONS_ALL</a:t>
            </a:r>
            <a:br>
              <a:rPr lang="en-US" sz="1800" dirty="0" smtClean="0"/>
            </a:br>
            <a:r>
              <a:rPr lang="en-US" sz="1800" dirty="0" smtClean="0"/>
              <a:t/>
            </a:r>
            <a:br>
              <a:rPr lang="en-US" sz="1800" dirty="0" smtClean="0"/>
            </a:br>
            <a:r>
              <a:rPr lang="en-US" sz="1800" b="1" dirty="0" smtClean="0"/>
              <a:t>2) Create Purchase Order:</a:t>
            </a:r>
            <a:r>
              <a:rPr lang="en-US" sz="1800" dirty="0" smtClean="0"/>
              <a:t/>
            </a:r>
            <a:br>
              <a:rPr lang="en-US" sz="1800" dirty="0" smtClean="0"/>
            </a:br>
            <a:r>
              <a:rPr lang="en-US" sz="1800" dirty="0" smtClean="0"/>
              <a:t/>
            </a:r>
            <a:br>
              <a:rPr lang="en-US" sz="1800" dirty="0" smtClean="0"/>
            </a:br>
            <a:r>
              <a:rPr lang="en-US" sz="1800" dirty="0" smtClean="0"/>
              <a:t>PO_HEADERS_ALLPO_LINES_ALL</a:t>
            </a:r>
            <a:br>
              <a:rPr lang="en-US" sz="1800" dirty="0" smtClean="0"/>
            </a:br>
            <a:r>
              <a:rPr lang="en-US" sz="1800" dirty="0" smtClean="0"/>
              <a:t>PO_LINE_LOCATIONS_ALL</a:t>
            </a:r>
            <a:br>
              <a:rPr lang="en-US" sz="1800" dirty="0" smtClean="0"/>
            </a:br>
            <a:r>
              <a:rPr lang="en-US" sz="1800" dirty="0" smtClean="0"/>
              <a:t>PO_DISTRIBUTIONS_ALL</a:t>
            </a:r>
            <a:br>
              <a:rPr lang="en-US" sz="1800" dirty="0" smtClean="0"/>
            </a:br>
            <a:r>
              <a:rPr lang="en-US" sz="1800" dirty="0" smtClean="0"/>
              <a:t/>
            </a:r>
            <a:br>
              <a:rPr lang="en-US" sz="1800" dirty="0" smtClean="0"/>
            </a:br>
            <a:r>
              <a:rPr lang="en-US" sz="1800" b="1" dirty="0" smtClean="0"/>
              <a:t>3) Create PO Receipt:</a:t>
            </a:r>
            <a:br>
              <a:rPr lang="en-US" sz="1800" b="1" dirty="0" smtClean="0"/>
            </a:br>
            <a:r>
              <a:rPr lang="en-US" sz="1800" dirty="0" smtClean="0"/>
              <a:t/>
            </a:r>
            <a:br>
              <a:rPr lang="en-US" sz="1800" dirty="0" smtClean="0"/>
            </a:br>
            <a:r>
              <a:rPr lang="en-US" sz="1800" dirty="0" smtClean="0"/>
              <a:t> </a:t>
            </a:r>
            <a:r>
              <a:rPr lang="en-US" sz="1800" b="1" dirty="0" smtClean="0"/>
              <a:t>Receipt Tables are:</a:t>
            </a:r>
            <a:r>
              <a:rPr lang="en-US" sz="1800" dirty="0" smtClean="0"/>
              <a:t/>
            </a:r>
            <a:br>
              <a:rPr lang="en-US" sz="1800" dirty="0" smtClean="0"/>
            </a:br>
            <a:r>
              <a:rPr lang="en-US" sz="1800" dirty="0" smtClean="0"/>
              <a:t/>
            </a:r>
            <a:br>
              <a:rPr lang="en-US" sz="1800" dirty="0" smtClean="0"/>
            </a:br>
            <a:r>
              <a:rPr lang="en-US" sz="1800" dirty="0" smtClean="0"/>
              <a:t>RCV_SHIPMENT_HEADERS</a:t>
            </a:r>
            <a:br>
              <a:rPr lang="en-US" sz="1800" dirty="0" smtClean="0"/>
            </a:br>
            <a:r>
              <a:rPr lang="en-US" sz="1800" dirty="0" smtClean="0"/>
              <a:t>RCV_SHIPMENT_LINES (Lines Table has PO_HEADER_ID)</a:t>
            </a:r>
            <a:br>
              <a:rPr lang="en-US" sz="1800" dirty="0" smtClean="0"/>
            </a:br>
            <a:endParaRPr lang="en-US" sz="1800" dirty="0" smtClean="0">
              <a:solidFill>
                <a:schemeClr val="tx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4" name="Content Placeholder 3"/>
          <p:cNvSpPr txBox="1">
            <a:spLocks noGrp="1"/>
          </p:cNvSpPr>
          <p:nvPr>
            <p:ph idx="1"/>
          </p:nvPr>
        </p:nvSpPr>
        <p:spPr>
          <a:xfrm>
            <a:off x="298516" y="1494766"/>
            <a:ext cx="7581284" cy="4383490"/>
          </a:xfrm>
          <a:prstGeom prst="rect">
            <a:avLst/>
          </a:prstGeom>
          <a:noFill/>
        </p:spPr>
        <p:txBody>
          <a:bodyPr wrap="none" rtlCol="0">
            <a:spAutoFit/>
          </a:bodyPr>
          <a:lstStyle/>
          <a:p>
            <a:pPr>
              <a:buNone/>
            </a:pPr>
            <a:r>
              <a:rPr lang="en-US" sz="1400" dirty="0" smtClean="0"/>
              <a:t>   </a:t>
            </a:r>
            <a:r>
              <a:rPr lang="en-US" sz="1800" b="1" dirty="0" smtClean="0"/>
              <a:t>4) Create Invoice in Payables:</a:t>
            </a:r>
            <a:r>
              <a:rPr lang="en-US" sz="1800" dirty="0" smtClean="0"/>
              <a:t/>
            </a:r>
            <a:br>
              <a:rPr lang="en-US" sz="1800" dirty="0" smtClean="0"/>
            </a:br>
            <a:r>
              <a:rPr lang="en-US" sz="1800" dirty="0" smtClean="0"/>
              <a:t/>
            </a:r>
            <a:br>
              <a:rPr lang="en-US" sz="1800" dirty="0" smtClean="0"/>
            </a:br>
            <a:r>
              <a:rPr lang="en-US" sz="1800" b="1" dirty="0" smtClean="0"/>
              <a:t>Invoice Tables:</a:t>
            </a:r>
            <a:r>
              <a:rPr lang="en-US" sz="1800" dirty="0" smtClean="0"/>
              <a:t/>
            </a:r>
            <a:br>
              <a:rPr lang="en-US" sz="1800" dirty="0" smtClean="0"/>
            </a:br>
            <a:r>
              <a:rPr lang="en-US" sz="1800" dirty="0" smtClean="0"/>
              <a:t>AP_INVOICES_ALL</a:t>
            </a:r>
            <a:br>
              <a:rPr lang="en-US" sz="1800" dirty="0" smtClean="0"/>
            </a:br>
            <a:r>
              <a:rPr lang="en-US" sz="1800" dirty="0" smtClean="0"/>
              <a:t>AP_INVOICE_LINES_ALLAP_INVOICE_DISTRIBUTIONS_ALL</a:t>
            </a:r>
            <a:br>
              <a:rPr lang="en-US" sz="1800" dirty="0" smtClean="0"/>
            </a:br>
            <a:r>
              <a:rPr lang="en-US" sz="1800" dirty="0" smtClean="0"/>
              <a:t/>
            </a:r>
            <a:br>
              <a:rPr lang="en-US" sz="1800" dirty="0" smtClean="0"/>
            </a:br>
            <a:r>
              <a:rPr lang="en-US" sz="1800" b="1" dirty="0" smtClean="0"/>
              <a:t>Accounting Entries Tables:</a:t>
            </a:r>
            <a:r>
              <a:rPr lang="en-US" sz="1800" dirty="0" smtClean="0"/>
              <a:t/>
            </a:r>
            <a:br>
              <a:rPr lang="en-US" sz="1800" dirty="0" smtClean="0"/>
            </a:br>
            <a:r>
              <a:rPr lang="en-US" sz="1800" dirty="0" smtClean="0"/>
              <a:t>AP_ACCOUNTING_EVENTS_ALL</a:t>
            </a:r>
            <a:br>
              <a:rPr lang="en-US" sz="1800" dirty="0" smtClean="0"/>
            </a:br>
            <a:r>
              <a:rPr lang="en-US" sz="1800" dirty="0" smtClean="0"/>
              <a:t>AP_AE_HEADERS_ALL</a:t>
            </a:r>
            <a:br>
              <a:rPr lang="en-US" sz="1800" dirty="0" smtClean="0"/>
            </a:br>
            <a:r>
              <a:rPr lang="en-US" sz="1800" dirty="0" smtClean="0"/>
              <a:t>AP_AE_LINES_ALL</a:t>
            </a:r>
            <a:br>
              <a:rPr lang="en-US" sz="1800" dirty="0" smtClean="0"/>
            </a:br>
            <a:r>
              <a:rPr lang="en-US" sz="1800" b="1" dirty="0" smtClean="0"/>
              <a:t/>
            </a:r>
            <a:br>
              <a:rPr lang="en-US" sz="1800" b="1" dirty="0" smtClean="0"/>
            </a:br>
            <a:r>
              <a:rPr lang="en-US" sz="1800" b="1" dirty="0" smtClean="0"/>
              <a:t>5) Making Invoice Payment:</a:t>
            </a:r>
            <a:br>
              <a:rPr lang="en-US" sz="1800" b="1" dirty="0" smtClean="0"/>
            </a:br>
            <a:r>
              <a:rPr lang="en-US" sz="1800" dirty="0" smtClean="0"/>
              <a:t/>
            </a:r>
            <a:br>
              <a:rPr lang="en-US" sz="1800" dirty="0" smtClean="0"/>
            </a:br>
            <a:r>
              <a:rPr lang="en-US" sz="1800" b="1" dirty="0" smtClean="0"/>
              <a:t>Payment Tables:</a:t>
            </a:r>
            <a:r>
              <a:rPr lang="en-US" sz="1800" dirty="0" smtClean="0"/>
              <a:t/>
            </a:r>
            <a:br>
              <a:rPr lang="en-US" sz="1800" dirty="0" smtClean="0"/>
            </a:br>
            <a:r>
              <a:rPr lang="en-US" sz="1800" dirty="0" smtClean="0"/>
              <a:t/>
            </a:r>
            <a:br>
              <a:rPr lang="en-US" sz="1800" dirty="0" smtClean="0"/>
            </a:br>
            <a:r>
              <a:rPr lang="en-US" sz="1800" dirty="0" smtClean="0"/>
              <a:t>IBY_PAYMENTS_ALL or AP_INVOICE_PAYMENTS_ALL</a:t>
            </a:r>
            <a:br>
              <a:rPr lang="en-US" sz="1800" dirty="0" smtClean="0"/>
            </a:br>
            <a:r>
              <a:rPr lang="en-US" sz="1800" dirty="0" smtClean="0"/>
              <a:t>IBY_EXTERNAL_BANK_ACCOUNTS or AP_BANK_ACCOUNTS_ALL</a:t>
            </a:r>
            <a:endParaRPr lang="en-US" sz="1800" dirty="0" smtClean="0">
              <a:solidFill>
                <a:schemeClr val="tx2">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ETRM</a:t>
            </a:r>
            <a:endParaRPr lang="en-US" dirty="0"/>
          </a:p>
        </p:txBody>
      </p:sp>
      <p:sp>
        <p:nvSpPr>
          <p:cNvPr id="3" name="Content Placeholder 2"/>
          <p:cNvSpPr>
            <a:spLocks noGrp="1"/>
          </p:cNvSpPr>
          <p:nvPr>
            <p:ph idx="1"/>
          </p:nvPr>
        </p:nvSpPr>
        <p:spPr/>
        <p:txBody>
          <a:bodyPr/>
          <a:lstStyle/>
          <a:p>
            <a:r>
              <a:rPr lang="en-US" sz="2585" dirty="0"/>
              <a:t>Oracle </a:t>
            </a:r>
            <a:r>
              <a:rPr lang="en-US" sz="2585" dirty="0" err="1" smtClean="0"/>
              <a:t>eTRM</a:t>
            </a:r>
            <a:r>
              <a:rPr lang="en-US" sz="2585" dirty="0" smtClean="0"/>
              <a:t> -- https</a:t>
            </a:r>
            <a:r>
              <a:rPr lang="en-US" sz="2585" dirty="0"/>
              <a:t>://etrm.oracle.com/</a:t>
            </a:r>
          </a:p>
          <a:p>
            <a:r>
              <a:rPr lang="en-US" sz="2585" dirty="0" smtClean="0">
                <a:solidFill>
                  <a:schemeClr val="tx1"/>
                </a:solidFill>
              </a:rPr>
              <a:t>Sign </a:t>
            </a:r>
            <a:r>
              <a:rPr lang="en-US" sz="2585" dirty="0">
                <a:solidFill>
                  <a:schemeClr val="tx1"/>
                </a:solidFill>
              </a:rPr>
              <a:t>in by entering user name and password.</a:t>
            </a:r>
          </a:p>
          <a:p>
            <a:r>
              <a:rPr lang="en-US" sz="2585" dirty="0" smtClean="0">
                <a:solidFill>
                  <a:schemeClr val="tx1"/>
                </a:solidFill>
              </a:rPr>
              <a:t>Use the Oracle </a:t>
            </a:r>
            <a:r>
              <a:rPr lang="en-US" sz="2585" dirty="0">
                <a:solidFill>
                  <a:schemeClr val="tx1"/>
                </a:solidFill>
              </a:rPr>
              <a:t>account </a:t>
            </a:r>
            <a:r>
              <a:rPr lang="en-US" sz="2585" dirty="0" smtClean="0">
                <a:solidFill>
                  <a:schemeClr val="tx1"/>
                </a:solidFill>
              </a:rPr>
              <a:t>created for Oracle Support.</a:t>
            </a:r>
          </a:p>
          <a:p>
            <a:endParaRPr lang="en-US" sz="2585" dirty="0">
              <a:solidFill>
                <a:schemeClr val="tx1"/>
              </a:solidFill>
            </a:endParaRPr>
          </a:p>
          <a:p>
            <a:r>
              <a:rPr lang="en-US" sz="2585" dirty="0" smtClean="0">
                <a:solidFill>
                  <a:schemeClr val="tx1"/>
                </a:solidFill>
              </a:rPr>
              <a:t>Its electronic technical reference manual provided by Oracle.</a:t>
            </a:r>
          </a:p>
          <a:p>
            <a:endParaRPr lang="en-US" sz="2585" dirty="0">
              <a:solidFill>
                <a:schemeClr val="tx1"/>
              </a:solidFill>
            </a:endParaRPr>
          </a:p>
          <a:p>
            <a:r>
              <a:rPr lang="en-US" sz="2585" dirty="0" smtClean="0">
                <a:solidFill>
                  <a:schemeClr val="tx1"/>
                </a:solidFill>
              </a:rPr>
              <a:t>It contains FND model and Data Dictionary which helps </a:t>
            </a:r>
            <a:r>
              <a:rPr lang="en-US" sz="2800" dirty="0" smtClean="0"/>
              <a:t>understanding </a:t>
            </a:r>
            <a:r>
              <a:rPr lang="en-US" sz="2800" dirty="0"/>
              <a:t>the technical architecture of Enterprise Resource Planning (ERP) Systems</a:t>
            </a:r>
            <a:endParaRPr lang="en-US" sz="2585" dirty="0">
              <a:solidFill>
                <a:schemeClr val="tx1"/>
              </a:solidFill>
            </a:endParaRPr>
          </a:p>
          <a:p>
            <a:pPr marL="0" indent="0">
              <a:buNone/>
            </a:pPr>
            <a:endParaRPr lang="en-US" sz="2585" dirty="0">
              <a:solidFill>
                <a:schemeClr val="tx1"/>
              </a:solidFill>
            </a:endParaRPr>
          </a:p>
        </p:txBody>
      </p:sp>
    </p:spTree>
    <p:extLst>
      <p:ext uri="{BB962C8B-B14F-4D97-AF65-F5344CB8AC3E}">
        <p14:creationId xmlns:p14="http://schemas.microsoft.com/office/powerpoint/2010/main" val="200649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6"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to Expect from the session</a:t>
            </a:r>
            <a:endParaRPr lang="en-US" sz="3200" dirty="0"/>
          </a:p>
        </p:txBody>
      </p:sp>
      <p:sp>
        <p:nvSpPr>
          <p:cNvPr id="8" name="TextBox 7"/>
          <p:cNvSpPr txBox="1"/>
          <p:nvPr/>
        </p:nvSpPr>
        <p:spPr>
          <a:xfrm>
            <a:off x="736485" y="1488142"/>
            <a:ext cx="7770331" cy="2308324"/>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endParaRPr lang="en-US" sz="2400" dirty="0" smtClean="0">
              <a:solidFill>
                <a:schemeClr val="tx2">
                  <a:lumMod val="50000"/>
                </a:schemeClr>
              </a:solidFill>
            </a:endParaRPr>
          </a:p>
          <a:p>
            <a:pPr indent="341313">
              <a:buFont typeface="Arial" pitchFamily="34" charset="0"/>
              <a:buChar char="•"/>
            </a:pPr>
            <a:r>
              <a:rPr lang="en-US" sz="2400" dirty="0" smtClean="0">
                <a:solidFill>
                  <a:schemeClr val="tx2">
                    <a:lumMod val="50000"/>
                  </a:schemeClr>
                </a:solidFill>
              </a:rPr>
              <a:t>Standard Process Flows mapped with Oracle      Modules</a:t>
            </a:r>
          </a:p>
          <a:p>
            <a:pPr indent="341313">
              <a:buFont typeface="Arial" pitchFamily="34" charset="0"/>
              <a:buChar char="•"/>
            </a:pPr>
            <a:r>
              <a:rPr lang="en-US" sz="2400" dirty="0" smtClean="0">
                <a:solidFill>
                  <a:schemeClr val="tx2">
                    <a:lumMod val="50000"/>
                  </a:schemeClr>
                </a:solidFill>
              </a:rPr>
              <a:t>Key Tables and APIs </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Topics</a:t>
            </a:r>
            <a:endParaRPr lang="en-US" sz="2800" dirty="0"/>
          </a:p>
        </p:txBody>
      </p:sp>
      <p:sp>
        <p:nvSpPr>
          <p:cNvPr id="19" name="AutoShape 8"/>
          <p:cNvSpPr>
            <a:spLocks noChangeArrowheads="1"/>
          </p:cNvSpPr>
          <p:nvPr>
            <p:custDataLst>
              <p:tags r:id="rId1"/>
            </p:custDataLst>
          </p:nvPr>
        </p:nvSpPr>
        <p:spPr bwMode="gray">
          <a:xfrm>
            <a:off x="1219200" y="1676400"/>
            <a:ext cx="2397452"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295400" y="36576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828800" y="54864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219200" y="26670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295400" y="45720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276600" y="1676400"/>
            <a:ext cx="4902132"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Order to Cash Lifecycle</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276600" y="36576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Order to Cash Lifecycle- Table Involved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28" name="Rectangle 27"/>
          <p:cNvSpPr>
            <a:spLocks/>
          </p:cNvSpPr>
          <p:nvPr/>
        </p:nvSpPr>
        <p:spPr bwMode="gray">
          <a:xfrm>
            <a:off x="3276600" y="54864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Procure to Pay Lifecycle- Table Involved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29" name="Rectangle 28"/>
          <p:cNvSpPr>
            <a:spLocks/>
          </p:cNvSpPr>
          <p:nvPr/>
        </p:nvSpPr>
        <p:spPr bwMode="gray">
          <a:xfrm>
            <a:off x="3276600" y="26670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Order to Cash Lifecycle- Setup Required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30" name="Rectangle 29"/>
          <p:cNvSpPr>
            <a:spLocks/>
          </p:cNvSpPr>
          <p:nvPr/>
        </p:nvSpPr>
        <p:spPr bwMode="gray">
          <a:xfrm>
            <a:off x="3276600" y="45720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Procure to Pay Lifecycle</a:t>
            </a:r>
            <a:endParaRPr lang="de-DE" sz="1600" b="1" kern="0" dirty="0">
              <a:solidFill>
                <a:sysClr val="windowText" lastClr="000000"/>
              </a:solidFill>
              <a:latin typeface="Arial" pitchFamily="34" charset="0"/>
              <a:ea typeface="Calibri" pitchFamily="34" charset="0"/>
              <a:cs typeface="Arial" pitchFamily="34" charset="0"/>
            </a:endParaRPr>
          </a:p>
        </p:txBody>
      </p:sp>
      <p:pic>
        <p:nvPicPr>
          <p:cNvPr id="31" name="Picture 7"/>
          <p:cNvPicPr>
            <a:picLocks noChangeAspect="1" noChangeArrowheads="1"/>
          </p:cNvPicPr>
          <p:nvPr/>
        </p:nvPicPr>
        <p:blipFill>
          <a:blip r:embed="rId8" cstate="print"/>
          <a:srcRect l="37358" t="10678" b="10386"/>
          <a:stretch>
            <a:fillRect/>
          </a:stretch>
        </p:blipFill>
        <p:spPr bwMode="gray">
          <a:xfrm>
            <a:off x="2" y="1541729"/>
            <a:ext cx="2716978"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a:t>
            </a:r>
            <a:endParaRPr lang="en-US" sz="3200" dirty="0"/>
          </a:p>
        </p:txBody>
      </p:sp>
      <p:sp>
        <p:nvSpPr>
          <p:cNvPr id="3" name="Content Placeholder 2"/>
          <p:cNvSpPr>
            <a:spLocks noGrp="1"/>
          </p:cNvSpPr>
          <p:nvPr>
            <p:ph idx="1"/>
          </p:nvPr>
        </p:nvSpPr>
        <p:spPr/>
        <p:txBody>
          <a:bodyPr/>
          <a:lstStyle/>
          <a:p>
            <a:r>
              <a:rPr lang="en-US" sz="2400" dirty="0" smtClean="0"/>
              <a:t> Order to Cash process steps can be listed as below:-</a:t>
            </a:r>
          </a:p>
          <a:p>
            <a:pPr indent="287338">
              <a:buFont typeface="Arial" pitchFamily="34" charset="0"/>
              <a:buChar char="•"/>
            </a:pPr>
            <a:r>
              <a:rPr lang="en-US" sz="2400" dirty="0" smtClean="0"/>
              <a:t>Enter the Sales Order</a:t>
            </a:r>
          </a:p>
          <a:p>
            <a:pPr indent="287338">
              <a:buFont typeface="Arial" pitchFamily="34" charset="0"/>
              <a:buChar char="•"/>
            </a:pPr>
            <a:r>
              <a:rPr lang="en-US" sz="2400" dirty="0" smtClean="0"/>
              <a:t>Book the Sales Order</a:t>
            </a:r>
          </a:p>
          <a:p>
            <a:pPr indent="287338">
              <a:buFont typeface="Arial" pitchFamily="34" charset="0"/>
              <a:buChar char="•"/>
            </a:pPr>
            <a:r>
              <a:rPr lang="en-US" sz="2400" dirty="0" smtClean="0"/>
              <a:t>Launch Pick Release</a:t>
            </a:r>
          </a:p>
          <a:p>
            <a:pPr indent="287338">
              <a:buFont typeface="Arial" pitchFamily="34" charset="0"/>
              <a:buChar char="•"/>
            </a:pPr>
            <a:r>
              <a:rPr lang="en-US" sz="2400" dirty="0" smtClean="0"/>
              <a:t>Ship Confirm</a:t>
            </a:r>
          </a:p>
          <a:p>
            <a:pPr indent="287338">
              <a:buFont typeface="Arial" pitchFamily="34" charset="0"/>
              <a:buChar char="•"/>
            </a:pPr>
            <a:r>
              <a:rPr lang="en-US" sz="2400" dirty="0" smtClean="0"/>
              <a:t>Create Invoice</a:t>
            </a:r>
          </a:p>
          <a:p>
            <a:pPr indent="287338">
              <a:buFont typeface="Arial" pitchFamily="34" charset="0"/>
              <a:buChar char="•"/>
            </a:pPr>
            <a:r>
              <a:rPr lang="en-US" sz="2400" dirty="0" smtClean="0"/>
              <a:t>Create the Receipts either manually or using Auto Lockbox </a:t>
            </a:r>
          </a:p>
          <a:p>
            <a:pPr indent="0">
              <a:buNone/>
            </a:pPr>
            <a:r>
              <a:rPr lang="en-US" sz="2400" dirty="0"/>
              <a:t> </a:t>
            </a:r>
            <a:r>
              <a:rPr lang="en-US" sz="2400" dirty="0" smtClean="0"/>
              <a:t>   (In this article we will concentrate on Manual creation)</a:t>
            </a:r>
          </a:p>
          <a:p>
            <a:pPr indent="287338">
              <a:buFont typeface="Arial" pitchFamily="34" charset="0"/>
              <a:buChar char="•"/>
            </a:pPr>
            <a:r>
              <a:rPr lang="en-US" sz="2400" dirty="0" smtClean="0"/>
              <a:t>Transfer to General Ledger</a:t>
            </a:r>
          </a:p>
          <a:p>
            <a:pPr indent="287338">
              <a:buFont typeface="Arial" pitchFamily="34" charset="0"/>
              <a:buChar char="•"/>
            </a:pPr>
            <a:r>
              <a:rPr lang="en-US" sz="2400" dirty="0" smtClean="0"/>
              <a:t>Journal Import</a:t>
            </a:r>
          </a:p>
          <a:p>
            <a:pPr indent="287338">
              <a:buFont typeface="Arial" pitchFamily="34" charset="0"/>
              <a:buChar char="•"/>
            </a:pPr>
            <a:r>
              <a:rPr lang="en-US" sz="2400" dirty="0" smtClean="0"/>
              <a:t>Posting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a:t>
            </a:r>
            <a:endParaRPr lang="en-US" sz="3200" dirty="0"/>
          </a:p>
        </p:txBody>
      </p:sp>
      <p:pic>
        <p:nvPicPr>
          <p:cNvPr id="4" name="Picture 1"/>
          <p:cNvPicPr>
            <a:picLocks noGrp="1" noChangeAspect="1" noChangeArrowheads="1"/>
          </p:cNvPicPr>
          <p:nvPr>
            <p:ph idx="1"/>
          </p:nvPr>
        </p:nvPicPr>
        <p:blipFill>
          <a:blip r:embed="rId2" cstate="print"/>
          <a:srcRect l="24375" t="25556" r="48750" b="43333"/>
          <a:stretch>
            <a:fillRect/>
          </a:stretch>
        </p:blipFill>
        <p:spPr bwMode="auto">
          <a:xfrm>
            <a:off x="533400" y="1447800"/>
            <a:ext cx="7924800" cy="48027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 – Setup Required</a:t>
            </a:r>
            <a:endParaRPr lang="en-US" sz="3200" dirty="0"/>
          </a:p>
        </p:txBody>
      </p:sp>
      <p:sp>
        <p:nvSpPr>
          <p:cNvPr id="3" name="Content Placeholder 2"/>
          <p:cNvSpPr>
            <a:spLocks noGrp="1"/>
          </p:cNvSpPr>
          <p:nvPr>
            <p:ph idx="1"/>
          </p:nvPr>
        </p:nvSpPr>
        <p:spPr>
          <a:xfrm>
            <a:off x="762000" y="1494766"/>
            <a:ext cx="8382000" cy="4643751"/>
          </a:xfrm>
        </p:spPr>
        <p:txBody>
          <a:bodyPr/>
          <a:lstStyle/>
          <a:p>
            <a:pPr>
              <a:buNone/>
            </a:pPr>
            <a:r>
              <a:rPr lang="en-US" sz="1600" b="1" u="sng" dirty="0" smtClean="0"/>
              <a:t>Setup steps for executing the Order to Cash flow with a standard item:</a:t>
            </a:r>
            <a:endParaRPr lang="en-US" sz="1600" dirty="0" smtClean="0"/>
          </a:p>
          <a:p>
            <a:pPr>
              <a:lnSpc>
                <a:spcPct val="100000"/>
              </a:lnSpc>
              <a:buFont typeface="Arial" pitchFamily="34" charset="0"/>
              <a:buChar char="•"/>
            </a:pPr>
            <a:r>
              <a:rPr lang="en-US" sz="2000" dirty="0" smtClean="0"/>
              <a:t>Prior to order entry, the items should be created/defined in inventory module using the master items screen and assigned to the shipping organization. Check the blog posts for the related setups.</a:t>
            </a:r>
          </a:p>
          <a:p>
            <a:pPr>
              <a:lnSpc>
                <a:spcPct val="100000"/>
              </a:lnSpc>
              <a:buFont typeface="Arial" pitchFamily="34" charset="0"/>
              <a:buChar char="•"/>
            </a:pPr>
            <a:r>
              <a:rPr lang="en-US" sz="2000" dirty="0" smtClean="0"/>
              <a:t>Add the item to the price list.</a:t>
            </a:r>
          </a:p>
          <a:p>
            <a:pPr>
              <a:lnSpc>
                <a:spcPct val="100000"/>
              </a:lnSpc>
              <a:buFont typeface="Arial" pitchFamily="34" charset="0"/>
              <a:buChar char="•"/>
            </a:pPr>
            <a:r>
              <a:rPr lang="en-US" sz="2000" dirty="0" smtClean="0"/>
              <a:t>Transaction Type must be defined.</a:t>
            </a:r>
          </a:p>
          <a:p>
            <a:pPr>
              <a:lnSpc>
                <a:spcPct val="100000"/>
              </a:lnSpc>
              <a:buFont typeface="Arial" pitchFamily="34" charset="0"/>
              <a:buChar char="•"/>
            </a:pPr>
            <a:r>
              <a:rPr lang="en-US" sz="2000" dirty="0" smtClean="0"/>
              <a:t>Document sequence must be assigned to the document category.</a:t>
            </a:r>
          </a:p>
          <a:p>
            <a:pPr>
              <a:lnSpc>
                <a:spcPct val="100000"/>
              </a:lnSpc>
              <a:buFont typeface="Arial" pitchFamily="34" charset="0"/>
              <a:buChar char="•"/>
            </a:pPr>
            <a:r>
              <a:rPr lang="en-US" sz="2000" dirty="0" smtClean="0"/>
              <a:t>Customers must be defined.</a:t>
            </a:r>
          </a:p>
          <a:p>
            <a:pPr>
              <a:lnSpc>
                <a:spcPct val="100000"/>
              </a:lnSpc>
              <a:buFont typeface="Arial" pitchFamily="34" charset="0"/>
              <a:buChar char="•"/>
            </a:pPr>
            <a:r>
              <a:rPr lang="en-US" sz="2000" dirty="0" smtClean="0"/>
              <a:t>Salesperson must be defined.</a:t>
            </a:r>
          </a:p>
          <a:p>
            <a:pPr>
              <a:lnSpc>
                <a:spcPct val="100000"/>
              </a:lnSpc>
              <a:buFont typeface="Arial" pitchFamily="34" charset="0"/>
              <a:buChar char="•"/>
            </a:pPr>
            <a:r>
              <a:rPr lang="en-US" sz="2000" dirty="0" smtClean="0"/>
              <a:t>Shipping Roles should be granted by the user.</a:t>
            </a:r>
          </a:p>
          <a:p>
            <a:pPr>
              <a:lnSpc>
                <a:spcPct val="100000"/>
              </a:lnSpc>
              <a:buFont typeface="Arial" pitchFamily="34" charset="0"/>
              <a:buChar char="•"/>
            </a:pPr>
            <a:r>
              <a:rPr lang="en-US" sz="2000" dirty="0" smtClean="0"/>
              <a:t>Ensure that the items are available in your shipping sub inventory or perform miscellaneous transactions to augment the same.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 – Table Involved </a:t>
            </a:r>
            <a:endParaRPr lang="en-US" sz="3200" dirty="0"/>
          </a:p>
        </p:txBody>
      </p:sp>
      <p:pic>
        <p:nvPicPr>
          <p:cNvPr id="4" name="Picture 2"/>
          <p:cNvPicPr>
            <a:picLocks noGrp="1" noChangeAspect="1" noChangeArrowheads="1"/>
          </p:cNvPicPr>
          <p:nvPr>
            <p:ph idx="1"/>
          </p:nvPr>
        </p:nvPicPr>
        <p:blipFill>
          <a:blip r:embed="rId2" cstate="print"/>
          <a:srcRect l="28125" t="32222" r="51250" b="22222"/>
          <a:stretch>
            <a:fillRect/>
          </a:stretch>
        </p:blipFill>
        <p:spPr bwMode="auto">
          <a:xfrm>
            <a:off x="1219200" y="1143000"/>
            <a:ext cx="6400800" cy="5181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a:t>
            </a:r>
            <a:endParaRPr lang="en-US" sz="3200" dirty="0"/>
          </a:p>
        </p:txBody>
      </p:sp>
      <p:sp>
        <p:nvSpPr>
          <p:cNvPr id="3" name="Content Placeholder 2"/>
          <p:cNvSpPr>
            <a:spLocks noGrp="1"/>
          </p:cNvSpPr>
          <p:nvPr>
            <p:ph idx="1"/>
          </p:nvPr>
        </p:nvSpPr>
        <p:spPr/>
        <p:txBody>
          <a:bodyPr/>
          <a:lstStyle/>
          <a:p>
            <a:pPr>
              <a:buNone/>
            </a:pPr>
            <a:r>
              <a:rPr lang="en-US" sz="2000" dirty="0" smtClean="0"/>
              <a:t>Procure to Pay process steps can be listed as below</a:t>
            </a:r>
          </a:p>
          <a:p>
            <a:endParaRPr lang="en-US" sz="2000" dirty="0" smtClean="0"/>
          </a:p>
          <a:p>
            <a:pPr indent="287338">
              <a:buFont typeface="Arial" pitchFamily="34" charset="0"/>
              <a:buChar char="•"/>
            </a:pPr>
            <a:r>
              <a:rPr lang="en-US" sz="2000" dirty="0" smtClean="0"/>
              <a:t>Create Requisition</a:t>
            </a:r>
          </a:p>
          <a:p>
            <a:pPr indent="287338">
              <a:buFont typeface="Arial" pitchFamily="34" charset="0"/>
              <a:buChar char="•"/>
            </a:pPr>
            <a:r>
              <a:rPr lang="en-US" sz="2000" dirty="0" smtClean="0"/>
              <a:t>Create Purchase Order</a:t>
            </a:r>
          </a:p>
          <a:p>
            <a:pPr indent="287338">
              <a:buFont typeface="Arial" pitchFamily="34" charset="0"/>
              <a:buChar char="•"/>
            </a:pPr>
            <a:r>
              <a:rPr lang="en-US" sz="2000" dirty="0" smtClean="0"/>
              <a:t>Create Inventory Receipt</a:t>
            </a:r>
          </a:p>
          <a:p>
            <a:pPr indent="287338">
              <a:buFont typeface="Arial" pitchFamily="34" charset="0"/>
              <a:buChar char="•"/>
            </a:pPr>
            <a:r>
              <a:rPr lang="en-US" sz="2000" dirty="0" smtClean="0"/>
              <a:t>Enter AP Invoice</a:t>
            </a:r>
          </a:p>
          <a:p>
            <a:pPr indent="287338">
              <a:buFont typeface="Arial" pitchFamily="34" charset="0"/>
              <a:buChar char="•"/>
            </a:pPr>
            <a:r>
              <a:rPr lang="en-US" sz="2000" dirty="0" smtClean="0"/>
              <a:t>Make Payment</a:t>
            </a:r>
          </a:p>
          <a:p>
            <a:pPr indent="287338">
              <a:buFont typeface="Arial" pitchFamily="34" charset="0"/>
              <a:buChar char="•"/>
            </a:pPr>
            <a:r>
              <a:rPr lang="en-US" sz="2000" dirty="0" smtClean="0"/>
              <a:t>Transfer to GL</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a:t>
            </a:r>
            <a:endParaRPr lang="en-US" sz="3200" dirty="0"/>
          </a:p>
        </p:txBody>
      </p:sp>
      <p:pic>
        <p:nvPicPr>
          <p:cNvPr id="4" name="Picture 2"/>
          <p:cNvPicPr>
            <a:picLocks noGrp="1" noChangeAspect="1" noChangeArrowheads="1"/>
          </p:cNvPicPr>
          <p:nvPr>
            <p:ph idx="1"/>
          </p:nvPr>
        </p:nvPicPr>
        <p:blipFill>
          <a:blip r:embed="rId2" cstate="print"/>
          <a:srcRect l="16875" t="35556" r="52500" b="20000"/>
          <a:stretch>
            <a:fillRect/>
          </a:stretch>
        </p:blipFill>
        <p:spPr bwMode="auto">
          <a:xfrm>
            <a:off x="990600" y="1219200"/>
            <a:ext cx="6477000" cy="4976277"/>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332</TotalTime>
  <Words>400</Words>
  <Application>Microsoft Office PowerPoint</Application>
  <PresentationFormat>On-screen Show (4:3)</PresentationFormat>
  <Paragraphs>72</Paragraphs>
  <Slides>16</Slides>
  <Notes>3</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Helvetica Light</vt:lpstr>
      <vt:lpstr>Wingdings</vt:lpstr>
      <vt:lpstr>Capgemini Presales</vt:lpstr>
      <vt:lpstr>Closing slides</vt:lpstr>
      <vt:lpstr>Section break</vt:lpstr>
      <vt:lpstr>1_Capgemini Template</vt:lpstr>
      <vt:lpstr>think-cell Slide</vt:lpstr>
      <vt:lpstr>Basic Functional Overview – O2C, P2P and R2R</vt:lpstr>
      <vt:lpstr>What to Expect from the session</vt:lpstr>
      <vt:lpstr>Topics</vt:lpstr>
      <vt:lpstr>Order to Cash Lifecycle</vt:lpstr>
      <vt:lpstr>Order to Cash Lifecycle</vt:lpstr>
      <vt:lpstr>Order to Cash Lifecycle – Setup Required</vt:lpstr>
      <vt:lpstr>Order to Cash Lifecycle – Table Involved </vt:lpstr>
      <vt:lpstr>Procure to Pay Lifecycle</vt:lpstr>
      <vt:lpstr>Procure to Pay Lifecycle</vt:lpstr>
      <vt:lpstr>Procure to Pay Lifecycle – Table Involved </vt:lpstr>
      <vt:lpstr>Procure to Pay Lifecycle – Table Involved </vt:lpstr>
      <vt:lpstr>Procure to Pay Lifecycle – Table Involved </vt:lpstr>
      <vt:lpstr>Procure to Pay Lifecycle – Table Involved </vt:lpstr>
      <vt:lpstr>ETRM</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103</cp:revision>
  <dcterms:created xsi:type="dcterms:W3CDTF">2017-04-11T12:48:54Z</dcterms:created>
  <dcterms:modified xsi:type="dcterms:W3CDTF">2017-09-11T12:01:37Z</dcterms:modified>
</cp:coreProperties>
</file>