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7"/>
  </p:notesMasterIdLst>
  <p:sldIdLst>
    <p:sldId id="280" r:id="rId5"/>
    <p:sldId id="281" r:id="rId6"/>
    <p:sldId id="298" r:id="rId7"/>
    <p:sldId id="299" r:id="rId8"/>
    <p:sldId id="300" r:id="rId9"/>
    <p:sldId id="301" r:id="rId10"/>
    <p:sldId id="302" r:id="rId11"/>
    <p:sldId id="303" r:id="rId12"/>
    <p:sldId id="305" r:id="rId13"/>
    <p:sldId id="307" r:id="rId14"/>
    <p:sldId id="309" r:id="rId15"/>
    <p:sldId id="310" r:id="rId16"/>
    <p:sldId id="312" r:id="rId17"/>
    <p:sldId id="314" r:id="rId18"/>
    <p:sldId id="316" r:id="rId19"/>
    <p:sldId id="319" r:id="rId20"/>
    <p:sldId id="323" r:id="rId21"/>
    <p:sldId id="325" r:id="rId22"/>
    <p:sldId id="324" r:id="rId23"/>
    <p:sldId id="320"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DA"/>
    <a:srgbClr val="0092F6"/>
    <a:srgbClr val="0099FF"/>
    <a:srgbClr val="00CCFF"/>
    <a:srgbClr val="007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Rot="1" noChangeAspect="1" noChangeArrowheads="1" noTextEdit="1"/>
          </p:cNvSpPr>
          <p:nvPr>
            <p:ph type="sldImg"/>
          </p:nvPr>
        </p:nvSpPr>
        <p:spPr>
          <a:ln/>
        </p:spPr>
      </p:sp>
      <p:sp>
        <p:nvSpPr>
          <p:cNvPr id="3891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085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00584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Grp="1" noRot="1" noChangeAspect="1" noChangeArrowheads="1" noTextEdit="1"/>
          </p:cNvSpPr>
          <p:nvPr>
            <p:ph type="sldImg"/>
          </p:nvPr>
        </p:nvSpPr>
        <p:spPr>
          <a:ln/>
        </p:spPr>
      </p:sp>
      <p:sp>
        <p:nvSpPr>
          <p:cNvPr id="40963" name="Rectangle 10"/>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283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343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499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446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98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7869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Rot="1" noChangeAspect="1" noChangeArrowheads="1" noTextEdit="1"/>
          </p:cNvSpPr>
          <p:nvPr>
            <p:ph type="sldImg"/>
          </p:nvPr>
        </p:nvSpPr>
        <p:spPr>
          <a:ln/>
        </p:spPr>
      </p:sp>
      <p:sp>
        <p:nvSpPr>
          <p:cNvPr id="45059" name="Rectangle 9"/>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70203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spect="1" noChangeArrowheads="1" noTextEdit="1"/>
          </p:cNvSpPr>
          <p:nvPr>
            <p:ph type="sldImg"/>
          </p:nvPr>
        </p:nvSpPr>
        <p:spPr>
          <a:ln/>
        </p:spPr>
      </p:sp>
      <p:sp>
        <p:nvSpPr>
          <p:cNvPr id="46083" name="Rectangle 5"/>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361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Rot="1" noChangeAspect="1" noChangeArrowheads="1" noTextEdit="1"/>
          </p:cNvSpPr>
          <p:nvPr>
            <p:ph type="sldImg"/>
          </p:nvPr>
        </p:nvSpPr>
        <p:spPr>
          <a:ln/>
        </p:spPr>
      </p:sp>
      <p:sp>
        <p:nvSpPr>
          <p:cNvPr id="29699" name="Rectangle 12"/>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5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ln/>
        </p:spPr>
      </p:sp>
      <p:sp>
        <p:nvSpPr>
          <p:cNvPr id="30723"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342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4"/>
          <p:cNvSpPr>
            <a:spLocks noGrp="1" noChangeArrowheads="1"/>
          </p:cNvSpPr>
          <p:nvPr>
            <p:ph type="body" idx="1"/>
          </p:nvPr>
        </p:nvSpPr>
        <p:spPr>
          <a:noFill/>
          <a:ln/>
        </p:spPr>
        <p:txBody>
          <a:bodyPr/>
          <a:lstStyle/>
          <a:p>
            <a:pPr eaLnBrk="1" hangingPunct="1"/>
            <a:r>
              <a:rPr lang="en-US" smtClean="0"/>
              <a:t>grid computing is a computer network in which each computer's resourcesare shared with every other computer in the system. Processing power, memory and data storage are all community resources that authorized users can tap into and leverage for specific tasks. A grid computing system can be as simple as a collection of similar computers running on the same operating system or as complex as inter-networked systems comprised of every computer platform you can think of.</a:t>
            </a:r>
          </a:p>
        </p:txBody>
      </p:sp>
    </p:spTree>
    <p:extLst>
      <p:ext uri="{BB962C8B-B14F-4D97-AF65-F5344CB8AC3E}">
        <p14:creationId xmlns:p14="http://schemas.microsoft.com/office/powerpoint/2010/main" val="173561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4"/>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3544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ln/>
        </p:spPr>
      </p:sp>
      <p:sp>
        <p:nvSpPr>
          <p:cNvPr id="33795" name="Rectangle 6"/>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845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Rot="1" noChangeAspect="1" noChangeArrowheads="1" noTextEdit="1"/>
          </p:cNvSpPr>
          <p:nvPr>
            <p:ph type="sldImg"/>
          </p:nvPr>
        </p:nvSpPr>
        <p:spPr>
          <a:ln/>
        </p:spPr>
      </p:sp>
      <p:sp>
        <p:nvSpPr>
          <p:cNvPr id="34819" name="Rectangle 11"/>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822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Rot="1" noChangeAspect="1" noChangeArrowheads="1" noTextEdit="1"/>
          </p:cNvSpPr>
          <p:nvPr>
            <p:ph type="sldImg"/>
          </p:nvPr>
        </p:nvSpPr>
        <p:spPr>
          <a:ln/>
        </p:spPr>
      </p:sp>
      <p:sp>
        <p:nvSpPr>
          <p:cNvPr id="36867"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0446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ln/>
        </p:spPr>
      </p:sp>
      <p:sp>
        <p:nvSpPr>
          <p:cNvPr id="37891" name="Rectangle 8"/>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29621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0"/>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4572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657600"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48409" cy="1295400"/>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4"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8"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9"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4"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5"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8"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9"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2"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3"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0"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1"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0"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6"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0"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1"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6"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7"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6.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5.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4.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21.xml"/><Relationship Id="rId21" Type="http://schemas.openxmlformats.org/officeDocument/2006/relationships/tags" Target="../tags/tag152.xml"/><Relationship Id="rId7" Type="http://schemas.openxmlformats.org/officeDocument/2006/relationships/slideLayout" Target="../slideLayouts/slideLayout25.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20.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3.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8.xml"/><Relationship Id="rId19" Type="http://schemas.openxmlformats.org/officeDocument/2006/relationships/tags" Target="../tags/tag150.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8" name="think-cell Slide" r:id="rId25" imgW="360" imgH="360" progId="">
                  <p:embed/>
                </p:oleObj>
              </mc:Choice>
              <mc:Fallback>
                <p:oleObj name="think-cell Slide" r:id="rId25" imgW="360" imgH="360" progId="">
                  <p:embed/>
                  <p:pic>
                    <p:nvPicPr>
                      <p:cNvPr id="0" name="Picture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7"/>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8"/>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9"/>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2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1"/>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2"/>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3"/>
            </p:custDataLst>
          </p:nvPr>
        </p:nvPicPr>
        <p:blipFill>
          <a:blip r:embed="rId27"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 id="2147483691" r:id="rId12"/>
    <p:sldLayoutId id="2147483692" r:id="rId13"/>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8"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4"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6"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30.png"/><Relationship Id="rId5" Type="http://schemas.openxmlformats.org/officeDocument/2006/relationships/image" Target="../media/image18.wmf"/><Relationship Id="rId4"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53.bin"/><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image" Target="../media/image18.wmf"/><Relationship Id="rId4" Type="http://schemas.openxmlformats.org/officeDocument/2006/relationships/oleObject" Target="../embeddings/oleObject48.bin"/><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8.xml"/><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4"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Oracle Forms – New Development &amp; Modifications</a:t>
            </a:r>
            <a:endParaRPr lang="en-US" b="1" dirty="0" smtClean="0">
              <a:solidFill>
                <a:srgbClr val="0082DA"/>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528638" y="311150"/>
            <a:ext cx="8499475" cy="1123950"/>
          </a:xfrm>
          <a:prstGeom prst="rect">
            <a:avLst/>
          </a:prstGeom>
          <a:noFill/>
          <a:ln w="9525">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5363" name="Rectangle 68"/>
          <p:cNvSpPr>
            <a:spLocks noGrp="1" noChangeArrowheads="1"/>
          </p:cNvSpPr>
          <p:nvPr>
            <p:ph type="title"/>
          </p:nvPr>
        </p:nvSpPr>
        <p:spPr/>
        <p:txBody>
          <a:bodyPr/>
          <a:lstStyle/>
          <a:p>
            <a:pPr eaLnBrk="1" hangingPunct="1"/>
            <a:r>
              <a:rPr lang="en-US" smtClean="0"/>
              <a:t>Forms Services Architecture</a:t>
            </a:r>
          </a:p>
        </p:txBody>
      </p:sp>
      <p:sp>
        <p:nvSpPr>
          <p:cNvPr id="15364" name="Rectangle 4"/>
          <p:cNvSpPr>
            <a:spLocks noChangeArrowheads="1"/>
          </p:cNvSpPr>
          <p:nvPr/>
        </p:nvSpPr>
        <p:spPr bwMode="blackWhite">
          <a:xfrm>
            <a:off x="1035050" y="1609725"/>
            <a:ext cx="2222500" cy="4646613"/>
          </a:xfrm>
          <a:prstGeom prst="rect">
            <a:avLst/>
          </a:prstGeom>
          <a:solidFill>
            <a:srgbClr val="99CCFF"/>
          </a:solidFill>
          <a:ln w="28575">
            <a:solidFill>
              <a:schemeClr val="bg2"/>
            </a:solidFill>
            <a:miter lim="800000"/>
            <a:headEnd/>
            <a:tailEnd/>
          </a:ln>
        </p:spPr>
        <p:txBody>
          <a:bodyPr wrap="none" anchor="ctr"/>
          <a:lstStyle/>
          <a:p>
            <a:endParaRPr lang="en-US"/>
          </a:p>
        </p:txBody>
      </p:sp>
      <p:sp>
        <p:nvSpPr>
          <p:cNvPr id="15365" name="Rectangle 5"/>
          <p:cNvSpPr>
            <a:spLocks noChangeArrowheads="1"/>
          </p:cNvSpPr>
          <p:nvPr/>
        </p:nvSpPr>
        <p:spPr bwMode="blackWhite">
          <a:xfrm>
            <a:off x="1225550" y="4997450"/>
            <a:ext cx="1816100" cy="946150"/>
          </a:xfrm>
          <a:prstGeom prst="rect">
            <a:avLst/>
          </a:prstGeom>
          <a:solidFill>
            <a:srgbClr val="99CC99"/>
          </a:solidFill>
          <a:ln w="28575">
            <a:solidFill>
              <a:schemeClr val="bg2"/>
            </a:solidFill>
            <a:miter lim="800000"/>
            <a:headEnd/>
            <a:tailEnd/>
          </a:ln>
        </p:spPr>
        <p:txBody>
          <a:bodyPr wrap="none" lIns="92075" tIns="46038" rIns="92075" bIns="46038"/>
          <a:lstStyle/>
          <a:p>
            <a:pPr defTabSz="822325" eaLnBrk="0" hangingPunct="0">
              <a:spcBef>
                <a:spcPct val="0"/>
              </a:spcBef>
              <a:buClrTx/>
              <a:buFontTx/>
              <a:buNone/>
            </a:pPr>
            <a:r>
              <a:rPr lang="en-US" sz="1800">
                <a:solidFill>
                  <a:schemeClr val="bg2"/>
                </a:solidFill>
              </a:rPr>
              <a:t>JRE</a:t>
            </a:r>
          </a:p>
        </p:txBody>
      </p:sp>
      <p:sp>
        <p:nvSpPr>
          <p:cNvPr id="15366" name="Rectangle 6"/>
          <p:cNvSpPr>
            <a:spLocks noChangeArrowheads="1"/>
          </p:cNvSpPr>
          <p:nvPr/>
        </p:nvSpPr>
        <p:spPr bwMode="blackWhite">
          <a:xfrm>
            <a:off x="3254375" y="1609725"/>
            <a:ext cx="2646363" cy="4646613"/>
          </a:xfrm>
          <a:prstGeom prst="rect">
            <a:avLst/>
          </a:prstGeom>
          <a:solidFill>
            <a:srgbClr val="FFFF00"/>
          </a:solidFill>
          <a:ln w="28575">
            <a:solidFill>
              <a:schemeClr val="bg2"/>
            </a:solidFill>
            <a:miter lim="800000"/>
            <a:headEnd/>
            <a:tailEnd/>
          </a:ln>
        </p:spPr>
        <p:txBody>
          <a:bodyPr wrap="none" anchor="ctr"/>
          <a:lstStyle/>
          <a:p>
            <a:endParaRPr lang="en-US"/>
          </a:p>
        </p:txBody>
      </p:sp>
      <p:sp>
        <p:nvSpPr>
          <p:cNvPr id="283655" name="Rectangle 7"/>
          <p:cNvSpPr>
            <a:spLocks noChangeArrowheads="1"/>
          </p:cNvSpPr>
          <p:nvPr/>
        </p:nvSpPr>
        <p:spPr bwMode="blackWhite">
          <a:xfrm>
            <a:off x="3413125" y="1676400"/>
            <a:ext cx="2330450" cy="3838575"/>
          </a:xfrm>
          <a:prstGeom prst="rect">
            <a:avLst/>
          </a:prstGeom>
          <a:solidFill>
            <a:srgbClr val="99CC99"/>
          </a:solidFill>
          <a:ln w="28575">
            <a:solidFill>
              <a:schemeClr val="bg2"/>
            </a:solidFill>
            <a:miter lim="800000"/>
            <a:headEnd/>
            <a:tailEnd/>
          </a:ln>
          <a:effectLst/>
        </p:spPr>
        <p:txBody>
          <a:bodyPr wrap="none" lIns="92075" tIns="46038" rIns="92075" bIns="46038" anchor="ctr"/>
          <a:lstStyle/>
          <a:p>
            <a:pPr algn="ctr" defTabSz="1538288" eaLnBrk="0" hangingPunct="0">
              <a:spcBef>
                <a:spcPct val="0"/>
              </a:spcBef>
              <a:buClrTx/>
              <a:buFontTx/>
              <a:buNone/>
              <a:defRPr/>
            </a:pPr>
            <a:endParaRPr lang="en-US" sz="2000">
              <a:solidFill>
                <a:schemeClr val="tx1"/>
              </a:solidFill>
              <a:effectLst>
                <a:outerShdw blurRad="38100" dist="38100" dir="2700000" algn="tl">
                  <a:srgbClr val="FFFFFF"/>
                </a:outerShdw>
              </a:effectLst>
            </a:endParaRPr>
          </a:p>
          <a:p>
            <a:pPr algn="ctr" defTabSz="1538288" eaLnBrk="0" hangingPunct="0">
              <a:spcBef>
                <a:spcPct val="0"/>
              </a:spcBef>
              <a:buClrTx/>
              <a:buFontTx/>
              <a:buNone/>
              <a:defRPr/>
            </a:pPr>
            <a:endParaRPr lang="en-US" sz="2000">
              <a:solidFill>
                <a:schemeClr val="tx1"/>
              </a:solidFill>
              <a:effectLst>
                <a:outerShdw blurRad="38100" dist="38100" dir="2700000" algn="tl">
                  <a:srgbClr val="FFFFFF"/>
                </a:outerShdw>
              </a:effectLst>
            </a:endParaRPr>
          </a:p>
        </p:txBody>
      </p:sp>
      <p:sp>
        <p:nvSpPr>
          <p:cNvPr id="283656" name="Rectangle 8"/>
          <p:cNvSpPr>
            <a:spLocks noChangeArrowheads="1"/>
          </p:cNvSpPr>
          <p:nvPr/>
        </p:nvSpPr>
        <p:spPr bwMode="blackWhite">
          <a:xfrm>
            <a:off x="3633788" y="2960688"/>
            <a:ext cx="1887537" cy="23876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algn="ctr" defTabSz="822325" eaLnBrk="0" hangingPunct="0">
              <a:spcBef>
                <a:spcPct val="50000"/>
              </a:spcBef>
              <a:buClrTx/>
              <a:buFontTx/>
              <a:buNone/>
              <a:defRPr/>
            </a:pPr>
            <a:endParaRPr lang="en-US" sz="1800">
              <a:solidFill>
                <a:srgbClr val="FFFFFF"/>
              </a:solidFill>
              <a:effectLst>
                <a:outerShdw blurRad="38100" dist="38100" dir="2700000" algn="tl">
                  <a:srgbClr val="000000"/>
                </a:outerShdw>
              </a:effectLst>
            </a:endParaRPr>
          </a:p>
          <a:p>
            <a:pPr algn="ctr" defTabSz="822325" eaLnBrk="0" hangingPunct="0">
              <a:spcBef>
                <a:spcPct val="50000"/>
              </a:spcBef>
              <a:buClrTx/>
              <a:buFontTx/>
              <a:buNone/>
              <a:defRPr/>
            </a:pPr>
            <a:endParaRPr lang="en-US" sz="1800">
              <a:solidFill>
                <a:srgbClr val="FFFFFF"/>
              </a:solidFill>
              <a:effectLst>
                <a:outerShdw blurRad="38100" dist="38100" dir="2700000" algn="tl">
                  <a:srgbClr val="000000"/>
                </a:outerShdw>
              </a:effectLst>
            </a:endParaRPr>
          </a:p>
        </p:txBody>
      </p:sp>
      <p:sp>
        <p:nvSpPr>
          <p:cNvPr id="15369" name="Rectangle 9"/>
          <p:cNvSpPr>
            <a:spLocks noChangeArrowheads="1"/>
          </p:cNvSpPr>
          <p:nvPr/>
        </p:nvSpPr>
        <p:spPr bwMode="blackWhite">
          <a:xfrm>
            <a:off x="3733800" y="4006850"/>
            <a:ext cx="1712913" cy="5873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Application</a:t>
            </a:r>
            <a:br>
              <a:rPr lang="en-US" sz="1800">
                <a:solidFill>
                  <a:schemeClr val="bg2"/>
                </a:solidFill>
              </a:rPr>
            </a:br>
            <a:r>
              <a:rPr lang="en-US" sz="1800">
                <a:solidFill>
                  <a:schemeClr val="bg2"/>
                </a:solidFill>
              </a:rPr>
              <a:t>logic layer</a:t>
            </a:r>
          </a:p>
        </p:txBody>
      </p:sp>
      <p:sp>
        <p:nvSpPr>
          <p:cNvPr id="15370" name="Rectangle 10"/>
          <p:cNvSpPr>
            <a:spLocks noChangeArrowheads="1"/>
          </p:cNvSpPr>
          <p:nvPr/>
        </p:nvSpPr>
        <p:spPr bwMode="blackWhite">
          <a:xfrm>
            <a:off x="3733800" y="4678363"/>
            <a:ext cx="1712913" cy="576262"/>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Data manager/</a:t>
            </a:r>
            <a:br>
              <a:rPr lang="en-US" sz="1800">
                <a:solidFill>
                  <a:schemeClr val="bg2"/>
                </a:solidFill>
              </a:rPr>
            </a:br>
            <a:r>
              <a:rPr lang="en-US" sz="1800">
                <a:solidFill>
                  <a:schemeClr val="bg2"/>
                </a:solidFill>
              </a:rPr>
              <a:t>PL/SQL engine</a:t>
            </a:r>
          </a:p>
        </p:txBody>
      </p:sp>
      <p:sp>
        <p:nvSpPr>
          <p:cNvPr id="15371" name="Rectangle 11"/>
          <p:cNvSpPr>
            <a:spLocks noChangeArrowheads="1"/>
          </p:cNvSpPr>
          <p:nvPr/>
        </p:nvSpPr>
        <p:spPr bwMode="blackWhite">
          <a:xfrm>
            <a:off x="3733800" y="3343275"/>
            <a:ext cx="1712913" cy="587375"/>
          </a:xfrm>
          <a:prstGeom prst="rect">
            <a:avLst/>
          </a:prstGeom>
          <a:solidFill>
            <a:srgbClr val="66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buClrTx/>
              <a:buFontTx/>
              <a:buNone/>
            </a:pPr>
            <a:r>
              <a:rPr lang="en-US" sz="1800">
                <a:solidFill>
                  <a:schemeClr val="bg2"/>
                </a:solidFill>
              </a:rPr>
              <a:t>User interface </a:t>
            </a:r>
            <a:br>
              <a:rPr lang="en-US" sz="1800">
                <a:solidFill>
                  <a:schemeClr val="bg2"/>
                </a:solidFill>
              </a:rPr>
            </a:br>
            <a:r>
              <a:rPr lang="en-US" sz="1800">
                <a:solidFill>
                  <a:schemeClr val="bg2"/>
                </a:solidFill>
              </a:rPr>
              <a:t>layer</a:t>
            </a:r>
          </a:p>
        </p:txBody>
      </p:sp>
      <p:sp>
        <p:nvSpPr>
          <p:cNvPr id="15372" name="Rectangle 12"/>
          <p:cNvSpPr>
            <a:spLocks noChangeArrowheads="1"/>
          </p:cNvSpPr>
          <p:nvPr/>
        </p:nvSpPr>
        <p:spPr bwMode="blackWhite">
          <a:xfrm>
            <a:off x="3625850" y="1771650"/>
            <a:ext cx="1905000" cy="631825"/>
          </a:xfrm>
          <a:prstGeom prst="rect">
            <a:avLst/>
          </a:prstGeom>
          <a:solidFill>
            <a:srgbClr val="FFCC99"/>
          </a:solidFill>
          <a:ln w="28575">
            <a:solidFill>
              <a:schemeClr val="bg2"/>
            </a:solidFill>
            <a:miter lim="800000"/>
            <a:headEnd/>
            <a:tailEnd/>
          </a:ln>
        </p:spPr>
        <p:txBody>
          <a:bodyPr wrap="none" lIns="92075" tIns="46038" rIns="92075" bIns="46038"/>
          <a:lstStyle/>
          <a:p>
            <a:pPr algn="ctr" defTabSz="822325" eaLnBrk="0" hangingPunct="0">
              <a:spcBef>
                <a:spcPct val="0"/>
              </a:spcBef>
              <a:buClrTx/>
              <a:buFontTx/>
              <a:buNone/>
            </a:pPr>
            <a:r>
              <a:rPr lang="en-US" sz="1800">
                <a:solidFill>
                  <a:schemeClr val="bg2"/>
                </a:solidFill>
              </a:rPr>
              <a:t>Forms Listener </a:t>
            </a:r>
          </a:p>
          <a:p>
            <a:pPr algn="ctr" defTabSz="822325" eaLnBrk="0" hangingPunct="0">
              <a:spcBef>
                <a:spcPct val="0"/>
              </a:spcBef>
              <a:buClrTx/>
              <a:buFontTx/>
              <a:buNone/>
            </a:pPr>
            <a:r>
              <a:rPr lang="en-US" sz="1800">
                <a:solidFill>
                  <a:schemeClr val="bg2"/>
                </a:solidFill>
              </a:rPr>
              <a:t>Servlet</a:t>
            </a:r>
          </a:p>
        </p:txBody>
      </p:sp>
      <p:sp>
        <p:nvSpPr>
          <p:cNvPr id="15373" name="Rectangle 13"/>
          <p:cNvSpPr>
            <a:spLocks noChangeArrowheads="1"/>
          </p:cNvSpPr>
          <p:nvPr/>
        </p:nvSpPr>
        <p:spPr bwMode="blackWhite">
          <a:xfrm>
            <a:off x="3625850" y="2493963"/>
            <a:ext cx="1905000" cy="368300"/>
          </a:xfrm>
          <a:prstGeom prst="rect">
            <a:avLst/>
          </a:prstGeom>
          <a:solidFill>
            <a:srgbClr val="FFCC99"/>
          </a:solidFill>
          <a:ln w="28575">
            <a:solidFill>
              <a:schemeClr val="bg2"/>
            </a:solidFill>
            <a:miter lim="800000"/>
            <a:headEnd/>
            <a:tailEnd/>
          </a:ln>
        </p:spPr>
        <p:txBody>
          <a:bodyPr wrap="none" lIns="92075" tIns="46038" rIns="92075" bIns="46038"/>
          <a:lstStyle/>
          <a:p>
            <a:pPr algn="ctr" defTabSz="822325" eaLnBrk="0" hangingPunct="0">
              <a:spcBef>
                <a:spcPct val="0"/>
              </a:spcBef>
              <a:buClrTx/>
              <a:buFontTx/>
              <a:buNone/>
            </a:pPr>
            <a:r>
              <a:rPr lang="en-US" sz="1800">
                <a:solidFill>
                  <a:schemeClr val="bg2"/>
                </a:solidFill>
              </a:rPr>
              <a:t>Forms Servlet</a:t>
            </a:r>
          </a:p>
        </p:txBody>
      </p:sp>
      <p:sp>
        <p:nvSpPr>
          <p:cNvPr id="15374" name="Rectangle 14"/>
          <p:cNvSpPr>
            <a:spLocks noChangeArrowheads="1"/>
          </p:cNvSpPr>
          <p:nvPr/>
        </p:nvSpPr>
        <p:spPr bwMode="auto">
          <a:xfrm>
            <a:off x="3605213" y="3019425"/>
            <a:ext cx="1944687" cy="779463"/>
          </a:xfrm>
          <a:prstGeom prst="rect">
            <a:avLst/>
          </a:prstGeom>
          <a:noFill/>
          <a:ln w="28575">
            <a:noFill/>
            <a:miter lim="800000"/>
            <a:headEnd/>
            <a:tailEnd/>
          </a:ln>
        </p:spPr>
        <p:txBody>
          <a:bodyPr lIns="92075" tIns="46038" rIns="92075" bIns="46038">
            <a:spAutoFit/>
          </a:bodyPr>
          <a:lstStyle/>
          <a:p>
            <a:pPr algn="ctr" defTabSz="822325" eaLnBrk="0" hangingPunct="0">
              <a:spcBef>
                <a:spcPct val="50000"/>
              </a:spcBef>
              <a:buClrTx/>
              <a:buFontTx/>
              <a:buNone/>
            </a:pPr>
            <a:r>
              <a:rPr lang="en-US" sz="1800">
                <a:solidFill>
                  <a:schemeClr val="bg2"/>
                </a:solidFill>
              </a:rPr>
              <a:t>Forms Runtime</a:t>
            </a:r>
          </a:p>
          <a:p>
            <a:pPr algn="ctr" defTabSz="822325" eaLnBrk="0" hangingPunct="0">
              <a:spcBef>
                <a:spcPct val="50000"/>
              </a:spcBef>
              <a:buClrTx/>
              <a:buFontTx/>
              <a:buNone/>
            </a:pPr>
            <a:endParaRPr lang="en-US" sz="1800">
              <a:solidFill>
                <a:schemeClr val="bg2"/>
              </a:solidFill>
            </a:endParaRPr>
          </a:p>
        </p:txBody>
      </p:sp>
      <p:sp>
        <p:nvSpPr>
          <p:cNvPr id="15375" name="Rectangle 15"/>
          <p:cNvSpPr>
            <a:spLocks noChangeArrowheads="1"/>
          </p:cNvSpPr>
          <p:nvPr/>
        </p:nvSpPr>
        <p:spPr bwMode="blackWhite">
          <a:xfrm>
            <a:off x="5894388" y="1609725"/>
            <a:ext cx="2116137" cy="4646613"/>
          </a:xfrm>
          <a:prstGeom prst="rect">
            <a:avLst/>
          </a:prstGeom>
          <a:solidFill>
            <a:srgbClr val="C9C9C9"/>
          </a:solidFill>
          <a:ln w="28575">
            <a:solidFill>
              <a:schemeClr val="bg2"/>
            </a:solidFill>
            <a:miter lim="800000"/>
            <a:headEnd/>
            <a:tailEnd/>
          </a:ln>
        </p:spPr>
        <p:txBody>
          <a:bodyPr wrap="none" anchor="ctr"/>
          <a:lstStyle/>
          <a:p>
            <a:endParaRPr lang="en-US"/>
          </a:p>
        </p:txBody>
      </p:sp>
      <p:sp>
        <p:nvSpPr>
          <p:cNvPr id="15376" name="Rectangle 16"/>
          <p:cNvSpPr>
            <a:spLocks noChangeArrowheads="1"/>
          </p:cNvSpPr>
          <p:nvPr/>
        </p:nvSpPr>
        <p:spPr bwMode="auto">
          <a:xfrm>
            <a:off x="1481138" y="1223963"/>
            <a:ext cx="1301750" cy="366712"/>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Client Tier</a:t>
            </a:r>
          </a:p>
        </p:txBody>
      </p:sp>
      <p:sp>
        <p:nvSpPr>
          <p:cNvPr id="15377" name="Rectangle 17"/>
          <p:cNvSpPr>
            <a:spLocks noChangeArrowheads="1"/>
          </p:cNvSpPr>
          <p:nvPr/>
        </p:nvSpPr>
        <p:spPr bwMode="auto">
          <a:xfrm>
            <a:off x="6129338" y="1223963"/>
            <a:ext cx="1682750" cy="366712"/>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Database Tier</a:t>
            </a:r>
          </a:p>
        </p:txBody>
      </p:sp>
      <p:sp>
        <p:nvSpPr>
          <p:cNvPr id="15378" name="Rectangle 18"/>
          <p:cNvSpPr>
            <a:spLocks noChangeArrowheads="1"/>
          </p:cNvSpPr>
          <p:nvPr/>
        </p:nvSpPr>
        <p:spPr bwMode="auto">
          <a:xfrm>
            <a:off x="3476625" y="949325"/>
            <a:ext cx="2203450" cy="641350"/>
          </a:xfrm>
          <a:prstGeom prst="rect">
            <a:avLst/>
          </a:prstGeom>
          <a:noFill/>
          <a:ln w="952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800">
                <a:solidFill>
                  <a:schemeClr val="tx1"/>
                </a:solidFill>
              </a:rPr>
              <a:t>Middle Tier:</a:t>
            </a:r>
            <a:br>
              <a:rPr lang="en-US" sz="1800">
                <a:solidFill>
                  <a:schemeClr val="tx1"/>
                </a:solidFill>
              </a:rPr>
            </a:br>
            <a:r>
              <a:rPr lang="en-US" sz="1800">
                <a:solidFill>
                  <a:schemeClr val="tx1"/>
                </a:solidFill>
              </a:rPr>
              <a:t>Application Server</a:t>
            </a:r>
          </a:p>
        </p:txBody>
      </p:sp>
      <p:sp>
        <p:nvSpPr>
          <p:cNvPr id="15379" name="Freeform 21"/>
          <p:cNvSpPr>
            <a:spLocks/>
          </p:cNvSpPr>
          <p:nvPr/>
        </p:nvSpPr>
        <p:spPr bwMode="blackWhite">
          <a:xfrm>
            <a:off x="2057400" y="3594100"/>
            <a:ext cx="1598613" cy="760413"/>
          </a:xfrm>
          <a:custGeom>
            <a:avLst/>
            <a:gdLst>
              <a:gd name="T0" fmla="*/ 966 w 967"/>
              <a:gd name="T1" fmla="*/ 0 h 479"/>
              <a:gd name="T2" fmla="*/ 0 w 967"/>
              <a:gd name="T3" fmla="*/ 0 h 479"/>
              <a:gd name="T4" fmla="*/ 0 w 967"/>
              <a:gd name="T5" fmla="*/ 478 h 479"/>
              <a:gd name="T6" fmla="*/ 0 60000 65536"/>
              <a:gd name="T7" fmla="*/ 0 60000 65536"/>
              <a:gd name="T8" fmla="*/ 0 60000 65536"/>
              <a:gd name="T9" fmla="*/ 0 w 967"/>
              <a:gd name="T10" fmla="*/ 0 h 479"/>
              <a:gd name="T11" fmla="*/ 967 w 967"/>
              <a:gd name="T12" fmla="*/ 479 h 479"/>
            </a:gdLst>
            <a:ahLst/>
            <a:cxnLst>
              <a:cxn ang="T6">
                <a:pos x="T0" y="T1"/>
              </a:cxn>
              <a:cxn ang="T7">
                <a:pos x="T2" y="T3"/>
              </a:cxn>
              <a:cxn ang="T8">
                <a:pos x="T4" y="T5"/>
              </a:cxn>
            </a:cxnLst>
            <a:rect l="T9" t="T10" r="T11" b="T12"/>
            <a:pathLst>
              <a:path w="967" h="479">
                <a:moveTo>
                  <a:pt x="966" y="0"/>
                </a:moveTo>
                <a:lnTo>
                  <a:pt x="0" y="0"/>
                </a:lnTo>
                <a:lnTo>
                  <a:pt x="0" y="478"/>
                </a:lnTo>
              </a:path>
            </a:pathLst>
          </a:custGeom>
          <a:noFill/>
          <a:ln w="28575" cap="rnd" cmpd="sng">
            <a:solidFill>
              <a:schemeClr val="tx1"/>
            </a:solidFill>
            <a:prstDash val="solid"/>
            <a:round/>
            <a:headEnd type="none" w="sm" len="sm"/>
            <a:tailEnd type="triangle" w="sm" len="sm"/>
          </a:ln>
        </p:spPr>
        <p:txBody>
          <a:bodyPr/>
          <a:lstStyle/>
          <a:p>
            <a:endParaRPr lang="en-US"/>
          </a:p>
        </p:txBody>
      </p:sp>
      <p:sp>
        <p:nvSpPr>
          <p:cNvPr id="15380" name="Rectangle 22"/>
          <p:cNvSpPr>
            <a:spLocks noChangeArrowheads="1"/>
          </p:cNvSpPr>
          <p:nvPr/>
        </p:nvSpPr>
        <p:spPr bwMode="blackWhite">
          <a:xfrm>
            <a:off x="1581150" y="3019425"/>
            <a:ext cx="1493838" cy="581025"/>
          </a:xfrm>
          <a:prstGeom prst="rect">
            <a:avLst/>
          </a:prstGeom>
          <a:noFill/>
          <a:ln w="28575">
            <a:noFill/>
            <a:miter lim="800000"/>
            <a:headEnd/>
            <a:tailEnd/>
          </a:ln>
        </p:spPr>
        <p:txBody>
          <a:bodyPr wrap="none" lIns="92075" tIns="46038" rIns="92075" bIns="46038">
            <a:spAutoFit/>
          </a:bodyPr>
          <a:lstStyle/>
          <a:p>
            <a:pPr algn="ctr" defTabSz="822325" eaLnBrk="0" hangingPunct="0">
              <a:spcBef>
                <a:spcPct val="50000"/>
              </a:spcBef>
              <a:buClrTx/>
              <a:buFontTx/>
              <a:buNone/>
            </a:pPr>
            <a:r>
              <a:rPr lang="en-US" sz="1600">
                <a:solidFill>
                  <a:schemeClr val="bg2"/>
                </a:solidFill>
              </a:rPr>
              <a:t>Incrementally</a:t>
            </a:r>
            <a:br>
              <a:rPr lang="en-US" sz="1600">
                <a:solidFill>
                  <a:schemeClr val="bg2"/>
                </a:solidFill>
              </a:rPr>
            </a:br>
            <a:r>
              <a:rPr lang="en-US" sz="1600">
                <a:solidFill>
                  <a:schemeClr val="bg2"/>
                </a:solidFill>
              </a:rPr>
              <a:t>downloaded</a:t>
            </a:r>
          </a:p>
        </p:txBody>
      </p:sp>
      <p:sp>
        <p:nvSpPr>
          <p:cNvPr id="15381" name="Line 23"/>
          <p:cNvSpPr>
            <a:spLocks noChangeShapeType="1"/>
          </p:cNvSpPr>
          <p:nvPr/>
        </p:nvSpPr>
        <p:spPr bwMode="blackWhite">
          <a:xfrm>
            <a:off x="2057400" y="4927600"/>
            <a:ext cx="0" cy="438150"/>
          </a:xfrm>
          <a:prstGeom prst="line">
            <a:avLst/>
          </a:prstGeom>
          <a:noFill/>
          <a:ln w="28575">
            <a:solidFill>
              <a:schemeClr val="tx1"/>
            </a:solidFill>
            <a:round/>
            <a:headEnd type="none" w="sm" len="sm"/>
            <a:tailEnd type="triangle" w="sm" len="sm"/>
          </a:ln>
        </p:spPr>
        <p:txBody>
          <a:bodyPr/>
          <a:lstStyle/>
          <a:p>
            <a:endParaRPr lang="en-US"/>
          </a:p>
        </p:txBody>
      </p:sp>
      <p:sp>
        <p:nvSpPr>
          <p:cNvPr id="15382" name="Line 24"/>
          <p:cNvSpPr>
            <a:spLocks noChangeShapeType="1"/>
          </p:cNvSpPr>
          <p:nvPr/>
        </p:nvSpPr>
        <p:spPr bwMode="blackWhite">
          <a:xfrm flipV="1">
            <a:off x="4578350" y="5257800"/>
            <a:ext cx="0" cy="555625"/>
          </a:xfrm>
          <a:prstGeom prst="line">
            <a:avLst/>
          </a:prstGeom>
          <a:noFill/>
          <a:ln w="28575">
            <a:solidFill>
              <a:schemeClr val="tx2"/>
            </a:solidFill>
            <a:round/>
            <a:headEnd type="none" w="sm" len="sm"/>
            <a:tailEnd type="triangle" w="sm" len="sm"/>
          </a:ln>
        </p:spPr>
        <p:txBody>
          <a:bodyPr/>
          <a:lstStyle/>
          <a:p>
            <a:endParaRPr lang="en-US"/>
          </a:p>
        </p:txBody>
      </p:sp>
      <p:sp>
        <p:nvSpPr>
          <p:cNvPr id="15383" name="Rectangle 25"/>
          <p:cNvSpPr>
            <a:spLocks noChangeArrowheads="1"/>
          </p:cNvSpPr>
          <p:nvPr/>
        </p:nvSpPr>
        <p:spPr bwMode="blackWhite">
          <a:xfrm>
            <a:off x="3549650" y="5588000"/>
            <a:ext cx="2057400" cy="608013"/>
          </a:xfrm>
          <a:prstGeom prst="rect">
            <a:avLst/>
          </a:prstGeom>
          <a:solidFill>
            <a:srgbClr val="99CC99"/>
          </a:solidFill>
          <a:ln w="28575">
            <a:solidFill>
              <a:schemeClr val="bg2"/>
            </a:solidFill>
            <a:miter lim="800000"/>
            <a:headEnd/>
            <a:tailEnd/>
          </a:ln>
        </p:spPr>
        <p:txBody>
          <a:bodyPr wrap="none" anchor="ctr"/>
          <a:lstStyle/>
          <a:p>
            <a:endParaRPr lang="en-US"/>
          </a:p>
        </p:txBody>
      </p:sp>
      <p:sp>
        <p:nvSpPr>
          <p:cNvPr id="15384" name="Rectangle 26"/>
          <p:cNvSpPr>
            <a:spLocks noChangeArrowheads="1"/>
          </p:cNvSpPr>
          <p:nvPr/>
        </p:nvSpPr>
        <p:spPr bwMode="blackWhite">
          <a:xfrm>
            <a:off x="3594100" y="5681663"/>
            <a:ext cx="1905000" cy="444500"/>
          </a:xfrm>
          <a:prstGeom prst="rect">
            <a:avLst/>
          </a:prstGeom>
          <a:noFill/>
          <a:ln w="28575">
            <a:noFill/>
            <a:miter lim="800000"/>
            <a:headEnd/>
            <a:tailEnd/>
          </a:ln>
        </p:spPr>
        <p:txBody>
          <a:bodyPr wrap="none" lIns="92075" tIns="46038" rIns="92075" bIns="46038" anchor="ctr"/>
          <a:lstStyle/>
          <a:p>
            <a:pPr algn="ctr" defTabSz="1538288" eaLnBrk="0" hangingPunct="0">
              <a:spcBef>
                <a:spcPct val="0"/>
              </a:spcBef>
              <a:buClrTx/>
              <a:buFontTx/>
              <a:buNone/>
            </a:pPr>
            <a:r>
              <a:rPr lang="en-US" sz="1800">
                <a:solidFill>
                  <a:schemeClr val="bg2"/>
                </a:solidFill>
              </a:rPr>
              <a:t>File containing</a:t>
            </a:r>
            <a:br>
              <a:rPr lang="en-US" sz="1800">
                <a:solidFill>
                  <a:schemeClr val="bg2"/>
                </a:solidFill>
              </a:rPr>
            </a:br>
            <a:r>
              <a:rPr lang="en-US" sz="1800">
                <a:solidFill>
                  <a:schemeClr val="bg2"/>
                </a:solidFill>
              </a:rPr>
              <a:t>application code</a:t>
            </a:r>
          </a:p>
        </p:txBody>
      </p:sp>
      <p:sp>
        <p:nvSpPr>
          <p:cNvPr id="15385" name="Rectangle 53"/>
          <p:cNvSpPr>
            <a:spLocks noChangeArrowheads="1"/>
          </p:cNvSpPr>
          <p:nvPr/>
        </p:nvSpPr>
        <p:spPr bwMode="blackWhite">
          <a:xfrm>
            <a:off x="5873750" y="3321050"/>
            <a:ext cx="1123950" cy="641350"/>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Net </a:t>
            </a:r>
            <a:br>
              <a:rPr lang="en-US" sz="1800">
                <a:solidFill>
                  <a:schemeClr val="bg2"/>
                </a:solidFill>
              </a:rPr>
            </a:br>
            <a:r>
              <a:rPr lang="en-US" sz="1800">
                <a:solidFill>
                  <a:schemeClr val="bg2"/>
                </a:solidFill>
              </a:rPr>
              <a:t>Services</a:t>
            </a:r>
          </a:p>
        </p:txBody>
      </p:sp>
      <p:sp>
        <p:nvSpPr>
          <p:cNvPr id="15386" name="Rectangle 56"/>
          <p:cNvSpPr>
            <a:spLocks noChangeArrowheads="1"/>
          </p:cNvSpPr>
          <p:nvPr/>
        </p:nvSpPr>
        <p:spPr bwMode="blackWhite">
          <a:xfrm>
            <a:off x="1314450" y="5378450"/>
            <a:ext cx="1657350" cy="488950"/>
          </a:xfrm>
          <a:prstGeom prst="rect">
            <a:avLst/>
          </a:prstGeom>
          <a:solidFill>
            <a:srgbClr val="99CCFF"/>
          </a:solidFill>
          <a:ln w="28575">
            <a:solidFill>
              <a:schemeClr val="tx1"/>
            </a:solidFill>
            <a:miter lim="800000"/>
            <a:headEnd/>
            <a:tailEnd/>
          </a:ln>
        </p:spPr>
        <p:txBody>
          <a:bodyPr wrap="none" lIns="92075" tIns="46038" rIns="92075" bIns="46038" anchor="ctr"/>
          <a:lstStyle/>
          <a:p>
            <a:pPr algn="ctr" defTabSz="1538288" eaLnBrk="0" hangingPunct="0">
              <a:spcBef>
                <a:spcPct val="0"/>
              </a:spcBef>
              <a:buClrTx/>
              <a:buFontTx/>
              <a:buNone/>
            </a:pPr>
            <a:r>
              <a:rPr lang="en-US" sz="1800">
                <a:solidFill>
                  <a:schemeClr val="bg2"/>
                </a:solidFill>
              </a:rPr>
              <a:t>    Java applet</a:t>
            </a:r>
          </a:p>
        </p:txBody>
      </p:sp>
      <p:pic>
        <p:nvPicPr>
          <p:cNvPr id="15387" name="Picture 57"/>
          <p:cNvPicPr>
            <a:picLocks noChangeArrowheads="1"/>
          </p:cNvPicPr>
          <p:nvPr/>
        </p:nvPicPr>
        <p:blipFill>
          <a:blip r:embed="rId3" cstate="print"/>
          <a:srcRect/>
          <a:stretch>
            <a:fillRect/>
          </a:stretch>
        </p:blipFill>
        <p:spPr bwMode="gray">
          <a:xfrm>
            <a:off x="1320800" y="5441950"/>
            <a:ext cx="342900" cy="411163"/>
          </a:xfrm>
          <a:prstGeom prst="rect">
            <a:avLst/>
          </a:prstGeom>
          <a:noFill/>
          <a:ln w="9525">
            <a:noFill/>
            <a:miter lim="800000"/>
            <a:headEnd/>
            <a:tailEnd/>
          </a:ln>
        </p:spPr>
      </p:pic>
      <p:sp>
        <p:nvSpPr>
          <p:cNvPr id="15388" name="Line 70"/>
          <p:cNvSpPr>
            <a:spLocks noChangeShapeType="1"/>
          </p:cNvSpPr>
          <p:nvPr/>
        </p:nvSpPr>
        <p:spPr bwMode="blackWhite">
          <a:xfrm>
            <a:off x="2057400" y="4419600"/>
            <a:ext cx="0" cy="438150"/>
          </a:xfrm>
          <a:prstGeom prst="line">
            <a:avLst/>
          </a:prstGeom>
          <a:noFill/>
          <a:ln w="28575">
            <a:solidFill>
              <a:schemeClr val="tx1"/>
            </a:solidFill>
            <a:round/>
            <a:headEnd type="none" w="sm" len="sm"/>
            <a:tailEnd type="triangle" w="sm" len="sm"/>
          </a:ln>
        </p:spPr>
        <p:txBody>
          <a:bodyPr/>
          <a:lstStyle/>
          <a:p>
            <a:endParaRPr lang="en-US"/>
          </a:p>
        </p:txBody>
      </p:sp>
      <p:pic>
        <p:nvPicPr>
          <p:cNvPr id="15389" name="Picture 83" descr="Computer: Desktop "/>
          <p:cNvPicPr>
            <a:picLocks noChangeAspect="1" noChangeArrowheads="1"/>
          </p:cNvPicPr>
          <p:nvPr/>
        </p:nvPicPr>
        <p:blipFill>
          <a:blip r:embed="rId4" cstate="print"/>
          <a:srcRect/>
          <a:stretch>
            <a:fillRect/>
          </a:stretch>
        </p:blipFill>
        <p:spPr bwMode="gray">
          <a:xfrm>
            <a:off x="2286000" y="2009775"/>
            <a:ext cx="838200" cy="831850"/>
          </a:xfrm>
          <a:prstGeom prst="rect">
            <a:avLst/>
          </a:prstGeom>
          <a:noFill/>
          <a:ln w="9525">
            <a:noFill/>
            <a:miter lim="800000"/>
            <a:headEnd/>
            <a:tailEnd/>
          </a:ln>
        </p:spPr>
      </p:pic>
      <p:grpSp>
        <p:nvGrpSpPr>
          <p:cNvPr id="2" name="Group 88"/>
          <p:cNvGrpSpPr>
            <a:grpSpLocks/>
          </p:cNvGrpSpPr>
          <p:nvPr/>
        </p:nvGrpSpPr>
        <p:grpSpPr bwMode="auto">
          <a:xfrm>
            <a:off x="7086600" y="3276600"/>
            <a:ext cx="844550" cy="654050"/>
            <a:chOff x="1054" y="2449"/>
            <a:chExt cx="532" cy="412"/>
          </a:xfrm>
        </p:grpSpPr>
        <p:sp>
          <p:nvSpPr>
            <p:cNvPr id="15395" name="Rectangle 89"/>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p>
              <a:endParaRPr lang="en-US"/>
            </a:p>
          </p:txBody>
        </p:sp>
        <p:sp>
          <p:nvSpPr>
            <p:cNvPr id="15396" name="Oval 90"/>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p>
              <a:endParaRPr lang="en-US"/>
            </a:p>
          </p:txBody>
        </p:sp>
        <p:sp>
          <p:nvSpPr>
            <p:cNvPr id="15397" name="Oval 91"/>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p>
              <a:endParaRPr lang="en-US"/>
            </a:p>
          </p:txBody>
        </p:sp>
      </p:grpSp>
      <p:sp>
        <p:nvSpPr>
          <p:cNvPr id="15391" name="Rectangle 63"/>
          <p:cNvSpPr>
            <a:spLocks noChangeArrowheads="1"/>
          </p:cNvSpPr>
          <p:nvPr/>
        </p:nvSpPr>
        <p:spPr bwMode="blackWhite">
          <a:xfrm>
            <a:off x="7210425" y="3505200"/>
            <a:ext cx="638175" cy="388938"/>
          </a:xfrm>
          <a:prstGeom prst="rect">
            <a:avLst/>
          </a:prstGeom>
          <a:noFill/>
          <a:ln w="28575">
            <a:noFill/>
            <a:miter lim="800000"/>
            <a:headEnd/>
            <a:tailEnd/>
          </a:ln>
        </p:spPr>
        <p:txBody>
          <a:bodyPr wrap="none" lIns="92075" tIns="46038" rIns="92075" bIns="46038" anchor="ctr"/>
          <a:lstStyle/>
          <a:p>
            <a:pPr algn="ctr" eaLnBrk="0" hangingPunct="0">
              <a:spcBef>
                <a:spcPct val="0"/>
              </a:spcBef>
              <a:buClrTx/>
              <a:buFontTx/>
              <a:buNone/>
            </a:pPr>
            <a:r>
              <a:rPr lang="en-US" sz="1800">
                <a:solidFill>
                  <a:schemeClr val="bg2"/>
                </a:solidFill>
              </a:rPr>
              <a:t>DB </a:t>
            </a:r>
          </a:p>
        </p:txBody>
      </p:sp>
      <p:sp>
        <p:nvSpPr>
          <p:cNvPr id="15392" name="Line 54"/>
          <p:cNvSpPr>
            <a:spLocks noChangeShapeType="1"/>
          </p:cNvSpPr>
          <p:nvPr/>
        </p:nvSpPr>
        <p:spPr bwMode="blackWhite">
          <a:xfrm>
            <a:off x="5532438" y="3617913"/>
            <a:ext cx="1554162" cy="0"/>
          </a:xfrm>
          <a:prstGeom prst="line">
            <a:avLst/>
          </a:prstGeom>
          <a:noFill/>
          <a:ln w="28575">
            <a:solidFill>
              <a:schemeClr val="tx1"/>
            </a:solidFill>
            <a:round/>
            <a:headEnd type="triangle" w="sm" len="sm"/>
            <a:tailEnd type="triangle" w="sm" len="sm"/>
          </a:ln>
        </p:spPr>
        <p:txBody>
          <a:bodyPr/>
          <a:lstStyle/>
          <a:p>
            <a:endParaRPr lang="en-US"/>
          </a:p>
        </p:txBody>
      </p:sp>
      <p:pic>
        <p:nvPicPr>
          <p:cNvPr id="15393" name="Picture 117" descr="Documents: Report, Multiple Columns"/>
          <p:cNvPicPr>
            <a:picLocks noChangeAspect="1" noChangeArrowheads="1"/>
          </p:cNvPicPr>
          <p:nvPr/>
        </p:nvPicPr>
        <p:blipFill>
          <a:blip r:embed="rId5" cstate="print"/>
          <a:srcRect/>
          <a:stretch>
            <a:fillRect/>
          </a:stretch>
        </p:blipFill>
        <p:spPr bwMode="gray">
          <a:xfrm>
            <a:off x="1292225" y="1905000"/>
            <a:ext cx="395288" cy="838200"/>
          </a:xfrm>
          <a:prstGeom prst="rect">
            <a:avLst/>
          </a:prstGeom>
          <a:noFill/>
          <a:ln w="9525">
            <a:noFill/>
            <a:miter lim="800000"/>
            <a:headEnd/>
            <a:tailEnd/>
          </a:ln>
        </p:spPr>
      </p:pic>
      <p:pic>
        <p:nvPicPr>
          <p:cNvPr id="15394" name="Picture 122" descr="Documents: Report, Multiple Columns"/>
          <p:cNvPicPr>
            <a:picLocks noChangeAspect="1" noChangeArrowheads="1"/>
          </p:cNvPicPr>
          <p:nvPr/>
        </p:nvPicPr>
        <p:blipFill>
          <a:blip r:embed="rId5" cstate="print"/>
          <a:srcRect/>
          <a:stretch>
            <a:fillRect/>
          </a:stretch>
        </p:blipFill>
        <p:spPr bwMode="gray">
          <a:xfrm>
            <a:off x="1524000" y="2006600"/>
            <a:ext cx="395288" cy="83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ChangeArrowheads="1"/>
          </p:cNvSpPr>
          <p:nvPr/>
        </p:nvSpPr>
        <p:spPr bwMode="gray">
          <a:xfrm>
            <a:off x="5561013" y="3276600"/>
            <a:ext cx="990600" cy="1143000"/>
          </a:xfrm>
          <a:prstGeom prst="rect">
            <a:avLst/>
          </a:prstGeom>
          <a:solidFill>
            <a:schemeClr val="accent1"/>
          </a:solidFill>
          <a:ln w="9525">
            <a:noFill/>
            <a:miter lim="800000"/>
            <a:headEnd/>
            <a:tailEnd/>
          </a:ln>
        </p:spPr>
        <p:txBody>
          <a:bodyPr wrap="none" anchor="ctr"/>
          <a:lstStyle/>
          <a:p>
            <a:endParaRPr lang="en-US"/>
          </a:p>
        </p:txBody>
      </p:sp>
      <p:sp>
        <p:nvSpPr>
          <p:cNvPr id="17411" name="Rectangle 1044"/>
          <p:cNvSpPr>
            <a:spLocks noGrp="1" noChangeArrowheads="1"/>
          </p:cNvSpPr>
          <p:nvPr>
            <p:ph type="title"/>
          </p:nvPr>
        </p:nvSpPr>
        <p:spPr/>
        <p:txBody>
          <a:bodyPr/>
          <a:lstStyle/>
          <a:p>
            <a:pPr eaLnBrk="1" hangingPunct="1"/>
            <a:r>
              <a:rPr lang="en-US" smtClean="0"/>
              <a:t>Benefits and Components of Oracle Developer Suite 10</a:t>
            </a:r>
            <a:r>
              <a:rPr lang="en-US" i="1" smtClean="0"/>
              <a:t>g</a:t>
            </a:r>
            <a:endParaRPr lang="en-US" smtClean="0"/>
          </a:p>
        </p:txBody>
      </p:sp>
      <p:sp>
        <p:nvSpPr>
          <p:cNvPr id="17412" name="Freeform 1029"/>
          <p:cNvSpPr>
            <a:spLocks/>
          </p:cNvSpPr>
          <p:nvPr/>
        </p:nvSpPr>
        <p:spPr bwMode="gray">
          <a:xfrm>
            <a:off x="2589213" y="1447800"/>
            <a:ext cx="4460875" cy="2746375"/>
          </a:xfrm>
          <a:custGeom>
            <a:avLst/>
            <a:gdLst>
              <a:gd name="T0" fmla="*/ 1870 w 2810"/>
              <a:gd name="T1" fmla="*/ 1093 h 1730"/>
              <a:gd name="T2" fmla="*/ 1847 w 2810"/>
              <a:gd name="T3" fmla="*/ 979 h 1730"/>
              <a:gd name="T4" fmla="*/ 1798 w 2810"/>
              <a:gd name="T5" fmla="*/ 877 h 1730"/>
              <a:gd name="T6" fmla="*/ 1730 w 2810"/>
              <a:gd name="T7" fmla="*/ 786 h 1730"/>
              <a:gd name="T8" fmla="*/ 1645 w 2810"/>
              <a:gd name="T9" fmla="*/ 705 h 1730"/>
              <a:gd name="T10" fmla="*/ 1546 w 2810"/>
              <a:gd name="T11" fmla="*/ 645 h 1730"/>
              <a:gd name="T12" fmla="*/ 1434 w 2810"/>
              <a:gd name="T13" fmla="*/ 600 h 1730"/>
              <a:gd name="T14" fmla="*/ 1312 w 2810"/>
              <a:gd name="T15" fmla="*/ 578 h 1730"/>
              <a:gd name="T16" fmla="*/ 1187 w 2810"/>
              <a:gd name="T17" fmla="*/ 578 h 1730"/>
              <a:gd name="T18" fmla="*/ 1065 w 2810"/>
              <a:gd name="T19" fmla="*/ 600 h 1730"/>
              <a:gd name="T20" fmla="*/ 953 w 2810"/>
              <a:gd name="T21" fmla="*/ 645 h 1730"/>
              <a:gd name="T22" fmla="*/ 854 w 2810"/>
              <a:gd name="T23" fmla="*/ 705 h 1730"/>
              <a:gd name="T24" fmla="*/ 769 w 2810"/>
              <a:gd name="T25" fmla="*/ 786 h 1730"/>
              <a:gd name="T26" fmla="*/ 701 w 2810"/>
              <a:gd name="T27" fmla="*/ 877 h 1730"/>
              <a:gd name="T28" fmla="*/ 652 w 2810"/>
              <a:gd name="T29" fmla="*/ 979 h 1730"/>
              <a:gd name="T30" fmla="*/ 629 w 2810"/>
              <a:gd name="T31" fmla="*/ 1093 h 1730"/>
              <a:gd name="T32" fmla="*/ 0 w 2810"/>
              <a:gd name="T33" fmla="*/ 1151 h 1730"/>
              <a:gd name="T34" fmla="*/ 27 w 2810"/>
              <a:gd name="T35" fmla="*/ 918 h 1730"/>
              <a:gd name="T36" fmla="*/ 99 w 2810"/>
              <a:gd name="T37" fmla="*/ 703 h 1730"/>
              <a:gd name="T38" fmla="*/ 211 w 2810"/>
              <a:gd name="T39" fmla="*/ 509 h 1730"/>
              <a:gd name="T40" fmla="*/ 364 w 2810"/>
              <a:gd name="T41" fmla="*/ 338 h 1730"/>
              <a:gd name="T42" fmla="*/ 548 w 2810"/>
              <a:gd name="T43" fmla="*/ 196 h 1730"/>
              <a:gd name="T44" fmla="*/ 764 w 2810"/>
              <a:gd name="T45" fmla="*/ 91 h 1730"/>
              <a:gd name="T46" fmla="*/ 998 w 2810"/>
              <a:gd name="T47" fmla="*/ 25 h 1730"/>
              <a:gd name="T48" fmla="*/ 1124 w 2810"/>
              <a:gd name="T49" fmla="*/ 6 h 1730"/>
              <a:gd name="T50" fmla="*/ 1249 w 2810"/>
              <a:gd name="T51" fmla="*/ 0 h 1730"/>
              <a:gd name="T52" fmla="*/ 1375 w 2810"/>
              <a:gd name="T53" fmla="*/ 6 h 1730"/>
              <a:gd name="T54" fmla="*/ 1501 w 2810"/>
              <a:gd name="T55" fmla="*/ 25 h 1730"/>
              <a:gd name="T56" fmla="*/ 1735 w 2810"/>
              <a:gd name="T57" fmla="*/ 91 h 1730"/>
              <a:gd name="T58" fmla="*/ 1946 w 2810"/>
              <a:gd name="T59" fmla="*/ 196 h 1730"/>
              <a:gd name="T60" fmla="*/ 2130 w 2810"/>
              <a:gd name="T61" fmla="*/ 338 h 1730"/>
              <a:gd name="T62" fmla="*/ 2283 w 2810"/>
              <a:gd name="T63" fmla="*/ 509 h 1730"/>
              <a:gd name="T64" fmla="*/ 2396 w 2810"/>
              <a:gd name="T65" fmla="*/ 703 h 1730"/>
              <a:gd name="T66" fmla="*/ 2467 w 2810"/>
              <a:gd name="T67" fmla="*/ 918 h 1730"/>
              <a:gd name="T68" fmla="*/ 2494 w 2810"/>
              <a:gd name="T69" fmla="*/ 1151 h 1730"/>
              <a:gd name="T70" fmla="*/ 2184 w 2810"/>
              <a:gd name="T71" fmla="*/ 1729 h 1730"/>
              <a:gd name="T72" fmla="*/ 1874 w 2810"/>
              <a:gd name="T73" fmla="*/ 1151 h 17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10"/>
              <a:gd name="T112" fmla="*/ 0 h 1730"/>
              <a:gd name="T113" fmla="*/ 2810 w 2810"/>
              <a:gd name="T114" fmla="*/ 1730 h 17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10" h="1730">
                <a:moveTo>
                  <a:pt x="1874" y="1151"/>
                </a:moveTo>
                <a:lnTo>
                  <a:pt x="1870" y="1093"/>
                </a:lnTo>
                <a:lnTo>
                  <a:pt x="1861" y="1035"/>
                </a:lnTo>
                <a:lnTo>
                  <a:pt x="1847" y="979"/>
                </a:lnTo>
                <a:lnTo>
                  <a:pt x="1825" y="927"/>
                </a:lnTo>
                <a:lnTo>
                  <a:pt x="1798" y="877"/>
                </a:lnTo>
                <a:lnTo>
                  <a:pt x="1766" y="830"/>
                </a:lnTo>
                <a:lnTo>
                  <a:pt x="1730" y="786"/>
                </a:lnTo>
                <a:lnTo>
                  <a:pt x="1690" y="744"/>
                </a:lnTo>
                <a:lnTo>
                  <a:pt x="1645" y="705"/>
                </a:lnTo>
                <a:lnTo>
                  <a:pt x="1596" y="675"/>
                </a:lnTo>
                <a:lnTo>
                  <a:pt x="1546" y="645"/>
                </a:lnTo>
                <a:lnTo>
                  <a:pt x="1492" y="620"/>
                </a:lnTo>
                <a:lnTo>
                  <a:pt x="1434" y="600"/>
                </a:lnTo>
                <a:lnTo>
                  <a:pt x="1375" y="586"/>
                </a:lnTo>
                <a:lnTo>
                  <a:pt x="1312" y="578"/>
                </a:lnTo>
                <a:lnTo>
                  <a:pt x="1249" y="575"/>
                </a:lnTo>
                <a:lnTo>
                  <a:pt x="1187" y="578"/>
                </a:lnTo>
                <a:lnTo>
                  <a:pt x="1124" y="586"/>
                </a:lnTo>
                <a:lnTo>
                  <a:pt x="1065" y="600"/>
                </a:lnTo>
                <a:lnTo>
                  <a:pt x="1007" y="620"/>
                </a:lnTo>
                <a:lnTo>
                  <a:pt x="953" y="645"/>
                </a:lnTo>
                <a:lnTo>
                  <a:pt x="899" y="675"/>
                </a:lnTo>
                <a:lnTo>
                  <a:pt x="854" y="705"/>
                </a:lnTo>
                <a:lnTo>
                  <a:pt x="809" y="744"/>
                </a:lnTo>
                <a:lnTo>
                  <a:pt x="769" y="786"/>
                </a:lnTo>
                <a:lnTo>
                  <a:pt x="733" y="830"/>
                </a:lnTo>
                <a:lnTo>
                  <a:pt x="701" y="877"/>
                </a:lnTo>
                <a:lnTo>
                  <a:pt x="674" y="927"/>
                </a:lnTo>
                <a:lnTo>
                  <a:pt x="652" y="979"/>
                </a:lnTo>
                <a:lnTo>
                  <a:pt x="638" y="1035"/>
                </a:lnTo>
                <a:lnTo>
                  <a:pt x="629" y="1093"/>
                </a:lnTo>
                <a:lnTo>
                  <a:pt x="625" y="1151"/>
                </a:lnTo>
                <a:lnTo>
                  <a:pt x="0" y="1151"/>
                </a:lnTo>
                <a:lnTo>
                  <a:pt x="4" y="1035"/>
                </a:lnTo>
                <a:lnTo>
                  <a:pt x="27" y="918"/>
                </a:lnTo>
                <a:lnTo>
                  <a:pt x="54" y="811"/>
                </a:lnTo>
                <a:lnTo>
                  <a:pt x="99" y="703"/>
                </a:lnTo>
                <a:lnTo>
                  <a:pt x="148" y="603"/>
                </a:lnTo>
                <a:lnTo>
                  <a:pt x="211" y="509"/>
                </a:lnTo>
                <a:lnTo>
                  <a:pt x="283" y="420"/>
                </a:lnTo>
                <a:lnTo>
                  <a:pt x="364" y="338"/>
                </a:lnTo>
                <a:lnTo>
                  <a:pt x="454" y="263"/>
                </a:lnTo>
                <a:lnTo>
                  <a:pt x="548" y="196"/>
                </a:lnTo>
                <a:lnTo>
                  <a:pt x="652" y="138"/>
                </a:lnTo>
                <a:lnTo>
                  <a:pt x="764" y="91"/>
                </a:lnTo>
                <a:lnTo>
                  <a:pt x="876" y="53"/>
                </a:lnTo>
                <a:lnTo>
                  <a:pt x="998" y="25"/>
                </a:lnTo>
                <a:lnTo>
                  <a:pt x="1061" y="14"/>
                </a:lnTo>
                <a:lnTo>
                  <a:pt x="1124" y="6"/>
                </a:lnTo>
                <a:lnTo>
                  <a:pt x="1187" y="3"/>
                </a:lnTo>
                <a:lnTo>
                  <a:pt x="1249" y="0"/>
                </a:lnTo>
                <a:lnTo>
                  <a:pt x="1312" y="3"/>
                </a:lnTo>
                <a:lnTo>
                  <a:pt x="1375" y="6"/>
                </a:lnTo>
                <a:lnTo>
                  <a:pt x="1438" y="14"/>
                </a:lnTo>
                <a:lnTo>
                  <a:pt x="1501" y="25"/>
                </a:lnTo>
                <a:lnTo>
                  <a:pt x="1618" y="53"/>
                </a:lnTo>
                <a:lnTo>
                  <a:pt x="1735" y="91"/>
                </a:lnTo>
                <a:lnTo>
                  <a:pt x="1843" y="138"/>
                </a:lnTo>
                <a:lnTo>
                  <a:pt x="1946" y="196"/>
                </a:lnTo>
                <a:lnTo>
                  <a:pt x="2040" y="263"/>
                </a:lnTo>
                <a:lnTo>
                  <a:pt x="2130" y="338"/>
                </a:lnTo>
                <a:lnTo>
                  <a:pt x="2211" y="420"/>
                </a:lnTo>
                <a:lnTo>
                  <a:pt x="2283" y="509"/>
                </a:lnTo>
                <a:lnTo>
                  <a:pt x="2346" y="603"/>
                </a:lnTo>
                <a:lnTo>
                  <a:pt x="2396" y="703"/>
                </a:lnTo>
                <a:lnTo>
                  <a:pt x="2440" y="811"/>
                </a:lnTo>
                <a:lnTo>
                  <a:pt x="2467" y="918"/>
                </a:lnTo>
                <a:lnTo>
                  <a:pt x="2490" y="1035"/>
                </a:lnTo>
                <a:lnTo>
                  <a:pt x="2494" y="1151"/>
                </a:lnTo>
                <a:lnTo>
                  <a:pt x="2809" y="1151"/>
                </a:lnTo>
                <a:lnTo>
                  <a:pt x="2184" y="1729"/>
                </a:lnTo>
                <a:lnTo>
                  <a:pt x="1560" y="1151"/>
                </a:lnTo>
                <a:lnTo>
                  <a:pt x="1874" y="1151"/>
                </a:lnTo>
              </a:path>
            </a:pathLst>
          </a:custGeom>
          <a:solidFill>
            <a:schemeClr val="folHlink"/>
          </a:solidFill>
          <a:ln w="9525" cap="rnd">
            <a:noFill/>
            <a:round/>
            <a:headEnd type="none" w="sm" len="sm"/>
            <a:tailEnd type="none" w="sm" len="sm"/>
          </a:ln>
        </p:spPr>
        <p:txBody>
          <a:bodyPr/>
          <a:lstStyle/>
          <a:p>
            <a:endParaRPr lang="en-US"/>
          </a:p>
        </p:txBody>
      </p:sp>
      <p:sp>
        <p:nvSpPr>
          <p:cNvPr id="17413" name="Rectangle 1030"/>
          <p:cNvSpPr>
            <a:spLocks noChangeArrowheads="1"/>
          </p:cNvSpPr>
          <p:nvPr/>
        </p:nvSpPr>
        <p:spPr bwMode="auto">
          <a:xfrm>
            <a:off x="3235325" y="2016125"/>
            <a:ext cx="2670175" cy="2520950"/>
          </a:xfrm>
          <a:prstGeom prst="rect">
            <a:avLst/>
          </a:prstGeom>
          <a:noFill/>
          <a:ln w="9525">
            <a:noFill/>
            <a:miter lim="800000"/>
            <a:headEnd/>
            <a:tailEnd/>
          </a:ln>
        </p:spPr>
        <p:txBody>
          <a:bodyPr wrap="none" lIns="0" tIns="0" rIns="0" bIns="0" anchor="ctr"/>
          <a:lstStyle/>
          <a:p>
            <a:pPr algn="ctr" eaLnBrk="0" hangingPunct="0">
              <a:spcBef>
                <a:spcPct val="0"/>
              </a:spcBef>
              <a:buClrTx/>
              <a:buFontTx/>
              <a:buNone/>
            </a:pPr>
            <a:endParaRPr lang="en-US" sz="2400" b="0">
              <a:solidFill>
                <a:schemeClr val="tx1"/>
              </a:solidFill>
              <a:latin typeface="Times New Roman" pitchFamily="18" charset="0"/>
              <a:cs typeface="Times New Roman" pitchFamily="18" charset="0"/>
            </a:endParaRPr>
          </a:p>
        </p:txBody>
      </p:sp>
      <p:sp>
        <p:nvSpPr>
          <p:cNvPr id="17414" name="Rectangle 1031"/>
          <p:cNvSpPr>
            <a:spLocks noChangeArrowheads="1"/>
          </p:cNvSpPr>
          <p:nvPr/>
        </p:nvSpPr>
        <p:spPr bwMode="gray">
          <a:xfrm>
            <a:off x="2589213" y="3124200"/>
            <a:ext cx="990600" cy="1143000"/>
          </a:xfrm>
          <a:prstGeom prst="rect">
            <a:avLst/>
          </a:prstGeom>
          <a:solidFill>
            <a:schemeClr val="folHlink"/>
          </a:solidFill>
          <a:ln w="9525">
            <a:noFill/>
            <a:miter lim="800000"/>
            <a:headEnd/>
            <a:tailEnd/>
          </a:ln>
        </p:spPr>
        <p:txBody>
          <a:bodyPr wrap="none" anchor="ctr"/>
          <a:lstStyle/>
          <a:p>
            <a:endParaRPr lang="en-US"/>
          </a:p>
        </p:txBody>
      </p:sp>
      <p:sp>
        <p:nvSpPr>
          <p:cNvPr id="17415" name="Freeform 1032"/>
          <p:cNvSpPr>
            <a:spLocks/>
          </p:cNvSpPr>
          <p:nvPr/>
        </p:nvSpPr>
        <p:spPr bwMode="gray">
          <a:xfrm>
            <a:off x="2093913" y="3514725"/>
            <a:ext cx="4459287" cy="2735263"/>
          </a:xfrm>
          <a:custGeom>
            <a:avLst/>
            <a:gdLst>
              <a:gd name="T0" fmla="*/ 941 w 2809"/>
              <a:gd name="T1" fmla="*/ 633 h 1723"/>
              <a:gd name="T2" fmla="*/ 963 w 2809"/>
              <a:gd name="T3" fmla="*/ 746 h 1723"/>
              <a:gd name="T4" fmla="*/ 1013 w 2809"/>
              <a:gd name="T5" fmla="*/ 849 h 1723"/>
              <a:gd name="T6" fmla="*/ 1080 w 2809"/>
              <a:gd name="T7" fmla="*/ 940 h 1723"/>
              <a:gd name="T8" fmla="*/ 1166 w 2809"/>
              <a:gd name="T9" fmla="*/ 1017 h 1723"/>
              <a:gd name="T10" fmla="*/ 1265 w 2809"/>
              <a:gd name="T11" fmla="*/ 1078 h 1723"/>
              <a:gd name="T12" fmla="*/ 1377 w 2809"/>
              <a:gd name="T13" fmla="*/ 1120 h 1723"/>
              <a:gd name="T14" fmla="*/ 1499 w 2809"/>
              <a:gd name="T15" fmla="*/ 1142 h 1723"/>
              <a:gd name="T16" fmla="*/ 1625 w 2809"/>
              <a:gd name="T17" fmla="*/ 1142 h 1723"/>
              <a:gd name="T18" fmla="*/ 1746 w 2809"/>
              <a:gd name="T19" fmla="*/ 1120 h 1723"/>
              <a:gd name="T20" fmla="*/ 1859 w 2809"/>
              <a:gd name="T21" fmla="*/ 1076 h 1723"/>
              <a:gd name="T22" fmla="*/ 1958 w 2809"/>
              <a:gd name="T23" fmla="*/ 1012 h 1723"/>
              <a:gd name="T24" fmla="*/ 2043 w 2809"/>
              <a:gd name="T25" fmla="*/ 935 h 1723"/>
              <a:gd name="T26" fmla="*/ 2111 w 2809"/>
              <a:gd name="T27" fmla="*/ 840 h 1723"/>
              <a:gd name="T28" fmla="*/ 2156 w 2809"/>
              <a:gd name="T29" fmla="*/ 738 h 1723"/>
              <a:gd name="T30" fmla="*/ 2178 w 2809"/>
              <a:gd name="T31" fmla="*/ 625 h 1723"/>
              <a:gd name="T32" fmla="*/ 2183 w 2809"/>
              <a:gd name="T33" fmla="*/ 564 h 1723"/>
              <a:gd name="T34" fmla="*/ 2808 w 2809"/>
              <a:gd name="T35" fmla="*/ 558 h 1723"/>
              <a:gd name="T36" fmla="*/ 2804 w 2809"/>
              <a:gd name="T37" fmla="*/ 680 h 1723"/>
              <a:gd name="T38" fmla="*/ 2754 w 2809"/>
              <a:gd name="T39" fmla="*/ 904 h 1723"/>
              <a:gd name="T40" fmla="*/ 2660 w 2809"/>
              <a:gd name="T41" fmla="*/ 1111 h 1723"/>
              <a:gd name="T42" fmla="*/ 2529 w 2809"/>
              <a:gd name="T43" fmla="*/ 1297 h 1723"/>
              <a:gd name="T44" fmla="*/ 2358 w 2809"/>
              <a:gd name="T45" fmla="*/ 1454 h 1723"/>
              <a:gd name="T46" fmla="*/ 2160 w 2809"/>
              <a:gd name="T47" fmla="*/ 1579 h 1723"/>
              <a:gd name="T48" fmla="*/ 1935 w 2809"/>
              <a:gd name="T49" fmla="*/ 1667 h 1723"/>
              <a:gd name="T50" fmla="*/ 1755 w 2809"/>
              <a:gd name="T51" fmla="*/ 1709 h 1723"/>
              <a:gd name="T52" fmla="*/ 1629 w 2809"/>
              <a:gd name="T53" fmla="*/ 1720 h 1723"/>
              <a:gd name="T54" fmla="*/ 1503 w 2809"/>
              <a:gd name="T55" fmla="*/ 1722 h 1723"/>
              <a:gd name="T56" fmla="*/ 1377 w 2809"/>
              <a:gd name="T57" fmla="*/ 1711 h 1723"/>
              <a:gd name="T58" fmla="*/ 1197 w 2809"/>
              <a:gd name="T59" fmla="*/ 1673 h 1723"/>
              <a:gd name="T60" fmla="*/ 972 w 2809"/>
              <a:gd name="T61" fmla="*/ 1587 h 1723"/>
              <a:gd name="T62" fmla="*/ 770 w 2809"/>
              <a:gd name="T63" fmla="*/ 1465 h 1723"/>
              <a:gd name="T64" fmla="*/ 603 w 2809"/>
              <a:gd name="T65" fmla="*/ 1311 h 1723"/>
              <a:gd name="T66" fmla="*/ 464 w 2809"/>
              <a:gd name="T67" fmla="*/ 1125 h 1723"/>
              <a:gd name="T68" fmla="*/ 369 w 2809"/>
              <a:gd name="T69" fmla="*/ 921 h 1723"/>
              <a:gd name="T70" fmla="*/ 320 w 2809"/>
              <a:gd name="T71" fmla="*/ 697 h 1723"/>
              <a:gd name="T72" fmla="*/ 0 w 2809"/>
              <a:gd name="T73" fmla="*/ 581 h 1723"/>
              <a:gd name="T74" fmla="*/ 1247 w 2809"/>
              <a:gd name="T75" fmla="*/ 572 h 17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09"/>
              <a:gd name="T115" fmla="*/ 0 h 1723"/>
              <a:gd name="T116" fmla="*/ 2809 w 2809"/>
              <a:gd name="T117" fmla="*/ 1723 h 17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09" h="1723">
                <a:moveTo>
                  <a:pt x="936" y="575"/>
                </a:moveTo>
                <a:lnTo>
                  <a:pt x="941" y="633"/>
                </a:lnTo>
                <a:lnTo>
                  <a:pt x="950" y="691"/>
                </a:lnTo>
                <a:lnTo>
                  <a:pt x="963" y="746"/>
                </a:lnTo>
                <a:lnTo>
                  <a:pt x="986" y="799"/>
                </a:lnTo>
                <a:lnTo>
                  <a:pt x="1013" y="849"/>
                </a:lnTo>
                <a:lnTo>
                  <a:pt x="1044" y="896"/>
                </a:lnTo>
                <a:lnTo>
                  <a:pt x="1080" y="940"/>
                </a:lnTo>
                <a:lnTo>
                  <a:pt x="1121" y="982"/>
                </a:lnTo>
                <a:lnTo>
                  <a:pt x="1166" y="1017"/>
                </a:lnTo>
                <a:lnTo>
                  <a:pt x="1215" y="1051"/>
                </a:lnTo>
                <a:lnTo>
                  <a:pt x="1265" y="1078"/>
                </a:lnTo>
                <a:lnTo>
                  <a:pt x="1319" y="1100"/>
                </a:lnTo>
                <a:lnTo>
                  <a:pt x="1377" y="1120"/>
                </a:lnTo>
                <a:lnTo>
                  <a:pt x="1436" y="1134"/>
                </a:lnTo>
                <a:lnTo>
                  <a:pt x="1499" y="1142"/>
                </a:lnTo>
                <a:lnTo>
                  <a:pt x="1562" y="1145"/>
                </a:lnTo>
                <a:lnTo>
                  <a:pt x="1625" y="1142"/>
                </a:lnTo>
                <a:lnTo>
                  <a:pt x="1688" y="1134"/>
                </a:lnTo>
                <a:lnTo>
                  <a:pt x="1746" y="1120"/>
                </a:lnTo>
                <a:lnTo>
                  <a:pt x="1805" y="1100"/>
                </a:lnTo>
                <a:lnTo>
                  <a:pt x="1859" y="1076"/>
                </a:lnTo>
                <a:lnTo>
                  <a:pt x="1913" y="1045"/>
                </a:lnTo>
                <a:lnTo>
                  <a:pt x="1958" y="1012"/>
                </a:lnTo>
                <a:lnTo>
                  <a:pt x="2003" y="976"/>
                </a:lnTo>
                <a:lnTo>
                  <a:pt x="2043" y="935"/>
                </a:lnTo>
                <a:lnTo>
                  <a:pt x="2079" y="890"/>
                </a:lnTo>
                <a:lnTo>
                  <a:pt x="2111" y="840"/>
                </a:lnTo>
                <a:lnTo>
                  <a:pt x="2138" y="791"/>
                </a:lnTo>
                <a:lnTo>
                  <a:pt x="2156" y="738"/>
                </a:lnTo>
                <a:lnTo>
                  <a:pt x="2174" y="683"/>
                </a:lnTo>
                <a:lnTo>
                  <a:pt x="2178" y="625"/>
                </a:lnTo>
                <a:lnTo>
                  <a:pt x="2183" y="567"/>
                </a:lnTo>
                <a:lnTo>
                  <a:pt x="2183" y="564"/>
                </a:lnTo>
                <a:lnTo>
                  <a:pt x="2808" y="556"/>
                </a:lnTo>
                <a:lnTo>
                  <a:pt x="2808" y="558"/>
                </a:lnTo>
                <a:lnTo>
                  <a:pt x="2808" y="561"/>
                </a:lnTo>
                <a:lnTo>
                  <a:pt x="2804" y="680"/>
                </a:lnTo>
                <a:lnTo>
                  <a:pt x="2786" y="793"/>
                </a:lnTo>
                <a:lnTo>
                  <a:pt x="2754" y="904"/>
                </a:lnTo>
                <a:lnTo>
                  <a:pt x="2714" y="1009"/>
                </a:lnTo>
                <a:lnTo>
                  <a:pt x="2660" y="1111"/>
                </a:lnTo>
                <a:lnTo>
                  <a:pt x="2597" y="1205"/>
                </a:lnTo>
                <a:lnTo>
                  <a:pt x="2529" y="1297"/>
                </a:lnTo>
                <a:lnTo>
                  <a:pt x="2448" y="1380"/>
                </a:lnTo>
                <a:lnTo>
                  <a:pt x="2358" y="1454"/>
                </a:lnTo>
                <a:lnTo>
                  <a:pt x="2264" y="1521"/>
                </a:lnTo>
                <a:lnTo>
                  <a:pt x="2160" y="1579"/>
                </a:lnTo>
                <a:lnTo>
                  <a:pt x="2052" y="1628"/>
                </a:lnTo>
                <a:lnTo>
                  <a:pt x="1935" y="1667"/>
                </a:lnTo>
                <a:lnTo>
                  <a:pt x="1818" y="1698"/>
                </a:lnTo>
                <a:lnTo>
                  <a:pt x="1755" y="1709"/>
                </a:lnTo>
                <a:lnTo>
                  <a:pt x="1692" y="1717"/>
                </a:lnTo>
                <a:lnTo>
                  <a:pt x="1629" y="1720"/>
                </a:lnTo>
                <a:lnTo>
                  <a:pt x="1566" y="1722"/>
                </a:lnTo>
                <a:lnTo>
                  <a:pt x="1503" y="1722"/>
                </a:lnTo>
                <a:lnTo>
                  <a:pt x="1440" y="1717"/>
                </a:lnTo>
                <a:lnTo>
                  <a:pt x="1377" y="1711"/>
                </a:lnTo>
                <a:lnTo>
                  <a:pt x="1314" y="1700"/>
                </a:lnTo>
                <a:lnTo>
                  <a:pt x="1197" y="1673"/>
                </a:lnTo>
                <a:lnTo>
                  <a:pt x="1080" y="1637"/>
                </a:lnTo>
                <a:lnTo>
                  <a:pt x="972" y="1587"/>
                </a:lnTo>
                <a:lnTo>
                  <a:pt x="869" y="1532"/>
                </a:lnTo>
                <a:lnTo>
                  <a:pt x="770" y="1465"/>
                </a:lnTo>
                <a:lnTo>
                  <a:pt x="684" y="1391"/>
                </a:lnTo>
                <a:lnTo>
                  <a:pt x="603" y="1311"/>
                </a:lnTo>
                <a:lnTo>
                  <a:pt x="527" y="1222"/>
                </a:lnTo>
                <a:lnTo>
                  <a:pt x="464" y="1125"/>
                </a:lnTo>
                <a:lnTo>
                  <a:pt x="414" y="1026"/>
                </a:lnTo>
                <a:lnTo>
                  <a:pt x="369" y="921"/>
                </a:lnTo>
                <a:lnTo>
                  <a:pt x="338" y="810"/>
                </a:lnTo>
                <a:lnTo>
                  <a:pt x="320" y="697"/>
                </a:lnTo>
                <a:lnTo>
                  <a:pt x="311" y="578"/>
                </a:lnTo>
                <a:lnTo>
                  <a:pt x="0" y="581"/>
                </a:lnTo>
                <a:lnTo>
                  <a:pt x="621" y="0"/>
                </a:lnTo>
                <a:lnTo>
                  <a:pt x="1247" y="572"/>
                </a:lnTo>
                <a:lnTo>
                  <a:pt x="936" y="575"/>
                </a:lnTo>
              </a:path>
            </a:pathLst>
          </a:custGeom>
          <a:solidFill>
            <a:schemeClr val="accent1"/>
          </a:solidFill>
          <a:ln w="9525" cap="rnd">
            <a:noFill/>
            <a:round/>
            <a:headEnd type="none" w="sm" len="sm"/>
            <a:tailEnd type="none" w="sm" len="sm"/>
          </a:ln>
        </p:spPr>
        <p:txBody>
          <a:bodyPr/>
          <a:lstStyle/>
          <a:p>
            <a:endParaRPr lang="en-US"/>
          </a:p>
        </p:txBody>
      </p:sp>
      <p:sp>
        <p:nvSpPr>
          <p:cNvPr id="17416" name="Freeform 1037"/>
          <p:cNvSpPr>
            <a:spLocks/>
          </p:cNvSpPr>
          <p:nvPr/>
        </p:nvSpPr>
        <p:spPr bwMode="gray">
          <a:xfrm>
            <a:off x="5013325" y="2286000"/>
            <a:ext cx="1525588" cy="2897188"/>
          </a:xfrm>
          <a:custGeom>
            <a:avLst/>
            <a:gdLst>
              <a:gd name="T0" fmla="*/ 960 w 961"/>
              <a:gd name="T1" fmla="*/ 1824 h 1825"/>
              <a:gd name="T2" fmla="*/ 960 w 961"/>
              <a:gd name="T3" fmla="*/ 608 h 1825"/>
              <a:gd name="T4" fmla="*/ 0 w 961"/>
              <a:gd name="T5" fmla="*/ 0 h 1825"/>
              <a:gd name="T6" fmla="*/ 960 w 961"/>
              <a:gd name="T7" fmla="*/ 1824 h 1825"/>
              <a:gd name="T8" fmla="*/ 0 60000 65536"/>
              <a:gd name="T9" fmla="*/ 0 60000 65536"/>
              <a:gd name="T10" fmla="*/ 0 60000 65536"/>
              <a:gd name="T11" fmla="*/ 0 60000 65536"/>
              <a:gd name="T12" fmla="*/ 0 w 961"/>
              <a:gd name="T13" fmla="*/ 0 h 1825"/>
              <a:gd name="T14" fmla="*/ 961 w 961"/>
              <a:gd name="T15" fmla="*/ 1825 h 1825"/>
            </a:gdLst>
            <a:ahLst/>
            <a:cxnLst>
              <a:cxn ang="T8">
                <a:pos x="T0" y="T1"/>
              </a:cxn>
              <a:cxn ang="T9">
                <a:pos x="T2" y="T3"/>
              </a:cxn>
              <a:cxn ang="T10">
                <a:pos x="T4" y="T5"/>
              </a:cxn>
              <a:cxn ang="T11">
                <a:pos x="T6" y="T7"/>
              </a:cxn>
            </a:cxnLst>
            <a:rect l="T12" t="T13" r="T14" b="T15"/>
            <a:pathLst>
              <a:path w="961" h="1825">
                <a:moveTo>
                  <a:pt x="960" y="1824"/>
                </a:moveTo>
                <a:lnTo>
                  <a:pt x="960" y="608"/>
                </a:lnTo>
                <a:lnTo>
                  <a:pt x="0" y="0"/>
                </a:lnTo>
                <a:lnTo>
                  <a:pt x="960" y="1824"/>
                </a:lnTo>
              </a:path>
            </a:pathLst>
          </a:custGeom>
          <a:solidFill>
            <a:srgbClr val="FFFF00">
              <a:alpha val="50195"/>
            </a:srgbClr>
          </a:solidFill>
          <a:ln w="12700" cap="rnd" cmpd="sng">
            <a:solidFill>
              <a:srgbClr val="FFFF00"/>
            </a:solidFill>
            <a:prstDash val="solid"/>
            <a:round/>
            <a:headEnd type="none" w="sm" len="sm"/>
            <a:tailEnd type="none" w="sm" len="sm"/>
          </a:ln>
        </p:spPr>
        <p:txBody>
          <a:bodyPr/>
          <a:lstStyle/>
          <a:p>
            <a:endParaRPr lang="en-US"/>
          </a:p>
        </p:txBody>
      </p:sp>
      <p:sp>
        <p:nvSpPr>
          <p:cNvPr id="17417" name="Freeform 1038"/>
          <p:cNvSpPr>
            <a:spLocks/>
          </p:cNvSpPr>
          <p:nvPr/>
        </p:nvSpPr>
        <p:spPr bwMode="gray">
          <a:xfrm>
            <a:off x="5027613" y="2271713"/>
            <a:ext cx="3201987" cy="992187"/>
          </a:xfrm>
          <a:custGeom>
            <a:avLst/>
            <a:gdLst>
              <a:gd name="T0" fmla="*/ 0 w 2017"/>
              <a:gd name="T1" fmla="*/ 0 h 625"/>
              <a:gd name="T2" fmla="*/ 960 w 2017"/>
              <a:gd name="T3" fmla="*/ 624 h 625"/>
              <a:gd name="T4" fmla="*/ 2016 w 2017"/>
              <a:gd name="T5" fmla="*/ 624 h 625"/>
              <a:gd name="T6" fmla="*/ 0 w 2017"/>
              <a:gd name="T7" fmla="*/ 0 h 625"/>
              <a:gd name="T8" fmla="*/ 0 60000 65536"/>
              <a:gd name="T9" fmla="*/ 0 60000 65536"/>
              <a:gd name="T10" fmla="*/ 0 60000 65536"/>
              <a:gd name="T11" fmla="*/ 0 60000 65536"/>
              <a:gd name="T12" fmla="*/ 0 w 2017"/>
              <a:gd name="T13" fmla="*/ 0 h 625"/>
              <a:gd name="T14" fmla="*/ 2017 w 2017"/>
              <a:gd name="T15" fmla="*/ 625 h 625"/>
            </a:gdLst>
            <a:ahLst/>
            <a:cxnLst>
              <a:cxn ang="T8">
                <a:pos x="T0" y="T1"/>
              </a:cxn>
              <a:cxn ang="T9">
                <a:pos x="T2" y="T3"/>
              </a:cxn>
              <a:cxn ang="T10">
                <a:pos x="T4" y="T5"/>
              </a:cxn>
              <a:cxn ang="T11">
                <a:pos x="T6" y="T7"/>
              </a:cxn>
            </a:cxnLst>
            <a:rect l="T12" t="T13" r="T14" b="T15"/>
            <a:pathLst>
              <a:path w="2017" h="625">
                <a:moveTo>
                  <a:pt x="0" y="0"/>
                </a:moveTo>
                <a:lnTo>
                  <a:pt x="960" y="624"/>
                </a:lnTo>
                <a:lnTo>
                  <a:pt x="2016" y="624"/>
                </a:lnTo>
                <a:lnTo>
                  <a:pt x="0" y="0"/>
                </a:lnTo>
              </a:path>
            </a:pathLst>
          </a:custGeom>
          <a:solidFill>
            <a:srgbClr val="FFCC99">
              <a:alpha val="50195"/>
            </a:srgbClr>
          </a:solidFill>
          <a:ln w="12700" cap="rnd" cmpd="sng">
            <a:solidFill>
              <a:srgbClr val="FFCC99"/>
            </a:solidFill>
            <a:prstDash val="solid"/>
            <a:round/>
            <a:headEnd type="none" w="sm" len="sm"/>
            <a:tailEnd type="none" w="sm" len="sm"/>
          </a:ln>
        </p:spPr>
        <p:txBody>
          <a:bodyPr/>
          <a:lstStyle/>
          <a:p>
            <a:endParaRPr lang="en-US"/>
          </a:p>
        </p:txBody>
      </p:sp>
      <p:sp>
        <p:nvSpPr>
          <p:cNvPr id="17418" name="Freeform 1041"/>
          <p:cNvSpPr>
            <a:spLocks/>
          </p:cNvSpPr>
          <p:nvPr/>
        </p:nvSpPr>
        <p:spPr bwMode="gray">
          <a:xfrm rot="350635">
            <a:off x="2505075" y="3159125"/>
            <a:ext cx="2665413" cy="2055813"/>
          </a:xfrm>
          <a:custGeom>
            <a:avLst/>
            <a:gdLst>
              <a:gd name="T0" fmla="*/ 0 w 1661"/>
              <a:gd name="T1" fmla="*/ 0 h 1968"/>
              <a:gd name="T2" fmla="*/ 0 w 1661"/>
              <a:gd name="T3" fmla="*/ 1404 h 1968"/>
              <a:gd name="T4" fmla="*/ 1660 w 1661"/>
              <a:gd name="T5" fmla="*/ 1967 h 1968"/>
              <a:gd name="T6" fmla="*/ 0 w 1661"/>
              <a:gd name="T7" fmla="*/ 0 h 1968"/>
              <a:gd name="T8" fmla="*/ 0 60000 65536"/>
              <a:gd name="T9" fmla="*/ 0 60000 65536"/>
              <a:gd name="T10" fmla="*/ 0 60000 65536"/>
              <a:gd name="T11" fmla="*/ 0 60000 65536"/>
              <a:gd name="T12" fmla="*/ 0 w 1661"/>
              <a:gd name="T13" fmla="*/ 0 h 1968"/>
              <a:gd name="T14" fmla="*/ 1661 w 1661"/>
              <a:gd name="T15" fmla="*/ 1968 h 1968"/>
            </a:gdLst>
            <a:ahLst/>
            <a:cxnLst>
              <a:cxn ang="T8">
                <a:pos x="T0" y="T1"/>
              </a:cxn>
              <a:cxn ang="T9">
                <a:pos x="T2" y="T3"/>
              </a:cxn>
              <a:cxn ang="T10">
                <a:pos x="T4" y="T5"/>
              </a:cxn>
              <a:cxn ang="T11">
                <a:pos x="T6" y="T7"/>
              </a:cxn>
            </a:cxnLst>
            <a:rect l="T12" t="T13" r="T14" b="T15"/>
            <a:pathLst>
              <a:path w="1661" h="1968">
                <a:moveTo>
                  <a:pt x="0" y="0"/>
                </a:moveTo>
                <a:lnTo>
                  <a:pt x="0" y="1404"/>
                </a:lnTo>
                <a:lnTo>
                  <a:pt x="1660" y="1967"/>
                </a:lnTo>
                <a:lnTo>
                  <a:pt x="0" y="0"/>
                </a:lnTo>
              </a:path>
            </a:pathLst>
          </a:custGeom>
          <a:solidFill>
            <a:srgbClr val="FFFF00">
              <a:alpha val="50195"/>
            </a:srgbClr>
          </a:solidFill>
          <a:ln w="12700" cap="rnd" cmpd="sng">
            <a:solidFill>
              <a:srgbClr val="FFFF00"/>
            </a:solidFill>
            <a:prstDash val="solid"/>
            <a:round/>
            <a:headEnd type="none" w="sm" len="sm"/>
            <a:tailEnd type="none" w="sm" len="sm"/>
          </a:ln>
        </p:spPr>
        <p:txBody>
          <a:bodyPr/>
          <a:lstStyle/>
          <a:p>
            <a:endParaRPr lang="en-US"/>
          </a:p>
        </p:txBody>
      </p:sp>
      <p:sp>
        <p:nvSpPr>
          <p:cNvPr id="17419" name="Freeform 1042"/>
          <p:cNvSpPr>
            <a:spLocks/>
          </p:cNvSpPr>
          <p:nvPr/>
        </p:nvSpPr>
        <p:spPr bwMode="gray">
          <a:xfrm>
            <a:off x="914400" y="4551363"/>
            <a:ext cx="4264025" cy="858837"/>
          </a:xfrm>
          <a:custGeom>
            <a:avLst/>
            <a:gdLst>
              <a:gd name="T0" fmla="*/ 2685 w 2686"/>
              <a:gd name="T1" fmla="*/ 540 h 541"/>
              <a:gd name="T2" fmla="*/ 1103 w 2686"/>
              <a:gd name="T3" fmla="*/ 0 h 541"/>
              <a:gd name="T4" fmla="*/ 0 w 2686"/>
              <a:gd name="T5" fmla="*/ 0 h 541"/>
              <a:gd name="T6" fmla="*/ 2685 w 2686"/>
              <a:gd name="T7" fmla="*/ 540 h 541"/>
              <a:gd name="T8" fmla="*/ 0 60000 65536"/>
              <a:gd name="T9" fmla="*/ 0 60000 65536"/>
              <a:gd name="T10" fmla="*/ 0 60000 65536"/>
              <a:gd name="T11" fmla="*/ 0 60000 65536"/>
              <a:gd name="T12" fmla="*/ 0 w 2686"/>
              <a:gd name="T13" fmla="*/ 0 h 541"/>
              <a:gd name="T14" fmla="*/ 2686 w 2686"/>
              <a:gd name="T15" fmla="*/ 541 h 541"/>
            </a:gdLst>
            <a:ahLst/>
            <a:cxnLst>
              <a:cxn ang="T8">
                <a:pos x="T0" y="T1"/>
              </a:cxn>
              <a:cxn ang="T9">
                <a:pos x="T2" y="T3"/>
              </a:cxn>
              <a:cxn ang="T10">
                <a:pos x="T4" y="T5"/>
              </a:cxn>
              <a:cxn ang="T11">
                <a:pos x="T6" y="T7"/>
              </a:cxn>
            </a:cxnLst>
            <a:rect l="T12" t="T13" r="T14" b="T15"/>
            <a:pathLst>
              <a:path w="2686" h="541">
                <a:moveTo>
                  <a:pt x="2685" y="540"/>
                </a:moveTo>
                <a:lnTo>
                  <a:pt x="1103" y="0"/>
                </a:lnTo>
                <a:lnTo>
                  <a:pt x="0" y="0"/>
                </a:lnTo>
                <a:lnTo>
                  <a:pt x="2685" y="540"/>
                </a:lnTo>
              </a:path>
            </a:pathLst>
          </a:custGeom>
          <a:solidFill>
            <a:srgbClr val="FFCC99">
              <a:alpha val="50195"/>
            </a:srgbClr>
          </a:solidFill>
          <a:ln w="12700" cap="rnd" cmpd="sng">
            <a:solidFill>
              <a:srgbClr val="FFCC99"/>
            </a:solidFill>
            <a:prstDash val="solid"/>
            <a:round/>
            <a:headEnd type="none" w="sm" len="sm"/>
            <a:tailEnd type="none" w="sm" len="sm"/>
          </a:ln>
        </p:spPr>
        <p:txBody>
          <a:bodyPr/>
          <a:lstStyle/>
          <a:p>
            <a:endParaRPr lang="en-US"/>
          </a:p>
        </p:txBody>
      </p:sp>
      <p:sp>
        <p:nvSpPr>
          <p:cNvPr id="17420" name="Rectangle 1043"/>
          <p:cNvSpPr>
            <a:spLocks noChangeArrowheads="1"/>
          </p:cNvSpPr>
          <p:nvPr/>
        </p:nvSpPr>
        <p:spPr bwMode="blackWhite">
          <a:xfrm>
            <a:off x="914400" y="3041650"/>
            <a:ext cx="1782763" cy="1520825"/>
          </a:xfrm>
          <a:prstGeom prst="rect">
            <a:avLst/>
          </a:prstGeom>
          <a:solidFill>
            <a:srgbClr val="FFCC99"/>
          </a:solidFill>
          <a:ln w="28575">
            <a:solidFill>
              <a:srgbClr val="000000"/>
            </a:solidFill>
            <a:miter lim="800000"/>
            <a:headEnd/>
            <a:tailEnd/>
          </a:ln>
        </p:spPr>
        <p:txBody>
          <a:bodyPr lIns="92075" tIns="46038" rIns="92075" bIns="46038">
            <a:spAutoFit/>
          </a:bodyPr>
          <a:lstStyle/>
          <a:p>
            <a:pPr eaLnBrk="0" hangingPunct="0">
              <a:buClr>
                <a:schemeClr val="hlink"/>
              </a:buClr>
              <a:buFontTx/>
              <a:buChar char="•"/>
            </a:pPr>
            <a:r>
              <a:rPr lang="en-US" sz="2000">
                <a:solidFill>
                  <a:schemeClr val="tx1"/>
                </a:solidFill>
                <a:cs typeface="Times New Roman" pitchFamily="18" charset="0"/>
              </a:rPr>
              <a:t>OWB</a:t>
            </a:r>
          </a:p>
          <a:p>
            <a:pPr eaLnBrk="0" hangingPunct="0">
              <a:buClr>
                <a:schemeClr val="hlink"/>
              </a:buClr>
              <a:buFontTx/>
              <a:buChar char="•"/>
            </a:pPr>
            <a:r>
              <a:rPr lang="en-US" sz="2000">
                <a:solidFill>
                  <a:schemeClr val="tx1"/>
                </a:solidFill>
                <a:cs typeface="Times New Roman" pitchFamily="18" charset="0"/>
              </a:rPr>
              <a:t>Discoverer</a:t>
            </a:r>
          </a:p>
          <a:p>
            <a:pPr eaLnBrk="0" hangingPunct="0">
              <a:buClr>
                <a:schemeClr val="hlink"/>
              </a:buClr>
              <a:buFontTx/>
              <a:buChar char="•"/>
            </a:pPr>
            <a:r>
              <a:rPr lang="en-US" sz="2000">
                <a:solidFill>
                  <a:schemeClr val="tx1"/>
                </a:solidFill>
                <a:cs typeface="Times New Roman" pitchFamily="18" charset="0"/>
              </a:rPr>
              <a:t>Reports</a:t>
            </a:r>
          </a:p>
          <a:p>
            <a:pPr eaLnBrk="0" hangingPunct="0">
              <a:buClr>
                <a:schemeClr val="hlink"/>
              </a:buClr>
              <a:buFontTx/>
              <a:buNone/>
            </a:pPr>
            <a:endParaRPr lang="en-US" sz="2000">
              <a:solidFill>
                <a:schemeClr val="tx1"/>
              </a:solidFill>
              <a:cs typeface="Times New Roman" pitchFamily="18" charset="0"/>
            </a:endParaRPr>
          </a:p>
        </p:txBody>
      </p:sp>
      <p:sp>
        <p:nvSpPr>
          <p:cNvPr id="17421" name="Rectangle 1047"/>
          <p:cNvSpPr>
            <a:spLocks noChangeArrowheads="1"/>
          </p:cNvSpPr>
          <p:nvPr/>
        </p:nvSpPr>
        <p:spPr bwMode="auto">
          <a:xfrm>
            <a:off x="2971800" y="3048000"/>
            <a:ext cx="3124200" cy="914400"/>
          </a:xfrm>
          <a:prstGeom prst="rect">
            <a:avLst/>
          </a:prstGeom>
          <a:solidFill>
            <a:schemeClr val="bg1"/>
          </a:solidFill>
          <a:ln w="28575">
            <a:solidFill>
              <a:schemeClr val="tx1"/>
            </a:solidFill>
            <a:miter lim="800000"/>
            <a:headEnd/>
            <a:tailEnd/>
          </a:ln>
        </p:spPr>
        <p:txBody>
          <a:bodyPr wrap="none" lIns="12700" tIns="12700" rIns="12700" bIns="12700" anchor="ctr">
            <a:spAutoFit/>
          </a:bodyPr>
          <a:lstStyle/>
          <a:p>
            <a:endParaRPr lang="en-US"/>
          </a:p>
        </p:txBody>
      </p:sp>
      <p:sp>
        <p:nvSpPr>
          <p:cNvPr id="17422" name="Rectangle 1048"/>
          <p:cNvSpPr>
            <a:spLocks noChangeArrowheads="1"/>
          </p:cNvSpPr>
          <p:nvPr/>
        </p:nvSpPr>
        <p:spPr bwMode="blackWhite">
          <a:xfrm>
            <a:off x="6553200" y="3278188"/>
            <a:ext cx="1676400" cy="1885950"/>
          </a:xfrm>
          <a:prstGeom prst="rect">
            <a:avLst/>
          </a:prstGeom>
          <a:solidFill>
            <a:srgbClr val="FFCC99"/>
          </a:solidFill>
          <a:ln w="28575">
            <a:solidFill>
              <a:srgbClr val="000000"/>
            </a:solidFill>
            <a:miter lim="800000"/>
            <a:headEnd/>
            <a:tailEnd/>
          </a:ln>
        </p:spPr>
        <p:txBody>
          <a:bodyPr lIns="92075" tIns="46038" rIns="92075" bIns="46038">
            <a:spAutoFit/>
          </a:bodyPr>
          <a:lstStyle/>
          <a:p>
            <a:pPr eaLnBrk="0" hangingPunct="0">
              <a:buClr>
                <a:schemeClr val="hlink"/>
              </a:buClr>
              <a:buFontTx/>
              <a:buChar char="•"/>
            </a:pPr>
            <a:r>
              <a:rPr lang="en-US" sz="2000">
                <a:solidFill>
                  <a:schemeClr val="tx1"/>
                </a:solidFill>
                <a:cs typeface="Times New Roman" pitchFamily="18" charset="0"/>
              </a:rPr>
              <a:t>JDeveloper</a:t>
            </a:r>
          </a:p>
          <a:p>
            <a:pPr eaLnBrk="0" hangingPunct="0">
              <a:buClr>
                <a:schemeClr val="hlink"/>
              </a:buClr>
              <a:buFontTx/>
              <a:buChar char="•"/>
            </a:pPr>
            <a:r>
              <a:rPr lang="en-US" sz="2000">
                <a:solidFill>
                  <a:schemeClr val="tx1"/>
                </a:solidFill>
                <a:cs typeface="Times New Roman" pitchFamily="18" charset="0"/>
              </a:rPr>
              <a:t>Forms</a:t>
            </a:r>
          </a:p>
          <a:p>
            <a:pPr eaLnBrk="0" hangingPunct="0">
              <a:buClr>
                <a:schemeClr val="hlink"/>
              </a:buClr>
              <a:buFontTx/>
              <a:buChar char="•"/>
            </a:pPr>
            <a:r>
              <a:rPr lang="en-US" sz="2000">
                <a:solidFill>
                  <a:schemeClr val="tx1"/>
                </a:solidFill>
                <a:cs typeface="Times New Roman" pitchFamily="18" charset="0"/>
              </a:rPr>
              <a:t>Designer</a:t>
            </a:r>
          </a:p>
          <a:p>
            <a:pPr eaLnBrk="0" hangingPunct="0">
              <a:buClr>
                <a:schemeClr val="hlink"/>
              </a:buClr>
              <a:buFontTx/>
              <a:buChar char="•"/>
            </a:pPr>
            <a:r>
              <a:rPr lang="en-US" sz="2000">
                <a:solidFill>
                  <a:schemeClr val="tx1"/>
                </a:solidFill>
                <a:cs typeface="Times New Roman" pitchFamily="18" charset="0"/>
              </a:rPr>
              <a:t>SCM</a:t>
            </a:r>
          </a:p>
          <a:p>
            <a:pPr eaLnBrk="0" hangingPunct="0">
              <a:buClr>
                <a:schemeClr val="hlink"/>
              </a:buClr>
              <a:buFontTx/>
              <a:buNone/>
            </a:pPr>
            <a:endParaRPr lang="en-US" sz="2000">
              <a:solidFill>
                <a:schemeClr val="tx1"/>
              </a:solidFill>
              <a:cs typeface="Times New Roman" pitchFamily="18" charset="0"/>
            </a:endParaRPr>
          </a:p>
        </p:txBody>
      </p:sp>
      <p:sp>
        <p:nvSpPr>
          <p:cNvPr id="17423" name="Rectangle 1049"/>
          <p:cNvSpPr>
            <a:spLocks noChangeArrowheads="1"/>
          </p:cNvSpPr>
          <p:nvPr/>
        </p:nvSpPr>
        <p:spPr bwMode="auto">
          <a:xfrm>
            <a:off x="3427413" y="5410200"/>
            <a:ext cx="2290762" cy="365125"/>
          </a:xfrm>
          <a:prstGeom prst="rect">
            <a:avLst/>
          </a:prstGeom>
          <a:solidFill>
            <a:srgbClr val="FFFFFF"/>
          </a:solidFill>
          <a:ln w="28575">
            <a:solidFill>
              <a:srgbClr val="FF3300"/>
            </a:solidFill>
            <a:miter lim="800000"/>
            <a:headEnd/>
            <a:tailEnd/>
          </a:ln>
        </p:spPr>
        <p:txBody>
          <a:bodyPr wrap="none" lIns="92075" tIns="46038" rIns="92075" bIns="46038">
            <a:spAutoFit/>
          </a:bodyPr>
          <a:lstStyle/>
          <a:p>
            <a:pPr eaLnBrk="0" hangingPunct="0">
              <a:spcBef>
                <a:spcPct val="0"/>
              </a:spcBef>
              <a:buClrTx/>
              <a:buFontTx/>
              <a:buNone/>
            </a:pPr>
            <a:r>
              <a:rPr lang="en-US" sz="1600">
                <a:solidFill>
                  <a:schemeClr val="tx1"/>
                </a:solidFill>
                <a:cs typeface="Times New Roman" pitchFamily="18" charset="0"/>
              </a:rPr>
              <a:t>Business Intelligence</a:t>
            </a:r>
          </a:p>
        </p:txBody>
      </p:sp>
      <p:sp>
        <p:nvSpPr>
          <p:cNvPr id="17424" name="Rectangle 1050"/>
          <p:cNvSpPr>
            <a:spLocks noChangeArrowheads="1"/>
          </p:cNvSpPr>
          <p:nvPr/>
        </p:nvSpPr>
        <p:spPr bwMode="auto">
          <a:xfrm>
            <a:off x="3246438" y="1936750"/>
            <a:ext cx="2651125" cy="365125"/>
          </a:xfrm>
          <a:prstGeom prst="rect">
            <a:avLst/>
          </a:prstGeom>
          <a:solidFill>
            <a:srgbClr val="FFFFFF"/>
          </a:solidFill>
          <a:ln w="28575">
            <a:solidFill>
              <a:srgbClr val="FF3300"/>
            </a:solidFill>
            <a:miter lim="800000"/>
            <a:headEnd/>
            <a:tailEnd/>
          </a:ln>
        </p:spPr>
        <p:txBody>
          <a:bodyPr wrap="none" lIns="92075" tIns="46038" rIns="92075" bIns="46038">
            <a:spAutoFit/>
          </a:bodyPr>
          <a:lstStyle/>
          <a:p>
            <a:pPr eaLnBrk="0" hangingPunct="0">
              <a:spcBef>
                <a:spcPct val="0"/>
              </a:spcBef>
              <a:buClrTx/>
              <a:buFontTx/>
              <a:buNone/>
            </a:pPr>
            <a:r>
              <a:rPr lang="en-US" sz="1600">
                <a:solidFill>
                  <a:schemeClr val="tx1"/>
                </a:solidFill>
                <a:cs typeface="Times New Roman" pitchFamily="18" charset="0"/>
              </a:rPr>
              <a:t>Application Development</a:t>
            </a:r>
          </a:p>
        </p:txBody>
      </p:sp>
      <p:pic>
        <p:nvPicPr>
          <p:cNvPr id="17425" name="Picture 1051" descr="devsuite10g_clr"/>
          <p:cNvPicPr>
            <a:picLocks noChangeAspect="1" noChangeArrowheads="1"/>
          </p:cNvPicPr>
          <p:nvPr/>
        </p:nvPicPr>
        <p:blipFill>
          <a:blip r:embed="rId3" cstate="print"/>
          <a:srcRect/>
          <a:stretch>
            <a:fillRect/>
          </a:stretch>
        </p:blipFill>
        <p:spPr bwMode="gray">
          <a:xfrm>
            <a:off x="3162300" y="3124200"/>
            <a:ext cx="2743200" cy="76041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5"/>
          <p:cNvSpPr>
            <a:spLocks noChangeArrowheads="1"/>
          </p:cNvSpPr>
          <p:nvPr/>
        </p:nvSpPr>
        <p:spPr bwMode="gray">
          <a:xfrm rot="5400000">
            <a:off x="5646738" y="3022600"/>
            <a:ext cx="1257300" cy="708025"/>
          </a:xfrm>
          <a:custGeom>
            <a:avLst/>
            <a:gdLst>
              <a:gd name="T0" fmla="*/ 1100138 w 21600"/>
              <a:gd name="T1" fmla="*/ 354013 h 21600"/>
              <a:gd name="T2" fmla="*/ 628650 w 21600"/>
              <a:gd name="T3" fmla="*/ 708025 h 21600"/>
              <a:gd name="T4" fmla="*/ 157163 w 21600"/>
              <a:gd name="T5" fmla="*/ 354013 h 21600"/>
              <a:gd name="T6" fmla="*/ 62865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sp>
        <p:nvSpPr>
          <p:cNvPr id="3076" name="Rectangle 2"/>
          <p:cNvSpPr>
            <a:spLocks noGrp="1" noChangeArrowheads="1"/>
          </p:cNvSpPr>
          <p:nvPr>
            <p:ph type="title"/>
          </p:nvPr>
        </p:nvSpPr>
        <p:spPr/>
        <p:txBody>
          <a:bodyPr/>
          <a:lstStyle/>
          <a:p>
            <a:pPr eaLnBrk="1" hangingPunct="1"/>
            <a:r>
              <a:rPr lang="en-US" dirty="0" smtClean="0"/>
              <a:t>Oracle Developer Suite 10</a:t>
            </a:r>
            <a:r>
              <a:rPr lang="en-US" i="1" dirty="0" smtClean="0"/>
              <a:t>g </a:t>
            </a:r>
            <a:r>
              <a:rPr lang="en-US" dirty="0" smtClean="0"/>
              <a:t>Application Development</a:t>
            </a:r>
          </a:p>
        </p:txBody>
      </p:sp>
      <p:graphicFrame>
        <p:nvGraphicFramePr>
          <p:cNvPr id="3074" name="Object 0"/>
          <p:cNvGraphicFramePr>
            <a:graphicFrameLocks/>
          </p:cNvGraphicFramePr>
          <p:nvPr/>
        </p:nvGraphicFramePr>
        <p:xfrm>
          <a:off x="6629400" y="2747963"/>
          <a:ext cx="1143000" cy="1371600"/>
        </p:xfrm>
        <a:graphic>
          <a:graphicData uri="http://schemas.openxmlformats.org/presentationml/2006/ole">
            <mc:AlternateContent xmlns:mc="http://schemas.openxmlformats.org/markup-compatibility/2006">
              <mc:Choice xmlns:v="urn:schemas-microsoft-com:vml" Requires="v">
                <p:oleObj spid="_x0000_s92169" name="Bitmap Image" r:id="rId4" imgW="1136520" imgH="1198440" progId="PBrush">
                  <p:embed/>
                </p:oleObj>
              </mc:Choice>
              <mc:Fallback>
                <p:oleObj name="Bitmap Image" r:id="rId4" imgW="1136520" imgH="1198440" progId="PBrush">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629400" y="2747963"/>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1295400" y="1912938"/>
            <a:ext cx="4664075" cy="3954462"/>
            <a:chOff x="816" y="1205"/>
            <a:chExt cx="2938" cy="2491"/>
          </a:xfrm>
        </p:grpSpPr>
        <p:pic>
          <p:nvPicPr>
            <p:cNvPr id="3078" name="Picture 3" descr="ids_architecture_3"/>
            <p:cNvPicPr>
              <a:picLocks noChangeAspect="1" noChangeArrowheads="1"/>
            </p:cNvPicPr>
            <p:nvPr/>
          </p:nvPicPr>
          <p:blipFill>
            <a:blip r:embed="rId6" cstate="print"/>
            <a:srcRect/>
            <a:stretch>
              <a:fillRect/>
            </a:stretch>
          </p:blipFill>
          <p:spPr bwMode="gray">
            <a:xfrm>
              <a:off x="816" y="1205"/>
              <a:ext cx="2938" cy="2491"/>
            </a:xfrm>
            <a:prstGeom prst="rect">
              <a:avLst/>
            </a:prstGeom>
            <a:noFill/>
            <a:ln w="9525">
              <a:noFill/>
              <a:miter lim="800000"/>
              <a:headEnd/>
              <a:tailEnd/>
            </a:ln>
          </p:spPr>
        </p:pic>
        <p:sp>
          <p:nvSpPr>
            <p:cNvPr id="3079" name="Rectangle 6"/>
            <p:cNvSpPr>
              <a:spLocks noChangeArrowheads="1"/>
            </p:cNvSpPr>
            <p:nvPr/>
          </p:nvSpPr>
          <p:spPr bwMode="gray">
            <a:xfrm>
              <a:off x="912" y="3504"/>
              <a:ext cx="728" cy="144"/>
            </a:xfrm>
            <a:prstGeom prst="rect">
              <a:avLst/>
            </a:prstGeom>
            <a:solidFill>
              <a:srgbClr val="ADC2D6"/>
            </a:solidFill>
            <a:ln w="25400">
              <a:noFill/>
              <a:miter lim="800000"/>
              <a:headEnd/>
              <a:tailEnd/>
            </a:ln>
          </p:spPr>
          <p:txBody>
            <a:bodyPr lIns="12700" tIns="12700" rIns="12700" bIns="12700" anchor="ctr">
              <a:spAutoFit/>
            </a:bodyPr>
            <a:lstStyle/>
            <a:p>
              <a:endParaRPr lang="en-US"/>
            </a:p>
          </p:txBody>
        </p:sp>
        <p:sp>
          <p:nvSpPr>
            <p:cNvPr id="3080" name="Rectangle 7"/>
            <p:cNvSpPr>
              <a:spLocks noChangeArrowheads="1"/>
            </p:cNvSpPr>
            <p:nvPr/>
          </p:nvSpPr>
          <p:spPr bwMode="gray">
            <a:xfrm>
              <a:off x="2216" y="2864"/>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sp>
          <p:nvSpPr>
            <p:cNvPr id="3081" name="Rectangle 8"/>
            <p:cNvSpPr>
              <a:spLocks noChangeArrowheads="1"/>
            </p:cNvSpPr>
            <p:nvPr/>
          </p:nvSpPr>
          <p:spPr bwMode="gray">
            <a:xfrm>
              <a:off x="2352" y="1632"/>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sp>
          <p:nvSpPr>
            <p:cNvPr id="3082" name="Rectangle 9"/>
            <p:cNvSpPr>
              <a:spLocks noChangeArrowheads="1"/>
            </p:cNvSpPr>
            <p:nvPr/>
          </p:nvSpPr>
          <p:spPr bwMode="gray">
            <a:xfrm>
              <a:off x="1896" y="2256"/>
              <a:ext cx="816" cy="144"/>
            </a:xfrm>
            <a:prstGeom prst="rect">
              <a:avLst/>
            </a:prstGeom>
            <a:solidFill>
              <a:srgbClr val="ADC2D6"/>
            </a:solidFill>
            <a:ln w="25400">
              <a:noFill/>
              <a:miter lim="800000"/>
              <a:headEnd/>
              <a:tailEnd/>
            </a:ln>
          </p:spPr>
          <p:txBody>
            <a:bodyPr wrap="none" lIns="12700" tIns="12700" rIns="12700" bIns="12700" anchor="ctr">
              <a:spAutoFit/>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9"/>
          <p:cNvSpPr>
            <a:spLocks noGrp="1" noChangeArrowheads="1"/>
          </p:cNvSpPr>
          <p:nvPr>
            <p:ph type="title"/>
          </p:nvPr>
        </p:nvSpPr>
        <p:spPr/>
        <p:txBody>
          <a:bodyPr/>
          <a:lstStyle/>
          <a:p>
            <a:pPr eaLnBrk="1" hangingPunct="1"/>
            <a:r>
              <a:rPr lang="en-US" smtClean="0"/>
              <a:t>Oracle Forms Developer Overview</a:t>
            </a:r>
          </a:p>
        </p:txBody>
      </p:sp>
      <p:sp>
        <p:nvSpPr>
          <p:cNvPr id="4101" name="Rectangle 20"/>
          <p:cNvSpPr>
            <a:spLocks noGrp="1" noChangeArrowheads="1"/>
          </p:cNvSpPr>
          <p:nvPr>
            <p:ph type="body" idx="1"/>
          </p:nvPr>
        </p:nvSpPr>
        <p:spPr>
          <a:xfrm>
            <a:off x="863600" y="1816100"/>
            <a:ext cx="7670800" cy="2228850"/>
          </a:xfrm>
        </p:spPr>
        <p:txBody>
          <a:bodyPr/>
          <a:lstStyle/>
          <a:p>
            <a:pPr eaLnBrk="1" hangingPunct="1"/>
            <a:r>
              <a:rPr lang="en-US" smtClean="0"/>
              <a:t>Oracle Forms Developer:</a:t>
            </a:r>
          </a:p>
          <a:p>
            <a:pPr lvl="1" eaLnBrk="1" hangingPunct="1"/>
            <a:r>
              <a:rPr lang="en-US" smtClean="0"/>
              <a:t>Is a productive development environment</a:t>
            </a:r>
            <a:br>
              <a:rPr lang="en-US" smtClean="0"/>
            </a:br>
            <a:r>
              <a:rPr lang="en-US" smtClean="0"/>
              <a:t>for Internet business applications</a:t>
            </a:r>
          </a:p>
          <a:p>
            <a:pPr lvl="1" eaLnBrk="1" hangingPunct="1"/>
            <a:r>
              <a:rPr lang="en-US" smtClean="0"/>
              <a:t>Provides for:</a:t>
            </a:r>
          </a:p>
          <a:p>
            <a:pPr lvl="2" eaLnBrk="1" hangingPunct="1"/>
            <a:r>
              <a:rPr lang="en-US" smtClean="0"/>
              <a:t>Data entry</a:t>
            </a:r>
          </a:p>
          <a:p>
            <a:pPr lvl="2" eaLnBrk="1" hangingPunct="1"/>
            <a:r>
              <a:rPr lang="en-US" smtClean="0"/>
              <a:t>Queries</a:t>
            </a:r>
          </a:p>
        </p:txBody>
      </p:sp>
      <p:graphicFrame>
        <p:nvGraphicFramePr>
          <p:cNvPr id="4098" name="Object 4"/>
          <p:cNvGraphicFramePr>
            <a:graphicFrameLocks/>
          </p:cNvGraphicFramePr>
          <p:nvPr/>
        </p:nvGraphicFramePr>
        <p:xfrm>
          <a:off x="7086600" y="1600200"/>
          <a:ext cx="1136650" cy="1198563"/>
        </p:xfrm>
        <a:graphic>
          <a:graphicData uri="http://schemas.openxmlformats.org/presentationml/2006/ole">
            <mc:AlternateContent xmlns:mc="http://schemas.openxmlformats.org/markup-compatibility/2006">
              <mc:Choice xmlns:v="urn:schemas-microsoft-com:vml" Requires="v">
                <p:oleObj spid="_x0000_s93200" name="Bitmap Image" r:id="rId4" imgW="1136520" imgH="1198440" progId="PBrush">
                  <p:embed/>
                </p:oleObj>
              </mc:Choice>
              <mc:Fallback>
                <p:oleObj name="Bitmap Image" r:id="rId4" imgW="1136520" imgH="1198440" progId="PBrush">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086600" y="1600200"/>
                        <a:ext cx="113665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5"/>
          <p:cNvGraphicFramePr>
            <a:graphicFrameLocks/>
          </p:cNvGraphicFramePr>
          <p:nvPr/>
        </p:nvGraphicFramePr>
        <p:xfrm>
          <a:off x="4651375" y="3033713"/>
          <a:ext cx="3571875" cy="3290887"/>
        </p:xfrm>
        <a:graphic>
          <a:graphicData uri="http://schemas.openxmlformats.org/presentationml/2006/ole">
            <mc:AlternateContent xmlns:mc="http://schemas.openxmlformats.org/markup-compatibility/2006">
              <mc:Choice xmlns:v="urn:schemas-microsoft-com:vml" Requires="v">
                <p:oleObj spid="_x0000_s93201" name="Bitmap Image" r:id="rId6" imgW="3571560" imgH="3290760" progId="PBrush">
                  <p:embed/>
                </p:oleObj>
              </mc:Choice>
              <mc:Fallback>
                <p:oleObj name="Bitmap Image" r:id="rId6" imgW="3571560" imgH="3290760" progId="PBrush">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651375" y="3033713"/>
                        <a:ext cx="357187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97"/>
          <p:cNvSpPr>
            <a:spLocks noChangeShapeType="1"/>
          </p:cNvSpPr>
          <p:nvPr/>
        </p:nvSpPr>
        <p:spPr bwMode="auto">
          <a:xfrm rot="5400000" flipH="1">
            <a:off x="4295775" y="3309938"/>
            <a:ext cx="533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3" name="Line 90"/>
          <p:cNvSpPr>
            <a:spLocks noChangeShapeType="1"/>
          </p:cNvSpPr>
          <p:nvPr/>
        </p:nvSpPr>
        <p:spPr bwMode="auto">
          <a:xfrm flipH="1">
            <a:off x="5243513" y="3505200"/>
            <a:ext cx="1033462"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4" name="Line 85"/>
          <p:cNvSpPr>
            <a:spLocks noChangeShapeType="1"/>
          </p:cNvSpPr>
          <p:nvPr/>
        </p:nvSpPr>
        <p:spPr bwMode="auto">
          <a:xfrm flipH="1">
            <a:off x="2919413" y="3505200"/>
            <a:ext cx="11430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5" name="Line 101"/>
          <p:cNvSpPr>
            <a:spLocks noChangeShapeType="1"/>
          </p:cNvSpPr>
          <p:nvPr/>
        </p:nvSpPr>
        <p:spPr bwMode="auto">
          <a:xfrm>
            <a:off x="5227638" y="1981200"/>
            <a:ext cx="749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86" name="Line 100"/>
          <p:cNvSpPr>
            <a:spLocks noChangeShapeType="1"/>
          </p:cNvSpPr>
          <p:nvPr/>
        </p:nvSpPr>
        <p:spPr bwMode="auto">
          <a:xfrm flipH="1">
            <a:off x="5359400" y="1752600"/>
            <a:ext cx="749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487" name="Picture 75"/>
          <p:cNvPicPr>
            <a:picLocks noChangeAspect="1" noChangeArrowheads="1"/>
          </p:cNvPicPr>
          <p:nvPr/>
        </p:nvPicPr>
        <p:blipFill>
          <a:blip r:embed="rId3" cstate="print"/>
          <a:srcRect/>
          <a:stretch>
            <a:fillRect/>
          </a:stretch>
        </p:blipFill>
        <p:spPr bwMode="gray">
          <a:xfrm>
            <a:off x="1404938" y="2895600"/>
            <a:ext cx="1509712" cy="1828800"/>
          </a:xfrm>
          <a:prstGeom prst="rect">
            <a:avLst/>
          </a:prstGeom>
          <a:noFill/>
          <a:ln w="9525">
            <a:solidFill>
              <a:schemeClr val="tx1"/>
            </a:solidFill>
            <a:miter lim="800000"/>
            <a:headEnd/>
            <a:tailEnd/>
          </a:ln>
        </p:spPr>
      </p:pic>
      <p:pic>
        <p:nvPicPr>
          <p:cNvPr id="20488" name="Picture 79"/>
          <p:cNvPicPr>
            <a:picLocks noChangeAspect="1" noChangeArrowheads="1"/>
          </p:cNvPicPr>
          <p:nvPr/>
        </p:nvPicPr>
        <p:blipFill>
          <a:blip r:embed="rId4" cstate="print"/>
          <a:srcRect/>
          <a:stretch>
            <a:fillRect/>
          </a:stretch>
        </p:blipFill>
        <p:spPr bwMode="gray">
          <a:xfrm>
            <a:off x="3878263" y="3419475"/>
            <a:ext cx="1368425" cy="1430338"/>
          </a:xfrm>
          <a:prstGeom prst="rect">
            <a:avLst/>
          </a:prstGeom>
          <a:noFill/>
          <a:ln w="9525">
            <a:solidFill>
              <a:schemeClr val="tx1"/>
            </a:solidFill>
            <a:miter lim="800000"/>
            <a:headEnd/>
            <a:tailEnd/>
          </a:ln>
        </p:spPr>
      </p:pic>
      <p:pic>
        <p:nvPicPr>
          <p:cNvPr id="20489" name="Picture 83"/>
          <p:cNvPicPr>
            <a:picLocks noChangeAspect="1" noChangeArrowheads="1"/>
          </p:cNvPicPr>
          <p:nvPr/>
        </p:nvPicPr>
        <p:blipFill>
          <a:blip r:embed="rId5" cstate="print"/>
          <a:srcRect/>
          <a:stretch>
            <a:fillRect/>
          </a:stretch>
        </p:blipFill>
        <p:spPr bwMode="gray">
          <a:xfrm>
            <a:off x="1404938" y="5110163"/>
            <a:ext cx="1423987" cy="1062037"/>
          </a:xfrm>
          <a:prstGeom prst="rect">
            <a:avLst/>
          </a:prstGeom>
          <a:noFill/>
          <a:ln w="9525">
            <a:solidFill>
              <a:schemeClr val="tx1"/>
            </a:solidFill>
            <a:miter lim="800000"/>
            <a:headEnd/>
            <a:tailEnd/>
          </a:ln>
        </p:spPr>
      </p:pic>
      <p:pic>
        <p:nvPicPr>
          <p:cNvPr id="20490" name="Picture 95"/>
          <p:cNvPicPr>
            <a:picLocks noChangeAspect="1" noChangeArrowheads="1"/>
          </p:cNvPicPr>
          <p:nvPr/>
        </p:nvPicPr>
        <p:blipFill>
          <a:blip r:embed="rId6" cstate="print"/>
          <a:srcRect/>
          <a:stretch>
            <a:fillRect/>
          </a:stretch>
        </p:blipFill>
        <p:spPr bwMode="gray">
          <a:xfrm>
            <a:off x="3770313" y="1066800"/>
            <a:ext cx="1585912" cy="1982788"/>
          </a:xfrm>
          <a:prstGeom prst="rect">
            <a:avLst/>
          </a:prstGeom>
          <a:noFill/>
          <a:ln w="9525">
            <a:solidFill>
              <a:schemeClr val="tx1"/>
            </a:solidFill>
            <a:miter lim="800000"/>
            <a:headEnd/>
            <a:tailEnd/>
          </a:ln>
        </p:spPr>
      </p:pic>
      <p:sp>
        <p:nvSpPr>
          <p:cNvPr id="20491" name="Line 99"/>
          <p:cNvSpPr>
            <a:spLocks noChangeShapeType="1"/>
          </p:cNvSpPr>
          <p:nvPr/>
        </p:nvSpPr>
        <p:spPr bwMode="auto">
          <a:xfrm rot="5400000" flipH="1">
            <a:off x="1981200" y="2667000"/>
            <a:ext cx="457200" cy="0"/>
          </a:xfrm>
          <a:prstGeom prst="line">
            <a:avLst/>
          </a:prstGeom>
          <a:noFill/>
          <a:ln w="28575">
            <a:solidFill>
              <a:schemeClr val="tx1"/>
            </a:solidFill>
            <a:round/>
            <a:headEnd/>
            <a:tailEnd type="none" w="med" len="lg"/>
          </a:ln>
        </p:spPr>
        <p:txBody>
          <a:bodyPr lIns="12700" tIns="12700" rIns="12700" bIns="12700">
            <a:spAutoFit/>
          </a:bodyPr>
          <a:lstStyle/>
          <a:p>
            <a:endParaRPr lang="en-US"/>
          </a:p>
        </p:txBody>
      </p:sp>
      <p:sp>
        <p:nvSpPr>
          <p:cNvPr id="20492" name="Rectangle 102"/>
          <p:cNvSpPr>
            <a:spLocks noGrp="1" noChangeArrowheads="1"/>
          </p:cNvSpPr>
          <p:nvPr>
            <p:ph type="title"/>
          </p:nvPr>
        </p:nvSpPr>
        <p:spPr/>
        <p:txBody>
          <a:bodyPr/>
          <a:lstStyle/>
          <a:p>
            <a:pPr eaLnBrk="1" hangingPunct="1"/>
            <a:r>
              <a:rPr lang="en-US" dirty="0" smtClean="0"/>
              <a:t>Example - Summit Office Supply Schema</a:t>
            </a:r>
          </a:p>
        </p:txBody>
      </p:sp>
      <p:sp>
        <p:nvSpPr>
          <p:cNvPr id="20493" name="Line 88"/>
          <p:cNvSpPr>
            <a:spLocks noChangeShapeType="1"/>
          </p:cNvSpPr>
          <p:nvPr/>
        </p:nvSpPr>
        <p:spPr bwMode="auto">
          <a:xfrm flipH="1">
            <a:off x="2814638" y="5791200"/>
            <a:ext cx="9906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94" name="Text Box 93"/>
          <p:cNvSpPr txBox="1">
            <a:spLocks noChangeArrowheads="1"/>
          </p:cNvSpPr>
          <p:nvPr/>
        </p:nvSpPr>
        <p:spPr bwMode="blackWhite">
          <a:xfrm>
            <a:off x="1447800" y="1343025"/>
            <a:ext cx="1323975" cy="658813"/>
          </a:xfrm>
          <a:prstGeom prst="rect">
            <a:avLst/>
          </a:prstGeom>
          <a:solidFill>
            <a:srgbClr val="99CCFF"/>
          </a:solidFill>
          <a:ln w="28575">
            <a:solidFill>
              <a:schemeClr val="tx1"/>
            </a:solidFill>
            <a:miter lim="800000"/>
            <a:headEnd/>
            <a:tailEnd/>
          </a:ln>
        </p:spPr>
        <p:txBody>
          <a:bodyPr wrap="none" lIns="12700" tIns="12700" rIns="12700" bIns="12700">
            <a:spAutoFit/>
          </a:bodyPr>
          <a:lstStyle/>
          <a:p>
            <a:pPr defTabSz="228600"/>
            <a:r>
              <a:rPr lang="en-US" sz="1800" i="1">
                <a:solidFill>
                  <a:schemeClr val="tx1"/>
                </a:solidFill>
              </a:rPr>
              <a:t>Order Entry</a:t>
            </a:r>
          </a:p>
          <a:p>
            <a:pPr defTabSz="228600"/>
            <a:r>
              <a:rPr lang="en-US" sz="1800" i="1">
                <a:solidFill>
                  <a:schemeClr val="tx1"/>
                </a:solidFill>
              </a:rPr>
              <a:t>Application</a:t>
            </a:r>
          </a:p>
        </p:txBody>
      </p:sp>
      <p:sp>
        <p:nvSpPr>
          <p:cNvPr id="20495" name="Line 98"/>
          <p:cNvSpPr>
            <a:spLocks noChangeShapeType="1"/>
          </p:cNvSpPr>
          <p:nvPr/>
        </p:nvSpPr>
        <p:spPr bwMode="auto">
          <a:xfrm>
            <a:off x="2209800" y="2438400"/>
            <a:ext cx="1549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20496" name="Line 92"/>
          <p:cNvSpPr>
            <a:spLocks noChangeShapeType="1"/>
          </p:cNvSpPr>
          <p:nvPr/>
        </p:nvSpPr>
        <p:spPr bwMode="auto">
          <a:xfrm>
            <a:off x="5105400" y="5791200"/>
            <a:ext cx="9398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497" name="Picture 82"/>
          <p:cNvPicPr>
            <a:picLocks noChangeAspect="1" noChangeArrowheads="1"/>
          </p:cNvPicPr>
          <p:nvPr/>
        </p:nvPicPr>
        <p:blipFill>
          <a:blip r:embed="rId7" cstate="print"/>
          <a:srcRect/>
          <a:stretch>
            <a:fillRect/>
          </a:stretch>
        </p:blipFill>
        <p:spPr bwMode="gray">
          <a:xfrm>
            <a:off x="3665538" y="5457825"/>
            <a:ext cx="1795462" cy="782638"/>
          </a:xfrm>
          <a:prstGeom prst="rect">
            <a:avLst/>
          </a:prstGeom>
          <a:noFill/>
          <a:ln w="9525">
            <a:solidFill>
              <a:schemeClr val="tx1"/>
            </a:solidFill>
            <a:miter lim="800000"/>
            <a:headEnd/>
            <a:tailEnd/>
          </a:ln>
        </p:spPr>
      </p:pic>
      <p:pic>
        <p:nvPicPr>
          <p:cNvPr id="20498" name="Picture 80"/>
          <p:cNvPicPr>
            <a:picLocks noChangeAspect="1" noChangeArrowheads="1"/>
          </p:cNvPicPr>
          <p:nvPr/>
        </p:nvPicPr>
        <p:blipFill>
          <a:blip r:embed="rId8" cstate="print"/>
          <a:srcRect/>
          <a:stretch>
            <a:fillRect/>
          </a:stretch>
        </p:blipFill>
        <p:spPr bwMode="gray">
          <a:xfrm>
            <a:off x="6083300" y="2800350"/>
            <a:ext cx="1546225" cy="1076325"/>
          </a:xfrm>
          <a:prstGeom prst="rect">
            <a:avLst/>
          </a:prstGeom>
          <a:noFill/>
          <a:ln w="9525">
            <a:solidFill>
              <a:schemeClr val="tx1"/>
            </a:solidFill>
            <a:miter lim="800000"/>
            <a:headEnd/>
            <a:tailEnd/>
          </a:ln>
        </p:spPr>
      </p:pic>
      <p:pic>
        <p:nvPicPr>
          <p:cNvPr id="20499" name="Picture 96"/>
          <p:cNvPicPr>
            <a:picLocks noChangeAspect="1" noChangeArrowheads="1"/>
          </p:cNvPicPr>
          <p:nvPr/>
        </p:nvPicPr>
        <p:blipFill>
          <a:blip r:embed="rId9" cstate="print"/>
          <a:srcRect/>
          <a:stretch>
            <a:fillRect/>
          </a:stretch>
        </p:blipFill>
        <p:spPr bwMode="gray">
          <a:xfrm>
            <a:off x="5988050" y="1358900"/>
            <a:ext cx="1733550" cy="1003300"/>
          </a:xfrm>
          <a:prstGeom prst="rect">
            <a:avLst/>
          </a:prstGeom>
          <a:noFill/>
          <a:ln w="9525">
            <a:solidFill>
              <a:schemeClr val="tx1"/>
            </a:solidFill>
            <a:miter lim="800000"/>
            <a:headEnd/>
            <a:tailEnd/>
          </a:ln>
        </p:spPr>
      </p:pic>
      <p:sp>
        <p:nvSpPr>
          <p:cNvPr id="20500" name="Line 89"/>
          <p:cNvSpPr>
            <a:spLocks noChangeShapeType="1"/>
          </p:cNvSpPr>
          <p:nvPr/>
        </p:nvSpPr>
        <p:spPr bwMode="auto">
          <a:xfrm rot="-5400000" flipH="1" flipV="1">
            <a:off x="6589713" y="4138613"/>
            <a:ext cx="5334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pic>
        <p:nvPicPr>
          <p:cNvPr id="20501" name="Picture 81"/>
          <p:cNvPicPr>
            <a:picLocks noChangeAspect="1" noChangeArrowheads="1"/>
          </p:cNvPicPr>
          <p:nvPr/>
        </p:nvPicPr>
        <p:blipFill>
          <a:blip r:embed="rId10" cstate="print"/>
          <a:srcRect/>
          <a:stretch>
            <a:fillRect/>
          </a:stretch>
        </p:blipFill>
        <p:spPr bwMode="gray">
          <a:xfrm>
            <a:off x="6046788" y="4406900"/>
            <a:ext cx="1619250" cy="1765300"/>
          </a:xfrm>
          <a:prstGeom prst="rect">
            <a:avLst/>
          </a:prstGeom>
          <a:noFill/>
          <a:ln w="9525">
            <a:solidFill>
              <a:schemeClr val="tx1"/>
            </a:solid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blackWhite">
          <a:xfrm>
            <a:off x="3322638" y="1520825"/>
            <a:ext cx="3473450" cy="1122363"/>
          </a:xfrm>
          <a:prstGeom prst="rect">
            <a:avLst/>
          </a:prstGeom>
          <a:solidFill>
            <a:schemeClr val="accent1"/>
          </a:solidFill>
          <a:ln w="28575">
            <a:solidFill>
              <a:srgbClr val="000000"/>
            </a:solidFill>
            <a:miter lim="800000"/>
            <a:headEnd/>
            <a:tailEnd/>
          </a:ln>
        </p:spPr>
        <p:txBody>
          <a:bodyPr wrap="none" anchor="ctr"/>
          <a:lstStyle/>
          <a:p>
            <a:endParaRPr lang="en-US"/>
          </a:p>
        </p:txBody>
      </p:sp>
      <p:sp>
        <p:nvSpPr>
          <p:cNvPr id="22531" name="Rectangle 26"/>
          <p:cNvSpPr>
            <a:spLocks noGrp="1" noChangeArrowheads="1"/>
          </p:cNvSpPr>
          <p:nvPr>
            <p:ph type="title"/>
          </p:nvPr>
        </p:nvSpPr>
        <p:spPr/>
        <p:txBody>
          <a:bodyPr/>
          <a:lstStyle/>
          <a:p>
            <a:r>
              <a:rPr lang="en-US" dirty="0" smtClean="0"/>
              <a:t>Example - Summit Application</a:t>
            </a:r>
          </a:p>
        </p:txBody>
      </p:sp>
      <p:sp>
        <p:nvSpPr>
          <p:cNvPr id="22532" name="Rectangle 4"/>
          <p:cNvSpPr>
            <a:spLocks noChangeArrowheads="1"/>
          </p:cNvSpPr>
          <p:nvPr/>
        </p:nvSpPr>
        <p:spPr bwMode="blackWhite">
          <a:xfrm>
            <a:off x="3322638" y="2819400"/>
            <a:ext cx="3473450" cy="2570163"/>
          </a:xfrm>
          <a:prstGeom prst="rect">
            <a:avLst/>
          </a:prstGeom>
          <a:solidFill>
            <a:schemeClr val="accent1"/>
          </a:solidFill>
          <a:ln w="28575">
            <a:solidFill>
              <a:srgbClr val="000000"/>
            </a:solidFill>
            <a:miter lim="800000"/>
            <a:headEnd/>
            <a:tailEnd/>
          </a:ln>
        </p:spPr>
        <p:txBody>
          <a:bodyPr wrap="none" anchor="ctr"/>
          <a:lstStyle/>
          <a:p>
            <a:endParaRPr lang="en-US"/>
          </a:p>
        </p:txBody>
      </p:sp>
      <p:sp>
        <p:nvSpPr>
          <p:cNvPr id="22533" name="Rectangle 5"/>
          <p:cNvSpPr>
            <a:spLocks noChangeArrowheads="1"/>
          </p:cNvSpPr>
          <p:nvPr/>
        </p:nvSpPr>
        <p:spPr bwMode="blackWhite">
          <a:xfrm>
            <a:off x="3411538" y="1633538"/>
            <a:ext cx="2984500" cy="873125"/>
          </a:xfrm>
          <a:prstGeom prst="rect">
            <a:avLst/>
          </a:prstGeom>
          <a:solidFill>
            <a:srgbClr val="CCCC99"/>
          </a:solidFill>
          <a:ln w="28575">
            <a:solidFill>
              <a:schemeClr val="bg2"/>
            </a:solidFill>
            <a:miter lim="800000"/>
            <a:headEnd/>
            <a:tailEnd/>
          </a:ln>
        </p:spPr>
        <p:txBody>
          <a:bodyPr wrap="none" anchor="ctr"/>
          <a:lstStyle/>
          <a:p>
            <a:endParaRPr lang="en-US"/>
          </a:p>
        </p:txBody>
      </p:sp>
      <p:sp>
        <p:nvSpPr>
          <p:cNvPr id="22534" name="Rectangle 6"/>
          <p:cNvSpPr>
            <a:spLocks noChangeArrowheads="1"/>
          </p:cNvSpPr>
          <p:nvPr/>
        </p:nvSpPr>
        <p:spPr bwMode="auto">
          <a:xfrm>
            <a:off x="3617913" y="1617663"/>
            <a:ext cx="2573337" cy="366712"/>
          </a:xfrm>
          <a:prstGeom prst="rect">
            <a:avLst/>
          </a:prstGeom>
          <a:noFill/>
          <a:ln w="28575">
            <a:noFill/>
            <a:miter lim="800000"/>
            <a:headEnd/>
            <a:tailEnd/>
          </a:ln>
        </p:spPr>
        <p:txBody>
          <a:bodyPr wrap="none" lIns="92075" tIns="46038" rIns="92075" bIns="46038">
            <a:spAutoFit/>
          </a:bodyPr>
          <a:lstStyle/>
          <a:p>
            <a:pPr algn="ctr" eaLnBrk="0" hangingPunct="0">
              <a:spcBef>
                <a:spcPct val="0"/>
              </a:spcBef>
              <a:buClrTx/>
              <a:buFontTx/>
              <a:buNone/>
            </a:pPr>
            <a:r>
              <a:rPr lang="en-US" sz="1800">
                <a:solidFill>
                  <a:schemeClr val="bg2"/>
                </a:solidFill>
              </a:rPr>
              <a:t>CV_Customer Canvas</a:t>
            </a:r>
          </a:p>
        </p:txBody>
      </p:sp>
      <p:sp>
        <p:nvSpPr>
          <p:cNvPr id="22535" name="Rectangle 7"/>
          <p:cNvSpPr>
            <a:spLocks noChangeArrowheads="1"/>
          </p:cNvSpPr>
          <p:nvPr/>
        </p:nvSpPr>
        <p:spPr bwMode="blackWhite">
          <a:xfrm>
            <a:off x="3513138" y="2044700"/>
            <a:ext cx="2790825"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CUSTOMERS Block</a:t>
            </a:r>
          </a:p>
        </p:txBody>
      </p:sp>
      <p:sp>
        <p:nvSpPr>
          <p:cNvPr id="22536" name="Rectangle 8"/>
          <p:cNvSpPr>
            <a:spLocks noChangeArrowheads="1"/>
          </p:cNvSpPr>
          <p:nvPr/>
        </p:nvSpPr>
        <p:spPr bwMode="blackWhite">
          <a:xfrm>
            <a:off x="3411538" y="2997200"/>
            <a:ext cx="2760662" cy="1450975"/>
          </a:xfrm>
          <a:prstGeom prst="rect">
            <a:avLst/>
          </a:prstGeom>
          <a:solidFill>
            <a:srgbClr val="9999FF"/>
          </a:solidFill>
          <a:ln w="28575">
            <a:solidFill>
              <a:schemeClr val="bg2"/>
            </a:solidFill>
            <a:miter lim="800000"/>
            <a:headEnd/>
            <a:tailEnd/>
          </a:ln>
        </p:spPr>
        <p:txBody>
          <a:bodyPr wrap="none" anchor="ctr"/>
          <a:lstStyle/>
          <a:p>
            <a:endParaRPr lang="en-US"/>
          </a:p>
        </p:txBody>
      </p:sp>
      <p:sp>
        <p:nvSpPr>
          <p:cNvPr id="22537" name="Rectangle 9"/>
          <p:cNvSpPr>
            <a:spLocks noChangeArrowheads="1"/>
          </p:cNvSpPr>
          <p:nvPr/>
        </p:nvSpPr>
        <p:spPr bwMode="auto">
          <a:xfrm>
            <a:off x="3727450" y="2979738"/>
            <a:ext cx="2128838" cy="366712"/>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CV_Order Canvas</a:t>
            </a:r>
          </a:p>
        </p:txBody>
      </p:sp>
      <p:sp>
        <p:nvSpPr>
          <p:cNvPr id="22538" name="Rectangle 10"/>
          <p:cNvSpPr>
            <a:spLocks noChangeArrowheads="1"/>
          </p:cNvSpPr>
          <p:nvPr/>
        </p:nvSpPr>
        <p:spPr bwMode="blackWhite">
          <a:xfrm>
            <a:off x="3513138" y="3408363"/>
            <a:ext cx="2430462"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ORDERS Block</a:t>
            </a:r>
          </a:p>
        </p:txBody>
      </p:sp>
      <p:sp>
        <p:nvSpPr>
          <p:cNvPr id="22539" name="Rectangle 11"/>
          <p:cNvSpPr>
            <a:spLocks noChangeArrowheads="1"/>
          </p:cNvSpPr>
          <p:nvPr/>
        </p:nvSpPr>
        <p:spPr bwMode="blackWhite">
          <a:xfrm>
            <a:off x="3513138" y="3905250"/>
            <a:ext cx="2428875" cy="358775"/>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ORDER_ITEMS Block</a:t>
            </a:r>
          </a:p>
        </p:txBody>
      </p:sp>
      <p:sp>
        <p:nvSpPr>
          <p:cNvPr id="22540" name="Rectangle 12"/>
          <p:cNvSpPr>
            <a:spLocks noChangeArrowheads="1"/>
          </p:cNvSpPr>
          <p:nvPr/>
        </p:nvSpPr>
        <p:spPr bwMode="blackWhite">
          <a:xfrm>
            <a:off x="3865563" y="4316413"/>
            <a:ext cx="2865437" cy="969962"/>
          </a:xfrm>
          <a:prstGeom prst="rect">
            <a:avLst/>
          </a:prstGeom>
          <a:solidFill>
            <a:srgbClr val="FFCC99"/>
          </a:solidFill>
          <a:ln w="28575">
            <a:solidFill>
              <a:schemeClr val="bg2"/>
            </a:solidFill>
            <a:miter lim="800000"/>
            <a:headEnd/>
            <a:tailEnd/>
          </a:ln>
        </p:spPr>
        <p:txBody>
          <a:bodyPr wrap="none" anchor="ctr"/>
          <a:lstStyle/>
          <a:p>
            <a:endParaRPr lang="en-US"/>
          </a:p>
        </p:txBody>
      </p:sp>
      <p:sp>
        <p:nvSpPr>
          <p:cNvPr id="22541" name="Rectangle 13"/>
          <p:cNvSpPr>
            <a:spLocks noChangeArrowheads="1"/>
          </p:cNvSpPr>
          <p:nvPr/>
        </p:nvSpPr>
        <p:spPr bwMode="auto">
          <a:xfrm>
            <a:off x="4030663" y="4275138"/>
            <a:ext cx="2535237" cy="366712"/>
          </a:xfrm>
          <a:prstGeom prst="rect">
            <a:avLst/>
          </a:prstGeom>
          <a:noFill/>
          <a:ln w="28575">
            <a:noFill/>
            <a:miter lim="800000"/>
            <a:headEnd/>
            <a:tailEnd/>
          </a:ln>
        </p:spPr>
        <p:txBody>
          <a:bodyPr wrap="none" lIns="92075" tIns="46038" rIns="92075" bIns="46038">
            <a:spAutoFit/>
          </a:bodyPr>
          <a:lstStyle/>
          <a:p>
            <a:pPr eaLnBrk="0" hangingPunct="0">
              <a:spcBef>
                <a:spcPct val="0"/>
              </a:spcBef>
              <a:buClrTx/>
              <a:buFontTx/>
              <a:buNone/>
            </a:pPr>
            <a:r>
              <a:rPr lang="en-US" sz="1800">
                <a:solidFill>
                  <a:schemeClr val="bg2"/>
                </a:solidFill>
              </a:rPr>
              <a:t>CV_Inventory Canvas</a:t>
            </a:r>
          </a:p>
        </p:txBody>
      </p:sp>
      <p:sp>
        <p:nvSpPr>
          <p:cNvPr id="22542" name="Rectangle 15"/>
          <p:cNvSpPr>
            <a:spLocks noChangeArrowheads="1"/>
          </p:cNvSpPr>
          <p:nvPr/>
        </p:nvSpPr>
        <p:spPr bwMode="blackWhite">
          <a:xfrm>
            <a:off x="4446588" y="5511800"/>
            <a:ext cx="1724025" cy="596900"/>
          </a:xfrm>
          <a:prstGeom prst="rect">
            <a:avLst/>
          </a:prstGeom>
          <a:solidFill>
            <a:srgbClr val="CC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INVENTORIES</a:t>
            </a:r>
          </a:p>
          <a:p>
            <a:pPr algn="ctr" defTabSz="822325" eaLnBrk="0" hangingPunct="0">
              <a:spcBef>
                <a:spcPct val="0"/>
              </a:spcBef>
              <a:buClrTx/>
              <a:buFontTx/>
              <a:buNone/>
            </a:pPr>
            <a:r>
              <a:rPr lang="en-US" sz="1800">
                <a:solidFill>
                  <a:schemeClr val="bg2"/>
                </a:solidFill>
              </a:rPr>
              <a:t>Table</a:t>
            </a:r>
          </a:p>
        </p:txBody>
      </p:sp>
      <p:sp>
        <p:nvSpPr>
          <p:cNvPr id="22543" name="Line 16"/>
          <p:cNvSpPr>
            <a:spLocks noChangeShapeType="1"/>
          </p:cNvSpPr>
          <p:nvPr/>
        </p:nvSpPr>
        <p:spPr bwMode="auto">
          <a:xfrm>
            <a:off x="5308600" y="4724400"/>
            <a:ext cx="0" cy="798513"/>
          </a:xfrm>
          <a:prstGeom prst="line">
            <a:avLst/>
          </a:prstGeom>
          <a:noFill/>
          <a:ln w="28575">
            <a:solidFill>
              <a:schemeClr val="tx1"/>
            </a:solidFill>
            <a:round/>
            <a:headEnd type="none" w="sm" len="sm"/>
            <a:tailEnd type="none" w="sm" len="sm"/>
          </a:ln>
        </p:spPr>
        <p:txBody>
          <a:bodyPr/>
          <a:lstStyle/>
          <a:p>
            <a:endParaRPr lang="en-US"/>
          </a:p>
        </p:txBody>
      </p:sp>
      <p:sp>
        <p:nvSpPr>
          <p:cNvPr id="22544" name="Line 17"/>
          <p:cNvSpPr>
            <a:spLocks noChangeShapeType="1"/>
          </p:cNvSpPr>
          <p:nvPr/>
        </p:nvSpPr>
        <p:spPr bwMode="auto">
          <a:xfrm>
            <a:off x="2605088" y="41148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22545" name="Line 18"/>
          <p:cNvSpPr>
            <a:spLocks noChangeShapeType="1"/>
          </p:cNvSpPr>
          <p:nvPr/>
        </p:nvSpPr>
        <p:spPr bwMode="auto">
          <a:xfrm>
            <a:off x="2605088" y="35941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22546" name="Line 19"/>
          <p:cNvSpPr>
            <a:spLocks noChangeShapeType="1"/>
          </p:cNvSpPr>
          <p:nvPr/>
        </p:nvSpPr>
        <p:spPr bwMode="auto">
          <a:xfrm>
            <a:off x="2609850" y="2222500"/>
            <a:ext cx="908050" cy="0"/>
          </a:xfrm>
          <a:prstGeom prst="line">
            <a:avLst/>
          </a:prstGeom>
          <a:noFill/>
          <a:ln w="28575">
            <a:solidFill>
              <a:schemeClr val="tx1"/>
            </a:solidFill>
            <a:round/>
            <a:headEnd type="none" w="sm" len="sm"/>
            <a:tailEnd type="none" w="sm" len="sm"/>
          </a:ln>
        </p:spPr>
        <p:txBody>
          <a:bodyPr/>
          <a:lstStyle/>
          <a:p>
            <a:endParaRPr lang="en-US"/>
          </a:p>
        </p:txBody>
      </p:sp>
      <p:sp>
        <p:nvSpPr>
          <p:cNvPr id="330772" name="Rectangle 20"/>
          <p:cNvSpPr>
            <a:spLocks noChangeArrowheads="1"/>
          </p:cNvSpPr>
          <p:nvPr/>
        </p:nvSpPr>
        <p:spPr bwMode="blackWhite">
          <a:xfrm>
            <a:off x="1062038" y="1927225"/>
            <a:ext cx="1724025" cy="596900"/>
          </a:xfrm>
          <a:prstGeom prst="rect">
            <a:avLst/>
          </a:prstGeom>
          <a:solidFill>
            <a:srgbClr val="FFCC99"/>
          </a:solidFill>
          <a:ln w="28575">
            <a:solidFill>
              <a:schemeClr val="bg2"/>
            </a:solidFill>
            <a:miter lim="800000"/>
            <a:headEnd/>
            <a:tailEnd/>
          </a:ln>
          <a:effectLst/>
        </p:spPr>
        <p:txBody>
          <a:bodyPr wrap="none" lIns="92075" tIns="46038" rIns="92075" bIns="46038" anchor="ctr"/>
          <a:lstStyle/>
          <a:p>
            <a:pPr algn="ctr" defTabSz="822325" eaLnBrk="0" hangingPunct="0">
              <a:spcBef>
                <a:spcPct val="0"/>
              </a:spcBef>
              <a:buClrTx/>
              <a:buFontTx/>
              <a:buNone/>
              <a:defRPr/>
            </a:pPr>
            <a:r>
              <a:rPr lang="en-US" sz="1800">
                <a:solidFill>
                  <a:schemeClr val="bg2"/>
                </a:solidFill>
                <a:latin typeface="Courier New" pitchFamily="49" charset="0"/>
              </a:rPr>
              <a:t>CUSTOMERS</a:t>
            </a:r>
            <a:endParaRPr lang="en-US" sz="1800">
              <a:solidFill>
                <a:schemeClr val="bg2"/>
              </a:solidFill>
              <a:effectLst>
                <a:outerShdw blurRad="38100" dist="38100" dir="2700000" algn="tl">
                  <a:srgbClr val="FFFFFF"/>
                </a:outerShdw>
              </a:effectLst>
              <a:latin typeface="Courier New" pitchFamily="49" charset="0"/>
            </a:endParaRPr>
          </a:p>
          <a:p>
            <a:pPr algn="ctr" defTabSz="822325" eaLnBrk="0" hangingPunct="0">
              <a:spcBef>
                <a:spcPct val="0"/>
              </a:spcBef>
              <a:buClrTx/>
              <a:buFontTx/>
              <a:buNone/>
              <a:defRPr/>
            </a:pPr>
            <a:r>
              <a:rPr lang="en-US" sz="1800">
                <a:solidFill>
                  <a:schemeClr val="bg2"/>
                </a:solidFill>
              </a:rPr>
              <a:t>Table</a:t>
            </a:r>
          </a:p>
        </p:txBody>
      </p:sp>
      <p:sp>
        <p:nvSpPr>
          <p:cNvPr id="22548" name="Rectangle 21"/>
          <p:cNvSpPr>
            <a:spLocks noChangeArrowheads="1"/>
          </p:cNvSpPr>
          <p:nvPr/>
        </p:nvSpPr>
        <p:spPr bwMode="blackWhite">
          <a:xfrm>
            <a:off x="1062038" y="3276600"/>
            <a:ext cx="1724025" cy="596900"/>
          </a:xfrm>
          <a:prstGeom prst="rect">
            <a:avLst/>
          </a:prstGeom>
          <a:solidFill>
            <a:srgbClr val="FF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ORDERS</a:t>
            </a:r>
          </a:p>
          <a:p>
            <a:pPr algn="ctr" defTabSz="822325" eaLnBrk="0" hangingPunct="0">
              <a:spcBef>
                <a:spcPct val="0"/>
              </a:spcBef>
              <a:buClrTx/>
              <a:buFontTx/>
              <a:buNone/>
            </a:pPr>
            <a:r>
              <a:rPr lang="en-US" sz="1800">
                <a:solidFill>
                  <a:schemeClr val="bg2"/>
                </a:solidFill>
              </a:rPr>
              <a:t>Table</a:t>
            </a:r>
          </a:p>
        </p:txBody>
      </p:sp>
      <p:sp>
        <p:nvSpPr>
          <p:cNvPr id="22549" name="Rectangle 22"/>
          <p:cNvSpPr>
            <a:spLocks noChangeArrowheads="1"/>
          </p:cNvSpPr>
          <p:nvPr/>
        </p:nvSpPr>
        <p:spPr bwMode="blackWhite">
          <a:xfrm>
            <a:off x="1062038" y="3963988"/>
            <a:ext cx="1724025" cy="596900"/>
          </a:xfrm>
          <a:prstGeom prst="rect">
            <a:avLst/>
          </a:prstGeom>
          <a:solidFill>
            <a:srgbClr val="FFCC99"/>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latin typeface="Courier New" pitchFamily="49" charset="0"/>
              </a:rPr>
              <a:t>ORDER_ITEMS</a:t>
            </a:r>
          </a:p>
          <a:p>
            <a:pPr algn="ctr" defTabSz="822325" eaLnBrk="0" hangingPunct="0">
              <a:spcBef>
                <a:spcPct val="0"/>
              </a:spcBef>
              <a:buClrTx/>
              <a:buFontTx/>
              <a:buNone/>
            </a:pPr>
            <a:r>
              <a:rPr lang="en-US" sz="1800">
                <a:solidFill>
                  <a:schemeClr val="bg2"/>
                </a:solidFill>
              </a:rPr>
              <a:t>Table</a:t>
            </a:r>
          </a:p>
        </p:txBody>
      </p:sp>
      <p:sp>
        <p:nvSpPr>
          <p:cNvPr id="22550" name="Rectangle 23"/>
          <p:cNvSpPr>
            <a:spLocks noChangeArrowheads="1"/>
          </p:cNvSpPr>
          <p:nvPr/>
        </p:nvSpPr>
        <p:spPr bwMode="auto">
          <a:xfrm>
            <a:off x="6742113" y="1882775"/>
            <a:ext cx="1377950" cy="641350"/>
          </a:xfrm>
          <a:prstGeom prst="rect">
            <a:avLst/>
          </a:prstGeom>
          <a:noFill/>
          <a:ln w="9525">
            <a:noFill/>
            <a:miter lim="800000"/>
            <a:headEnd/>
            <a:tailEnd/>
          </a:ln>
        </p:spPr>
        <p:txBody>
          <a:bodyPr wrap="none" lIns="92075" tIns="46038" rIns="92075" bIns="46038">
            <a:spAutoFit/>
          </a:bodyPr>
          <a:lstStyle/>
          <a:p>
            <a:pPr algn="ctr" eaLnBrk="0" hangingPunct="0">
              <a:spcBef>
                <a:spcPct val="0"/>
              </a:spcBef>
              <a:buClrTx/>
              <a:buFontTx/>
              <a:buNone/>
            </a:pPr>
            <a:r>
              <a:rPr lang="en-US" sz="1800">
                <a:solidFill>
                  <a:schemeClr val="tx1"/>
                </a:solidFill>
              </a:rPr>
              <a:t>Customers</a:t>
            </a:r>
          </a:p>
          <a:p>
            <a:pPr algn="ctr" eaLnBrk="0" hangingPunct="0">
              <a:spcBef>
                <a:spcPct val="0"/>
              </a:spcBef>
              <a:buClrTx/>
              <a:buFontTx/>
              <a:buNone/>
            </a:pPr>
            <a:r>
              <a:rPr lang="en-US" sz="1800">
                <a:solidFill>
                  <a:schemeClr val="tx1"/>
                </a:solidFill>
              </a:rPr>
              <a:t>Form</a:t>
            </a:r>
          </a:p>
        </p:txBody>
      </p:sp>
      <p:sp>
        <p:nvSpPr>
          <p:cNvPr id="22551" name="Rectangle 24"/>
          <p:cNvSpPr>
            <a:spLocks noChangeArrowheads="1"/>
          </p:cNvSpPr>
          <p:nvPr/>
        </p:nvSpPr>
        <p:spPr bwMode="auto">
          <a:xfrm>
            <a:off x="6742113" y="3670300"/>
            <a:ext cx="1868487" cy="366713"/>
          </a:xfrm>
          <a:prstGeom prst="rect">
            <a:avLst/>
          </a:prstGeom>
          <a:noFill/>
          <a:ln w="9525">
            <a:noFill/>
            <a:miter lim="800000"/>
            <a:headEnd/>
            <a:tailEnd/>
          </a:ln>
        </p:spPr>
        <p:txBody>
          <a:bodyPr lIns="92075" tIns="46038" rIns="92075" bIns="46038">
            <a:spAutoFit/>
          </a:bodyPr>
          <a:lstStyle/>
          <a:p>
            <a:pPr eaLnBrk="0" hangingPunct="0">
              <a:spcBef>
                <a:spcPct val="0"/>
              </a:spcBef>
              <a:buClrTx/>
              <a:buFontTx/>
              <a:buNone/>
            </a:pPr>
            <a:r>
              <a:rPr lang="en-US" sz="1800">
                <a:solidFill>
                  <a:schemeClr val="tx1"/>
                </a:solidFill>
              </a:rPr>
              <a:t>Orders Form</a:t>
            </a:r>
          </a:p>
        </p:txBody>
      </p:sp>
      <p:sp>
        <p:nvSpPr>
          <p:cNvPr id="22552" name="Rectangle 14"/>
          <p:cNvSpPr>
            <a:spLocks noChangeArrowheads="1"/>
          </p:cNvSpPr>
          <p:nvPr/>
        </p:nvSpPr>
        <p:spPr bwMode="blackWhite">
          <a:xfrm>
            <a:off x="4057650" y="4649788"/>
            <a:ext cx="2501900" cy="4381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800">
                <a:solidFill>
                  <a:schemeClr val="bg2"/>
                </a:solidFill>
              </a:rPr>
              <a:t>INVENTORIES Block</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Modify existing forms and forms debugging</a:t>
            </a:r>
            <a:endParaRPr lang="en-US" dirty="0" smtClean="0"/>
          </a:p>
        </p:txBody>
      </p:sp>
      <p:sp>
        <p:nvSpPr>
          <p:cNvPr id="25603" name="Rectangle 12"/>
          <p:cNvSpPr>
            <a:spLocks noGrp="1" noChangeArrowheads="1"/>
          </p:cNvSpPr>
          <p:nvPr>
            <p:ph type="body" idx="1"/>
          </p:nvPr>
        </p:nvSpPr>
        <p:spPr>
          <a:xfrm>
            <a:off x="863600" y="1371600"/>
            <a:ext cx="7366000" cy="4086225"/>
          </a:xfrm>
        </p:spPr>
        <p:txBody>
          <a:bodyPr/>
          <a:lstStyle/>
          <a:p>
            <a:r>
              <a:rPr lang="en-US" dirty="0"/>
              <a:t>Oracle Forms .</a:t>
            </a:r>
            <a:r>
              <a:rPr lang="en-US" dirty="0" err="1"/>
              <a:t>fmb</a:t>
            </a:r>
            <a:r>
              <a:rPr lang="en-US" dirty="0"/>
              <a:t> files are provided for Oracle E-Business Suite products. All Oracle E-Business Suite forms are located in the $AU_TOP/forms/&lt;language&gt; directory</a:t>
            </a:r>
            <a:r>
              <a:rPr lang="en-US"/>
              <a:t>. </a:t>
            </a:r>
            <a:endParaRPr lang="en-US" smtClean="0"/>
          </a:p>
          <a:p>
            <a:r>
              <a:rPr lang="en-US" smtClean="0"/>
              <a:t>Copy </a:t>
            </a:r>
            <a:r>
              <a:rPr lang="en-US" dirty="0"/>
              <a:t>the Oracle E-Business Suite form to a custom application for modifications. Follow these steps, using Oracle Forms Developer and Oracle Application Object Library, to modify a form:</a:t>
            </a:r>
          </a:p>
          <a:p>
            <a:pPr lvl="1"/>
            <a:r>
              <a:rPr lang="en-US" dirty="0"/>
              <a:t>Identify the file</a:t>
            </a:r>
          </a:p>
          <a:p>
            <a:pPr lvl="1"/>
            <a:r>
              <a:rPr lang="en-US" dirty="0"/>
              <a:t>Copy the file to a custom application and rename the file</a:t>
            </a:r>
          </a:p>
          <a:p>
            <a:pPr lvl="1"/>
            <a:r>
              <a:rPr lang="en-US" dirty="0"/>
              <a:t>Preserve the original file</a:t>
            </a:r>
          </a:p>
          <a:p>
            <a:pPr lvl="1"/>
            <a:r>
              <a:rPr lang="en-US" dirty="0"/>
              <a:t>Make the modifications</a:t>
            </a:r>
          </a:p>
          <a:p>
            <a:pPr lvl="1"/>
            <a:r>
              <a:rPr lang="en-US" dirty="0"/>
              <a:t>Comment the form</a:t>
            </a:r>
          </a:p>
          <a:p>
            <a:pPr lvl="1"/>
            <a:r>
              <a:rPr lang="en-US" dirty="0"/>
              <a:t>Generate the form</a:t>
            </a:r>
          </a:p>
          <a:p>
            <a:pPr lvl="1"/>
            <a:r>
              <a:rPr lang="en-US" dirty="0" smtClean="0"/>
              <a:t>Document </a:t>
            </a:r>
            <a:r>
              <a:rPr lang="en-US" dirty="0"/>
              <a:t>your customization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Forms Personalization</a:t>
            </a:r>
            <a:endParaRPr lang="en-US" dirty="0" smtClean="0"/>
          </a:p>
        </p:txBody>
      </p:sp>
      <p:sp>
        <p:nvSpPr>
          <p:cNvPr id="25603" name="Rectangle 12"/>
          <p:cNvSpPr>
            <a:spLocks noGrp="1" noChangeArrowheads="1"/>
          </p:cNvSpPr>
          <p:nvPr>
            <p:ph type="body" idx="1"/>
          </p:nvPr>
        </p:nvSpPr>
        <p:spPr>
          <a:xfrm>
            <a:off x="863600" y="1371600"/>
            <a:ext cx="7366000" cy="4086225"/>
          </a:xfrm>
        </p:spPr>
        <p:txBody>
          <a:bodyPr/>
          <a:lstStyle/>
          <a:p>
            <a:r>
              <a:rPr lang="en-US" dirty="0"/>
              <a:t>Oracle Supports personalization unlike customization</a:t>
            </a:r>
          </a:p>
          <a:p>
            <a:r>
              <a:rPr lang="en-US" dirty="0" smtClean="0"/>
              <a:t>Personalization's </a:t>
            </a:r>
            <a:r>
              <a:rPr lang="en-US" dirty="0"/>
              <a:t>are stored in tables rather than files</a:t>
            </a:r>
          </a:p>
          <a:p>
            <a:r>
              <a:rPr lang="en-US" dirty="0"/>
              <a:t>Will not have a bigger impact when you upgrade or apply patches to the environment</a:t>
            </a:r>
          </a:p>
          <a:p>
            <a:r>
              <a:rPr lang="en-US" dirty="0"/>
              <a:t>Can be moved easily through FNDLOAD from one instance to other</a:t>
            </a:r>
          </a:p>
          <a:p>
            <a:r>
              <a:rPr lang="en-US" dirty="0"/>
              <a:t>Can be restricted at site/responsibility/user level</a:t>
            </a:r>
          </a:p>
          <a:p>
            <a:r>
              <a:rPr lang="en-US" dirty="0"/>
              <a:t>Easy to disable/enable with click of a button.</a:t>
            </a:r>
          </a:p>
          <a:p>
            <a:r>
              <a:rPr lang="en-US" dirty="0"/>
              <a:t>Personalization will store who columns with which we have the ability to track who created/modified it where as in CUSTOM.PLL we don’t have that ability.</a:t>
            </a:r>
          </a:p>
          <a:p>
            <a:r>
              <a:rPr lang="en-US" dirty="0"/>
              <a:t>Can be applied to new responsibilities/users easily.</a:t>
            </a:r>
          </a:p>
          <a:p>
            <a:r>
              <a:rPr lang="en-US" dirty="0"/>
              <a:t>Can be restricted to function or form.</a:t>
            </a:r>
          </a:p>
        </p:txBody>
      </p:sp>
    </p:spTree>
    <p:extLst>
      <p:ext uri="{BB962C8B-B14F-4D97-AF65-F5344CB8AC3E}">
        <p14:creationId xmlns:p14="http://schemas.microsoft.com/office/powerpoint/2010/main" val="24765981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dirty="0" smtClean="0"/>
              <a:t>Forms Personalization (Cont.)</a:t>
            </a:r>
            <a:endParaRPr lang="en-US" dirty="0" smtClean="0"/>
          </a:p>
        </p:txBody>
      </p:sp>
      <p:sp>
        <p:nvSpPr>
          <p:cNvPr id="25603" name="Rectangle 12"/>
          <p:cNvSpPr>
            <a:spLocks noGrp="1" noChangeArrowheads="1"/>
          </p:cNvSpPr>
          <p:nvPr>
            <p:ph type="body" idx="1"/>
          </p:nvPr>
        </p:nvSpPr>
        <p:spPr>
          <a:xfrm>
            <a:off x="863600" y="1371600"/>
            <a:ext cx="7366000" cy="4086225"/>
          </a:xfrm>
        </p:spPr>
        <p:txBody>
          <a:bodyPr/>
          <a:lstStyle/>
          <a:p>
            <a:r>
              <a:rPr lang="en-US" u="sng" dirty="0"/>
              <a:t>What can be done through personalization</a:t>
            </a:r>
            <a:r>
              <a:rPr lang="en-US" u="sng" dirty="0" smtClean="0"/>
              <a:t>?</a:t>
            </a:r>
          </a:p>
          <a:p>
            <a:endParaRPr lang="en-US" dirty="0"/>
          </a:p>
          <a:p>
            <a:pPr lvl="1"/>
            <a:r>
              <a:rPr lang="en-US" dirty="0"/>
              <a:t>Zoom from one form to another</a:t>
            </a:r>
          </a:p>
          <a:p>
            <a:pPr lvl="1"/>
            <a:r>
              <a:rPr lang="en-US" dirty="0"/>
              <a:t>Pass data from one form to another through global variables</a:t>
            </a:r>
          </a:p>
          <a:p>
            <a:pPr lvl="1"/>
            <a:r>
              <a:rPr lang="en-US" dirty="0"/>
              <a:t>Change LOV values dynamically</a:t>
            </a:r>
          </a:p>
          <a:p>
            <a:pPr lvl="1"/>
            <a:r>
              <a:rPr lang="en-US" dirty="0"/>
              <a:t>Enable/Disable/Hide fields dynamically</a:t>
            </a:r>
          </a:p>
          <a:p>
            <a:pPr lvl="1"/>
            <a:r>
              <a:rPr lang="en-US" dirty="0"/>
              <a:t>Display user friendly messages when required</a:t>
            </a:r>
          </a:p>
          <a:p>
            <a:pPr lvl="1"/>
            <a:r>
              <a:rPr lang="en-US" dirty="0"/>
              <a:t>Launch URL directly from oracle form</a:t>
            </a:r>
          </a:p>
          <a:p>
            <a:pPr lvl="1"/>
            <a:r>
              <a:rPr lang="en-US" dirty="0"/>
              <a:t>Execute PL/SQL programs through FORM_DDL package</a:t>
            </a:r>
          </a:p>
          <a:p>
            <a:pPr lvl="1"/>
            <a:r>
              <a:rPr lang="en-US" dirty="0"/>
              <a:t>Call custom libraries dynamically</a:t>
            </a:r>
          </a:p>
        </p:txBody>
      </p:sp>
    </p:spTree>
    <p:extLst>
      <p:ext uri="{BB962C8B-B14F-4D97-AF65-F5344CB8AC3E}">
        <p14:creationId xmlns:p14="http://schemas.microsoft.com/office/powerpoint/2010/main" val="25641892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Grp="1" noChangeArrowheads="1"/>
          </p:cNvSpPr>
          <p:nvPr>
            <p:ph type="title"/>
          </p:nvPr>
        </p:nvSpPr>
        <p:spPr/>
        <p:txBody>
          <a:bodyPr/>
          <a:lstStyle/>
          <a:p>
            <a:pPr eaLnBrk="1" hangingPunct="1"/>
            <a:r>
              <a:rPr lang="en-US" smtClean="0"/>
              <a:t>Summary</a:t>
            </a:r>
          </a:p>
        </p:txBody>
      </p:sp>
      <p:sp>
        <p:nvSpPr>
          <p:cNvPr id="25603" name="Rectangle 12"/>
          <p:cNvSpPr>
            <a:spLocks noGrp="1" noChangeArrowheads="1"/>
          </p:cNvSpPr>
          <p:nvPr>
            <p:ph type="body" idx="1"/>
          </p:nvPr>
        </p:nvSpPr>
        <p:spPr>
          <a:xfrm>
            <a:off x="863600" y="1816100"/>
            <a:ext cx="7366000" cy="3641725"/>
          </a:xfrm>
        </p:spPr>
        <p:txBody>
          <a:bodyPr/>
          <a:lstStyle/>
          <a:p>
            <a:pPr eaLnBrk="1" hangingPunct="1"/>
            <a:r>
              <a:rPr lang="en-US" dirty="0" smtClean="0"/>
              <a:t> In this lesson, you should have learned that:</a:t>
            </a:r>
          </a:p>
          <a:p>
            <a:pPr lvl="1" eaLnBrk="1" hangingPunct="1"/>
            <a:r>
              <a:rPr lang="en-US" dirty="0" smtClean="0"/>
              <a:t>Grid computing makes computing power available without regard to its source</a:t>
            </a:r>
          </a:p>
          <a:p>
            <a:pPr lvl="1" eaLnBrk="1" hangingPunct="1"/>
            <a:r>
              <a:rPr lang="en-US" dirty="0" smtClean="0"/>
              <a:t>Oracle 10</a:t>
            </a:r>
            <a:r>
              <a:rPr lang="en-US" i="1" dirty="0" smtClean="0"/>
              <a:t>g</a:t>
            </a:r>
            <a:r>
              <a:rPr lang="en-US" dirty="0" smtClean="0"/>
              <a:t> products provide the software to implement enterprise grid computing</a:t>
            </a:r>
          </a:p>
          <a:p>
            <a:pPr lvl="1" eaLnBrk="1" hangingPunct="1"/>
            <a:r>
              <a:rPr lang="en-US" dirty="0" smtClean="0"/>
              <a:t>Oracle Application Server 10</a:t>
            </a:r>
            <a:r>
              <a:rPr lang="en-US" i="1" dirty="0" smtClean="0"/>
              <a:t>g</a:t>
            </a:r>
            <a:r>
              <a:rPr lang="en-US" dirty="0" smtClean="0"/>
              <a:t> provides services for building and deploying Web applications</a:t>
            </a:r>
          </a:p>
          <a:p>
            <a:pPr lvl="1" eaLnBrk="1" hangingPunct="1"/>
            <a:r>
              <a:rPr lang="en-US" dirty="0" smtClean="0"/>
              <a:t>Oracle Developer Suite 10</a:t>
            </a:r>
            <a:r>
              <a:rPr lang="en-US" i="1" dirty="0" smtClean="0"/>
              <a:t>g</a:t>
            </a:r>
            <a:r>
              <a:rPr lang="en-US" dirty="0" smtClean="0"/>
              <a:t> includes components for application development and business intelligence</a:t>
            </a:r>
          </a:p>
        </p:txBody>
      </p:sp>
    </p:spTree>
    <p:extLst>
      <p:ext uri="{BB962C8B-B14F-4D97-AF65-F5344CB8AC3E}">
        <p14:creationId xmlns:p14="http://schemas.microsoft.com/office/powerpoint/2010/main" val="15861989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143000"/>
            <a:ext cx="7770331" cy="3046988"/>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endParaRPr lang="en-US" sz="24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1. Develop New Forms  - Simple &amp; Medium - (Oracle Forms)</a:t>
            </a:r>
          </a:p>
          <a:p>
            <a:pPr indent="341313">
              <a:buFont typeface="Arial" pitchFamily="34" charset="0"/>
              <a:buChar char="•"/>
            </a:pPr>
            <a:r>
              <a:rPr lang="en-US" sz="2000" dirty="0" smtClean="0">
                <a:solidFill>
                  <a:schemeClr val="tx2">
                    <a:lumMod val="50000"/>
                  </a:schemeClr>
                </a:solidFill>
              </a:rPr>
              <a:t>2. Modify Existing Oracle Forms / Custom.pll / TEMPLATE.fmb</a:t>
            </a:r>
          </a:p>
          <a:p>
            <a:pPr indent="341313">
              <a:buFont typeface="Arial" pitchFamily="34" charset="0"/>
              <a:buChar char="•"/>
            </a:pPr>
            <a:r>
              <a:rPr lang="en-US" sz="2000" dirty="0" smtClean="0">
                <a:solidFill>
                  <a:schemeClr val="tx2">
                    <a:lumMod val="50000"/>
                  </a:schemeClr>
                </a:solidFill>
              </a:rPr>
              <a:t>3. Forms Personalization</a:t>
            </a:r>
          </a:p>
          <a:p>
            <a:pPr indent="341313">
              <a:buFont typeface="Arial" pitchFamily="34" charset="0"/>
              <a:buChar char="•"/>
            </a:pPr>
            <a:r>
              <a:rPr lang="en-US" sz="2000" dirty="0" smtClean="0">
                <a:solidFill>
                  <a:schemeClr val="tx2">
                    <a:lumMod val="50000"/>
                  </a:schemeClr>
                </a:solidFill>
              </a:rPr>
              <a:t>4. Forms Debugging </a:t>
            </a:r>
          </a:p>
          <a:p>
            <a:pPr indent="341313">
              <a:buFont typeface="Arial" pitchFamily="34" charset="0"/>
              <a:buChar char="•"/>
            </a:pPr>
            <a:r>
              <a:rPr lang="en-US" sz="2000" dirty="0" smtClean="0">
                <a:solidFill>
                  <a:schemeClr val="tx2">
                    <a:lumMod val="50000"/>
                  </a:schemeClr>
                </a:solidFill>
              </a:rPr>
              <a:t>5. Code Packaging &amp; Deployment</a:t>
            </a:r>
          </a:p>
          <a:p>
            <a:pPr indent="341313">
              <a:buFont typeface="Arial" pitchFamily="34" charset="0"/>
              <a:buChar char="•"/>
            </a:pPr>
            <a:r>
              <a:rPr lang="en-US" sz="2000" dirty="0" smtClean="0">
                <a:solidFill>
                  <a:schemeClr val="tx2">
                    <a:lumMod val="50000"/>
                  </a:schemeClr>
                </a:solidFill>
              </a:rPr>
              <a:t>6. Walkthrough of MD050, MD070 and MD120</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eaLnBrk="1" hangingPunct="1"/>
            <a:r>
              <a:rPr lang="en-US" smtClean="0"/>
              <a:t>Summary</a:t>
            </a:r>
          </a:p>
        </p:txBody>
      </p:sp>
      <p:sp>
        <p:nvSpPr>
          <p:cNvPr id="26627" name="Rectangle 9"/>
          <p:cNvSpPr>
            <a:spLocks noGrp="1" noChangeArrowheads="1"/>
          </p:cNvSpPr>
          <p:nvPr>
            <p:ph type="body" idx="1"/>
          </p:nvPr>
        </p:nvSpPr>
        <p:spPr>
          <a:xfrm>
            <a:off x="838200" y="1295400"/>
            <a:ext cx="7366000" cy="4356100"/>
          </a:xfrm>
        </p:spPr>
        <p:txBody>
          <a:bodyPr/>
          <a:lstStyle/>
          <a:p>
            <a:pPr lvl="1" eaLnBrk="1" hangingPunct="1">
              <a:lnSpc>
                <a:spcPct val="95000"/>
              </a:lnSpc>
              <a:spcBef>
                <a:spcPct val="0"/>
              </a:spcBef>
            </a:pPr>
            <a:r>
              <a:rPr lang="en-US" sz="2000" dirty="0" smtClean="0"/>
              <a:t>Benefits of Oracle Forms Services include:</a:t>
            </a:r>
          </a:p>
          <a:p>
            <a:pPr lvl="2" eaLnBrk="1" hangingPunct="1">
              <a:lnSpc>
                <a:spcPct val="95000"/>
              </a:lnSpc>
              <a:spcBef>
                <a:spcPct val="0"/>
              </a:spcBef>
            </a:pPr>
            <a:r>
              <a:rPr lang="en-US" sz="2000" dirty="0" smtClean="0"/>
              <a:t>Optimized Web deployment of Forms applications</a:t>
            </a:r>
          </a:p>
          <a:p>
            <a:pPr lvl="2" eaLnBrk="1" hangingPunct="1">
              <a:lnSpc>
                <a:spcPct val="95000"/>
              </a:lnSpc>
              <a:spcBef>
                <a:spcPct val="0"/>
              </a:spcBef>
            </a:pPr>
            <a:r>
              <a:rPr lang="en-US" sz="2000" dirty="0" smtClean="0"/>
              <a:t>Rich Java UI without Java coding</a:t>
            </a:r>
          </a:p>
          <a:p>
            <a:pPr lvl="2" eaLnBrk="1" hangingPunct="1">
              <a:lnSpc>
                <a:spcPct val="95000"/>
              </a:lnSpc>
              <a:spcBef>
                <a:spcPct val="0"/>
              </a:spcBef>
            </a:pPr>
            <a:r>
              <a:rPr lang="en-US" sz="2000" dirty="0" smtClean="0"/>
              <a:t>Generic Java applet to deploy any Forms application</a:t>
            </a:r>
          </a:p>
          <a:p>
            <a:pPr lvl="1" eaLnBrk="1" hangingPunct="1">
              <a:lnSpc>
                <a:spcPct val="95000"/>
              </a:lnSpc>
              <a:spcBef>
                <a:spcPct val="0"/>
              </a:spcBef>
            </a:pPr>
            <a:r>
              <a:rPr lang="en-US" sz="2000" dirty="0" smtClean="0"/>
              <a:t>Oracle Forms Services consists of the Forms client, the Forms Servlet, the Forms Listener Servlet, and the Forms Runtime Engine.</a:t>
            </a:r>
          </a:p>
          <a:p>
            <a:pPr lvl="1" eaLnBrk="1" hangingPunct="1">
              <a:lnSpc>
                <a:spcPct val="95000"/>
              </a:lnSpc>
              <a:spcBef>
                <a:spcPct val="0"/>
              </a:spcBef>
            </a:pPr>
            <a:r>
              <a:rPr lang="en-US" sz="2000" dirty="0" smtClean="0"/>
              <a:t>Benefits of Oracle Forms Developer include rapid application development, application partitioning, flexible source control, extended scalability, and object reuse.</a:t>
            </a:r>
          </a:p>
          <a:p>
            <a:pPr lvl="1" eaLnBrk="1" hangingPunct="1">
              <a:lnSpc>
                <a:spcPct val="95000"/>
              </a:lnSpc>
              <a:spcBef>
                <a:spcPct val="0"/>
              </a:spcBef>
            </a:pPr>
            <a:r>
              <a:rPr lang="en-US" sz="2000" dirty="0" smtClean="0"/>
              <a:t>The course application is a customer and order entry application for Summit Office Supply.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5"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Grp="1" noChangeArrowheads="1"/>
          </p:cNvSpPr>
          <p:nvPr>
            <p:ph type="title"/>
          </p:nvPr>
        </p:nvSpPr>
        <p:spPr/>
        <p:txBody>
          <a:bodyPr/>
          <a:lstStyle/>
          <a:p>
            <a:pPr eaLnBrk="1" hangingPunct="1"/>
            <a:r>
              <a:rPr lang="en-US" dirty="0" smtClean="0"/>
              <a:t>Forms Development Overview</a:t>
            </a:r>
          </a:p>
        </p:txBody>
      </p:sp>
      <p:sp>
        <p:nvSpPr>
          <p:cNvPr id="8195" name="Rectangle 11"/>
          <p:cNvSpPr>
            <a:spLocks noGrp="1" noChangeArrowheads="1"/>
          </p:cNvSpPr>
          <p:nvPr>
            <p:ph type="body" idx="1"/>
          </p:nvPr>
        </p:nvSpPr>
        <p:spPr>
          <a:xfrm>
            <a:off x="863600" y="1816100"/>
            <a:ext cx="7366000" cy="4144963"/>
          </a:xfrm>
        </p:spPr>
        <p:txBody>
          <a:bodyPr/>
          <a:lstStyle/>
          <a:p>
            <a:pPr eaLnBrk="1" hangingPunct="1"/>
            <a:r>
              <a:rPr lang="en-US" smtClean="0"/>
              <a:t>After completing this lesson, you should be able to do the following:</a:t>
            </a:r>
          </a:p>
          <a:p>
            <a:pPr lvl="1" eaLnBrk="1" hangingPunct="1">
              <a:lnSpc>
                <a:spcPct val="90000"/>
              </a:lnSpc>
            </a:pPr>
            <a:r>
              <a:rPr lang="en-US" smtClean="0"/>
              <a:t>Define grid computing </a:t>
            </a:r>
          </a:p>
          <a:p>
            <a:pPr lvl="1" eaLnBrk="1" hangingPunct="1">
              <a:lnSpc>
                <a:spcPct val="90000"/>
              </a:lnSpc>
            </a:pPr>
            <a:r>
              <a:rPr lang="en-US" smtClean="0"/>
              <a:t>Explain how Oracle 10</a:t>
            </a:r>
            <a:r>
              <a:rPr lang="en-US" i="1" smtClean="0"/>
              <a:t>g</a:t>
            </a:r>
            <a:r>
              <a:rPr lang="en-US" smtClean="0"/>
              <a:t> products implement grid computing </a:t>
            </a:r>
          </a:p>
          <a:p>
            <a:pPr lvl="1" eaLnBrk="1" hangingPunct="1">
              <a:lnSpc>
                <a:spcPct val="90000"/>
              </a:lnSpc>
            </a:pPr>
            <a:r>
              <a:rPr lang="en-US" smtClean="0"/>
              <a:t>Describe the components of Oracle Application Server 10</a:t>
            </a:r>
            <a:r>
              <a:rPr lang="en-US" i="1" smtClean="0"/>
              <a:t>g</a:t>
            </a:r>
            <a:r>
              <a:rPr lang="en-US" smtClean="0"/>
              <a:t> and Oracle Developer Suite 10</a:t>
            </a:r>
            <a:r>
              <a:rPr lang="en-US" i="1" smtClean="0"/>
              <a:t>g</a:t>
            </a:r>
            <a:endParaRPr lang="en-US" smtClean="0"/>
          </a:p>
          <a:p>
            <a:pPr lvl="1" eaLnBrk="1" hangingPunct="1">
              <a:lnSpc>
                <a:spcPct val="90000"/>
              </a:lnSpc>
            </a:pPr>
            <a:r>
              <a:rPr lang="en-US" smtClean="0"/>
              <a:t>Describe the features and benefits of Oracle Forms Services and Oracle Forms Developer</a:t>
            </a:r>
          </a:p>
          <a:p>
            <a:pPr lvl="1" eaLnBrk="1" hangingPunct="1">
              <a:lnSpc>
                <a:spcPct val="90000"/>
              </a:lnSpc>
            </a:pPr>
            <a:r>
              <a:rPr lang="en-US" smtClean="0"/>
              <a:t>Describe the architecture of Oracle Forms Services</a:t>
            </a:r>
          </a:p>
          <a:p>
            <a:pPr lvl="1" eaLnBrk="1" hangingPunct="1"/>
            <a:r>
              <a:rPr lang="en-US" smtClean="0"/>
              <a:t>Describe the course application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4"/>
          <p:cNvSpPr>
            <a:spLocks noGrp="1" noChangeArrowheads="1"/>
          </p:cNvSpPr>
          <p:nvPr>
            <p:ph type="title"/>
          </p:nvPr>
        </p:nvSpPr>
        <p:spPr/>
        <p:txBody>
          <a:bodyPr/>
          <a:lstStyle/>
          <a:p>
            <a:pPr eaLnBrk="1" hangingPunct="1"/>
            <a:r>
              <a:rPr lang="en-US" smtClean="0"/>
              <a:t>Internet Computing Solutions</a:t>
            </a:r>
          </a:p>
        </p:txBody>
      </p:sp>
      <p:sp>
        <p:nvSpPr>
          <p:cNvPr id="9219" name="Rectangle 4"/>
          <p:cNvSpPr>
            <a:spLocks noChangeArrowheads="1"/>
          </p:cNvSpPr>
          <p:nvPr/>
        </p:nvSpPr>
        <p:spPr bwMode="blackWhite">
          <a:xfrm>
            <a:off x="914400" y="1993900"/>
            <a:ext cx="2352675"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Application Type</a:t>
            </a:r>
          </a:p>
          <a:p>
            <a:pPr algn="ctr" defTabSz="822325" eaLnBrk="0" hangingPunct="0">
              <a:spcBef>
                <a:spcPct val="0"/>
              </a:spcBef>
              <a:buClrTx/>
              <a:buFontTx/>
              <a:buNone/>
            </a:pPr>
            <a:r>
              <a:rPr lang="en-US" sz="1800">
                <a:solidFill>
                  <a:schemeClr val="bg2"/>
                </a:solidFill>
              </a:rPr>
              <a:t>and Audience</a:t>
            </a:r>
          </a:p>
        </p:txBody>
      </p:sp>
      <p:sp>
        <p:nvSpPr>
          <p:cNvPr id="9220" name="Rectangle 5"/>
          <p:cNvSpPr>
            <a:spLocks noChangeArrowheads="1"/>
          </p:cNvSpPr>
          <p:nvPr/>
        </p:nvSpPr>
        <p:spPr bwMode="blackWhite">
          <a:xfrm>
            <a:off x="914400" y="2600325"/>
            <a:ext cx="2352675"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Enterprise applications,</a:t>
            </a:r>
          </a:p>
          <a:p>
            <a:pPr algn="ctr" defTabSz="822325" eaLnBrk="0" hangingPunct="0">
              <a:spcBef>
                <a:spcPct val="0"/>
              </a:spcBef>
              <a:buClrTx/>
              <a:buFontTx/>
              <a:buNone/>
            </a:pPr>
            <a:r>
              <a:rPr lang="en-US" sz="1400" i="1">
                <a:solidFill>
                  <a:schemeClr val="bg2"/>
                </a:solidFill>
              </a:rPr>
              <a:t>Business developers</a:t>
            </a:r>
          </a:p>
        </p:txBody>
      </p:sp>
      <p:sp>
        <p:nvSpPr>
          <p:cNvPr id="9221" name="Rectangle 6"/>
          <p:cNvSpPr>
            <a:spLocks noChangeArrowheads="1"/>
          </p:cNvSpPr>
          <p:nvPr/>
        </p:nvSpPr>
        <p:spPr bwMode="blackWhite">
          <a:xfrm>
            <a:off x="914400" y="3384550"/>
            <a:ext cx="2352675"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Java components,</a:t>
            </a:r>
          </a:p>
          <a:p>
            <a:pPr algn="ctr" defTabSz="822325" eaLnBrk="0" hangingPunct="0">
              <a:spcBef>
                <a:spcPct val="0"/>
              </a:spcBef>
              <a:buClrTx/>
              <a:buFontTx/>
              <a:buNone/>
            </a:pPr>
            <a:r>
              <a:rPr lang="en-US" sz="1400">
                <a:solidFill>
                  <a:schemeClr val="bg2"/>
                </a:solidFill>
              </a:rPr>
              <a:t>Component developers</a:t>
            </a:r>
          </a:p>
        </p:txBody>
      </p:sp>
      <p:sp>
        <p:nvSpPr>
          <p:cNvPr id="9222" name="Rectangle 7"/>
          <p:cNvSpPr>
            <a:spLocks noChangeArrowheads="1"/>
          </p:cNvSpPr>
          <p:nvPr/>
        </p:nvSpPr>
        <p:spPr bwMode="blackWhite">
          <a:xfrm>
            <a:off x="3328988" y="1993900"/>
            <a:ext cx="2035175"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Product</a:t>
            </a:r>
          </a:p>
          <a:p>
            <a:pPr algn="ctr" defTabSz="822325" eaLnBrk="0" hangingPunct="0">
              <a:spcBef>
                <a:spcPct val="0"/>
              </a:spcBef>
              <a:buClrTx/>
              <a:buFontTx/>
              <a:buNone/>
            </a:pPr>
            <a:r>
              <a:rPr lang="en-US" sz="1800">
                <a:solidFill>
                  <a:schemeClr val="bg2"/>
                </a:solidFill>
              </a:rPr>
              <a:t>Approach</a:t>
            </a:r>
          </a:p>
        </p:txBody>
      </p:sp>
      <p:sp>
        <p:nvSpPr>
          <p:cNvPr id="9223" name="Rectangle 8"/>
          <p:cNvSpPr>
            <a:spLocks noChangeArrowheads="1"/>
          </p:cNvSpPr>
          <p:nvPr/>
        </p:nvSpPr>
        <p:spPr bwMode="blackWhite">
          <a:xfrm>
            <a:off x="3328988" y="2600325"/>
            <a:ext cx="2035175"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Repository-based</a:t>
            </a:r>
          </a:p>
          <a:p>
            <a:pPr algn="ctr" defTabSz="822325" eaLnBrk="0" hangingPunct="0">
              <a:spcBef>
                <a:spcPct val="0"/>
              </a:spcBef>
              <a:buClrTx/>
              <a:buFontTx/>
              <a:buNone/>
            </a:pPr>
            <a:r>
              <a:rPr lang="en-US" sz="1400" i="1">
                <a:solidFill>
                  <a:schemeClr val="bg2"/>
                </a:solidFill>
              </a:rPr>
              <a:t>modeling &amp; generation,</a:t>
            </a:r>
          </a:p>
          <a:p>
            <a:pPr algn="ctr" defTabSz="822325" eaLnBrk="0" hangingPunct="0">
              <a:spcBef>
                <a:spcPct val="0"/>
              </a:spcBef>
              <a:buClrTx/>
              <a:buFontTx/>
              <a:buNone/>
            </a:pPr>
            <a:r>
              <a:rPr lang="en-US" sz="1400" i="1">
                <a:solidFill>
                  <a:schemeClr val="bg2"/>
                </a:solidFill>
              </a:rPr>
              <a:t>Declarative</a:t>
            </a:r>
          </a:p>
        </p:txBody>
      </p:sp>
      <p:sp>
        <p:nvSpPr>
          <p:cNvPr id="9224" name="Rectangle 9"/>
          <p:cNvSpPr>
            <a:spLocks noChangeArrowheads="1"/>
          </p:cNvSpPr>
          <p:nvPr/>
        </p:nvSpPr>
        <p:spPr bwMode="blackWhite">
          <a:xfrm>
            <a:off x="5416550" y="1993900"/>
            <a:ext cx="2584450" cy="4076700"/>
          </a:xfrm>
          <a:prstGeom prst="rect">
            <a:avLst/>
          </a:prstGeom>
          <a:solidFill>
            <a:srgbClr val="FFCC33"/>
          </a:solidFill>
          <a:ln w="28575">
            <a:solidFill>
              <a:schemeClr val="bg2"/>
            </a:solidFill>
            <a:miter lim="800000"/>
            <a:headEnd/>
            <a:tailEnd/>
          </a:ln>
        </p:spPr>
        <p:txBody>
          <a:bodyPr wrap="none" lIns="92075" tIns="0" rIns="92075" bIns="0" anchorCtr="1"/>
          <a:lstStyle/>
          <a:p>
            <a:pPr algn="ctr" defTabSz="822325" eaLnBrk="0" hangingPunct="0">
              <a:spcBef>
                <a:spcPct val="0"/>
              </a:spcBef>
              <a:buClrTx/>
              <a:buFontTx/>
              <a:buNone/>
            </a:pPr>
            <a:r>
              <a:rPr lang="en-US" sz="1800">
                <a:solidFill>
                  <a:schemeClr val="bg2"/>
                </a:solidFill>
              </a:rPr>
              <a:t>Oracle</a:t>
            </a:r>
          </a:p>
          <a:p>
            <a:pPr algn="ctr" defTabSz="822325" eaLnBrk="0" hangingPunct="0">
              <a:spcBef>
                <a:spcPct val="0"/>
              </a:spcBef>
              <a:buClrTx/>
              <a:buFontTx/>
              <a:buNone/>
            </a:pPr>
            <a:r>
              <a:rPr lang="en-US" sz="1800">
                <a:solidFill>
                  <a:schemeClr val="bg2"/>
                </a:solidFill>
              </a:rPr>
              <a:t>Products</a:t>
            </a:r>
          </a:p>
        </p:txBody>
      </p:sp>
      <p:sp>
        <p:nvSpPr>
          <p:cNvPr id="9225" name="Rectangle 10"/>
          <p:cNvSpPr>
            <a:spLocks noChangeArrowheads="1"/>
          </p:cNvSpPr>
          <p:nvPr/>
        </p:nvSpPr>
        <p:spPr bwMode="blackWhite">
          <a:xfrm>
            <a:off x="5416550" y="2600325"/>
            <a:ext cx="2584450" cy="704850"/>
          </a:xfrm>
          <a:prstGeom prst="rect">
            <a:avLst/>
          </a:prstGeom>
          <a:solidFill>
            <a:srgbClr val="FFFF00"/>
          </a:solidFill>
          <a:ln w="28575">
            <a:solidFill>
              <a:schemeClr val="tx1"/>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i="1">
                <a:solidFill>
                  <a:schemeClr val="bg2"/>
                </a:solidFill>
              </a:rPr>
              <a:t>Oracle Designer,</a:t>
            </a:r>
          </a:p>
          <a:p>
            <a:pPr algn="ctr" defTabSz="822325" eaLnBrk="0" hangingPunct="0">
              <a:spcBef>
                <a:spcPct val="0"/>
              </a:spcBef>
              <a:buClrTx/>
              <a:buFontTx/>
              <a:buNone/>
            </a:pPr>
            <a:r>
              <a:rPr lang="en-US" sz="1400" i="1">
                <a:solidFill>
                  <a:schemeClr val="bg2"/>
                </a:solidFill>
              </a:rPr>
              <a:t>Oracle Forms Developer, </a:t>
            </a:r>
            <a:br>
              <a:rPr lang="en-US" sz="1400" i="1">
                <a:solidFill>
                  <a:schemeClr val="bg2"/>
                </a:solidFill>
              </a:rPr>
            </a:br>
            <a:r>
              <a:rPr lang="en-US" sz="1400" i="1">
                <a:solidFill>
                  <a:schemeClr val="bg2"/>
                </a:solidFill>
              </a:rPr>
              <a:t>&amp; Oracle Forms Services</a:t>
            </a:r>
          </a:p>
        </p:txBody>
      </p:sp>
      <p:sp>
        <p:nvSpPr>
          <p:cNvPr id="9226" name="Rectangle 11"/>
          <p:cNvSpPr>
            <a:spLocks noChangeArrowheads="1"/>
          </p:cNvSpPr>
          <p:nvPr/>
        </p:nvSpPr>
        <p:spPr bwMode="blackWhite">
          <a:xfrm>
            <a:off x="3328988" y="3384550"/>
            <a:ext cx="2035175"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Two-way coding,</a:t>
            </a:r>
          </a:p>
          <a:p>
            <a:pPr algn="ctr" defTabSz="822325" eaLnBrk="0" hangingPunct="0">
              <a:spcBef>
                <a:spcPct val="0"/>
              </a:spcBef>
              <a:buClrTx/>
              <a:buFontTx/>
              <a:buNone/>
            </a:pPr>
            <a:r>
              <a:rPr lang="en-US" sz="1400">
                <a:solidFill>
                  <a:schemeClr val="bg2"/>
                </a:solidFill>
              </a:rPr>
              <a:t>Java and JavaBeans</a:t>
            </a:r>
          </a:p>
        </p:txBody>
      </p:sp>
      <p:sp>
        <p:nvSpPr>
          <p:cNvPr id="9227" name="Rectangle 12"/>
          <p:cNvSpPr>
            <a:spLocks noChangeArrowheads="1"/>
          </p:cNvSpPr>
          <p:nvPr/>
        </p:nvSpPr>
        <p:spPr bwMode="blackWhite">
          <a:xfrm>
            <a:off x="5416550" y="3384550"/>
            <a:ext cx="2584450" cy="704850"/>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JDeveloper </a:t>
            </a:r>
          </a:p>
          <a:p>
            <a:pPr algn="ctr" defTabSz="822325" eaLnBrk="0" hangingPunct="0">
              <a:spcBef>
                <a:spcPct val="0"/>
              </a:spcBef>
              <a:buClrTx/>
              <a:buFontTx/>
              <a:buNone/>
            </a:pPr>
            <a:r>
              <a:rPr lang="en-US" sz="1400">
                <a:solidFill>
                  <a:schemeClr val="bg2"/>
                </a:solidFill>
              </a:rPr>
              <a:t>Oracle Application Server 10</a:t>
            </a:r>
            <a:r>
              <a:rPr lang="en-US" sz="1400" i="1">
                <a:solidFill>
                  <a:schemeClr val="bg2"/>
                </a:solidFill>
              </a:rPr>
              <a:t>g</a:t>
            </a:r>
          </a:p>
        </p:txBody>
      </p:sp>
      <p:sp>
        <p:nvSpPr>
          <p:cNvPr id="9228" name="Rectangle 14"/>
          <p:cNvSpPr>
            <a:spLocks noChangeArrowheads="1"/>
          </p:cNvSpPr>
          <p:nvPr/>
        </p:nvSpPr>
        <p:spPr bwMode="blackWhite">
          <a:xfrm>
            <a:off x="3328988" y="4178300"/>
            <a:ext cx="2035175"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Browser-based,</a:t>
            </a:r>
          </a:p>
          <a:p>
            <a:pPr algn="ctr" defTabSz="822325" eaLnBrk="0" hangingPunct="0">
              <a:spcBef>
                <a:spcPct val="0"/>
              </a:spcBef>
              <a:buClrTx/>
              <a:buFontTx/>
              <a:buNone/>
            </a:pPr>
            <a:r>
              <a:rPr lang="en-US" sz="1400">
                <a:solidFill>
                  <a:schemeClr val="bg2"/>
                </a:solidFill>
              </a:rPr>
              <a:t> Dynamic HTML</a:t>
            </a:r>
          </a:p>
        </p:txBody>
      </p:sp>
      <p:sp>
        <p:nvSpPr>
          <p:cNvPr id="9229" name="Rectangle 15"/>
          <p:cNvSpPr>
            <a:spLocks noChangeArrowheads="1"/>
          </p:cNvSpPr>
          <p:nvPr/>
        </p:nvSpPr>
        <p:spPr bwMode="blackWhite">
          <a:xfrm>
            <a:off x="914400" y="4179888"/>
            <a:ext cx="2352675"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Self-service applications &amp;</a:t>
            </a:r>
          </a:p>
          <a:p>
            <a:pPr algn="ctr" defTabSz="822325" eaLnBrk="0" hangingPunct="0">
              <a:spcBef>
                <a:spcPct val="0"/>
              </a:spcBef>
              <a:buClrTx/>
              <a:buFontTx/>
              <a:buNone/>
            </a:pPr>
            <a:r>
              <a:rPr lang="en-US" sz="1400">
                <a:solidFill>
                  <a:schemeClr val="bg2"/>
                </a:solidFill>
              </a:rPr>
              <a:t>content management,</a:t>
            </a:r>
          </a:p>
          <a:p>
            <a:pPr algn="ctr" defTabSz="822325" eaLnBrk="0" hangingPunct="0">
              <a:spcBef>
                <a:spcPct val="0"/>
              </a:spcBef>
              <a:buClrTx/>
              <a:buFontTx/>
              <a:buNone/>
            </a:pPr>
            <a:r>
              <a:rPr lang="en-US" sz="1400">
                <a:solidFill>
                  <a:schemeClr val="bg2"/>
                </a:solidFill>
              </a:rPr>
              <a:t>Web site developers</a:t>
            </a:r>
          </a:p>
        </p:txBody>
      </p:sp>
      <p:sp>
        <p:nvSpPr>
          <p:cNvPr id="9230" name="Rectangle 16"/>
          <p:cNvSpPr>
            <a:spLocks noChangeArrowheads="1"/>
          </p:cNvSpPr>
          <p:nvPr/>
        </p:nvSpPr>
        <p:spPr bwMode="blackWhite">
          <a:xfrm>
            <a:off x="5416550" y="4178300"/>
            <a:ext cx="2584450" cy="803275"/>
          </a:xfrm>
          <a:prstGeom prst="rect">
            <a:avLst/>
          </a:prstGeom>
          <a:solidFill>
            <a:srgbClr val="CCE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Portal</a:t>
            </a:r>
          </a:p>
          <a:p>
            <a:pPr algn="ctr" defTabSz="822325" eaLnBrk="0" hangingPunct="0">
              <a:spcBef>
                <a:spcPct val="0"/>
              </a:spcBef>
              <a:buClrTx/>
              <a:buFontTx/>
              <a:buNone/>
            </a:pPr>
            <a:r>
              <a:rPr lang="en-US" sz="1400">
                <a:solidFill>
                  <a:schemeClr val="bg2"/>
                </a:solidFill>
              </a:rPr>
              <a:t>Oracle Database Server</a:t>
            </a:r>
          </a:p>
        </p:txBody>
      </p:sp>
      <p:sp>
        <p:nvSpPr>
          <p:cNvPr id="9231" name="Rectangle 18"/>
          <p:cNvSpPr>
            <a:spLocks noChangeArrowheads="1"/>
          </p:cNvSpPr>
          <p:nvPr/>
        </p:nvSpPr>
        <p:spPr bwMode="blackWhite">
          <a:xfrm>
            <a:off x="3328988" y="5070475"/>
            <a:ext cx="2035175" cy="890588"/>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Dynamic Web</a:t>
            </a:r>
            <a:br>
              <a:rPr lang="en-US" sz="1400">
                <a:solidFill>
                  <a:schemeClr val="bg2"/>
                </a:solidFill>
              </a:rPr>
            </a:br>
            <a:r>
              <a:rPr lang="en-US" sz="1400">
                <a:solidFill>
                  <a:schemeClr val="bg2"/>
                </a:solidFill>
              </a:rPr>
              <a:t>reporting, Drill, </a:t>
            </a:r>
            <a:br>
              <a:rPr lang="en-US" sz="1400">
                <a:solidFill>
                  <a:schemeClr val="bg2"/>
                </a:solidFill>
              </a:rPr>
            </a:br>
            <a:r>
              <a:rPr lang="en-US" sz="1400">
                <a:solidFill>
                  <a:schemeClr val="bg2"/>
                </a:solidFill>
              </a:rPr>
              <a:t>Analyzing, Forecasting</a:t>
            </a:r>
          </a:p>
        </p:txBody>
      </p:sp>
      <p:sp>
        <p:nvSpPr>
          <p:cNvPr id="9232" name="Rectangle 19"/>
          <p:cNvSpPr>
            <a:spLocks noChangeArrowheads="1"/>
          </p:cNvSpPr>
          <p:nvPr/>
        </p:nvSpPr>
        <p:spPr bwMode="blackWhite">
          <a:xfrm>
            <a:off x="914400" y="5073650"/>
            <a:ext cx="2352675" cy="887413"/>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Reporting and </a:t>
            </a:r>
            <a:br>
              <a:rPr lang="en-US" sz="1400">
                <a:solidFill>
                  <a:schemeClr val="bg2"/>
                </a:solidFill>
              </a:rPr>
            </a:br>
            <a:r>
              <a:rPr lang="en-US" sz="1400">
                <a:solidFill>
                  <a:schemeClr val="bg2"/>
                </a:solidFill>
              </a:rPr>
              <a:t>analytical applications,</a:t>
            </a:r>
          </a:p>
          <a:p>
            <a:pPr algn="ctr" defTabSz="822325" eaLnBrk="0" hangingPunct="0">
              <a:spcBef>
                <a:spcPct val="0"/>
              </a:spcBef>
              <a:buClrTx/>
              <a:buFontTx/>
              <a:buNone/>
            </a:pPr>
            <a:r>
              <a:rPr lang="en-US" sz="1400">
                <a:solidFill>
                  <a:schemeClr val="bg2"/>
                </a:solidFill>
              </a:rPr>
              <a:t>MIS &amp; business users</a:t>
            </a:r>
          </a:p>
        </p:txBody>
      </p:sp>
      <p:sp>
        <p:nvSpPr>
          <p:cNvPr id="9233" name="Rectangle 20"/>
          <p:cNvSpPr>
            <a:spLocks noChangeArrowheads="1"/>
          </p:cNvSpPr>
          <p:nvPr/>
        </p:nvSpPr>
        <p:spPr bwMode="blackWhite">
          <a:xfrm>
            <a:off x="5416550" y="5070475"/>
            <a:ext cx="2584450" cy="890588"/>
          </a:xfrm>
          <a:prstGeom prst="rect">
            <a:avLst/>
          </a:prstGeom>
          <a:solidFill>
            <a:srgbClr val="99CCFF"/>
          </a:solidFill>
          <a:ln w="28575">
            <a:solidFill>
              <a:schemeClr val="bg2"/>
            </a:solidFill>
            <a:miter lim="800000"/>
            <a:headEnd/>
            <a:tailEnd/>
          </a:ln>
        </p:spPr>
        <p:txBody>
          <a:bodyPr wrap="none" lIns="92075" tIns="46038" rIns="92075" bIns="46038" anchor="ctr"/>
          <a:lstStyle/>
          <a:p>
            <a:pPr algn="ctr" defTabSz="822325" eaLnBrk="0" hangingPunct="0">
              <a:spcBef>
                <a:spcPct val="0"/>
              </a:spcBef>
              <a:buClrTx/>
              <a:buFontTx/>
              <a:buNone/>
            </a:pPr>
            <a:r>
              <a:rPr lang="en-US" sz="1400">
                <a:solidFill>
                  <a:schemeClr val="bg2"/>
                </a:solidFill>
              </a:rPr>
              <a:t>Oracle Reports Developer,</a:t>
            </a:r>
          </a:p>
          <a:p>
            <a:pPr algn="ctr" defTabSz="822325" eaLnBrk="0" hangingPunct="0">
              <a:spcBef>
                <a:spcPct val="0"/>
              </a:spcBef>
              <a:buClrTx/>
              <a:buFontTx/>
              <a:buNone/>
            </a:pPr>
            <a:r>
              <a:rPr lang="en-US" sz="1400">
                <a:solidFill>
                  <a:schemeClr val="bg2"/>
                </a:solidFill>
              </a:rPr>
              <a:t>Oracle Reports Services, </a:t>
            </a:r>
          </a:p>
          <a:p>
            <a:pPr algn="ctr" defTabSz="822325" eaLnBrk="0" hangingPunct="0">
              <a:spcBef>
                <a:spcPct val="0"/>
              </a:spcBef>
              <a:buClrTx/>
              <a:buFontTx/>
              <a:buNone/>
            </a:pPr>
            <a:r>
              <a:rPr lang="en-US" sz="1400">
                <a:solidFill>
                  <a:schemeClr val="bg2"/>
                </a:solidFill>
              </a:rPr>
              <a:t>Oracle Discoverer, &amp;</a:t>
            </a:r>
          </a:p>
          <a:p>
            <a:pPr algn="ctr" defTabSz="822325" eaLnBrk="0" hangingPunct="0">
              <a:spcBef>
                <a:spcPct val="0"/>
              </a:spcBef>
              <a:buClrTx/>
              <a:buFontTx/>
              <a:buNone/>
            </a:pPr>
            <a:r>
              <a:rPr lang="en-US" sz="1400">
                <a:solidFill>
                  <a:schemeClr val="bg2"/>
                </a:solidFill>
              </a:rPr>
              <a:t>Oracle Express</a:t>
            </a:r>
          </a:p>
        </p:txBody>
      </p:sp>
      <p:sp>
        <p:nvSpPr>
          <p:cNvPr id="9234" name="Rectangle 34"/>
          <p:cNvSpPr>
            <a:spLocks noChangeArrowheads="1"/>
          </p:cNvSpPr>
          <p:nvPr/>
        </p:nvSpPr>
        <p:spPr bwMode="gray">
          <a:xfrm>
            <a:off x="914400" y="2617788"/>
            <a:ext cx="7086600" cy="690562"/>
          </a:xfrm>
          <a:prstGeom prst="rect">
            <a:avLst/>
          </a:prstGeom>
          <a:noFill/>
          <a:ln w="57150">
            <a:solidFill>
              <a:schemeClr val="accent2"/>
            </a:solidFill>
            <a:miter lim="800000"/>
            <a:headEnd/>
            <a:tailEnd/>
          </a:ln>
        </p:spPr>
        <p:txBody>
          <a:bodyPr lIns="12700" tIns="12700" rIns="12700" bIns="12700" anchor="ctr">
            <a:spAutoFit/>
          </a:bodyPr>
          <a:lstStyle/>
          <a:p>
            <a:endParaRPr lang="en-US"/>
          </a:p>
        </p:txBody>
      </p:sp>
      <p:sp>
        <p:nvSpPr>
          <p:cNvPr id="9235" name="AutoShape 33"/>
          <p:cNvSpPr>
            <a:spLocks noChangeArrowheads="1"/>
          </p:cNvSpPr>
          <p:nvPr/>
        </p:nvSpPr>
        <p:spPr bwMode="blackWhite">
          <a:xfrm>
            <a:off x="7772400" y="2627313"/>
            <a:ext cx="628650" cy="733425"/>
          </a:xfrm>
          <a:prstGeom prst="leftArrow">
            <a:avLst>
              <a:gd name="adj1" fmla="val 50000"/>
              <a:gd name="adj2" fmla="val 25000"/>
            </a:avLst>
          </a:prstGeom>
          <a:solidFill>
            <a:schemeClr val="accent2"/>
          </a:solidFill>
          <a:ln w="28575">
            <a:solidFill>
              <a:schemeClr val="tx1"/>
            </a:solidFill>
            <a:miter lim="800000"/>
            <a:headEnd/>
            <a:tailEnd/>
          </a:ln>
        </p:spPr>
        <p:txBody>
          <a:bodyPr lIns="12700" tIns="12700" rIns="12700" bIns="12700"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1032"/>
          <p:cNvSpPr>
            <a:spLocks noChangeShapeType="1"/>
          </p:cNvSpPr>
          <p:nvPr/>
        </p:nvSpPr>
        <p:spPr bwMode="auto">
          <a:xfrm>
            <a:off x="3187700" y="5368925"/>
            <a:ext cx="2527300" cy="0"/>
          </a:xfrm>
          <a:prstGeom prst="line">
            <a:avLst/>
          </a:prstGeom>
          <a:noFill/>
          <a:ln w="28575">
            <a:solidFill>
              <a:schemeClr val="tx1"/>
            </a:solidFill>
            <a:round/>
            <a:headEnd/>
            <a:tailEnd type="triangle" w="sm" len="sm"/>
          </a:ln>
        </p:spPr>
        <p:txBody>
          <a:bodyPr lIns="12700" tIns="12700" rIns="12700" bIns="12700">
            <a:spAutoFit/>
          </a:bodyPr>
          <a:lstStyle/>
          <a:p>
            <a:endParaRPr lang="en-US"/>
          </a:p>
        </p:txBody>
      </p:sp>
      <p:sp>
        <p:nvSpPr>
          <p:cNvPr id="10243" name="Rectangle 1029"/>
          <p:cNvSpPr>
            <a:spLocks noGrp="1" noChangeArrowheads="1"/>
          </p:cNvSpPr>
          <p:nvPr>
            <p:ph type="title"/>
          </p:nvPr>
        </p:nvSpPr>
        <p:spPr/>
        <p:txBody>
          <a:bodyPr/>
          <a:lstStyle/>
          <a:p>
            <a:pPr eaLnBrk="1" hangingPunct="1"/>
            <a:r>
              <a:rPr lang="en-US" smtClean="0"/>
              <a:t>Plugging into the Grid</a:t>
            </a:r>
          </a:p>
        </p:txBody>
      </p:sp>
      <p:sp>
        <p:nvSpPr>
          <p:cNvPr id="10244" name="Rectangle 1030"/>
          <p:cNvSpPr>
            <a:spLocks noGrp="1" noChangeArrowheads="1"/>
          </p:cNvSpPr>
          <p:nvPr>
            <p:ph type="body" idx="1"/>
          </p:nvPr>
        </p:nvSpPr>
        <p:spPr>
          <a:xfrm>
            <a:off x="838200" y="1219200"/>
            <a:ext cx="7366000" cy="4525963"/>
          </a:xfrm>
        </p:spPr>
        <p:txBody>
          <a:bodyPr/>
          <a:lstStyle/>
          <a:p>
            <a:pPr eaLnBrk="1" hangingPunct="1"/>
            <a:r>
              <a:rPr lang="en-US" smtClean="0"/>
              <a:t>Grid computing is:</a:t>
            </a:r>
          </a:p>
          <a:p>
            <a:pPr eaLnBrk="1" hangingPunct="1"/>
            <a:r>
              <a:rPr lang="en-US" sz="1800" smtClean="0"/>
              <a:t>a computer network in which each computer's resourcesare shared with every other computer in the system. Processing power, memory and data storage are all community resources that authorized users can tap into and leverage for specific tasks. A grid computing system can be as simple as a collection of similar computers running on the same operating system or as complex as inter-networked systems comprised of every computer platform you can think of.</a:t>
            </a:r>
          </a:p>
          <a:p>
            <a:pPr lvl="1" eaLnBrk="1" hangingPunct="1"/>
            <a:r>
              <a:rPr lang="en-US" smtClean="0"/>
              <a:t>Software infrastructure that uses low-cost servers and modular storage to:</a:t>
            </a:r>
          </a:p>
          <a:p>
            <a:pPr lvl="2" eaLnBrk="1" hangingPunct="1"/>
            <a:r>
              <a:rPr lang="en-US" smtClean="0"/>
              <a:t>Balance workloads</a:t>
            </a:r>
          </a:p>
          <a:p>
            <a:pPr lvl="2" eaLnBrk="1" hangingPunct="1"/>
            <a:r>
              <a:rPr lang="en-US" smtClean="0"/>
              <a:t>Provide capacity on demand</a:t>
            </a:r>
          </a:p>
          <a:p>
            <a:pPr lvl="1" eaLnBrk="1" hangingPunct="1"/>
            <a:r>
              <a:rPr lang="en-US" smtClean="0"/>
              <a:t>Made possible by innovations in hardware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smtClean="0"/>
              <a:t>Oracle Enterprise Grid Computing</a:t>
            </a:r>
          </a:p>
        </p:txBody>
      </p:sp>
      <p:sp>
        <p:nvSpPr>
          <p:cNvPr id="11267" name="Rectangle 1027"/>
          <p:cNvSpPr>
            <a:spLocks noGrp="1" noChangeArrowheads="1"/>
          </p:cNvSpPr>
          <p:nvPr>
            <p:ph type="body" idx="1"/>
          </p:nvPr>
        </p:nvSpPr>
        <p:spPr>
          <a:xfrm>
            <a:off x="863600" y="1816100"/>
            <a:ext cx="7366000" cy="1900238"/>
          </a:xfrm>
        </p:spPr>
        <p:txBody>
          <a:bodyPr/>
          <a:lstStyle/>
          <a:p>
            <a:pPr eaLnBrk="1" hangingPunct="1"/>
            <a:r>
              <a:rPr lang="en-US" smtClean="0"/>
              <a:t>Oracle's grid infrastructure products:</a:t>
            </a:r>
          </a:p>
          <a:p>
            <a:pPr lvl="1" eaLnBrk="1" hangingPunct="1"/>
            <a:r>
              <a:rPr lang="en-US" smtClean="0"/>
              <a:t>Oracle Database 10</a:t>
            </a:r>
            <a:r>
              <a:rPr lang="en-US" i="1" smtClean="0"/>
              <a:t>g</a:t>
            </a:r>
            <a:endParaRPr lang="en-US" smtClean="0"/>
          </a:p>
          <a:p>
            <a:pPr lvl="1" eaLnBrk="1" hangingPunct="1"/>
            <a:r>
              <a:rPr lang="en-US" smtClean="0"/>
              <a:t>Oracle Application Server 10</a:t>
            </a:r>
            <a:r>
              <a:rPr lang="en-US" i="1" smtClean="0"/>
              <a:t>g</a:t>
            </a:r>
            <a:endParaRPr lang="en-US" smtClean="0"/>
          </a:p>
          <a:p>
            <a:pPr lvl="1" eaLnBrk="1" hangingPunct="1"/>
            <a:r>
              <a:rPr lang="en-US" smtClean="0"/>
              <a:t>Oracle Enterprise Manager 10</a:t>
            </a:r>
            <a:r>
              <a:rPr lang="en-US" i="1" smtClean="0"/>
              <a:t>g</a:t>
            </a:r>
            <a:r>
              <a:rPr lang="en-US" smtClean="0"/>
              <a:t/>
            </a:r>
            <a:br>
              <a:rPr lang="en-US" smtClean="0"/>
            </a:br>
            <a:r>
              <a:rPr lang="en-US" smtClean="0"/>
              <a:t>Grid Control</a:t>
            </a:r>
          </a:p>
        </p:txBody>
      </p:sp>
      <p:pic>
        <p:nvPicPr>
          <p:cNvPr id="11268" name="Picture 1039" descr="10g"/>
          <p:cNvPicPr>
            <a:picLocks noChangeAspect="1" noChangeArrowheads="1"/>
          </p:cNvPicPr>
          <p:nvPr/>
        </p:nvPicPr>
        <p:blipFill>
          <a:blip r:embed="rId3" cstate="print"/>
          <a:srcRect/>
          <a:stretch>
            <a:fillRect/>
          </a:stretch>
        </p:blipFill>
        <p:spPr bwMode="gray">
          <a:xfrm>
            <a:off x="6096000" y="2286000"/>
            <a:ext cx="1885950" cy="12112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81000" y="228600"/>
            <a:ext cx="8382000" cy="876300"/>
          </a:xfrm>
        </p:spPr>
        <p:txBody>
          <a:bodyPr/>
          <a:lstStyle/>
          <a:p>
            <a:pPr eaLnBrk="1" hangingPunct="1"/>
            <a:r>
              <a:rPr lang="en-US" dirty="0" smtClean="0"/>
              <a:t>Oracle 10</a:t>
            </a:r>
            <a:r>
              <a:rPr lang="en-US" i="1" dirty="0" smtClean="0"/>
              <a:t>g</a:t>
            </a:r>
            <a:r>
              <a:rPr lang="en-US" dirty="0" smtClean="0"/>
              <a:t> Products and Forms Development</a:t>
            </a:r>
          </a:p>
        </p:txBody>
      </p:sp>
      <p:sp>
        <p:nvSpPr>
          <p:cNvPr id="1029" name="AutoShape 3"/>
          <p:cNvSpPr>
            <a:spLocks noChangeArrowheads="1"/>
          </p:cNvSpPr>
          <p:nvPr/>
        </p:nvSpPr>
        <p:spPr bwMode="gray">
          <a:xfrm rot="10800000">
            <a:off x="3840163" y="2781300"/>
            <a:ext cx="1060450" cy="1752600"/>
          </a:xfrm>
          <a:custGeom>
            <a:avLst/>
            <a:gdLst>
              <a:gd name="T0" fmla="*/ 927894 w 21600"/>
              <a:gd name="T1" fmla="*/ 876300 h 21600"/>
              <a:gd name="T2" fmla="*/ 530225 w 21600"/>
              <a:gd name="T3" fmla="*/ 1752600 h 21600"/>
              <a:gd name="T4" fmla="*/ 132556 w 21600"/>
              <a:gd name="T5" fmla="*/ 876300 h 21600"/>
              <a:gd name="T6" fmla="*/ 5302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graphicFrame>
        <p:nvGraphicFramePr>
          <p:cNvPr id="1026" name="Object 4"/>
          <p:cNvGraphicFramePr>
            <a:graphicFrameLocks/>
          </p:cNvGraphicFramePr>
          <p:nvPr/>
        </p:nvGraphicFramePr>
        <p:xfrm>
          <a:off x="3840163" y="4533900"/>
          <a:ext cx="1143000" cy="1371600"/>
        </p:xfrm>
        <a:graphic>
          <a:graphicData uri="http://schemas.openxmlformats.org/presentationml/2006/ole">
            <mc:AlternateContent xmlns:mc="http://schemas.openxmlformats.org/markup-compatibility/2006">
              <mc:Choice xmlns:v="urn:schemas-microsoft-com:vml" Requires="v">
                <p:oleObj spid="_x0000_s90128" name="Bitmap Image" r:id="rId4" imgW="1136520" imgH="1198440" progId="PBrush">
                  <p:embed/>
                </p:oleObj>
              </mc:Choice>
              <mc:Fallback>
                <p:oleObj name="Bitmap Image" r:id="rId4" imgW="1136520" imgH="1198440" progId="PBrush">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40163" y="4533900"/>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3529013" y="4152900"/>
            <a:ext cx="1727200" cy="300038"/>
          </a:xfrm>
          <a:prstGeom prst="rect">
            <a:avLst/>
          </a:prstGeom>
          <a:noFill/>
          <a:ln w="9525">
            <a:noFill/>
            <a:miter lim="800000"/>
            <a:headEnd/>
            <a:tailEnd/>
          </a:ln>
        </p:spPr>
        <p:txBody>
          <a:bodyPr wrap="none" lIns="12700" tIns="12700" rIns="12700" bIns="12700">
            <a:spAutoFit/>
          </a:bodyPr>
          <a:lstStyle/>
          <a:p>
            <a:pPr defTabSz="228600"/>
            <a:r>
              <a:rPr lang="en-US" sz="1800">
                <a:solidFill>
                  <a:schemeClr val="tx1"/>
                </a:solidFill>
              </a:rPr>
              <a:t>Forms Services</a:t>
            </a:r>
          </a:p>
        </p:txBody>
      </p:sp>
      <p:sp>
        <p:nvSpPr>
          <p:cNvPr id="1031" name="AutoShape 7"/>
          <p:cNvSpPr>
            <a:spLocks noChangeArrowheads="1"/>
          </p:cNvSpPr>
          <p:nvPr/>
        </p:nvSpPr>
        <p:spPr bwMode="gray">
          <a:xfrm rot="10800000">
            <a:off x="6278563" y="2800350"/>
            <a:ext cx="1060450" cy="1733550"/>
          </a:xfrm>
          <a:custGeom>
            <a:avLst/>
            <a:gdLst>
              <a:gd name="T0" fmla="*/ 927894 w 21600"/>
              <a:gd name="T1" fmla="*/ 866775 h 21600"/>
              <a:gd name="T2" fmla="*/ 530225 w 21600"/>
              <a:gd name="T3" fmla="*/ 1733550 h 21600"/>
              <a:gd name="T4" fmla="*/ 132556 w 21600"/>
              <a:gd name="T5" fmla="*/ 866775 h 21600"/>
              <a:gd name="T6" fmla="*/ 5302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99">
              <a:alpha val="50195"/>
            </a:srgbClr>
          </a:solidFill>
          <a:ln w="25400">
            <a:noFill/>
            <a:miter lim="800000"/>
            <a:headEnd/>
            <a:tailEnd/>
          </a:ln>
        </p:spPr>
        <p:txBody>
          <a:bodyPr lIns="12700" tIns="12700" rIns="12700" bIns="12700" anchor="ctr">
            <a:spAutoFit/>
          </a:bodyPr>
          <a:lstStyle/>
          <a:p>
            <a:endParaRPr lang="en-US"/>
          </a:p>
        </p:txBody>
      </p:sp>
      <p:graphicFrame>
        <p:nvGraphicFramePr>
          <p:cNvPr id="1027" name="Object 8"/>
          <p:cNvGraphicFramePr>
            <a:graphicFrameLocks/>
          </p:cNvGraphicFramePr>
          <p:nvPr/>
        </p:nvGraphicFramePr>
        <p:xfrm>
          <a:off x="6278563" y="4533900"/>
          <a:ext cx="1143000" cy="1371600"/>
        </p:xfrm>
        <a:graphic>
          <a:graphicData uri="http://schemas.openxmlformats.org/presentationml/2006/ole">
            <mc:AlternateContent xmlns:mc="http://schemas.openxmlformats.org/markup-compatibility/2006">
              <mc:Choice xmlns:v="urn:schemas-microsoft-com:vml" Requires="v">
                <p:oleObj spid="_x0000_s90129" name="Bitmap Image" r:id="rId6" imgW="1136520" imgH="1198440" progId="PBrush">
                  <p:embed/>
                </p:oleObj>
              </mc:Choice>
              <mc:Fallback>
                <p:oleObj name="Bitmap Image" r:id="rId6" imgW="1136520" imgH="1198440" progId="PBrush">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278563" y="4533900"/>
                        <a:ext cx="114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9"/>
          <p:cNvSpPr txBox="1">
            <a:spLocks noChangeArrowheads="1"/>
          </p:cNvSpPr>
          <p:nvPr/>
        </p:nvSpPr>
        <p:spPr bwMode="auto">
          <a:xfrm>
            <a:off x="5967413" y="4152900"/>
            <a:ext cx="1892300" cy="300038"/>
          </a:xfrm>
          <a:prstGeom prst="rect">
            <a:avLst/>
          </a:prstGeom>
          <a:noFill/>
          <a:ln w="9525">
            <a:noFill/>
            <a:miter lim="800000"/>
            <a:headEnd/>
            <a:tailEnd/>
          </a:ln>
        </p:spPr>
        <p:txBody>
          <a:bodyPr wrap="none" lIns="12700" tIns="12700" rIns="12700" bIns="12700">
            <a:spAutoFit/>
          </a:bodyPr>
          <a:lstStyle/>
          <a:p>
            <a:pPr defTabSz="228600"/>
            <a:r>
              <a:rPr lang="en-US" sz="1800">
                <a:solidFill>
                  <a:schemeClr val="tx1"/>
                </a:solidFill>
              </a:rPr>
              <a:t>Forms Developer</a:t>
            </a:r>
          </a:p>
        </p:txBody>
      </p:sp>
      <p:pic>
        <p:nvPicPr>
          <p:cNvPr id="1033" name="Picture 19" descr="devsuite10g_clr"/>
          <p:cNvPicPr>
            <a:picLocks noChangeAspect="1" noChangeArrowheads="1"/>
          </p:cNvPicPr>
          <p:nvPr/>
        </p:nvPicPr>
        <p:blipFill>
          <a:blip r:embed="rId7" cstate="print"/>
          <a:srcRect t="12532"/>
          <a:stretch>
            <a:fillRect/>
          </a:stretch>
        </p:blipFill>
        <p:spPr bwMode="gray">
          <a:xfrm>
            <a:off x="5892800" y="2247900"/>
            <a:ext cx="2235200" cy="542925"/>
          </a:xfrm>
          <a:prstGeom prst="rect">
            <a:avLst/>
          </a:prstGeom>
          <a:noFill/>
          <a:ln w="28575">
            <a:solidFill>
              <a:schemeClr val="tx1"/>
            </a:solidFill>
            <a:miter lim="800000"/>
            <a:headEnd/>
            <a:tailEnd/>
          </a:ln>
        </p:spPr>
      </p:pic>
      <p:pic>
        <p:nvPicPr>
          <p:cNvPr id="1034" name="Picture 22" descr="db_a_clr_rgb"/>
          <p:cNvPicPr>
            <a:picLocks noChangeAspect="1" noChangeArrowheads="1"/>
          </p:cNvPicPr>
          <p:nvPr/>
        </p:nvPicPr>
        <p:blipFill>
          <a:blip r:embed="rId8" cstate="print"/>
          <a:srcRect t="13637"/>
          <a:stretch>
            <a:fillRect/>
          </a:stretch>
        </p:blipFill>
        <p:spPr bwMode="gray">
          <a:xfrm>
            <a:off x="1117600" y="2247900"/>
            <a:ext cx="2103438" cy="542925"/>
          </a:xfrm>
          <a:prstGeom prst="rect">
            <a:avLst/>
          </a:prstGeom>
          <a:noFill/>
          <a:ln w="28575">
            <a:solidFill>
              <a:schemeClr val="tx1"/>
            </a:solidFill>
            <a:miter lim="800000"/>
            <a:headEnd/>
            <a:tailEnd/>
          </a:ln>
        </p:spPr>
      </p:pic>
      <p:pic>
        <p:nvPicPr>
          <p:cNvPr id="1035" name="Picture 26" descr="appserver10g_clr_rev"/>
          <p:cNvPicPr>
            <a:picLocks noChangeAspect="1" noChangeArrowheads="1"/>
          </p:cNvPicPr>
          <p:nvPr/>
        </p:nvPicPr>
        <p:blipFill>
          <a:blip r:embed="rId9" cstate="print"/>
          <a:srcRect b="1137"/>
          <a:stretch>
            <a:fillRect/>
          </a:stretch>
        </p:blipFill>
        <p:spPr bwMode="gray">
          <a:xfrm>
            <a:off x="3327400" y="2247900"/>
            <a:ext cx="2443163" cy="552450"/>
          </a:xfrm>
          <a:prstGeom prst="rect">
            <a:avLst/>
          </a:prstGeom>
          <a:noFill/>
          <a:ln w="28575">
            <a:solidFill>
              <a:schemeClr val="tx1"/>
            </a:solid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4"/>
          <p:cNvSpPr>
            <a:spLocks noGrp="1" noChangeArrowheads="1"/>
          </p:cNvSpPr>
          <p:nvPr>
            <p:ph type="title"/>
          </p:nvPr>
        </p:nvSpPr>
        <p:spPr/>
        <p:txBody>
          <a:bodyPr/>
          <a:lstStyle/>
          <a:p>
            <a:pPr eaLnBrk="1" hangingPunct="1"/>
            <a:r>
              <a:rPr lang="en-US" dirty="0" smtClean="0"/>
              <a:t>Oracle Application Server 10</a:t>
            </a:r>
            <a:r>
              <a:rPr lang="en-US" i="1" dirty="0" smtClean="0"/>
              <a:t>g </a:t>
            </a:r>
            <a:r>
              <a:rPr lang="en-US" dirty="0" smtClean="0"/>
              <a:t>Architecture</a:t>
            </a:r>
          </a:p>
        </p:txBody>
      </p:sp>
      <p:pic>
        <p:nvPicPr>
          <p:cNvPr id="12291" name="Picture 119" descr="iasgra07"/>
          <p:cNvPicPr>
            <a:picLocks noChangeAspect="1" noChangeArrowheads="1"/>
          </p:cNvPicPr>
          <p:nvPr/>
        </p:nvPicPr>
        <p:blipFill>
          <a:blip r:embed="rId3" cstate="print"/>
          <a:srcRect/>
          <a:stretch>
            <a:fillRect/>
          </a:stretch>
        </p:blipFill>
        <p:spPr bwMode="gray">
          <a:xfrm>
            <a:off x="976313" y="1981200"/>
            <a:ext cx="7253287" cy="27828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65" descr="datab018"/>
          <p:cNvPicPr>
            <a:picLocks noChangeAspect="1" noChangeArrowheads="1"/>
          </p:cNvPicPr>
          <p:nvPr/>
        </p:nvPicPr>
        <p:blipFill>
          <a:blip r:embed="rId4" cstate="print"/>
          <a:srcRect/>
          <a:stretch>
            <a:fillRect/>
          </a:stretch>
        </p:blipFill>
        <p:spPr bwMode="gray">
          <a:xfrm>
            <a:off x="6934200" y="2370138"/>
            <a:ext cx="927100" cy="974725"/>
          </a:xfrm>
          <a:prstGeom prst="rect">
            <a:avLst/>
          </a:prstGeom>
          <a:noFill/>
          <a:ln w="9525">
            <a:noFill/>
            <a:miter lim="800000"/>
            <a:headEnd/>
            <a:tailEnd/>
          </a:ln>
        </p:spPr>
      </p:pic>
      <p:sp>
        <p:nvSpPr>
          <p:cNvPr id="2052" name="Line 61"/>
          <p:cNvSpPr>
            <a:spLocks noChangeShapeType="1"/>
          </p:cNvSpPr>
          <p:nvPr/>
        </p:nvSpPr>
        <p:spPr bwMode="auto">
          <a:xfrm>
            <a:off x="1524000" y="39243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3" name="Line 60"/>
          <p:cNvSpPr>
            <a:spLocks noChangeShapeType="1"/>
          </p:cNvSpPr>
          <p:nvPr/>
        </p:nvSpPr>
        <p:spPr bwMode="auto">
          <a:xfrm>
            <a:off x="1600200" y="32385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4" name="Line 59"/>
          <p:cNvSpPr>
            <a:spLocks noChangeShapeType="1"/>
          </p:cNvSpPr>
          <p:nvPr/>
        </p:nvSpPr>
        <p:spPr bwMode="auto">
          <a:xfrm>
            <a:off x="1676400" y="2552700"/>
            <a:ext cx="1828800" cy="0"/>
          </a:xfrm>
          <a:prstGeom prst="line">
            <a:avLst/>
          </a:prstGeom>
          <a:noFill/>
          <a:ln w="25400">
            <a:solidFill>
              <a:schemeClr val="tx1"/>
            </a:solidFill>
            <a:round/>
            <a:headEnd/>
            <a:tailEnd/>
          </a:ln>
        </p:spPr>
        <p:txBody>
          <a:bodyPr lIns="12700" tIns="12700" rIns="12700" bIns="12700">
            <a:spAutoFit/>
          </a:bodyPr>
          <a:lstStyle/>
          <a:p>
            <a:endParaRPr lang="en-US"/>
          </a:p>
        </p:txBody>
      </p:sp>
      <p:sp>
        <p:nvSpPr>
          <p:cNvPr id="2055" name="Rectangle 29"/>
          <p:cNvSpPr>
            <a:spLocks noGrp="1" noChangeArrowheads="1"/>
          </p:cNvSpPr>
          <p:nvPr>
            <p:ph type="title"/>
          </p:nvPr>
        </p:nvSpPr>
        <p:spPr/>
        <p:txBody>
          <a:bodyPr/>
          <a:lstStyle/>
          <a:p>
            <a:pPr eaLnBrk="1" hangingPunct="1"/>
            <a:r>
              <a:rPr lang="en-US" smtClean="0"/>
              <a:t>Oracle Forms Services Overview</a:t>
            </a:r>
          </a:p>
        </p:txBody>
      </p:sp>
      <p:sp>
        <p:nvSpPr>
          <p:cNvPr id="2056" name="Rectangle 30"/>
          <p:cNvSpPr>
            <a:spLocks noGrp="1" noChangeArrowheads="1"/>
          </p:cNvSpPr>
          <p:nvPr>
            <p:ph type="body" idx="1"/>
          </p:nvPr>
        </p:nvSpPr>
        <p:spPr>
          <a:xfrm>
            <a:off x="923925" y="4735513"/>
            <a:ext cx="3200400" cy="1398587"/>
          </a:xfrm>
        </p:spPr>
        <p:txBody>
          <a:bodyPr/>
          <a:lstStyle/>
          <a:p>
            <a:pPr eaLnBrk="1" hangingPunct="1"/>
            <a:r>
              <a:rPr lang="en-US" sz="1800" smtClean="0"/>
              <a:t>A component of Oracle</a:t>
            </a:r>
            <a:r>
              <a:rPr lang="en-US" sz="1800" i="1" smtClean="0">
                <a:latin typeface="Times New Roman" pitchFamily="18" charset="0"/>
              </a:rPr>
              <a:t> </a:t>
            </a:r>
            <a:r>
              <a:rPr lang="en-US" sz="1800" smtClean="0"/>
              <a:t>Application Server that deploys Forms applications to Java clients in a Web environment</a:t>
            </a:r>
          </a:p>
        </p:txBody>
      </p:sp>
      <p:sp>
        <p:nvSpPr>
          <p:cNvPr id="2057" name="Line 8"/>
          <p:cNvSpPr>
            <a:spLocks noChangeShapeType="1"/>
          </p:cNvSpPr>
          <p:nvPr/>
        </p:nvSpPr>
        <p:spPr bwMode="auto">
          <a:xfrm>
            <a:off x="4572000" y="3260725"/>
            <a:ext cx="2551113" cy="0"/>
          </a:xfrm>
          <a:prstGeom prst="line">
            <a:avLst/>
          </a:prstGeom>
          <a:noFill/>
          <a:ln w="25400">
            <a:solidFill>
              <a:schemeClr val="tx1"/>
            </a:solidFill>
            <a:round/>
            <a:headEnd type="none" w="sm" len="sm"/>
            <a:tailEnd type="none" w="sm" len="sm"/>
          </a:ln>
        </p:spPr>
        <p:txBody>
          <a:bodyPr/>
          <a:lstStyle/>
          <a:p>
            <a:endParaRPr lang="en-US"/>
          </a:p>
        </p:txBody>
      </p:sp>
      <p:pic>
        <p:nvPicPr>
          <p:cNvPr id="2058" name="Picture 32" descr="Laptop facing right"/>
          <p:cNvPicPr>
            <a:picLocks noChangeAspect="1" noChangeArrowheads="1"/>
          </p:cNvPicPr>
          <p:nvPr/>
        </p:nvPicPr>
        <p:blipFill>
          <a:blip r:embed="rId5" cstate="print"/>
          <a:srcRect/>
          <a:stretch>
            <a:fillRect/>
          </a:stretch>
        </p:blipFill>
        <p:spPr bwMode="gray">
          <a:xfrm>
            <a:off x="1065213" y="1790700"/>
            <a:ext cx="917575" cy="895350"/>
          </a:xfrm>
          <a:prstGeom prst="rect">
            <a:avLst/>
          </a:prstGeom>
          <a:noFill/>
          <a:ln w="9525">
            <a:noFill/>
            <a:miter lim="800000"/>
            <a:headEnd/>
            <a:tailEnd/>
          </a:ln>
        </p:spPr>
      </p:pic>
      <p:pic>
        <p:nvPicPr>
          <p:cNvPr id="2059" name="Picture 37" descr="Laptop facing right"/>
          <p:cNvPicPr>
            <a:picLocks noChangeAspect="1" noChangeArrowheads="1"/>
          </p:cNvPicPr>
          <p:nvPr/>
        </p:nvPicPr>
        <p:blipFill>
          <a:blip r:embed="rId5" cstate="print"/>
          <a:srcRect/>
          <a:stretch>
            <a:fillRect/>
          </a:stretch>
        </p:blipFill>
        <p:spPr bwMode="gray">
          <a:xfrm>
            <a:off x="1063625" y="2752725"/>
            <a:ext cx="917575" cy="895350"/>
          </a:xfrm>
          <a:prstGeom prst="rect">
            <a:avLst/>
          </a:prstGeom>
          <a:noFill/>
          <a:ln w="9525">
            <a:noFill/>
            <a:miter lim="800000"/>
            <a:headEnd/>
            <a:tailEnd/>
          </a:ln>
        </p:spPr>
      </p:pic>
      <p:pic>
        <p:nvPicPr>
          <p:cNvPr id="2060" name="Picture 38" descr="Laptop facing right"/>
          <p:cNvPicPr>
            <a:picLocks noChangeAspect="1" noChangeArrowheads="1"/>
          </p:cNvPicPr>
          <p:nvPr/>
        </p:nvPicPr>
        <p:blipFill>
          <a:blip r:embed="rId5" cstate="print"/>
          <a:srcRect/>
          <a:stretch>
            <a:fillRect/>
          </a:stretch>
        </p:blipFill>
        <p:spPr bwMode="gray">
          <a:xfrm>
            <a:off x="1065213" y="3714750"/>
            <a:ext cx="917575" cy="895350"/>
          </a:xfrm>
          <a:prstGeom prst="rect">
            <a:avLst/>
          </a:prstGeom>
          <a:noFill/>
          <a:ln w="9525">
            <a:noFill/>
            <a:miter lim="800000"/>
            <a:headEnd/>
            <a:tailEnd/>
          </a:ln>
        </p:spPr>
      </p:pic>
      <p:pic>
        <p:nvPicPr>
          <p:cNvPr id="2061" name="Picture 49" descr="Computer tower (standalone)"/>
          <p:cNvPicPr>
            <a:picLocks noChangeAspect="1" noChangeArrowheads="1"/>
          </p:cNvPicPr>
          <p:nvPr/>
        </p:nvPicPr>
        <p:blipFill>
          <a:blip r:embed="rId6" cstate="print"/>
          <a:srcRect/>
          <a:stretch>
            <a:fillRect/>
          </a:stretch>
        </p:blipFill>
        <p:spPr bwMode="gray">
          <a:xfrm>
            <a:off x="3276600" y="2247900"/>
            <a:ext cx="1604963" cy="2370138"/>
          </a:xfrm>
          <a:prstGeom prst="rect">
            <a:avLst/>
          </a:prstGeom>
          <a:noFill/>
          <a:ln w="9525">
            <a:noFill/>
            <a:miter lim="800000"/>
            <a:headEnd/>
            <a:tailEnd/>
          </a:ln>
        </p:spPr>
      </p:pic>
      <p:sp>
        <p:nvSpPr>
          <p:cNvPr id="2062" name="AutoShape 52"/>
          <p:cNvSpPr>
            <a:spLocks noChangeArrowheads="1"/>
          </p:cNvSpPr>
          <p:nvPr/>
        </p:nvSpPr>
        <p:spPr bwMode="gray">
          <a:xfrm>
            <a:off x="4038600" y="3390900"/>
            <a:ext cx="4267200" cy="2057400"/>
          </a:xfrm>
          <a:prstGeom prst="rtTriangle">
            <a:avLst/>
          </a:prstGeom>
          <a:solidFill>
            <a:srgbClr val="FFCC99">
              <a:alpha val="50195"/>
            </a:srgbClr>
          </a:solidFill>
          <a:ln w="25400">
            <a:noFill/>
            <a:miter lim="800000"/>
            <a:headEnd/>
            <a:tailEnd/>
          </a:ln>
        </p:spPr>
        <p:txBody>
          <a:bodyPr lIns="12700" tIns="12700" rIns="12700" bIns="12700" anchor="ctr">
            <a:spAutoFit/>
          </a:bodyPr>
          <a:lstStyle/>
          <a:p>
            <a:endParaRPr lang="en-US"/>
          </a:p>
        </p:txBody>
      </p:sp>
      <p:sp>
        <p:nvSpPr>
          <p:cNvPr id="2063" name="AutoShape 10"/>
          <p:cNvSpPr>
            <a:spLocks noChangeArrowheads="1"/>
          </p:cNvSpPr>
          <p:nvPr/>
        </p:nvSpPr>
        <p:spPr bwMode="gray">
          <a:xfrm>
            <a:off x="4000500" y="5372100"/>
            <a:ext cx="4178300" cy="838200"/>
          </a:xfrm>
          <a:prstGeom prst="roundRect">
            <a:avLst>
              <a:gd name="adj" fmla="val 12468"/>
            </a:avLst>
          </a:prstGeom>
          <a:solidFill>
            <a:srgbClr val="FFCC66"/>
          </a:solidFill>
          <a:ln w="25400">
            <a:solidFill>
              <a:schemeClr val="bg2"/>
            </a:solidFill>
            <a:round/>
            <a:headEnd/>
            <a:tailEnd/>
          </a:ln>
        </p:spPr>
        <p:txBody>
          <a:bodyPr wrap="none" lIns="92075" tIns="46038" rIns="92075" bIns="46038" anchor="ctr"/>
          <a:lstStyle/>
          <a:p>
            <a:pPr algn="r" defTabSz="822325" eaLnBrk="0" hangingPunct="0">
              <a:spcBef>
                <a:spcPct val="50000"/>
              </a:spcBef>
              <a:buClrTx/>
              <a:buFontTx/>
              <a:buNone/>
            </a:pPr>
            <a:endParaRPr lang="en-US" sz="1800">
              <a:solidFill>
                <a:schemeClr val="bg2"/>
              </a:solidFill>
            </a:endParaRPr>
          </a:p>
        </p:txBody>
      </p:sp>
      <p:graphicFrame>
        <p:nvGraphicFramePr>
          <p:cNvPr id="2050" name="Object 50"/>
          <p:cNvGraphicFramePr>
            <a:graphicFrameLocks/>
          </p:cNvGraphicFramePr>
          <p:nvPr/>
        </p:nvGraphicFramePr>
        <p:xfrm>
          <a:off x="4152900" y="5448300"/>
          <a:ext cx="723900" cy="706438"/>
        </p:xfrm>
        <a:graphic>
          <a:graphicData uri="http://schemas.openxmlformats.org/presentationml/2006/ole">
            <mc:AlternateContent xmlns:mc="http://schemas.openxmlformats.org/markup-compatibility/2006">
              <mc:Choice xmlns:v="urn:schemas-microsoft-com:vml" Requires="v">
                <p:oleObj spid="_x0000_s91145" name="Bitmap Image" r:id="rId7" imgW="928440" imgH="1012680" progId="PBrush">
                  <p:embed/>
                </p:oleObj>
              </mc:Choice>
              <mc:Fallback>
                <p:oleObj name="Bitmap Image" r:id="rId7" imgW="928440" imgH="1012680" progId="PBrush">
                  <p:embed/>
                  <p:pic>
                    <p:nvPicPr>
                      <p:cNvPr id="0" name="Object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4152900" y="5448300"/>
                        <a:ext cx="723900"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4" name="Text Box 51"/>
          <p:cNvSpPr txBox="1">
            <a:spLocks noChangeArrowheads="1"/>
          </p:cNvSpPr>
          <p:nvPr/>
        </p:nvSpPr>
        <p:spPr bwMode="auto">
          <a:xfrm>
            <a:off x="4914900" y="5524500"/>
            <a:ext cx="2819400" cy="574675"/>
          </a:xfrm>
          <a:prstGeom prst="rect">
            <a:avLst/>
          </a:prstGeom>
          <a:noFill/>
          <a:ln w="25400">
            <a:noFill/>
            <a:miter lim="800000"/>
            <a:headEnd/>
            <a:tailEnd/>
          </a:ln>
        </p:spPr>
        <p:txBody>
          <a:bodyPr wrap="none" lIns="12700" tIns="12700" rIns="12700" bIns="12700">
            <a:spAutoFit/>
          </a:bodyPr>
          <a:lstStyle/>
          <a:p>
            <a:pPr algn="r" defTabSz="228600"/>
            <a:r>
              <a:rPr lang="en-US" sz="1800">
                <a:solidFill>
                  <a:schemeClr val="bg2"/>
                </a:solidFill>
              </a:rPr>
              <a:t>Oracle Application Server</a:t>
            </a:r>
            <a:br>
              <a:rPr lang="en-US" sz="1800">
                <a:solidFill>
                  <a:schemeClr val="bg2"/>
                </a:solidFill>
              </a:rPr>
            </a:br>
            <a:r>
              <a:rPr lang="en-US" sz="1800">
                <a:solidFill>
                  <a:schemeClr val="bg2"/>
                </a:solidFill>
              </a:rPr>
              <a:t>Forms Services</a:t>
            </a:r>
          </a:p>
        </p:txBody>
      </p:sp>
      <p:pic>
        <p:nvPicPr>
          <p:cNvPr id="2065" name="Picture 64" descr="datab018"/>
          <p:cNvPicPr>
            <a:picLocks noChangeAspect="1" noChangeArrowheads="1"/>
          </p:cNvPicPr>
          <p:nvPr/>
        </p:nvPicPr>
        <p:blipFill>
          <a:blip r:embed="rId4" cstate="print"/>
          <a:srcRect/>
          <a:stretch>
            <a:fillRect/>
          </a:stretch>
        </p:blipFill>
        <p:spPr bwMode="gray">
          <a:xfrm>
            <a:off x="6096000" y="2598738"/>
            <a:ext cx="1255713" cy="1325562"/>
          </a:xfrm>
          <a:prstGeom prst="rect">
            <a:avLst/>
          </a:prstGeom>
          <a:noFill/>
          <a:ln w="9525">
            <a:noFill/>
            <a:miter lim="800000"/>
            <a:headEnd/>
            <a:tailEnd/>
          </a:ln>
        </p:spPr>
      </p:pic>
      <p:pic>
        <p:nvPicPr>
          <p:cNvPr id="2066" name="Picture 68" descr="db_a_clr_rgb"/>
          <p:cNvPicPr>
            <a:picLocks noChangeAspect="1" noChangeArrowheads="1"/>
          </p:cNvPicPr>
          <p:nvPr/>
        </p:nvPicPr>
        <p:blipFill>
          <a:blip r:embed="rId9" cstate="print"/>
          <a:srcRect/>
          <a:stretch>
            <a:fillRect/>
          </a:stretch>
        </p:blipFill>
        <p:spPr bwMode="gray">
          <a:xfrm>
            <a:off x="6096000" y="3033713"/>
            <a:ext cx="1524000" cy="455612"/>
          </a:xfrm>
          <a:prstGeom prst="rect">
            <a:avLst/>
          </a:prstGeom>
          <a:noFill/>
          <a:ln w="28575">
            <a:solidFill>
              <a:schemeClr val="tx1"/>
            </a:solidFill>
            <a:miter lim="800000"/>
            <a:headEnd/>
            <a:tailEnd/>
          </a:ln>
        </p:spPr>
      </p:pic>
      <p:pic>
        <p:nvPicPr>
          <p:cNvPr id="2067" name="Picture 69" descr="appserver10g_clr_rev"/>
          <p:cNvPicPr>
            <a:picLocks noChangeAspect="1" noChangeArrowheads="1"/>
          </p:cNvPicPr>
          <p:nvPr/>
        </p:nvPicPr>
        <p:blipFill>
          <a:blip r:embed="rId10" cstate="print"/>
          <a:srcRect/>
          <a:stretch>
            <a:fillRect/>
          </a:stretch>
        </p:blipFill>
        <p:spPr bwMode="gray">
          <a:xfrm>
            <a:off x="3200400" y="3036888"/>
            <a:ext cx="1962150" cy="446087"/>
          </a:xfrm>
          <a:prstGeom prst="rect">
            <a:avLst/>
          </a:prstGeom>
          <a:noFill/>
          <a:ln w="28575">
            <a:solidFill>
              <a:schemeClr val="tx1"/>
            </a:solid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260</TotalTime>
  <Words>816</Words>
  <Application>Microsoft Office PowerPoint</Application>
  <PresentationFormat>On-screen Show (4:3)</PresentationFormat>
  <Paragraphs>176</Paragraphs>
  <Slides>22</Slides>
  <Notes>19</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22</vt:i4>
      </vt:variant>
    </vt:vector>
  </HeadingPairs>
  <TitlesOfParts>
    <vt:vector size="34" baseType="lpstr">
      <vt:lpstr>Arial</vt:lpstr>
      <vt:lpstr>Calibri</vt:lpstr>
      <vt:lpstr>Courier New</vt:lpstr>
      <vt:lpstr>Helvetica Light</vt:lpstr>
      <vt:lpstr>Times New Roman</vt:lpstr>
      <vt:lpstr>Wingdings</vt:lpstr>
      <vt:lpstr>Capgemini Presales</vt:lpstr>
      <vt:lpstr>Closing slides</vt:lpstr>
      <vt:lpstr>Section break</vt:lpstr>
      <vt:lpstr>1_Capgemini Template</vt:lpstr>
      <vt:lpstr>think-cell Slide</vt:lpstr>
      <vt:lpstr>Bitmap Image</vt:lpstr>
      <vt:lpstr>Oracle Forms – New Development &amp; Modifications</vt:lpstr>
      <vt:lpstr>What to Expect from the session</vt:lpstr>
      <vt:lpstr>Forms Development Overview</vt:lpstr>
      <vt:lpstr>Internet Computing Solutions</vt:lpstr>
      <vt:lpstr>Plugging into the Grid</vt:lpstr>
      <vt:lpstr>Oracle Enterprise Grid Computing</vt:lpstr>
      <vt:lpstr>Oracle 10g Products and Forms Development</vt:lpstr>
      <vt:lpstr>Oracle Application Server 10g Architecture</vt:lpstr>
      <vt:lpstr>Oracle Forms Services Overview</vt:lpstr>
      <vt:lpstr>Forms Services Architecture</vt:lpstr>
      <vt:lpstr>Benefits and Components of Oracle Developer Suite 10g</vt:lpstr>
      <vt:lpstr>Oracle Developer Suite 10g Application Development</vt:lpstr>
      <vt:lpstr>Oracle Forms Developer Overview</vt:lpstr>
      <vt:lpstr>Example - Summit Office Supply Schema</vt:lpstr>
      <vt:lpstr>Example - Summit Application</vt:lpstr>
      <vt:lpstr>Modify existing forms and forms debugging</vt:lpstr>
      <vt:lpstr>Forms Personalization</vt:lpstr>
      <vt:lpstr>Forms Personalization (Cont.)</vt:lpstr>
      <vt:lpstr>Summary</vt:lpstr>
      <vt:lpstr>Summary</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87</cp:revision>
  <dcterms:created xsi:type="dcterms:W3CDTF">2017-04-11T12:48:54Z</dcterms:created>
  <dcterms:modified xsi:type="dcterms:W3CDTF">2017-05-30T10:43:47Z</dcterms:modified>
</cp:coreProperties>
</file>